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25.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2.xml" ContentType="application/vnd.openxmlformats-officedocument.drawingml.chart+xml"/>
  <Override PartName="/ppt/theme/themeOverride11.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4"/>
  </p:sldMasterIdLst>
  <p:notesMasterIdLst>
    <p:notesMasterId r:id="rId82"/>
  </p:notesMasterIdLst>
  <p:handoutMasterIdLst>
    <p:handoutMasterId r:id="rId83"/>
  </p:handout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669" r:id="rId17"/>
    <p:sldId id="269" r:id="rId18"/>
    <p:sldId id="680" r:id="rId19"/>
    <p:sldId id="270" r:id="rId20"/>
    <p:sldId id="677" r:id="rId21"/>
    <p:sldId id="271" r:id="rId22"/>
    <p:sldId id="272" r:id="rId23"/>
    <p:sldId id="678" r:id="rId24"/>
    <p:sldId id="273" r:id="rId25"/>
    <p:sldId id="274" r:id="rId26"/>
    <p:sldId id="275" r:id="rId27"/>
    <p:sldId id="681" r:id="rId28"/>
    <p:sldId id="679" r:id="rId29"/>
    <p:sldId id="277" r:id="rId30"/>
    <p:sldId id="661" r:id="rId31"/>
    <p:sldId id="662" r:id="rId32"/>
    <p:sldId id="580" r:id="rId33"/>
    <p:sldId id="640" r:id="rId34"/>
    <p:sldId id="587" r:id="rId35"/>
    <p:sldId id="589" r:id="rId36"/>
    <p:sldId id="588" r:id="rId37"/>
    <p:sldId id="670" r:id="rId38"/>
    <p:sldId id="682" r:id="rId39"/>
    <p:sldId id="591" r:id="rId40"/>
    <p:sldId id="642" r:id="rId41"/>
    <p:sldId id="671" r:id="rId42"/>
    <p:sldId id="643" r:id="rId43"/>
    <p:sldId id="644" r:id="rId44"/>
    <p:sldId id="663" r:id="rId45"/>
    <p:sldId id="596" r:id="rId46"/>
    <p:sldId id="645" r:id="rId47"/>
    <p:sldId id="598" r:id="rId48"/>
    <p:sldId id="599" r:id="rId49"/>
    <p:sldId id="600" r:id="rId50"/>
    <p:sldId id="601" r:id="rId51"/>
    <p:sldId id="674" r:id="rId52"/>
    <p:sldId id="603" r:id="rId53"/>
    <p:sldId id="624" r:id="rId54"/>
    <p:sldId id="683" r:id="rId55"/>
    <p:sldId id="605" r:id="rId56"/>
    <p:sldId id="646" r:id="rId57"/>
    <p:sldId id="676" r:id="rId58"/>
    <p:sldId id="649" r:id="rId59"/>
    <p:sldId id="648" r:id="rId60"/>
    <p:sldId id="650" r:id="rId61"/>
    <p:sldId id="609" r:id="rId62"/>
    <p:sldId id="610" r:id="rId63"/>
    <p:sldId id="651" r:id="rId64"/>
    <p:sldId id="667" r:id="rId65"/>
    <p:sldId id="612" r:id="rId66"/>
    <p:sldId id="613" r:id="rId67"/>
    <p:sldId id="625" r:id="rId68"/>
    <p:sldId id="617" r:id="rId69"/>
    <p:sldId id="618" r:id="rId70"/>
    <p:sldId id="675" r:id="rId71"/>
    <p:sldId id="668" r:id="rId72"/>
    <p:sldId id="654" r:id="rId73"/>
    <p:sldId id="655" r:id="rId74"/>
    <p:sldId id="622" r:id="rId75"/>
    <p:sldId id="656" r:id="rId76"/>
    <p:sldId id="672" r:id="rId77"/>
    <p:sldId id="673" r:id="rId78"/>
    <p:sldId id="657" r:id="rId79"/>
    <p:sldId id="658" r:id="rId80"/>
    <p:sldId id="684"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32569148-467A-A74C-8AEE-DCF781BA2D12}" name="Evering-Watley, Michele (CDC/GHC/DGHP)" initials="EWM(" userId="S::mee4@cdc.gov::2206c350-ccdb-4c4f-b595-dfe690500610"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EF4F937E-3A28-66A7-32E9-1BE86B055B0F}" name="Martel, Lise (CDC/GHC/DGHP)" initials="ML(" userId="S::Diz0@cdc.gov::fbce038f-8655-4557-9709-9829739673e8" providerId="AD"/>
  <p188:author id="{44F1E284-E9B1-5329-8243-E4483718664C}" name="Yard, Ellen E. (CDC/GHC/DGHP)" initials="Y(" userId="S::igf8@cdc.gov::19c9ef13-1d29-41fa-9fd7-59de21a7a375" providerId="AD"/>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D47"/>
    <a:srgbClr val="00953A"/>
    <a:srgbClr val="A2D086"/>
    <a:srgbClr val="0069AA"/>
    <a:srgbClr val="2290B8"/>
    <a:srgbClr val="F7941D"/>
    <a:srgbClr val="FF7E00"/>
    <a:srgbClr val="109648"/>
    <a:srgbClr val="339933"/>
    <a:srgbClr val="9900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7" autoAdjust="0"/>
    <p:restoredTop sz="33577" autoAdjust="0"/>
  </p:normalViewPr>
  <p:slideViewPr>
    <p:cSldViewPr snapToGrid="0">
      <p:cViewPr varScale="1">
        <p:scale>
          <a:sx n="21" d="100"/>
          <a:sy n="21" d="100"/>
        </p:scale>
        <p:origin x="2280" y="32"/>
      </p:cViewPr>
      <p:guideLst/>
    </p:cSldViewPr>
  </p:slideViewPr>
  <p:notesTextViewPr>
    <p:cViewPr>
      <p:scale>
        <a:sx n="3" d="2"/>
        <a:sy n="3" d="2"/>
      </p:scale>
      <p:origin x="0" y="-436"/>
    </p:cViewPr>
  </p:notesTextViewPr>
  <p:notesViewPr>
    <p:cSldViewPr snapToGrid="0">
      <p:cViewPr varScale="1">
        <p:scale>
          <a:sx n="87" d="100"/>
          <a:sy n="87" d="100"/>
        </p:scale>
        <p:origin x="2988"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88"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9.6825396825396898E-2"/>
          <c:y val="7.6738609112709896E-2"/>
          <c:w val="0.88888888888888895"/>
          <c:h val="0.73076387543272758"/>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n-US"/>
                  <a:t>Idade (anos)</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a:pPr>
                <a:r>
                  <a:rPr lang="en-US"/>
                  <a:t>Número de casos</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51693048"/>
        <c:crosses val="autoZero"/>
        <c:crossBetween val="between"/>
        <c:majorUnit val="5"/>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0"/>
            </a:pPr>
            <a:r>
              <a:rPr lang="en-US" sz="2000" b="0" dirty="0" err="1">
                <a:latin typeface="Arial" panose="020B0604020202020204" pitchFamily="34" charset="0"/>
                <a:cs typeface="Arial" panose="020B0604020202020204" pitchFamily="34" charset="0"/>
              </a:rPr>
              <a:t>Distribuição</a:t>
            </a:r>
            <a:r>
              <a:rPr lang="en-US" sz="2000" b="0" dirty="0">
                <a:latin typeface="Arial" panose="020B0604020202020204" pitchFamily="34" charset="0"/>
                <a:cs typeface="Arial" panose="020B0604020202020204" pitchFamily="34" charset="0"/>
              </a:rPr>
              <a:t> </a:t>
            </a:r>
            <a:r>
              <a:rPr lang="en-US" sz="2000" b="0" dirty="0" err="1">
                <a:latin typeface="Arial" panose="020B0604020202020204" pitchFamily="34" charset="0"/>
                <a:cs typeface="Arial" panose="020B0604020202020204" pitchFamily="34" charset="0"/>
              </a:rPr>
              <a:t>não</a:t>
            </a:r>
            <a:r>
              <a:rPr lang="en-US" sz="2000" b="0" dirty="0">
                <a:latin typeface="Arial" panose="020B0604020202020204" pitchFamily="34" charset="0"/>
                <a:cs typeface="Arial" panose="020B0604020202020204" pitchFamily="34" charset="0"/>
              </a:rPr>
              <a:t> </a:t>
            </a:r>
            <a:r>
              <a:rPr lang="en-US" sz="2000" b="0" dirty="0" err="1">
                <a:latin typeface="Arial" panose="020B0604020202020204" pitchFamily="34" charset="0"/>
                <a:cs typeface="Arial" panose="020B0604020202020204" pitchFamily="34" charset="0"/>
              </a:rPr>
              <a:t>paramétrica</a:t>
            </a:r>
            <a:endParaRPr lang="en-US" sz="2000" b="0" dirty="0">
              <a:latin typeface="Arial" panose="020B0604020202020204" pitchFamily="34" charset="0"/>
              <a:cs typeface="Arial" panose="020B0604020202020204" pitchFamily="34" charset="0"/>
            </a:endParaRP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6CF6-4C2A-AF88-871FAAC1B319}"/>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en-US" sz="1800" b="0">
                    <a:latin typeface="Arial" panose="020B0604020202020204" pitchFamily="34" charset="0"/>
                    <a:cs typeface="Arial" panose="020B0604020202020204" pitchFamily="34" charset="0"/>
                  </a:rPr>
                  <a:t>Idade (anos</a:t>
                </a:r>
                <a:r>
                  <a:rPr lang="en-US" sz="1800" b="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n-U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n-US" sz="1800" b="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n-U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n-U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6598008030453"/>
          <c:y val="7.6738609112709896E-2"/>
          <c:w val="0.86405446628774041"/>
          <c:h val="0.7437586089020829"/>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EA3-47BC-9A18-AC7033C5C4B1}"/>
            </c:ext>
          </c:extLst>
        </c:ser>
        <c:dLbls>
          <c:showLegendKey val="0"/>
          <c:showVal val="0"/>
          <c:showCatName val="0"/>
          <c:showSerName val="0"/>
          <c:showPercent val="0"/>
          <c:showBubbleSize val="0"/>
        </c:dLbls>
        <c:gapWidth val="0"/>
        <c:axId val="150501208"/>
        <c:axId val="1"/>
      </c:barChart>
      <c:catAx>
        <c:axId val="150501208"/>
        <c:scaling>
          <c:orientation val="minMax"/>
        </c:scaling>
        <c:delete val="0"/>
        <c:axPos val="b"/>
        <c:title>
          <c:tx>
            <c:rich>
              <a:bodyPr/>
              <a:lstStyle/>
              <a:p>
                <a:pPr>
                  <a:defRPr b="0"/>
                </a:pPr>
                <a:r>
                  <a:rPr lang="en-US" b="0"/>
                  <a:t>Idade </a:t>
                </a:r>
                <a:r>
                  <a:rPr lang="en-US" b="0" baseline="0"/>
                  <a:t>(anos)</a:t>
                </a:r>
                <a:endParaRPr lang="en-US" b="0"/>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en-US"/>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sz="2000" b="0"/>
                </a:pPr>
                <a:r>
                  <a:rPr lang="en-US" sz="2000" b="0"/>
                  <a:t>Número </a:t>
                </a:r>
                <a:r>
                  <a:rPr lang="en-US" sz="2000" b="0" baseline="0"/>
                  <a:t>de casos</a:t>
                </a:r>
                <a:endParaRPr lang="en-US" sz="2000" b="0"/>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en-US"/>
          </a:p>
        </c:txPr>
        <c:crossAx val="150501208"/>
        <c:crosses val="autoZero"/>
        <c:crossBetween val="between"/>
        <c:majorUnit val="5"/>
      </c:valAx>
      <c:spPr>
        <a:noFill/>
        <a:ln w="25344">
          <a:noFill/>
        </a:ln>
      </c:spPr>
    </c:plotArea>
    <c:plotVisOnly val="1"/>
    <c:dispBlanksAs val="gap"/>
    <c:showDLblsOverMax val="0"/>
  </c:chart>
  <c:spPr>
    <a:noFill/>
    <a:ln>
      <a:noFill/>
    </a:ln>
  </c:spPr>
  <c:txPr>
    <a:bodyPr/>
    <a:lstStyle/>
    <a:p>
      <a:pPr>
        <a:defRPr sz="1917" b="1"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n-US" baseline="0"/>
                  <a:t>Período </a:t>
                </a:r>
                <a:r>
                  <a:rPr lang="en-US"/>
                  <a:t>de incubação (dias)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n-US"/>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Distribuição </a:t>
            </a:r>
            <a:r>
              <a:rPr lang="en-US" sz="2000" b="1">
                <a:latin typeface="Arial" panose="020B0604020202020204" pitchFamily="34" charset="0"/>
                <a:cs typeface="Arial" panose="020B0604020202020204" pitchFamily="34" charset="0"/>
              </a:rPr>
              <a:t>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E96-4E3B-B23C-4243E43EB4FE}"/>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sz="1800"/>
                </a:pPr>
                <a:r>
                  <a:rPr lang="en-US" sz="1800">
                    <a:latin typeface="Arial" panose="020B0604020202020204" pitchFamily="34" charset="0"/>
                    <a:cs typeface="Arial" panose="020B0604020202020204" pitchFamily="34" charset="0"/>
                  </a:rPr>
                  <a:t>Idade (anos)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n-U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n-US" sz="180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n-U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0"/>
            </a:pPr>
            <a:r>
              <a:rPr lang="en-US" sz="2000" b="0" dirty="0" err="1">
                <a:latin typeface="Arial" panose="020B0604020202020204" pitchFamily="34" charset="0"/>
                <a:cs typeface="Arial" panose="020B0604020202020204" pitchFamily="34" charset="0"/>
              </a:rPr>
              <a:t>Distribuição</a:t>
            </a:r>
            <a:r>
              <a:rPr lang="en-US" sz="2000" b="0"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não</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paramétrica</a:t>
            </a:r>
            <a:endParaRPr lang="en-US" sz="2000" b="1" dirty="0">
              <a:latin typeface="Arial" panose="020B0604020202020204" pitchFamily="34" charset="0"/>
              <a:cs typeface="Arial" panose="020B0604020202020204" pitchFamily="34" charset="0"/>
            </a:endParaRPr>
          </a:p>
        </c:rich>
      </c:tx>
      <c:layout>
        <c:manualLayout>
          <c:xMode val="edge"/>
          <c:yMode val="edge"/>
          <c:x val="0.22500101342632003"/>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BB2-4BC9-A233-4FE536F4971B}"/>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en-US" sz="1800" b="0">
                    <a:latin typeface="Arial" panose="020B0604020202020204" pitchFamily="34" charset="0"/>
                    <a:cs typeface="Arial" panose="020B0604020202020204" pitchFamily="34" charset="0"/>
                  </a:rPr>
                  <a:t>Idade (anos</a:t>
                </a:r>
                <a:r>
                  <a:rPr lang="en-US" sz="1800" b="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n-U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n-US" sz="1800" b="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n-U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n-US" baseline="0"/>
                  <a:t>Período </a:t>
                </a:r>
                <a:r>
                  <a:rPr lang="en-US"/>
                  <a:t>de incubação (dias)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n-US"/>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n-US" baseline="0"/>
                  <a:t>Período </a:t>
                </a:r>
                <a:r>
                  <a:rPr lang="en-US"/>
                  <a:t>de incubação (dias)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n-US"/>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1790887115857007"/>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Sheet1!$B$1:$X$1</c:f>
              <c:numCache>
                <c:formatCode>0</c:formatCode>
                <c:ptCount val="23"/>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numCache>
            </c:numRef>
          </c:cat>
          <c:val>
            <c:numRef>
              <c:f>Sheet1!$B$2:$X$2</c:f>
              <c:numCache>
                <c:formatCode>General</c:formatCode>
                <c:ptCount val="23"/>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pt idx="16">
                  <c:v>0</c:v>
                </c:pt>
                <c:pt idx="17">
                  <c:v>0</c:v>
                </c:pt>
                <c:pt idx="18">
                  <c:v>0</c:v>
                </c:pt>
                <c:pt idx="19">
                  <c:v>0</c:v>
                </c:pt>
                <c:pt idx="20">
                  <c:v>0</c:v>
                </c:pt>
                <c:pt idx="21">
                  <c:v>1</c:v>
                </c:pt>
                <c:pt idx="22">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D67-4D97-B78F-91CD3BAAE3DB}"/>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n-US" baseline="0"/>
                  <a:t>Período </a:t>
                </a:r>
                <a:r>
                  <a:rPr lang="en-US"/>
                  <a:t>de incubação (dias)</a:t>
                </a:r>
              </a:p>
            </c:rich>
          </c:tx>
          <c:layout>
            <c:manualLayout>
              <c:xMode val="edge"/>
              <c:yMode val="edge"/>
              <c:x val="0.39917762131239631"/>
              <c:y val="0.8671751314194873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n-US"/>
                  <a:t>Número de casos</a:t>
                </a:r>
              </a:p>
            </c:rich>
          </c:tx>
          <c:layout>
            <c:manualLayout>
              <c:xMode val="edge"/>
              <c:yMode val="edge"/>
              <c:x val="3.6295445759357461E-2"/>
              <c:y val="5.6431939674500629E-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n-U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Distribuição 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7E5B-4252-96F9-43DBDFD5A313}"/>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sz="1800"/>
                </a:pPr>
                <a:r>
                  <a:rPr lang="en-US" sz="1800">
                    <a:latin typeface="Arial" panose="020B0604020202020204" pitchFamily="34" charset="0"/>
                    <a:cs typeface="Arial" panose="020B0604020202020204" pitchFamily="34" charset="0"/>
                  </a:rPr>
                  <a:t>Idade (anos)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n-U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n-US" sz="180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n-U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0"/>
            </a:pPr>
            <a:r>
              <a:rPr lang="en-US" sz="2000" b="0" dirty="0" err="1">
                <a:latin typeface="Arial" panose="020B0604020202020204" pitchFamily="34" charset="0"/>
                <a:cs typeface="Arial" panose="020B0604020202020204" pitchFamily="34" charset="0"/>
              </a:rPr>
              <a:t>Distribuição</a:t>
            </a:r>
            <a:r>
              <a:rPr lang="en-US" sz="2000" b="0" dirty="0">
                <a:latin typeface="Arial" panose="020B0604020202020204" pitchFamily="34" charset="0"/>
                <a:cs typeface="Arial" panose="020B0604020202020204" pitchFamily="34" charset="0"/>
              </a:rPr>
              <a:t> </a:t>
            </a:r>
            <a:r>
              <a:rPr lang="en-US" sz="2000" b="0" dirty="0" err="1">
                <a:latin typeface="Arial" panose="020B0604020202020204" pitchFamily="34" charset="0"/>
                <a:cs typeface="Arial" panose="020B0604020202020204" pitchFamily="34" charset="0"/>
              </a:rPr>
              <a:t>não</a:t>
            </a:r>
            <a:r>
              <a:rPr lang="en-US" sz="2000" b="0" dirty="0">
                <a:latin typeface="Arial" panose="020B0604020202020204" pitchFamily="34" charset="0"/>
                <a:cs typeface="Arial" panose="020B0604020202020204" pitchFamily="34" charset="0"/>
              </a:rPr>
              <a:t> </a:t>
            </a:r>
            <a:r>
              <a:rPr lang="en-US" sz="2000" b="0" dirty="0" err="1">
                <a:latin typeface="Arial" panose="020B0604020202020204" pitchFamily="34" charset="0"/>
                <a:cs typeface="Arial" panose="020B0604020202020204" pitchFamily="34" charset="0"/>
              </a:rPr>
              <a:t>paramétrica</a:t>
            </a:r>
            <a:endParaRPr lang="en-US" sz="2000" b="0" dirty="0">
              <a:latin typeface="Arial" panose="020B0604020202020204" pitchFamily="34" charset="0"/>
              <a:cs typeface="Arial" panose="020B0604020202020204" pitchFamily="34" charset="0"/>
            </a:endParaRP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10E6-4C80-8508-2F3BD5E90371}"/>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en-US" sz="1800" b="0">
                    <a:latin typeface="Arial" panose="020B0604020202020204" pitchFamily="34" charset="0"/>
                    <a:cs typeface="Arial" panose="020B0604020202020204" pitchFamily="34" charset="0"/>
                  </a:rPr>
                  <a:t>Idade (anos</a:t>
                </a:r>
                <a:r>
                  <a:rPr lang="en-US" sz="1800" b="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n-U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n-US" sz="1800" b="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n-U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Distribuição 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280-44CE-96B1-AA4AB3778EF4}"/>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sz="1800"/>
                </a:pPr>
                <a:r>
                  <a:rPr lang="en-US" sz="1800">
                    <a:latin typeface="Arial" panose="020B0604020202020204" pitchFamily="34" charset="0"/>
                    <a:cs typeface="Arial" panose="020B0604020202020204" pitchFamily="34" charset="0"/>
                  </a:rPr>
                  <a:t>Idade (anos)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n-U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n-US" sz="180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n-U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10747D-C394-1F33-BC50-E8A6C07F8AE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04C3DD3-A38E-A3D2-6B00-099DFAE2305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7C609E-CE9B-4CA0-9825-2C33195830A7}" type="datetimeFigureOut">
              <a:rPr lang="en-US" smtClean="0"/>
              <a:t>1/25/2026</a:t>
            </a:fld>
            <a:endParaRPr lang="en-US"/>
          </a:p>
        </p:txBody>
      </p:sp>
      <p:sp>
        <p:nvSpPr>
          <p:cNvPr id="4" name="Footer Placeholder 3">
            <a:extLst>
              <a:ext uri="{FF2B5EF4-FFF2-40B4-BE49-F238E27FC236}">
                <a16:creationId xmlns:a16="http://schemas.microsoft.com/office/drawing/2014/main" id="{CF54ADFA-4F6A-805D-5F65-80D38F5274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B131D46-BBF0-A30B-9EE8-1192D89CFE0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2B227E-5E44-4C7C-833D-4FB2C1AC50A1}" type="slidenum">
              <a:rPr lang="en-US" smtClean="0"/>
              <a:t>‹#›</a:t>
            </a:fld>
            <a:endParaRPr lang="en-US"/>
          </a:p>
        </p:txBody>
      </p:sp>
    </p:spTree>
    <p:extLst>
      <p:ext uri="{BB962C8B-B14F-4D97-AF65-F5344CB8AC3E}">
        <p14:creationId xmlns:p14="http://schemas.microsoft.com/office/powerpoint/2010/main" val="4084426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93E1D-D47E-4888-877E-64670CC186D0}" type="datetimeFigureOut">
              <a:rPr lang="en-US" smtClean="0"/>
              <a:t>1/25/2026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Clique para editar os estilos de texto principal</a:t>
            </a:r>
          </a:p>
          <a:p>
            <a:pPr lvl="1"/>
            <a:r>
              <a:rPr lang="en-US"/>
              <a:t>Segundo nível</a:t>
            </a:r>
          </a:p>
          <a:p>
            <a:pPr lvl="2"/>
            <a:r>
              <a:rPr lang="en-US"/>
              <a:t>Terceiro nível</a:t>
            </a:r>
          </a:p>
          <a:p>
            <a:pPr lvl="3"/>
            <a:r>
              <a:rPr lang="en-US"/>
              <a:t>Quarto nível</a:t>
            </a:r>
          </a:p>
          <a:p>
            <a:pPr lvl="4"/>
            <a:r>
              <a:rPr lang="en-US"/>
              <a:t>Quinto nível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9CE2E7-C91C-4BAF-92B2-56E2037DDE6B}" type="slidenum">
              <a:rPr lang="en-US" smtClean="0"/>
              <a:t>‹#›</a:t>
            </a:fld>
            <a:endParaRPr lang="en-US"/>
          </a:p>
        </p:txBody>
      </p:sp>
    </p:spTree>
    <p:extLst>
      <p:ext uri="{BB962C8B-B14F-4D97-AF65-F5344CB8AC3E}">
        <p14:creationId xmlns:p14="http://schemas.microsoft.com/office/powerpoint/2010/main" val="1757925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
              </a:rPr>
              <a:t>Notas do </a:t>
            </a:r>
            <a:r>
              <a:rPr lang="en-US" sz="1200" b="1" dirty="0" err="1">
                <a:latin typeface="Arial  "/>
              </a:rPr>
              <a:t>instrutor</a:t>
            </a:r>
            <a:r>
              <a:rPr lang="en-US" sz="1200" b="1" dirty="0">
                <a:latin typeface="Arial  "/>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u="sng" dirty="0">
              <a:latin typeface="Arial  "/>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pt-BR" sz="1200" b="0" i="1" dirty="0">
                <a:solidFill>
                  <a:srgbClr val="111111"/>
                </a:solidFill>
                <a:effectLst/>
                <a:latin typeface="Arial" panose="020B0604020202020204" pitchFamily="34" charset="0"/>
                <a:cs typeface="Arial" panose="020B0604020202020204" pitchFamily="34" charset="0"/>
              </a:rPr>
              <a:t>Sinta-se 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lang="en-US" b="1" u="sng" dirty="0">
              <a:latin typeface="Arial  "/>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u="sng" dirty="0" err="1">
                <a:latin typeface="Arial  "/>
              </a:rPr>
              <a:t>Dizer</a:t>
            </a:r>
            <a:r>
              <a:rPr lang="en-US" b="1" u="sng" dirty="0">
                <a:latin typeface="Arial  "/>
              </a:rPr>
              <a:t>:</a:t>
            </a:r>
            <a:r>
              <a:rPr lang="en-US" b="1" u="none" dirty="0">
                <a:latin typeface="Arial  "/>
              </a:rPr>
              <a:t>  </a:t>
            </a:r>
            <a:r>
              <a:rPr lang="en-US" sz="1200" dirty="0">
                <a:latin typeface="Arial  "/>
                <a:ea typeface="Times New Roman" panose="02020603050405020304" pitchFamily="18" charset="0"/>
                <a:cs typeface="Times New Roman" panose="02020603050405020304" pitchFamily="18" charset="0"/>
              </a:rPr>
              <a:t>Esta aula centra-se no resumo e na análise de dados.</a:t>
            </a:r>
            <a:endParaRPr lang="en-US" dirty="0">
              <a:latin typeface="Arial  "/>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a:t>
            </a:fld>
            <a:endParaRPr lang="en-US"/>
          </a:p>
        </p:txBody>
      </p:sp>
    </p:spTree>
    <p:extLst>
      <p:ext uri="{BB962C8B-B14F-4D97-AF65-F5344CB8AC3E}">
        <p14:creationId xmlns:p14="http://schemas.microsoft.com/office/powerpoint/2010/main" val="215101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prstClr val="black"/>
                </a:solidFill>
                <a:effectLst/>
                <a:uLnTx/>
                <a:uFillTx/>
                <a:latin typeface="Arial (Body)"/>
                <a:ea typeface="+mn-ea"/>
                <a:cs typeface="+mn-cs"/>
              </a:rPr>
              <a:t>Ler</a:t>
            </a:r>
            <a:r>
              <a:rPr kumimoji="0" lang="en-US" sz="1200" b="1" i="0" u="none" strike="noStrike" kern="1200" cap="none" spc="0" normalizeH="0" baseline="0" noProof="0" dirty="0">
                <a:ln>
                  <a:noFill/>
                </a:ln>
                <a:solidFill>
                  <a:prstClr val="black"/>
                </a:solidFill>
                <a:effectLst/>
                <a:uLnTx/>
                <a:uFillTx/>
                <a:latin typeface="Arial (Body)"/>
                <a:ea typeface="+mn-ea"/>
                <a:cs typeface="+mn-cs"/>
              </a:rPr>
              <a:t> </a:t>
            </a:r>
            <a:r>
              <a:rPr kumimoji="0" lang="en-US" sz="1200" b="0" i="0" u="none" strike="noStrike" kern="1200" cap="none" spc="0" normalizeH="0" baseline="0" noProof="0" dirty="0">
                <a:ln>
                  <a:noFill/>
                </a:ln>
                <a:solidFill>
                  <a:prstClr val="black"/>
                </a:solidFill>
                <a:effectLst/>
                <a:uLnTx/>
                <a:uFillTx/>
                <a:latin typeface="Arial (Body)"/>
                <a:ea typeface="+mn-ea"/>
                <a:cs typeface="+mn-cs"/>
              </a:rPr>
              <a:t>a pergunta em voz alta.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prstClr val="black"/>
                </a:solidFill>
                <a:effectLst/>
                <a:uLnTx/>
                <a:uFillTx/>
                <a:latin typeface="Arial (Body)"/>
                <a:ea typeface="+mn-ea"/>
                <a:cs typeface="+mn-cs"/>
              </a:rPr>
              <a:t>Peça a</a:t>
            </a:r>
            <a:r>
              <a:rPr kumimoji="0" lang="en-US" sz="1200" b="1" i="0" u="none" strike="noStrike" kern="1200" cap="none" spc="0" normalizeH="0" baseline="0" noProof="0" dirty="0">
                <a:ln>
                  <a:noFill/>
                </a:ln>
                <a:solidFill>
                  <a:prstClr val="black"/>
                </a:solidFill>
                <a:effectLst/>
                <a:uLnTx/>
                <a:uFillTx/>
                <a:latin typeface="Arial (Body)"/>
                <a:ea typeface="+mn-ea"/>
                <a:cs typeface="+mn-cs"/>
              </a:rPr>
              <a:t> </a:t>
            </a:r>
            <a:r>
              <a:rPr kumimoji="0" lang="en-US" sz="1200" b="0" i="0" u="none" strike="noStrike" kern="1200" cap="none" spc="0" normalizeH="0" baseline="0" noProof="0" dirty="0">
                <a:ln>
                  <a:noFill/>
                </a:ln>
                <a:solidFill>
                  <a:prstClr val="black"/>
                </a:solidFill>
                <a:effectLst/>
                <a:uLnTx/>
                <a:uFillTx/>
                <a:latin typeface="Arial (Body)"/>
                <a:ea typeface="+mn-ea"/>
                <a:cs typeface="+mn-cs"/>
              </a:rPr>
              <a:t>2 ou 3 voluntários para partilharem as suas respostas.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200" b="1" i="0" u="sng" strike="noStrike" kern="1200" cap="none" spc="0" normalizeH="0" baseline="0" noProof="0" dirty="0">
                <a:ln>
                  <a:noFill/>
                </a:ln>
                <a:solidFill>
                  <a:prstClr val="black"/>
                </a:solidFill>
                <a:effectLst/>
                <a:uLnTx/>
                <a:uFillTx/>
                <a:latin typeface="Arial (Body)"/>
                <a:ea typeface="+mn-ea"/>
                <a:cs typeface="+mn-cs"/>
              </a:rPr>
              <a:t>Permitir</a:t>
            </a:r>
            <a:r>
              <a:rPr kumimoji="0" lang="en-US" sz="1200" b="1" i="0" u="none" strike="noStrike" kern="1200" cap="none" spc="0" normalizeH="0" baseline="0" noProof="0" dirty="0">
                <a:ln>
                  <a:noFill/>
                </a:ln>
                <a:solidFill>
                  <a:prstClr val="black"/>
                </a:solidFill>
                <a:effectLst/>
                <a:uLnTx/>
                <a:uFillTx/>
                <a:latin typeface="Arial (Body)"/>
                <a:ea typeface="+mn-ea"/>
                <a:cs typeface="+mn-cs"/>
              </a:rPr>
              <a:t> </a:t>
            </a:r>
            <a:r>
              <a:rPr kumimoji="0" lang="en-US" sz="1200" b="0" i="0" u="none" strike="noStrike" kern="1200" cap="none" spc="0" normalizeH="0" baseline="0" noProof="0" dirty="0">
                <a:ln>
                  <a:noFill/>
                </a:ln>
                <a:solidFill>
                  <a:prstClr val="black"/>
                </a:solidFill>
                <a:effectLst/>
                <a:uLnTx/>
                <a:uFillTx/>
                <a:latin typeface="Arial (Body)"/>
                <a:ea typeface="+mn-ea"/>
                <a:cs typeface="+mn-cs"/>
              </a:rPr>
              <a:t>o debate durante 3-5 minutos. </a:t>
            </a:r>
            <a:r>
              <a:rPr kumimoji="0" lang="en-US" sz="1200" b="1" i="0" u="none" strike="noStrike" kern="1200" cap="none" spc="0" normalizeH="0" baseline="0" noProof="0" dirty="0">
                <a:ln>
                  <a:noFill/>
                </a:ln>
                <a:solidFill>
                  <a:prstClr val="black"/>
                </a:solidFill>
                <a:effectLst/>
                <a:uLnTx/>
                <a:uFillTx/>
                <a:latin typeface="Arial (Body)"/>
                <a:ea typeface="+mn-ea"/>
                <a:cs typeface="+mn-cs"/>
              </a:rPr>
              <a:t>&lt;CLICAR&gt; </a:t>
            </a:r>
            <a:r>
              <a:rPr kumimoji="0" lang="en-US" sz="1200" b="0" i="0" u="none" strike="noStrike" kern="1200" cap="none" spc="0" normalizeH="0" baseline="0" noProof="0" dirty="0">
                <a:ln>
                  <a:noFill/>
                </a:ln>
                <a:solidFill>
                  <a:prstClr val="black"/>
                </a:solidFill>
                <a:effectLst/>
                <a:uLnTx/>
                <a:uFillTx/>
                <a:latin typeface="Arial (Body)"/>
                <a:ea typeface="+mn-ea"/>
                <a:cs typeface="+mn-cs"/>
              </a:rPr>
              <a:t>para avançar para o diapositivo seguinte com as respostas. </a:t>
            </a:r>
          </a:p>
          <a:p>
            <a:pPr marL="171450" indent="-171450">
              <a:buFont typeface="Wingdings" panose="05000000000000000000" pitchFamily="2" charset="2"/>
              <a:buChar char="§"/>
            </a:pPr>
            <a:endParaRPr lang="en-US" dirty="0">
              <a:latin typeface="Arial  "/>
            </a:endParaRPr>
          </a:p>
          <a:p>
            <a:pPr marL="171450" indent="-171450">
              <a:buFont typeface="Arial" panose="020B0604020202020204" pitchFamily="34" charset="0"/>
              <a:buChar char="•"/>
            </a:pPr>
            <a:endParaRPr lang="en-US" dirty="0">
              <a:latin typeface="Arial  "/>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10</a:t>
            </a:fld>
            <a:endParaRPr lang="en-US"/>
          </a:p>
        </p:txBody>
      </p:sp>
    </p:spTree>
    <p:extLst>
      <p:ext uri="{BB962C8B-B14F-4D97-AF65-F5344CB8AC3E}">
        <p14:creationId xmlns:p14="http://schemas.microsoft.com/office/powerpoint/2010/main" val="293817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b="1" u="sng" dirty="0">
                <a:latin typeface="Arial (Body)"/>
              </a:rPr>
              <a:t>Ler</a:t>
            </a:r>
            <a:r>
              <a:rPr lang="en-US" b="1" u="none" dirty="0">
                <a:latin typeface="Arial (Body)"/>
              </a:rPr>
              <a:t> </a:t>
            </a:r>
            <a:r>
              <a:rPr lang="en-US" dirty="0">
                <a:latin typeface="Arial (Body)"/>
              </a:rPr>
              <a:t>a resposta. </a:t>
            </a:r>
          </a:p>
          <a:p>
            <a:pPr marL="171450" indent="-171450">
              <a:buFont typeface="Wingdings" panose="05000000000000000000" pitchFamily="2" charset="2"/>
              <a:buChar char="§"/>
            </a:pPr>
            <a:endParaRPr lang="en-US" dirty="0">
              <a:latin typeface="Arial (Body)"/>
            </a:endParaRPr>
          </a:p>
          <a:p>
            <a:pPr marL="171450" indent="-171450">
              <a:buFont typeface="Wingdings" panose="05000000000000000000" pitchFamily="2" charset="2"/>
              <a:buChar char="§"/>
            </a:pPr>
            <a:r>
              <a:rPr lang="en-US" b="1" u="sng" dirty="0">
                <a:latin typeface="Arial (Body)"/>
              </a:rPr>
              <a:t>Facilite</a:t>
            </a:r>
            <a:r>
              <a:rPr lang="en-US" b="1" u="none" dirty="0">
                <a:latin typeface="Arial (Body)"/>
              </a:rPr>
              <a:t> </a:t>
            </a:r>
            <a:r>
              <a:rPr lang="en-US" b="0" dirty="0">
                <a:latin typeface="Arial (Body)"/>
              </a:rPr>
              <a:t>um breve debate comparando </a:t>
            </a:r>
            <a:r>
              <a:rPr lang="en-US" dirty="0">
                <a:latin typeface="Arial (Body)"/>
              </a:rPr>
              <a:t>esta resposta com as respostas dadas pelos participantes.</a:t>
            </a:r>
          </a:p>
        </p:txBody>
      </p:sp>
      <p:sp>
        <p:nvSpPr>
          <p:cNvPr id="4" name="Slide Number Placeholder 3"/>
          <p:cNvSpPr>
            <a:spLocks noGrp="1"/>
          </p:cNvSpPr>
          <p:nvPr>
            <p:ph type="sldNum" sz="quarter" idx="5"/>
          </p:nvPr>
        </p:nvSpPr>
        <p:spPr/>
        <p:txBody>
          <a:bodyPr/>
          <a:lstStyle/>
          <a:p>
            <a:fld id="{AC9CE2E7-C91C-4BAF-92B2-56E2037DDE6B}" type="slidenum">
              <a:rPr lang="en-US" smtClean="0"/>
              <a:t>11</a:t>
            </a:fld>
            <a:endParaRPr lang="en-US"/>
          </a:p>
        </p:txBody>
      </p:sp>
    </p:spTree>
    <p:extLst>
      <p:ext uri="{BB962C8B-B14F-4D97-AF65-F5344CB8AC3E}">
        <p14:creationId xmlns:p14="http://schemas.microsoft.com/office/powerpoint/2010/main" val="3797087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b="1" dirty="0">
              <a:latin typeface="Arial (Body)"/>
            </a:endParaRPr>
          </a:p>
          <a:p>
            <a:pPr marL="171450" indent="-171450">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GB" b="0" dirty="0">
                <a:latin typeface="Arial (Body)"/>
              </a:rPr>
              <a:t>A capacidade de distinguir entre uma variável qualitativa e quantitativa é importante.  </a:t>
            </a:r>
          </a:p>
          <a:p>
            <a:pPr marL="171450" indent="-171450">
              <a:buFont typeface="Wingdings" panose="05000000000000000000" pitchFamily="2" charset="2"/>
              <a:buChar char="§"/>
            </a:pPr>
            <a:endParaRPr lang="en-GB" b="0" dirty="0">
              <a:latin typeface="Arial (Body)"/>
            </a:endParaRPr>
          </a:p>
          <a:p>
            <a:pPr marL="171450" indent="-171450">
              <a:buFont typeface="Wingdings" panose="05000000000000000000" pitchFamily="2" charset="2"/>
              <a:buChar char="§"/>
            </a:pPr>
            <a:r>
              <a:rPr lang="en-GB" b="1" u="sng" dirty="0">
                <a:latin typeface="Arial (Body)"/>
              </a:rPr>
              <a:t>Reveja</a:t>
            </a:r>
            <a:r>
              <a:rPr lang="en-GB" b="1" u="none" dirty="0">
                <a:latin typeface="Arial (Body)"/>
              </a:rPr>
              <a:t> </a:t>
            </a:r>
            <a:r>
              <a:rPr lang="en-GB" b="0" dirty="0">
                <a:latin typeface="Arial (Body)"/>
              </a:rPr>
              <a:t>cada variável do diapositivo, uma de cada vez, e </a:t>
            </a:r>
            <a:r>
              <a:rPr lang="en-GB" b="1" u="sng" dirty="0">
                <a:latin typeface="Arial (Body)"/>
              </a:rPr>
              <a:t>pergunte aos </a:t>
            </a:r>
            <a:r>
              <a:rPr lang="en-GB" b="0" dirty="0">
                <a:latin typeface="Arial (Body)"/>
              </a:rPr>
              <a:t>participantes se a variável é quantitativa ou qualitativa. </a:t>
            </a:r>
          </a:p>
          <a:p>
            <a:pPr marL="171450" indent="-171450">
              <a:buFont typeface="Arial" panose="020B0604020202020204" pitchFamily="34" charset="0"/>
              <a:buChar char="•"/>
            </a:pPr>
            <a:endParaRPr lang="en-GB" b="0" dirty="0">
              <a:latin typeface="Arial (Body)"/>
            </a:endParaRPr>
          </a:p>
          <a:p>
            <a:pPr marL="171450" indent="-171450">
              <a:buFont typeface="Wingdings" panose="05000000000000000000" pitchFamily="2" charset="2"/>
              <a:buChar char="v"/>
            </a:pPr>
            <a:r>
              <a:rPr lang="en-GB" b="1" dirty="0">
                <a:latin typeface="Arial (Body)"/>
              </a:rPr>
              <a:t>Um &lt;CLICARx7&gt; do rato mostrará cada resposta. Tente que um participante diferente responda de cada vez.</a:t>
            </a:r>
            <a:endParaRPr lang="en-GB" b="1" i="0" dirty="0">
              <a:latin typeface="Arial (Body)"/>
            </a:endParaRPr>
          </a:p>
          <a:p>
            <a:pPr marL="171450" indent="-171450">
              <a:buFont typeface="Wingdings" panose="05000000000000000000" pitchFamily="2" charset="2"/>
              <a:buChar char="v"/>
            </a:pPr>
            <a:endParaRPr lang="en-GB" b="1" i="0" dirty="0">
              <a:latin typeface="Arial (Body)"/>
            </a:endParaRPr>
          </a:p>
          <a:p>
            <a:pPr marL="171450" indent="-171450">
              <a:buFont typeface="Wingdings" panose="05000000000000000000" pitchFamily="2" charset="2"/>
              <a:buChar char="v"/>
            </a:pPr>
            <a:r>
              <a:rPr lang="en-GB" b="1" i="1" dirty="0">
                <a:latin typeface="Arial (Body)"/>
              </a:rPr>
              <a:t>O nível de escolaridade é uma variável ordenada ("ordinal") em que cada categoria de resposta representa um número crescente de anos de escolaridade, de 0 = analfabeto a 3 = universitário. Neste curso, consideramos o nível de instrução como uma variável qualitativa porque não calcularíamos uma média e diríamos que o nível de instrução médio de uma comunidade era, por exemplo, 1.6.</a:t>
            </a:r>
          </a:p>
          <a:p>
            <a:pPr lvl="1"/>
            <a:endParaRPr lang="en-GB" b="1" i="1" dirty="0">
              <a:latin typeface="Arial (Body)"/>
            </a:endParaRPr>
          </a:p>
          <a:p>
            <a:pPr marL="171450" indent="-171450">
              <a:buFont typeface="Wingdings" panose="05000000000000000000" pitchFamily="2" charset="2"/>
              <a:buChar char="§"/>
            </a:pPr>
            <a:r>
              <a:rPr lang="en-GB" b="1" i="0" u="sng" dirty="0">
                <a:latin typeface="Arial (Body)"/>
              </a:rPr>
              <a:t>Salientar</a:t>
            </a:r>
            <a:r>
              <a:rPr lang="en-GB" b="1" i="0" u="none" dirty="0">
                <a:latin typeface="Arial (Body)"/>
              </a:rPr>
              <a:t> </a:t>
            </a:r>
            <a:r>
              <a:rPr lang="en-GB" b="0" i="0" dirty="0">
                <a:latin typeface="Arial (Body)"/>
              </a:rPr>
              <a:t>que as variáveis qualitativas e quantitativas são resumidas e </a:t>
            </a:r>
            <a:r>
              <a:rPr lang="en-GB" b="0" i="0" dirty="0" err="1">
                <a:latin typeface="Arial (Body)"/>
              </a:rPr>
              <a:t>analisadas </a:t>
            </a:r>
            <a:r>
              <a:rPr lang="en-GB" b="0" i="0" dirty="0">
                <a:latin typeface="Arial (Body)"/>
              </a:rPr>
              <a:t>de forma diferente. É necessário ser capaz de identificar se uma variável é qualitativa ou quantitativa para a resumir e </a:t>
            </a:r>
            <a:r>
              <a:rPr lang="en-GB" b="0" i="0" dirty="0" err="1">
                <a:latin typeface="Arial (Body)"/>
              </a:rPr>
              <a:t>analisar </a:t>
            </a:r>
            <a:r>
              <a:rPr lang="en-GB" b="0" i="0" dirty="0">
                <a:latin typeface="Arial (Body)"/>
              </a:rPr>
              <a:t>adequadamente.</a:t>
            </a:r>
          </a:p>
          <a:p>
            <a:endParaRPr lang="en-US" b="1"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12</a:t>
            </a:fld>
            <a:endParaRPr lang="en-US"/>
          </a:p>
        </p:txBody>
      </p:sp>
    </p:spTree>
    <p:extLst>
      <p:ext uri="{BB962C8B-B14F-4D97-AF65-F5344CB8AC3E}">
        <p14:creationId xmlns:p14="http://schemas.microsoft.com/office/powerpoint/2010/main" val="2874816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GB" dirty="0">
                <a:latin typeface="Arial (Body)"/>
              </a:rPr>
              <a:t>Vamos concentrar-nos primeiro nas variáveis quantitativas e nas formas de as resumir!  Para rever, as variáveis quantitativas têm dados numéricos ou de </a:t>
            </a:r>
            <a:r>
              <a:rPr lang="en-GB" dirty="0" err="1">
                <a:latin typeface="Arial (Body)"/>
              </a:rPr>
              <a:t>medidas</a:t>
            </a:r>
            <a:r>
              <a:rPr lang="en-GB" dirty="0">
                <a:latin typeface="Arial (Body)"/>
              </a:rPr>
              <a:t>. Exemplos de variáveis quantitativas incluem idade, altura, número de crianças, número de animais afetados e nível de monóxido de carbono no ar. </a:t>
            </a:r>
            <a:r>
              <a:rPr lang="en-GB" b="1" dirty="0">
                <a:latin typeface="Arial (Body)"/>
              </a:rPr>
              <a:t>&lt;CLICAR&gt; </a:t>
            </a:r>
            <a:r>
              <a:rPr lang="en-GB" dirty="0">
                <a:latin typeface="Arial (Body)"/>
              </a:rPr>
              <a:t>Nós resumimos variáveis quantitativas com medidas de localização central e dispersão </a:t>
            </a:r>
            <a:r>
              <a:rPr lang="en-GB" b="1" dirty="0">
                <a:latin typeface="Arial (Body)"/>
              </a:rPr>
              <a:t>&lt;CLICAR&gt; </a:t>
            </a:r>
            <a:r>
              <a:rPr lang="en-GB" dirty="0">
                <a:latin typeface="Arial (Body)"/>
              </a:rPr>
              <a:t>incluindo moda, mediana, média e intervalo. </a:t>
            </a:r>
          </a:p>
          <a:p>
            <a:pPr marL="171450" indent="-171450">
              <a:buFont typeface="Wingdings" panose="05000000000000000000" pitchFamily="2" charset="2"/>
              <a:buChar char="§"/>
            </a:pPr>
            <a:endParaRPr lang="en-GB" dirty="0">
              <a:latin typeface="Arial (Body)"/>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GB" dirty="0">
                <a:latin typeface="Arial (Body)"/>
              </a:rPr>
              <a:t>As medidas de localização central e de propagação são exemplos de estatísticas descritivas normalmente utilizadas na investigação de surtos. Estas medidas incluem a </a:t>
            </a:r>
            <a:r>
              <a:rPr lang="en-GB" b="1" dirty="0">
                <a:latin typeface="Arial (Body)"/>
              </a:rPr>
              <a:t>Moda: </a:t>
            </a:r>
            <a:r>
              <a:rPr lang="en-GB" dirty="0">
                <a:latin typeface="Arial (Body)"/>
              </a:rPr>
              <a:t>que é o valor que aparece mais frequentemente num conjunto de dados; </a:t>
            </a:r>
            <a:r>
              <a:rPr lang="en-GB" b="1" dirty="0">
                <a:latin typeface="Arial (Body)"/>
              </a:rPr>
              <a:t>a Mediana: </a:t>
            </a:r>
            <a:r>
              <a:rPr lang="en-GB" dirty="0">
                <a:latin typeface="Arial (Body)"/>
              </a:rPr>
              <a:t>é o valor na posição intermédia de um conjunto de medidas ordenadas da menor para a maior</a:t>
            </a:r>
            <a:r>
              <a:rPr lang="en-GB" b="0" dirty="0">
                <a:latin typeface="Arial (Body)"/>
              </a:rPr>
              <a:t>; e </a:t>
            </a:r>
            <a:r>
              <a:rPr lang="en-GB" b="1" dirty="0">
                <a:latin typeface="Arial (Body)"/>
              </a:rPr>
              <a:t>a Média: </a:t>
            </a:r>
            <a:r>
              <a:rPr lang="en-GB" b="0" dirty="0">
                <a:latin typeface="Arial (Body)"/>
              </a:rPr>
              <a:t>é simplesmente a média aritmética. </a:t>
            </a:r>
            <a:r>
              <a:rPr lang="en-GB" b="1" dirty="0">
                <a:latin typeface="Arial (Body)"/>
              </a:rPr>
              <a:t>Intervalo: </a:t>
            </a:r>
            <a:r>
              <a:rPr lang="en-GB" b="0" dirty="0">
                <a:latin typeface="Arial (Body)"/>
              </a:rPr>
              <a:t>Finalmente, o intervalo </a:t>
            </a:r>
            <a:r>
              <a:rPr lang="en-GB" b="0" i="0" dirty="0">
                <a:solidFill>
                  <a:srgbClr val="21242C"/>
                </a:solidFill>
                <a:effectLst/>
                <a:latin typeface="Arial (Body)"/>
              </a:rPr>
              <a:t>mede a dispersão ou variabilidade de um conjunto de dados e é a diferença entre os pontos de dados maiores e menores do conjunto de dados. Iremos analisar cada um deles mais detalhadamente ao longo desta lição.</a:t>
            </a:r>
            <a:endParaRPr lang="en-US" b="1" i="0" dirty="0">
              <a:latin typeface="Arial (Body)"/>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13</a:t>
            </a:fld>
            <a:endParaRPr lang="en-US"/>
          </a:p>
        </p:txBody>
      </p:sp>
    </p:spTree>
    <p:extLst>
      <p:ext uri="{BB962C8B-B14F-4D97-AF65-F5344CB8AC3E}">
        <p14:creationId xmlns:p14="http://schemas.microsoft.com/office/powerpoint/2010/main" val="3854789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u="none" dirty="0">
                <a:latin typeface="Arial (Body)"/>
                <a:cs typeface="Calibri"/>
                <a:sym typeface="Calibri"/>
              </a:rPr>
              <a:t>Esta é uma curva de distribuição de frequências. É um histograma que mostra </a:t>
            </a:r>
            <a:r>
              <a:rPr lang="en-US" sz="1200" b="0" dirty="0">
                <a:effectLst/>
                <a:latin typeface="Arial (Body)"/>
                <a:ea typeface="Times New Roman" panose="02020603050405020304" pitchFamily="18" charset="0"/>
                <a:cs typeface="Times New Roman" panose="02020603050405020304" pitchFamily="18" charset="0"/>
              </a:rPr>
              <a:t>como uma variável contínua (como a idade) está distribuída. Neste exemplo, </a:t>
            </a:r>
            <a:r>
              <a:rPr lang="en-US" sz="1200" dirty="0">
                <a:effectLst/>
                <a:latin typeface="Arial (Body)"/>
                <a:ea typeface="Times New Roman" panose="02020603050405020304" pitchFamily="18" charset="0"/>
                <a:cs typeface="Times New Roman" panose="02020603050405020304" pitchFamily="18" charset="0"/>
              </a:rPr>
              <a:t>a idade está ao longo do eixo horizontal (chamado eixo X). O número de filhos está ao longo do eixo vertical (denominado eixo Y). Ao olhar para este gráfico, podemos ver que a idade varia entre 1 e 8 anos. Também podemos ver o número de crianças que têm cada ano de idade. Por exemplo, 4 crianças têm 1 ano de idade.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Pergunte:</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u="none" dirty="0">
                <a:effectLst/>
                <a:latin typeface="Arial (Body)"/>
                <a:ea typeface="Times New Roman" panose="02020603050405020304" pitchFamily="18" charset="0"/>
                <a:cs typeface="Times New Roman" panose="02020603050405020304" pitchFamily="18" charset="0"/>
              </a:rPr>
              <a:t>Quantas crianças têm 2 anos de idade? [Dê um minuto para as respostas. Há 15 crianças com 2 anos de idade. </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Body)"/>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rPr>
              <a:t>Perguntar:</a:t>
            </a:r>
            <a:r>
              <a:rPr lang="en-US" sz="1200" b="1" u="none" dirty="0">
                <a:effectLst/>
                <a:latin typeface="Arial (Body)"/>
              </a:rPr>
              <a:t> </a:t>
            </a:r>
            <a:r>
              <a:rPr lang="en-US" sz="1200" b="0" dirty="0">
                <a:effectLst/>
                <a:latin typeface="Arial (Body)"/>
              </a:rPr>
              <a:t>Se tivesses de apresentar um único valor que melhor representasse esta distribuição etária, qual seria esse valor?  Por outras palavras, onde está o centro desta distribuição? Na seta da esquerda ("A") que aponta para o pico mais alto, ou na seta da direita ("B") que parece estar mais no centro?</a:t>
            </a:r>
            <a:endParaRPr lang="en-US" sz="1200" b="1" dirty="0">
              <a:effectLst/>
              <a:latin typeface="Arial (Body)"/>
            </a:endParaRP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
                <a:cs typeface="Calibri"/>
                <a:sym typeface="Calibri"/>
              </a:rPr>
              <a:t>Dizer:</a:t>
            </a:r>
            <a:r>
              <a:rPr lang="en-US" sz="1200" b="1" u="none" dirty="0">
                <a:latin typeface="Arial  "/>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Precisamos de alguns instrumentos ou medidas que nos ajudem a tomar essa decisão. As medidas de localização central são essas ferramentas.</a:t>
            </a: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14</a:t>
            </a:fld>
            <a:endParaRPr lang="en-US"/>
          </a:p>
        </p:txBody>
      </p:sp>
    </p:spTree>
    <p:extLst>
      <p:ext uri="{BB962C8B-B14F-4D97-AF65-F5344CB8AC3E}">
        <p14:creationId xmlns:p14="http://schemas.microsoft.com/office/powerpoint/2010/main" val="4145114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Notas do instrutor:</a:t>
            </a:r>
          </a:p>
          <a:p>
            <a:pPr>
              <a:defRPr/>
            </a:pPr>
            <a:endParaRPr lang="en-US" b="1" u="sng" dirty="0">
              <a:latin typeface="Arial" panose="020B0604020202020204" pitchFamily="34" charset="0"/>
              <a:cs typeface="Arial" panose="020B0604020202020204" pitchFamily="34" charset="0"/>
            </a:endParaRPr>
          </a:p>
          <a:p>
            <a:pPr marL="171450" marR="0" lvl="0" indent="-171450" algn="l" defTabSz="914400">
              <a:lnSpc>
                <a:spcPct val="100000"/>
              </a:lnSpc>
              <a:spcBef>
                <a:spcPts val="0"/>
              </a:spcBef>
              <a:spcAft>
                <a:spcPts val="0"/>
              </a:spcAft>
              <a:buClrTx/>
              <a:buSzTx/>
              <a:buFont typeface="Wingdings" panose="05000000000000000000" pitchFamily="2" charset="2"/>
              <a:buChar char="§"/>
              <a:tabLst/>
              <a:defRP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b="0" u="none" dirty="0" err="1">
                <a:latin typeface="Arial" panose="020B0604020202020204" pitchFamily="34" charset="0"/>
                <a:cs typeface="Arial" panose="020B0604020202020204" pitchFamily="34" charset="0"/>
              </a:rPr>
              <a:t>Dois</a:t>
            </a:r>
            <a:r>
              <a:rPr lang="en-US" b="0" u="none" dirty="0">
                <a:latin typeface="Arial" panose="020B0604020202020204" pitchFamily="34" charset="0"/>
                <a:cs typeface="Arial" panose="020B0604020202020204" pitchFamily="34" charset="0"/>
              </a:rPr>
              <a:t> tipos comuns de distribuições são as simétricas e as enviesadas. Uma distribuição perfeitamente </a:t>
            </a:r>
            <a:r>
              <a:rPr lang="en-US" b="1" u="none" dirty="0">
                <a:latin typeface="Arial" panose="020B0604020202020204" pitchFamily="34" charset="0"/>
                <a:cs typeface="Arial" panose="020B0604020202020204" pitchFamily="34" charset="0"/>
              </a:rPr>
              <a:t>simétrica </a:t>
            </a:r>
            <a:r>
              <a:rPr lang="en-US" b="0" u="none" dirty="0">
                <a:latin typeface="Arial" panose="020B0604020202020204" pitchFamily="34" charset="0"/>
                <a:cs typeface="Arial" panose="020B0604020202020204" pitchFamily="34" charset="0"/>
              </a:rPr>
              <a:t>é </a:t>
            </a:r>
            <a:r>
              <a:rPr lang="en-US" sz="1200" dirty="0">
                <a:effectLst/>
                <a:latin typeface="Arial" panose="020B0604020202020204" pitchFamily="34" charset="0"/>
                <a:ea typeface="Times New Roman" panose="02020603050405020304" pitchFamily="18" charset="0"/>
                <a:cs typeface="Arial" panose="020B0604020202020204" pitchFamily="34" charset="0"/>
              </a:rPr>
              <a:t>aquela em que uma metade da distribuição é a imagem espelhada da outra metade. Este tipo de distribuição é </a:t>
            </a:r>
            <a:r>
              <a:rPr lang="en-US" b="0" u="none" dirty="0">
                <a:latin typeface="Arial" panose="020B0604020202020204" pitchFamily="34" charset="0"/>
                <a:cs typeface="Arial" panose="020B0604020202020204" pitchFamily="34" charset="0"/>
              </a:rPr>
              <a:t>também designado por curva em forma de sino ou </a:t>
            </a:r>
            <a:r>
              <a:rPr lang="en-US" sz="1200" dirty="0">
                <a:effectLst/>
                <a:latin typeface="Arial" panose="020B0604020202020204" pitchFamily="34" charset="0"/>
                <a:ea typeface="Times New Roman" panose="02020603050405020304" pitchFamily="18" charset="0"/>
                <a:cs typeface="Arial" panose="020B0604020202020204" pitchFamily="34" charset="0"/>
              </a:rPr>
              <a:t>distribuição normal. No mundo real, uma distribuição raramente é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perfeitamente simétrica. No entanto, saber como é uma distribuição perfeitamente simétrica pode ajudá-lo a avaliar se uma distribuição é aproximadamente simétrica.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&lt;CLICAR&gt; </a:t>
            </a:r>
            <a:r>
              <a:rPr lang="en-US" sz="1200" b="0" dirty="0">
                <a:effectLst/>
                <a:latin typeface="Arial" panose="020B0604020202020204" pitchFamily="34" charset="0"/>
                <a:ea typeface="Times New Roman" panose="02020603050405020304" pitchFamily="18" charset="0"/>
                <a:cs typeface="Arial" panose="020B0604020202020204" pitchFamily="34" charset="0"/>
              </a:rPr>
              <a:t>Uma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distribuição</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paramétrica</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effectLst/>
                <a:latin typeface="Arial" panose="020B0604020202020204" pitchFamily="34" charset="0"/>
                <a:ea typeface="Times New Roman" panose="02020603050405020304" pitchFamily="18" charset="0"/>
                <a:cs typeface="Arial" panose="020B0604020202020204" pitchFamily="34" charset="0"/>
              </a:rPr>
              <a:t>é aquela em que </a:t>
            </a:r>
            <a:r>
              <a:rPr lang="en-US" sz="1200" dirty="0">
                <a:effectLst/>
                <a:latin typeface="Arial" panose="020B0604020202020204" pitchFamily="34" charset="0"/>
                <a:ea typeface="Times New Roman" panose="02020603050405020304" pitchFamily="18" charset="0"/>
                <a:cs typeface="Arial" panose="020B0604020202020204" pitchFamily="34" charset="0"/>
              </a:rPr>
              <a:t>a distribuição tem uma cauda. Se for para a direita (</a:t>
            </a:r>
            <a:r>
              <a:rPr lang="en-US" sz="1200" i="1" dirty="0">
                <a:effectLst/>
                <a:latin typeface="Arial" panose="020B0604020202020204" pitchFamily="34" charset="0"/>
                <a:ea typeface="Times New Roman" panose="02020603050405020304" pitchFamily="18" charset="0"/>
                <a:cs typeface="Arial" panose="020B0604020202020204" pitchFamily="34" charset="0"/>
              </a:rPr>
              <a:t>ou positiva</a:t>
            </a:r>
            <a:r>
              <a:rPr lang="en-US" sz="1200" dirty="0">
                <a:effectLst/>
                <a:latin typeface="Arial" panose="020B0604020202020204" pitchFamily="34" charset="0"/>
                <a:ea typeface="Times New Roman" panose="02020603050405020304" pitchFamily="18" charset="0"/>
                <a:cs typeface="Arial" panose="020B0604020202020204" pitchFamily="34" charset="0"/>
              </a:rPr>
              <a:t>), tem uma longa cauda direita. Se a distribuição for para a esquerda (</a:t>
            </a:r>
            <a:r>
              <a:rPr lang="en-US" sz="1200" i="1" dirty="0">
                <a:effectLst/>
                <a:latin typeface="Arial" panose="020B0604020202020204" pitchFamily="34" charset="0"/>
                <a:ea typeface="Times New Roman" panose="02020603050405020304" pitchFamily="18" charset="0"/>
                <a:cs typeface="Arial" panose="020B0604020202020204" pitchFamily="34" charset="0"/>
              </a:rPr>
              <a:t>ou negativa</a:t>
            </a:r>
            <a:r>
              <a:rPr lang="en-US" sz="1200" dirty="0">
                <a:effectLst/>
                <a:latin typeface="Arial" panose="020B0604020202020204" pitchFamily="34" charset="0"/>
                <a:ea typeface="Times New Roman" panose="02020603050405020304" pitchFamily="18" charset="0"/>
                <a:cs typeface="Arial" panose="020B0604020202020204" pitchFamily="34" charset="0"/>
              </a:rPr>
              <a:t>), ela tem uma cauda longa à esquerda.</a:t>
            </a:r>
            <a:endParaRPr lang="en-US"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Neste exemplo, a variável está inclinada para a esquerda ou para a direita? [Resposta: Está inclinada para a direita.]</a:t>
            </a:r>
          </a:p>
        </p:txBody>
      </p:sp>
      <p:sp>
        <p:nvSpPr>
          <p:cNvPr id="4" name="Slide Number Placeholder 3"/>
          <p:cNvSpPr>
            <a:spLocks noGrp="1"/>
          </p:cNvSpPr>
          <p:nvPr>
            <p:ph type="sldNum" sz="quarter" idx="5"/>
          </p:nvPr>
        </p:nvSpPr>
        <p:spPr/>
        <p:txBody>
          <a:bodyPr/>
          <a:lstStyle/>
          <a:p>
            <a:fld id="{AC9CE2E7-C91C-4BAF-92B2-56E2037DDE6B}" type="slidenum">
              <a:rPr lang="en-US" smtClean="0"/>
              <a:t>15</a:t>
            </a:fld>
            <a:endParaRPr lang="en-US"/>
          </a:p>
        </p:txBody>
      </p:sp>
    </p:spTree>
    <p:extLst>
      <p:ext uri="{BB962C8B-B14F-4D97-AF65-F5344CB8AC3E}">
        <p14:creationId xmlns:p14="http://schemas.microsoft.com/office/powerpoint/2010/main" val="1766332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GB" dirty="0">
                <a:latin typeface="Arial (Body)"/>
              </a:rPr>
              <a:t>Ao longo desta aula, para compreender e praticar os conceitos e cálculos das medidas de localização central, vamos utilizar um conjunto de dados de períodos de incubação (</a:t>
            </a:r>
            <a:r>
              <a:rPr lang="en-GB" i="1" dirty="0">
                <a:latin typeface="Arial (Body)"/>
              </a:rPr>
              <a:t>em dias</a:t>
            </a:r>
            <a:r>
              <a:rPr lang="en-GB" dirty="0">
                <a:latin typeface="Arial (Body)"/>
              </a:rPr>
              <a:t>) de 19 casos confirmados de doentes com a doença do vírus Ébola. O período de incubação é o tempo entre a exposição a um agente infecioso e o início dos sintomas. </a:t>
            </a:r>
          </a:p>
          <a:p>
            <a:pPr marL="171450" indent="-171450">
              <a:buFont typeface="Wingdings" panose="05000000000000000000" pitchFamily="2" charset="2"/>
              <a:buChar char="§"/>
            </a:pPr>
            <a:endParaRPr lang="en-GB" dirty="0">
              <a:latin typeface="Arial (Body)"/>
            </a:endParaRPr>
          </a:p>
          <a:p>
            <a:pPr marL="171450" indent="-171450">
              <a:buFont typeface="Wingdings" panose="05000000000000000000" pitchFamily="2" charset="2"/>
              <a:buChar char="§"/>
            </a:pPr>
            <a:r>
              <a:rPr lang="en-GB" b="1" u="sng" dirty="0">
                <a:latin typeface="Arial (Body)"/>
              </a:rPr>
              <a:t>Perguntar:</a:t>
            </a:r>
            <a:r>
              <a:rPr lang="en-GB" dirty="0">
                <a:latin typeface="Arial (Body)"/>
              </a:rPr>
              <a:t> Porque é que é importante conhecer o período de incubação de uma doença? [Dê um minuto para recolher as respostas.]</a:t>
            </a:r>
          </a:p>
          <a:p>
            <a:pPr marL="171450" indent="-171450">
              <a:buFont typeface="Wingdings" panose="05000000000000000000" pitchFamily="2" charset="2"/>
              <a:buChar char="§"/>
            </a:pPr>
            <a:endParaRPr lang="en-GB" dirty="0">
              <a:latin typeface="Arial (Body)"/>
            </a:endParaRPr>
          </a:p>
          <a:p>
            <a:pPr marL="171450" indent="-171450">
              <a:buFont typeface="Wingdings" panose="05000000000000000000" pitchFamily="2" charset="2"/>
              <a:buChar char="§"/>
            </a:pPr>
            <a:r>
              <a:rPr lang="en-GB" b="1" u="sng" dirty="0" err="1">
                <a:latin typeface="Arial (Body)"/>
              </a:rPr>
              <a:t>Dizer</a:t>
            </a:r>
            <a:r>
              <a:rPr lang="en-GB" b="1" u="sng" dirty="0">
                <a:latin typeface="Arial (Body)"/>
              </a:rPr>
              <a:t>:</a:t>
            </a:r>
            <a:r>
              <a:rPr lang="en-GB" b="1" u="none" dirty="0">
                <a:latin typeface="Arial (Body)"/>
              </a:rPr>
              <a:t> </a:t>
            </a:r>
            <a:r>
              <a:rPr lang="en-GB" dirty="0">
                <a:latin typeface="Arial (Body)"/>
              </a:rPr>
              <a:t>Conhecer o período de incubação permite-lhe estimar quando é que a exposição ocorreu provavelmente. A nossa tarefa é resumir estes dados com apenas algumas palavras e números.  Idealmente, gostaríamos de ter um único valor que resumisse todos os valores deste conjunto de dados.</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16</a:t>
            </a:fld>
            <a:endParaRPr lang="en-US"/>
          </a:p>
        </p:txBody>
      </p:sp>
    </p:spTree>
    <p:extLst>
      <p:ext uri="{BB962C8B-B14F-4D97-AF65-F5344CB8AC3E}">
        <p14:creationId xmlns:p14="http://schemas.microsoft.com/office/powerpoint/2010/main" val="2082718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u="none" dirty="0">
                <a:latin typeface="Arial (Body)"/>
                <a:cs typeface="Calibri"/>
                <a:sym typeface="Calibri"/>
              </a:rPr>
              <a:t>Aqui está a curva de distribuição de frequências dos períodos de incubação. </a:t>
            </a: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Perguntar:</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u="none" dirty="0">
                <a:latin typeface="Arial (Body)"/>
                <a:cs typeface="Calibri"/>
                <a:sym typeface="Calibri"/>
              </a:rPr>
              <a:t>O que é que notam nisto? </a:t>
            </a: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Reconhecer</a:t>
            </a:r>
            <a:r>
              <a:rPr lang="en-US" sz="1200" b="1" u="none" dirty="0">
                <a:latin typeface="Arial (Body)"/>
                <a:cs typeface="Calibri"/>
                <a:sym typeface="Calibri"/>
              </a:rPr>
              <a:t> </a:t>
            </a:r>
            <a:r>
              <a:rPr lang="en-US" sz="1200" b="0" u="none" dirty="0">
                <a:latin typeface="Arial (Body)"/>
                <a:cs typeface="Calibri"/>
                <a:sym typeface="Calibri"/>
              </a:rPr>
              <a:t>a(s) resposta(s) </a:t>
            </a:r>
            <a:r>
              <a:rPr lang="en-US" sz="1200" b="1" dirty="0">
                <a:effectLst/>
                <a:latin typeface="Arial (Body)"/>
                <a:ea typeface="Times New Roman" panose="02020603050405020304" pitchFamily="18" charset="0"/>
                <a:cs typeface="Times New Roman" panose="02020603050405020304" pitchFamily="18" charset="0"/>
              </a:rPr>
              <a:t>Respostas possíveis: </a:t>
            </a:r>
            <a:r>
              <a:rPr lang="en-US" sz="1200" i="1" dirty="0">
                <a:effectLst/>
                <a:latin typeface="Arial (Body)"/>
                <a:ea typeface="Times New Roman" panose="02020603050405020304" pitchFamily="18" charset="0"/>
                <a:cs typeface="Times New Roman" panose="02020603050405020304" pitchFamily="18" charset="0"/>
              </a:rPr>
              <a:t>É aproximadamente simétrico. O intervalo é de 2 a 14 dias.</a:t>
            </a: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17</a:t>
            </a:fld>
            <a:endParaRPr lang="en-US"/>
          </a:p>
        </p:txBody>
      </p:sp>
    </p:spTree>
    <p:extLst>
      <p:ext uri="{BB962C8B-B14F-4D97-AF65-F5344CB8AC3E}">
        <p14:creationId xmlns:p14="http://schemas.microsoft.com/office/powerpoint/2010/main" val="2447432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GB" dirty="0">
                <a:latin typeface="Arial (Body)"/>
              </a:rPr>
              <a:t>A medida mais direta da localização central é a moda. A moda é simplesmente o valor que ocorre com mais frequência.  Embora a moda seja simples, ela não é muito usada em epidemiologia. </a:t>
            </a:r>
            <a:r>
              <a:rPr lang="en-GB" b="1" dirty="0">
                <a:latin typeface="Arial (Body)"/>
              </a:rPr>
              <a:t>&lt;CLICAR&gt; </a:t>
            </a:r>
            <a:r>
              <a:rPr lang="en-GB" dirty="0">
                <a:latin typeface="Arial (Body)"/>
              </a:rPr>
              <a:t>Para encontrar a moda, conte o número de vezes que cada valor aparece. Essas contagens devem ser inseridas em uma tabela chamada de distribuição de freqüência. </a:t>
            </a:r>
            <a:r>
              <a:rPr lang="en-GB" b="1" dirty="0">
                <a:latin typeface="Arial (Body)"/>
              </a:rPr>
              <a:t>&lt;CLICAR&gt;</a:t>
            </a:r>
            <a:r>
              <a:rPr lang="en-GB" b="0" dirty="0">
                <a:latin typeface="Arial (Body)"/>
              </a:rPr>
              <a:t>Em seguida, </a:t>
            </a:r>
            <a:r>
              <a:rPr lang="en-GB" dirty="0">
                <a:latin typeface="Arial (Body)"/>
              </a:rPr>
              <a:t>selecione o valor que tem a maior contagem.</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18</a:t>
            </a:fld>
            <a:endParaRPr lang="en-US"/>
          </a:p>
        </p:txBody>
      </p:sp>
    </p:spTree>
    <p:extLst>
      <p:ext uri="{BB962C8B-B14F-4D97-AF65-F5344CB8AC3E}">
        <p14:creationId xmlns:p14="http://schemas.microsoft.com/office/powerpoint/2010/main" val="1435789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b="1" dirty="0">
              <a:latin typeface="Arial (Body)"/>
            </a:endParaRPr>
          </a:p>
          <a:p>
            <a:pPr marL="171450" indent="-171450">
              <a:buFont typeface="Wingdings" panose="05000000000000000000" pitchFamily="2" charset="2"/>
              <a:buChar char="§"/>
            </a:pPr>
            <a:r>
              <a:rPr lang="en-US" b="1" u="sng" dirty="0">
                <a:latin typeface="Arial (Body)"/>
              </a:rPr>
              <a:t>Dizer:</a:t>
            </a:r>
            <a:r>
              <a:rPr lang="en-US" b="1" u="none" dirty="0">
                <a:latin typeface="Arial (Body)"/>
              </a:rPr>
              <a:t> </a:t>
            </a:r>
            <a:r>
              <a:rPr lang="en-US" b="0" u="none" dirty="0">
                <a:latin typeface="Arial (Body)"/>
              </a:rPr>
              <a:t>Estes são os mesmos dados do diapositivo anterior, mas foram ordenados do menor para o maior número de dias e as iniciais dos doentes foram removidas.</a:t>
            </a:r>
          </a:p>
          <a:p>
            <a:pPr marL="171450" indent="-171450">
              <a:buFont typeface="Wingdings" panose="05000000000000000000" pitchFamily="2" charset="2"/>
              <a:buChar char="§"/>
            </a:pPr>
            <a:endParaRPr lang="en-US" b="0" u="none"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
                <a:cs typeface="Calibri"/>
                <a:sym typeface="Calibri"/>
              </a:rPr>
              <a:t>Pergunta:</a:t>
            </a:r>
            <a:r>
              <a:rPr lang="en-US" sz="1200" b="1" u="none" dirty="0">
                <a:latin typeface="Arial  "/>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Como podemos encontrar a moda dos dados do período de incubação do Ébola? </a:t>
            </a:r>
            <a:r>
              <a:rPr lang="en-US" sz="1200" b="1" dirty="0">
                <a:effectLst/>
                <a:latin typeface="Arial (Body)"/>
                <a:ea typeface="Times New Roman" panose="02020603050405020304" pitchFamily="18" charset="0"/>
                <a:cs typeface="Times New Roman" panose="02020603050405020304" pitchFamily="18" charset="0"/>
              </a:rPr>
              <a:t>Resposta: </a:t>
            </a:r>
            <a:r>
              <a:rPr lang="en-US" sz="1200" i="1" dirty="0">
                <a:effectLst/>
                <a:latin typeface="Arial (Body)"/>
                <a:ea typeface="Times New Roman" panose="02020603050405020304" pitchFamily="18" charset="0"/>
                <a:cs typeface="Times New Roman" panose="02020603050405020304" pitchFamily="18" charset="0"/>
              </a:rPr>
              <a:t>Começamos com uma tabela que tem a identificação do doente e os dias. </a:t>
            </a:r>
          </a:p>
          <a:p>
            <a:pPr marL="171450" marR="0" indent="-171450">
              <a:lnSpc>
                <a:spcPct val="115000"/>
              </a:lnSpc>
              <a:spcBef>
                <a:spcPts val="0"/>
              </a:spcBef>
              <a:spcAft>
                <a:spcPts val="1200"/>
              </a:spcAft>
              <a:buFont typeface="Wingdings" panose="05000000000000000000" pitchFamily="2" charset="2"/>
              <a:buChar char="§"/>
            </a:pPr>
            <a:endParaRPr lang="en-US" sz="1200" b="1" u="sng"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latin typeface="Arial  "/>
                <a:cs typeface="Calibri"/>
                <a:sym typeface="Calibri"/>
              </a:rPr>
              <a:t>Dizer</a:t>
            </a:r>
            <a:r>
              <a:rPr lang="en-US" sz="1200" b="1" u="sng" dirty="0">
                <a:latin typeface="Arial  "/>
                <a:cs typeface="Calibri"/>
                <a:sym typeface="Calibri"/>
              </a:rPr>
              <a:t>:</a:t>
            </a:r>
            <a:r>
              <a:rPr lang="en-US" sz="1200" b="1" u="none" dirty="0">
                <a:latin typeface="Arial  "/>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Começamos por criar uma tabela com as variáveis dias e frequência.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Times New Roman" panose="02020603050405020304" pitchFamily="18" charset="0"/>
                <a:cs typeface="Times New Roman" panose="02020603050405020304" pitchFamily="18" charset="0"/>
              </a:rPr>
              <a:t>Este tipo de tabela (</a:t>
            </a:r>
            <a:r>
              <a:rPr lang="en-US" sz="1200" i="1" dirty="0">
                <a:effectLst/>
                <a:latin typeface="Arial (Body)"/>
                <a:ea typeface="Times New Roman" panose="02020603050405020304" pitchFamily="18" charset="0"/>
                <a:cs typeface="Times New Roman" panose="02020603050405020304" pitchFamily="18" charset="0"/>
              </a:rPr>
              <a:t>à direita) </a:t>
            </a:r>
            <a:r>
              <a:rPr lang="en-US" sz="1200" dirty="0">
                <a:effectLst/>
                <a:latin typeface="Arial (Body)"/>
                <a:ea typeface="Times New Roman" panose="02020603050405020304" pitchFamily="18" charset="0"/>
                <a:cs typeface="Times New Roman" panose="02020603050405020304" pitchFamily="18" charset="0"/>
              </a:rPr>
              <a:t>chama-se distribuição de frequências. </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latin typeface="Arial  "/>
                <a:cs typeface="Calibri"/>
                <a:sym typeface="Calibri"/>
              </a:rPr>
              <a:t>Dito:</a:t>
            </a:r>
            <a:r>
              <a:rPr lang="en-US" sz="1200" b="1" u="none" dirty="0">
                <a:latin typeface="Arial  "/>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Para criar uma distribuição de frequências, liste todos os valores dos períodos de incubação para este conjunto de dados Ebola, do menor (</a:t>
            </a:r>
            <a:r>
              <a:rPr lang="en-US" sz="1200" i="1" dirty="0">
                <a:effectLst/>
                <a:latin typeface="Arial (Body)"/>
                <a:ea typeface="Times New Roman" panose="02020603050405020304" pitchFamily="18" charset="0"/>
                <a:cs typeface="Times New Roman" panose="02020603050405020304" pitchFamily="18" charset="0"/>
              </a:rPr>
              <a:t>2 dias</a:t>
            </a:r>
            <a:r>
              <a:rPr lang="en-US" sz="1200" dirty="0">
                <a:effectLst/>
                <a:latin typeface="Arial (Body)"/>
                <a:ea typeface="Times New Roman" panose="02020603050405020304" pitchFamily="18" charset="0"/>
                <a:cs typeface="Times New Roman" panose="02020603050405020304" pitchFamily="18" charset="0"/>
              </a:rPr>
              <a:t>) ao maior (</a:t>
            </a:r>
            <a:r>
              <a:rPr lang="en-US" sz="1200" i="1" dirty="0">
                <a:effectLst/>
                <a:latin typeface="Arial (Body)"/>
                <a:ea typeface="Times New Roman" panose="02020603050405020304" pitchFamily="18" charset="0"/>
                <a:cs typeface="Times New Roman" panose="02020603050405020304" pitchFamily="18" charset="0"/>
              </a:rPr>
              <a:t>14 dias</a:t>
            </a:r>
            <a:r>
              <a:rPr lang="en-US" sz="1200" dirty="0">
                <a:effectLst/>
                <a:latin typeface="Arial (Body)"/>
                <a:ea typeface="Times New Roman" panose="02020603050405020304" pitchFamily="18" charset="0"/>
                <a:cs typeface="Times New Roman" panose="02020603050405020304" pitchFamily="18" charset="0"/>
              </a:rPr>
              <a:t>).  Em seguida, liste o número de vezes ou a frequência com que cada valor aparece no conjunto de dados. </a:t>
            </a:r>
            <a:r>
              <a:rPr lang="en-US" sz="1200" b="1" dirty="0">
                <a:effectLst/>
                <a:latin typeface="Arial (Body)"/>
                <a:ea typeface="Times New Roman" panose="02020603050405020304" pitchFamily="18" charset="0"/>
                <a:cs typeface="Times New Roman" panose="02020603050405020304" pitchFamily="18" charset="0"/>
              </a:rPr>
              <a:t>&lt;CLICAR&gt;</a:t>
            </a:r>
          </a:p>
          <a:p>
            <a:pPr marL="171450" marR="0" indent="-171450">
              <a:lnSpc>
                <a:spcPct val="115000"/>
              </a:lnSpc>
              <a:spcBef>
                <a:spcPts val="0"/>
              </a:spcBef>
              <a:spcAft>
                <a:spcPts val="1200"/>
              </a:spcAft>
              <a:buFont typeface="Wingdings" panose="05000000000000000000" pitchFamily="2" charset="2"/>
              <a:buChar char="§"/>
            </a:pPr>
            <a:endParaRPr lang="en-US" sz="1200" b="1" u="sng"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latin typeface="Arial  "/>
                <a:cs typeface="Calibri"/>
                <a:sym typeface="Calibri"/>
              </a:rPr>
              <a:t>Dizermos</a:t>
            </a:r>
            <a:r>
              <a:rPr lang="en-US" sz="1200" b="1" u="none" dirty="0">
                <a:latin typeface="Arial  "/>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que, a partir da distribuição de frequências, podemos ver que nove dias é o período de incubação mais comum (</a:t>
            </a:r>
            <a:r>
              <a:rPr lang="en-US" sz="1200" i="1" dirty="0">
                <a:effectLst/>
                <a:latin typeface="Arial (Body)"/>
                <a:ea typeface="Times New Roman" panose="02020603050405020304" pitchFamily="18" charset="0"/>
                <a:cs typeface="Times New Roman" panose="02020603050405020304" pitchFamily="18" charset="0"/>
              </a:rPr>
              <a:t>ocorrendo 5 vezes</a:t>
            </a:r>
            <a:r>
              <a:rPr lang="en-US" sz="1200" dirty="0">
                <a:effectLst/>
                <a:latin typeface="Arial (Body)"/>
                <a:ea typeface="Times New Roman" panose="02020603050405020304" pitchFamily="18" charset="0"/>
                <a:cs typeface="Times New Roman" panose="02020603050405020304" pitchFamily="18" charset="0"/>
              </a:rPr>
              <a:t>), pelo que a moda desta distribuição é </a:t>
            </a:r>
            <a:r>
              <a:rPr lang="en-US" sz="1200" b="1" dirty="0">
                <a:effectLst/>
                <a:latin typeface="Arial (Body)"/>
                <a:ea typeface="Times New Roman" panose="02020603050405020304" pitchFamily="18" charset="0"/>
                <a:cs typeface="Times New Roman" panose="02020603050405020304" pitchFamily="18" charset="0"/>
              </a:rPr>
              <a:t>nove dias. </a:t>
            </a:r>
            <a:endParaRPr lang="en-US" sz="1200" dirty="0">
              <a:effectLst/>
              <a:latin typeface="Arial (Body)"/>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19</a:t>
            </a:fld>
            <a:endParaRPr lang="en-US"/>
          </a:p>
        </p:txBody>
      </p:sp>
    </p:spTree>
    <p:extLst>
      <p:ext uri="{BB962C8B-B14F-4D97-AF65-F5344CB8AC3E}">
        <p14:creationId xmlns:p14="http://schemas.microsoft.com/office/powerpoint/2010/main" val="2000528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
              </a:rPr>
              <a:t>Notas do instrutor:</a:t>
            </a:r>
          </a:p>
          <a:p>
            <a:endParaRPr lang="en-US" b="1" dirty="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b="1" i="1" dirty="0">
                <a:latin typeface="Arial (Body)"/>
              </a:rPr>
              <a:t>Estes ícones destinam-se a servir de sinais.  Cada ícone destina-se a ajudar a navegar no conteúdo e a saber o que está à frente.</a:t>
            </a:r>
          </a:p>
          <a:p>
            <a:endParaRPr lang="en-US" b="1" dirty="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u="sng" dirty="0">
                <a:latin typeface="Arial (Body)"/>
                <a:cs typeface="Calibri"/>
                <a:sym typeface="Calibri"/>
              </a:rPr>
              <a:t>Nota:</a:t>
            </a:r>
            <a:r>
              <a:rPr lang="en-US" sz="1200" b="1" u="none" dirty="0">
                <a:latin typeface="Arial (Body)"/>
                <a:cs typeface="Calibri"/>
                <a:sym typeface="Calibri"/>
              </a:rPr>
              <a:t> </a:t>
            </a:r>
            <a:r>
              <a:rPr lang="en-US" dirty="0">
                <a:latin typeface="Arial (Body)"/>
              </a:rPr>
              <a:t>Estes ícones serão utilizados nas apresentações da Linha da Frente FETP.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Arial (Body)"/>
            </a:endParaRP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2</a:t>
            </a:fld>
            <a:endParaRPr lang="en-US"/>
          </a:p>
        </p:txBody>
      </p:sp>
    </p:spTree>
    <p:extLst>
      <p:ext uri="{BB962C8B-B14F-4D97-AF65-F5344CB8AC3E}">
        <p14:creationId xmlns:p14="http://schemas.microsoft.com/office/powerpoint/2010/main" val="3123457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u="none" dirty="0">
                <a:latin typeface="Arial (Body)"/>
                <a:cs typeface="Calibri"/>
                <a:sym typeface="Calibri"/>
              </a:rPr>
              <a:t>Aqui está a distribuição de frequência do período de incubação novamente. </a:t>
            </a: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Pede-se:</a:t>
            </a:r>
            <a:r>
              <a:rPr lang="en-US" sz="1200" b="1" u="none" dirty="0">
                <a:latin typeface="Arial (Body)"/>
                <a:cs typeface="Calibri"/>
                <a:sym typeface="Calibri"/>
              </a:rPr>
              <a:t> </a:t>
            </a:r>
            <a:r>
              <a:rPr lang="en-US" sz="1200" b="0" u="none" dirty="0">
                <a:latin typeface="Arial (Body)"/>
                <a:cs typeface="Calibri"/>
                <a:sym typeface="Calibri"/>
              </a:rPr>
              <a:t>Como é que se utiliza esta figura para calcular a moda? [Resposta: É o período de incubação com a barra mais alta.] </a:t>
            </a: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20</a:t>
            </a:fld>
            <a:endParaRPr lang="en-US"/>
          </a:p>
        </p:txBody>
      </p:sp>
    </p:spTree>
    <p:extLst>
      <p:ext uri="{BB962C8B-B14F-4D97-AF65-F5344CB8AC3E}">
        <p14:creationId xmlns:p14="http://schemas.microsoft.com/office/powerpoint/2010/main" val="254284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A segunda medida de localização central é a média.  A média é o que normalmente se designa por "média". Os dois termos são usados de forma intercambiável.  Dois passos são usados para calcular a média: </a:t>
            </a:r>
            <a:r>
              <a:rPr lang="en-US" sz="1200" b="1" dirty="0">
                <a:effectLst/>
                <a:latin typeface="Arial (Body)"/>
                <a:ea typeface="Times New Roman" panose="02020603050405020304" pitchFamily="18" charset="0"/>
                <a:cs typeface="Times New Roman" panose="02020603050405020304" pitchFamily="18" charset="0"/>
              </a:rPr>
              <a:t>&lt;CLICAR&gt;</a:t>
            </a:r>
            <a:r>
              <a:rPr lang="en-US" sz="1200" b="0" dirty="0">
                <a:effectLst/>
                <a:latin typeface="Arial (Body)"/>
                <a:ea typeface="Times New Roman" panose="02020603050405020304" pitchFamily="18" charset="0"/>
                <a:cs typeface="Times New Roman" panose="02020603050405020304" pitchFamily="18" charset="0"/>
              </a:rPr>
              <a:t>Passo 1- </a:t>
            </a:r>
            <a:r>
              <a:rPr lang="en-US" sz="1200" dirty="0">
                <a:effectLst/>
                <a:latin typeface="Arial (Body)"/>
                <a:ea typeface="Times New Roman" panose="02020603050405020304" pitchFamily="18" charset="0"/>
                <a:cs typeface="Times New Roman" panose="02020603050405020304" pitchFamily="18" charset="0"/>
              </a:rPr>
              <a:t>Somar todos os valores. </a:t>
            </a:r>
            <a:r>
              <a:rPr lang="en-US" sz="1200" b="1" dirty="0">
                <a:effectLst/>
                <a:latin typeface="Arial (Body)"/>
                <a:ea typeface="Times New Roman" panose="02020603050405020304" pitchFamily="18" charset="0"/>
                <a:cs typeface="Times New Roman" panose="02020603050405020304" pitchFamily="18" charset="0"/>
              </a:rPr>
              <a:t>&lt;CLICAR&gt;</a:t>
            </a:r>
            <a:r>
              <a:rPr lang="en-US" sz="1200" b="0" dirty="0">
                <a:effectLst/>
                <a:latin typeface="Arial (Body)"/>
                <a:ea typeface="Times New Roman" panose="02020603050405020304" pitchFamily="18" charset="0"/>
                <a:cs typeface="Times New Roman" panose="02020603050405020304" pitchFamily="18" charset="0"/>
              </a:rPr>
              <a:t>Passo</a:t>
            </a:r>
            <a:r>
              <a:rPr lang="en-US" sz="1200" b="1" dirty="0">
                <a:effectLst/>
                <a:latin typeface="Arial (Body)"/>
                <a:ea typeface="Times New Roman" panose="02020603050405020304" pitchFamily="18" charset="0"/>
                <a:cs typeface="Times New Roman" panose="02020603050405020304" pitchFamily="18" charset="0"/>
              </a:rPr>
              <a:t> </a:t>
            </a:r>
            <a:r>
              <a:rPr lang="en-US" sz="1200" b="0" dirty="0">
                <a:effectLst/>
                <a:latin typeface="Arial (Body)"/>
                <a:ea typeface="Times New Roman" panose="02020603050405020304" pitchFamily="18" charset="0"/>
                <a:cs typeface="Times New Roman" panose="02020603050405020304" pitchFamily="18" charset="0"/>
              </a:rPr>
              <a:t>2 </a:t>
            </a:r>
            <a:r>
              <a:rPr lang="en-US" sz="1200" dirty="0">
                <a:effectLst/>
                <a:latin typeface="Arial (Body)"/>
                <a:ea typeface="Times New Roman" panose="02020603050405020304" pitchFamily="18" charset="0"/>
                <a:cs typeface="Times New Roman" panose="02020603050405020304" pitchFamily="18" charset="0"/>
              </a:rPr>
              <a:t>Dividir a soma pelo número de observações (n).</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21</a:t>
            </a:fld>
            <a:endParaRPr lang="en-US"/>
          </a:p>
        </p:txBody>
      </p:sp>
    </p:spTree>
    <p:extLst>
      <p:ext uri="{BB962C8B-B14F-4D97-AF65-F5344CB8AC3E}">
        <p14:creationId xmlns:p14="http://schemas.microsoft.com/office/powerpoint/2010/main" val="3611933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GB" dirty="0">
                <a:latin typeface="Arial (Body)"/>
              </a:rPr>
              <a:t>Vamos voltar ao nosso conjunto de dados de 19 períodos de incubação do Ébola e efetuar os dois passos necessários para encontrar a média. </a:t>
            </a:r>
            <a:r>
              <a:rPr lang="en-US" sz="1200" b="1" dirty="0">
                <a:latin typeface="Arial (Body)"/>
                <a:ea typeface="Times New Roman"/>
                <a:cs typeface="Times New Roman"/>
                <a:sym typeface="Times New Roman"/>
              </a:rPr>
              <a:t>&lt;CLICAR&gt; </a:t>
            </a:r>
            <a:r>
              <a:rPr lang="en-GB" dirty="0">
                <a:latin typeface="Arial (Body)"/>
              </a:rPr>
              <a:t>Passo1 Somar os 19 valores. </a:t>
            </a:r>
            <a:r>
              <a:rPr lang="en-US" sz="1200" b="1" dirty="0">
                <a:effectLst/>
                <a:latin typeface="Arial (Body)"/>
                <a:ea typeface="Times New Roman" panose="02020603050405020304" pitchFamily="18" charset="0"/>
                <a:cs typeface="Times New Roman" panose="02020603050405020304" pitchFamily="18" charset="0"/>
              </a:rPr>
              <a:t>&lt;CLICAR&gt; </a:t>
            </a:r>
            <a:r>
              <a:rPr lang="en-GB" dirty="0">
                <a:latin typeface="Arial (Body)"/>
              </a:rPr>
              <a:t>A soma dos valores é igual a 168. </a:t>
            </a:r>
            <a:r>
              <a:rPr lang="en-US" sz="1200" b="1" dirty="0">
                <a:latin typeface="Arial (Body)"/>
                <a:ea typeface="Times New Roman"/>
                <a:cs typeface="Times New Roman"/>
                <a:sym typeface="Times New Roman"/>
              </a:rPr>
              <a:t>&lt;CLICAR&gt; </a:t>
            </a:r>
            <a:r>
              <a:rPr lang="en-GB" dirty="0">
                <a:latin typeface="Arial (Body)"/>
              </a:rPr>
              <a:t>Passo 2 Dividir esse total (168) pelo número de observações. </a:t>
            </a:r>
            <a:r>
              <a:rPr lang="en-GB" b="1" dirty="0">
                <a:latin typeface="Arial (Body)"/>
              </a:rPr>
              <a:t>&lt;CLICAR&gt; </a:t>
            </a:r>
            <a:r>
              <a:rPr lang="en-GB" dirty="0">
                <a:latin typeface="Arial (Body)"/>
              </a:rPr>
              <a:t>Aqui temos 19 valores ou n=19. </a:t>
            </a:r>
            <a:r>
              <a:rPr lang="en-US" sz="1200" b="1" dirty="0">
                <a:latin typeface="Arial (Body)"/>
                <a:ea typeface="Times New Roman"/>
                <a:cs typeface="Times New Roman"/>
                <a:sym typeface="Times New Roman"/>
              </a:rPr>
              <a:t>&lt;CLICAR&gt; </a:t>
            </a:r>
            <a:r>
              <a:rPr lang="en-GB" dirty="0">
                <a:latin typeface="Arial (Body)"/>
              </a:rPr>
              <a:t>A média é encontrada dividindo 168 por 19: 168 / 19 = 8.8</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22</a:t>
            </a:fld>
            <a:endParaRPr lang="en-US"/>
          </a:p>
        </p:txBody>
      </p:sp>
    </p:spTree>
    <p:extLst>
      <p:ext uri="{BB962C8B-B14F-4D97-AF65-F5344CB8AC3E}">
        <p14:creationId xmlns:p14="http://schemas.microsoft.com/office/powerpoint/2010/main" val="2790229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Body)"/>
              </a:rPr>
              <a:t>Notas do instrutor: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u="sng" dirty="0">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kumimoji="0" lang="en-US" sz="1200" b="0" i="0" u="none" strike="noStrike" kern="1200" cap="none" spc="0" normalizeH="0" baseline="0" noProof="0" dirty="0">
                <a:ln>
                  <a:noFill/>
                </a:ln>
                <a:solidFill>
                  <a:srgbClr val="000000"/>
                </a:solidFill>
                <a:effectLst/>
                <a:uLnTx/>
                <a:uFillTx/>
                <a:latin typeface="Arial (Body)"/>
                <a:ea typeface="Arial" panose="020B0604020202020204" pitchFamily="34" charset="0"/>
                <a:cs typeface="Times New Roman" panose="02020603050405020304" pitchFamily="18" charset="0"/>
              </a:rPr>
              <a:t>agora vamos adicionar um caso de 20</a:t>
            </a:r>
            <a:r>
              <a:rPr kumimoji="0" lang="en-US" sz="1200" b="0" i="0" u="none" strike="noStrike" kern="1200" cap="none" spc="0" normalizeH="0" baseline="30000" noProof="0" dirty="0">
                <a:ln>
                  <a:noFill/>
                </a:ln>
                <a:solidFill>
                  <a:srgbClr val="000000"/>
                </a:solidFill>
                <a:effectLst/>
                <a:uLnTx/>
                <a:uFillTx/>
                <a:latin typeface="Arial (Body)"/>
                <a:ea typeface="Arial" panose="020B0604020202020204" pitchFamily="34" charset="0"/>
                <a:cs typeface="Times New Roman" panose="02020603050405020304" pitchFamily="18" charset="0"/>
              </a:rPr>
              <a:t>th</a:t>
            </a:r>
            <a:r>
              <a:rPr kumimoji="0" lang="en-US" sz="1200" b="0" i="0" u="none" strike="noStrike" kern="1200" cap="none" spc="0" normalizeH="0" baseline="0" noProof="0" dirty="0">
                <a:ln>
                  <a:noFill/>
                </a:ln>
                <a:solidFill>
                  <a:srgbClr val="000000"/>
                </a:solidFill>
                <a:effectLst/>
                <a:uLnTx/>
                <a:uFillTx/>
                <a:latin typeface="Arial (Body)"/>
                <a:ea typeface="Arial" panose="020B0604020202020204" pitchFamily="34" charset="0"/>
                <a:cs typeface="Times New Roman" panose="02020603050405020304" pitchFamily="18" charset="0"/>
              </a:rPr>
              <a:t> com um período de incubação de 21 dias.  Vamos ver que efeito a adição de um valor extremo tem sobre a média agora. </a:t>
            </a:r>
            <a:r>
              <a:rPr lang="en-US" sz="1200" b="1" dirty="0">
                <a:latin typeface="Arial (Body)"/>
                <a:ea typeface="Times New Roman"/>
                <a:cs typeface="Times New Roman"/>
                <a:sym typeface="Times New Roman"/>
              </a:rPr>
              <a:t>&lt;CLICAR&gt;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O passo 1 é adicionar todos os valores. </a:t>
            </a:r>
            <a:r>
              <a:rPr kumimoji="0" lang="en-US" sz="1200" b="1"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&lt;CLICAR&gt;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Agora a soma das observações é 189. </a:t>
            </a:r>
            <a:r>
              <a:rPr lang="en-US" sz="1200" b="1" dirty="0">
                <a:latin typeface="Arial (Body)"/>
                <a:ea typeface="Times New Roman"/>
                <a:cs typeface="Times New Roman"/>
                <a:sym typeface="Times New Roman"/>
              </a:rPr>
              <a:t>&lt;CLICAR&gt;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Passo 2 </a:t>
            </a:r>
            <a:r>
              <a:rPr lang="en-US" sz="1200" b="1" dirty="0">
                <a:latin typeface="Arial (Body)"/>
                <a:ea typeface="Times New Roman"/>
                <a:cs typeface="Times New Roman"/>
                <a:sym typeface="Times New Roman"/>
              </a:rPr>
              <a:t>&lt;CLICAR&gt;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N é agora 20. </a:t>
            </a:r>
            <a:r>
              <a:rPr lang="en-US" sz="1200" b="1" dirty="0">
                <a:latin typeface="Arial (Body)"/>
                <a:ea typeface="Times New Roman"/>
                <a:cs typeface="Times New Roman"/>
                <a:sym typeface="Times New Roman"/>
              </a:rPr>
              <a:t>&lt;CLICAR&gt;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A média é calculada como 189 / 20, que é 9.45 </a:t>
            </a:r>
            <a:r>
              <a:rPr kumimoji="0" lang="en-US" sz="1200" b="0" i="0" u="none" strike="noStrike" kern="1200" cap="none" spc="0" normalizeH="0" baseline="0" noProof="0" dirty="0" err="1">
                <a:ln>
                  <a:noFill/>
                </a:ln>
                <a:solidFill>
                  <a:srgbClr val="000000"/>
                </a:solidFill>
                <a:effectLst/>
                <a:uLnTx/>
                <a:uFillTx/>
                <a:latin typeface="Arial (Body)"/>
                <a:ea typeface="Times New Roman" panose="02020603050405020304" pitchFamily="18" charset="0"/>
                <a:cs typeface="Times New Roman" panose="02020603050405020304" pitchFamily="18" charset="0"/>
              </a:rPr>
              <a:t>ou</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 9.5 dias.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b="1" u="sng" dirty="0">
              <a:latin typeface="Arial (Body)"/>
              <a:cs typeface="Calibri"/>
              <a:sym typeface="Calibri"/>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kumimoji="0" lang="en-US"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Ao adicionar esse valor, a média passou de 8.8 para 9.5, o que é uma grande diferença.</a:t>
            </a:r>
          </a:p>
          <a:p>
            <a:endParaRPr lang="en-US" sz="1200" dirty="0">
              <a:latin typeface="Arial  "/>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23</a:t>
            </a:fld>
            <a:endParaRPr lang="en-US"/>
          </a:p>
        </p:txBody>
      </p:sp>
    </p:spTree>
    <p:extLst>
      <p:ext uri="{BB962C8B-B14F-4D97-AF65-F5344CB8AC3E}">
        <p14:creationId xmlns:p14="http://schemas.microsoft.com/office/powerpoint/2010/main" val="3084149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u="none" dirty="0">
                <a:latin typeface="Arial (Body)"/>
                <a:cs typeface="Calibri"/>
                <a:sym typeface="Calibri"/>
              </a:rPr>
              <a:t>Vamos falar um pouco sobre os valores atípicos. Um outlier é um ponto de dados que difere substancialmente de outras observações num conjunto de dados. As curvas de distribuição de frequência facilitam a visualização de potenciais outliers. </a:t>
            </a:r>
            <a:r>
              <a:rPr lang="en-US" sz="1200" b="1" u="none" dirty="0">
                <a:latin typeface="Arial (Body)"/>
                <a:cs typeface="Calibri"/>
                <a:sym typeface="Calibri"/>
              </a:rPr>
              <a:t>&lt;CLICAR&gt;</a:t>
            </a: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latin typeface="Arial (Body)"/>
                <a:cs typeface="Calibri"/>
                <a:sym typeface="Calibri"/>
              </a:rPr>
              <a:t>Perguntar:</a:t>
            </a:r>
            <a:r>
              <a:rPr lang="en-US" sz="1200" b="0" u="none" dirty="0">
                <a:latin typeface="Arial (Body)"/>
                <a:cs typeface="Calibri"/>
                <a:sym typeface="Calibri"/>
              </a:rPr>
              <a:t> Existem valores anómalos no período de incubação? </a:t>
            </a: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u="none" dirty="0">
                <a:latin typeface="Arial (Body)"/>
                <a:cs typeface="Calibri"/>
                <a:sym typeface="Calibri"/>
              </a:rPr>
              <a:t>Determinar quando é que uma observação é anómala é uma questão de julgamento. O período de incubação de 21 dias parece claramente ser um valor atípico, uma vez que existem 6 dias entre este período de incubação e o valor mais próximo. O período de incubação de 2 dias também pode ser um outlier. </a:t>
            </a: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Perguntar:</a:t>
            </a:r>
            <a:r>
              <a:rPr lang="en-US" sz="1200" b="1" u="none" dirty="0">
                <a:latin typeface="Arial (Body)"/>
                <a:cs typeface="Calibri"/>
                <a:sym typeface="Calibri"/>
              </a:rPr>
              <a:t> </a:t>
            </a:r>
            <a:r>
              <a:rPr lang="en-US" sz="1200" b="0" u="none" dirty="0">
                <a:latin typeface="Arial (Body)"/>
                <a:cs typeface="Calibri"/>
                <a:sym typeface="Calibri"/>
              </a:rPr>
              <a:t>O que é que devem fazer quando vêem um valor atípico nos vossos dados? </a:t>
            </a:r>
          </a:p>
          <a:p>
            <a:pPr marL="171450" marR="0" indent="-171450">
              <a:lnSpc>
                <a:spcPct val="115000"/>
              </a:lnSpc>
              <a:spcBef>
                <a:spcPts val="0"/>
              </a:spcBef>
              <a:spcAft>
                <a:spcPts val="1200"/>
              </a:spcAft>
              <a:buFont typeface="Wingdings" panose="05000000000000000000" pitchFamily="2" charset="2"/>
              <a:buChar char="§"/>
            </a:pPr>
            <a:endParaRPr lang="en-US" sz="1200" b="0" u="none"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u="none" dirty="0">
                <a:latin typeface="Arial (Body)"/>
                <a:cs typeface="Calibri"/>
                <a:sym typeface="Calibri"/>
              </a:rPr>
              <a:t>Sempre que houver um valor atípico, a primeira coisa a fazer é verificar esse ponto de dados. Se possível, volte aos registos originais para se certificar de que estão corretos. Interrogue-o de diferentes ângulos. Por exemplo, é possível que tenham sido 12 dias, mas que tenham sido registados como 21? Ou, é possível que este caso tenha sido exposto numa altura posterior? Se </a:t>
            </a:r>
            <a:r>
              <a:rPr lang="en-US" sz="1200" b="0" u="none" dirty="0" err="1">
                <a:latin typeface="Arial (Body)"/>
                <a:cs typeface="Calibri"/>
                <a:sym typeface="Calibri"/>
              </a:rPr>
              <a:t>não</a:t>
            </a:r>
            <a:r>
              <a:rPr lang="en-US" sz="1200" b="0" u="none" dirty="0">
                <a:latin typeface="Arial (Body)"/>
                <a:cs typeface="Calibri"/>
                <a:sym typeface="Calibri"/>
              </a:rPr>
              <a:t> forem encontrados erros, então o ponto de dados pode permanecer no seu conjunto de dados. </a:t>
            </a:r>
            <a:endParaRPr lang="en-US" sz="1200" b="1" u="none" dirty="0">
              <a:latin typeface="Arial (Body)"/>
              <a:cs typeface="Calibri"/>
              <a:sym typeface="Calibri"/>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24</a:t>
            </a:fld>
            <a:endParaRPr lang="en-US"/>
          </a:p>
        </p:txBody>
      </p:sp>
    </p:spTree>
    <p:extLst>
      <p:ext uri="{BB962C8B-B14F-4D97-AF65-F5344CB8AC3E}">
        <p14:creationId xmlns:p14="http://schemas.microsoft.com/office/powerpoint/2010/main" val="1011232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Vamos resumir a média!  A média, também designada por average, </a:t>
            </a:r>
            <a:r>
              <a:rPr lang="en-US" sz="1200" dirty="0">
                <a:effectLst/>
                <a:latin typeface="Arial (Body)"/>
                <a:ea typeface="Times New Roman" panose="02020603050405020304" pitchFamily="18" charset="0"/>
                <a:cs typeface="Times New Roman" panose="02020603050405020304" pitchFamily="18" charset="0"/>
              </a:rPr>
              <a:t>é a medida mais conhecida da localização central.  A média é calculada a partir de todos os dados, pelo que pode ser afetada por valores atípicos.  </a:t>
            </a:r>
            <a:r>
              <a:rPr lang="en-US" dirty="0">
                <a:latin typeface="Arial (Body)"/>
              </a:rPr>
              <a:t>A média é a maneira preferida de mostrar a localização central quando um banco de dados tem observações que são aproximadamente distribuídas simetricamente, e com poucos outliers. </a:t>
            </a:r>
            <a:r>
              <a:rPr lang="en-US" b="1" dirty="0">
                <a:latin typeface="Arial (Body)"/>
              </a:rPr>
              <a:t>&lt;CLICAR&gt; </a:t>
            </a:r>
            <a:r>
              <a:rPr lang="en-US" b="0" dirty="0">
                <a:latin typeface="Arial (Body)"/>
              </a:rPr>
              <a:t>É menos ideal quando a distribuição é enviesada, e/ou há outliers. </a:t>
            </a:r>
            <a:r>
              <a:rPr lang="en-US" dirty="0">
                <a:latin typeface="Arial (Body)"/>
              </a:rPr>
              <a:t> </a:t>
            </a:r>
          </a:p>
        </p:txBody>
      </p:sp>
      <p:sp>
        <p:nvSpPr>
          <p:cNvPr id="4" name="Slide Number Placeholder 3"/>
          <p:cNvSpPr>
            <a:spLocks noGrp="1"/>
          </p:cNvSpPr>
          <p:nvPr>
            <p:ph type="sldNum" sz="quarter" idx="5"/>
          </p:nvPr>
        </p:nvSpPr>
        <p:spPr/>
        <p:txBody>
          <a:bodyPr/>
          <a:lstStyle/>
          <a:p>
            <a:fld id="{AC9CE2E7-C91C-4BAF-92B2-56E2037DDE6B}" type="slidenum">
              <a:rPr lang="en-US" smtClean="0"/>
              <a:t>25</a:t>
            </a:fld>
            <a:endParaRPr lang="en-US"/>
          </a:p>
        </p:txBody>
      </p:sp>
    </p:spTree>
    <p:extLst>
      <p:ext uri="{BB962C8B-B14F-4D97-AF65-F5344CB8AC3E}">
        <p14:creationId xmlns:p14="http://schemas.microsoft.com/office/powerpoint/2010/main" val="3130178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A próxima medida de localização central que vamos discutir é a mediana. Depois de ordenar os dados do menor para o maior (</a:t>
            </a:r>
            <a:r>
              <a:rPr lang="en-US" sz="1200" i="1" dirty="0">
                <a:effectLst/>
                <a:latin typeface="Arial (Body)"/>
                <a:ea typeface="Times New Roman" panose="02020603050405020304" pitchFamily="18" charset="0"/>
                <a:cs typeface="Times New Roman" panose="02020603050405020304" pitchFamily="18" charset="0"/>
              </a:rPr>
              <a:t>ou do maior para o menor, </a:t>
            </a:r>
            <a:r>
              <a:rPr lang="en-US" sz="1200" i="1" dirty="0" err="1">
                <a:effectLst/>
                <a:latin typeface="Arial (Body)"/>
                <a:ea typeface="Times New Roman" panose="02020603050405020304" pitchFamily="18" charset="0"/>
                <a:cs typeface="Times New Roman" panose="02020603050405020304" pitchFamily="18" charset="0"/>
              </a:rPr>
              <a:t>não</a:t>
            </a:r>
            <a:r>
              <a:rPr lang="en-US" sz="1200" i="1" dirty="0">
                <a:effectLst/>
                <a:latin typeface="Arial (Body)"/>
                <a:ea typeface="Times New Roman" panose="02020603050405020304" pitchFamily="18" charset="0"/>
                <a:cs typeface="Times New Roman" panose="02020603050405020304" pitchFamily="18" charset="0"/>
              </a:rPr>
              <a:t> importa</a:t>
            </a:r>
            <a:r>
              <a:rPr lang="en-US" sz="1200" dirty="0">
                <a:effectLst/>
                <a:latin typeface="Arial (Body)"/>
                <a:ea typeface="Times New Roman" panose="02020603050405020304" pitchFamily="18" charset="0"/>
                <a:cs typeface="Times New Roman" panose="02020603050405020304" pitchFamily="18" charset="0"/>
              </a:rPr>
              <a:t>), a mediana é o valor intermédio.  É o valor que se encontra a meio de um conjunto de valores ordenados, pelo que divide o conjunto de dados em duas partes iguais, com um número igual de valores acima e abaixo da mediana. </a:t>
            </a:r>
            <a:endParaRPr lang="en-US" sz="1200" b="1"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Para identificar a mediana há 3 passos: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Times New Roman" panose="02020603050405020304" pitchFamily="18" charset="0"/>
                <a:cs typeface="Times New Roman" panose="02020603050405020304" pitchFamily="18" charset="0"/>
              </a:rPr>
              <a:t>ordenar as observações por ordem crescente </a:t>
            </a:r>
            <a:r>
              <a:rPr lang="en-US" sz="1200" b="1" dirty="0">
                <a:effectLst/>
                <a:latin typeface="Arial (Body)"/>
                <a:ea typeface="Times New Roman" panose="02020603050405020304" pitchFamily="18" charset="0"/>
                <a:cs typeface="Times New Roman" panose="02020603050405020304" pitchFamily="18" charset="0"/>
              </a:rPr>
              <a:t>&lt;CLICAR </a:t>
            </a:r>
            <a:r>
              <a:rPr lang="en-US" sz="1200" dirty="0">
                <a:effectLst/>
                <a:latin typeface="Arial (Body)"/>
                <a:ea typeface="Times New Roman" panose="02020603050405020304" pitchFamily="18" charset="0"/>
                <a:cs typeface="Times New Roman" panose="02020603050405020304" pitchFamily="18" charset="0"/>
              </a:rPr>
              <a:t>encontrar a posição intermédia como vamos discutir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Times New Roman" panose="02020603050405020304" pitchFamily="18" charset="0"/>
                <a:cs typeface="Times New Roman" panose="02020603050405020304" pitchFamily="18" charset="0"/>
              </a:rPr>
              <a:t>Depois </a:t>
            </a:r>
            <a:r>
              <a:rPr kumimoji="0" lang="en-US" sz="1200" b="0" i="0" u="none" strike="noStrike" kern="1200" cap="none" spc="0" normalizeH="0" baseline="0" noProof="0" dirty="0">
                <a:ln>
                  <a:noFill/>
                </a:ln>
                <a:solidFill>
                  <a:prstClr val="black"/>
                </a:solidFill>
                <a:effectLst/>
                <a:uLnTx/>
                <a:uFillTx/>
                <a:latin typeface="Arial (Body)"/>
                <a:ea typeface="Times New Roman" panose="02020603050405020304" pitchFamily="18" charset="0"/>
                <a:cs typeface="Times New Roman" panose="02020603050405020304" pitchFamily="18" charset="0"/>
              </a:rPr>
              <a:t>identificar o valor nessa </a:t>
            </a:r>
            <a:r>
              <a:rPr kumimoji="0" lang="en-US" sz="1200" b="0" i="0" u="none" strike="noStrike" kern="1200" cap="none" spc="0" normalizeH="0" baseline="0" noProof="0" dirty="0" err="1">
                <a:ln>
                  <a:noFill/>
                </a:ln>
                <a:solidFill>
                  <a:prstClr val="black"/>
                </a:solidFill>
                <a:effectLst/>
                <a:uLnTx/>
                <a:uFillTx/>
                <a:latin typeface="Arial (Body)"/>
                <a:ea typeface="Times New Roman" panose="02020603050405020304" pitchFamily="18" charset="0"/>
                <a:cs typeface="Times New Roman" panose="02020603050405020304" pitchFamily="18" charset="0"/>
              </a:rPr>
              <a:t>posição</a:t>
            </a:r>
            <a:r>
              <a:rPr kumimoji="0" lang="en-US" sz="1200" b="0" i="0" u="none" strike="noStrike" kern="1200" cap="none" spc="0" normalizeH="0" baseline="0" noProof="0" dirty="0">
                <a:ln>
                  <a:noFill/>
                </a:ln>
                <a:solidFill>
                  <a:prstClr val="black"/>
                </a:solidFill>
                <a:effectLst/>
                <a:uLnTx/>
                <a:uFillTx/>
                <a:latin typeface="Arial (Body)"/>
                <a:ea typeface="Times New Roman" panose="02020603050405020304" pitchFamily="18" charset="0"/>
                <a:cs typeface="Times New Roman" panose="02020603050405020304" pitchFamily="18" charset="0"/>
              </a:rPr>
              <a:t> intermedia.</a:t>
            </a:r>
          </a:p>
          <a:p>
            <a:pPr marL="342900" marR="0" lvl="0" indent="-342900">
              <a:lnSpc>
                <a:spcPct val="115000"/>
              </a:lnSpc>
              <a:spcBef>
                <a:spcPts val="0"/>
              </a:spcBef>
              <a:spcAft>
                <a:spcPts val="600"/>
              </a:spcAft>
              <a:buFont typeface="Symbol" panose="05050102010706020507" pitchFamily="18" charset="2"/>
              <a:buChar char=""/>
            </a:pPr>
            <a:endParaRPr lang="en-US" sz="1200" dirty="0">
              <a:effectLst/>
              <a:latin typeface="Arial  "/>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Symbol" panose="05050102010706020507" pitchFamily="18" charset="2"/>
              <a:buChar char=""/>
            </a:pPr>
            <a:endParaRPr lang="en-US" sz="1200" dirty="0">
              <a:effectLst/>
              <a:latin typeface="Arial  "/>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26</a:t>
            </a:fld>
            <a:endParaRPr lang="en-US"/>
          </a:p>
        </p:txBody>
      </p:sp>
    </p:spTree>
    <p:extLst>
      <p:ext uri="{BB962C8B-B14F-4D97-AF65-F5344CB8AC3E}">
        <p14:creationId xmlns:p14="http://schemas.microsoft.com/office/powerpoint/2010/main" val="2819407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GB" dirty="0">
                <a:latin typeface="Arial (Body)"/>
              </a:rPr>
              <a:t>Quando um conjunto de dados </a:t>
            </a:r>
            <a:r>
              <a:rPr lang="en-GB" dirty="0" err="1">
                <a:latin typeface="Arial (Body)"/>
              </a:rPr>
              <a:t>tem</a:t>
            </a:r>
            <a:r>
              <a:rPr lang="en-GB" dirty="0">
                <a:latin typeface="Arial (Body)"/>
              </a:rPr>
              <a:t> um </a:t>
            </a:r>
            <a:r>
              <a:rPr lang="en-GB" dirty="0" err="1">
                <a:latin typeface="Arial (Body)"/>
              </a:rPr>
              <a:t>número</a:t>
            </a:r>
            <a:r>
              <a:rPr lang="en-GB" dirty="0">
                <a:latin typeface="Arial (Body)"/>
              </a:rPr>
              <a:t> </a:t>
            </a:r>
            <a:r>
              <a:rPr lang="en-GB" dirty="0" err="1">
                <a:latin typeface="Arial (Body)"/>
              </a:rPr>
              <a:t>ímpar</a:t>
            </a:r>
            <a:r>
              <a:rPr lang="en-GB" dirty="0">
                <a:latin typeface="Arial (Body)"/>
              </a:rPr>
              <a:t> de </a:t>
            </a:r>
            <a:r>
              <a:rPr lang="en-GB" dirty="0" err="1">
                <a:latin typeface="Arial (Body)"/>
              </a:rPr>
              <a:t>valores</a:t>
            </a:r>
            <a:r>
              <a:rPr lang="en-GB" dirty="0">
                <a:latin typeface="Arial (Body)"/>
              </a:rPr>
              <a:t>, </a:t>
            </a:r>
            <a:r>
              <a:rPr lang="en-GB" dirty="0" err="1">
                <a:latin typeface="Arial (Body)"/>
              </a:rPr>
              <a:t>como</a:t>
            </a:r>
            <a:r>
              <a:rPr lang="en-GB" dirty="0">
                <a:latin typeface="Arial (Body)"/>
              </a:rPr>
              <a:t> </a:t>
            </a:r>
            <a:r>
              <a:rPr lang="en-GB" dirty="0" err="1">
                <a:latin typeface="Arial (Body)"/>
              </a:rPr>
              <a:t>os</a:t>
            </a:r>
            <a:r>
              <a:rPr lang="en-GB" dirty="0">
                <a:latin typeface="Arial (Body)"/>
              </a:rPr>
              <a:t> 19 </a:t>
            </a:r>
            <a:r>
              <a:rPr lang="en-GB" dirty="0" err="1">
                <a:latin typeface="Arial (Body)"/>
              </a:rPr>
              <a:t>períodos</a:t>
            </a:r>
            <a:r>
              <a:rPr lang="en-GB" dirty="0">
                <a:latin typeface="Arial (Body)"/>
              </a:rPr>
              <a:t> de </a:t>
            </a:r>
            <a:r>
              <a:rPr lang="en-GB" dirty="0" err="1">
                <a:latin typeface="Arial (Body)"/>
              </a:rPr>
              <a:t>incubação</a:t>
            </a:r>
            <a:r>
              <a:rPr lang="en-GB" dirty="0">
                <a:latin typeface="Arial (Body)"/>
              </a:rPr>
              <a:t> do Ebola, o </a:t>
            </a:r>
            <a:r>
              <a:rPr lang="en-GB" dirty="0" err="1">
                <a:latin typeface="Arial (Body)"/>
              </a:rPr>
              <a:t>valor</a:t>
            </a:r>
            <a:r>
              <a:rPr lang="en-GB" dirty="0">
                <a:latin typeface="Arial (Body)"/>
              </a:rPr>
              <a:t> do </a:t>
            </a:r>
            <a:r>
              <a:rPr lang="en-GB" dirty="0" err="1">
                <a:latin typeface="Arial (Body)"/>
              </a:rPr>
              <a:t>meio</a:t>
            </a:r>
            <a:r>
              <a:rPr lang="en-GB" dirty="0">
                <a:latin typeface="Arial (Body)"/>
              </a:rPr>
              <a:t> é a </a:t>
            </a:r>
            <a:r>
              <a:rPr lang="en-GB" dirty="0" err="1">
                <a:latin typeface="Arial (Body)"/>
              </a:rPr>
              <a:t>mediana</a:t>
            </a:r>
            <a:r>
              <a:rPr lang="en-GB" dirty="0">
                <a:latin typeface="Arial (Body)"/>
              </a:rPr>
              <a:t>. </a:t>
            </a:r>
            <a:r>
              <a:rPr lang="en-US" sz="1200" b="1" dirty="0">
                <a:effectLst/>
                <a:latin typeface="Arial (Body)"/>
                <a:ea typeface="Times New Roman" panose="02020603050405020304" pitchFamily="18" charset="0"/>
                <a:cs typeface="Times New Roman" panose="02020603050405020304" pitchFamily="18" charset="0"/>
              </a:rPr>
              <a:t>&lt;CLICAR&gt; </a:t>
            </a:r>
            <a:r>
              <a:rPr lang="en-GB" dirty="0">
                <a:latin typeface="Arial (Body)"/>
              </a:rPr>
              <a:t>O </a:t>
            </a:r>
            <a:r>
              <a:rPr lang="en-GB" dirty="0" err="1">
                <a:latin typeface="Arial (Body)"/>
              </a:rPr>
              <a:t>primeiro</a:t>
            </a:r>
            <a:r>
              <a:rPr lang="en-GB" dirty="0">
                <a:latin typeface="Arial (Body)"/>
              </a:rPr>
              <a:t> </a:t>
            </a:r>
            <a:r>
              <a:rPr lang="en-GB" dirty="0" err="1">
                <a:latin typeface="Arial (Body)"/>
              </a:rPr>
              <a:t>passo</a:t>
            </a:r>
            <a:r>
              <a:rPr lang="en-GB" dirty="0">
                <a:latin typeface="Arial (Body)"/>
              </a:rPr>
              <a:t> é </a:t>
            </a:r>
            <a:r>
              <a:rPr lang="en-GB" dirty="0" err="1">
                <a:latin typeface="Arial (Body)"/>
              </a:rPr>
              <a:t>ordenar</a:t>
            </a:r>
            <a:r>
              <a:rPr lang="en-GB" dirty="0">
                <a:latin typeface="Arial (Body)"/>
              </a:rPr>
              <a:t> </a:t>
            </a:r>
            <a:r>
              <a:rPr lang="en-GB" dirty="0" err="1">
                <a:latin typeface="Arial (Body)"/>
              </a:rPr>
              <a:t>os</a:t>
            </a:r>
            <a:r>
              <a:rPr lang="en-GB" dirty="0">
                <a:latin typeface="Arial (Body)"/>
              </a:rPr>
              <a:t> dados do </a:t>
            </a:r>
            <a:r>
              <a:rPr lang="en-GB" dirty="0" err="1">
                <a:latin typeface="Arial (Body)"/>
              </a:rPr>
              <a:t>período</a:t>
            </a:r>
            <a:r>
              <a:rPr lang="en-GB" dirty="0">
                <a:latin typeface="Arial (Body)"/>
              </a:rPr>
              <a:t> de </a:t>
            </a:r>
            <a:r>
              <a:rPr lang="en-GB" dirty="0" err="1">
                <a:latin typeface="Arial (Body)"/>
              </a:rPr>
              <a:t>incubação</a:t>
            </a:r>
            <a:r>
              <a:rPr lang="en-GB" dirty="0">
                <a:latin typeface="Arial (Body)"/>
              </a:rPr>
              <a:t>, o que </a:t>
            </a:r>
            <a:r>
              <a:rPr lang="en-GB" dirty="0" err="1">
                <a:latin typeface="Arial (Body)"/>
              </a:rPr>
              <a:t>já</a:t>
            </a:r>
            <a:r>
              <a:rPr lang="en-GB" dirty="0">
                <a:latin typeface="Arial (Body)"/>
              </a:rPr>
              <a:t> </a:t>
            </a:r>
            <a:r>
              <a:rPr lang="en-GB" dirty="0" err="1">
                <a:latin typeface="Arial (Body)"/>
              </a:rPr>
              <a:t>foi</a:t>
            </a:r>
            <a:r>
              <a:rPr lang="en-GB" dirty="0">
                <a:latin typeface="Arial (Body)"/>
              </a:rPr>
              <a:t> </a:t>
            </a:r>
            <a:r>
              <a:rPr lang="en-GB" dirty="0" err="1">
                <a:latin typeface="Arial (Body)"/>
              </a:rPr>
              <a:t>feito</a:t>
            </a:r>
            <a:r>
              <a:rPr lang="en-GB" dirty="0">
                <a:latin typeface="Arial (Body)"/>
              </a:rPr>
              <a:t>. </a:t>
            </a:r>
            <a:r>
              <a:rPr lang="en-US" sz="1200" b="1" dirty="0">
                <a:effectLst/>
                <a:latin typeface="Arial (Body)"/>
                <a:ea typeface="Times New Roman" panose="02020603050405020304" pitchFamily="18" charset="0"/>
                <a:cs typeface="Times New Roman" panose="02020603050405020304" pitchFamily="18" charset="0"/>
              </a:rPr>
              <a:t>&lt;CLICAR&gt; </a:t>
            </a:r>
            <a:r>
              <a:rPr lang="en-GB" dirty="0">
                <a:latin typeface="Arial (Body)"/>
              </a:rPr>
              <a:t>O passo 2 é encontrar a posição do meio. Uma maneira fácil de encontrar a posição intermediária é adicionar um ao número total (n) de observações e, em seguida, dividir o resultado disso por dois. </a:t>
            </a:r>
            <a:r>
              <a:rPr lang="en-GB" b="1" dirty="0">
                <a:latin typeface="Arial (Body)"/>
              </a:rPr>
              <a:t>&lt;CLICAR&gt; </a:t>
            </a:r>
            <a:r>
              <a:rPr lang="en-GB" dirty="0">
                <a:latin typeface="Arial (Body)"/>
              </a:rPr>
              <a:t>Para n=19 observações no conjunto de dados do Ebola: 19 + 1 = 20; e 20 dividido por 2 = 10. </a:t>
            </a:r>
            <a:r>
              <a:rPr lang="en-US" sz="1200" b="1" dirty="0">
                <a:effectLst/>
                <a:latin typeface="Arial (Body)"/>
                <a:ea typeface="Times New Roman" panose="02020603050405020304" pitchFamily="18" charset="0"/>
                <a:cs typeface="Times New Roman" panose="02020603050405020304" pitchFamily="18" charset="0"/>
              </a:rPr>
              <a:t>&lt;CLICAR&gt;</a:t>
            </a:r>
          </a:p>
          <a:p>
            <a:pPr marL="171450" indent="-171450">
              <a:buFont typeface="Wingdings" panose="05000000000000000000" pitchFamily="2" charset="2"/>
              <a:buChar char="§"/>
            </a:pPr>
            <a:endParaRPr lang="en-GB" dirty="0">
              <a:latin typeface="Arial (Body)"/>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GB" b="0" dirty="0">
                <a:latin typeface="Arial (Body)"/>
              </a:rPr>
              <a:t>Finalmente, o terceiro passo revela que </a:t>
            </a:r>
            <a:r>
              <a:rPr lang="en-GB" dirty="0">
                <a:latin typeface="Arial (Body)"/>
              </a:rPr>
              <a:t>a posição intermédia entre os 19 períodos de incubação é a décima observação.  </a:t>
            </a:r>
          </a:p>
          <a:p>
            <a:pPr marL="171450" indent="-171450">
              <a:buFont typeface="Wingdings" panose="05000000000000000000" pitchFamily="2" charset="2"/>
              <a:buChar char="§"/>
            </a:pPr>
            <a:endParaRPr lang="en-GB" dirty="0">
              <a:latin typeface="Arial (Body)"/>
            </a:endParaRPr>
          </a:p>
          <a:p>
            <a:pPr marL="171450" indent="-171450">
              <a:buFont typeface="Wingdings" panose="05000000000000000000" pitchFamily="2" charset="2"/>
              <a:buChar char="§"/>
            </a:pPr>
            <a:r>
              <a:rPr lang="en-GB" b="1" u="sng" dirty="0">
                <a:latin typeface="Arial (Body)"/>
              </a:rPr>
              <a:t>Perguntar:</a:t>
            </a:r>
            <a:r>
              <a:rPr lang="en-GB" b="1" u="none" dirty="0">
                <a:latin typeface="Arial (Body)"/>
              </a:rPr>
              <a:t> </a:t>
            </a:r>
            <a:r>
              <a:rPr lang="en-GB" b="0" i="0" dirty="0">
                <a:latin typeface="Arial (Body)"/>
              </a:rPr>
              <a:t>Qual é o valor na 10ª observação? </a:t>
            </a:r>
            <a:r>
              <a:rPr lang="en-GB" b="1" dirty="0">
                <a:latin typeface="Arial (Body)"/>
              </a:rPr>
              <a:t>&lt;CLICAR&gt; </a:t>
            </a:r>
            <a:r>
              <a:rPr lang="en-GB" b="1" i="1" dirty="0">
                <a:latin typeface="Arial (Body)"/>
              </a:rPr>
              <a:t>Resposta: </a:t>
            </a:r>
            <a:r>
              <a:rPr lang="en-GB" b="0" i="1" dirty="0">
                <a:latin typeface="Arial (Body)"/>
              </a:rPr>
              <a:t>9 dias</a:t>
            </a:r>
            <a:r>
              <a:rPr lang="en-GB" b="0" dirty="0">
                <a:latin typeface="Arial (Body)"/>
              </a:rPr>
              <a:t>.</a:t>
            </a:r>
          </a:p>
          <a:p>
            <a:pPr marL="0" indent="0">
              <a:buFont typeface="Wingdings" panose="05000000000000000000" pitchFamily="2" charset="2"/>
              <a:buNone/>
            </a:pPr>
            <a:endParaRPr lang="en-GB" dirty="0">
              <a:latin typeface="Arial (Body)"/>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GB" dirty="0">
                <a:latin typeface="Arial (Body)"/>
              </a:rPr>
              <a:t>Podemos confirmar que 9 é a mediana porque nove observações ou valores estão acima. </a:t>
            </a:r>
            <a:r>
              <a:rPr lang="en-GB" b="1" dirty="0">
                <a:latin typeface="Arial (Body)"/>
              </a:rPr>
              <a:t>&lt;CLICAR&gt; </a:t>
            </a:r>
            <a:r>
              <a:rPr lang="en-GB" dirty="0">
                <a:latin typeface="Arial (Body)"/>
              </a:rPr>
              <a:t>e nove observações ou valores estão abaixo do valor da mediana. </a:t>
            </a:r>
            <a:r>
              <a:rPr lang="en-GB" b="1" dirty="0">
                <a:latin typeface="Arial (Body)"/>
              </a:rPr>
              <a:t>&lt;CLICAR&gt;</a:t>
            </a:r>
          </a:p>
          <a:p>
            <a:pPr marL="171450" indent="-171450">
              <a:buFont typeface="Wingdings" panose="05000000000000000000" pitchFamily="2" charset="2"/>
              <a:buChar char="§"/>
            </a:pPr>
            <a:endParaRPr lang="en-GB" dirty="0">
              <a:latin typeface="Arial  "/>
            </a:endParaRPr>
          </a:p>
          <a:p>
            <a:pPr marL="171450" indent="-171450">
              <a:buFont typeface="Wingdings" panose="05000000000000000000" pitchFamily="2" charset="2"/>
              <a:buChar char="v"/>
            </a:pPr>
            <a:r>
              <a:rPr lang="en-GB" b="1" i="1" dirty="0">
                <a:latin typeface="Arial  "/>
              </a:rPr>
              <a:t>É importante notar a diferença entre a posição intermédia e o valor nessa posição. A mediana não é 10; em vez disso, a mediana é o valor na 10ª posição, que corresponde a um período de incubação de 9 dias.</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27</a:t>
            </a:fld>
            <a:endParaRPr lang="en-US"/>
          </a:p>
        </p:txBody>
      </p:sp>
    </p:spTree>
    <p:extLst>
      <p:ext uri="{BB962C8B-B14F-4D97-AF65-F5344CB8AC3E}">
        <p14:creationId xmlns:p14="http://schemas.microsoft.com/office/powerpoint/2010/main" val="3175878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dirty="0">
                <a:effectLst/>
                <a:latin typeface="Arial (Body)"/>
                <a:ea typeface="Times New Roman" panose="02020603050405020304" pitchFamily="18" charset="0"/>
                <a:cs typeface="Times New Roman" panose="02020603050405020304" pitchFamily="18" charset="0"/>
              </a:rPr>
              <a:t>Notas do instrutor:</a:t>
            </a: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n-US" sz="120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effectLst/>
                <a:latin typeface="Arial (Body)"/>
                <a:ea typeface="Arial" panose="020B0604020202020204" pitchFamily="34" charset="0"/>
                <a:cs typeface="Times New Roman" panose="02020603050405020304" pitchFamily="18" charset="0"/>
              </a:rPr>
              <a:t>Dizer</a:t>
            </a:r>
            <a:r>
              <a:rPr lang="en-US" sz="1200" b="1" u="sng" dirty="0">
                <a:effectLst/>
                <a:latin typeface="Arial (Body)"/>
                <a:ea typeface="Arial" panose="020B0604020202020204" pitchFamily="34" charset="0"/>
                <a:cs typeface="Times New Roman" panose="02020603050405020304" pitchFamily="18" charset="0"/>
              </a:rPr>
              <a:t>:</a:t>
            </a:r>
            <a:r>
              <a:rPr lang="en-US" sz="1200" dirty="0">
                <a:effectLst/>
                <a:latin typeface="Arial (Body)"/>
                <a:ea typeface="Arial" panose="020B0604020202020204" pitchFamily="34" charset="0"/>
                <a:cs typeface="Times New Roman" panose="02020603050405020304" pitchFamily="18" charset="0"/>
              </a:rPr>
              <a:t> </a:t>
            </a:r>
            <a:r>
              <a:rPr lang="en-US" sz="1200" dirty="0" err="1">
                <a:effectLst/>
                <a:latin typeface="Arial (Body)"/>
                <a:ea typeface="Arial" panose="020B0604020202020204" pitchFamily="34" charset="0"/>
                <a:cs typeface="Times New Roman" panose="02020603050405020304" pitchFamily="18" charset="0"/>
              </a:rPr>
              <a:t>Suponhamos</a:t>
            </a:r>
            <a:r>
              <a:rPr lang="en-US" sz="1200" dirty="0">
                <a:effectLst/>
                <a:latin typeface="Arial (Body)"/>
                <a:ea typeface="Arial" panose="020B0604020202020204" pitchFamily="34" charset="0"/>
                <a:cs typeface="Times New Roman" panose="02020603050405020304" pitchFamily="18" charset="0"/>
              </a:rPr>
              <a:t> que ocorreu um caso adicional de Ébola, com um período de incubação de 21 dias. Agora temos um número par de observações.  Para um conjunto de dados com um número par de observações, a mediana é a média dos dois valores médios.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Para identificar a mediana </a:t>
            </a:r>
            <a:r>
              <a:rPr lang="en-US" sz="1200" dirty="0">
                <a:effectLst/>
                <a:latin typeface="Arial (Body)"/>
                <a:ea typeface="Times New Roman" panose="02020603050405020304" pitchFamily="18" charset="0"/>
                <a:cs typeface="Times New Roman" panose="02020603050405020304" pitchFamily="18" charset="0"/>
              </a:rPr>
              <a:t>primeiro, ordene os dados, o que já foi feito. </a:t>
            </a:r>
            <a:r>
              <a:rPr lang="en-US" sz="1200" b="1" dirty="0">
                <a:effectLst/>
                <a:latin typeface="Arial (Body)"/>
                <a:ea typeface="Times New Roman" panose="02020603050405020304" pitchFamily="18" charset="0"/>
                <a:cs typeface="Times New Roman" panose="02020603050405020304" pitchFamily="18" charset="0"/>
              </a:rPr>
              <a:t>&lt;CLICAR&gt;</a:t>
            </a:r>
            <a:endParaRPr lang="en-US" sz="120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Em seguida, adicione um ao número total de observações (20 + 1 = 21), depois divida por dois (21 / 2) = 10.5.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Portanto, o valor mediano está entre as 10</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e 11</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observações.  Para encontrar o valor mediano na posição 10.5</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 calcule a média dos valores nas observações 10</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e 11</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 </a:t>
            </a:r>
            <a:r>
              <a:rPr lang="en-US" sz="1200" b="1" dirty="0">
                <a:latin typeface="Arial (Body)"/>
                <a:ea typeface="Times New Roman"/>
                <a:cs typeface="Times New Roman"/>
                <a:sym typeface="Times New Roman"/>
              </a:rPr>
              <a:t>&lt;CLICAR&gt; </a:t>
            </a:r>
            <a:endParaRPr lang="en-US" sz="1200" dirty="0">
              <a:effectLst/>
              <a:latin typeface="Arial (Body)"/>
              <a:ea typeface="Times New Roman" panose="02020603050405020304" pitchFamily="18" charset="0"/>
              <a:cs typeface="Times New Roman" panose="02020603050405020304" pitchFamily="18" charset="0"/>
            </a:endParaRPr>
          </a:p>
          <a:p>
            <a:pPr marL="0" marR="0" indent="0">
              <a:lnSpc>
                <a:spcPct val="115000"/>
              </a:lnSpc>
              <a:spcBef>
                <a:spcPts val="0"/>
              </a:spcBef>
              <a:spcAft>
                <a:spcPts val="0"/>
              </a:spcAft>
              <a:buFont typeface="Wingdings" panose="05000000000000000000" pitchFamily="2" charset="2"/>
              <a:buNone/>
            </a:pPr>
            <a:endParaRPr lang="en-US" sz="1200" b="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Qual é o valor na posição 10</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e 11</a:t>
            </a:r>
            <a:r>
              <a:rPr lang="en-US" sz="1200" baseline="30000" dirty="0">
                <a:effectLst/>
                <a:latin typeface="Arial (Body)"/>
                <a:ea typeface="Arial" panose="020B0604020202020204" pitchFamily="34" charset="0"/>
                <a:cs typeface="Times New Roman" panose="02020603050405020304" pitchFamily="18" charset="0"/>
              </a:rPr>
              <a:t>th</a:t>
            </a:r>
            <a:r>
              <a:rPr lang="en-US" sz="1200" dirty="0">
                <a:effectLst/>
                <a:latin typeface="Arial (Body)"/>
                <a:ea typeface="Arial" panose="020B0604020202020204" pitchFamily="34" charset="0"/>
                <a:cs typeface="Times New Roman" panose="02020603050405020304" pitchFamily="18" charset="0"/>
              </a:rPr>
              <a:t>? </a:t>
            </a:r>
            <a:r>
              <a:rPr lang="en-US" sz="1200" b="1" i="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9 </a:t>
            </a:r>
            <a:r>
              <a:rPr lang="en-US" sz="1200" b="1" dirty="0">
                <a:latin typeface="Arial (Body)"/>
                <a:ea typeface="Times New Roman"/>
                <a:cs typeface="Times New Roman"/>
                <a:sym typeface="Times New Roman"/>
              </a:rPr>
              <a:t>&lt;CLICAR&gt;</a:t>
            </a:r>
          </a:p>
          <a:p>
            <a:pPr marL="171450" marR="0" indent="-171450">
              <a:lnSpc>
                <a:spcPct val="115000"/>
              </a:lnSpc>
              <a:spcBef>
                <a:spcPts val="0"/>
              </a:spcBef>
              <a:spcAft>
                <a:spcPts val="0"/>
              </a:spcAft>
              <a:buFont typeface="Wingdings" panose="05000000000000000000" pitchFamily="2" charset="2"/>
              <a:buChar char="§"/>
            </a:pPr>
            <a:endParaRPr lang="en-US" sz="1200" i="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Então, a média destes dois valores é fácil, (9+9)/2 = 9! </a:t>
            </a:r>
            <a:endParaRPr lang="en-US" sz="1200" b="1" dirty="0">
              <a:latin typeface="Arial (Body)"/>
              <a:ea typeface="Times New Roman"/>
              <a:cs typeface="Times New Roman"/>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dirty="0">
              <a:latin typeface="Arial (Body)"/>
              <a:ea typeface="Times New Roman"/>
              <a:cs typeface="Times New Roman"/>
              <a:sym typeface="Times New Roman"/>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latin typeface="Arial (Body)"/>
                <a:cs typeface="Calibri"/>
                <a:sym typeface="Calibri"/>
              </a:rPr>
              <a:t>Dizermos</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que o período de incubação mediano para este conjunto de dados continua a ser de 9 dias.  Isto ilustra a ideia de que a </a:t>
            </a:r>
            <a:r>
              <a:rPr lang="en-US" sz="1200" b="1" dirty="0">
                <a:effectLst/>
                <a:latin typeface="Arial (Body)"/>
                <a:ea typeface="Arial" panose="020B0604020202020204" pitchFamily="34" charset="0"/>
                <a:cs typeface="Times New Roman" panose="02020603050405020304" pitchFamily="18" charset="0"/>
              </a:rPr>
              <a:t>mediana </a:t>
            </a:r>
            <a:r>
              <a:rPr lang="en-US" sz="1200" b="1" dirty="0" err="1">
                <a:effectLst/>
                <a:latin typeface="Arial (Body)"/>
                <a:ea typeface="Arial" panose="020B0604020202020204" pitchFamily="34" charset="0"/>
                <a:cs typeface="Times New Roman" panose="02020603050405020304" pitchFamily="18" charset="0"/>
              </a:rPr>
              <a:t>não</a:t>
            </a:r>
            <a:r>
              <a:rPr lang="en-US" sz="1200" b="1" dirty="0">
                <a:effectLst/>
                <a:latin typeface="Arial (Body)"/>
                <a:ea typeface="Arial" panose="020B0604020202020204" pitchFamily="34" charset="0"/>
                <a:cs typeface="Times New Roman" panose="02020603050405020304" pitchFamily="18" charset="0"/>
              </a:rPr>
              <a:t> é afetada por um ou dois valores extremos</a:t>
            </a:r>
            <a:r>
              <a:rPr lang="en-US" sz="1200" dirty="0">
                <a:effectLst/>
                <a:latin typeface="Arial (Body)"/>
                <a:ea typeface="Arial" panose="020B0604020202020204" pitchFamily="34" charset="0"/>
                <a:cs typeface="Times New Roman" panose="02020603050405020304" pitchFamily="18" charset="0"/>
              </a:rPr>
              <a:t>, como uma incubação de 21 dias, porque a mediana está centrada no meio. Ignora os valores afastados do meio. É por isso que os epidemiologistas tendem a gostar da mediana - ela mantém o seu foco no meio,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nos extremos.</a:t>
            </a:r>
            <a:endParaRPr lang="en-US" sz="1200" dirty="0">
              <a:effectLst/>
              <a:latin typeface="Arial (Body)"/>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28</a:t>
            </a:fld>
            <a:endParaRPr lang="en-US"/>
          </a:p>
        </p:txBody>
      </p:sp>
    </p:spTree>
    <p:extLst>
      <p:ext uri="{BB962C8B-B14F-4D97-AF65-F5344CB8AC3E}">
        <p14:creationId xmlns:p14="http://schemas.microsoft.com/office/powerpoint/2010/main" val="1373930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Times New Roman" panose="02020603050405020304" pitchFamily="18" charset="0"/>
                <a:cs typeface="Times New Roman" panose="02020603050405020304" pitchFamily="18" charset="0"/>
              </a:rPr>
              <a:t>Notas do instrutor:</a:t>
            </a:r>
          </a:p>
          <a:p>
            <a:pPr marL="0" marR="0">
              <a:lnSpc>
                <a:spcPct val="115000"/>
              </a:lnSpc>
              <a:spcBef>
                <a:spcPts val="1200"/>
              </a:spcBef>
              <a:spcAft>
                <a:spcPts val="600"/>
              </a:spcAft>
            </a:pPr>
            <a:endParaRPr lang="en-US" sz="1200" b="1" u="sng"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Vamos resumir os pontos importantes sobre a mediana!  A mediana é uma boa medida descritiva e é utilizada frequentemente em epidemiologia.  A mediana é a medida de escolha para dados que </a:t>
            </a:r>
            <a:r>
              <a:rPr lang="en-US" sz="1200" b="1" dirty="0" err="1">
                <a:effectLst/>
                <a:latin typeface="Arial (Body)"/>
                <a:ea typeface="Times New Roman" panose="02020603050405020304" pitchFamily="18" charset="0"/>
                <a:cs typeface="Times New Roman" panose="02020603050405020304" pitchFamily="18" charset="0"/>
              </a:rPr>
              <a:t>não</a:t>
            </a:r>
            <a:r>
              <a:rPr lang="en-US" sz="1200" b="1"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são simétricos. O histograma à esquerda mostra uma distribuição que é mais ou menos </a:t>
            </a:r>
            <a:r>
              <a:rPr lang="en-US" sz="1200" b="1" dirty="0">
                <a:effectLst/>
                <a:latin typeface="Arial (Body)"/>
                <a:ea typeface="Times New Roman" panose="02020603050405020304" pitchFamily="18" charset="0"/>
                <a:cs typeface="Times New Roman" panose="02020603050405020304" pitchFamily="18" charset="0"/>
              </a:rPr>
              <a:t>simétrica</a:t>
            </a:r>
            <a:r>
              <a:rPr lang="en-US" sz="1200" dirty="0">
                <a:effectLst/>
                <a:latin typeface="Arial (Body)"/>
                <a:ea typeface="Times New Roman" panose="02020603050405020304" pitchFamily="18" charset="0"/>
                <a:cs typeface="Times New Roman" panose="02020603050405020304" pitchFamily="18" charset="0"/>
              </a:rPr>
              <a:t>, com o pico no centro.  O histograma à direita mostra um exemplo de distribuição que </a:t>
            </a:r>
            <a:r>
              <a:rPr lang="en-US" sz="1200" dirty="0" err="1">
                <a:effectLst/>
                <a:latin typeface="Arial (Body)"/>
                <a:ea typeface="Times New Roman" panose="02020603050405020304" pitchFamily="18" charset="0"/>
                <a:cs typeface="Times New Roman" panose="02020603050405020304" pitchFamily="18" charset="0"/>
              </a:rPr>
              <a:t>não</a:t>
            </a:r>
            <a:r>
              <a:rPr lang="en-US" sz="1200" dirty="0">
                <a:effectLst/>
                <a:latin typeface="Arial (Body)"/>
                <a:ea typeface="Times New Roman" panose="02020603050405020304" pitchFamily="18" charset="0"/>
                <a:cs typeface="Times New Roman" panose="02020603050405020304" pitchFamily="18" charset="0"/>
              </a:rPr>
              <a:t> é simétrica, </a:t>
            </a:r>
            <a:r>
              <a:rPr lang="en-US" sz="1200" dirty="0" err="1">
                <a:effectLst/>
                <a:latin typeface="Arial (Body)"/>
                <a:ea typeface="Times New Roman" panose="02020603050405020304" pitchFamily="18" charset="0"/>
                <a:cs typeface="Times New Roman" panose="02020603050405020304" pitchFamily="18" charset="0"/>
              </a:rPr>
              <a:t>chamada</a:t>
            </a:r>
            <a:r>
              <a:rPr lang="en-US" sz="1200" dirty="0">
                <a:effectLst/>
                <a:latin typeface="Arial (Body)"/>
                <a:ea typeface="Times New Roman" panose="02020603050405020304" pitchFamily="18" charset="0"/>
                <a:cs typeface="Times New Roman" panose="02020603050405020304" pitchFamily="18" charset="0"/>
              </a:rPr>
              <a:t> </a:t>
            </a:r>
            <a:r>
              <a:rPr lang="en-US" sz="1200" b="1" dirty="0" err="1">
                <a:effectLst/>
                <a:latin typeface="Arial (Body)"/>
                <a:ea typeface="Times New Roman" panose="02020603050405020304" pitchFamily="18" charset="0"/>
                <a:cs typeface="Times New Roman" panose="02020603050405020304" pitchFamily="18" charset="0"/>
              </a:rPr>
              <a:t>assimétrica</a:t>
            </a:r>
            <a:r>
              <a:rPr lang="en-US" sz="1200" b="1" dirty="0">
                <a:effectLst/>
                <a:latin typeface="Arial (Body)"/>
                <a:ea typeface="Times New Roman" panose="02020603050405020304" pitchFamily="18" charset="0"/>
                <a:cs typeface="Times New Roman" panose="02020603050405020304" pitchFamily="18" charset="0"/>
              </a:rPr>
              <a:t>, </a:t>
            </a:r>
            <a:r>
              <a:rPr lang="en-US" sz="1200" b="1" dirty="0" err="1">
                <a:effectLst/>
                <a:latin typeface="Arial (Body)"/>
                <a:ea typeface="Times New Roman" panose="02020603050405020304" pitchFamily="18" charset="0"/>
                <a:cs typeface="Times New Roman" panose="02020603050405020304" pitchFamily="18" charset="0"/>
              </a:rPr>
              <a:t>não</a:t>
            </a:r>
            <a:r>
              <a:rPr lang="en-US" sz="1200" b="1" dirty="0">
                <a:effectLst/>
                <a:latin typeface="Arial (Body)"/>
                <a:ea typeface="Times New Roman" panose="02020603050405020304" pitchFamily="18" charset="0"/>
                <a:cs typeface="Times New Roman" panose="02020603050405020304" pitchFamily="18" charset="0"/>
              </a:rPr>
              <a:t> </a:t>
            </a:r>
            <a:r>
              <a:rPr lang="en-US" sz="1200" b="1" dirty="0" err="1">
                <a:effectLst/>
                <a:latin typeface="Arial (Body)"/>
                <a:ea typeface="Times New Roman" panose="02020603050405020304" pitchFamily="18" charset="0"/>
                <a:cs typeface="Times New Roman" panose="02020603050405020304" pitchFamily="18" charset="0"/>
              </a:rPr>
              <a:t>paramétrica</a:t>
            </a:r>
            <a:r>
              <a:rPr lang="en-US" sz="1200" b="1"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ou </a:t>
            </a:r>
            <a:r>
              <a:rPr lang="en-US" sz="1200" b="1" dirty="0">
                <a:effectLst/>
                <a:latin typeface="Arial (Body)"/>
                <a:ea typeface="Times New Roman" panose="02020603050405020304" pitchFamily="18" charset="0"/>
                <a:cs typeface="Times New Roman" panose="02020603050405020304" pitchFamily="18" charset="0"/>
              </a:rPr>
              <a:t>enviesada </a:t>
            </a:r>
            <a:r>
              <a:rPr lang="en-US" sz="1200" dirty="0">
                <a:effectLst/>
                <a:latin typeface="Arial (Body)"/>
                <a:ea typeface="Times New Roman" panose="02020603050405020304" pitchFamily="18" charset="0"/>
                <a:cs typeface="Times New Roman" panose="02020603050405020304" pitchFamily="18" charset="0"/>
              </a:rPr>
              <a:t>para um lado.  Muitos conjuntos de dados em epidemiologia parecem-se mais com o gráfico da direita do que com o gráfico da esquerda. Por isso, a mediana é uma boa escolha para a maioria dos dados epidemiológicos. A mediana encontra-se no centro exato dos dados, pelo que </a:t>
            </a:r>
            <a:r>
              <a:rPr lang="en-US" sz="1200" dirty="0" err="1">
                <a:effectLst/>
                <a:latin typeface="Arial (Body)"/>
                <a:ea typeface="Times New Roman" panose="02020603050405020304" pitchFamily="18" charset="0"/>
                <a:cs typeface="Times New Roman" panose="02020603050405020304" pitchFamily="18" charset="0"/>
              </a:rPr>
              <a:t>não</a:t>
            </a:r>
            <a:r>
              <a:rPr lang="en-US" sz="1200" dirty="0">
                <a:effectLst/>
                <a:latin typeface="Arial (Body)"/>
                <a:ea typeface="Times New Roman" panose="02020603050405020304" pitchFamily="18" charset="0"/>
                <a:cs typeface="Times New Roman" panose="02020603050405020304" pitchFamily="18" charset="0"/>
              </a:rPr>
              <a:t> é afetada por um ou dois valores atípicos.</a:t>
            </a:r>
          </a:p>
          <a:p>
            <a:pPr marL="171450" marR="0" indent="-171450">
              <a:lnSpc>
                <a:spcPct val="115000"/>
              </a:lnSpc>
              <a:spcBef>
                <a:spcPts val="1200"/>
              </a:spcBef>
              <a:spcAft>
                <a:spcPts val="600"/>
              </a:spcAft>
              <a:buFont typeface="Wingdings" panose="05000000000000000000" pitchFamily="2" charset="2"/>
              <a:buChar char="§"/>
            </a:pPr>
            <a:endParaRPr lang="en-US" sz="1200" b="1" i="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rPr>
              <a:t>Quando um período de incubação extremo foi adicionado ao conjunto de dados do Ébola, a mediana </a:t>
            </a:r>
            <a:r>
              <a:rPr lang="en-US" sz="1200" dirty="0" err="1">
                <a:effectLst/>
                <a:latin typeface="Arial (Body)"/>
                <a:ea typeface="Arial" panose="020B0604020202020204" pitchFamily="34" charset="0"/>
              </a:rPr>
              <a:t>não</a:t>
            </a:r>
            <a:r>
              <a:rPr lang="en-US" sz="1200" dirty="0">
                <a:effectLst/>
                <a:latin typeface="Arial (Body)"/>
                <a:ea typeface="Arial" panose="020B0604020202020204" pitchFamily="34" charset="0"/>
              </a:rPr>
              <a:t> se alterou, o que é uma qualidade desejável!</a:t>
            </a:r>
            <a:endParaRPr lang="en-US" sz="1200" dirty="0">
              <a:latin typeface="Arial (Body)"/>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424147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i="0" dirty="0">
                <a:effectLst/>
                <a:latin typeface="Arial (Body)"/>
                <a:ea typeface="Times New Roman" panose="02020603050405020304" pitchFamily="18" charset="0"/>
                <a:cs typeface="Times New Roman" panose="02020603050405020304" pitchFamily="18" charset="0"/>
              </a:rPr>
              <a:t>Notas do instrutor: </a:t>
            </a:r>
            <a:r>
              <a:rPr lang="en-US" sz="1200" i="1" dirty="0">
                <a:effectLst/>
                <a:latin typeface="Arial (Body)"/>
                <a:ea typeface="Times New Roman" panose="02020603050405020304" pitchFamily="18" charset="0"/>
                <a:cs typeface="Times New Roman" panose="02020603050405020304" pitchFamily="18" charset="0"/>
              </a:rPr>
              <a:t> </a:t>
            </a:r>
            <a:endParaRPr lang="en-US" sz="120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15000"/>
              </a:lnSpc>
              <a:spcBef>
                <a:spcPct val="30000"/>
              </a:spcBef>
              <a:spcAft>
                <a:spcPts val="1245"/>
              </a:spcAft>
              <a:buClrTx/>
              <a:buSzTx/>
              <a:buFont typeface="Wingdings" panose="05000000000000000000" pitchFamily="2" charset="2"/>
              <a:buChar char="v"/>
              <a:tabLst/>
              <a:defRPr/>
            </a:pPr>
            <a:endParaRPr lang="en-GB" sz="1200" b="1" i="1" dirty="0">
              <a:latin typeface="Arial (Body)"/>
              <a:ea typeface="Times New Roman"/>
              <a:cs typeface="Times New Roman"/>
              <a:sym typeface="Times New Roman"/>
            </a:endParaRPr>
          </a:p>
          <a:p>
            <a:pPr marL="171450" marR="0" lvl="0" indent="-171450" algn="l" defTabSz="914400" rtl="0" eaLnBrk="0" fontAlgn="base" latinLnBrk="0" hangingPunct="0">
              <a:lnSpc>
                <a:spcPct val="115000"/>
              </a:lnSpc>
              <a:spcBef>
                <a:spcPct val="30000"/>
              </a:spcBef>
              <a:spcAft>
                <a:spcPts val="1245"/>
              </a:spcAft>
              <a:buClrTx/>
              <a:buSzTx/>
              <a:buFont typeface="Wingdings" panose="05000000000000000000" pitchFamily="2" charset="2"/>
              <a:buChar char="v"/>
              <a:tabLst/>
              <a:defRPr/>
            </a:pPr>
            <a:r>
              <a:rPr lang="en-GB" sz="1200" b="1" i="1" dirty="0">
                <a:latin typeface="Arial (Body)"/>
                <a:ea typeface="Times New Roman"/>
                <a:cs typeface="Times New Roman"/>
                <a:sym typeface="Times New Roman"/>
              </a:rPr>
              <a:t>A seguir, apresentamos um resumo dos objectivos de aprendizagem. Resumir os objectivos de aprendizagem é uma estratégia eficaz para melhorar o pensamento crítico!</a:t>
            </a:r>
          </a:p>
          <a:p>
            <a:pPr marL="0" marR="0">
              <a:lnSpc>
                <a:spcPct val="115000"/>
              </a:lnSpc>
              <a:spcBef>
                <a:spcPts val="0"/>
              </a:spcBef>
              <a:spcAft>
                <a:spcPts val="1200"/>
              </a:spcAft>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Os dados têm de ser resumidos e analisados corretamente para fornecerem informações úteis aos gestores de programas e aos funcionários superiores de saúde. Esta lição centrar-se-á em alguns dos conceitos e competências necessários para o conseguir, incluindo: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Times New Roman" panose="02020603050405020304" pitchFamily="18" charset="0"/>
                <a:cs typeface="Times New Roman" panose="02020603050405020304" pitchFamily="18" charset="0"/>
              </a:rPr>
              <a:t>Tipos de dados quantitativos e qualitativos.</a:t>
            </a:r>
          </a:p>
          <a:p>
            <a:pPr marL="1257300" marR="0" lvl="2" indent="-342900">
              <a:lnSpc>
                <a:spcPct val="115000"/>
              </a:lnSpc>
              <a:spcBef>
                <a:spcPts val="0"/>
              </a:spcBef>
              <a:spcAft>
                <a:spcPts val="0"/>
              </a:spcAft>
              <a:buFont typeface="Wingdings" panose="05000000000000000000" pitchFamily="2" charset="2"/>
              <a:buChar char="§"/>
            </a:pPr>
            <a:r>
              <a:rPr lang="en-US" sz="1200" i="1" dirty="0">
                <a:effectLst/>
                <a:latin typeface="Arial (Body)"/>
                <a:ea typeface="Times New Roman" panose="02020603050405020304" pitchFamily="18" charset="0"/>
                <a:cs typeface="Times New Roman" panose="02020603050405020304" pitchFamily="18" charset="0"/>
              </a:rPr>
              <a:t>Tipos de variáveis e ferramentas normalmente utilizadas para resumir cada tipo.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Times New Roman" panose="02020603050405020304" pitchFamily="18" charset="0"/>
                <a:cs typeface="Times New Roman" panose="02020603050405020304" pitchFamily="18" charset="0"/>
              </a:rPr>
              <a:t>Quando utilizar medidas de localização central como a média, a mediana e a moda.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Times New Roman" panose="02020603050405020304" pitchFamily="18" charset="0"/>
                <a:cs typeface="Times New Roman" panose="02020603050405020304" pitchFamily="18" charset="0"/>
              </a:rPr>
              <a:t>Como utilizar a medida de dispersão - alcance.</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Times New Roman" panose="02020603050405020304" pitchFamily="18" charset="0"/>
                <a:cs typeface="Times New Roman" panose="02020603050405020304" pitchFamily="18" charset="0"/>
              </a:rPr>
              <a:t>Quando utilizar medidas de frequência da doença como contagens, rácios, proporções e taxas.</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Body)"/>
                <a:ea typeface="Times New Roman" panose="02020603050405020304" pitchFamily="18" charset="0"/>
                <a:cs typeface="Times New Roman" panose="02020603050405020304" pitchFamily="18" charset="0"/>
              </a:rPr>
              <a:t>Quando utilizar a prevalência e a incidência; e as taxas de ataque, de mortalidade e de </a:t>
            </a:r>
            <a:r>
              <a:rPr lang="en-US" sz="1200" dirty="0" err="1">
                <a:effectLst/>
                <a:latin typeface="Arial (Body)"/>
                <a:ea typeface="Times New Roman" panose="02020603050405020304" pitchFamily="18" charset="0"/>
                <a:cs typeface="Times New Roman" panose="02020603050405020304" pitchFamily="18" charset="0"/>
              </a:rPr>
              <a:t>letalidade</a:t>
            </a:r>
            <a:r>
              <a:rPr lang="en-US" sz="1200" dirty="0">
                <a:effectLst/>
                <a:latin typeface="Arial (Body)"/>
                <a:ea typeface="Times New Roman" panose="02020603050405020304" pitchFamily="18" charset="0"/>
                <a:cs typeface="Times New Roman" panose="02020603050405020304" pitchFamily="18" charset="0"/>
              </a:rPr>
              <a:t>.</a:t>
            </a:r>
          </a:p>
          <a:p>
            <a:pPr marL="0" marR="0">
              <a:lnSpc>
                <a:spcPct val="115000"/>
              </a:lnSpc>
              <a:spcBef>
                <a:spcPts val="0"/>
              </a:spcBef>
              <a:spcAft>
                <a:spcPts val="1200"/>
              </a:spcAft>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Haverá oportunidades para praticar a aplicação de cada conceito abordado!</a:t>
            </a: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3</a:t>
            </a:fld>
            <a:endParaRPr lang="en-US"/>
          </a:p>
        </p:txBody>
      </p:sp>
    </p:spTree>
    <p:extLst>
      <p:ext uri="{BB962C8B-B14F-4D97-AF65-F5344CB8AC3E}">
        <p14:creationId xmlns:p14="http://schemas.microsoft.com/office/powerpoint/2010/main" val="1178615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n-US" sz="1200" b="1" dirty="0">
                <a:latin typeface="Arial (Body)"/>
              </a:rPr>
              <a:t>Notas do instrutor:</a:t>
            </a:r>
          </a:p>
          <a:p>
            <a:pPr marL="0" marR="0" lvl="0" indent="0" algn="l" defTabSz="914400" rtl="0" eaLnBrk="1" fontAlgn="auto" latinLnBrk="0" hangingPunct="1">
              <a:lnSpc>
                <a:spcPct val="115000"/>
              </a:lnSpc>
              <a:spcBef>
                <a:spcPts val="1200"/>
              </a:spcBef>
              <a:spcAft>
                <a:spcPts val="600"/>
              </a:spcAft>
              <a:buClrTx/>
              <a:buSzTx/>
              <a:buFontTx/>
              <a:buNone/>
              <a:tabLst/>
              <a:defRPr/>
            </a:pPr>
            <a:endParaRPr lang="en-US" sz="1200" b="1" u="sng" dirty="0">
              <a:latin typeface="Arial (Body)"/>
              <a:ea typeface="Times New Roman" panose="02020603050405020304" pitchFamily="18" charset="0"/>
              <a:cs typeface="Times New Roman" panose="02020603050405020304" pitchFamily="18" charset="0"/>
            </a:endParaRPr>
          </a:p>
          <a:p>
            <a:pPr marL="171450" indent="-171450">
              <a:lnSpc>
                <a:spcPct val="115000"/>
              </a:lnSpc>
              <a:spcBef>
                <a:spcPts val="1200"/>
              </a:spcBef>
              <a:spcAft>
                <a:spcPts val="600"/>
              </a:spcAft>
              <a:buFont typeface="Wingdings" panose="05000000000000000000" pitchFamily="2" charset="2"/>
              <a:buChar char="§"/>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dirty="0">
                <a:latin typeface="Arial (Body)"/>
                <a:cs typeface="Times New Roman" panose="02020603050405020304" pitchFamily="18" charset="0"/>
              </a:rPr>
              <a:t>Vamos </a:t>
            </a:r>
            <a:r>
              <a:rPr lang="en-US" sz="1200" dirty="0">
                <a:effectLst/>
                <a:latin typeface="Arial (Body)"/>
                <a:ea typeface="Times New Roman" panose="02020603050405020304" pitchFamily="18" charset="0"/>
                <a:cs typeface="Times New Roman" panose="02020603050405020304" pitchFamily="18" charset="0"/>
              </a:rPr>
              <a:t>rever os tipos de distribuição </a:t>
            </a:r>
            <a:r>
              <a:rPr lang="en-US" dirty="0">
                <a:latin typeface="Arial (Body)"/>
                <a:ea typeface="Times New Roman" panose="02020603050405020304" pitchFamily="18" charset="0"/>
                <a:cs typeface="Times New Roman" panose="02020603050405020304" pitchFamily="18" charset="0"/>
              </a:rPr>
              <a:t>e a relação entre a média e a mediana. </a:t>
            </a:r>
            <a:r>
              <a:rPr lang="en-US" sz="1200" b="1" dirty="0">
                <a:effectLst/>
                <a:latin typeface="Arial (Body)"/>
                <a:ea typeface="Times New Roman" panose="02020603050405020304" pitchFamily="18" charset="0"/>
                <a:cs typeface="Times New Roman" panose="02020603050405020304" pitchFamily="18" charset="0"/>
              </a:rPr>
              <a:t>Simétrica: </a:t>
            </a:r>
            <a:r>
              <a:rPr lang="en-US" sz="1200" b="0" dirty="0">
                <a:effectLst/>
                <a:latin typeface="Arial (Body)"/>
                <a:ea typeface="Times New Roman" panose="02020603050405020304" pitchFamily="18" charset="0"/>
                <a:cs typeface="Times New Roman" panose="02020603050405020304" pitchFamily="18" charset="0"/>
              </a:rPr>
              <a:t>Quando se tem uma </a:t>
            </a:r>
            <a:r>
              <a:rPr lang="en-US" sz="1200" dirty="0">
                <a:effectLst/>
                <a:latin typeface="Arial (Body)"/>
                <a:ea typeface="Times New Roman" panose="02020603050405020304" pitchFamily="18" charset="0"/>
                <a:cs typeface="Times New Roman" panose="02020603050405020304" pitchFamily="18" charset="0"/>
              </a:rPr>
              <a:t>distribuição simétrica, a média é igual à mediana. </a:t>
            </a:r>
            <a:r>
              <a:rPr lang="en-US" sz="1200" b="1" dirty="0">
                <a:effectLst/>
                <a:latin typeface="Arial (Body)"/>
                <a:ea typeface="Times New Roman" panose="02020603050405020304" pitchFamily="18" charset="0"/>
                <a:cs typeface="Times New Roman" panose="02020603050405020304" pitchFamily="18" charset="0"/>
              </a:rPr>
              <a:t>Assimétrica: </a:t>
            </a:r>
            <a:r>
              <a:rPr lang="en-US" sz="1200" dirty="0">
                <a:effectLst/>
                <a:latin typeface="Arial (Body)"/>
                <a:ea typeface="Times New Roman" panose="02020603050405020304" pitchFamily="18" charset="0"/>
                <a:cs typeface="Times New Roman" panose="02020603050405020304" pitchFamily="18" charset="0"/>
              </a:rPr>
              <a:t>Se a distribuição for enviesada para a direita, então a média é maior do que a mediana. Se a distribuição for enviesada para a esquerda, então a mediana é maior do que a média.</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284721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dirty="0">
                <a:effectLst/>
                <a:latin typeface="Arial (Body)"/>
                <a:ea typeface="Arial" panose="020B0604020202020204" pitchFamily="34" charset="0"/>
                <a:cs typeface="Times New Roman" panose="02020603050405020304" pitchFamily="18" charset="0"/>
              </a:rPr>
              <a:t>Notas do instrutor:</a:t>
            </a:r>
          </a:p>
          <a:p>
            <a:pPr marL="171450" marR="0" indent="-171450">
              <a:lnSpc>
                <a:spcPct val="115000"/>
              </a:lnSpc>
              <a:spcBef>
                <a:spcPts val="0"/>
              </a:spcBef>
              <a:spcAft>
                <a:spcPts val="0"/>
              </a:spcAft>
              <a:buFont typeface="Arial" panose="020B0604020202020204" pitchFamily="34" charset="0"/>
              <a:buChar char="•"/>
            </a:pPr>
            <a:endParaRPr lang="en-US" sz="1200" b="1" u="sng" dirty="0">
              <a:effectLst/>
              <a:latin typeface="Arial (Body)"/>
              <a:cs typeface="Times New Roman" panose="02020603050405020304" pitchFamily="18" charset="0"/>
              <a:sym typeface="Calibri"/>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Body)"/>
                <a:ea typeface="Arial" panose="020B0604020202020204" pitchFamily="34" charset="0"/>
                <a:cs typeface="Times New Roman" panose="02020603050405020304" pitchFamily="18" charset="0"/>
              </a:rPr>
              <a:t>Dizer</a:t>
            </a:r>
            <a:r>
              <a:rPr lang="en-US" sz="1200" b="1" u="sng" dirty="0">
                <a:effectLst/>
                <a:latin typeface="Arial (Body)"/>
                <a:ea typeface="Arial" panose="020B0604020202020204" pitchFamily="34" charset="0"/>
                <a:cs typeface="Times New Roman" panose="02020603050405020304" pitchFamily="18" charset="0"/>
              </a:rPr>
              <a:t>:</a:t>
            </a:r>
            <a:r>
              <a:rPr lang="en-US" sz="1200" dirty="0">
                <a:effectLst/>
                <a:latin typeface="Arial (Body)"/>
                <a:ea typeface="Arial" panose="020B0604020202020204" pitchFamily="34" charset="0"/>
                <a:cs typeface="Times New Roman" panose="02020603050405020304" pitchFamily="18" charset="0"/>
              </a:rPr>
              <a:t> A tabela da esquerda (</a:t>
            </a:r>
            <a:r>
              <a:rPr lang="en-US" sz="1200" i="1" dirty="0">
                <a:effectLst/>
                <a:latin typeface="Arial (Body)"/>
                <a:ea typeface="Arial" panose="020B0604020202020204" pitchFamily="34" charset="0"/>
                <a:cs typeface="Times New Roman" panose="02020603050405020304" pitchFamily="18" charset="0"/>
              </a:rPr>
              <a:t>coluna do meio</a:t>
            </a:r>
            <a:r>
              <a:rPr lang="en-US" sz="1200" dirty="0">
                <a:effectLst/>
                <a:latin typeface="Arial (Body)"/>
                <a:ea typeface="Arial" panose="020B0604020202020204" pitchFamily="34" charset="0"/>
                <a:cs typeface="Times New Roman" panose="02020603050405020304" pitchFamily="18" charset="0"/>
              </a:rPr>
              <a:t>) mostra a mesma base de dados com os períodos de incubação do Ébola.  Para os 19 registos originais, a moda e a mediana eram iguais a nove dias e a média era de 8.8 dias (</a:t>
            </a:r>
            <a:r>
              <a:rPr lang="en-US" sz="1200" i="1" dirty="0">
                <a:effectLst/>
                <a:latin typeface="Arial (Body)"/>
                <a:ea typeface="Arial" panose="020B0604020202020204" pitchFamily="34" charset="0"/>
                <a:cs typeface="Times New Roman" panose="02020603050405020304" pitchFamily="18" charset="0"/>
              </a:rPr>
              <a:t>tabela da direita, linha inferior, coluna do meio</a:t>
            </a:r>
            <a:r>
              <a:rPr lang="en-US" sz="1200" dirty="0">
                <a:effectLst/>
                <a:latin typeface="Arial (Body)"/>
                <a:ea typeface="Arial" panose="020B0604020202020204" pitchFamily="34" charset="0"/>
                <a:cs typeface="Times New Roman" panose="02020603050405020304" pitchFamily="18" charset="0"/>
              </a:rPr>
              <a:t>).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Quando adicionámos o 20º </a:t>
            </a:r>
            <a:r>
              <a:rPr lang="en-US" sz="1200" dirty="0" err="1">
                <a:effectLst/>
                <a:latin typeface="Arial (Body)"/>
                <a:ea typeface="Arial" panose="020B0604020202020204" pitchFamily="34" charset="0"/>
                <a:cs typeface="Times New Roman" panose="02020603050405020304" pitchFamily="18" charset="0"/>
              </a:rPr>
              <a:t>caso</a:t>
            </a:r>
            <a:r>
              <a:rPr lang="en-US" sz="1200" dirty="0">
                <a:effectLst/>
                <a:latin typeface="Arial (Body)"/>
                <a:ea typeface="Arial" panose="020B0604020202020204" pitchFamily="34" charset="0"/>
                <a:cs typeface="Times New Roman" panose="02020603050405020304" pitchFamily="18" charset="0"/>
              </a:rPr>
              <a:t> com um período de incubação relativamente longo de 21 dias, </a:t>
            </a:r>
            <a:r>
              <a:rPr lang="en-US" sz="1200" dirty="0" err="1">
                <a:effectLst/>
                <a:latin typeface="Arial (Body)"/>
                <a:ea typeface="Arial" panose="020B0604020202020204" pitchFamily="34" charset="0"/>
                <a:cs typeface="Times New Roman" panose="02020603050405020304" pitchFamily="18" charset="0"/>
              </a:rPr>
              <a:t>como</a:t>
            </a:r>
            <a:r>
              <a:rPr lang="en-US" sz="1200" dirty="0">
                <a:effectLst/>
                <a:latin typeface="Arial (Body)"/>
                <a:ea typeface="Arial" panose="020B0604020202020204" pitchFamily="34" charset="0"/>
                <a:cs typeface="Times New Roman" panose="02020603050405020304" pitchFamily="18" charset="0"/>
              </a:rPr>
              <a:t> </a:t>
            </a:r>
            <a:r>
              <a:rPr lang="en-US" sz="1200" dirty="0" err="1">
                <a:effectLst/>
                <a:latin typeface="Arial (Body)"/>
                <a:ea typeface="Arial" panose="020B0604020202020204" pitchFamily="34" charset="0"/>
                <a:cs typeface="Times New Roman" panose="02020603050405020304" pitchFamily="18" charset="0"/>
              </a:rPr>
              <a:t>cada</a:t>
            </a:r>
            <a:r>
              <a:rPr lang="en-US" sz="1200" dirty="0">
                <a:effectLst/>
                <a:latin typeface="Arial (Body)"/>
                <a:ea typeface="Arial" panose="020B0604020202020204" pitchFamily="34" charset="0"/>
                <a:cs typeface="Times New Roman" panose="02020603050405020304" pitchFamily="18" charset="0"/>
              </a:rPr>
              <a:t> medida de localização central foi afetada? </a:t>
            </a:r>
            <a:r>
              <a:rPr lang="en-US" sz="1200" b="1" dirty="0">
                <a:latin typeface="Arial (Body)"/>
                <a:ea typeface="Times New Roman"/>
                <a:cs typeface="Times New Roman"/>
                <a:sym typeface="Times New Roman"/>
              </a:rPr>
              <a:t>&lt;CLICAR&gt;</a:t>
            </a:r>
          </a:p>
          <a:p>
            <a:pPr marL="171450" marR="0" indent="-171450">
              <a:lnSpc>
                <a:spcPct val="115000"/>
              </a:lnSpc>
              <a:spcBef>
                <a:spcPts val="0"/>
              </a:spcBef>
              <a:spcAft>
                <a:spcPts val="0"/>
              </a:spcAft>
              <a:buFont typeface="Wingdings" panose="05000000000000000000" pitchFamily="2" charset="2"/>
              <a:buChar char="§"/>
            </a:pPr>
            <a:endParaRPr lang="en-US" sz="1200" b="1" u="sng"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A moda permaneceu em 9. </a:t>
            </a:r>
            <a:r>
              <a:rPr lang="en-US" sz="1200" b="1" dirty="0">
                <a:latin typeface="Arial (Body)"/>
                <a:ea typeface="Times New Roman"/>
                <a:cs typeface="Times New Roman"/>
                <a:sym typeface="Times New Roman"/>
              </a:rPr>
              <a:t>&lt;CLICAR&gt;A </a:t>
            </a:r>
            <a:r>
              <a:rPr lang="en-US" sz="1200" dirty="0">
                <a:effectLst/>
                <a:latin typeface="Arial (Body)"/>
                <a:ea typeface="Times New Roman" panose="02020603050405020304" pitchFamily="18" charset="0"/>
                <a:cs typeface="Times New Roman" panose="02020603050405020304" pitchFamily="18" charset="0"/>
              </a:rPr>
              <a:t>mediana permaneceu em 9. </a:t>
            </a:r>
            <a:r>
              <a:rPr lang="en-US" sz="1200" b="1" dirty="0">
                <a:latin typeface="Arial (Body)"/>
                <a:ea typeface="Times New Roman"/>
                <a:cs typeface="Times New Roman"/>
                <a:sym typeface="Times New Roman"/>
              </a:rPr>
              <a:t>&lt;CLICAR&gt;Mas </a:t>
            </a:r>
            <a:r>
              <a:rPr lang="en-US" sz="1200" dirty="0">
                <a:effectLst/>
                <a:latin typeface="Arial (Body)"/>
                <a:ea typeface="Times New Roman" panose="02020603050405020304" pitchFamily="18" charset="0"/>
                <a:cs typeface="Times New Roman" panose="02020603050405020304" pitchFamily="18" charset="0"/>
              </a:rPr>
              <a:t>a média aumentou de 8.8 para 9.5. </a:t>
            </a:r>
            <a:r>
              <a:rPr lang="en-US" sz="1200" b="1" dirty="0">
                <a:latin typeface="Arial (Body)"/>
                <a:ea typeface="Times New Roman"/>
                <a:cs typeface="Times New Roman"/>
                <a:sym typeface="Times New Roman"/>
              </a:rPr>
              <a:t>&lt;CLICAR&gt;</a:t>
            </a:r>
            <a:endParaRPr lang="en-US" sz="1200" b="1" u="none" dirty="0">
              <a:effectLst/>
              <a:latin typeface="Arial (Body)"/>
              <a:ea typeface="Times New Roman"/>
              <a:cs typeface="Times New Roman"/>
              <a:sym typeface="Times New Roman"/>
            </a:endParaRPr>
          </a:p>
          <a:p>
            <a:pPr marL="171450" marR="0" indent="-171450">
              <a:lnSpc>
                <a:spcPct val="115000"/>
              </a:lnSpc>
              <a:spcBef>
                <a:spcPts val="0"/>
              </a:spcBef>
              <a:spcAft>
                <a:spcPts val="0"/>
              </a:spcAft>
              <a:buFont typeface="Wingdings" panose="05000000000000000000" pitchFamily="2" charset="2"/>
              <a:buChar char="§"/>
            </a:pPr>
            <a:endParaRPr lang="en-US" sz="1200" b="1" u="none"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0"/>
              </a:spcBef>
              <a:spcAft>
                <a:spcPts val="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Isto demonstra que a moda e a mediana </a:t>
            </a:r>
            <a:r>
              <a:rPr lang="en-US" sz="1200" dirty="0" err="1">
                <a:effectLst/>
                <a:latin typeface="Arial (Body)"/>
                <a:ea typeface="Times New Roman" panose="02020603050405020304" pitchFamily="18" charset="0"/>
                <a:cs typeface="Times New Roman" panose="02020603050405020304" pitchFamily="18" charset="0"/>
              </a:rPr>
              <a:t>não</a:t>
            </a:r>
            <a:r>
              <a:rPr lang="en-US" sz="1200" dirty="0">
                <a:effectLst/>
                <a:latin typeface="Arial (Body)"/>
                <a:ea typeface="Times New Roman" panose="02020603050405020304" pitchFamily="18" charset="0"/>
                <a:cs typeface="Times New Roman" panose="02020603050405020304" pitchFamily="18" charset="0"/>
              </a:rPr>
              <a:t> são normalmente afectadas por um ou dois valores extremos, mas a média pode ser afetada ou "sensível" a valores atípicos.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Por isso, utilize a média para dados simétricos sem valores atípicos, mas utilize a mediana se os dados forem enviesados ou tiverem valores atípicos</a:t>
            </a:r>
            <a:r>
              <a:rPr lang="en-US" sz="1200" dirty="0">
                <a:effectLst/>
                <a:latin typeface="Arial (Body)"/>
                <a:ea typeface="Times New Roman" panose="02020603050405020304" pitchFamily="18" charset="0"/>
                <a:cs typeface="Times New Roman" panose="02020603050405020304" pitchFamily="18" charset="0"/>
              </a:rPr>
              <a:t>.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38517023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Times New Roman" panose="02020603050405020304" pitchFamily="18" charset="0"/>
                <a:cs typeface="Times New Roman" panose="02020603050405020304" pitchFamily="18" charset="0"/>
              </a:rPr>
              <a:t>Notas do instrutor:</a:t>
            </a:r>
          </a:p>
          <a:p>
            <a:pPr marL="0" marR="0">
              <a:lnSpc>
                <a:spcPct val="115000"/>
              </a:lnSpc>
              <a:spcBef>
                <a:spcPts val="1200"/>
              </a:spcBef>
              <a:spcAft>
                <a:spcPts val="600"/>
              </a:spcAft>
            </a:pPr>
            <a:endParaRPr lang="en-US" sz="1200" b="1"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err="1">
                <a:effectLst/>
                <a:latin typeface="Arial (Body)"/>
                <a:ea typeface="Times New Roman" panose="02020603050405020304" pitchFamily="18" charset="0"/>
                <a:cs typeface="Times New Roman" panose="02020603050405020304" pitchFamily="18" charset="0"/>
              </a:rPr>
              <a:t>Falámos</a:t>
            </a:r>
            <a:r>
              <a:rPr lang="en-US" sz="1200" dirty="0">
                <a:effectLst/>
                <a:latin typeface="Arial (Body)"/>
                <a:ea typeface="Times New Roman" panose="02020603050405020304" pitchFamily="18" charset="0"/>
                <a:cs typeface="Times New Roman" panose="02020603050405020304" pitchFamily="18" charset="0"/>
              </a:rPr>
              <a:t> de medidas de localização central que reflectem o meio da distribuição.  Um outro conjunto de medidas, as medidas de dispersão ou distribuição, </a:t>
            </a:r>
            <a:r>
              <a:rPr lang="en-US" sz="1200" dirty="0" err="1">
                <a:effectLst/>
                <a:latin typeface="Arial (Body)"/>
                <a:ea typeface="Times New Roman" panose="02020603050405020304" pitchFamily="18" charset="0"/>
                <a:cs typeface="Times New Roman" panose="02020603050405020304" pitchFamily="18" charset="0"/>
              </a:rPr>
              <a:t>inDizerm</a:t>
            </a:r>
            <a:r>
              <a:rPr lang="en-US" sz="1200" dirty="0">
                <a:effectLst/>
                <a:latin typeface="Arial (Body)"/>
                <a:ea typeface="Times New Roman" panose="02020603050405020304" pitchFamily="18" charset="0"/>
                <a:cs typeface="Times New Roman" panose="02020603050405020304" pitchFamily="18" charset="0"/>
              </a:rPr>
              <a:t> se os dados estão concentrados perto do meio ou dispersos.  A única medida de dispersão que iremos discutir é a amplitude.</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2618431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
                <a:ea typeface="Times New Roman" panose="02020603050405020304" pitchFamily="18" charset="0"/>
                <a:cs typeface="Times New Roman" panose="02020603050405020304" pitchFamily="18" charset="0"/>
              </a:rPr>
              <a:t>Notas do instrutor:</a:t>
            </a:r>
          </a:p>
          <a:p>
            <a:pPr marL="0" marR="0">
              <a:lnSpc>
                <a:spcPct val="115000"/>
              </a:lnSpc>
              <a:spcBef>
                <a:spcPts val="1200"/>
              </a:spcBef>
              <a:spcAft>
                <a:spcPts val="600"/>
              </a:spcAft>
            </a:pPr>
            <a:endParaRPr lang="en-US" sz="1200" b="1" u="sng" dirty="0">
              <a:effectLst/>
              <a:latin typeface="Arial  "/>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
                <a:ea typeface="Arial" panose="020B0604020202020204" pitchFamily="34" charset="0"/>
                <a:cs typeface="Times New Roman" panose="02020603050405020304" pitchFamily="18" charset="0"/>
              </a:rPr>
              <a:t>O intervalo é simplesmente o intervalo entre o menor e o maior valor.  Em epidemiologia, relatamos ambos os valores. </a:t>
            </a:r>
            <a:r>
              <a:rPr lang="en-US" sz="1200" b="1" dirty="0">
                <a:latin typeface="Arial  "/>
                <a:ea typeface="Times New Roman"/>
                <a:cs typeface="Times New Roman"/>
                <a:sym typeface="Times New Roman"/>
              </a:rPr>
              <a:t>&lt;CLICAR&gt; </a:t>
            </a:r>
            <a:r>
              <a:rPr lang="en-US" sz="1200" dirty="0">
                <a:effectLst/>
                <a:latin typeface="Arial  "/>
                <a:ea typeface="Arial" panose="020B0604020202020204" pitchFamily="34" charset="0"/>
                <a:cs typeface="Times New Roman" panose="02020603050405020304" pitchFamily="18" charset="0"/>
              </a:rPr>
              <a:t>Encontre o intervalo colocando os dados em ordem; </a:t>
            </a:r>
            <a:r>
              <a:rPr lang="en-US" sz="1200" b="1" dirty="0">
                <a:latin typeface="Arial  "/>
                <a:ea typeface="Times New Roman"/>
                <a:cs typeface="Times New Roman"/>
                <a:sym typeface="Times New Roman"/>
              </a:rPr>
              <a:t>&lt;CLICAR&gt; </a:t>
            </a:r>
            <a:r>
              <a:rPr lang="en-US" sz="1200" dirty="0">
                <a:effectLst/>
                <a:latin typeface="Arial  "/>
                <a:ea typeface="Arial" panose="020B0604020202020204" pitchFamily="34" charset="0"/>
                <a:cs typeface="Times New Roman" panose="02020603050405020304" pitchFamily="18" charset="0"/>
              </a:rPr>
              <a:t>em seguida, encontre os valores mínimo e máximo.  Usamos o intervalo como um suplemento ao relatar a média ou a mediana.</a:t>
            </a:r>
            <a:endParaRPr lang="en-US" sz="1200" dirty="0">
              <a:effectLst/>
              <a:latin typeface="Arial  "/>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33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35782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Times New Roman" panose="02020603050405020304" pitchFamily="18" charset="0"/>
                <a:cs typeface="Times New Roman" panose="02020603050405020304" pitchFamily="18" charset="0"/>
              </a:rPr>
              <a:t>Notas do instrutor:</a:t>
            </a:r>
          </a:p>
          <a:p>
            <a:pPr marL="0" marR="0">
              <a:lnSpc>
                <a:spcPct val="115000"/>
              </a:lnSpc>
              <a:spcBef>
                <a:spcPts val="1200"/>
              </a:spcBef>
              <a:spcAft>
                <a:spcPts val="600"/>
              </a:spcAft>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latin typeface="Arial (Body)"/>
                <a:cs typeface="Calibri"/>
                <a:sym typeface="Calibri"/>
              </a:rPr>
              <a:t>Perguntar:</a:t>
            </a:r>
            <a:r>
              <a:rPr lang="en-US" sz="1200" b="1" u="none" dirty="0">
                <a:latin typeface="Arial (Body)"/>
                <a:cs typeface="Calibri"/>
                <a:sym typeface="Calibri"/>
              </a:rPr>
              <a:t> </a:t>
            </a:r>
            <a:r>
              <a:rPr lang="en-US" sz="1200" b="0" u="none" dirty="0">
                <a:latin typeface="Arial (Body)"/>
                <a:cs typeface="Calibri"/>
                <a:sym typeface="Calibri"/>
              </a:rPr>
              <a:t>Conseguem todos </a:t>
            </a:r>
            <a:r>
              <a:rPr lang="en-US" sz="1200" b="0" dirty="0">
                <a:effectLst/>
                <a:latin typeface="Arial (Body)"/>
                <a:ea typeface="Arial" panose="020B0604020202020204" pitchFamily="34" charset="0"/>
                <a:cs typeface="Times New Roman" panose="02020603050405020304" pitchFamily="18" charset="0"/>
              </a:rPr>
              <a:t>localizar </a:t>
            </a:r>
            <a:r>
              <a:rPr lang="en-US" sz="1200" dirty="0">
                <a:effectLst/>
                <a:latin typeface="Arial (Body)"/>
                <a:ea typeface="Arial" panose="020B0604020202020204" pitchFamily="34" charset="0"/>
                <a:cs typeface="Times New Roman" panose="02020603050405020304" pitchFamily="18" charset="0"/>
              </a:rPr>
              <a:t>o intervalo se os dados estiverem ordenados?</a:t>
            </a:r>
          </a:p>
          <a:p>
            <a:pPr marL="171450" marR="0" indent="-171450">
              <a:lnSpc>
                <a:spcPct val="115000"/>
              </a:lnSpc>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Fazer uma pausa</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e permitir que os participantes revejam o diapositivo. </a:t>
            </a:r>
            <a:r>
              <a:rPr lang="en-US" sz="1200" b="1" dirty="0">
                <a:latin typeface="Arial (Body)"/>
                <a:ea typeface="Times New Roman"/>
                <a:cs typeface="Times New Roman"/>
                <a:sym typeface="Times New Roman"/>
              </a:rPr>
              <a:t>&lt;CLICAR&gt;</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Body)"/>
              <a:ea typeface="Arial" panose="020B0604020202020204" pitchFamily="34" charset="0"/>
              <a:cs typeface="Times New Roman"/>
              <a:sym typeface="Times New Roman"/>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Dizermos</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o valor mínimo ou mais pequeno para o período de incubação do Ébola é 2 dias.  O valor máximo ou maior é 14.  Portanto, o intervalo é simplesmente de 2 a 14 dias!</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2537502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u="none" dirty="0">
                <a:latin typeface="Arial (Body)"/>
                <a:cs typeface="Calibri"/>
                <a:sym typeface="Calibri"/>
              </a:rPr>
              <a:t>Aqui está a distribuição de frequência do período de incubação. Esta é uma forma fácil de determinar o intervalo. Como podemos ver aqui, o intervalo é de 2 a 14 dias. </a:t>
            </a: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35</a:t>
            </a:fld>
            <a:endParaRPr lang="en-US"/>
          </a:p>
        </p:txBody>
      </p:sp>
    </p:spTree>
    <p:extLst>
      <p:ext uri="{BB962C8B-B14F-4D97-AF65-F5344CB8AC3E}">
        <p14:creationId xmlns:p14="http://schemas.microsoft.com/office/powerpoint/2010/main" val="21156059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Times New Roman" panose="02020603050405020304" pitchFamily="18" charset="0"/>
                <a:cs typeface="Times New Roman" panose="02020603050405020304" pitchFamily="18" charset="0"/>
              </a:rPr>
              <a:t>Notas do instrutor:</a:t>
            </a:r>
            <a:endParaRPr lang="en-US" sz="1200" b="0" u="none"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1200"/>
              </a:spcBef>
              <a:spcAft>
                <a:spcPts val="600"/>
              </a:spcAft>
            </a:pPr>
            <a:endParaRPr lang="en-US" sz="1200" b="0" u="none"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Começámos esta sessão perguntando como resumir um conjunto de dados.  Vamos resumir o conjunto de dados original de 19 períodos de incubação do Ébola. A moda do período de incubação do Ébola é de 9 dias, a mediana é de 9 dias, a média é de 8,8 dias e o intervalo é de 2 a 14 dias. </a:t>
            </a:r>
            <a:r>
              <a:rPr lang="en-US" sz="1200" b="1" dirty="0">
                <a:latin typeface="Arial (Body)"/>
                <a:ea typeface="Times New Roman"/>
                <a:cs typeface="Times New Roman"/>
                <a:sym typeface="Times New Roman"/>
              </a:rPr>
              <a:t>&lt;CLICAR&gt;</a:t>
            </a:r>
          </a:p>
          <a:p>
            <a:pPr marL="171450" marR="0" indent="-171450">
              <a:lnSpc>
                <a:spcPct val="115000"/>
              </a:lnSpc>
              <a:spcBef>
                <a:spcPts val="1200"/>
              </a:spcBef>
              <a:spcAft>
                <a:spcPts val="600"/>
              </a:spcAft>
              <a:buFont typeface="Wingdings" panose="05000000000000000000" pitchFamily="2" charset="2"/>
              <a:buChar char="§"/>
            </a:pPr>
            <a:endParaRPr lang="en-US" sz="1200" b="1" u="sng" dirty="0">
              <a:latin typeface="Arial (Body)"/>
              <a:cs typeface="Times New Roman"/>
              <a:sym typeface="Times New Roman"/>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Como já ouviram, em geral, para a maioria dos dados epidemiológicos, recomendamos a mediana e o intervalo.</a:t>
            </a:r>
          </a:p>
          <a:p>
            <a:pPr marL="171450" marR="0" indent="-171450">
              <a:lnSpc>
                <a:spcPct val="115000"/>
              </a:lnSpc>
              <a:spcBef>
                <a:spcPts val="1200"/>
              </a:spcBef>
              <a:spcAft>
                <a:spcPts val="600"/>
              </a:spcAft>
              <a:buFont typeface="Wingdings" panose="05000000000000000000" pitchFamily="2" charset="2"/>
              <a:buChar cha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Perguntar:</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i="0" dirty="0">
                <a:effectLst/>
                <a:latin typeface="Arial (Body)"/>
                <a:ea typeface="Times New Roman" panose="02020603050405020304" pitchFamily="18" charset="0"/>
                <a:cs typeface="Times New Roman" panose="02020603050405020304" pitchFamily="18" charset="0"/>
              </a:rPr>
              <a:t>Como é que resumiria os dados do período de incubação do Ébola num relatório? </a:t>
            </a:r>
            <a:endParaRPr lang="en-US" sz="1200" b="1" i="0" u="none"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1200"/>
              </a:spcBef>
              <a:spcAft>
                <a:spcPts val="600"/>
              </a:spcAft>
              <a:buFont typeface="Wingdings" panose="05000000000000000000" pitchFamily="2" charset="2"/>
              <a:buChar char="§"/>
            </a:pPr>
            <a:endParaRPr lang="en-US" sz="1200" b="1" i="0" u="none" dirty="0">
              <a:effectLst/>
              <a:latin typeface="Arial (Body)"/>
              <a:ea typeface="Times New Roman"/>
              <a:cs typeface="Times New Roman"/>
              <a:sym typeface="Times New Roman"/>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latin typeface="Arial (Body)"/>
                <a:ea typeface="Times New Roman"/>
                <a:cs typeface="Times New Roman"/>
                <a:sym typeface="Times New Roman"/>
              </a:rPr>
              <a:t>Permita que</a:t>
            </a:r>
            <a:r>
              <a:rPr lang="en-US" sz="1200" b="1" u="none" dirty="0">
                <a:latin typeface="Arial (Body)"/>
                <a:ea typeface="Times New Roman"/>
                <a:cs typeface="Times New Roman"/>
                <a:sym typeface="Times New Roman"/>
              </a:rPr>
              <a:t> </a:t>
            </a:r>
            <a:r>
              <a:rPr lang="en-US" sz="1200" b="0" dirty="0">
                <a:latin typeface="Arial (Body)"/>
                <a:ea typeface="Times New Roman"/>
                <a:cs typeface="Times New Roman"/>
                <a:sym typeface="Times New Roman"/>
              </a:rPr>
              <a:t>um participante responda e reforce/enfatize a resposta correta. </a:t>
            </a:r>
            <a:r>
              <a:rPr lang="en-US" sz="1200" b="1" dirty="0">
                <a:latin typeface="Arial (Body)"/>
                <a:ea typeface="Times New Roman"/>
                <a:cs typeface="Times New Roman"/>
                <a:sym typeface="Times New Roman"/>
              </a:rPr>
              <a:t>&lt;CLICAR&gt; </a:t>
            </a:r>
            <a:r>
              <a:rPr lang="en-US" sz="1200" b="1" u="sng" dirty="0">
                <a:effectLst/>
                <a:latin typeface="Arial (Body)"/>
                <a:ea typeface="Times New Roman" panose="02020603050405020304" pitchFamily="18" charset="0"/>
                <a:cs typeface="Times New Roman" panose="02020603050405020304" pitchFamily="18" charset="0"/>
              </a:rPr>
              <a:t>Resposta</a:t>
            </a:r>
            <a:r>
              <a:rPr lang="en-US" sz="1200" b="1" dirty="0">
                <a:effectLst/>
                <a:latin typeface="Arial (Body)"/>
                <a:ea typeface="Times New Roman" panose="02020603050405020304" pitchFamily="18" charset="0"/>
                <a:cs typeface="Times New Roman" panose="02020603050405020304" pitchFamily="18" charset="0"/>
              </a:rPr>
              <a:t>: </a:t>
            </a:r>
            <a:r>
              <a:rPr lang="en-US" sz="1200" b="0" i="1" dirty="0">
                <a:effectLst/>
                <a:latin typeface="Arial (Body)"/>
                <a:ea typeface="Times New Roman" panose="02020603050405020304" pitchFamily="18" charset="0"/>
                <a:cs typeface="Times New Roman" panose="02020603050405020304" pitchFamily="18" charset="0"/>
              </a:rPr>
              <a:t>Relate a mediana e o intervalo como "O período de incubação mediano foi de 9 dias com um intervalo de 2 a 14 dias".</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93586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n-US" sz="1200" b="1" i="0" dirty="0">
                <a:solidFill>
                  <a:srgbClr val="000000"/>
                </a:solidFill>
                <a:effectLst/>
                <a:latin typeface="Arial (Body)"/>
                <a:ea typeface="Calibri" panose="020F0502020204030204" pitchFamily="34" charset="0"/>
                <a:cs typeface="Calibri" panose="020F0502020204030204" pitchFamily="34" charset="0"/>
              </a:rPr>
              <a:t>Notas do instrutor:</a:t>
            </a:r>
          </a:p>
          <a:p>
            <a:pPr marL="0" marR="0">
              <a:lnSpc>
                <a:spcPct val="115000"/>
              </a:lnSpc>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Informe</a:t>
            </a:r>
            <a:r>
              <a:rPr lang="en-US" sz="1200" b="1" u="none" dirty="0">
                <a:effectLst/>
                <a:latin typeface="Arial (Body)"/>
                <a:ea typeface="Arial" panose="020B0604020202020204" pitchFamily="34" charset="0"/>
                <a:cs typeface="Times New Roman" panose="02020603050405020304" pitchFamily="18" charset="0"/>
              </a:rPr>
              <a:t> </a:t>
            </a:r>
            <a:r>
              <a:rPr lang="en-US" sz="1200" b="0" dirty="0">
                <a:effectLst/>
                <a:latin typeface="Arial (Body)"/>
                <a:ea typeface="Arial" panose="020B0604020202020204" pitchFamily="34" charset="0"/>
                <a:cs typeface="Times New Roman" panose="02020603050405020304" pitchFamily="18" charset="0"/>
              </a:rPr>
              <a:t>os participantes de que vai realizar um exercício para calcular medidas de localização central.</a:t>
            </a: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endParaRPr lang="en-US" sz="1200" b="1" u="sng" dirty="0">
              <a:latin typeface="Arial (Body)"/>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r>
              <a:rPr lang="en-US" sz="1200" b="1" u="sng" dirty="0">
                <a:latin typeface="Arial (Body)"/>
              </a:rPr>
              <a:t>Peça aos</a:t>
            </a:r>
            <a:r>
              <a:rPr lang="en-US" sz="1200" b="1" u="none" dirty="0">
                <a:latin typeface="Arial (Body)"/>
              </a:rPr>
              <a:t> </a:t>
            </a:r>
            <a:r>
              <a:rPr lang="en-US" sz="1200" b="0" dirty="0">
                <a:latin typeface="Arial (Body)"/>
              </a:rPr>
              <a:t>participantes para </a:t>
            </a:r>
            <a:r>
              <a:rPr lang="en-US" sz="1200" b="0" dirty="0" err="1">
                <a:latin typeface="Arial (Body)"/>
              </a:rPr>
              <a:t>abrem</a:t>
            </a:r>
            <a:r>
              <a:rPr lang="en-US" sz="1200" b="0" dirty="0">
                <a:latin typeface="Arial (Body)"/>
              </a:rPr>
              <a:t> of </a:t>
            </a:r>
            <a:r>
              <a:rPr lang="en-US" sz="1200" b="0" dirty="0" err="1">
                <a:latin typeface="Arial (Body)"/>
              </a:rPr>
              <a:t>seus</a:t>
            </a:r>
            <a:r>
              <a:rPr lang="en-US" sz="1200" b="0" dirty="0">
                <a:latin typeface="Arial (Body)"/>
              </a:rPr>
              <a:t> "Livro de Exercícios do Participante" para o exercício intitulado: </a:t>
            </a:r>
            <a:r>
              <a:rPr lang="en-US" sz="1200" b="1" dirty="0">
                <a:effectLst/>
                <a:latin typeface="Arial (Body)"/>
                <a:ea typeface="Arial" panose="020B0604020202020204" pitchFamily="34" charset="0"/>
                <a:cs typeface="Times New Roman" panose="02020603050405020304" pitchFamily="18" charset="0"/>
              </a:rPr>
              <a:t>Calcular Medidas de Localização Central</a:t>
            </a:r>
            <a:endParaRPr lang="fr-FR" sz="1200" b="1" dirty="0">
              <a:latin typeface="Arial (Body)"/>
            </a:endParaRPr>
          </a:p>
          <a:p>
            <a:pPr marL="0" marR="0">
              <a:lnSpc>
                <a:spcPct val="115000"/>
              </a:lnSpc>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Duração total: 30 minutos (20 minutos para os participantes, 10 minutos para debate)</a:t>
            </a:r>
            <a:endParaRPr lang="en-GB" sz="1200" i="1" dirty="0">
              <a:effectLst/>
              <a:latin typeface="Arial (Body)"/>
              <a:ea typeface="Arial" panose="020B0604020202020204" pitchFamily="34"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37</a:t>
            </a:fld>
            <a:endParaRPr lang="en-US"/>
          </a:p>
        </p:txBody>
      </p:sp>
    </p:spTree>
    <p:extLst>
      <p:ext uri="{BB962C8B-B14F-4D97-AF65-F5344CB8AC3E}">
        <p14:creationId xmlns:p14="http://schemas.microsoft.com/office/powerpoint/2010/main" val="29480248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n-US" sz="1200" b="1" i="0" dirty="0">
                <a:solidFill>
                  <a:srgbClr val="000000"/>
                </a:solidFill>
                <a:effectLst/>
                <a:latin typeface="Arial (Body)"/>
                <a:ea typeface="Calibri" panose="020F0502020204030204" pitchFamily="34" charset="0"/>
                <a:cs typeface="Calibri" panose="020F0502020204030204" pitchFamily="34" charset="0"/>
              </a:rPr>
              <a:t>Notas do instrutor:</a:t>
            </a:r>
          </a:p>
          <a:p>
            <a:pPr marL="171450" marR="0" indent="-171450">
              <a:lnSpc>
                <a:spcPct val="115000"/>
              </a:lnSpc>
              <a:spcBef>
                <a:spcPts val="1200"/>
              </a:spcBef>
              <a:spcAft>
                <a:spcPts val="600"/>
              </a:spcAft>
              <a:buFont typeface="Wingdings" panose="05000000000000000000" pitchFamily="2" charset="2"/>
              <a:buChar char="v"/>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Siga estes passos para facilitar o exercício:</a:t>
            </a:r>
            <a:endParaRPr lang="en-US" sz="1200" b="1"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Body)"/>
              <a:ea typeface="Arial" panose="020B0604020202020204" pitchFamily="34" charset="0"/>
              <a:cs typeface="Times New Roman" panose="02020603050405020304" pitchFamily="18" charset="0"/>
            </a:endParaRPr>
          </a:p>
          <a:p>
            <a:pPr marL="628650" lvl="1" indent="-171450">
              <a:lnSpc>
                <a:spcPct val="115000"/>
              </a:lnSpc>
              <a:spcAft>
                <a:spcPts val="120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Peça aos participantes para </a:t>
            </a:r>
            <a:r>
              <a:rPr lang="en-US" b="1" i="1" dirty="0">
                <a:latin typeface="Arial (Body)"/>
                <a:ea typeface="Arial" panose="020B0604020202020204" pitchFamily="34" charset="0"/>
                <a:cs typeface="Times New Roman" panose="02020603050405020304" pitchFamily="18" charset="0"/>
              </a:rPr>
              <a:t>trabalharem em pares e analisarem </a:t>
            </a:r>
            <a:r>
              <a:rPr lang="en-US" sz="1200" b="1" i="1" dirty="0">
                <a:effectLst/>
                <a:latin typeface="Arial (Body)"/>
                <a:ea typeface="Arial" panose="020B0604020202020204" pitchFamily="34" charset="0"/>
                <a:cs typeface="Times New Roman" panose="02020603050405020304" pitchFamily="18" charset="0"/>
              </a:rPr>
              <a:t>a lista de casos de infeção aguda pelo coronavírus da síndrome respiratória do Médio Oriente (</a:t>
            </a:r>
            <a:r>
              <a:rPr lang="en-US" sz="1200" b="1" i="1" dirty="0" err="1">
                <a:effectLst/>
                <a:latin typeface="Arial (Body)"/>
                <a:ea typeface="Arial" panose="020B0604020202020204" pitchFamily="34" charset="0"/>
                <a:cs typeface="Times New Roman" panose="02020603050405020304" pitchFamily="18" charset="0"/>
              </a:rPr>
              <a:t>MERS-CoV</a:t>
            </a:r>
            <a:r>
              <a:rPr lang="en-US" sz="1200" b="1" i="1" dirty="0">
                <a:effectLst/>
                <a:latin typeface="Arial (Body)"/>
                <a:ea typeface="Arial" panose="020B0604020202020204" pitchFamily="34" charset="0"/>
                <a:cs typeface="Times New Roman" panose="02020603050405020304" pitchFamily="18" charset="0"/>
              </a:rPr>
              <a:t>)</a:t>
            </a:r>
            <a:r>
              <a:rPr lang="en-US" b="1" i="1" dirty="0">
                <a:latin typeface="Arial (Body)"/>
                <a:ea typeface="Arial" panose="020B0604020202020204" pitchFamily="34" charset="0"/>
                <a:cs typeface="Times New Roman" panose="02020603050405020304" pitchFamily="18" charset="0"/>
              </a:rPr>
              <a:t>. </a:t>
            </a:r>
            <a:endParaRPr lang="en-US" sz="1200" b="1" i="1" dirty="0">
              <a:effectLst/>
              <a:latin typeface="Arial (Body)"/>
              <a:ea typeface="Arial" panose="020B0604020202020204" pitchFamily="34" charset="0"/>
              <a:cs typeface="Times New Roman" panose="02020603050405020304" pitchFamily="18" charset="0"/>
            </a:endParaRPr>
          </a:p>
          <a:p>
            <a:pPr marL="1085850" marR="0" lvl="2" indent="-171450">
              <a:lnSpc>
                <a:spcPct val="115000"/>
              </a:lnSpc>
              <a:spcBef>
                <a:spcPts val="0"/>
              </a:spcBef>
              <a:spcAft>
                <a:spcPts val="1200"/>
              </a:spcAft>
              <a:buFont typeface="Arial" panose="020B0604020202020204" pitchFamily="34" charset="0"/>
              <a:buChar char="•"/>
            </a:pPr>
            <a:r>
              <a:rPr lang="en-US" sz="1200" b="1" i="1" dirty="0">
                <a:effectLst/>
                <a:latin typeface="Arial (Body)"/>
                <a:ea typeface="Arial" panose="020B0604020202020204" pitchFamily="34" charset="0"/>
                <a:cs typeface="Times New Roman" panose="02020603050405020304" pitchFamily="18" charset="0"/>
              </a:rPr>
              <a:t>Os participantes devem calcular a moda, a mediana, a média e o intervalo para a idade (em anos) e os dias desde o início dos sintomas até à data de confirmação laboratorial, utilizando os dados da tabela.</a:t>
            </a:r>
          </a:p>
          <a:p>
            <a:pPr marL="628650" marR="0" lvl="1" indent="-171450">
              <a:lnSpc>
                <a:spcPct val="115000"/>
              </a:lnSpc>
              <a:spcBef>
                <a:spcPts val="0"/>
              </a:spcBef>
              <a:spcAft>
                <a:spcPts val="120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Note-se que o doente 14 deve ser incluído nos cálculos da idade, mas excluído da segunda análise. </a:t>
            </a:r>
          </a:p>
          <a:p>
            <a:pPr marL="1085850" marR="0" lvl="2" indent="-171450">
              <a:lnSpc>
                <a:spcPct val="115000"/>
              </a:lnSpc>
              <a:spcBef>
                <a:spcPts val="0"/>
              </a:spcBef>
              <a:spcAft>
                <a:spcPts val="1200"/>
              </a:spcAft>
              <a:buFont typeface="Arial" panose="020B0604020202020204" pitchFamily="34" charset="0"/>
              <a:buChar char="•"/>
            </a:pPr>
            <a:r>
              <a:rPr lang="en-US" sz="1200" b="1" i="1" dirty="0">
                <a:effectLst/>
                <a:latin typeface="Arial (Body)"/>
                <a:ea typeface="Arial" panose="020B0604020202020204" pitchFamily="34" charset="0"/>
                <a:cs typeface="Times New Roman" panose="02020603050405020304" pitchFamily="18" charset="0"/>
              </a:rPr>
              <a:t>A data de início dos sintomas é desconhecida (ou talvez nunca tenha desenvolvido sintomas), pelo que </a:t>
            </a:r>
            <a:r>
              <a:rPr lang="en-US" sz="1200" b="1" i="1" dirty="0" err="1">
                <a:effectLst/>
                <a:latin typeface="Arial (Body)"/>
                <a:ea typeface="Arial" panose="020B0604020202020204" pitchFamily="34" charset="0"/>
                <a:cs typeface="Times New Roman" panose="02020603050405020304" pitchFamily="18" charset="0"/>
              </a:rPr>
              <a:t>não</a:t>
            </a:r>
            <a:r>
              <a:rPr lang="en-US" sz="1200" b="1" i="1" dirty="0">
                <a:effectLst/>
                <a:latin typeface="Arial (Body)"/>
                <a:ea typeface="Arial" panose="020B0604020202020204" pitchFamily="34" charset="0"/>
                <a:cs typeface="Times New Roman" panose="02020603050405020304" pitchFamily="18" charset="0"/>
              </a:rPr>
              <a:t> foi possível calcular o tempo decorrido entre os sintomas e a notificação.</a:t>
            </a:r>
          </a:p>
          <a:p>
            <a:pPr marL="0" marR="0">
              <a:lnSpc>
                <a:spcPct val="115000"/>
              </a:lnSpc>
              <a:spcBef>
                <a:spcPts val="0"/>
              </a:spcBef>
              <a:spcAft>
                <a:spcPts val="1200"/>
              </a:spcAft>
            </a:pPr>
            <a:endParaRPr lang="en-US" sz="1200" b="1" i="1"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120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Após 20 minutos, peça aos participantes que dêem as suas respostas. </a:t>
            </a:r>
          </a:p>
          <a:p>
            <a:pPr marL="628650" marR="0" lvl="1" indent="-171450">
              <a:lnSpc>
                <a:spcPct val="115000"/>
              </a:lnSpc>
              <a:spcBef>
                <a:spcPts val="0"/>
              </a:spcBef>
              <a:spcAft>
                <a:spcPts val="1200"/>
              </a:spcAft>
              <a:buFont typeface="Arial" panose="020B0604020202020204" pitchFamily="34" charset="0"/>
              <a:buChar char="•"/>
            </a:pPr>
            <a:endParaRPr lang="en-US" sz="1200" b="1" i="1" dirty="0">
              <a:effectLst/>
              <a:latin typeface="Arial (Body)"/>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1200"/>
              </a:spcAft>
              <a:buFont typeface="Wingdings" panose="05000000000000000000" pitchFamily="2" charset="2"/>
              <a:buChar char="§"/>
            </a:pPr>
            <a:r>
              <a:rPr lang="en-US" sz="1200" b="1" i="0" u="sng" dirty="0">
                <a:effectLst/>
                <a:latin typeface="Arial (Body)"/>
                <a:ea typeface="Times New Roman" panose="02020603050405020304" pitchFamily="18" charset="0"/>
                <a:cs typeface="Times New Roman" panose="02020603050405020304" pitchFamily="18" charset="0"/>
              </a:rPr>
              <a:t>Facilite</a:t>
            </a:r>
            <a:r>
              <a:rPr lang="en-US" sz="1200" b="1" i="0" u="none" dirty="0">
                <a:effectLst/>
                <a:latin typeface="Arial (Body)"/>
                <a:ea typeface="Times New Roman" panose="02020603050405020304" pitchFamily="18" charset="0"/>
                <a:cs typeface="Times New Roman" panose="02020603050405020304" pitchFamily="18" charset="0"/>
              </a:rPr>
              <a:t> </a:t>
            </a:r>
            <a:r>
              <a:rPr lang="en-US" sz="1200" b="0" i="0" u="none" dirty="0">
                <a:effectLst/>
                <a:latin typeface="Arial (Body)"/>
                <a:ea typeface="Times New Roman" panose="02020603050405020304" pitchFamily="18" charset="0"/>
                <a:cs typeface="Times New Roman" panose="02020603050405020304" pitchFamily="18" charset="0"/>
              </a:rPr>
              <a:t>a partilha das respostas dos participantes após 20 minutos.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Times New Roman" panose="02020603050405020304" pitchFamily="18" charset="0"/>
                <a:cs typeface="Times New Roman" panose="02020603050405020304" pitchFamily="18" charset="0"/>
              </a:rPr>
              <a:t>para mostrar as respostas corretas no diapositivo</a:t>
            </a:r>
            <a:r>
              <a:rPr lang="en-US" sz="1200" b="0" i="0" u="none" dirty="0">
                <a:effectLst/>
                <a:latin typeface="Arial (Body)"/>
                <a:ea typeface="Times New Roman" panose="02020603050405020304" pitchFamily="18" charset="0"/>
                <a:cs typeface="Times New Roman" panose="02020603050405020304" pitchFamily="18" charset="0"/>
              </a:rPr>
              <a:t>.</a:t>
            </a:r>
          </a:p>
          <a:p>
            <a:pPr marL="0" marR="0" indent="0">
              <a:lnSpc>
                <a:spcPct val="115000"/>
              </a:lnSpc>
              <a:spcBef>
                <a:spcPts val="1200"/>
              </a:spcBef>
              <a:spcAft>
                <a:spcPts val="600"/>
              </a:spcAft>
              <a:buFont typeface="Wingdings" panose="05000000000000000000" pitchFamily="2" charset="2"/>
              <a:buNone/>
            </a:pPr>
            <a:endParaRPr lang="en-GB" sz="1200" dirty="0">
              <a:effectLst/>
              <a:latin typeface="Arial  "/>
              <a:ea typeface="Arial" panose="020B0604020202020204" pitchFamily="34"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38</a:t>
            </a:fld>
            <a:endParaRPr lang="en-US"/>
          </a:p>
        </p:txBody>
      </p:sp>
    </p:spTree>
    <p:extLst>
      <p:ext uri="{BB962C8B-B14F-4D97-AF65-F5344CB8AC3E}">
        <p14:creationId xmlns:p14="http://schemas.microsoft.com/office/powerpoint/2010/main" val="345549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rial  "/>
              </a:rPr>
              <a:t>Notas do instrutor:</a:t>
            </a:r>
          </a:p>
          <a:p>
            <a:endParaRPr lang="en-US" sz="1200" b="1" i="0" u="sng" strike="noStrike" cap="none" dirty="0">
              <a:solidFill>
                <a:srgbClr val="000000"/>
              </a:solidFill>
              <a:effectLst/>
              <a:latin typeface="Arial  "/>
              <a:ea typeface="Calibri"/>
              <a:cs typeface="Calibri"/>
              <a:sym typeface="Calibri"/>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err="1">
                <a:effectLst/>
                <a:latin typeface="Arial  "/>
                <a:ea typeface="Times New Roman" panose="02020603050405020304" pitchFamily="18" charset="0"/>
                <a:cs typeface="Times New Roman" panose="02020603050405020304" pitchFamily="18" charset="0"/>
              </a:rPr>
              <a:t>Terminamos</a:t>
            </a:r>
            <a:r>
              <a:rPr lang="en-US" sz="1200" dirty="0">
                <a:effectLst/>
                <a:latin typeface="Arial  "/>
                <a:ea typeface="Times New Roman" panose="02020603050405020304" pitchFamily="18" charset="0"/>
                <a:cs typeface="Times New Roman" panose="02020603050405020304" pitchFamily="18" charset="0"/>
              </a:rPr>
              <a:t> o nosso resumo das </a:t>
            </a:r>
            <a:r>
              <a:rPr lang="en-US" sz="1200" b="1" dirty="0">
                <a:effectLst/>
                <a:latin typeface="Arial  "/>
                <a:ea typeface="Times New Roman" panose="02020603050405020304" pitchFamily="18" charset="0"/>
                <a:cs typeface="Times New Roman" panose="02020603050405020304" pitchFamily="18" charset="0"/>
              </a:rPr>
              <a:t>variáveis quantitativas </a:t>
            </a:r>
            <a:r>
              <a:rPr lang="en-US" sz="1200" dirty="0">
                <a:effectLst/>
                <a:latin typeface="Arial  "/>
                <a:ea typeface="Times New Roman" panose="02020603050405020304" pitchFamily="18" charset="0"/>
                <a:cs typeface="Times New Roman" panose="02020603050405020304" pitchFamily="18" charset="0"/>
              </a:rPr>
              <a:t>e da forma como são utilizadas para calcular medidas de localização central</a:t>
            </a:r>
            <a:r>
              <a:rPr lang="en-US" sz="1200" b="1" i="0" u="none" strike="noStrike" cap="none" dirty="0">
                <a:solidFill>
                  <a:srgbClr val="000000"/>
                </a:solidFill>
                <a:latin typeface="Arial  "/>
                <a:ea typeface="Calibri"/>
                <a:cs typeface="Calibri"/>
                <a:sym typeface="Calibri"/>
              </a:rPr>
              <a:t>. </a:t>
            </a:r>
          </a:p>
          <a:p>
            <a:pPr marL="0" indent="0">
              <a:buFont typeface="Wingdings" panose="05000000000000000000" pitchFamily="2" charset="2"/>
              <a:buNone/>
            </a:pPr>
            <a:endParaRPr lang="en-US" sz="1200" b="1" i="0" u="sng" strike="noStrike" cap="none" dirty="0">
              <a:solidFill>
                <a:srgbClr val="000000"/>
              </a:solidFill>
              <a:effectLst/>
              <a:latin typeface="Arial  "/>
              <a:ea typeface="Times New Roman" panose="02020603050405020304" pitchFamily="18" charset="0"/>
              <a:cs typeface="Calibri"/>
              <a:sym typeface="Calibri"/>
            </a:endParaRPr>
          </a:p>
          <a:p>
            <a:pPr marL="171450" indent="-171450">
              <a:buFont typeface="Wingdings" panose="05000000000000000000" pitchFamily="2" charset="2"/>
              <a:buChar char="§"/>
            </a:pPr>
            <a:r>
              <a:rPr lang="en-US" sz="1200" b="0" dirty="0">
                <a:effectLst/>
                <a:latin typeface="Arial  "/>
                <a:ea typeface="Times New Roman" panose="02020603050405020304" pitchFamily="18" charset="0"/>
                <a:cs typeface="Times New Roman" panose="02020603050405020304" pitchFamily="18" charset="0"/>
              </a:rPr>
              <a:t>Slide </a:t>
            </a:r>
            <a:r>
              <a:rPr lang="en-US" sz="1200" b="1" u="sng" dirty="0">
                <a:effectLst/>
                <a:latin typeface="Arial  "/>
                <a:ea typeface="Times New Roman" panose="02020603050405020304" pitchFamily="18" charset="0"/>
                <a:cs typeface="Times New Roman" panose="02020603050405020304" pitchFamily="18" charset="0"/>
              </a:rPr>
              <a:t>de revisão</a:t>
            </a:r>
            <a:r>
              <a:rPr lang="en-US" sz="1200" b="0" dirty="0">
                <a:effectLst/>
                <a:latin typeface="Arial  "/>
                <a:ea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
            </a:pPr>
            <a:endParaRPr lang="en-US" sz="1200" b="0" dirty="0">
              <a:effectLst/>
              <a:latin typeface="Arial  "/>
              <a:ea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
            </a:pPr>
            <a:r>
              <a:rPr lang="en-US" sz="1200" b="1" u="sng" dirty="0">
                <a:effectLst/>
                <a:latin typeface="Arial  "/>
                <a:ea typeface="Times New Roman" panose="02020603050405020304" pitchFamily="18" charset="0"/>
                <a:cs typeface="Times New Roman" panose="02020603050405020304" pitchFamily="18" charset="0"/>
              </a:rPr>
              <a:t>Perguntar:</a:t>
            </a:r>
            <a:r>
              <a:rPr lang="en-US" sz="1200" b="1" u="none" dirty="0">
                <a:effectLst/>
                <a:latin typeface="Arial  "/>
                <a:ea typeface="Times New Roman" panose="02020603050405020304" pitchFamily="18" charset="0"/>
                <a:cs typeface="Times New Roman" panose="02020603050405020304" pitchFamily="18" charset="0"/>
              </a:rPr>
              <a:t> </a:t>
            </a:r>
            <a:r>
              <a:rPr lang="en-US" sz="1200" b="0" dirty="0">
                <a:effectLst/>
                <a:latin typeface="Arial  "/>
                <a:ea typeface="Times New Roman" panose="02020603050405020304" pitchFamily="18" charset="0"/>
                <a:cs typeface="Times New Roman" panose="02020603050405020304" pitchFamily="18" charset="0"/>
              </a:rPr>
              <a:t>Que </a:t>
            </a:r>
            <a:r>
              <a:rPr lang="en-US" sz="1200" dirty="0">
                <a:effectLst/>
                <a:latin typeface="Arial  "/>
                <a:ea typeface="Times New Roman" panose="02020603050405020304" pitchFamily="18" charset="0"/>
                <a:cs typeface="Times New Roman" panose="02020603050405020304" pitchFamily="18" charset="0"/>
              </a:rPr>
              <a:t>perguntas têm sobre as medidas de </a:t>
            </a:r>
            <a:r>
              <a:rPr lang="en-US" sz="1200" dirty="0" err="1">
                <a:effectLst/>
                <a:latin typeface="Arial  "/>
                <a:ea typeface="Times New Roman" panose="02020603050405020304" pitchFamily="18" charset="0"/>
                <a:cs typeface="Times New Roman" panose="02020603050405020304" pitchFamily="18" charset="0"/>
              </a:rPr>
              <a:t>tendencia</a:t>
            </a:r>
            <a:r>
              <a:rPr lang="en-US" sz="1200" dirty="0">
                <a:effectLst/>
                <a:latin typeface="Arial  "/>
                <a:ea typeface="Times New Roman" panose="02020603050405020304" pitchFamily="18" charset="0"/>
                <a:cs typeface="Times New Roman" panose="02020603050405020304" pitchFamily="18" charset="0"/>
              </a:rPr>
              <a:t> central e as variáveis quantitativas antes de passarmos às variáveis qualitativas?</a:t>
            </a:r>
          </a:p>
          <a:p>
            <a:pPr marL="171450" indent="-171450">
              <a:buFont typeface="Wingdings" panose="05000000000000000000" pitchFamily="2" charset="2"/>
              <a:buChar char="§"/>
            </a:pPr>
            <a:endParaRPr lang="en-US" sz="1200" dirty="0">
              <a:effectLst/>
              <a:latin typeface="Arial  "/>
              <a:ea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
            </a:pPr>
            <a:r>
              <a:rPr lang="en-US" sz="1200" b="1" u="sng" dirty="0">
                <a:effectLst/>
                <a:latin typeface="Arial  "/>
                <a:ea typeface="Times New Roman" panose="02020603050405020304" pitchFamily="18" charset="0"/>
                <a:cs typeface="Times New Roman" panose="02020603050405020304" pitchFamily="18" charset="0"/>
              </a:rPr>
              <a:t>Responder</a:t>
            </a:r>
            <a:r>
              <a:rPr lang="en-US" sz="1200" dirty="0">
                <a:effectLst/>
                <a:latin typeface="Arial  "/>
                <a:ea typeface="Times New Roman" panose="02020603050405020304" pitchFamily="18" charset="0"/>
                <a:cs typeface="Times New Roman" panose="02020603050405020304" pitchFamily="18" charset="0"/>
              </a:rPr>
              <a:t> a perguntas ou prestar esclarecimentos, se necessário.</a:t>
            </a:r>
          </a:p>
          <a:p>
            <a:pPr marL="0" marR="0" indent="0">
              <a:lnSpc>
                <a:spcPct val="115000"/>
              </a:lnSpc>
              <a:spcBef>
                <a:spcPts val="0"/>
              </a:spcBef>
              <a:spcAft>
                <a:spcPts val="1200"/>
              </a:spcAft>
              <a:buFont typeface="Arial" panose="020B0604020202020204" pitchFamily="34" charset="0"/>
              <a:buNone/>
            </a:pPr>
            <a:endParaRPr lang="en-US" sz="1200" dirty="0">
              <a:effectLst/>
              <a:latin typeface="+mn-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2690839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b="1" u="sng" dirty="0">
                <a:latin typeface="Arial (Body)"/>
              </a:rPr>
              <a:t>Pergunte aos</a:t>
            </a:r>
            <a:r>
              <a:rPr lang="en-US" b="1" u="none" dirty="0">
                <a:latin typeface="Arial (Body)"/>
              </a:rPr>
              <a:t> </a:t>
            </a:r>
            <a:r>
              <a:rPr lang="en-US" dirty="0">
                <a:latin typeface="Arial (Body)"/>
              </a:rPr>
              <a:t>participantes porque é que o resumo de dados é uma tarefa tão importante. </a:t>
            </a:r>
          </a:p>
          <a:p>
            <a:pPr marL="171450" indent="-171450">
              <a:buFont typeface="Wingdings" panose="05000000000000000000" pitchFamily="2" charset="2"/>
              <a:buChar char="§"/>
            </a:pPr>
            <a:endParaRPr lang="en-US" dirty="0">
              <a:latin typeface="Arial (Body)"/>
            </a:endParaRPr>
          </a:p>
          <a:p>
            <a:pPr marL="171450" indent="-171450">
              <a:buFont typeface="Wingdings" panose="05000000000000000000" pitchFamily="2" charset="2"/>
              <a:buChar char="§"/>
            </a:pPr>
            <a:r>
              <a:rPr lang="en-US" b="1" u="sng" dirty="0">
                <a:latin typeface="Arial (Body)"/>
              </a:rPr>
              <a:t>Dê a</a:t>
            </a:r>
            <a:r>
              <a:rPr lang="en-US" b="1" u="none" dirty="0">
                <a:latin typeface="Arial (Body)"/>
              </a:rPr>
              <a:t> </a:t>
            </a:r>
            <a:r>
              <a:rPr lang="en-US" dirty="0">
                <a:latin typeface="Arial (Body)"/>
              </a:rPr>
              <a:t>2-3 participantes a oportunidade de partilharem as suas respostas.</a:t>
            </a:r>
          </a:p>
          <a:p>
            <a:pPr marL="171450" indent="-171450">
              <a:buFont typeface="Wingdings" panose="05000000000000000000" pitchFamily="2" charset="2"/>
              <a:buChar char="§"/>
            </a:pPr>
            <a:endParaRPr lang="en-US" dirty="0">
              <a:latin typeface="Arial (Body)"/>
            </a:endParaRPr>
          </a:p>
          <a:p>
            <a:pPr marL="171450" indent="-171450">
              <a:buFont typeface="Wingdings" panose="05000000000000000000" pitchFamily="2" charset="2"/>
              <a:buChar char="§"/>
            </a:pPr>
            <a:r>
              <a:rPr lang="en-US" b="1" u="sng" dirty="0">
                <a:latin typeface="Arial (Body)"/>
              </a:rPr>
              <a:t>Permitir</a:t>
            </a:r>
            <a:r>
              <a:rPr lang="en-US" b="1" u="none" dirty="0">
                <a:latin typeface="Arial (Body)"/>
              </a:rPr>
              <a:t> </a:t>
            </a:r>
            <a:r>
              <a:rPr lang="en-US" dirty="0">
                <a:latin typeface="Arial (Body)"/>
              </a:rPr>
              <a:t>um breve debate. </a:t>
            </a:r>
            <a:r>
              <a:rPr lang="en-US" b="1" dirty="0">
                <a:latin typeface="Arial (Body)"/>
              </a:rPr>
              <a:t>&lt;CLICAR&gt; </a:t>
            </a:r>
            <a:r>
              <a:rPr lang="en-US" dirty="0">
                <a:latin typeface="Arial (Body)"/>
              </a:rPr>
              <a:t>para avançar para o diapositivo com as respostas.</a:t>
            </a:r>
          </a:p>
        </p:txBody>
      </p:sp>
      <p:sp>
        <p:nvSpPr>
          <p:cNvPr id="4" name="Slide Number Placeholder 3"/>
          <p:cNvSpPr>
            <a:spLocks noGrp="1"/>
          </p:cNvSpPr>
          <p:nvPr>
            <p:ph type="sldNum" sz="quarter" idx="5"/>
          </p:nvPr>
        </p:nvSpPr>
        <p:spPr/>
        <p:txBody>
          <a:bodyPr/>
          <a:lstStyle/>
          <a:p>
            <a:fld id="{AC9CE2E7-C91C-4BAF-92B2-56E2037DDE6B}" type="slidenum">
              <a:rPr lang="en-US" smtClean="0"/>
              <a:t>4</a:t>
            </a:fld>
            <a:endParaRPr lang="en-US"/>
          </a:p>
        </p:txBody>
      </p:sp>
    </p:spTree>
    <p:extLst>
      <p:ext uri="{BB962C8B-B14F-4D97-AF65-F5344CB8AC3E}">
        <p14:creationId xmlns:p14="http://schemas.microsoft.com/office/powerpoint/2010/main" val="32038834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Vamos agora abordar as medidas utilizadas para resumir </a:t>
            </a:r>
            <a:r>
              <a:rPr lang="en-US" sz="1200" b="1" dirty="0">
                <a:effectLst/>
                <a:latin typeface="Arial (Body)"/>
                <a:ea typeface="Times New Roman" panose="02020603050405020304" pitchFamily="18" charset="0"/>
                <a:cs typeface="Times New Roman" panose="02020603050405020304" pitchFamily="18" charset="0"/>
              </a:rPr>
              <a:t>variáveis qualitativas</a:t>
            </a:r>
            <a:r>
              <a:rPr lang="en-US" sz="1200" dirty="0">
                <a:effectLst/>
                <a:latin typeface="Arial (Body)"/>
                <a:ea typeface="Times New Roman" panose="02020603050405020304" pitchFamily="18" charset="0"/>
                <a:cs typeface="Times New Roman" panose="02020603050405020304" pitchFamily="18" charset="0"/>
              </a:rPr>
              <a:t>, tais como contagens, </a:t>
            </a:r>
            <a:r>
              <a:rPr lang="en-US" sz="1200" dirty="0" err="1">
                <a:effectLst/>
                <a:latin typeface="Arial (Body)"/>
                <a:ea typeface="Times New Roman" panose="02020603050405020304" pitchFamily="18" charset="0"/>
                <a:cs typeface="Times New Roman" panose="02020603050405020304" pitchFamily="18" charset="0"/>
              </a:rPr>
              <a:t>razões</a:t>
            </a:r>
            <a:r>
              <a:rPr lang="en-US" sz="1200" dirty="0">
                <a:effectLst/>
                <a:latin typeface="Arial (Body)"/>
                <a:ea typeface="Times New Roman" panose="02020603050405020304" pitchFamily="18" charset="0"/>
                <a:cs typeface="Times New Roman" panose="02020603050405020304" pitchFamily="18" charset="0"/>
              </a:rPr>
              <a:t>, proporções e taxas!</a:t>
            </a:r>
            <a:endParaRPr lang="en-US" dirty="0">
              <a:latin typeface="Arial (Body)"/>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39585272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i="0" u="sng" strike="noStrike" cap="none" dirty="0">
              <a:solidFill>
                <a:srgbClr val="000000"/>
              </a:solidFill>
              <a:effectLst/>
              <a:latin typeface="Arial (Body)"/>
              <a:ea typeface="Calibri"/>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 primeira medida para resumir uma variável qualitativa é simplesmente uma contagem.  Esta tabela apresenta dados da Organização Mundial de Saúde (OMS) sobre as 10 principais causas de morte a nível mundial em 2019. Para efeitos de comparação, o número de mortes a nível mundial em 2000 para estas 10 causas também está incluído. São apenas contagens e números simples que representam o número de mortes atribuídas a cada causa (</a:t>
            </a:r>
            <a:r>
              <a:rPr lang="en-US" sz="1200" i="1" dirty="0">
                <a:effectLst/>
                <a:latin typeface="Arial (Body)"/>
                <a:ea typeface="Arial" panose="020B0604020202020204" pitchFamily="34" charset="0"/>
                <a:cs typeface="Times New Roman" panose="02020603050405020304" pitchFamily="18" charset="0"/>
              </a:rPr>
              <a:t>por exemplo: o número de mortes atribuídas a doenças cardíacas, AVC, etc</a:t>
            </a:r>
            <a:r>
              <a:rPr lang="en-US" sz="1200" dirty="0">
                <a:effectLst/>
                <a:latin typeface="Arial (Body)"/>
                <a:ea typeface="Arial" panose="020B0604020202020204" pitchFamily="34" charset="0"/>
                <a:cs typeface="Times New Roman" panose="02020603050405020304" pitchFamily="18" charset="0"/>
              </a:rPr>
              <a:t>.).</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O que é que podemos aprender com estas contagens?</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Solicite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algumas respostas aos participantes.</a:t>
            </a:r>
          </a:p>
          <a:p>
            <a:pPr marL="171450" marR="0" indent="-171450">
              <a:spcBef>
                <a:spcPts val="1200"/>
              </a:spcBef>
              <a:spcAft>
                <a:spcPts val="600"/>
              </a:spcAft>
              <a:buFont typeface="Arial" panose="020B0604020202020204" pitchFamily="34" charset="0"/>
              <a:buChar char="•"/>
            </a:pPr>
            <a:endParaRPr lang="en-US" sz="1200" b="1" i="1"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i="1" dirty="0">
                <a:effectLst/>
                <a:latin typeface="Arial (Body)"/>
                <a:ea typeface="Times New Roman" panose="02020603050405020304" pitchFamily="18" charset="0"/>
                <a:cs typeface="Times New Roman" panose="02020603050405020304" pitchFamily="18" charset="0"/>
              </a:rPr>
              <a:t> Respostas possíveis:</a:t>
            </a:r>
            <a:endParaRPr lang="en-US" sz="1200" i="1" dirty="0">
              <a:effectLst/>
              <a:latin typeface="Arial (Body)"/>
              <a:ea typeface="Times New Roman" panose="02020603050405020304" pitchFamily="18" charset="0"/>
              <a:cs typeface="Times New Roman" panose="02020603050405020304" pitchFamily="18" charset="0"/>
            </a:endParaRPr>
          </a:p>
          <a:p>
            <a:pPr marL="742950" marR="0" indent="-285750">
              <a:lnSpc>
                <a:spcPct val="115000"/>
              </a:lnSpc>
              <a:spcBef>
                <a:spcPts val="0"/>
              </a:spcBef>
              <a:spcAft>
                <a:spcPts val="60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O número total de mortes aumentou.</a:t>
            </a:r>
          </a:p>
          <a:p>
            <a:pPr marL="742950" marR="0" indent="-285750">
              <a:lnSpc>
                <a:spcPct val="115000"/>
              </a:lnSpc>
              <a:spcBef>
                <a:spcPts val="0"/>
              </a:spcBef>
              <a:spcAft>
                <a:spcPts val="60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As duas principais causas de morte, tanto em 2000 como em 2019, foram as doenças </a:t>
            </a:r>
            <a:r>
              <a:rPr lang="en-US" sz="1200" b="1" i="1" dirty="0" err="1">
                <a:effectLst/>
                <a:latin typeface="Arial (Body)"/>
                <a:ea typeface="Times New Roman" panose="02020603050405020304" pitchFamily="18" charset="0"/>
                <a:cs typeface="Times New Roman" panose="02020603050405020304" pitchFamily="18" charset="0"/>
              </a:rPr>
              <a:t>não</a:t>
            </a:r>
            <a:r>
              <a:rPr lang="en-US" sz="1200" b="1" i="1" dirty="0">
                <a:effectLst/>
                <a:latin typeface="Arial (Body)"/>
                <a:ea typeface="Times New Roman" panose="02020603050405020304" pitchFamily="18" charset="0"/>
                <a:cs typeface="Times New Roman" panose="02020603050405020304" pitchFamily="18" charset="0"/>
              </a:rPr>
              <a:t> transmissíveis - doenças cardíacas e acidentes vasculares cerebrais</a:t>
            </a:r>
          </a:p>
          <a:p>
            <a:pPr marL="742950" marR="0" indent="-285750">
              <a:lnSpc>
                <a:spcPct val="115000"/>
              </a:lnSpc>
              <a:spcBef>
                <a:spcPts val="0"/>
              </a:spcBef>
              <a:spcAft>
                <a:spcPts val="60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O número de mortes para as categorias de doenças infecciosas (infeções respiratórias inferiores, condições neonatais e doenças diarreicas) diminuiu de 2000 a 2019.</a:t>
            </a:r>
          </a:p>
          <a:p>
            <a:pPr marL="742950" marR="0" indent="-285750">
              <a:lnSpc>
                <a:spcPct val="115000"/>
              </a:lnSpc>
              <a:spcBef>
                <a:spcPts val="0"/>
              </a:spcBef>
              <a:spcAft>
                <a:spcPts val="60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O número de mortes para as categorias de doenças </a:t>
            </a:r>
            <a:r>
              <a:rPr lang="en-US" sz="1200" b="1" i="1" dirty="0" err="1">
                <a:effectLst/>
                <a:latin typeface="Arial (Body)"/>
                <a:ea typeface="Times New Roman" panose="02020603050405020304" pitchFamily="18" charset="0"/>
                <a:cs typeface="Times New Roman" panose="02020603050405020304" pitchFamily="18" charset="0"/>
              </a:rPr>
              <a:t>não</a:t>
            </a:r>
            <a:r>
              <a:rPr lang="en-US" sz="1200" b="1" i="1" dirty="0">
                <a:effectLst/>
                <a:latin typeface="Arial (Body)"/>
                <a:ea typeface="Times New Roman" panose="02020603050405020304" pitchFamily="18" charset="0"/>
                <a:cs typeface="Times New Roman" panose="02020603050405020304" pitchFamily="18" charset="0"/>
              </a:rPr>
              <a:t> transmissíveis (as restantes 7 categorias) aumentou de 2000 a 2019.</a:t>
            </a:r>
          </a:p>
          <a:p>
            <a:pPr marL="1200150" marR="0" lvl="1" indent="-285750">
              <a:lnSpc>
                <a:spcPct val="115000"/>
              </a:lnSpc>
              <a:spcBef>
                <a:spcPts val="0"/>
              </a:spcBef>
              <a:spcAft>
                <a:spcPts val="600"/>
              </a:spcAft>
              <a:buFont typeface="Courier New" panose="02070309020205020404" pitchFamily="49" charset="0"/>
              <a:buChar char="o"/>
            </a:pPr>
            <a:endParaRPr lang="en-US" sz="1200" b="1" i="1"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1" u="sng" dirty="0">
                <a:effectLst/>
                <a:latin typeface="Arial (Body)"/>
              </a:rPr>
              <a:t>Nota:</a:t>
            </a:r>
            <a:r>
              <a:rPr lang="en-US" sz="1200" b="1" i="0" u="none" dirty="0">
                <a:effectLst/>
                <a:latin typeface="Arial (Body)"/>
              </a:rPr>
              <a:t> </a:t>
            </a:r>
            <a:r>
              <a:rPr lang="en-US" sz="1200" b="1" i="1" dirty="0">
                <a:effectLst/>
                <a:latin typeface="Arial (Body)"/>
              </a:rPr>
              <a:t>A doença de Alzheimer e outras demências, a Diabetes Mellitus e as Doenças renais estavam entre as 10 principais causas de morte em 2019, mas </a:t>
            </a:r>
            <a:r>
              <a:rPr lang="en-US" sz="1200" b="1" i="1" dirty="0" err="1">
                <a:effectLst/>
                <a:latin typeface="Arial (Body)"/>
              </a:rPr>
              <a:t>não</a:t>
            </a:r>
            <a:r>
              <a:rPr lang="en-US" sz="1200" b="1" i="1" dirty="0">
                <a:effectLst/>
                <a:latin typeface="Arial (Body)"/>
              </a:rPr>
              <a:t> em 2000. Entretanto, a tuberculose, o VIH/SIDA e os Acidentes de viação estavam entre as 10 principais causas de morte em 2000, mas </a:t>
            </a:r>
            <a:r>
              <a:rPr lang="en-US" sz="1200" b="1" i="1" dirty="0" err="1">
                <a:effectLst/>
                <a:latin typeface="Arial (Body)"/>
              </a:rPr>
              <a:t>não</a:t>
            </a:r>
            <a:r>
              <a:rPr lang="en-US" sz="1200" b="1" i="1" dirty="0">
                <a:effectLst/>
                <a:latin typeface="Arial (Body)"/>
              </a:rPr>
              <a:t> em 2019.</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27749439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As contagens são comuns na saúde pública e podem ser muito úteis. São úteis para dar uma imagem do peso da doença.  Os relatórios de vigilância comunicam frequentemente o número de casos ou a contagem de doenças de declaração obrigatória registados nessa semana ou mês. São também essenciais para a prestação de serviços de saúde e para o planeamento.  </a:t>
            </a:r>
            <a:r>
              <a:rPr lang="en-US" sz="1200" i="1" dirty="0">
                <a:effectLst/>
                <a:latin typeface="Arial (Body)"/>
                <a:ea typeface="Times New Roman" panose="02020603050405020304" pitchFamily="18" charset="0"/>
                <a:cs typeface="Times New Roman" panose="02020603050405020304" pitchFamily="18" charset="0"/>
              </a:rPr>
              <a:t>Por exemplo: Quantas camas são necessárias para o novo hospital? Quantas doses de vacinas devemos encomendar?  </a:t>
            </a:r>
            <a:r>
              <a:rPr lang="en-US" sz="1200" dirty="0">
                <a:effectLst/>
                <a:latin typeface="Arial (Body)"/>
                <a:ea typeface="Arial" panose="020B0604020202020204" pitchFamily="34" charset="0"/>
                <a:cs typeface="Times New Roman" panose="02020603050405020304" pitchFamily="18" charset="0"/>
              </a:rPr>
              <a:t>Estes tipos de perguntas dependem de contagens.  Além disso, as contagens fornecem o numerador para o cálculo de vários tipos de taxas, como as taxas de incidência, as taxas de ataque e as taxas de mortalidade, que iremos discutir.</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9091770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As restantes medidas de frequência - razões, proporções e taxas - são todas fracções com um numerador (</a:t>
            </a:r>
            <a:r>
              <a:rPr lang="en-US" sz="1200" i="1" dirty="0">
                <a:effectLst/>
                <a:latin typeface="Arial (Body)"/>
                <a:ea typeface="Arial" panose="020B0604020202020204" pitchFamily="34" charset="0"/>
                <a:cs typeface="Times New Roman" panose="02020603050405020304" pitchFamily="18" charset="0"/>
              </a:rPr>
              <a:t>o número em cima</a:t>
            </a:r>
            <a:r>
              <a:rPr lang="en-US" sz="1200" dirty="0">
                <a:effectLst/>
                <a:latin typeface="Arial (Body)"/>
                <a:ea typeface="Arial" panose="020B0604020202020204" pitchFamily="34" charset="0"/>
                <a:cs typeface="Times New Roman" panose="02020603050405020304" pitchFamily="18" charset="0"/>
              </a:rPr>
              <a:t>), um denominador (</a:t>
            </a:r>
            <a:r>
              <a:rPr lang="en-US" sz="1200" i="1" dirty="0">
                <a:effectLst/>
                <a:latin typeface="Arial (Body)"/>
                <a:ea typeface="Arial" panose="020B0604020202020204" pitchFamily="34" charset="0"/>
                <a:cs typeface="Times New Roman" panose="02020603050405020304" pitchFamily="18" charset="0"/>
              </a:rPr>
              <a:t>o número em baixo</a:t>
            </a:r>
            <a:r>
              <a:rPr lang="en-US" sz="1200" dirty="0">
                <a:effectLst/>
                <a:latin typeface="Arial (Body)"/>
                <a:ea typeface="Arial" panose="020B0604020202020204" pitchFamily="34" charset="0"/>
                <a:cs typeface="Times New Roman" panose="02020603050405020304" pitchFamily="18" charset="0"/>
              </a:rPr>
              <a:t>), multiplicado por uma constante como 100 </a:t>
            </a:r>
            <a:r>
              <a:rPr lang="en-US" sz="1200" dirty="0" err="1">
                <a:effectLst/>
                <a:latin typeface="Arial (Body)"/>
                <a:ea typeface="Arial" panose="020B0604020202020204" pitchFamily="34" charset="0"/>
                <a:cs typeface="Times New Roman" panose="02020603050405020304" pitchFamily="18" charset="0"/>
              </a:rPr>
              <a:t>ou</a:t>
            </a:r>
            <a:r>
              <a:rPr lang="en-US" sz="1200" dirty="0">
                <a:effectLst/>
                <a:latin typeface="Arial (Body)"/>
                <a:ea typeface="Arial" panose="020B0604020202020204" pitchFamily="34" charset="0"/>
                <a:cs typeface="Times New Roman" panose="02020603050405020304" pitchFamily="18" charset="0"/>
              </a:rPr>
              <a:t> 1,000.  A chave é saber o que entra no numerador e no denominador e qual a constante a multiplicar.</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8412671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Um rácio é a comparação de dois valores quaisquer, calculados através da divisão de um número por outro número.  Os números podem estar relacionados ou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Um exemplo disto pode ser o rácio de homens e </a:t>
            </a:r>
            <a:r>
              <a:rPr lang="en-US" sz="1200" dirty="0" err="1">
                <a:effectLst/>
                <a:latin typeface="Arial (Body)"/>
                <a:ea typeface="Times New Roman" panose="02020603050405020304" pitchFamily="18" charset="0"/>
                <a:cs typeface="Times New Roman" panose="02020603050405020304" pitchFamily="18" charset="0"/>
              </a:rPr>
              <a:t>mulheres</a:t>
            </a:r>
            <a:r>
              <a:rPr lang="en-US" sz="1200" dirty="0">
                <a:effectLst/>
                <a:latin typeface="Arial (Body)"/>
                <a:ea typeface="Times New Roman" panose="02020603050405020304" pitchFamily="18" charset="0"/>
                <a:cs typeface="Times New Roman" panose="02020603050405020304" pitchFamily="18" charset="0"/>
              </a:rPr>
              <a:t> (H:M) nesta turma.</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22800831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dirty="0">
                <a:effectLst/>
                <a:latin typeface="Arial (Body)"/>
                <a:ea typeface="Arial" panose="020B0604020202020204" pitchFamily="34" charset="0"/>
              </a:rPr>
              <a:t>Notas do instrutor: </a:t>
            </a:r>
          </a:p>
          <a:p>
            <a:endParaRPr lang="en-US" sz="1200" b="1" i="0" dirty="0">
              <a:effectLst/>
              <a:latin typeface="Arial (Body)"/>
              <a:ea typeface="Arial" panose="020B0604020202020204" pitchFamily="34" charset="0"/>
            </a:endParaRPr>
          </a:p>
          <a:p>
            <a:pPr marL="171450" indent="-171450">
              <a:buFont typeface="Wingdings" panose="05000000000000000000" pitchFamily="2" charset="2"/>
              <a:buChar char="v"/>
            </a:pPr>
            <a:r>
              <a:rPr lang="en-US" sz="1200" b="1" i="0" dirty="0">
                <a:effectLst/>
                <a:latin typeface="Arial (Body)"/>
                <a:ea typeface="Arial" panose="020B0604020202020204" pitchFamily="34" charset="0"/>
              </a:rPr>
              <a:t>Ilustre a utilização de </a:t>
            </a:r>
            <a:r>
              <a:rPr lang="en-US" sz="1200" b="1" i="0" dirty="0" err="1">
                <a:effectLst/>
                <a:latin typeface="Arial (Body)"/>
                <a:ea typeface="Arial" panose="020B0604020202020204" pitchFamily="34" charset="0"/>
              </a:rPr>
              <a:t>uma</a:t>
            </a:r>
            <a:r>
              <a:rPr lang="en-US" sz="1200" b="1" i="0" dirty="0">
                <a:effectLst/>
                <a:latin typeface="Arial (Body)"/>
                <a:ea typeface="Arial" panose="020B0604020202020204" pitchFamily="34" charset="0"/>
              </a:rPr>
              <a:t> </a:t>
            </a:r>
            <a:r>
              <a:rPr lang="en-US" sz="1200" b="1" i="0" dirty="0" err="1">
                <a:effectLst/>
                <a:latin typeface="Arial (Body)"/>
                <a:ea typeface="Arial" panose="020B0604020202020204" pitchFamily="34" charset="0"/>
              </a:rPr>
              <a:t>razão</a:t>
            </a:r>
            <a:r>
              <a:rPr lang="en-US" sz="1200" b="1" i="0" dirty="0">
                <a:effectLst/>
                <a:latin typeface="Arial (Body)"/>
                <a:ea typeface="Arial" panose="020B0604020202020204" pitchFamily="34" charset="0"/>
              </a:rPr>
              <a:t> </a:t>
            </a:r>
            <a:r>
              <a:rPr lang="en-US" sz="1200" b="1" i="0" dirty="0" err="1">
                <a:effectLst/>
                <a:latin typeface="Arial (Body)"/>
                <a:ea typeface="Arial" panose="020B0604020202020204" pitchFamily="34" charset="0"/>
              </a:rPr>
              <a:t>calculando</a:t>
            </a:r>
            <a:r>
              <a:rPr lang="en-US" sz="1200" b="1" i="0" dirty="0">
                <a:effectLst/>
                <a:latin typeface="Arial (Body)"/>
                <a:ea typeface="Arial" panose="020B0604020202020204" pitchFamily="34" charset="0"/>
              </a:rPr>
              <a:t> a </a:t>
            </a:r>
            <a:r>
              <a:rPr lang="en-US" sz="1200" b="1" i="0" dirty="0" err="1">
                <a:effectLst/>
                <a:latin typeface="Arial (Body)"/>
                <a:ea typeface="Arial" panose="020B0604020202020204" pitchFamily="34" charset="0"/>
              </a:rPr>
              <a:t>razão</a:t>
            </a:r>
            <a:r>
              <a:rPr lang="en-US" sz="1200" b="1" i="0" dirty="0">
                <a:effectLst/>
                <a:latin typeface="Arial (Body)"/>
                <a:ea typeface="Arial" panose="020B0604020202020204" pitchFamily="34" charset="0"/>
              </a:rPr>
              <a:t> de mulheres para homens no conjunto de dados.</a:t>
            </a:r>
            <a:endParaRPr lang="en-US" sz="1200" b="1" i="0" u="none" dirty="0">
              <a:effectLst/>
              <a:latin typeface="Arial (Body)"/>
              <a:ea typeface="Arial" panose="020B0604020202020204" pitchFamily="34" charset="0"/>
              <a:cs typeface="Times New Roman" panose="02020603050405020304" pitchFamily="18" charset="0"/>
            </a:endParaRPr>
          </a:p>
          <a:p>
            <a:pPr marL="171450" indent="-171450">
              <a:buFont typeface="Wingdings" panose="05000000000000000000" pitchFamily="2" charset="2"/>
              <a:buChar char="v"/>
            </a:pPr>
            <a:endParaRPr lang="en-US" sz="1200" b="1" i="0" u="none" dirty="0">
              <a:effectLst/>
              <a:latin typeface="Arial (Body)"/>
              <a:ea typeface="Arial" panose="020B0604020202020204" pitchFamily="34" charset="0"/>
              <a:cs typeface="Times New Roman" panose="02020603050405020304" pitchFamily="18" charset="0"/>
            </a:endParaRPr>
          </a:p>
          <a:p>
            <a:pPr marL="171450" indent="-171450">
              <a:buFont typeface="Wingdings" panose="05000000000000000000" pitchFamily="2" charset="2"/>
              <a:buChar char="§"/>
            </a:pPr>
            <a:r>
              <a:rPr lang="en-US" sz="1200" b="1" i="0" u="sng" dirty="0">
                <a:effectLst/>
                <a:latin typeface="Arial (Body)"/>
                <a:ea typeface="Arial" panose="020B0604020202020204" pitchFamily="34" charset="0"/>
                <a:cs typeface="Times New Roman" panose="02020603050405020304" pitchFamily="18" charset="0"/>
              </a:rPr>
              <a:t>Perguntar:</a:t>
            </a:r>
            <a:r>
              <a:rPr lang="en-US" sz="1200" b="1" i="0"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Qual é a proporção de </a:t>
            </a:r>
            <a:r>
              <a:rPr lang="en-US" sz="1200" b="0" i="0" dirty="0" err="1">
                <a:effectLst/>
                <a:latin typeface="Arial (Body)"/>
                <a:ea typeface="Arial" panose="020B0604020202020204" pitchFamily="34" charset="0"/>
                <a:cs typeface="Times New Roman" panose="02020603050405020304" pitchFamily="18" charset="0"/>
              </a:rPr>
              <a:t>homens</a:t>
            </a:r>
            <a:r>
              <a:rPr lang="en-US" sz="1200" b="0" i="0" dirty="0">
                <a:effectLst/>
                <a:latin typeface="Arial (Body)"/>
                <a:ea typeface="Arial" panose="020B0604020202020204" pitchFamily="34" charset="0"/>
                <a:cs typeface="Times New Roman" panose="02020603050405020304" pitchFamily="18" charset="0"/>
              </a:rPr>
              <a:t> e </a:t>
            </a:r>
            <a:r>
              <a:rPr lang="en-US" sz="1200" b="0" i="0" dirty="0" err="1">
                <a:effectLst/>
                <a:latin typeface="Arial (Body)"/>
                <a:ea typeface="Arial" panose="020B0604020202020204" pitchFamily="34" charset="0"/>
                <a:cs typeface="Times New Roman" panose="02020603050405020304" pitchFamily="18" charset="0"/>
              </a:rPr>
              <a:t>mulheres</a:t>
            </a:r>
            <a:r>
              <a:rPr lang="en-US" sz="1200" b="0" i="0" dirty="0">
                <a:effectLst/>
                <a:latin typeface="Arial (Body)"/>
                <a:ea typeface="Arial" panose="020B0604020202020204" pitchFamily="34" charset="0"/>
                <a:cs typeface="Times New Roman" panose="02020603050405020304" pitchFamily="18" charset="0"/>
              </a:rPr>
              <a:t>? </a:t>
            </a:r>
          </a:p>
          <a:p>
            <a:pPr marL="0" indent="0">
              <a:buFont typeface="Wingdings" panose="05000000000000000000" pitchFamily="2" charset="2"/>
              <a:buNone/>
            </a:pPr>
            <a:endParaRPr lang="en-US" sz="1200" b="0" i="0" u="sng" dirty="0">
              <a:effectLst/>
              <a:latin typeface="Arial (Body)"/>
              <a:ea typeface="Arial" panose="020B0604020202020204" pitchFamily="34" charset="0"/>
              <a:cs typeface="Times New Roman" panose="02020603050405020304" pitchFamily="18" charset="0"/>
            </a:endParaRPr>
          </a:p>
          <a:p>
            <a:pPr marL="171450" indent="-171450">
              <a:buFont typeface="Wingdings" panose="05000000000000000000" pitchFamily="2" charset="2"/>
              <a:buChar char="§"/>
            </a:pPr>
            <a:r>
              <a:rPr lang="en-US" sz="1200" b="1" i="0" u="sng" dirty="0">
                <a:effectLst/>
                <a:latin typeface="Arial (Body)"/>
                <a:ea typeface="Arial" panose="020B0604020202020204" pitchFamily="34" charset="0"/>
                <a:cs typeface="Times New Roman" panose="02020603050405020304" pitchFamily="18" charset="0"/>
              </a:rPr>
              <a:t>Aguardar</a:t>
            </a:r>
            <a:r>
              <a:rPr lang="en-US" sz="1200" b="1" i="0"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um momento para ver se alguém responde. </a:t>
            </a:r>
          </a:p>
          <a:p>
            <a:pPr marL="171450" indent="-171450">
              <a:buFont typeface="Wingdings" panose="05000000000000000000" pitchFamily="2" charset="2"/>
              <a:buChar char="§"/>
            </a:pPr>
            <a:endParaRPr lang="en-US" sz="1200" b="0" i="0" u="sng" dirty="0">
              <a:effectLst/>
              <a:latin typeface="Arial (Body)"/>
              <a:cs typeface="Times New Roman" panose="02020603050405020304" pitchFamily="18" charset="0"/>
              <a:sym typeface="Calibri"/>
            </a:endParaRPr>
          </a:p>
          <a:p>
            <a:pPr marL="171450" indent="-171450">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b="0" i="0" dirty="0">
                <a:effectLst/>
                <a:latin typeface="Arial (Body)"/>
                <a:ea typeface="Arial" panose="020B0604020202020204" pitchFamily="34" charset="0"/>
                <a:cs typeface="Times New Roman" panose="02020603050405020304" pitchFamily="18" charset="0"/>
              </a:rPr>
              <a:t>Vamos fazer isto juntos!  O que é que entra no numerador?  </a:t>
            </a:r>
            <a:r>
              <a:rPr lang="en-US" sz="1200" b="1" i="0"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número de homens.  </a:t>
            </a:r>
            <a:r>
              <a:rPr lang="en-US" sz="1200" b="0" i="0" dirty="0">
                <a:effectLst/>
                <a:latin typeface="Arial (Body)"/>
                <a:ea typeface="Arial" panose="020B0604020202020204" pitchFamily="34" charset="0"/>
                <a:cs typeface="Times New Roman" panose="02020603050405020304" pitchFamily="18" charset="0"/>
              </a:rPr>
              <a:t>Quantos homens? </a:t>
            </a:r>
            <a:r>
              <a:rPr lang="en-US" sz="1200" b="1" i="0" dirty="0">
                <a:latin typeface="Arial (Body)"/>
                <a:ea typeface="Times New Roman"/>
                <a:cs typeface="Times New Roman"/>
                <a:sym typeface="Times New Roman"/>
              </a:rPr>
              <a:t>&lt;CLICAR&gt; </a:t>
            </a:r>
            <a:r>
              <a:rPr lang="en-US" sz="1200" b="1" i="0"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5 O que é que vai no denominador?  </a:t>
            </a:r>
            <a:r>
              <a:rPr lang="en-US" sz="1200" b="1" i="0"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número de mulheres. </a:t>
            </a:r>
            <a:r>
              <a:rPr lang="en-US" sz="1200" b="0" i="0" dirty="0">
                <a:effectLst/>
                <a:latin typeface="Arial (Body)"/>
                <a:ea typeface="Arial" panose="020B0604020202020204" pitchFamily="34" charset="0"/>
                <a:cs typeface="Times New Roman" panose="02020603050405020304" pitchFamily="18" charset="0"/>
              </a:rPr>
              <a:t>Quantas mulheres? </a:t>
            </a:r>
            <a:r>
              <a:rPr lang="en-US" sz="1200" b="1" i="0" dirty="0">
                <a:latin typeface="Arial (Body)"/>
                <a:ea typeface="Times New Roman"/>
                <a:cs typeface="Times New Roman"/>
                <a:sym typeface="Times New Roman"/>
              </a:rPr>
              <a:t>&lt;CLICAR&gt; </a:t>
            </a:r>
            <a:r>
              <a:rPr lang="en-US" sz="1200" b="1" i="0"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6.  </a:t>
            </a:r>
            <a:r>
              <a:rPr lang="en-US" sz="1200" b="0" i="0" dirty="0">
                <a:effectLst/>
                <a:latin typeface="Arial (Body)"/>
                <a:ea typeface="Arial" panose="020B0604020202020204" pitchFamily="34" charset="0"/>
                <a:cs typeface="Times New Roman" panose="02020603050405020304" pitchFamily="18" charset="0"/>
              </a:rPr>
              <a:t>O que devemos usar como nossa constante? </a:t>
            </a:r>
            <a:r>
              <a:rPr lang="en-US" sz="1200" b="1" i="0" dirty="0">
                <a:latin typeface="Arial (Body)"/>
                <a:ea typeface="Times New Roman"/>
                <a:cs typeface="Times New Roman"/>
                <a:sym typeface="Times New Roman"/>
              </a:rPr>
              <a:t>&lt;CLICAR&gt; </a:t>
            </a:r>
          </a:p>
          <a:p>
            <a:pPr marL="171450" indent="-171450">
              <a:buFont typeface="Wingdings" panose="05000000000000000000" pitchFamily="2" charset="2"/>
              <a:buChar char="§"/>
            </a:pPr>
            <a:endParaRPr lang="en-US" sz="1200" b="1" i="0" u="sng" dirty="0">
              <a:latin typeface="Arial (Body)"/>
              <a:cs typeface="Times New Roman"/>
              <a:sym typeface="Times New Roman"/>
            </a:endParaRPr>
          </a:p>
          <a:p>
            <a:pPr marL="171450" indent="-171450">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i="0" dirty="0">
                <a:effectLst/>
                <a:latin typeface="Arial (Body)"/>
                <a:ea typeface="Arial" panose="020B0604020202020204" pitchFamily="34" charset="0"/>
                <a:cs typeface="Times New Roman" panose="02020603050405020304" pitchFamily="18" charset="0"/>
              </a:rPr>
              <a:t>ou algo tão simples, vamos utilizar apenas 1.</a:t>
            </a:r>
          </a:p>
          <a:p>
            <a:pPr marL="171450" indent="-171450">
              <a:buFont typeface="Wingdings" panose="05000000000000000000" pitchFamily="2" charset="2"/>
              <a:buChar char="§"/>
            </a:pPr>
            <a:endParaRPr lang="en-US" sz="1200" b="0" i="0" u="sng" dirty="0">
              <a:effectLst/>
              <a:latin typeface="Arial (Body)"/>
              <a:ea typeface="Arial" panose="020B0604020202020204" pitchFamily="34" charset="0"/>
              <a:cs typeface="Times New Roman" panose="02020603050405020304" pitchFamily="18" charset="0"/>
            </a:endParaRPr>
          </a:p>
          <a:p>
            <a:pPr marL="171450" indent="-171450">
              <a:buFont typeface="Wingdings" panose="05000000000000000000" pitchFamily="2" charset="2"/>
              <a:buChar char="§"/>
            </a:pPr>
            <a:r>
              <a:rPr lang="en-US" sz="1200" b="1" i="0" u="sng" dirty="0">
                <a:effectLst/>
                <a:latin typeface="Arial (Body)"/>
                <a:ea typeface="Arial" panose="020B0604020202020204" pitchFamily="34" charset="0"/>
                <a:cs typeface="Times New Roman" panose="02020603050405020304" pitchFamily="18" charset="0"/>
              </a:rPr>
              <a:t>Perguntar:</a:t>
            </a:r>
            <a:r>
              <a:rPr lang="en-US" sz="1200" b="1" i="0"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Qual </a:t>
            </a:r>
            <a:r>
              <a:rPr lang="en-US" sz="1200" b="0" i="0" dirty="0" err="1">
                <a:effectLst/>
                <a:latin typeface="Arial (Body)"/>
                <a:ea typeface="Arial" panose="020B0604020202020204" pitchFamily="34" charset="0"/>
                <a:cs typeface="Times New Roman" panose="02020603050405020304" pitchFamily="18" charset="0"/>
              </a:rPr>
              <a:t>é</a:t>
            </a:r>
            <a:r>
              <a:rPr lang="en-US" sz="1200" b="0" i="0" dirty="0">
                <a:effectLst/>
                <a:latin typeface="Arial (Body)"/>
                <a:ea typeface="Arial" panose="020B0604020202020204" pitchFamily="34" charset="0"/>
                <a:cs typeface="Times New Roman" panose="02020603050405020304" pitchFamily="18" charset="0"/>
              </a:rPr>
              <a:t> a </a:t>
            </a:r>
            <a:r>
              <a:rPr lang="en-US" sz="1200" b="0" i="0" dirty="0" err="1">
                <a:effectLst/>
                <a:latin typeface="Arial (Body)"/>
                <a:ea typeface="Arial" panose="020B0604020202020204" pitchFamily="34" charset="0"/>
                <a:cs typeface="Times New Roman" panose="02020603050405020304" pitchFamily="18" charset="0"/>
              </a:rPr>
              <a:t>razão</a:t>
            </a:r>
            <a:r>
              <a:rPr lang="en-US" sz="1200" b="0" i="0" dirty="0">
                <a:effectLst/>
                <a:latin typeface="Arial (Body)"/>
                <a:ea typeface="Arial" panose="020B0604020202020204" pitchFamily="34" charset="0"/>
                <a:cs typeface="Times New Roman" panose="02020603050405020304" pitchFamily="18" charset="0"/>
              </a:rPr>
              <a:t> entre </a:t>
            </a:r>
            <a:r>
              <a:rPr lang="en-US" sz="1200" b="0" i="0" dirty="0" err="1">
                <a:effectLst/>
                <a:latin typeface="Arial (Body)"/>
                <a:ea typeface="Arial" panose="020B0604020202020204" pitchFamily="34" charset="0"/>
                <a:cs typeface="Times New Roman" panose="02020603050405020304" pitchFamily="18" charset="0"/>
              </a:rPr>
              <a:t>homens</a:t>
            </a:r>
            <a:r>
              <a:rPr lang="en-US" sz="1200" b="0" i="0" dirty="0">
                <a:effectLst/>
                <a:latin typeface="Arial (Body)"/>
                <a:ea typeface="Arial" panose="020B0604020202020204" pitchFamily="34" charset="0"/>
                <a:cs typeface="Times New Roman" panose="02020603050405020304" pitchFamily="18" charset="0"/>
              </a:rPr>
              <a:t> e </a:t>
            </a:r>
            <a:r>
              <a:rPr lang="en-US" sz="1200" b="0" i="0" dirty="0" err="1">
                <a:effectLst/>
                <a:latin typeface="Arial (Body)"/>
                <a:ea typeface="Arial" panose="020B0604020202020204" pitchFamily="34" charset="0"/>
                <a:cs typeface="Times New Roman" panose="02020603050405020304" pitchFamily="18" charset="0"/>
              </a:rPr>
              <a:t>mulheres</a:t>
            </a:r>
            <a:r>
              <a:rPr lang="en-US" sz="1200" b="0" i="0" dirty="0">
                <a:effectLst/>
                <a:latin typeface="Arial (Body)"/>
                <a:ea typeface="Arial" panose="020B0604020202020204" pitchFamily="34" charset="0"/>
                <a:cs typeface="Times New Roman" panose="02020603050405020304" pitchFamily="18" charset="0"/>
              </a:rPr>
              <a:t>? </a:t>
            </a:r>
            <a:r>
              <a:rPr lang="en-US" sz="1200" b="1" i="0" dirty="0">
                <a:latin typeface="Arial (Body)"/>
                <a:ea typeface="Times New Roman"/>
                <a:cs typeface="Times New Roman"/>
                <a:sym typeface="Times New Roman"/>
              </a:rPr>
              <a:t>&lt;CLICAR&gt; Resposta: </a:t>
            </a:r>
            <a:r>
              <a:rPr lang="en-US" sz="1200" b="0" i="1" dirty="0">
                <a:effectLst/>
                <a:latin typeface="Arial (Body)"/>
                <a:ea typeface="Arial" panose="020B0604020202020204" pitchFamily="34" charset="0"/>
                <a:cs typeface="Times New Roman" panose="02020603050405020304" pitchFamily="18" charset="0"/>
              </a:rPr>
              <a:t>5 para 6</a:t>
            </a:r>
          </a:p>
          <a:p>
            <a:pPr marL="171450" indent="-171450">
              <a:buFont typeface="Wingdings" panose="05000000000000000000" pitchFamily="2" charset="2"/>
              <a:buChar char="§"/>
            </a:pPr>
            <a:endParaRPr lang="en-US" sz="1200" b="0" i="1" u="sng" dirty="0">
              <a:effectLst/>
              <a:latin typeface="Arial (Body)"/>
              <a:ea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
            </a:pPr>
            <a:r>
              <a:rPr lang="en-US" sz="1200" b="1" i="0" u="sng" dirty="0">
                <a:effectLst/>
                <a:latin typeface="Arial (Body)"/>
                <a:ea typeface="Times New Roman" panose="02020603050405020304" pitchFamily="18" charset="0"/>
                <a:cs typeface="Times New Roman" panose="02020603050405020304" pitchFamily="18" charset="0"/>
              </a:rPr>
              <a:t>Perguntar:</a:t>
            </a:r>
            <a:r>
              <a:rPr lang="en-US" sz="1200" b="1" i="0" u="none" dirty="0">
                <a:effectLst/>
                <a:latin typeface="Arial (Body)"/>
                <a:ea typeface="Times New Roman" panose="02020603050405020304" pitchFamily="18" charset="0"/>
                <a:cs typeface="Times New Roman" panose="02020603050405020304" pitchFamily="18" charset="0"/>
              </a:rPr>
              <a:t> </a:t>
            </a:r>
            <a:r>
              <a:rPr lang="en-US" sz="1200" b="0" i="0" dirty="0">
                <a:effectLst/>
                <a:latin typeface="Arial (Body)"/>
                <a:ea typeface="Times New Roman" panose="02020603050405020304" pitchFamily="18" charset="0"/>
                <a:cs typeface="Times New Roman" panose="02020603050405020304" pitchFamily="18" charset="0"/>
              </a:rPr>
              <a:t>Poderíamos ter </a:t>
            </a:r>
            <a:r>
              <a:rPr lang="en-US" sz="1200" b="0" i="0" dirty="0" err="1">
                <a:effectLst/>
                <a:latin typeface="Arial (Body)"/>
                <a:ea typeface="Times New Roman" panose="02020603050405020304" pitchFamily="18" charset="0"/>
                <a:cs typeface="Times New Roman" panose="02020603050405020304" pitchFamily="18" charset="0"/>
              </a:rPr>
              <a:t>calculado</a:t>
            </a:r>
            <a:r>
              <a:rPr lang="en-US" sz="1200" b="0" i="0" dirty="0">
                <a:effectLst/>
                <a:latin typeface="Arial (Body)"/>
                <a:ea typeface="Times New Roman" panose="02020603050405020304" pitchFamily="18" charset="0"/>
                <a:cs typeface="Times New Roman" panose="02020603050405020304" pitchFamily="18" charset="0"/>
              </a:rPr>
              <a:t> a </a:t>
            </a:r>
            <a:r>
              <a:rPr lang="en-US" sz="1200" b="0" i="0" dirty="0" err="1">
                <a:effectLst/>
                <a:latin typeface="Arial (Body)"/>
                <a:ea typeface="Times New Roman" panose="02020603050405020304" pitchFamily="18" charset="0"/>
                <a:cs typeface="Times New Roman" panose="02020603050405020304" pitchFamily="18" charset="0"/>
              </a:rPr>
              <a:t>razão</a:t>
            </a:r>
            <a:r>
              <a:rPr lang="en-US" sz="1200" b="0" i="0" dirty="0">
                <a:effectLst/>
                <a:latin typeface="Arial (Body)"/>
                <a:ea typeface="Times New Roman" panose="02020603050405020304" pitchFamily="18" charset="0"/>
                <a:cs typeface="Times New Roman" panose="02020603050405020304" pitchFamily="18" charset="0"/>
              </a:rPr>
              <a:t> entre o número de mulheres e o número de homens? </a:t>
            </a:r>
            <a:r>
              <a:rPr lang="en-US" sz="1200" b="1" i="0" dirty="0">
                <a:effectLst/>
                <a:latin typeface="Arial (Body)"/>
                <a:ea typeface="Times New Roman" panose="02020603050405020304" pitchFamily="18" charset="0"/>
                <a:cs typeface="Times New Roman" panose="02020603050405020304" pitchFamily="18" charset="0"/>
              </a:rPr>
              <a:t>Resposta: </a:t>
            </a:r>
            <a:r>
              <a:rPr lang="en-US" sz="1200" b="0" i="1" dirty="0">
                <a:effectLst/>
                <a:latin typeface="Arial (Body)"/>
                <a:ea typeface="Times New Roman" panose="02020603050405020304" pitchFamily="18" charset="0"/>
                <a:cs typeface="Times New Roman" panose="02020603050405020304" pitchFamily="18" charset="0"/>
              </a:rPr>
              <a:t>Sim, 6 para 5.</a:t>
            </a:r>
            <a:endParaRPr lang="fr-FR" sz="1200" b="0" i="1" dirty="0">
              <a:effectLst/>
              <a:latin typeface="Arial (Body)"/>
              <a:ea typeface="Times New Roman" panose="02020603050405020304" pitchFamily="18" charset="0"/>
              <a:cs typeface="Times New Roman" panose="02020603050405020304" pitchFamily="18" charset="0"/>
            </a:endParaRPr>
          </a:p>
          <a:p>
            <a:pPr marL="457200" marR="0" lvl="0">
              <a:lnSpc>
                <a:spcPct val="115000"/>
              </a:lnSpc>
              <a:spcBef>
                <a:spcPts val="0"/>
              </a:spcBef>
              <a:spcAft>
                <a:spcPts val="0"/>
              </a:spcAft>
            </a:pPr>
            <a:endParaRPr lang="en-US" sz="1200" i="0" dirty="0">
              <a:effectLst/>
              <a:latin typeface="Arial (Body)"/>
              <a:ea typeface="Times New Roman" panose="02020603050405020304" pitchFamily="18" charset="0"/>
              <a:cs typeface="Times New Roman" panose="02020603050405020304" pitchFamily="18" charset="0"/>
            </a:endParaRPr>
          </a:p>
          <a:p>
            <a:pPr lvl="0"/>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784799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1" u="none" dirty="0">
                <a:effectLst/>
                <a:latin typeface="Arial (Body)"/>
                <a:cs typeface="Times New Roman" panose="02020603050405020304" pitchFamily="18" charset="0"/>
                <a:sym typeface="Calibri"/>
              </a:rPr>
              <a:t>As </a:t>
            </a:r>
            <a:r>
              <a:rPr lang="en-US" sz="1200" b="1" u="none" dirty="0" err="1">
                <a:effectLst/>
                <a:latin typeface="Arial (Body)"/>
                <a:cs typeface="Times New Roman" panose="02020603050405020304" pitchFamily="18" charset="0"/>
                <a:sym typeface="Calibri"/>
              </a:rPr>
              <a:t>razões</a:t>
            </a:r>
            <a:r>
              <a:rPr lang="en-US" sz="1200" b="1" u="none" dirty="0">
                <a:effectLst/>
                <a:latin typeface="Arial (Body)"/>
                <a:cs typeface="Times New Roman" panose="02020603050405020304" pitchFamily="18" charset="0"/>
                <a:sym typeface="Calibri"/>
              </a:rPr>
              <a:t> </a:t>
            </a:r>
            <a:r>
              <a:rPr lang="en-US" sz="1200" dirty="0" err="1">
                <a:effectLst/>
                <a:latin typeface="Arial (Body)"/>
                <a:ea typeface="Arial" panose="020B0604020202020204" pitchFamily="34" charset="0"/>
                <a:cs typeface="Times New Roman" panose="02020603050405020304" pitchFamily="18" charset="0"/>
              </a:rPr>
              <a:t>funcionam</a:t>
            </a:r>
            <a:r>
              <a:rPr lang="en-US" sz="1200" dirty="0">
                <a:effectLst/>
                <a:latin typeface="Arial (Body)"/>
                <a:ea typeface="Arial" panose="020B0604020202020204" pitchFamily="34" charset="0"/>
                <a:cs typeface="Times New Roman" panose="02020603050405020304" pitchFamily="18" charset="0"/>
              </a:rPr>
              <a:t> bem para categorias relacionadas, como homens e mulheres, mas também funcionam bem para medidas que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estão diretamente relacionadas. Considere uma cidade de 4 milhões de pessoas com 400 clínicas.  Vamos </a:t>
            </a:r>
            <a:r>
              <a:rPr lang="en-US" sz="1200" dirty="0" err="1">
                <a:effectLst/>
                <a:latin typeface="Arial (Body)"/>
                <a:ea typeface="Arial" panose="020B0604020202020204" pitchFamily="34" charset="0"/>
                <a:cs typeface="Times New Roman" panose="02020603050405020304" pitchFamily="18" charset="0"/>
              </a:rPr>
              <a:t>calcular</a:t>
            </a:r>
            <a:r>
              <a:rPr lang="en-US" sz="1200" dirty="0">
                <a:effectLst/>
                <a:latin typeface="Arial (Body)"/>
                <a:ea typeface="Arial" panose="020B0604020202020204" pitchFamily="34" charset="0"/>
                <a:cs typeface="Times New Roman" panose="02020603050405020304" pitchFamily="18" charset="0"/>
              </a:rPr>
              <a:t> a </a:t>
            </a:r>
            <a:r>
              <a:rPr lang="en-US" sz="1200" dirty="0" err="1">
                <a:effectLst/>
                <a:latin typeface="Arial (Body)"/>
                <a:ea typeface="Arial" panose="020B0604020202020204" pitchFamily="34" charset="0"/>
                <a:cs typeface="Times New Roman" panose="02020603050405020304" pitchFamily="18" charset="0"/>
              </a:rPr>
              <a:t>razão</a:t>
            </a:r>
            <a:r>
              <a:rPr lang="en-US" sz="1200" dirty="0">
                <a:effectLst/>
                <a:latin typeface="Arial (Body)"/>
                <a:ea typeface="Arial" panose="020B0604020202020204" pitchFamily="34" charset="0"/>
                <a:cs typeface="Times New Roman" panose="02020603050405020304" pitchFamily="18" charset="0"/>
              </a:rPr>
              <a:t> de clínicas por pessoa</a:t>
            </a:r>
            <a:r>
              <a:rPr lang="en-US" sz="1200" u="sng" dirty="0">
                <a:effectLst/>
                <a:latin typeface="Arial (Body)"/>
                <a:ea typeface="Arial" panose="020B0604020202020204" pitchFamily="34" charset="0"/>
                <a:cs typeface="Times New Roman" panose="02020603050405020304" pitchFamily="18" charset="0"/>
              </a:rPr>
              <a:t>. </a:t>
            </a:r>
            <a:endParaRPr lang="fr-FR" sz="1200" b="0" u="sng"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fr-FR" sz="1200" b="0" u="sng"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fr-FR" sz="1200" b="1" u="sng" dirty="0">
                <a:effectLst/>
                <a:latin typeface="Arial (Body)"/>
                <a:ea typeface="Arial" panose="020B0604020202020204" pitchFamily="34" charset="0"/>
                <a:cs typeface="Times New Roman" panose="02020603050405020304" pitchFamily="18" charset="0"/>
              </a:rPr>
              <a:t>Perguntar:</a:t>
            </a:r>
            <a:r>
              <a:rPr lang="fr-FR"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O que vai no numerador</a:t>
            </a:r>
            <a:r>
              <a:rPr lang="en-US" sz="1200" b="1" dirty="0">
                <a:latin typeface="Arial (Body)"/>
                <a:ea typeface="Times New Roman"/>
                <a:cs typeface="Times New Roman"/>
                <a:sym typeface="Times New Roman"/>
              </a:rPr>
              <a:t>? &lt;CLICAR&gt; </a:t>
            </a:r>
            <a:r>
              <a:rPr lang="en-US" sz="1200" b="1" i="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número de clínicas, 400.  </a:t>
            </a:r>
            <a:r>
              <a:rPr lang="en-US" sz="1200" dirty="0">
                <a:effectLst/>
                <a:latin typeface="Arial (Body)"/>
                <a:ea typeface="Arial" panose="020B0604020202020204" pitchFamily="34" charset="0"/>
                <a:cs typeface="Times New Roman" panose="02020603050405020304" pitchFamily="18" charset="0"/>
              </a:rPr>
              <a:t>O que vai no denominador</a:t>
            </a:r>
            <a:r>
              <a:rPr lang="en-US" sz="1200" b="1" dirty="0">
                <a:latin typeface="Arial (Body)"/>
                <a:ea typeface="Times New Roman"/>
                <a:cs typeface="Times New Roman"/>
                <a:sym typeface="Times New Roman"/>
              </a:rPr>
              <a:t>? &lt;CLICAR&gt; </a:t>
            </a:r>
            <a:r>
              <a:rPr lang="en-US" sz="1200" b="1" i="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número de pessoas, 4,000,000.</a:t>
            </a:r>
            <a:endParaRPr lang="fr-FR"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fr-FR" sz="1200" b="0" i="1"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Vamos começar com uma constante de 1.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Agora calcule a proporção de clínicas para pessoas.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400 / 4,000,000 x 1 = .00001 clínicas por pessoa.</a:t>
            </a:r>
            <a:endParaRPr lang="fr-FR"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fr-FR" sz="1200" b="0"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Isso parece estranho; vamos mudar a constante.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fr-FR" sz="1200" b="1" u="sng" dirty="0">
                <a:effectLst/>
                <a:latin typeface="Arial (Body)"/>
                <a:ea typeface="Arial" panose="020B0604020202020204" pitchFamily="34" charset="0"/>
                <a:cs typeface="Times New Roman" panose="02020603050405020304" pitchFamily="18" charset="0"/>
              </a:rPr>
              <a:t>Perguntar:</a:t>
            </a:r>
            <a:r>
              <a:rPr lang="fr-FR"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Que constante recomendaria?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Dê</a:t>
            </a:r>
            <a:r>
              <a:rPr lang="en-US" sz="1200" b="1" u="none"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um momento para que os participantes processem a pergunta ou dêem uma resposta. </a:t>
            </a:r>
            <a:r>
              <a:rPr lang="en-US" sz="1200" b="1" dirty="0">
                <a:latin typeface="Arial (Body)"/>
                <a:ea typeface="Times New Roman"/>
                <a:cs typeface="Times New Roman"/>
                <a:sym typeface="Times New Roman"/>
              </a:rPr>
              <a:t>&lt;CLICAR&gt; </a:t>
            </a: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Queremos uma constante que desloque a casa decimal, de modo a que </a:t>
            </a:r>
            <a:r>
              <a:rPr lang="en-US" sz="1200" dirty="0" err="1">
                <a:effectLst/>
                <a:latin typeface="Arial (Body)"/>
                <a:ea typeface="Arial" panose="020B0604020202020204" pitchFamily="34" charset="0"/>
                <a:cs typeface="Times New Roman" panose="02020603050405020304" pitchFamily="18" charset="0"/>
              </a:rPr>
              <a:t>clinica</a:t>
            </a:r>
            <a:r>
              <a:rPr lang="en-US" sz="1200" dirty="0">
                <a:effectLst/>
                <a:latin typeface="Arial (Body)"/>
                <a:ea typeface="Arial" panose="020B0604020202020204" pitchFamily="34" charset="0"/>
                <a:cs typeface="Times New Roman" panose="02020603050405020304" pitchFamily="18" charset="0"/>
              </a:rPr>
              <a:t> seja um número inteiro. Para mudar 0.0001 para 1, precisamos de multiplicar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10,000.  Agora </a:t>
            </a:r>
            <a:r>
              <a:rPr lang="en-US" sz="1200" dirty="0" err="1">
                <a:effectLst/>
                <a:latin typeface="Arial (Body)"/>
                <a:ea typeface="Arial" panose="020B0604020202020204" pitchFamily="34" charset="0"/>
                <a:cs typeface="Times New Roman" panose="02020603050405020304" pitchFamily="18" charset="0"/>
              </a:rPr>
              <a:t>calcule</a:t>
            </a:r>
            <a:r>
              <a:rPr lang="en-US" sz="1200" dirty="0">
                <a:effectLst/>
                <a:latin typeface="Arial (Body)"/>
                <a:ea typeface="Arial" panose="020B0604020202020204" pitchFamily="34" charset="0"/>
                <a:cs typeface="Times New Roman" panose="02020603050405020304" pitchFamily="18" charset="0"/>
              </a:rPr>
              <a:t> a </a:t>
            </a:r>
            <a:r>
              <a:rPr lang="en-US" sz="1200" dirty="0" err="1">
                <a:effectLst/>
                <a:latin typeface="Arial (Body)"/>
                <a:ea typeface="Arial" panose="020B0604020202020204" pitchFamily="34" charset="0"/>
                <a:cs typeface="Times New Roman" panose="02020603050405020304" pitchFamily="18" charset="0"/>
              </a:rPr>
              <a:t>razão</a:t>
            </a:r>
            <a:r>
              <a:rPr lang="en-US" sz="1200" dirty="0">
                <a:effectLst/>
                <a:latin typeface="Arial (Body)"/>
                <a:ea typeface="Arial" panose="020B0604020202020204" pitchFamily="34" charset="0"/>
                <a:cs typeface="Times New Roman" panose="02020603050405020304" pitchFamily="18" charset="0"/>
              </a:rPr>
              <a:t> com uma constante de 10,000. Multiplicamos tanto o numerador quanto o denominador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10,000, de modo que 0.00001 clínica se torna 1, e 1 pessoa se </a:t>
            </a:r>
            <a:r>
              <a:rPr lang="en-US" sz="1200" dirty="0" err="1">
                <a:effectLst/>
                <a:latin typeface="Arial (Body)"/>
                <a:ea typeface="Arial" panose="020B0604020202020204" pitchFamily="34" charset="0"/>
                <a:cs typeface="Times New Roman" panose="02020603050405020304" pitchFamily="18" charset="0"/>
              </a:rPr>
              <a:t>torna</a:t>
            </a:r>
            <a:r>
              <a:rPr lang="en-US" sz="1200" dirty="0">
                <a:effectLst/>
                <a:latin typeface="Arial (Body)"/>
                <a:ea typeface="Arial" panose="020B0604020202020204" pitchFamily="34" charset="0"/>
                <a:cs typeface="Times New Roman" panose="02020603050405020304" pitchFamily="18" charset="0"/>
              </a:rPr>
              <a:t> 10,000 pessoas.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(400 / 4,000,000) x 10,000 = 1 clínica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10,000 pessoas.</a:t>
            </a:r>
            <a:endParaRPr lang="fr-FR"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fr-FR" sz="1200" b="0"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Pergunte:</a:t>
            </a:r>
            <a:r>
              <a:rPr lang="en-US" sz="1200" b="1" u="none"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O que é que soa melhor, 0.0001 clínicas por pessoa, ou 1 clínica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10,000 pessoas?  ...Decidir se o numerador ou o denominador é igual a um é uma questão de julgamento ou o que soar melhor. A segunda opção é recomendada porque elimina o decimal.</a:t>
            </a:r>
            <a:endParaRPr lang="fr-FR"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18658886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Isto é de uma lista de casos reportados através de um sistema de vigilância. Alguns dos doentes foram hospitalizados e outros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Qual é o rácio de pacientes hospitalizados e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hospitalizados?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a:sym typeface="Times New Roman"/>
              </a:rPr>
              <a:t>Dê</a:t>
            </a:r>
            <a:r>
              <a:rPr lang="en-US" sz="1200" b="1" u="none" dirty="0">
                <a:effectLst/>
                <a:latin typeface="Arial (Body)"/>
                <a:ea typeface="Arial" panose="020B0604020202020204" pitchFamily="34" charset="0"/>
                <a:cs typeface="Times New Roman"/>
                <a:sym typeface="Times New Roman"/>
              </a:rPr>
              <a:t> </a:t>
            </a:r>
            <a:r>
              <a:rPr lang="en-US" sz="1200" b="0" dirty="0">
                <a:effectLst/>
                <a:latin typeface="Arial (Body)"/>
                <a:ea typeface="Arial" panose="020B0604020202020204" pitchFamily="34" charset="0"/>
                <a:cs typeface="Times New Roman"/>
                <a:sym typeface="Times New Roman"/>
              </a:rPr>
              <a:t>um momento para os participantes responderem. </a:t>
            </a:r>
          </a:p>
          <a:p>
            <a:pPr marL="171450" marR="0" indent="-171450">
              <a:spcBef>
                <a:spcPts val="1200"/>
              </a:spcBef>
              <a:spcAft>
                <a:spcPts val="600"/>
              </a:spcAft>
              <a:buFont typeface="Wingdings" panose="05000000000000000000" pitchFamily="2" charset="2"/>
              <a:buChar char="§"/>
            </a:pPr>
            <a:endParaRPr lang="en-US" sz="1200" b="0" u="sng" dirty="0">
              <a:effectLst/>
              <a:latin typeface="Arial (Body)"/>
              <a:ea typeface="Arial" panose="020B0604020202020204" pitchFamily="34" charset="0"/>
              <a:cs typeface="Times New Roman"/>
              <a:sym typeface="Times New Roman"/>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Contar o número de pacientes hospitalizados. </a:t>
            </a:r>
            <a:r>
              <a:rPr lang="en-US" sz="1200" b="1" dirty="0">
                <a:latin typeface="Arial (Body)"/>
                <a:ea typeface="Times New Roman"/>
                <a:cs typeface="Times New Roman"/>
                <a:sym typeface="Times New Roman"/>
              </a:rPr>
              <a:t>&lt;CLICAR&gt;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14. </a:t>
            </a:r>
            <a:endParaRPr lang="en-US" sz="1200" b="0" i="1" u="none" dirty="0">
              <a:effectLst/>
              <a:latin typeface="Arial (Body)"/>
              <a:ea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endParaRPr lang="en-US" sz="1200" b="0" i="1" u="none" dirty="0">
              <a:effectLst/>
              <a:latin typeface="Arial (Body)"/>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Conte </a:t>
            </a:r>
            <a:r>
              <a:rPr lang="en-US" sz="1200" dirty="0">
                <a:effectLst/>
                <a:latin typeface="Arial (Body)"/>
                <a:ea typeface="Arial" panose="020B0604020202020204" pitchFamily="34" charset="0"/>
                <a:cs typeface="Times New Roman" panose="02020603050405020304" pitchFamily="18" charset="0"/>
              </a:rPr>
              <a:t>o número de pacientes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hospitalizados.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a:sym typeface="Times New Roman"/>
              </a:rPr>
              <a:t>Dê</a:t>
            </a:r>
            <a:r>
              <a:rPr lang="en-US" sz="1200" b="1" u="none" dirty="0">
                <a:effectLst/>
                <a:latin typeface="Arial (Body)"/>
                <a:ea typeface="Arial" panose="020B0604020202020204" pitchFamily="34" charset="0"/>
                <a:cs typeface="Times New Roman"/>
                <a:sym typeface="Times New Roman"/>
              </a:rPr>
              <a:t> </a:t>
            </a:r>
            <a:r>
              <a:rPr lang="en-US" sz="1200" b="0" dirty="0">
                <a:effectLst/>
                <a:latin typeface="Arial (Body)"/>
                <a:ea typeface="Arial" panose="020B0604020202020204" pitchFamily="34" charset="0"/>
                <a:cs typeface="Times New Roman"/>
                <a:sym typeface="Times New Roman"/>
              </a:rPr>
              <a:t>um momento para os participantes contarem. </a:t>
            </a:r>
            <a:r>
              <a:rPr lang="en-US" sz="1200" b="1" dirty="0">
                <a:latin typeface="Arial (Body)"/>
                <a:ea typeface="Times New Roman"/>
                <a:cs typeface="Times New Roman"/>
                <a:sym typeface="Times New Roman"/>
              </a:rPr>
              <a:t>&lt;CLICAR&gt;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10.  </a:t>
            </a:r>
          </a:p>
          <a:p>
            <a:pPr marL="171450" marR="0" indent="-171450">
              <a:spcBef>
                <a:spcPts val="1200"/>
              </a:spcBef>
              <a:spcAft>
                <a:spcPts val="600"/>
              </a:spcAft>
              <a:buFont typeface="Wingdings" panose="05000000000000000000" pitchFamily="2" charset="2"/>
              <a:buChar char="§"/>
            </a:pPr>
            <a:endParaRPr lang="en-US" sz="1200" i="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 </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Rácio?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a:sym typeface="Times New Roman"/>
              </a:rPr>
              <a:t>Dê</a:t>
            </a:r>
            <a:r>
              <a:rPr lang="en-US" sz="1200" b="1" u="none" dirty="0">
                <a:effectLst/>
                <a:latin typeface="Arial (Body)"/>
                <a:ea typeface="Arial" panose="020B0604020202020204" pitchFamily="34" charset="0"/>
                <a:cs typeface="Times New Roman"/>
                <a:sym typeface="Times New Roman"/>
              </a:rPr>
              <a:t> </a:t>
            </a:r>
            <a:r>
              <a:rPr lang="en-US" sz="1200" b="0" dirty="0">
                <a:effectLst/>
                <a:latin typeface="Arial (Body)"/>
                <a:ea typeface="Arial" panose="020B0604020202020204" pitchFamily="34" charset="0"/>
                <a:cs typeface="Times New Roman"/>
                <a:sym typeface="Times New Roman"/>
              </a:rPr>
              <a:t>um momento para os participantes responderem. </a:t>
            </a:r>
            <a:r>
              <a:rPr lang="en-US" sz="1200" b="1" dirty="0">
                <a:latin typeface="Arial (Body)"/>
                <a:ea typeface="Times New Roman"/>
                <a:cs typeface="Times New Roman"/>
                <a:sym typeface="Times New Roman"/>
              </a:rPr>
              <a:t>&lt;CLICAR&gt;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A proporção de pacientes hospitalizados e </a:t>
            </a:r>
            <a:r>
              <a:rPr lang="en-US" sz="1200" i="1" dirty="0" err="1">
                <a:effectLst/>
                <a:latin typeface="Arial (Body)"/>
                <a:ea typeface="Arial" panose="020B0604020202020204" pitchFamily="34" charset="0"/>
                <a:cs typeface="Times New Roman" panose="02020603050405020304" pitchFamily="18" charset="0"/>
              </a:rPr>
              <a:t>não</a:t>
            </a:r>
            <a:r>
              <a:rPr lang="en-US" sz="1200" i="1" dirty="0">
                <a:effectLst/>
                <a:latin typeface="Arial (Body)"/>
                <a:ea typeface="Arial" panose="020B0604020202020204" pitchFamily="34" charset="0"/>
                <a:cs typeface="Times New Roman" panose="02020603050405020304" pitchFamily="18" charset="0"/>
              </a:rPr>
              <a:t> hospitalizados é de 14:10, </a:t>
            </a:r>
            <a:r>
              <a:rPr lang="en-US" sz="1200" i="1" dirty="0" err="1">
                <a:effectLst/>
                <a:latin typeface="Arial (Body)"/>
                <a:ea typeface="Arial" panose="020B0604020202020204" pitchFamily="34" charset="0"/>
                <a:cs typeface="Times New Roman" panose="02020603050405020304" pitchFamily="18" charset="0"/>
              </a:rPr>
              <a:t>ou</a:t>
            </a:r>
            <a:r>
              <a:rPr lang="en-US" sz="1200" i="1" dirty="0">
                <a:effectLst/>
                <a:latin typeface="Arial (Body)"/>
                <a:ea typeface="Arial" panose="020B0604020202020204" pitchFamily="34" charset="0"/>
                <a:cs typeface="Times New Roman" panose="02020603050405020304" pitchFamily="18" charset="0"/>
              </a:rPr>
              <a:t> 1.4 para 1.</a:t>
            </a:r>
            <a:endParaRPr lang="en-US" sz="1200" i="1" dirty="0">
              <a:effectLst/>
              <a:latin typeface="Arial (Body)"/>
              <a:ea typeface="Times New Roman" panose="02020603050405020304" pitchFamily="18" charset="0"/>
              <a:cs typeface="Times New Roman" panose="02020603050405020304" pitchFamily="18" charset="0"/>
            </a:endParaRPr>
          </a:p>
          <a:p>
            <a:pPr marL="171450" indent="-171450">
              <a:buFont typeface="Wingdings" panose="05000000000000000000" pitchFamily="2" charset="2"/>
              <a:buChar char="§"/>
            </a:pPr>
            <a:endParaRPr lang="en-US" sz="1200" dirty="0">
              <a:latin typeface="+mn-lt"/>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30992607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Vamos passar às proporções. Uma proporção descreve uma parte comparada com o todo, </a:t>
            </a:r>
            <a:r>
              <a:rPr lang="en-US" sz="1200" i="1" dirty="0">
                <a:effectLst/>
                <a:latin typeface="Arial (Body)"/>
                <a:ea typeface="Arial" panose="020B0604020202020204" pitchFamily="34" charset="0"/>
                <a:cs typeface="Times New Roman" panose="02020603050405020304" pitchFamily="18" charset="0"/>
              </a:rPr>
              <a:t>por exemplo, quanto da população tem uma caraterística específica. </a:t>
            </a:r>
            <a:r>
              <a:rPr lang="en-US" sz="1200" dirty="0">
                <a:effectLst/>
                <a:latin typeface="Arial (Body)"/>
                <a:ea typeface="Arial" panose="020B0604020202020204" pitchFamily="34" charset="0"/>
                <a:cs typeface="Times New Roman" panose="02020603050405020304" pitchFamily="18" charset="0"/>
              </a:rPr>
              <a:t>Utilizar-se-ia uma proporção para responder quanto da população tem menos de 25 anos de idade, ou que fração dos casos é do sexo feminino?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O numerador é o número com a caraterística em que está interessado. O denominador é o número total. Uma proporção pode ser expressa como uma fração, uma porcentagem ou como um decimal.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Para criar uma porcentagem a partir de uma proporção, basta multiplicar por 100%.</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32349094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Este </a:t>
            </a:r>
            <a:r>
              <a:rPr lang="en-US" sz="1200" dirty="0" err="1">
                <a:effectLst/>
                <a:latin typeface="Arial (Body)"/>
                <a:ea typeface="Arial" panose="020B0604020202020204" pitchFamily="34" charset="0"/>
                <a:cs typeface="Times New Roman" panose="02020603050405020304" pitchFamily="18" charset="0"/>
              </a:rPr>
              <a:t>é</a:t>
            </a:r>
            <a:r>
              <a:rPr lang="en-US" sz="1200" dirty="0">
                <a:effectLst/>
                <a:latin typeface="Arial (Body)"/>
                <a:ea typeface="Arial" panose="020B0604020202020204" pitchFamily="34" charset="0"/>
                <a:cs typeface="Times New Roman" panose="02020603050405020304" pitchFamily="18" charset="0"/>
              </a:rPr>
              <a:t> a </a:t>
            </a:r>
            <a:r>
              <a:rPr lang="en-US" sz="1200" dirty="0" err="1">
                <a:effectLst/>
                <a:latin typeface="Arial (Body)"/>
                <a:ea typeface="Arial" panose="020B0604020202020204" pitchFamily="34" charset="0"/>
                <a:cs typeface="Times New Roman" panose="02020603050405020304" pitchFamily="18" charset="0"/>
              </a:rPr>
              <a:t>tabela</a:t>
            </a:r>
            <a:r>
              <a:rPr lang="en-US" sz="1200" dirty="0">
                <a:effectLst/>
                <a:latin typeface="Arial (Body)"/>
                <a:ea typeface="Arial" panose="020B0604020202020204" pitchFamily="34" charset="0"/>
                <a:cs typeface="Times New Roman" panose="02020603050405020304" pitchFamily="18" charset="0"/>
              </a:rPr>
              <a:t> das causas globais de mortalidade selecionadas, visto anteriormente na aula. As causas estão listadas em ordem decrescente para 2019.  Podemos pegar esses números e determinar a proporção de cada causa de morte como uma porcentagem de mortes por TODAS AS CAUSAS em 2000 e 2019.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Essas porcentagens estão listadas no texto verde.</a:t>
            </a: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49</a:t>
            </a:fld>
            <a:endParaRPr lang="en-US" altLang="en-US"/>
          </a:p>
        </p:txBody>
      </p:sp>
    </p:spTree>
    <p:extLst>
      <p:ext uri="{BB962C8B-B14F-4D97-AF65-F5344CB8AC3E}">
        <p14:creationId xmlns:p14="http://schemas.microsoft.com/office/powerpoint/2010/main" val="2931122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dirty="0">
              <a:latin typeface="Arial (Body)"/>
            </a:endParaRPr>
          </a:p>
          <a:p>
            <a:pPr marL="171450" indent="-171450">
              <a:buFont typeface="Wingdings" panose="05000000000000000000" pitchFamily="2" charset="2"/>
              <a:buChar char="§"/>
            </a:pPr>
            <a:r>
              <a:rPr lang="en-US" b="1" u="sng" dirty="0">
                <a:latin typeface="Arial (Body)"/>
              </a:rPr>
              <a:t>Analise</a:t>
            </a:r>
            <a:r>
              <a:rPr lang="en-US" b="1" u="none" dirty="0">
                <a:latin typeface="Arial (Body)"/>
              </a:rPr>
              <a:t> </a:t>
            </a:r>
            <a:r>
              <a:rPr lang="en-US" dirty="0">
                <a:latin typeface="Arial (Body)"/>
              </a:rPr>
              <a:t>e discuta cada uma das respostas. </a:t>
            </a:r>
          </a:p>
          <a:p>
            <a:pPr marL="171450" indent="-171450">
              <a:buFont typeface="Wingdings" panose="05000000000000000000" pitchFamily="2" charset="2"/>
              <a:buChar char="§"/>
            </a:pPr>
            <a:endParaRPr lang="en-US" dirty="0">
              <a:latin typeface="Arial (Body)"/>
            </a:endParaRPr>
          </a:p>
          <a:p>
            <a:pPr marL="171450" indent="-171450">
              <a:buFont typeface="Wingdings" panose="05000000000000000000" pitchFamily="2" charset="2"/>
              <a:buChar char="§"/>
            </a:pPr>
            <a:r>
              <a:rPr lang="en-US" b="1" u="sng" dirty="0">
                <a:latin typeface="Arial (Body)"/>
              </a:rPr>
              <a:t>Compare</a:t>
            </a:r>
            <a:r>
              <a:rPr lang="en-US" b="1" u="none" dirty="0">
                <a:latin typeface="Arial (Body)"/>
              </a:rPr>
              <a:t> </a:t>
            </a:r>
            <a:r>
              <a:rPr lang="en-US" dirty="0">
                <a:latin typeface="Arial (Body)"/>
              </a:rPr>
              <a:t>estas respostas com as respostas dadas pelos participantes. </a:t>
            </a:r>
          </a:p>
          <a:p>
            <a:pPr marL="171450" indent="-171450">
              <a:buFont typeface="Wingdings" panose="05000000000000000000" pitchFamily="2" charset="2"/>
              <a:buChar char="§"/>
            </a:pPr>
            <a:endParaRPr lang="en-US" dirty="0">
              <a:latin typeface="Arial (Body)"/>
            </a:endParaRPr>
          </a:p>
          <a:p>
            <a:pPr marL="171450" indent="-171450">
              <a:buFont typeface="Wingdings" panose="05000000000000000000" pitchFamily="2" charset="2"/>
              <a:buChar char="§"/>
            </a:pPr>
            <a:r>
              <a:rPr lang="en-US" b="1" u="sng" dirty="0">
                <a:latin typeface="Arial (Body)"/>
              </a:rPr>
              <a:t>Facilitar</a:t>
            </a:r>
            <a:r>
              <a:rPr lang="en-US" b="1" u="none" dirty="0">
                <a:latin typeface="Arial (Body)"/>
              </a:rPr>
              <a:t> </a:t>
            </a:r>
            <a:r>
              <a:rPr lang="en-US" dirty="0">
                <a:latin typeface="Arial (Body)"/>
              </a:rPr>
              <a:t>um breve debate, se necessário.</a:t>
            </a: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5</a:t>
            </a:fld>
            <a:endParaRPr lang="en-US"/>
          </a:p>
        </p:txBody>
      </p:sp>
    </p:spTree>
    <p:extLst>
      <p:ext uri="{BB962C8B-B14F-4D97-AF65-F5344CB8AC3E}">
        <p14:creationId xmlns:p14="http://schemas.microsoft.com/office/powerpoint/2010/main" val="4001423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 </a:t>
            </a:r>
          </a:p>
          <a:p>
            <a:pPr marL="0" marR="0">
              <a:spcBef>
                <a:spcPts val="1200"/>
              </a:spcBef>
              <a:spcAft>
                <a:spcPts val="600"/>
              </a:spcAft>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Aqui está novamente a lista de casos hospitalizados e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hospitalizados notificados a um sistema de vigilância.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14 dos casos foram hospitalizados e 10 </a:t>
            </a:r>
            <a:r>
              <a:rPr lang="en-US" sz="1200" dirty="0" err="1">
                <a:effectLst/>
                <a:latin typeface="Arial (Body)"/>
                <a:ea typeface="Arial" panose="020B0604020202020204" pitchFamily="34" charset="0"/>
                <a:cs typeface="Times New Roman" panose="02020603050405020304" pitchFamily="18" charset="0"/>
              </a:rPr>
              <a:t>não</a:t>
            </a:r>
            <a:r>
              <a:rPr lang="en-US" sz="1200" dirty="0">
                <a:effectLst/>
                <a:latin typeface="Arial (Body)"/>
                <a:ea typeface="Arial" panose="020B0604020202020204" pitchFamily="34" charset="0"/>
                <a:cs typeface="Times New Roman" panose="02020603050405020304" pitchFamily="18" charset="0"/>
              </a:rPr>
              <a:t> foram.  Calcule a proporção de casos que foram hospitalizados.  O número de casos hospitalizados é 14. Este é o numerador.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O número total de pacientes é 24. Este é o denominador.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A proporção de pacientes hospitalizados é 14 / 24 </a:t>
            </a:r>
            <a:r>
              <a:rPr lang="en-US" sz="1200" dirty="0" err="1">
                <a:effectLst/>
                <a:latin typeface="Arial (Body)"/>
                <a:ea typeface="Arial" panose="020B0604020202020204" pitchFamily="34" charset="0"/>
                <a:cs typeface="Times New Roman" panose="02020603050405020304" pitchFamily="18" charset="0"/>
              </a:rPr>
              <a:t>ou</a:t>
            </a:r>
            <a:r>
              <a:rPr lang="en-US" sz="1200" dirty="0">
                <a:effectLst/>
                <a:latin typeface="Arial (Body)"/>
                <a:ea typeface="Arial" panose="020B0604020202020204" pitchFamily="34" charset="0"/>
                <a:cs typeface="Times New Roman" panose="02020603050405020304" pitchFamily="18" charset="0"/>
              </a:rPr>
              <a:t> 0.583.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Transforme a proporção em uma porcentagem multiplicando por 100%. 0.583 vezes 100% é igual a 58.3%. </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Resumir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afirmando: Isto significa que 58.3% dos casos notificados foram hospitalizados!</a:t>
            </a: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br>
              <a:rPr lang="en-US" sz="1200" dirty="0">
                <a:effectLst/>
                <a:latin typeface="Arial  "/>
                <a:ea typeface="Times New Roman" panose="02020603050405020304" pitchFamily="18" charset="0"/>
              </a:rPr>
            </a:br>
            <a:r>
              <a:rPr lang="en-US" sz="1200" dirty="0">
                <a:effectLst/>
                <a:latin typeface="Arial  "/>
                <a:ea typeface="Times New Roman" panose="02020603050405020304" pitchFamily="18" charset="0"/>
                <a:cs typeface="Times New Roman" panose="02020603050405020304" pitchFamily="18" charset="0"/>
              </a:rPr>
              <a:t>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50</a:t>
            </a:fld>
            <a:endParaRPr lang="en-US" altLang="en-US"/>
          </a:p>
        </p:txBody>
      </p:sp>
    </p:spTree>
    <p:extLst>
      <p:ext uri="{BB962C8B-B14F-4D97-AF65-F5344CB8AC3E}">
        <p14:creationId xmlns:p14="http://schemas.microsoft.com/office/powerpoint/2010/main" val="18929243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effectLst/>
                <a:latin typeface="Arial" panose="020B0604020202020204" pitchFamily="34" charset="0"/>
                <a:cs typeface="Arial" panose="020B0604020202020204" pitchFamily="34" charset="0"/>
              </a:rPr>
              <a:t>Notas do instrutor: </a:t>
            </a:r>
          </a:p>
          <a:p>
            <a:pPr marL="171450" indent="-171450">
              <a:buFont typeface="Arial" panose="020B0604020202020204" pitchFamily="34" charset="0"/>
              <a:buChar char="•"/>
            </a:pPr>
            <a:endParaRPr lang="en-US"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a:latin typeface="Arial" panose="020B0604020202020204" pitchFamily="34" charset="0"/>
                <a:cs typeface="Arial" panose="020B0604020202020204" pitchFamily="34" charset="0"/>
              </a:rPr>
              <a:t>Perguntar:</a:t>
            </a:r>
            <a:r>
              <a:rPr lang="en-US" b="0" u="none" dirty="0">
                <a:latin typeface="Arial" panose="020B0604020202020204" pitchFamily="34" charset="0"/>
                <a:cs typeface="Arial" panose="020B0604020202020204" pitchFamily="34" charset="0"/>
              </a:rPr>
              <a:t> 14 dividido por 24 é representado mais corretamente </a:t>
            </a:r>
            <a:r>
              <a:rPr lang="en-US" b="0" u="none" dirty="0" err="1">
                <a:latin typeface="Arial" panose="020B0604020202020204" pitchFamily="34" charset="0"/>
                <a:cs typeface="Arial" panose="020B0604020202020204" pitchFamily="34" charset="0"/>
              </a:rPr>
              <a:t>como</a:t>
            </a:r>
            <a:r>
              <a:rPr lang="en-US" b="0" u="none" dirty="0">
                <a:latin typeface="Arial" panose="020B0604020202020204" pitchFamily="34" charset="0"/>
                <a:cs typeface="Arial" panose="020B0604020202020204" pitchFamily="34" charset="0"/>
              </a:rPr>
              <a:t> 58.3%, ou 58%?</a:t>
            </a:r>
            <a:r>
              <a:rPr lang="en-US" b="1" u="sng" dirty="0">
                <a:latin typeface="Arial" panose="020B0604020202020204" pitchFamily="34" charset="0"/>
                <a:cs typeface="Arial" panose="020B0604020202020204" pitchFamily="34" charset="0"/>
              </a:rPr>
              <a:t> [Permitir que alguns formandos respondam].</a:t>
            </a:r>
          </a:p>
          <a:p>
            <a:pPr marL="171450" indent="-171450">
              <a:buFont typeface="Wingdings" panose="05000000000000000000" pitchFamily="2" charset="2"/>
              <a:buChar char="§"/>
            </a:pPr>
            <a:endParaRPr lang="en-US" b="1" u="sng"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&lt;CLICAR&gt; </a:t>
            </a:r>
            <a:r>
              <a:rPr lang="en-US" b="0" u="none" dirty="0">
                <a:latin typeface="Arial" panose="020B0604020202020204" pitchFamily="34" charset="0"/>
                <a:cs typeface="Arial" panose="020B0604020202020204" pitchFamily="34" charset="0"/>
              </a:rPr>
              <a:t>Como o denominador é 24, é melhor arredondar a porcentagem para 58% (em vez de </a:t>
            </a:r>
            <a:r>
              <a:rPr lang="en-US" b="0" u="none" dirty="0" err="1">
                <a:latin typeface="Arial" panose="020B0604020202020204" pitchFamily="34" charset="0"/>
                <a:cs typeface="Arial" panose="020B0604020202020204" pitchFamily="34" charset="0"/>
              </a:rPr>
              <a:t>dizer</a:t>
            </a:r>
            <a:r>
              <a:rPr lang="en-US" b="0" u="none" dirty="0">
                <a:latin typeface="Arial" panose="020B0604020202020204" pitchFamily="34" charset="0"/>
                <a:cs typeface="Arial" panose="020B0604020202020204" pitchFamily="34" charset="0"/>
              </a:rPr>
              <a:t> 58.3%). Em geral, se o denominador for &lt;1.000, então </a:t>
            </a:r>
            <a:r>
              <a:rPr lang="en-US" b="0" u="none" dirty="0" err="1">
                <a:latin typeface="Arial" panose="020B0604020202020204" pitchFamily="34" charset="0"/>
                <a:cs typeface="Arial" panose="020B0604020202020204" pitchFamily="34" charset="0"/>
              </a:rPr>
              <a:t>não</a:t>
            </a:r>
            <a:r>
              <a:rPr lang="en-US" b="0" u="none" dirty="0">
                <a:latin typeface="Arial" panose="020B0604020202020204" pitchFamily="34" charset="0"/>
                <a:cs typeface="Arial" panose="020B0604020202020204" pitchFamily="34" charset="0"/>
              </a:rPr>
              <a:t> há precisão suficiente para usar mais de dois algarismos significativos. </a:t>
            </a:r>
          </a:p>
          <a:p>
            <a:pPr marL="171450" indent="-171450">
              <a:buFont typeface="Wingdings" panose="05000000000000000000" pitchFamily="2" charset="2"/>
              <a:buChar char="§"/>
            </a:pPr>
            <a:endParaRPr lang="en-US" b="0" u="none"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a:latin typeface="Arial" panose="020B0604020202020204" pitchFamily="34" charset="0"/>
                <a:cs typeface="Arial" panose="020B0604020202020204" pitchFamily="34" charset="0"/>
              </a:rPr>
              <a:t>Dizer:</a:t>
            </a:r>
            <a:r>
              <a:rPr lang="en-US" b="1" u="none" dirty="0">
                <a:latin typeface="Arial" panose="020B0604020202020204" pitchFamily="34" charset="0"/>
                <a:cs typeface="Arial" panose="020B0604020202020204" pitchFamily="34" charset="0"/>
              </a:rPr>
              <a:t> </a:t>
            </a:r>
            <a:r>
              <a:rPr lang="en-US" b="0" u="none" dirty="0">
                <a:latin typeface="Arial" panose="020B0604020202020204" pitchFamily="34" charset="0"/>
                <a:cs typeface="Arial" panose="020B0604020202020204" pitchFamily="34" charset="0"/>
              </a:rPr>
              <a:t>Além disso, é mais fácil para um leitor ler e interpretar percentagens arredondadas. Vejamos este exemplo de causa de morte entre 2000 e 2019. </a:t>
            </a:r>
            <a:r>
              <a:rPr lang="en-US" b="1" u="none" dirty="0">
                <a:latin typeface="Arial" panose="020B0604020202020204" pitchFamily="34" charset="0"/>
                <a:cs typeface="Arial" panose="020B0604020202020204" pitchFamily="34" charset="0"/>
              </a:rPr>
              <a:t>&lt;CLICAR&gt; </a:t>
            </a:r>
            <a:r>
              <a:rPr lang="en-US" b="0" u="none" dirty="0">
                <a:latin typeface="Arial" panose="020B0604020202020204" pitchFamily="34" charset="0"/>
                <a:cs typeface="Arial" panose="020B0604020202020204" pitchFamily="34" charset="0"/>
              </a:rPr>
              <a:t>Nesta primeira tabela, podemos ver que a doença cardíaca </a:t>
            </a:r>
            <a:r>
              <a:rPr lang="en-US" b="0" u="none" dirty="0" err="1">
                <a:latin typeface="Arial" panose="020B0604020202020204" pitchFamily="34" charset="0"/>
                <a:cs typeface="Arial" panose="020B0604020202020204" pitchFamily="34" charset="0"/>
              </a:rPr>
              <a:t>isquémica</a:t>
            </a:r>
            <a:r>
              <a:rPr lang="en-US" b="0" u="none" dirty="0">
                <a:latin typeface="Arial" panose="020B0604020202020204" pitchFamily="34" charset="0"/>
                <a:cs typeface="Arial" panose="020B0604020202020204" pitchFamily="34" charset="0"/>
              </a:rPr>
              <a:t> aumentou de 2000 para 2019, enquanto o AVC e a DPOC permaneceram praticamente iguais. Embora </a:t>
            </a:r>
            <a:r>
              <a:rPr lang="en-US" b="0" u="none" dirty="0" err="1">
                <a:latin typeface="Arial" panose="020B0604020202020204" pitchFamily="34" charset="0"/>
                <a:cs typeface="Arial" panose="020B0604020202020204" pitchFamily="34" charset="0"/>
              </a:rPr>
              <a:t>não</a:t>
            </a:r>
            <a:r>
              <a:rPr lang="en-US" b="0" u="none" dirty="0">
                <a:latin typeface="Arial" panose="020B0604020202020204" pitchFamily="34" charset="0"/>
                <a:cs typeface="Arial" panose="020B0604020202020204" pitchFamily="34" charset="0"/>
              </a:rPr>
              <a:t> seja difícil ver isto, leva-nos alguns segundos. No segundo quadro, podemos ver este padrão mais facilmente. </a:t>
            </a:r>
          </a:p>
          <a:p>
            <a:pPr marL="171450" indent="-171450">
              <a:buFont typeface="Wingdings" panose="05000000000000000000" pitchFamily="2" charset="2"/>
              <a:buChar char="§"/>
            </a:pPr>
            <a:endParaRPr lang="en-US" b="0" u="none"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Dizermos</a:t>
            </a:r>
            <a:r>
              <a:rPr lang="en-US" b="1" u="sng" dirty="0">
                <a:latin typeface="Arial" panose="020B0604020202020204" pitchFamily="34" charset="0"/>
                <a:cs typeface="Arial" panose="020B0604020202020204" pitchFamily="34" charset="0"/>
              </a:rPr>
              <a:t>: </a:t>
            </a:r>
            <a:r>
              <a:rPr lang="en-US" b="1" u="none" dirty="0">
                <a:latin typeface="Arial" panose="020B0604020202020204" pitchFamily="34" charset="0"/>
                <a:cs typeface="Arial" panose="020B0604020202020204" pitchFamily="34" charset="0"/>
              </a:rPr>
              <a:t>&lt;CLICAR&gt; </a:t>
            </a:r>
            <a:r>
              <a:rPr lang="en-US" b="0" u="none" dirty="0">
                <a:latin typeface="Arial" panose="020B0604020202020204" pitchFamily="34" charset="0"/>
                <a:cs typeface="Arial" panose="020B0604020202020204" pitchFamily="34" charset="0"/>
              </a:rPr>
              <a:t>Neste exemplo específico, como os denominadores eram grandes, poderíamos usar a primeira tabela. No entanto, na maioria das vezes, mesmo que seja válida, a precisão extra </a:t>
            </a:r>
            <a:r>
              <a:rPr lang="en-US" b="0" u="none" dirty="0" err="1">
                <a:latin typeface="Arial" panose="020B0604020202020204" pitchFamily="34" charset="0"/>
                <a:cs typeface="Arial" panose="020B0604020202020204" pitchFamily="34" charset="0"/>
              </a:rPr>
              <a:t>não</a:t>
            </a:r>
            <a:r>
              <a:rPr lang="en-US" b="0" u="none" dirty="0">
                <a:latin typeface="Arial" panose="020B0604020202020204" pitchFamily="34" charset="0"/>
                <a:cs typeface="Arial" panose="020B0604020202020204" pitchFamily="34" charset="0"/>
              </a:rPr>
              <a:t> é necessária. Embora haja algumas ocasiões em que pode ser importante saber que uma proporção é 58.3% em vez de 58%, na maioria das vezes 58% é suficiente. </a:t>
            </a:r>
            <a:endParaRPr lang="en-US" b="1" u="sng"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51</a:t>
            </a:fld>
            <a:endParaRPr lang="en-US"/>
          </a:p>
        </p:txBody>
      </p:sp>
    </p:spTree>
    <p:extLst>
      <p:ext uri="{BB962C8B-B14F-4D97-AF65-F5344CB8AC3E}">
        <p14:creationId xmlns:p14="http://schemas.microsoft.com/office/powerpoint/2010/main" val="37078448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
              </a:rPr>
              <a:t>Notas do instrutor: </a:t>
            </a:r>
            <a:endParaRPr lang="en-US" sz="1200" b="1" u="none" dirty="0">
              <a:effectLst/>
              <a:latin typeface="Arial  "/>
              <a:ea typeface="+mn-ea"/>
              <a:cs typeface="+mn-cs"/>
            </a:endParaRPr>
          </a:p>
          <a:p>
            <a:pPr marL="0" marR="0">
              <a:spcBef>
                <a:spcPts val="1200"/>
              </a:spcBef>
              <a:spcAft>
                <a:spcPts val="600"/>
              </a:spcAft>
            </a:pPr>
            <a:endParaRPr lang="en-US" sz="1200" b="1" u="none" dirty="0">
              <a:effectLst/>
              <a:latin typeface="Arial  "/>
              <a:ea typeface="+mn-ea"/>
              <a:cs typeface="+mn-cs"/>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
                <a:ea typeface="Times New Roman" panose="02020603050405020304" pitchFamily="18" charset="0"/>
                <a:cs typeface="Times New Roman" panose="02020603050405020304" pitchFamily="18" charset="0"/>
              </a:rPr>
              <a:t>O workshop desta semana da Linha da Frente centra-se na vigilância. Embora utilizemos sobretudo exemplos de doenças infecciosas, as doenças </a:t>
            </a:r>
            <a:r>
              <a:rPr lang="en-US" sz="1200" dirty="0" err="1">
                <a:effectLst/>
                <a:latin typeface="Arial  "/>
                <a:ea typeface="Times New Roman" panose="02020603050405020304" pitchFamily="18" charset="0"/>
                <a:cs typeface="Times New Roman" panose="02020603050405020304" pitchFamily="18" charset="0"/>
              </a:rPr>
              <a:t>não</a:t>
            </a:r>
            <a:r>
              <a:rPr lang="en-US" sz="1200" dirty="0">
                <a:effectLst/>
                <a:latin typeface="Arial  "/>
                <a:ea typeface="Times New Roman" panose="02020603050405020304" pitchFamily="18" charset="0"/>
                <a:cs typeface="Times New Roman" panose="02020603050405020304" pitchFamily="18" charset="0"/>
              </a:rPr>
              <a:t> transmissíveis são atualmente as principais causas de morte entre os adultos em todo o mundo. Cada vez mais, os Ministérios da Saúde estão interessados em saber como conduzir a vigilância das doenças </a:t>
            </a:r>
            <a:r>
              <a:rPr lang="en-US" sz="1200" dirty="0" err="1">
                <a:effectLst/>
                <a:latin typeface="Arial  "/>
                <a:ea typeface="Times New Roman" panose="02020603050405020304" pitchFamily="18" charset="0"/>
                <a:cs typeface="Times New Roman" panose="02020603050405020304" pitchFamily="18" charset="0"/>
              </a:rPr>
              <a:t>não</a:t>
            </a:r>
            <a:r>
              <a:rPr lang="en-US" sz="1200" dirty="0">
                <a:effectLst/>
                <a:latin typeface="Arial  "/>
                <a:ea typeface="Times New Roman" panose="02020603050405020304" pitchFamily="18" charset="0"/>
                <a:cs typeface="Times New Roman" panose="02020603050405020304" pitchFamily="18" charset="0"/>
              </a:rPr>
              <a:t> transmissíveis e dos seus factores de risco.  Neste caso, um país utilizou o inquérito STEPS da Organização Mundial de Saúde para avaliar a quantidade de hipertensão (</a:t>
            </a:r>
            <a:r>
              <a:rPr lang="en-US" sz="1200" i="1" dirty="0">
                <a:effectLst/>
                <a:latin typeface="Arial  "/>
                <a:ea typeface="Times New Roman" panose="02020603050405020304" pitchFamily="18" charset="0"/>
                <a:cs typeface="Times New Roman" panose="02020603050405020304" pitchFamily="18" charset="0"/>
              </a:rPr>
              <a:t>pressão arterial elevada</a:t>
            </a:r>
            <a:r>
              <a:rPr lang="en-US" sz="1200" dirty="0">
                <a:effectLst/>
                <a:latin typeface="Arial  "/>
                <a:ea typeface="Times New Roman" panose="02020603050405020304" pitchFamily="18" charset="0"/>
                <a:cs typeface="Times New Roman" panose="02020603050405020304" pitchFamily="18" charset="0"/>
              </a:rPr>
              <a:t>) entre os adultos. </a:t>
            </a:r>
          </a:p>
          <a:p>
            <a:pPr marL="171450" marR="0" indent="-171450">
              <a:spcBef>
                <a:spcPts val="1200"/>
              </a:spcBef>
              <a:spcAft>
                <a:spcPts val="600"/>
              </a:spcAft>
              <a:buFont typeface="Wingdings" panose="05000000000000000000" pitchFamily="2" charset="2"/>
              <a:buChar char="§"/>
            </a:pPr>
            <a:endParaRPr lang="en-US" sz="1200" b="1" u="sng"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
                <a:ea typeface="Times New Roman" panose="02020603050405020304" pitchFamily="18" charset="0"/>
                <a:cs typeface="Times New Roman" panose="02020603050405020304" pitchFamily="18" charset="0"/>
              </a:rPr>
              <a:t>Perguntar:</a:t>
            </a:r>
            <a:r>
              <a:rPr lang="en-US" sz="1200" b="1" u="none" dirty="0">
                <a:effectLst/>
                <a:latin typeface="Arial  "/>
                <a:ea typeface="Times New Roman" panose="02020603050405020304" pitchFamily="18" charset="0"/>
                <a:cs typeface="Times New Roman" panose="02020603050405020304" pitchFamily="18" charset="0"/>
              </a:rPr>
              <a:t> </a:t>
            </a:r>
            <a:r>
              <a:rPr lang="en-US" sz="1200" dirty="0">
                <a:effectLst/>
                <a:latin typeface="Arial  "/>
                <a:ea typeface="Times New Roman" panose="02020603050405020304" pitchFamily="18" charset="0"/>
                <a:cs typeface="Times New Roman" panose="02020603050405020304" pitchFamily="18" charset="0"/>
              </a:rPr>
              <a:t>Que percentagem dos participantes no inquérito tinha hipertensão? </a:t>
            </a:r>
          </a:p>
          <a:p>
            <a:pPr marL="171450" marR="0" indent="-171450">
              <a:spcBef>
                <a:spcPts val="1200"/>
              </a:spcBef>
              <a:spcAft>
                <a:spcPts val="600"/>
              </a:spcAft>
              <a:buFont typeface="Wingdings" panose="05000000000000000000" pitchFamily="2" charset="2"/>
              <a:buChar char="§"/>
            </a:pPr>
            <a:endParaRPr lang="en-US" sz="1200" b="1" u="sng" dirty="0">
              <a:effectLst/>
              <a:latin typeface="Arial  "/>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
                <a:ea typeface="Times New Roman"/>
                <a:cs typeface="Times New Roman" panose="02020603050405020304" pitchFamily="18" charset="0"/>
                <a:sym typeface="Times New Roman"/>
              </a:rPr>
              <a:t>Dê</a:t>
            </a:r>
            <a:r>
              <a:rPr lang="en-US" sz="1200" b="1" u="none" dirty="0">
                <a:effectLst/>
                <a:latin typeface="Arial  "/>
                <a:ea typeface="Times New Roman"/>
                <a:cs typeface="Times New Roman" panose="02020603050405020304" pitchFamily="18" charset="0"/>
                <a:sym typeface="Times New Roman"/>
              </a:rPr>
              <a:t> </a:t>
            </a:r>
            <a:r>
              <a:rPr lang="en-US" sz="1200" b="0" dirty="0">
                <a:effectLst/>
                <a:latin typeface="Arial  "/>
                <a:ea typeface="Times New Roman"/>
                <a:cs typeface="Times New Roman" panose="02020603050405020304" pitchFamily="18" charset="0"/>
                <a:sym typeface="Times New Roman"/>
              </a:rPr>
              <a:t>um momento para os participantes processarem e / ou responderem </a:t>
            </a:r>
            <a:r>
              <a:rPr lang="en-US" sz="1200" b="1" dirty="0">
                <a:latin typeface="Arial  "/>
                <a:ea typeface="Times New Roman"/>
                <a:cs typeface="Times New Roman"/>
                <a:sym typeface="Times New Roman"/>
              </a:rPr>
              <a:t>&lt;CLICAR&gt; </a:t>
            </a:r>
            <a:r>
              <a:rPr lang="en-US" sz="1200" b="1" i="1" dirty="0">
                <a:effectLst/>
                <a:latin typeface="Arial  "/>
                <a:ea typeface="Times New Roman" panose="02020603050405020304" pitchFamily="18" charset="0"/>
                <a:cs typeface="Times New Roman" panose="02020603050405020304" pitchFamily="18" charset="0"/>
              </a:rPr>
              <a:t>Resposta:  </a:t>
            </a:r>
            <a:r>
              <a:rPr lang="en-US" sz="1200" b="0" i="1" dirty="0">
                <a:effectLst/>
                <a:latin typeface="Arial  "/>
                <a:ea typeface="Times New Roman" panose="02020603050405020304" pitchFamily="18" charset="0"/>
                <a:cs typeface="Times New Roman" panose="02020603050405020304" pitchFamily="18" charset="0"/>
              </a:rPr>
              <a:t>570 / 10,000 = 0.057 </a:t>
            </a:r>
            <a:r>
              <a:rPr lang="en-US" sz="1200" b="0" i="0" dirty="0">
                <a:effectLst/>
                <a:latin typeface="Arial  "/>
                <a:ea typeface="Times New Roman" panose="02020603050405020304" pitchFamily="18" charset="0"/>
                <a:cs typeface="Times New Roman" panose="02020603050405020304" pitchFamily="18" charset="0"/>
              </a:rPr>
              <a:t>que é igual a </a:t>
            </a:r>
            <a:r>
              <a:rPr lang="en-US" sz="1200" b="1" i="0" dirty="0">
                <a:effectLst/>
                <a:latin typeface="Arial  "/>
                <a:ea typeface="Times New Roman" panose="02020603050405020304" pitchFamily="18" charset="0"/>
                <a:cs typeface="Times New Roman" panose="02020603050405020304" pitchFamily="18" charset="0"/>
              </a:rPr>
              <a:t>&lt;CLICAR&gt; </a:t>
            </a:r>
            <a:r>
              <a:rPr lang="en-US" sz="1200" b="0" i="1" dirty="0">
                <a:effectLst/>
                <a:latin typeface="Arial  "/>
                <a:ea typeface="Times New Roman" panose="02020603050405020304" pitchFamily="18" charset="0"/>
                <a:cs typeface="Times New Roman" panose="02020603050405020304" pitchFamily="18" charset="0"/>
              </a:rPr>
              <a:t>5.7%</a:t>
            </a:r>
          </a:p>
          <a:p>
            <a:pPr marL="171450" marR="0" indent="-171450">
              <a:spcBef>
                <a:spcPts val="1200"/>
              </a:spcBef>
              <a:spcAft>
                <a:spcPts val="600"/>
              </a:spcAft>
              <a:buFont typeface="Wingdings" panose="05000000000000000000" pitchFamily="2" charset="2"/>
              <a:buChar char="§"/>
            </a:pPr>
            <a:endParaRPr lang="en-US" sz="1200" b="0" i="1" u="sng"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
                <a:ea typeface="Times New Roman" panose="02020603050405020304" pitchFamily="18" charset="0"/>
                <a:cs typeface="Times New Roman" panose="02020603050405020304" pitchFamily="18" charset="0"/>
              </a:rPr>
              <a:t>Perguntar:</a:t>
            </a:r>
            <a:r>
              <a:rPr lang="en-US" sz="1200" b="1" u="none" dirty="0">
                <a:effectLst/>
                <a:latin typeface="Arial  "/>
                <a:ea typeface="Times New Roman" panose="02020603050405020304" pitchFamily="18" charset="0"/>
                <a:cs typeface="Times New Roman" panose="02020603050405020304" pitchFamily="18" charset="0"/>
              </a:rPr>
              <a:t> </a:t>
            </a:r>
            <a:r>
              <a:rPr lang="en-US" sz="1200" dirty="0">
                <a:effectLst/>
                <a:latin typeface="Arial  "/>
                <a:ea typeface="Times New Roman" panose="02020603050405020304" pitchFamily="18" charset="0"/>
                <a:cs typeface="Times New Roman" panose="02020603050405020304" pitchFamily="18" charset="0"/>
              </a:rPr>
              <a:t>Qual a percentagem de participantes no inquérito que </a:t>
            </a:r>
            <a:r>
              <a:rPr lang="en-US" sz="1200" dirty="0" err="1">
                <a:effectLst/>
                <a:latin typeface="Arial  "/>
                <a:ea typeface="Times New Roman" panose="02020603050405020304" pitchFamily="18" charset="0"/>
                <a:cs typeface="Times New Roman" panose="02020603050405020304" pitchFamily="18" charset="0"/>
              </a:rPr>
              <a:t>não</a:t>
            </a:r>
            <a:r>
              <a:rPr lang="en-US" sz="1200" dirty="0">
                <a:effectLst/>
                <a:latin typeface="Arial  "/>
                <a:ea typeface="Times New Roman" panose="02020603050405020304" pitchFamily="18" charset="0"/>
                <a:cs typeface="Times New Roman" panose="02020603050405020304" pitchFamily="18" charset="0"/>
              </a:rPr>
              <a:t> sofrem de hipertensão</a:t>
            </a:r>
            <a:r>
              <a:rPr lang="en-US" sz="1200" b="1" dirty="0">
                <a:latin typeface="Arial  "/>
                <a:ea typeface="Times New Roman"/>
                <a:cs typeface="Times New Roman"/>
                <a:sym typeface="Times New Roman"/>
              </a:rPr>
              <a:t>? &lt;CLICAR&gt; </a:t>
            </a:r>
            <a:endParaRPr lang="en-US" sz="1200" b="0" i="1" u="none" dirty="0">
              <a:effectLst/>
              <a:latin typeface="Arial  "/>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endParaRPr lang="en-US" sz="1200" b="1" u="sng"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
                <a:ea typeface="Times New Roman" panose="02020603050405020304" pitchFamily="18" charset="0"/>
                <a:cs typeface="Times New Roman" panose="02020603050405020304" pitchFamily="18" charset="0"/>
              </a:rPr>
              <a:t>Permitir</a:t>
            </a:r>
            <a:r>
              <a:rPr lang="en-US" sz="1200" b="1" u="none" dirty="0">
                <a:effectLst/>
                <a:latin typeface="Arial  "/>
                <a:ea typeface="Times New Roman" panose="02020603050405020304" pitchFamily="18" charset="0"/>
                <a:cs typeface="Times New Roman" panose="02020603050405020304" pitchFamily="18" charset="0"/>
              </a:rPr>
              <a:t> </a:t>
            </a:r>
            <a:r>
              <a:rPr lang="en-US" sz="1200" b="0" dirty="0">
                <a:effectLst/>
                <a:latin typeface="Arial  "/>
                <a:ea typeface="Times New Roman" panose="02020603050405020304" pitchFamily="18" charset="0"/>
                <a:cs typeface="Times New Roman" panose="02020603050405020304" pitchFamily="18" charset="0"/>
              </a:rPr>
              <a:t>um momento para os participantes processarem e/ou responderem </a:t>
            </a:r>
            <a:r>
              <a:rPr lang="en-US" sz="1200" b="1" i="1" dirty="0">
                <a:effectLst/>
                <a:latin typeface="Arial  "/>
                <a:ea typeface="Times New Roman" panose="02020603050405020304" pitchFamily="18" charset="0"/>
                <a:cs typeface="Times New Roman" panose="02020603050405020304" pitchFamily="18" charset="0"/>
              </a:rPr>
              <a:t>Responder:  </a:t>
            </a:r>
            <a:r>
              <a:rPr lang="en-US" sz="1200" b="0" i="1" dirty="0">
                <a:effectLst/>
                <a:latin typeface="Arial  "/>
                <a:ea typeface="Times New Roman" panose="02020603050405020304" pitchFamily="18" charset="0"/>
                <a:cs typeface="Times New Roman" panose="02020603050405020304" pitchFamily="18" charset="0"/>
              </a:rPr>
              <a:t>Pode calcular de duas maneiras:</a:t>
            </a:r>
            <a:endParaRPr lang="en-US" sz="1200" b="0" i="1" u="none" dirty="0">
              <a:effectLst/>
              <a:latin typeface="Arial  "/>
              <a:ea typeface="Times New Roman" panose="02020603050405020304" pitchFamily="18" charset="0"/>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endParaRPr lang="en-US" sz="1200" b="1" u="sng" dirty="0">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dirty="0">
                <a:effectLst/>
                <a:latin typeface="Arial  "/>
                <a:ea typeface="Times New Roman" panose="02020603050405020304" pitchFamily="18" charset="0"/>
                <a:cs typeface="Times New Roman" panose="02020603050405020304" pitchFamily="18" charset="0"/>
              </a:rPr>
              <a:t>Se 570 tinham hipertensão, 10,000 - 57 = 9,430 </a:t>
            </a:r>
            <a:r>
              <a:rPr lang="en-US" sz="1200" b="0" dirty="0" err="1">
                <a:effectLst/>
                <a:latin typeface="Arial  "/>
                <a:ea typeface="Times New Roman" panose="02020603050405020304" pitchFamily="18" charset="0"/>
                <a:cs typeface="Times New Roman" panose="02020603050405020304" pitchFamily="18" charset="0"/>
              </a:rPr>
              <a:t>não</a:t>
            </a:r>
            <a:r>
              <a:rPr lang="en-US" sz="1200" b="0" dirty="0">
                <a:effectLst/>
                <a:latin typeface="Arial  "/>
                <a:ea typeface="Times New Roman" panose="02020603050405020304" pitchFamily="18" charset="0"/>
                <a:cs typeface="Times New Roman" panose="02020603050405020304" pitchFamily="18" charset="0"/>
              </a:rPr>
              <a:t> tinham. </a:t>
            </a:r>
            <a:r>
              <a:rPr lang="en-US" sz="1200" b="1" dirty="0">
                <a:effectLst/>
                <a:latin typeface="Arial  "/>
                <a:ea typeface="Times New Roman" panose="02020603050405020304" pitchFamily="18" charset="0"/>
                <a:cs typeface="Times New Roman" panose="02020603050405020304" pitchFamily="18" charset="0"/>
              </a:rPr>
              <a:t>&lt;CLICAR&gt; </a:t>
            </a:r>
            <a:r>
              <a:rPr lang="en-US" sz="1200" b="0" dirty="0">
                <a:effectLst/>
                <a:latin typeface="Arial  "/>
                <a:ea typeface="Times New Roman" panose="02020603050405020304" pitchFamily="18" charset="0"/>
                <a:cs typeface="Times New Roman" panose="02020603050405020304" pitchFamily="18" charset="0"/>
              </a:rPr>
              <a:t>9,430 / 10,000 = 0.943 </a:t>
            </a:r>
            <a:r>
              <a:rPr lang="en-US" sz="1200" b="0" i="0" dirty="0">
                <a:effectLst/>
                <a:latin typeface="Arial  "/>
                <a:ea typeface="Times New Roman" panose="02020603050405020304" pitchFamily="18" charset="0"/>
                <a:cs typeface="Times New Roman" panose="02020603050405020304" pitchFamily="18" charset="0"/>
              </a:rPr>
              <a:t>que é igual a </a:t>
            </a:r>
            <a:r>
              <a:rPr lang="en-US" sz="1200" b="1" i="0" dirty="0">
                <a:effectLst/>
                <a:latin typeface="Arial  "/>
                <a:ea typeface="Times New Roman" panose="02020603050405020304" pitchFamily="18" charset="0"/>
                <a:cs typeface="Times New Roman" panose="02020603050405020304" pitchFamily="18" charset="0"/>
              </a:rPr>
              <a:t>&lt;CLICAR&gt; </a:t>
            </a:r>
            <a:r>
              <a:rPr lang="en-US" sz="1200" b="0" dirty="0">
                <a:effectLst/>
                <a:latin typeface="Arial  "/>
                <a:ea typeface="Times New Roman" panose="02020603050405020304" pitchFamily="18" charset="0"/>
                <a:cs typeface="Times New Roman" panose="02020603050405020304" pitchFamily="18" charset="0"/>
              </a:rPr>
              <a:t>94.3% </a:t>
            </a:r>
            <a:r>
              <a:rPr lang="en-US" sz="1200" b="1" dirty="0">
                <a:effectLst/>
                <a:latin typeface="Arial  "/>
                <a:ea typeface="Times New Roman" panose="02020603050405020304" pitchFamily="18" charset="0"/>
                <a:cs typeface="Times New Roman" panose="02020603050405020304" pitchFamily="18" charset="0"/>
              </a:rPr>
              <a:t>&lt;CLICAR&gt;</a:t>
            </a:r>
          </a:p>
          <a:p>
            <a:pPr marL="171450" marR="0" indent="-171450">
              <a:spcBef>
                <a:spcPts val="1200"/>
              </a:spcBef>
              <a:spcAft>
                <a:spcPts val="600"/>
              </a:spcAft>
              <a:buFont typeface="Wingdings" panose="05000000000000000000" pitchFamily="2" charset="2"/>
              <a:buChar char="§"/>
            </a:pPr>
            <a:endParaRPr lang="en-US" sz="1200" b="1" u="sng"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 </a:t>
            </a:r>
            <a:r>
              <a:rPr lang="en-US" sz="1200" b="0" dirty="0">
                <a:effectLst/>
                <a:latin typeface="Arial  "/>
                <a:ea typeface="Times New Roman" panose="02020603050405020304" pitchFamily="18" charset="0"/>
                <a:cs typeface="Times New Roman" panose="02020603050405020304" pitchFamily="18" charset="0"/>
              </a:rPr>
              <a:t>Como as pessoas com e sem </a:t>
            </a:r>
            <a:r>
              <a:rPr lang="en-US" sz="1200" b="0" dirty="0" err="1">
                <a:effectLst/>
                <a:latin typeface="Arial  "/>
                <a:ea typeface="Times New Roman" panose="02020603050405020304" pitchFamily="18" charset="0"/>
                <a:cs typeface="Times New Roman" panose="02020603050405020304" pitchFamily="18" charset="0"/>
              </a:rPr>
              <a:t>hipertensão</a:t>
            </a:r>
            <a:r>
              <a:rPr lang="en-US" sz="1200" b="0" dirty="0">
                <a:effectLst/>
                <a:latin typeface="Arial  "/>
                <a:ea typeface="Times New Roman" panose="02020603050405020304" pitchFamily="18" charset="0"/>
                <a:cs typeface="Times New Roman" panose="02020603050405020304" pitchFamily="18" charset="0"/>
              </a:rPr>
              <a:t> </a:t>
            </a:r>
            <a:r>
              <a:rPr lang="en-US" sz="1200" b="0" dirty="0" err="1">
                <a:effectLst/>
                <a:latin typeface="Arial  "/>
                <a:ea typeface="Times New Roman" panose="02020603050405020304" pitchFamily="18" charset="0"/>
                <a:cs typeface="Times New Roman" panose="02020603050405020304" pitchFamily="18" charset="0"/>
              </a:rPr>
              <a:t>representam</a:t>
            </a:r>
            <a:r>
              <a:rPr lang="en-US" sz="1200" b="0" dirty="0">
                <a:effectLst/>
                <a:latin typeface="Arial  "/>
                <a:ea typeface="Times New Roman" panose="02020603050405020304" pitchFamily="18" charset="0"/>
                <a:cs typeface="Times New Roman" panose="02020603050405020304" pitchFamily="18" charset="0"/>
              </a:rPr>
              <a:t> 100%, podemos simplesmente </a:t>
            </a:r>
            <a:r>
              <a:rPr lang="en-US" sz="1200" b="0" dirty="0" err="1">
                <a:effectLst/>
                <a:latin typeface="Arial  "/>
                <a:ea typeface="Times New Roman" panose="02020603050405020304" pitchFamily="18" charset="0"/>
                <a:cs typeface="Times New Roman" panose="02020603050405020304" pitchFamily="18" charset="0"/>
              </a:rPr>
              <a:t>subtrair</a:t>
            </a:r>
            <a:r>
              <a:rPr lang="en-US" sz="1200" b="0" dirty="0">
                <a:effectLst/>
                <a:latin typeface="Arial  "/>
                <a:ea typeface="Times New Roman" panose="02020603050405020304" pitchFamily="18" charset="0"/>
                <a:cs typeface="Times New Roman" panose="02020603050405020304" pitchFamily="18" charset="0"/>
              </a:rPr>
              <a:t> 5.7% de 100%.  100% - 5.7% = 94.3%</a:t>
            </a:r>
            <a:endParaRPr lang="en-US" sz="1200" dirty="0">
              <a:effectLst/>
              <a:latin typeface="Arial  "/>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52</a:t>
            </a:fld>
            <a:endParaRPr lang="en-US" altLang="en-US"/>
          </a:p>
        </p:txBody>
      </p:sp>
    </p:spTree>
    <p:extLst>
      <p:ext uri="{BB962C8B-B14F-4D97-AF65-F5344CB8AC3E}">
        <p14:creationId xmlns:p14="http://schemas.microsoft.com/office/powerpoint/2010/main" val="3675069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u="sng" dirty="0">
              <a:effectLst/>
              <a:latin typeface="Arial (Body)"/>
              <a:cs typeface="Calibri"/>
              <a:sym typeface="Calibri"/>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Já falámos de contagens, razões e proporções. Vamos terminar com as taxas!  Na saúde pública, são utilizados muitos tipos diferentes de taxas para medir diferentes caraterísticas da saúde da população. Algumas das taxas que serão discutidas são a prevalência, a incidência, a taxa de ataque, a taxa de mortalidade e 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16130976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200" b="1" dirty="0">
                <a:effectLst/>
                <a:latin typeface="Arial" panose="020B0604020202020204" pitchFamily="34" charset="0"/>
                <a:cs typeface="Arial" panose="020B0604020202020204" pitchFamily="34" charset="0"/>
              </a:rPr>
              <a:t>Notas do instrutor:</a:t>
            </a:r>
          </a:p>
          <a:p>
            <a:pPr marL="0" marR="0" indent="0">
              <a:lnSpc>
                <a:spcPct val="115000"/>
              </a:lnSpc>
              <a:spcBef>
                <a:spcPts val="0"/>
              </a:spcBef>
              <a:spcAft>
                <a:spcPts val="1200"/>
              </a:spcAft>
              <a:buFont typeface="Arial" panose="020B0604020202020204" pitchFamily="34" charset="0"/>
              <a:buNone/>
            </a:pPr>
            <a:endParaRPr lang="en-US" sz="1200" b="1" u="sng" dirty="0">
              <a:latin typeface="Arial" panose="020B0604020202020204" pitchFamily="34" charset="0"/>
              <a:cs typeface="Arial" panose="020B0604020202020204" pitchFamily="34" charset="0"/>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sym typeface="Calibri"/>
              </a:rPr>
              <a:t>Dizer</a:t>
            </a:r>
            <a:r>
              <a:rPr lang="en-US" sz="1200" b="1" u="sng" dirty="0">
                <a:latin typeface="Arial" panose="020B0604020202020204" pitchFamily="34" charset="0"/>
                <a:cs typeface="Arial" panose="020B0604020202020204" pitchFamily="34" charset="0"/>
                <a:sym typeface="Calibri"/>
              </a:rPr>
              <a:t>:</a:t>
            </a:r>
            <a:r>
              <a:rPr lang="en-US" sz="1200" b="1" u="none" dirty="0">
                <a:latin typeface="Arial" panose="020B0604020202020204" pitchFamily="34" charset="0"/>
                <a:cs typeface="Arial" panose="020B0604020202020204" pitchFamily="34" charset="0"/>
                <a:sym typeface="Calibri"/>
              </a:rPr>
              <a:t> </a:t>
            </a:r>
            <a:r>
              <a:rPr lang="en-US" sz="1200" dirty="0" err="1">
                <a:effectLst/>
                <a:latin typeface="Arial" panose="020B0604020202020204" pitchFamily="34" charset="0"/>
                <a:ea typeface="Arial" panose="020B0604020202020204" pitchFamily="34" charset="0"/>
                <a:cs typeface="Arial" panose="020B0604020202020204" pitchFamily="34" charset="0"/>
              </a:rPr>
              <a:t>Muitas</a:t>
            </a:r>
            <a:r>
              <a:rPr lang="en-US" sz="1200" dirty="0">
                <a:effectLst/>
                <a:latin typeface="Arial" panose="020B0604020202020204" pitchFamily="34" charset="0"/>
                <a:ea typeface="Arial" panose="020B0604020202020204" pitchFamily="34" charset="0"/>
                <a:cs typeface="Arial" panose="020B0604020202020204" pitchFamily="34" charset="0"/>
              </a:rPr>
              <a:t> pessoas confundem incidência e prevalência. Iremos discutir cada medida com </a:t>
            </a:r>
            <a:r>
              <a:rPr lang="en-US" sz="1200" dirty="0" err="1">
                <a:effectLst/>
                <a:latin typeface="Arial" panose="020B0604020202020204" pitchFamily="34" charset="0"/>
                <a:ea typeface="Arial" panose="020B0604020202020204" pitchFamily="34" charset="0"/>
                <a:cs typeface="Arial" panose="020B0604020202020204" pitchFamily="34" charset="0"/>
              </a:rPr>
              <a:t>mais</a:t>
            </a:r>
            <a:r>
              <a:rPr lang="en-US" sz="1200" dirty="0">
                <a:effectLst/>
                <a:latin typeface="Arial" panose="020B0604020202020204" pitchFamily="34" charset="0"/>
                <a:ea typeface="Arial" panose="020B0604020202020204" pitchFamily="34" charset="0"/>
                <a:cs typeface="Arial" panose="020B0604020202020204" pitchFamily="34" charset="0"/>
              </a:rPr>
              <a:t> </a:t>
            </a:r>
            <a:r>
              <a:rPr lang="en-US" sz="1200" dirty="0" err="1">
                <a:effectLst/>
                <a:latin typeface="Arial" panose="020B0604020202020204" pitchFamily="34" charset="0"/>
                <a:ea typeface="Arial" panose="020B0604020202020204" pitchFamily="34" charset="0"/>
                <a:cs typeface="Arial" panose="020B0604020202020204" pitchFamily="34" charset="0"/>
              </a:rPr>
              <a:t>detalhe</a:t>
            </a:r>
            <a:r>
              <a:rPr lang="en-US" sz="1200" dirty="0">
                <a:effectLst/>
                <a:latin typeface="Arial" panose="020B0604020202020204" pitchFamily="34" charset="0"/>
                <a:ea typeface="Arial" panose="020B0604020202020204" pitchFamily="34" charset="0"/>
                <a:cs typeface="Arial" panose="020B0604020202020204" pitchFamily="34" charset="0"/>
              </a:rPr>
              <a:t>, mas a principal diferença é o numerador. O numerador da incidência inclui apenas os novos casos. O numerador da prevalência inclui todos os casos actuais, independentemente da data de início.</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11051620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Arial" panose="020B0604020202020204" pitchFamily="34" charset="0"/>
                <a:cs typeface="Times New Roman" panose="02020603050405020304" pitchFamily="18" charset="0"/>
              </a:rPr>
              <a:t>Notas do instrutor:</a:t>
            </a:r>
          </a:p>
          <a:p>
            <a:pPr marL="0" marR="0">
              <a:lnSpc>
                <a:spcPct val="115000"/>
              </a:lnSpc>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indent="-171450">
              <a:lnSpc>
                <a:spcPct val="115000"/>
              </a:lnSpc>
              <a:spcBef>
                <a:spcPts val="120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sym typeface="Calibri"/>
              </a:rPr>
              <a:t>Dizer</a:t>
            </a:r>
            <a:r>
              <a:rPr lang="en-US" sz="1200" b="1" u="sng" dirty="0">
                <a:latin typeface="Arial" panose="020B0604020202020204" pitchFamily="34" charset="0"/>
                <a:cs typeface="Arial" panose="020B0604020202020204" pitchFamily="34" charset="0"/>
                <a:sym typeface="Calibri"/>
              </a:rPr>
              <a:t>:</a:t>
            </a:r>
            <a:r>
              <a:rPr lang="en-US" sz="1200" b="1" u="none" dirty="0">
                <a:latin typeface="Arial" panose="020B0604020202020204" pitchFamily="34" charset="0"/>
                <a:cs typeface="Arial" panose="020B0604020202020204" pitchFamily="34" charset="0"/>
                <a:sym typeface="Calibri"/>
              </a:rPr>
              <a:t> </a:t>
            </a:r>
            <a:r>
              <a:rPr lang="en-US" sz="1200" dirty="0">
                <a:effectLst/>
                <a:latin typeface="Arial (Body)"/>
                <a:ea typeface="Arial" panose="020B0604020202020204" pitchFamily="34" charset="0"/>
                <a:cs typeface="Times New Roman" panose="02020603050405020304" pitchFamily="18" charset="0"/>
              </a:rPr>
              <a:t>Vamos discutir a prevalência!  A prevalência refere-se a todos os casos existentes ou actuais na população, quer o início tenha sido recente ou num passado distante. </a:t>
            </a:r>
            <a:r>
              <a:rPr lang="en-GB" sz="1200" dirty="0">
                <a:effectLst/>
                <a:latin typeface="Arial (Body)"/>
                <a:ea typeface="Arial" panose="020B0604020202020204" pitchFamily="34" charset="0"/>
                <a:cs typeface="Times New Roman" panose="02020603050405020304" pitchFamily="18" charset="0"/>
              </a:rPr>
              <a:t> O numerador da prevalência inclui todos os casos actuais, independentemente da data do seu aparecimento. </a:t>
            </a:r>
            <a:r>
              <a:rPr lang="en-US" sz="1200" dirty="0">
                <a:effectLst/>
                <a:latin typeface="Arial (Body)"/>
                <a:ea typeface="Arial" panose="020B0604020202020204" pitchFamily="34" charset="0"/>
                <a:cs typeface="Times New Roman" panose="02020603050405020304" pitchFamily="18" charset="0"/>
              </a:rPr>
              <a:t>Assim, a prevalência da doença é o número de casos existentes (</a:t>
            </a:r>
            <a:r>
              <a:rPr lang="en-US" sz="1200" i="1" dirty="0">
                <a:effectLst/>
                <a:latin typeface="Arial (Body)"/>
                <a:ea typeface="Arial" panose="020B0604020202020204" pitchFamily="34" charset="0"/>
                <a:cs typeface="Times New Roman" panose="02020603050405020304" pitchFamily="18" charset="0"/>
              </a:rPr>
              <a:t>casos novos mais casos antigos que ainda estão activos</a:t>
            </a:r>
            <a:r>
              <a:rPr lang="en-US" sz="1200" dirty="0">
                <a:effectLst/>
                <a:latin typeface="Arial (Body)"/>
                <a:ea typeface="Arial" panose="020B0604020202020204" pitchFamily="34" charset="0"/>
                <a:cs typeface="Times New Roman" panose="02020603050405020304" pitchFamily="18" charset="0"/>
              </a:rPr>
              <a:t>) numa população num determinado momento ou período de tempo. A fórmula da prevalência segue as outras fórmulas que já discutimos: </a:t>
            </a:r>
            <a:r>
              <a:rPr lang="en-US" b="1" dirty="0">
                <a:latin typeface="Arial (Body)"/>
                <a:ea typeface="Arial" panose="020B0604020202020204" pitchFamily="34" charset="0"/>
                <a:cs typeface="Times New Roman" panose="02020603050405020304" pitchFamily="18" charset="0"/>
              </a:rPr>
              <a:t>&lt;CLICAR&gt; </a:t>
            </a:r>
            <a:endParaRPr lang="en-US" sz="1200" dirty="0">
              <a:effectLst/>
              <a:latin typeface="Arial (Body)"/>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Arial" panose="020B0604020202020204" pitchFamily="34" charset="0"/>
                <a:cs typeface="Times New Roman" panose="02020603050405020304" pitchFamily="18" charset="0"/>
              </a:rPr>
              <a:t>Numerador é o número de casos ou o número de pessoas com o atributo ou comportamento</a:t>
            </a:r>
            <a:endParaRPr lang="en-US" sz="1200" dirty="0">
              <a:effectLst/>
              <a:latin typeface="Arial (Body)"/>
              <a:ea typeface="Times New Roman" panose="02020603050405020304" pitchFamily="18" charset="0"/>
              <a:cs typeface="Times New Roman" panose="02020603050405020304" pitchFamily="18" charset="0"/>
            </a:endParaRPr>
          </a:p>
          <a:p>
            <a:pPr marL="800100" marR="0" lvl="1" indent="-342900" algn="l" defTabSz="914400" rtl="0" eaLnBrk="1" fontAlgn="auto" latinLnBrk="0" hangingPunct="1">
              <a:lnSpc>
                <a:spcPct val="115000"/>
              </a:lnSpc>
              <a:spcBef>
                <a:spcPts val="0"/>
              </a:spcBef>
              <a:spcAft>
                <a:spcPts val="0"/>
              </a:spcAft>
              <a:buClrTx/>
              <a:buSzTx/>
              <a:buFont typeface="Courier New" panose="02070309020205020404" pitchFamily="49" charset="0"/>
              <a:buChar char="o"/>
              <a:tabLst/>
              <a:defRPr/>
            </a:pPr>
            <a:r>
              <a:rPr lang="en-US" sz="1200" dirty="0">
                <a:effectLst/>
                <a:latin typeface="Arial (Body)"/>
                <a:ea typeface="Arial" panose="020B0604020202020204" pitchFamily="34" charset="0"/>
                <a:cs typeface="Times New Roman" panose="02020603050405020304" pitchFamily="18" charset="0"/>
              </a:rPr>
              <a:t>O denominador é o tamanho da população </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Body)"/>
                <a:ea typeface="Arial" panose="020B0604020202020204" pitchFamily="34" charset="0"/>
                <a:cs typeface="Times New Roman" panose="02020603050405020304" pitchFamily="18" charset="0"/>
              </a:rPr>
              <a:t>A constante é geralmente 100, e expressa como uma percentagem, </a:t>
            </a:r>
            <a:r>
              <a:rPr lang="en-US" sz="1200" dirty="0" err="1">
                <a:effectLst/>
                <a:latin typeface="Arial (Body)"/>
                <a:ea typeface="Arial" panose="020B0604020202020204" pitchFamily="34" charset="0"/>
                <a:cs typeface="Times New Roman" panose="02020603050405020304" pitchFamily="18" charset="0"/>
              </a:rPr>
              <a:t>ou</a:t>
            </a:r>
            <a:r>
              <a:rPr lang="en-US" sz="1200" dirty="0">
                <a:effectLst/>
                <a:latin typeface="Arial (Body)"/>
                <a:ea typeface="Arial" panose="020B0604020202020204" pitchFamily="34" charset="0"/>
                <a:cs typeface="Times New Roman" panose="02020603050405020304" pitchFamily="18" charset="0"/>
              </a:rPr>
              <a:t> 1,000.</a:t>
            </a:r>
            <a:endParaRPr lang="en-US" sz="1200" b="0" dirty="0">
              <a:effectLst/>
              <a:latin typeface="Arial (Body)"/>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endParaRPr lang="en-US" sz="1200" b="0" dirty="0">
              <a:effectLst/>
              <a:latin typeface="Arial (Body)"/>
              <a:ea typeface="Arial" panose="020B0604020202020204" pitchFamily="34" charset="0"/>
              <a:cs typeface="Times New Roman" panose="02020603050405020304" pitchFamily="18" charset="0"/>
            </a:endParaRPr>
          </a:p>
          <a:p>
            <a:pPr marL="171450" marR="0" lvl="0" indent="-171450">
              <a:lnSpc>
                <a:spcPct val="115000"/>
              </a:lnSpc>
              <a:spcBef>
                <a:spcPts val="0"/>
              </a:spcBef>
              <a:spcAft>
                <a:spcPts val="0"/>
              </a:spcAft>
              <a:buFont typeface="Wingdings" panose="05000000000000000000" pitchFamily="2" charset="2"/>
              <a:buChar char="v"/>
            </a:pPr>
            <a:r>
              <a:rPr lang="en-US" sz="1200" b="1" dirty="0">
                <a:effectLst/>
                <a:latin typeface="Arial (Body)"/>
                <a:ea typeface="Arial" panose="020B0604020202020204" pitchFamily="34" charset="0"/>
                <a:cs typeface="Times New Roman" panose="02020603050405020304" pitchFamily="18" charset="0"/>
              </a:rPr>
              <a:t>Nota: algumas pessoas utilizam o termo taxa de prevalência em vez de apenas prevalência.  Neste curso, qualquer um dos dois é correto.</a:t>
            </a:r>
            <a:endParaRPr lang="en-US" sz="1200" b="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19540907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panose="020B0604020202020204" pitchFamily="34" charset="0"/>
                <a:cs typeface="Arial" panose="020B0604020202020204" pitchFamily="34" charset="0"/>
                <a:sym typeface="Calibri"/>
              </a:rPr>
              <a:t>Dizer</a:t>
            </a:r>
            <a:r>
              <a:rPr lang="en-US" sz="1200" b="1" u="sng" dirty="0">
                <a:latin typeface="Arial" panose="020B0604020202020204" pitchFamily="34" charset="0"/>
                <a:cs typeface="Arial" panose="020B0604020202020204" pitchFamily="34" charset="0"/>
                <a:sym typeface="Calibri"/>
              </a:rPr>
              <a:t>:</a:t>
            </a:r>
            <a:r>
              <a:rPr lang="en-US" sz="1200" b="1" u="none" dirty="0">
                <a:latin typeface="Arial" panose="020B0604020202020204" pitchFamily="34" charset="0"/>
                <a:cs typeface="Arial" panose="020B0604020202020204" pitchFamily="34" charset="0"/>
                <a:sym typeface="Calibri"/>
              </a:rPr>
              <a:t> </a:t>
            </a:r>
            <a:r>
              <a:rPr lang="en-US" sz="1200" dirty="0">
                <a:effectLst/>
                <a:latin typeface="Arial (Body)"/>
                <a:ea typeface="Arial" panose="020B0604020202020204" pitchFamily="34" charset="0"/>
                <a:cs typeface="Times New Roman" panose="02020603050405020304" pitchFamily="18" charset="0"/>
              </a:rPr>
              <a:t>Este diapositivo mostra 3 exemplos de prevalência. O primeiro é a anemia em crianças. Como o numerador é limitado a crianças, o denominador deve ser restrito a crianças também.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O segundo é uma proporção de gado com teste positivo para brucelose. O numerador é o número de bovinos positivos, e o denominador é a população total de bovinos no condado.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O terceiro é o número de pessoas com chumbo no sangue acima do nível de preocupação entre uma população específica de trabalhadores de uma mina de ouro.  Todos são exemplos válidos de prevalência, e todos são calculados da mesma forma. </a:t>
            </a:r>
          </a:p>
          <a:p>
            <a:pPr marL="171450" marR="0" indent="-171450">
              <a:spcBef>
                <a:spcPts val="1200"/>
              </a:spcBef>
              <a:spcAft>
                <a:spcPts val="600"/>
              </a:spcAft>
              <a:buFont typeface="Arial" panose="020B0604020202020204" pitchFamily="34" charset="0"/>
              <a:buChar char="•"/>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dirty="0">
                <a:effectLst/>
                <a:latin typeface="Arial (Body)"/>
                <a:ea typeface="Arial" panose="020B0604020202020204" pitchFamily="34" charset="0"/>
                <a:cs typeface="Times New Roman" panose="02020603050405020304" pitchFamily="18" charset="0"/>
              </a:rPr>
              <a:t>Por razões de espaço, este diapositivo </a:t>
            </a:r>
            <a:r>
              <a:rPr lang="en-US" sz="1200" b="1" dirty="0" err="1">
                <a:effectLst/>
                <a:latin typeface="Arial (Body)"/>
                <a:ea typeface="Arial" panose="020B0604020202020204" pitchFamily="34" charset="0"/>
                <a:cs typeface="Times New Roman" panose="02020603050405020304" pitchFamily="18" charset="0"/>
              </a:rPr>
              <a:t>não</a:t>
            </a:r>
            <a:r>
              <a:rPr lang="en-US" sz="1200" b="1" dirty="0">
                <a:effectLst/>
                <a:latin typeface="Arial (Body)"/>
                <a:ea typeface="Arial" panose="020B0604020202020204" pitchFamily="34" charset="0"/>
                <a:cs typeface="Times New Roman" panose="02020603050405020304" pitchFamily="18" charset="0"/>
              </a:rPr>
              <a:t> apresenta a constante, mas cada uma seria multiplicada por 100 </a:t>
            </a:r>
            <a:r>
              <a:rPr lang="en-US" sz="1200" b="1" dirty="0" err="1">
                <a:effectLst/>
                <a:latin typeface="Arial (Body)"/>
                <a:ea typeface="Arial" panose="020B0604020202020204" pitchFamily="34" charset="0"/>
                <a:cs typeface="Times New Roman" panose="02020603050405020304" pitchFamily="18" charset="0"/>
              </a:rPr>
              <a:t>ou</a:t>
            </a:r>
            <a:r>
              <a:rPr lang="en-US" sz="1200" b="1" dirty="0">
                <a:effectLst/>
                <a:latin typeface="Arial (Body)"/>
                <a:ea typeface="Arial" panose="020B0604020202020204" pitchFamily="34" charset="0"/>
                <a:cs typeface="Times New Roman" panose="02020603050405020304" pitchFamily="18" charset="0"/>
              </a:rPr>
              <a:t> 1,000.</a:t>
            </a:r>
            <a:endParaRPr lang="en-US" sz="1200" b="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56</a:t>
            </a:fld>
            <a:endParaRPr lang="en-US" altLang="en-US"/>
          </a:p>
        </p:txBody>
      </p:sp>
    </p:spTree>
    <p:extLst>
      <p:ext uri="{BB962C8B-B14F-4D97-AF65-F5344CB8AC3E}">
        <p14:creationId xmlns:p14="http://schemas.microsoft.com/office/powerpoint/2010/main" val="29352939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u="sng" dirty="0">
                <a:effectLst/>
                <a:latin typeface="Arial (Body)"/>
                <a:ea typeface="Arial" panose="020B0604020202020204" pitchFamily="34" charset="0"/>
                <a:cs typeface="Times New Roman" panose="02020603050405020304" pitchFamily="18" charset="0"/>
              </a:rPr>
              <a:t>A</a:t>
            </a:r>
            <a:r>
              <a:rPr lang="en-US" sz="1200"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incidência é a frequência de novos casos de uma doença ou patologia numa determinada população durante um determinado período de tempo. A componente temporal é fundamental quando se considera a incidência. Um novo caso de sarampo todos os dias é muito diferente de um novo caso de sarampo todos os anos.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A incidência é calculada dividindo o número de novos casos durante um determinado período de tempo pelo tamanho da população em risco durante esse mesmo período de tempo e multiplicando por uma constante.</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27854663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Este exemplo envolve 24 novos casos de infeção aguda pelo vírus Zika que foram notificados no ano passado num distrito com uma população estimada de 300,000 habitantes.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Calcule a incidência pegando nos 24 novos casos de vírus Zika (</a:t>
            </a:r>
            <a:r>
              <a:rPr lang="en-US" sz="1200" i="1" dirty="0">
                <a:effectLst/>
                <a:latin typeface="Arial (Body)"/>
                <a:ea typeface="Arial" panose="020B0604020202020204" pitchFamily="34" charset="0"/>
                <a:cs typeface="Times New Roman" panose="02020603050405020304" pitchFamily="18" charset="0"/>
              </a:rPr>
              <a:t>o numerador, a verde</a:t>
            </a:r>
            <a:r>
              <a:rPr lang="en-US" sz="1200" dirty="0">
                <a:effectLst/>
                <a:latin typeface="Arial (Body)"/>
                <a:ea typeface="Arial" panose="020B0604020202020204" pitchFamily="34" charset="0"/>
                <a:cs typeface="Times New Roman" panose="02020603050405020304" pitchFamily="18" charset="0"/>
              </a:rPr>
              <a:t>); depois divida pelo denominador (</a:t>
            </a:r>
            <a:r>
              <a:rPr lang="en-US" sz="1200" i="1" dirty="0">
                <a:effectLst/>
                <a:latin typeface="Arial (Body)"/>
                <a:ea typeface="Arial" panose="020B0604020202020204" pitchFamily="34" charset="0"/>
                <a:cs typeface="Times New Roman" panose="02020603050405020304" pitchFamily="18" charset="0"/>
              </a:rPr>
              <a:t>300,000 habitantes no Distrito A, a roxo</a:t>
            </a:r>
            <a:r>
              <a:rPr lang="en-US" sz="1200" dirty="0">
                <a:effectLst/>
                <a:latin typeface="Arial (Body)"/>
                <a:ea typeface="Arial" panose="020B0604020202020204" pitchFamily="34" charset="0"/>
                <a:cs typeface="Times New Roman" panose="02020603050405020304" pitchFamily="18" charset="0"/>
              </a:rPr>
              <a:t>) e pelo número de anos nesse período de tempo (</a:t>
            </a:r>
            <a:r>
              <a:rPr lang="en-US" sz="1200" i="1" dirty="0">
                <a:effectLst/>
                <a:latin typeface="Arial (Body)"/>
                <a:ea typeface="Arial" panose="020B0604020202020204" pitchFamily="34" charset="0"/>
                <a:cs typeface="Times New Roman" panose="02020603050405020304" pitchFamily="18" charset="0"/>
              </a:rPr>
              <a:t>apenas um ano</a:t>
            </a:r>
            <a:r>
              <a:rPr lang="en-US" sz="1200" dirty="0">
                <a:effectLst/>
                <a:latin typeface="Arial (Body)"/>
                <a:ea typeface="Arial" panose="020B0604020202020204" pitchFamily="34" charset="0"/>
                <a:cs typeface="Times New Roman" panose="02020603050405020304" pitchFamily="18" charset="0"/>
              </a:rPr>
              <a:t>) e multiplique por uma constante </a:t>
            </a:r>
            <a:r>
              <a:rPr lang="en-US" sz="1200" dirty="0" err="1">
                <a:effectLst/>
                <a:latin typeface="Arial (Body)"/>
                <a:ea typeface="Arial" panose="020B0604020202020204" pitchFamily="34" charset="0"/>
                <a:cs typeface="Times New Roman" panose="02020603050405020304" pitchFamily="18" charset="0"/>
              </a:rPr>
              <a:t>como</a:t>
            </a:r>
            <a:r>
              <a:rPr lang="en-US" sz="1200" dirty="0">
                <a:effectLst/>
                <a:latin typeface="Arial (Body)"/>
                <a:ea typeface="Arial" panose="020B0604020202020204" pitchFamily="34" charset="0"/>
                <a:cs typeface="Times New Roman" panose="02020603050405020304" pitchFamily="18" charset="0"/>
              </a:rPr>
              <a:t> 100,000. O resultado é</a:t>
            </a:r>
            <a:r>
              <a:rPr lang="en-US" sz="1200" b="1" dirty="0">
                <a:latin typeface="Arial (Body)"/>
                <a:ea typeface="Times New Roman"/>
                <a:cs typeface="Times New Roman"/>
                <a:sym typeface="Times New Roman"/>
              </a:rPr>
              <a:t>... &lt;CLICAR&gt; </a:t>
            </a:r>
            <a:r>
              <a:rPr lang="en-US" sz="1200" dirty="0">
                <a:effectLst/>
                <a:latin typeface="Arial (Body)"/>
                <a:ea typeface="Arial" panose="020B0604020202020204" pitchFamily="34" charset="0"/>
                <a:cs typeface="Times New Roman" panose="02020603050405020304" pitchFamily="18" charset="0"/>
              </a:rPr>
              <a:t>8 casos de Zika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100,000 habitantes no ano passado. </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Times New Roman" panose="02020603050405020304" pitchFamily="18" charset="0"/>
              </a:rPr>
              <a:t>Pergunte:</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dirty="0">
                <a:effectLst/>
                <a:latin typeface="Arial (Body)"/>
                <a:ea typeface="Times New Roman" panose="02020603050405020304" pitchFamily="18" charset="0"/>
                <a:cs typeface="Times New Roman" panose="02020603050405020304" pitchFamily="18" charset="0"/>
              </a:rPr>
              <a:t>Como é que expressaria isso por palavras? </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0" u="sng"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latin typeface="Arial (Body)"/>
                <a:ea typeface="Times New Roman"/>
                <a:cs typeface="Times New Roman"/>
                <a:sym typeface="Times New Roman"/>
              </a:rPr>
              <a:t>&lt;CLICAR&gt; </a:t>
            </a:r>
            <a:endParaRPr lang="en-US" sz="1200" b="0"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0" dirty="0">
              <a:effectLst/>
              <a:latin typeface="Arial (Body)"/>
              <a:ea typeface="Times New Roman" panose="02020603050405020304" pitchFamily="18" charset="0"/>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latin typeface="Arial (Body)"/>
                <a:cs typeface="Calibri"/>
                <a:sym typeface="Calibri"/>
              </a:rPr>
              <a:t>Dito:</a:t>
            </a:r>
            <a:r>
              <a:rPr lang="en-US" sz="1200" b="1" u="none" dirty="0">
                <a:latin typeface="Arial (Body)"/>
                <a:cs typeface="Calibri"/>
                <a:sym typeface="Calibri"/>
              </a:rPr>
              <a:t> </a:t>
            </a:r>
            <a:r>
              <a:rPr lang="en-US" sz="1200" b="0" dirty="0">
                <a:effectLst/>
                <a:latin typeface="Arial (Body)"/>
                <a:ea typeface="Times New Roman" panose="02020603050405020304" pitchFamily="18" charset="0"/>
                <a:cs typeface="Times New Roman" panose="02020603050405020304" pitchFamily="18" charset="0"/>
              </a:rPr>
              <a:t>A taxa de incidência da doença provocada pelo vírus Zika no ano passado foi de 8.0 casos </a:t>
            </a:r>
            <a:r>
              <a:rPr lang="en-US" sz="1200" b="0" dirty="0" err="1">
                <a:effectLst/>
                <a:latin typeface="Arial (Body)"/>
                <a:ea typeface="Times New Roman" panose="02020603050405020304" pitchFamily="18" charset="0"/>
                <a:cs typeface="Times New Roman" panose="02020603050405020304" pitchFamily="18" charset="0"/>
              </a:rPr>
              <a:t>por</a:t>
            </a:r>
            <a:r>
              <a:rPr lang="en-US" sz="1200" b="0" dirty="0">
                <a:effectLst/>
                <a:latin typeface="Arial (Body)"/>
                <a:ea typeface="Times New Roman" panose="02020603050405020304" pitchFamily="18" charset="0"/>
                <a:cs typeface="Times New Roman" panose="02020603050405020304" pitchFamily="18" charset="0"/>
              </a:rPr>
              <a:t> 100,000 habitantes por ano.</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58</a:t>
            </a:fld>
            <a:endParaRPr lang="en-US" altLang="en-US"/>
          </a:p>
        </p:txBody>
      </p:sp>
    </p:spTree>
    <p:extLst>
      <p:ext uri="{BB962C8B-B14F-4D97-AF65-F5344CB8AC3E}">
        <p14:creationId xmlns:p14="http://schemas.microsoft.com/office/powerpoint/2010/main" val="38719038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Por vezes, é necessário calcular uma taxa utilizando dados de vários anos. Durante os últimos 3 anos, um total de 60 casos de vírus Zika foram notificados ao sistema de vigilância no Distrito A.</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Peça aos</a:t>
            </a:r>
            <a:r>
              <a:rPr lang="en-US" sz="1200" b="1" u="none" dirty="0">
                <a:effectLst/>
                <a:latin typeface="Arial (Body)"/>
                <a:ea typeface="Arial" panose="020B0604020202020204" pitchFamily="34" charset="0"/>
                <a:cs typeface="Times New Roman" panose="02020603050405020304" pitchFamily="18" charset="0"/>
              </a:rPr>
              <a:t> </a:t>
            </a:r>
            <a:r>
              <a:rPr lang="en-US" sz="1200" b="0" u="none" dirty="0">
                <a:effectLst/>
                <a:latin typeface="Arial (Body)"/>
                <a:ea typeface="Arial" panose="020B0604020202020204" pitchFamily="34" charset="0"/>
                <a:cs typeface="Times New Roman" panose="02020603050405020304" pitchFamily="18" charset="0"/>
              </a:rPr>
              <a:t>participantes para </a:t>
            </a:r>
            <a:r>
              <a:rPr lang="en-US" sz="1200" dirty="0">
                <a:effectLst/>
                <a:latin typeface="Arial (Body)"/>
                <a:ea typeface="Arial" panose="020B0604020202020204" pitchFamily="34" charset="0"/>
                <a:cs typeface="Times New Roman" panose="02020603050405020304" pitchFamily="18" charset="0"/>
              </a:rPr>
              <a:t>calcularem a taxa de incidência média anual para este período de três anos no Distrito A. </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latin typeface="Arial (Body)"/>
                <a:ea typeface="Times New Roman"/>
                <a:cs typeface="Times New Roman"/>
                <a:sym typeface="Times New Roman"/>
              </a:rPr>
              <a:t>&lt;CLICAR&gt; </a:t>
            </a:r>
            <a:endParaRPr lang="en-US" sz="1200" b="1"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endParaRPr lang="en-US" sz="1200" b="1"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Dizermos</a:t>
            </a:r>
            <a:r>
              <a:rPr lang="en-US" sz="1200" b="1" u="sng" dirty="0">
                <a:latin typeface="Arial (Body)"/>
                <a:cs typeface="Calibri"/>
                <a:sym typeface="Calibri"/>
              </a:rPr>
              <a:t> que:</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o numerador é 60 casos. A população é de 300,000 e a componente temporal é de 3 anos</a:t>
            </a:r>
            <a:r>
              <a:rPr lang="en-US" sz="1200" b="1" dirty="0">
                <a:effectLst/>
                <a:latin typeface="Arial (Body)"/>
                <a:ea typeface="Arial" panose="020B0604020202020204" pitchFamily="34" charset="0"/>
                <a:cs typeface="Times New Roman" panose="02020603050405020304" pitchFamily="18" charset="0"/>
              </a:rPr>
              <a:t>.  </a:t>
            </a:r>
            <a:r>
              <a:rPr lang="en-US" sz="1200" b="0" dirty="0">
                <a:effectLst/>
                <a:latin typeface="Arial (Body)"/>
                <a:ea typeface="Arial" panose="020B0604020202020204" pitchFamily="34" charset="0"/>
                <a:cs typeface="Times New Roman"/>
                <a:sym typeface="Times New Roman"/>
              </a:rPr>
              <a:t>Portanto, a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é </a:t>
            </a:r>
            <a:r>
              <a:rPr lang="en-US" sz="1200" i="1" dirty="0">
                <a:effectLst/>
                <a:latin typeface="Arial (Body)"/>
                <a:ea typeface="Arial" panose="020B0604020202020204" pitchFamily="34" charset="0"/>
                <a:cs typeface="Times New Roman" panose="02020603050405020304" pitchFamily="18" charset="0"/>
              </a:rPr>
              <a:t>6.7</a:t>
            </a:r>
            <a:endParaRPr lang="en-US" sz="1200" b="0" i="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i="1"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i="1" dirty="0">
                <a:effectLst/>
                <a:latin typeface="Arial (Body)"/>
                <a:ea typeface="Times New Roman" panose="02020603050405020304" pitchFamily="18" charset="0"/>
                <a:cs typeface="Times New Roman" panose="02020603050405020304" pitchFamily="18" charset="0"/>
              </a:rPr>
              <a:t>Este cálculo é um pouco mais difícil do que o anterior porque os 60 casos ocorreram durante 3 anos e </a:t>
            </a:r>
            <a:r>
              <a:rPr lang="en-US" sz="1200" b="1" i="1" dirty="0" err="1">
                <a:effectLst/>
                <a:latin typeface="Arial (Body)"/>
                <a:ea typeface="Times New Roman" panose="02020603050405020304" pitchFamily="18" charset="0"/>
                <a:cs typeface="Times New Roman" panose="02020603050405020304" pitchFamily="18" charset="0"/>
              </a:rPr>
              <a:t>não</a:t>
            </a:r>
            <a:r>
              <a:rPr lang="en-US" sz="1200" b="1" i="1" dirty="0">
                <a:effectLst/>
                <a:latin typeface="Arial (Body)"/>
                <a:ea typeface="Times New Roman" panose="02020603050405020304" pitchFamily="18" charset="0"/>
                <a:cs typeface="Times New Roman" panose="02020603050405020304" pitchFamily="18" charset="0"/>
              </a:rPr>
              <a:t> num ano. Se os participantes </a:t>
            </a:r>
            <a:r>
              <a:rPr lang="en-US" sz="1200" b="1" i="1" dirty="0" err="1">
                <a:effectLst/>
                <a:latin typeface="Arial (Body)"/>
                <a:ea typeface="Times New Roman" panose="02020603050405020304" pitchFamily="18" charset="0"/>
                <a:cs typeface="Times New Roman" panose="02020603050405020304" pitchFamily="18" charset="0"/>
              </a:rPr>
              <a:t>não</a:t>
            </a:r>
            <a:r>
              <a:rPr lang="en-US" sz="1200" b="1" i="1" dirty="0">
                <a:effectLst/>
                <a:latin typeface="Arial (Body)"/>
                <a:ea typeface="Times New Roman" panose="02020603050405020304" pitchFamily="18" charset="0"/>
                <a:cs typeface="Times New Roman" panose="02020603050405020304" pitchFamily="18" charset="0"/>
              </a:rPr>
              <a:t> dividirem por 3, o resultado será 20 casos </a:t>
            </a:r>
            <a:r>
              <a:rPr lang="en-US" sz="1200" b="1" i="1" dirty="0" err="1">
                <a:effectLst/>
                <a:latin typeface="Arial (Body)"/>
                <a:ea typeface="Times New Roman" panose="02020603050405020304" pitchFamily="18" charset="0"/>
                <a:cs typeface="Times New Roman" panose="02020603050405020304" pitchFamily="18" charset="0"/>
              </a:rPr>
              <a:t>por</a:t>
            </a:r>
            <a:r>
              <a:rPr lang="en-US" sz="1200" b="1" i="1" dirty="0">
                <a:effectLst/>
                <a:latin typeface="Arial (Body)"/>
                <a:ea typeface="Times New Roman" panose="02020603050405020304" pitchFamily="18" charset="0"/>
                <a:cs typeface="Times New Roman" panose="02020603050405020304" pitchFamily="18" charset="0"/>
              </a:rPr>
              <a:t> 100.000 durante o período de 3 anos. Para calcular a taxa de incidência média anual, é necessário dividir 20 / 100,000 por 3 para </a:t>
            </a:r>
            <a:r>
              <a:rPr lang="en-US" sz="1200" b="1" i="1" dirty="0" err="1">
                <a:effectLst/>
                <a:latin typeface="Arial (Body)"/>
                <a:ea typeface="Times New Roman" panose="02020603050405020304" pitchFamily="18" charset="0"/>
                <a:cs typeface="Times New Roman" panose="02020603050405020304" pitchFamily="18" charset="0"/>
              </a:rPr>
              <a:t>obter</a:t>
            </a:r>
            <a:r>
              <a:rPr lang="en-US" sz="1200" b="1" i="1" dirty="0">
                <a:effectLst/>
                <a:latin typeface="Arial (Body)"/>
                <a:ea typeface="Times New Roman" panose="02020603050405020304" pitchFamily="18" charset="0"/>
                <a:cs typeface="Times New Roman" panose="02020603050405020304" pitchFamily="18" charset="0"/>
              </a:rPr>
              <a:t> 6.7 / 100,000 por ano.</a:t>
            </a:r>
            <a:endParaRPr lang="en-US" sz="1200" b="1" i="1"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endParaRPr lang="en-US" sz="1200" b="1" i="1" u="none"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Perguntar:</a:t>
            </a:r>
            <a:r>
              <a:rPr lang="en-US" sz="1200" b="1" u="none"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Como é que se comunica este facto?</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latin typeface="Arial (Body)"/>
                <a:ea typeface="Times New Roman"/>
                <a:cs typeface="Times New Roman"/>
                <a:sym typeface="Times New Roman"/>
              </a:rPr>
              <a:t>&lt;CLICAR&gt;  </a:t>
            </a:r>
          </a:p>
          <a:p>
            <a:pPr marL="171450" marR="0" indent="-171450">
              <a:spcBef>
                <a:spcPts val="1200"/>
              </a:spcBef>
              <a:spcAft>
                <a:spcPts val="600"/>
              </a:spcAft>
              <a:buFont typeface="Wingdings" panose="05000000000000000000" pitchFamily="2" charset="2"/>
              <a:buChar char="§"/>
            </a:pPr>
            <a:endParaRPr lang="en-US" sz="1200" b="1" dirty="0">
              <a:effectLst/>
              <a:latin typeface="Arial (Body)"/>
              <a:ea typeface="Arial" panose="020B0604020202020204" pitchFamily="34" charset="0"/>
              <a:cs typeface="Times New Roman"/>
              <a:sym typeface="Times New Roman"/>
            </a:endParaRPr>
          </a:p>
          <a:p>
            <a:pPr marL="171450" marR="0" indent="-171450">
              <a:spcBef>
                <a:spcPts val="1200"/>
              </a:spcBef>
              <a:spcAft>
                <a:spcPts val="600"/>
              </a:spcAft>
              <a:buFont typeface="Arial" panose="020B0604020202020204" pitchFamily="34" charset="0"/>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dirty="0">
                <a:effectLst/>
                <a:latin typeface="Arial (Body)"/>
                <a:ea typeface="Arial" panose="020B0604020202020204" pitchFamily="34" charset="0"/>
                <a:cs typeface="Times New Roman"/>
                <a:sym typeface="Times New Roman"/>
              </a:rPr>
              <a:t>A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A taxa média anual de incidência do vírus Zika foi de 6.7 casos </a:t>
            </a:r>
            <a:r>
              <a:rPr lang="en-US" sz="1200" i="1" dirty="0" err="1">
                <a:effectLst/>
                <a:latin typeface="Arial (Body)"/>
                <a:ea typeface="Arial" panose="020B0604020202020204" pitchFamily="34" charset="0"/>
                <a:cs typeface="Times New Roman" panose="02020603050405020304" pitchFamily="18" charset="0"/>
              </a:rPr>
              <a:t>por</a:t>
            </a:r>
            <a:r>
              <a:rPr lang="en-US" sz="1200" i="1" dirty="0">
                <a:effectLst/>
                <a:latin typeface="Arial (Body)"/>
                <a:ea typeface="Arial" panose="020B0604020202020204" pitchFamily="34" charset="0"/>
                <a:cs typeface="Times New Roman" panose="02020603050405020304" pitchFamily="18" charset="0"/>
              </a:rPr>
              <a:t> 100,000 habitantes por ano no Distrito A nos últimos três anos.</a:t>
            </a:r>
            <a:endParaRPr lang="en-US" sz="1200" i="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2166363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 </a:t>
            </a:r>
          </a:p>
          <a:p>
            <a:pPr marL="0" marR="0">
              <a:spcBef>
                <a:spcPts val="1200"/>
              </a:spcBef>
              <a:spcAft>
                <a:spcPts val="600"/>
              </a:spcAft>
            </a:pPr>
            <a:endParaRPr lang="en-US" sz="1200" b="1" dirty="0">
              <a:effectLst/>
              <a:latin typeface="Arial (Body)"/>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Esta é agora a fase de análise do ciclo de vigilância da saúde pública.</a:t>
            </a:r>
          </a:p>
          <a:p>
            <a:pPr marL="171450" marR="0" indent="-171450">
              <a:spcBef>
                <a:spcPts val="1200"/>
              </a:spcBef>
              <a:spcAft>
                <a:spcPts val="600"/>
              </a:spcAft>
              <a:buFont typeface="Wingdings" panose="05000000000000000000" pitchFamily="2" charset="2"/>
              <a:buChar char="§"/>
              <a:tabLst>
                <a:tab pos="457200" algn="l"/>
              </a:tabLst>
            </a:pPr>
            <a:endParaRPr lang="en-US" sz="1200" b="1" dirty="0">
              <a:effectLst/>
              <a:latin typeface="Arial (Body)"/>
            </a:endParaRPr>
          </a:p>
          <a:p>
            <a:pPr marL="171450" marR="0" indent="-171450">
              <a:spcBef>
                <a:spcPts val="1200"/>
              </a:spcBef>
              <a:spcAft>
                <a:spcPts val="600"/>
              </a:spcAft>
              <a:buFont typeface="Wingdings" panose="05000000000000000000" pitchFamily="2" charset="2"/>
              <a:buChar char="§"/>
              <a:tabLst>
                <a:tab pos="457200" algn="l"/>
              </a:tabLst>
            </a:pPr>
            <a:r>
              <a:rPr lang="en-US" sz="1200" b="1" u="sng" dirty="0">
                <a:effectLst/>
                <a:latin typeface="Arial (Body)"/>
              </a:rPr>
              <a:t>Pergunta:</a:t>
            </a:r>
            <a:r>
              <a:rPr lang="en-US" sz="1200" b="1" u="none" dirty="0">
                <a:effectLst/>
                <a:latin typeface="Arial (Body)"/>
              </a:rPr>
              <a:t> </a:t>
            </a:r>
            <a:r>
              <a:rPr lang="en-US" sz="1200" b="0" dirty="0">
                <a:effectLst/>
                <a:latin typeface="Arial (Body)"/>
              </a:rPr>
              <a:t>Quantos de vós resumem ou analisam dados como parte do vosso trabalho?</a:t>
            </a:r>
          </a:p>
          <a:p>
            <a:pPr marL="171450" marR="0" indent="-171450">
              <a:spcBef>
                <a:spcPts val="1200"/>
              </a:spcBef>
              <a:spcAft>
                <a:spcPts val="600"/>
              </a:spcAft>
              <a:buFont typeface="Wingdings" panose="05000000000000000000" pitchFamily="2" charset="2"/>
              <a:buChar char="§"/>
              <a:tabLst>
                <a:tab pos="457200" algn="l"/>
              </a:tabLst>
            </a:pPr>
            <a:endParaRPr lang="en-US" sz="1200" b="0" dirty="0">
              <a:effectLst/>
              <a:latin typeface="Arial (Body)"/>
            </a:endParaRPr>
          </a:p>
          <a:p>
            <a:pPr marL="171450" marR="0" indent="-171450">
              <a:spcBef>
                <a:spcPts val="1200"/>
              </a:spcBef>
              <a:spcAft>
                <a:spcPts val="600"/>
              </a:spcAft>
              <a:buFont typeface="Wingdings" panose="05000000000000000000" pitchFamily="2" charset="2"/>
              <a:buChar char="§"/>
              <a:tabLst>
                <a:tab pos="457200" algn="l"/>
              </a:tabLst>
            </a:pPr>
            <a:r>
              <a:rPr lang="en-US" sz="1200" b="1" u="sng" dirty="0">
                <a:effectLst/>
                <a:latin typeface="Arial (Body)"/>
              </a:rPr>
              <a:t>Reconhecer</a:t>
            </a:r>
            <a:r>
              <a:rPr lang="en-US" sz="1200" b="1" u="none" dirty="0">
                <a:effectLst/>
                <a:latin typeface="Arial (Body)"/>
              </a:rPr>
              <a:t> </a:t>
            </a:r>
            <a:r>
              <a:rPr lang="en-US" sz="1200" b="0" dirty="0">
                <a:effectLst/>
                <a:latin typeface="Arial (Body)"/>
              </a:rPr>
              <a:t>as respostas. </a:t>
            </a:r>
            <a:endParaRPr lang="en-US" sz="1200" b="1" dirty="0">
              <a:effectLst/>
              <a:latin typeface="Arial (Body)"/>
            </a:endParaRP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Um dos resultados que esperamos obter com a vossa participação no FETP-Frontline é que todos se sintam à vontade para resumir os dados que chegam ao vosso gabinete e que resumam os dados de vigilância regularmente.</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Body)"/>
              </a:rPr>
              <a:t>Pergunte</a:t>
            </a:r>
            <a:r>
              <a:rPr lang="en-US" sz="1200" b="1" u="none" dirty="0">
                <a:effectLst/>
                <a:latin typeface="Arial (Body)"/>
              </a:rPr>
              <a:t> </a:t>
            </a:r>
            <a:r>
              <a:rPr lang="en-US" sz="1200" b="0" u="none" dirty="0">
                <a:effectLst/>
                <a:latin typeface="Arial (Body)"/>
              </a:rPr>
              <a:t>se </a:t>
            </a:r>
            <a:r>
              <a:rPr lang="en-US" sz="1200" b="0" dirty="0">
                <a:effectLst/>
                <a:latin typeface="Arial (Body)"/>
              </a:rPr>
              <a:t>há perguntas ou comentários a fazer antes de avançar.</a:t>
            </a:r>
          </a:p>
          <a:p>
            <a:pPr marL="171450" marR="0" indent="-171450">
              <a:lnSpc>
                <a:spcPct val="115000"/>
              </a:lnSpc>
              <a:spcBef>
                <a:spcPts val="0"/>
              </a:spcBef>
              <a:spcAft>
                <a:spcPts val="0"/>
              </a:spcAft>
              <a:buFont typeface="Wingdings" panose="05000000000000000000" pitchFamily="2" charset="2"/>
              <a:buChar char="§"/>
            </a:pPr>
            <a:endParaRPr lang="en-US" sz="1200" b="1" dirty="0">
              <a:effectLst/>
              <a:latin typeface="Arial (Body)"/>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Responder a</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dirty="0">
                <a:effectLst/>
                <a:latin typeface="Arial (Body)"/>
                <a:ea typeface="Times New Roman" panose="02020603050405020304" pitchFamily="18" charset="0"/>
                <a:cs typeface="Times New Roman" panose="02020603050405020304" pitchFamily="18" charset="0"/>
              </a:rPr>
              <a:t>perguntas ou comentários e passar ao diapositivo seguinte.</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6</a:t>
            </a:fld>
            <a:endParaRPr lang="en-US"/>
          </a:p>
        </p:txBody>
      </p:sp>
    </p:spTree>
    <p:extLst>
      <p:ext uri="{BB962C8B-B14F-4D97-AF65-F5344CB8AC3E}">
        <p14:creationId xmlns:p14="http://schemas.microsoft.com/office/powerpoint/2010/main" val="1447232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dirty="0">
                <a:effectLst/>
                <a:latin typeface="Arial (Body)"/>
              </a:rPr>
              <a:t>Notas do instrutor:</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200" b="1"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Uma taxa de ataque é semelhante a uma taxa de incidência. Ambas têm o número de novos casos no numerador. A taxa de incidência é geralmente calculada durante um longo período de tempo, enquanto a taxa de ataque é geralmente calculada durante um curto período de tempo, como durante um surto.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Uma taxa de ataque é o número de novos casos numa população durante um período de tempo específico. Uma taxa de ataque pode ser usada para estimar o risco de doença.</a:t>
            </a: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u="sng" dirty="0">
              <a:effectLst/>
              <a:latin typeface="Arial (Body)"/>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a:latin typeface="Arial (Body)"/>
              </a:rPr>
              <a:t>Pergunte aos</a:t>
            </a:r>
            <a:r>
              <a:rPr lang="en-US" sz="1200" b="1" u="none" dirty="0">
                <a:latin typeface="Arial (Body)"/>
              </a:rPr>
              <a:t> </a:t>
            </a:r>
            <a:r>
              <a:rPr lang="en-US" sz="1200" dirty="0">
                <a:latin typeface="Arial (Body)"/>
              </a:rPr>
              <a:t>participantes se têm alguma questão a esclarecer.  </a:t>
            </a: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u="sng" dirty="0">
              <a:latin typeface="Arial (Body)"/>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a:latin typeface="Arial (Body)"/>
              </a:rPr>
              <a:t>Responder às</a:t>
            </a:r>
            <a:r>
              <a:rPr lang="en-US" sz="1200" b="1" u="none" dirty="0">
                <a:latin typeface="Arial (Body)"/>
              </a:rPr>
              <a:t> </a:t>
            </a:r>
            <a:r>
              <a:rPr lang="en-US" sz="1200" dirty="0">
                <a:latin typeface="Arial (Body)"/>
              </a:rPr>
              <a:t>perguntas, se necessário.</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n-US" sz="1200" b="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en-US" sz="1200" b="1" i="1" dirty="0">
                <a:effectLst/>
                <a:latin typeface="Arial (Body)"/>
                <a:ea typeface="Arial" panose="020B0604020202020204" pitchFamily="34" charset="0"/>
                <a:cs typeface="Times New Roman" panose="02020603050405020304" pitchFamily="18" charset="0"/>
              </a:rPr>
              <a:t>Para calcular a taxa de ataque:</a:t>
            </a:r>
            <a:endParaRPr lang="en-US" sz="1200" b="1" i="1"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O numerador, tal como a incidência, é o número de novos casos</a:t>
            </a: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O denominador é a dimensão da população no início desse período</a:t>
            </a: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Times New Roman" panose="02020603050405020304" pitchFamily="18" charset="0"/>
                <a:cs typeface="Times New Roman" panose="02020603050405020304" pitchFamily="18" charset="0"/>
              </a:rPr>
              <a:t>A fração é frequentemente multiplicada por uma constante, geralmente 100 </a:t>
            </a:r>
            <a:r>
              <a:rPr lang="en-US" sz="1200" b="1" i="1" dirty="0" err="1">
                <a:effectLst/>
                <a:latin typeface="Arial (Body)"/>
                <a:ea typeface="Times New Roman" panose="02020603050405020304" pitchFamily="18" charset="0"/>
                <a:cs typeface="Times New Roman" panose="02020603050405020304" pitchFamily="18" charset="0"/>
              </a:rPr>
              <a:t>ou</a:t>
            </a:r>
            <a:r>
              <a:rPr lang="en-US" sz="1200" b="1" i="1" dirty="0">
                <a:effectLst/>
                <a:latin typeface="Arial (Body)"/>
                <a:ea typeface="Times New Roman" panose="02020603050405020304" pitchFamily="18" charset="0"/>
                <a:cs typeface="Times New Roman" panose="02020603050405020304" pitchFamily="18" charset="0"/>
              </a:rPr>
              <a:t> 1,000.</a:t>
            </a:r>
          </a:p>
          <a:p>
            <a:pPr marL="0" marR="0">
              <a:lnSpc>
                <a:spcPct val="115000"/>
              </a:lnSpc>
              <a:spcBef>
                <a:spcPts val="0"/>
              </a:spcBef>
              <a:spcAft>
                <a:spcPts val="0"/>
              </a:spcAft>
            </a:pPr>
            <a:r>
              <a:rPr lang="en-US" sz="1200" b="1" dirty="0">
                <a:effectLst/>
                <a:latin typeface="Arial (Body)"/>
                <a:ea typeface="Arial" panose="020B0604020202020204" pitchFamily="34" charset="0"/>
                <a:cs typeface="Times New Roman" panose="02020603050405020304" pitchFamily="18" charset="0"/>
              </a:rPr>
              <a:t> </a:t>
            </a:r>
            <a:endParaRPr lang="en-US" sz="1200" b="1" dirty="0">
              <a:effectLst/>
              <a:latin typeface="Arial (Body)"/>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17735418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dirty="0">
                <a:effectLst/>
                <a:latin typeface="Arial (Body)"/>
              </a:rPr>
              <a:t>Notas do instrutor:</a:t>
            </a:r>
          </a:p>
          <a:p>
            <a:pPr marL="0" marR="0">
              <a:lnSpc>
                <a:spcPct val="115000"/>
              </a:lnSpc>
              <a:spcBef>
                <a:spcPts val="0"/>
              </a:spcBef>
              <a:spcAft>
                <a:spcPts val="0"/>
              </a:spcAft>
            </a:pPr>
            <a:endParaRPr lang="en-US" sz="1200" b="1" i="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a:latin typeface="Arial (Body)"/>
                <a:cs typeface="Calibri"/>
                <a:sym typeface="Calibri"/>
              </a:rPr>
              <a:t>Dizer:</a:t>
            </a:r>
            <a:r>
              <a:rPr lang="en-US" sz="1200" b="1" u="none" dirty="0">
                <a:latin typeface="Arial (Body)"/>
                <a:cs typeface="Calibri"/>
                <a:sym typeface="Calibri"/>
              </a:rPr>
              <a:t> </a:t>
            </a:r>
            <a:r>
              <a:rPr lang="en-US" sz="1200" b="0" i="0" dirty="0">
                <a:effectLst/>
                <a:latin typeface="Arial (Body)"/>
                <a:ea typeface="Arial" panose="020B0604020202020204" pitchFamily="34" charset="0"/>
                <a:cs typeface="Times New Roman" panose="02020603050405020304" pitchFamily="18" charset="0"/>
              </a:rPr>
              <a:t>Este é um exemplo de </a:t>
            </a:r>
            <a:r>
              <a:rPr lang="en-US" sz="1200" b="0" i="0" dirty="0" err="1">
                <a:effectLst/>
                <a:latin typeface="Arial (Body)"/>
                <a:ea typeface="Arial" panose="020B0604020202020204" pitchFamily="34" charset="0"/>
                <a:cs typeface="Times New Roman" panose="02020603050405020304" pitchFamily="18" charset="0"/>
              </a:rPr>
              <a:t>dezesseis</a:t>
            </a:r>
            <a:r>
              <a:rPr lang="en-US" sz="1200" b="0" i="0" dirty="0">
                <a:effectLst/>
                <a:latin typeface="Arial (Body)"/>
                <a:ea typeface="Arial" panose="020B0604020202020204" pitchFamily="34" charset="0"/>
                <a:cs typeface="Times New Roman" panose="02020603050405020304" pitchFamily="18" charset="0"/>
              </a:rPr>
              <a:t> casos de </a:t>
            </a:r>
            <a:r>
              <a:rPr lang="en-US" sz="1200" b="0" i="0" dirty="0" err="1">
                <a:effectLst/>
                <a:latin typeface="Arial (Body)"/>
                <a:ea typeface="Arial" panose="020B0604020202020204" pitchFamily="34" charset="0"/>
                <a:cs typeface="Times New Roman" panose="02020603050405020304" pitchFamily="18" charset="0"/>
              </a:rPr>
              <a:t>antrax</a:t>
            </a:r>
            <a:r>
              <a:rPr lang="en-US" sz="1200" b="0" i="0" dirty="0">
                <a:effectLst/>
                <a:latin typeface="Arial (Body)"/>
                <a:ea typeface="Arial" panose="020B0604020202020204" pitchFamily="34" charset="0"/>
                <a:cs typeface="Times New Roman" panose="02020603050405020304" pitchFamily="18" charset="0"/>
              </a:rPr>
              <a:t> ocorridos </a:t>
            </a:r>
            <a:r>
              <a:rPr lang="en-US" sz="1200" b="0" dirty="0">
                <a:effectLst/>
                <a:latin typeface="Arial (Body)"/>
                <a:ea typeface="Arial" panose="020B0604020202020204" pitchFamily="34" charset="0"/>
                <a:cs typeface="Times New Roman" panose="02020603050405020304" pitchFamily="18" charset="0"/>
              </a:rPr>
              <a:t>na Aldeia Q, com uma população de 800 habitantes, durante o mês de maio de 2023. </a:t>
            </a:r>
            <a:r>
              <a:rPr lang="en-US" sz="1200" b="1" dirty="0">
                <a:latin typeface="Arial (Body)"/>
                <a:ea typeface="Times New Roman"/>
                <a:cs typeface="Times New Roman"/>
                <a:sym typeface="Times New Roman"/>
              </a:rPr>
              <a:t>&lt;CLICAR&gt;</a:t>
            </a: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dirty="0">
              <a:effectLst/>
              <a:latin typeface="Arial (Body)"/>
              <a:ea typeface="Arial" panose="020B0604020202020204" pitchFamily="34" charset="0"/>
              <a:cs typeface="Times New Roman"/>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a:latin typeface="Arial (Body)"/>
                <a:cs typeface="Calibri"/>
                <a:sym typeface="Calibri"/>
              </a:rPr>
              <a:t>Dito isto:</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 taxa de ataque para este período é calculada como 16 / 800, o que equivale a 0.02. Em geral, como em outras medidas, é preferível ter um número inteiro antes do decimal. Então, multiplique por 100 ou </a:t>
            </a:r>
            <a:r>
              <a:rPr lang="en-US" sz="1200" dirty="0" err="1">
                <a:effectLst/>
                <a:latin typeface="Arial (Body)"/>
                <a:ea typeface="Arial" panose="020B0604020202020204" pitchFamily="34" charset="0"/>
                <a:cs typeface="Times New Roman" panose="02020603050405020304" pitchFamily="18" charset="0"/>
              </a:rPr>
              <a:t>por</a:t>
            </a:r>
            <a:r>
              <a:rPr lang="en-US" sz="1200" dirty="0">
                <a:effectLst/>
                <a:latin typeface="Arial (Body)"/>
                <a:ea typeface="Arial" panose="020B0604020202020204" pitchFamily="34" charset="0"/>
                <a:cs typeface="Times New Roman" panose="02020603050405020304" pitchFamily="18" charset="0"/>
              </a:rPr>
              <a:t> 1,000. </a:t>
            </a:r>
            <a:r>
              <a:rPr lang="en-US" sz="1200" b="1" dirty="0">
                <a:latin typeface="Arial (Body)"/>
                <a:ea typeface="Times New Roman"/>
                <a:cs typeface="Times New Roman"/>
                <a:sym typeface="Times New Roman"/>
              </a:rPr>
              <a:t>&lt;CLICAR&gt; </a:t>
            </a:r>
            <a:r>
              <a:rPr lang="en-US" sz="1200" dirty="0">
                <a:effectLst/>
                <a:latin typeface="Arial (Body)"/>
                <a:ea typeface="Arial" panose="020B0604020202020204" pitchFamily="34" charset="0"/>
                <a:cs typeface="Times New Roman" panose="02020603050405020304" pitchFamily="18" charset="0"/>
              </a:rPr>
              <a:t>Se uma constante de 100 for selecionada, </a:t>
            </a:r>
            <a:r>
              <a:rPr lang="en-US" sz="1200" dirty="0" err="1">
                <a:effectLst/>
                <a:latin typeface="Arial (Body)"/>
                <a:ea typeface="Arial" panose="020B0604020202020204" pitchFamily="34" charset="0"/>
                <a:cs typeface="Times New Roman" panose="02020603050405020304" pitchFamily="18" charset="0"/>
              </a:rPr>
              <a:t>então</a:t>
            </a:r>
            <a:r>
              <a:rPr lang="en-US" sz="1200" dirty="0">
                <a:effectLst/>
                <a:latin typeface="Arial (Body)"/>
                <a:ea typeface="Arial" panose="020B0604020202020204" pitchFamily="34" charset="0"/>
                <a:cs typeface="Times New Roman" panose="02020603050405020304" pitchFamily="18" charset="0"/>
              </a:rPr>
              <a:t> 0.02 x 100 = 2 por 100 habitantes</a:t>
            </a:r>
            <a:r>
              <a:rPr lang="en-US" sz="1200" b="0" dirty="0">
                <a:effectLst/>
                <a:latin typeface="Arial (Body)"/>
                <a:ea typeface="Arial" panose="020B0604020202020204" pitchFamily="34" charset="0"/>
                <a:cs typeface="Times New Roman" panose="02020603050405020304" pitchFamily="18" charset="0"/>
              </a:rPr>
              <a:t>. </a:t>
            </a:r>
            <a:r>
              <a:rPr lang="en-US" sz="1200" b="1" dirty="0">
                <a:effectLst/>
                <a:latin typeface="Arial (Body)"/>
                <a:ea typeface="Arial" panose="020B0604020202020204" pitchFamily="34" charset="0"/>
                <a:cs typeface="Times New Roman" panose="02020603050405020304" pitchFamily="18" charset="0"/>
              </a:rPr>
              <a:t>&lt;CLICAR&gt; </a:t>
            </a:r>
            <a:r>
              <a:rPr lang="en-US" sz="1200" dirty="0">
                <a:effectLst/>
                <a:latin typeface="Arial (Body)"/>
                <a:ea typeface="Arial" panose="020B0604020202020204" pitchFamily="34" charset="0"/>
                <a:cs typeface="Times New Roman" panose="02020603050405020304" pitchFamily="18" charset="0"/>
              </a:rPr>
              <a:t>Multiplicar por 100 é o mesmo que expressar a fração como uma porcentagem. </a:t>
            </a:r>
            <a:r>
              <a:rPr lang="en-US" sz="1200" b="1" dirty="0">
                <a:latin typeface="Arial (Body)"/>
                <a:ea typeface="Times New Roman"/>
                <a:cs typeface="Times New Roman"/>
                <a:sym typeface="Times New Roman"/>
              </a:rPr>
              <a:t>&lt;CLICAR&gt;</a:t>
            </a: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dirty="0">
              <a:effectLst/>
              <a:latin typeface="Arial (Body)"/>
              <a:ea typeface="Arial" panose="020B0604020202020204" pitchFamily="34" charset="0"/>
              <a:cs typeface="Times New Roman"/>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latin typeface="Arial (Body)"/>
                <a:cs typeface="Calibri"/>
                <a:sym typeface="Calibri"/>
              </a:rPr>
              <a:t>Dizermos</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que a taxa de ataque de antrax em maio de 2023 na Aldeia Q foi de 2%, ou seja, 2% da população desenvolveu antrax em maio. A taxa de ataque é uma estimativa do risco.  Assim, poderíamos dizer que o risco de um residente da Aldeia Q tinha um risco de 2% de apanhar antrax durante o surto. </a:t>
            </a:r>
            <a:endParaRPr lang="en-US" sz="120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3903670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effectLst/>
                <a:latin typeface="Arial (Body)"/>
              </a:rPr>
              <a:t>Notas do instrutor:</a:t>
            </a:r>
          </a:p>
          <a:p>
            <a:pPr marL="0" marR="0">
              <a:spcBef>
                <a:spcPts val="0"/>
              </a:spcBef>
              <a:spcAft>
                <a:spcPts val="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Este quadro apresenta a distribuição por idade e sexo dos 439 casos suspeitos diagnosticados durante um surto de diarreia aquosa aguda. </a:t>
            </a:r>
          </a:p>
          <a:p>
            <a:pPr marL="171450" marR="0" indent="-171450">
              <a:spcBef>
                <a:spcPts val="0"/>
              </a:spcBef>
              <a:spcAft>
                <a:spcPts val="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Trata-se de contagens ou taxas? </a:t>
            </a:r>
            <a:r>
              <a:rPr lang="en-US" sz="1200" b="1" i="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contagens</a:t>
            </a:r>
            <a:endParaRPr lang="en-US"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endParaRPr lang="en-US"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Em que é que as contagens são úteis?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O número absoluto (total) de casos por grupo etário é importante para estimar as necessidades de prestação de serviços, como o número de camas pediátricas ou o número de doses de </a:t>
            </a:r>
            <a:r>
              <a:rPr lang="en-US" sz="1200" i="1" dirty="0" err="1">
                <a:effectLst/>
                <a:latin typeface="Arial (Body)"/>
                <a:ea typeface="Arial" panose="020B0604020202020204" pitchFamily="34" charset="0"/>
                <a:cs typeface="Times New Roman" panose="02020603050405020304" pitchFamily="18" charset="0"/>
              </a:rPr>
              <a:t>meDizermentos</a:t>
            </a:r>
            <a:r>
              <a:rPr lang="en-US" sz="1200" i="1" dirty="0">
                <a:effectLst/>
                <a:latin typeface="Arial (Body)"/>
                <a:ea typeface="Arial" panose="020B0604020202020204" pitchFamily="34" charset="0"/>
                <a:cs typeface="Times New Roman" panose="02020603050405020304" pitchFamily="18" charset="0"/>
              </a:rPr>
              <a:t> ou vacinas necessárias, etc. </a:t>
            </a:r>
          </a:p>
          <a:p>
            <a:pPr marL="171450" marR="0" indent="-171450">
              <a:spcBef>
                <a:spcPts val="0"/>
              </a:spcBef>
              <a:spcAft>
                <a:spcPts val="0"/>
              </a:spcAft>
              <a:buFont typeface="Wingdings" panose="05000000000000000000" pitchFamily="2" charset="2"/>
              <a:buChar char="§"/>
            </a:pPr>
            <a:endParaRPr lang="en-US" sz="1200" b="1" i="1" u="sng"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Qual é o grupo etário com mais casos? </a:t>
            </a:r>
          </a:p>
          <a:p>
            <a:pPr marL="171450" marR="0" indent="-171450">
              <a:spcBef>
                <a:spcPts val="0"/>
              </a:spcBef>
              <a:spcAft>
                <a:spcPts val="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kumimoji="0" lang="en-US" sz="1200" b="1" i="0" u="none" strike="noStrike" kern="1200" cap="none" spc="0" normalizeH="0" baseline="0" noProof="0" dirty="0">
                <a:ln>
                  <a:noFill/>
                </a:ln>
                <a:solidFill>
                  <a:prstClr val="black"/>
                </a:solidFill>
                <a:effectLst/>
                <a:uLnTx/>
                <a:uFillTx/>
                <a:latin typeface="Arial (Body)"/>
                <a:ea typeface="+mn-ea"/>
                <a:cs typeface="+mn-cs"/>
              </a:rPr>
              <a:t>&lt;CLICAR&gt; </a:t>
            </a:r>
            <a:r>
              <a:rPr lang="en-US" sz="1200" b="1" i="1" u="none" dirty="0">
                <a:effectLst/>
                <a:latin typeface="Arial (Body)"/>
                <a:ea typeface="Arial" panose="020B0604020202020204" pitchFamily="34" charset="0"/>
                <a:cs typeface="Times New Roman" panose="02020603050405020304" pitchFamily="18" charset="0"/>
              </a:rPr>
              <a:t>Resposta</a:t>
            </a:r>
            <a:r>
              <a:rPr lang="en-US" sz="1200" b="1" i="1" dirty="0">
                <a:effectLst/>
                <a:latin typeface="Arial (Body)"/>
                <a:ea typeface="Arial" panose="020B0604020202020204" pitchFamily="34" charset="0"/>
                <a:cs typeface="Times New Roman" panose="02020603050405020304" pitchFamily="18" charset="0"/>
              </a:rPr>
              <a:t>: </a:t>
            </a:r>
            <a:r>
              <a:rPr lang="en-US" sz="1200" i="1" dirty="0">
                <a:effectLst/>
                <a:latin typeface="Arial (Body)"/>
                <a:ea typeface="Arial" panose="020B0604020202020204" pitchFamily="34" charset="0"/>
                <a:cs typeface="Times New Roman" panose="02020603050405020304" pitchFamily="18" charset="0"/>
              </a:rPr>
              <a:t>Crianças de 1 ano a jovens de 14 anos </a:t>
            </a:r>
            <a:r>
              <a:rPr kumimoji="0" lang="en-US" sz="1200" b="1" i="0" u="none" strike="noStrike" kern="1200" cap="none" spc="0" normalizeH="0" baseline="0" noProof="0" dirty="0">
                <a:ln>
                  <a:noFill/>
                </a:ln>
                <a:solidFill>
                  <a:prstClr val="black"/>
                </a:solidFill>
                <a:effectLst/>
                <a:uLnTx/>
                <a:uFillTx/>
                <a:latin typeface="Arial (Body)"/>
                <a:ea typeface="+mn-ea"/>
                <a:cs typeface="+mn-cs"/>
              </a:rPr>
              <a:t>&lt;CLICAR&gt; </a:t>
            </a:r>
            <a:endParaRPr kumimoji="0" lang="en-US" sz="1200" b="0" i="1" u="none" strike="noStrike" kern="1200" cap="none" spc="0" normalizeH="0" baseline="0" noProof="0" dirty="0">
              <a:ln>
                <a:noFill/>
              </a:ln>
              <a:solidFill>
                <a:prstClr val="black"/>
              </a:solidFill>
              <a:effectLst/>
              <a:uLnTx/>
              <a:uFillTx/>
              <a:latin typeface="Arial (Body)"/>
              <a:ea typeface="+mn-ea"/>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endParaRPr kumimoji="0" lang="en-US" sz="1200" b="0" i="1" u="none" strike="noStrike" kern="1200" cap="none" spc="0" normalizeH="0" baseline="0" noProof="0" dirty="0">
              <a:ln>
                <a:noFill/>
              </a:ln>
              <a:solidFill>
                <a:prstClr val="black"/>
              </a:solidFill>
              <a:effectLst/>
              <a:uLnTx/>
              <a:uFillTx/>
              <a:latin typeface="Arial (Body)"/>
              <a:ea typeface="+mn-ea"/>
              <a:cs typeface="Times New Roman" panose="02020603050405020304" pitchFamily="18" charset="0"/>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Qual é o grupo etário com maior risco de doença? </a:t>
            </a:r>
          </a:p>
          <a:p>
            <a:pPr marL="171450" marR="0" indent="-171450">
              <a:spcBef>
                <a:spcPts val="0"/>
              </a:spcBef>
              <a:spcAft>
                <a:spcPts val="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0"/>
              </a:spcBef>
              <a:spcAft>
                <a:spcPts val="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kumimoji="0" lang="en-US" sz="1200" b="1" i="0" u="none" strike="noStrike" kern="1200" cap="none" spc="0" normalizeH="0" baseline="0" noProof="0" dirty="0">
                <a:ln>
                  <a:noFill/>
                </a:ln>
                <a:solidFill>
                  <a:prstClr val="black"/>
                </a:solidFill>
                <a:effectLst/>
                <a:uLnTx/>
                <a:uFillTx/>
                <a:latin typeface="Arial (Body)"/>
                <a:ea typeface="+mn-ea"/>
                <a:cs typeface="+mn-cs"/>
              </a:rPr>
              <a:t>&lt;CLICAR&gt;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Não podemos determinar isso porque o risco se refere ao número de casos por tamanho da população. Precisamos da distribuição etária da população total para responder à pergunta.</a:t>
            </a:r>
            <a:endParaRPr lang="en-US" sz="1200" i="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39557014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Esta tabela mostra o tamanho da população para cada grupo de idade e sexo.</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rPr>
              <a:t>Perguntar:</a:t>
            </a:r>
            <a:r>
              <a:rPr lang="en-US" sz="1200" b="1" u="none" dirty="0">
                <a:effectLst/>
                <a:latin typeface="Arial (Body)"/>
              </a:rPr>
              <a:t> </a:t>
            </a:r>
            <a:r>
              <a:rPr lang="en-US" sz="1200" b="0" dirty="0">
                <a:effectLst/>
                <a:latin typeface="Arial (Body)"/>
                <a:ea typeface="Arial" panose="020B0604020202020204" pitchFamily="34" charset="0"/>
              </a:rPr>
              <a:t>Podemos agora calcular qual o grupo etário com maior risco de doença? Como?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Sim. Dividir o número de casos num grupo etário (numerador) pela população do mesmo grupo etário (denominador) para calcular as taxas de ataque; depois comparar. O grupo etário com a taxa de ataque mais elevada é o grupo com maior risco de doença. </a:t>
            </a:r>
            <a:r>
              <a:rPr lang="en-US" sz="1200" b="0" dirty="0">
                <a:effectLst/>
                <a:latin typeface="Arial (Body)"/>
                <a:ea typeface="Arial" panose="020B0604020202020204" pitchFamily="34" charset="0"/>
              </a:rPr>
              <a:t>O grupo etário de 1 a 14 anos foi o que registou mais casos.  </a:t>
            </a:r>
          </a:p>
          <a:p>
            <a:pPr marL="171450" marR="0" indent="-171450">
              <a:spcBef>
                <a:spcPts val="1200"/>
              </a:spcBef>
              <a:spcAft>
                <a:spcPts val="600"/>
              </a:spcAft>
              <a:buFont typeface="Wingdings" panose="05000000000000000000" pitchFamily="2" charset="2"/>
              <a:buChar char="§"/>
            </a:pPr>
            <a:endParaRPr lang="en-US" sz="1200" b="0" u="sng" dirty="0">
              <a:effectLst/>
              <a:latin typeface="Arial (Body)"/>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rPr>
              <a:t>Peça aos</a:t>
            </a:r>
            <a:r>
              <a:rPr lang="en-US" sz="1200" b="1" u="none" dirty="0">
                <a:effectLst/>
                <a:latin typeface="Arial (Body)"/>
              </a:rPr>
              <a:t> </a:t>
            </a:r>
            <a:r>
              <a:rPr lang="en-US" sz="1200" b="0" u="none" dirty="0">
                <a:effectLst/>
                <a:latin typeface="Arial (Body)"/>
              </a:rPr>
              <a:t>participantes para </a:t>
            </a:r>
            <a:r>
              <a:rPr lang="en-US" sz="1200" b="0" u="none" dirty="0">
                <a:effectLst/>
                <a:latin typeface="Arial (Body)"/>
                <a:ea typeface="Arial" panose="020B0604020202020204" pitchFamily="34" charset="0"/>
              </a:rPr>
              <a:t>calcularem </a:t>
            </a:r>
            <a:r>
              <a:rPr lang="en-US" sz="1200" b="0" dirty="0">
                <a:effectLst/>
                <a:latin typeface="Arial (Body)"/>
                <a:ea typeface="Arial" panose="020B0604020202020204" pitchFamily="34" charset="0"/>
              </a:rPr>
              <a:t>a taxa de ataque para este grupo etário</a:t>
            </a:r>
            <a:r>
              <a:rPr lang="en-US" sz="1200" b="1" dirty="0">
                <a:effectLst/>
                <a:latin typeface="Arial (Body)"/>
                <a:ea typeface="Times New Roman" panose="02020603050405020304" pitchFamily="18" charset="0"/>
                <a:cs typeface="Times New Roman" panose="02020603050405020304" pitchFamily="18" charset="0"/>
              </a:rPr>
              <a:t>.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1" i="1" dirty="0">
                <a:effectLst/>
                <a:latin typeface="Arial (Body)"/>
                <a:ea typeface="Times New Roman" panose="02020603050405020304" pitchFamily="18" charset="0"/>
                <a:cs typeface="Times New Roman" panose="02020603050405020304" pitchFamily="18" charset="0"/>
              </a:rPr>
              <a:t>Resposta:</a:t>
            </a:r>
            <a:r>
              <a:rPr lang="en-US" sz="1200" i="1" dirty="0">
                <a:effectLst/>
                <a:latin typeface="Arial (Body)"/>
                <a:ea typeface="Times New Roman" panose="02020603050405020304" pitchFamily="18" charset="0"/>
                <a:cs typeface="Times New Roman" panose="02020603050405020304" pitchFamily="18" charset="0"/>
              </a:rPr>
              <a:t> Divida 259 por 18.350, e </a:t>
            </a:r>
            <a:r>
              <a:rPr lang="en-US" sz="1200" i="1" dirty="0" err="1">
                <a:effectLst/>
                <a:latin typeface="Arial (Body)"/>
                <a:ea typeface="Times New Roman" panose="02020603050405020304" pitchFamily="18" charset="0"/>
                <a:cs typeface="Times New Roman" panose="02020603050405020304" pitchFamily="18" charset="0"/>
              </a:rPr>
              <a:t>obtém</a:t>
            </a:r>
            <a:r>
              <a:rPr lang="en-US" sz="1200" i="1" dirty="0">
                <a:effectLst/>
                <a:latin typeface="Arial (Body)"/>
                <a:ea typeface="Times New Roman" panose="02020603050405020304" pitchFamily="18" charset="0"/>
                <a:cs typeface="Times New Roman" panose="02020603050405020304" pitchFamily="18" charset="0"/>
              </a:rPr>
              <a:t> 0.0141. Multiplique por uma constante (1,000) para simplificar o número (0.0141 x 1,000 = 14.1).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dirty="0">
                <a:effectLst/>
                <a:latin typeface="Arial (Body)"/>
                <a:ea typeface="Times New Roman" panose="02020603050405020304" pitchFamily="18" charset="0"/>
                <a:cs typeface="Times New Roman" panose="02020603050405020304" pitchFamily="18" charset="0"/>
              </a:rPr>
              <a:t>As crianças de 1 a 14 anos tiveram uma taxa de ataque de 14.1 casos </a:t>
            </a:r>
            <a:r>
              <a:rPr lang="en-US" sz="1200" dirty="0" err="1">
                <a:effectLst/>
                <a:latin typeface="Arial (Body)"/>
                <a:ea typeface="Times New Roman" panose="02020603050405020304" pitchFamily="18" charset="0"/>
                <a:cs typeface="Times New Roman" panose="02020603050405020304" pitchFamily="18" charset="0"/>
              </a:rPr>
              <a:t>por</a:t>
            </a:r>
            <a:r>
              <a:rPr lang="en-US" sz="1200" dirty="0">
                <a:effectLst/>
                <a:latin typeface="Arial (Body)"/>
                <a:ea typeface="Times New Roman" panose="02020603050405020304" pitchFamily="18" charset="0"/>
                <a:cs typeface="Times New Roman" panose="02020603050405020304" pitchFamily="18" charset="0"/>
              </a:rPr>
              <a:t> 1,000 habitantes.</a:t>
            </a:r>
          </a:p>
          <a:p>
            <a:pPr marL="171450" marR="0" indent="-171450">
              <a:spcBef>
                <a:spcPts val="1200"/>
              </a:spcBef>
              <a:spcAft>
                <a:spcPts val="600"/>
              </a:spcAft>
              <a:buFont typeface="Arial" panose="020B0604020202020204" pitchFamily="34" charset="0"/>
              <a:buChar char="•"/>
            </a:pPr>
            <a:endParaRPr lang="en-US" sz="1200" b="1" u="sng"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u="sng" dirty="0">
                <a:effectLst/>
                <a:latin typeface="Arial (Body)"/>
                <a:ea typeface="Times New Roman" panose="02020603050405020304" pitchFamily="18" charset="0"/>
                <a:cs typeface="Times New Roman" panose="02020603050405020304" pitchFamily="18" charset="0"/>
              </a:rPr>
              <a:t>Tarefa:</a:t>
            </a:r>
            <a:r>
              <a:rPr lang="en-US" sz="1200" b="1" u="none" dirty="0">
                <a:effectLst/>
                <a:latin typeface="Arial (Body)"/>
                <a:ea typeface="Times New Roman" panose="02020603050405020304" pitchFamily="18" charset="0"/>
                <a:cs typeface="Times New Roman" panose="02020603050405020304" pitchFamily="18" charset="0"/>
              </a:rPr>
              <a:t> </a:t>
            </a:r>
            <a:r>
              <a:rPr lang="en-US" sz="1200" b="1" dirty="0">
                <a:effectLst/>
                <a:latin typeface="Arial (Body)"/>
                <a:ea typeface="Times New Roman" panose="02020603050405020304" pitchFamily="18" charset="0"/>
                <a:cs typeface="Times New Roman" panose="02020603050405020304" pitchFamily="18" charset="0"/>
              </a:rPr>
              <a:t>Dividir a turma em 5 grupos.  Atribua a cada grupo a tarefa de calcular a taxa de ataque para um dos restantes grupos etários e o total.  As respostas encontram-se no diapositivo seguinte.</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1595626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A pergunta 1 foi respondida a partir da tabela de contagens. </a:t>
            </a:r>
            <a:r>
              <a:rPr lang="en-US" sz="1200" b="1" dirty="0">
                <a:latin typeface="Arial (Body)"/>
              </a:rPr>
              <a:t>&lt;CLICAR&gt; </a:t>
            </a:r>
          </a:p>
          <a:p>
            <a:pPr marL="0" marR="0" indent="0">
              <a:lnSpc>
                <a:spcPct val="115000"/>
              </a:lnSpc>
              <a:spcBef>
                <a:spcPts val="0"/>
              </a:spcBef>
              <a:spcAft>
                <a:spcPts val="1200"/>
              </a:spcAft>
              <a:buFont typeface="Wingdings" panose="05000000000000000000" pitchFamily="2" charset="2"/>
              <a:buNone/>
            </a:pPr>
            <a:endParaRPr lang="en-US" sz="1200" b="1" u="sng"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dirty="0">
                <a:effectLst/>
                <a:latin typeface="Arial (Body)"/>
                <a:ea typeface="Arial" panose="020B0604020202020204" pitchFamily="34" charset="0"/>
                <a:cs typeface="Times New Roman" panose="02020603050405020304" pitchFamily="18" charset="0"/>
              </a:rPr>
              <a:t>O grupo etário com mais casos foi o grupo etário de 1 a 14 anos (n=259). </a:t>
            </a:r>
            <a:r>
              <a:rPr lang="en-US" sz="1200" b="1" dirty="0">
                <a:latin typeface="Arial (Body)"/>
              </a:rPr>
              <a:t>&lt;CLICAR&gt; </a:t>
            </a:r>
            <a:endParaRPr lang="en-US" sz="1200" b="0" u="none" dirty="0">
              <a:effectLst/>
              <a:latin typeface="Arial (Body)"/>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Qual é o grupo etário com maior risco ou taxa de ataque? </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latin typeface="Arial (Body)"/>
              </a:rPr>
              <a:t>&lt;CLICAR&gt;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Bebés com menos de 1 ano de idade, com uma taxa de ataque de 15.8/1000. </a:t>
            </a:r>
            <a:endParaRPr lang="en-US" sz="1200" b="0" i="1" u="none"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endParaRPr lang="en-US" sz="1200" b="0" i="1" u="none" dirty="0">
              <a:effectLst/>
              <a:latin typeface="Arial (Body)"/>
              <a:cs typeface="Times New Roman" panose="02020603050405020304" pitchFamily="18" charset="0"/>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cs typeface="Calibri"/>
                <a:sym typeface="Calibri"/>
              </a:rPr>
              <a:t>Dizermos</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que os bebés foram o grupo de maior risco neste surto de diarreia aquosa aguda. O próximo passo seria determinar porquê e implementar intervenções para reduzir o risco entre os bebés (e as crianças de 1-14 anos, que também estão em risco relativamente elevado).</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Vamos rever.  Porque é que é útil olhar para as contagens?</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as perguntas e respondam</a:t>
            </a:r>
            <a:r>
              <a:rPr lang="en-US" sz="1200" b="1" i="1" dirty="0">
                <a:effectLst/>
                <a:latin typeface="Arial (Body)"/>
                <a:ea typeface="Arial" panose="020B0604020202020204" pitchFamily="34" charset="0"/>
                <a:cs typeface="Times New Roman" panose="02020603050405020304" pitchFamily="18" charset="0"/>
              </a:rPr>
              <a:t>:</a:t>
            </a:r>
            <a:r>
              <a:rPr lang="en-US" sz="1200" i="1" dirty="0">
                <a:effectLst/>
                <a:latin typeface="Arial (Body)"/>
                <a:ea typeface="Arial" panose="020B0604020202020204" pitchFamily="34" charset="0"/>
                <a:cs typeface="Times New Roman" panose="02020603050405020304" pitchFamily="18" charset="0"/>
              </a:rPr>
              <a:t> Útil para o planeamento e a prestação de serviços.</a:t>
            </a:r>
          </a:p>
          <a:p>
            <a:pPr marL="171450" marR="0" indent="-171450">
              <a:lnSpc>
                <a:spcPct val="115000"/>
              </a:lnSpc>
              <a:spcBef>
                <a:spcPts val="0"/>
              </a:spcBef>
              <a:spcAft>
                <a:spcPts val="1200"/>
              </a:spcAft>
              <a:buFont typeface="Wingdings" panose="05000000000000000000" pitchFamily="2" charset="2"/>
              <a:buChar char="§"/>
            </a:pPr>
            <a:endParaRPr lang="en-US" sz="1200" b="1"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Porque é que é útil olhar para as taxas?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Para identificar os grupos de alto risco, para que se possam desenvolver intervenções. Também se pode olhar para os grupos de baixo risco e tentar descobrir o que estão a fazer bem!</a:t>
            </a:r>
            <a:endParaRPr lang="en-US" sz="1200" i="1" dirty="0">
              <a:effectLst/>
              <a:latin typeface="Arial (Body)"/>
              <a:ea typeface="Times New Roman" panose="02020603050405020304" pitchFamily="18" charset="0"/>
              <a:cs typeface="Times New Roman" panose="02020603050405020304" pitchFamily="18" charset="0"/>
            </a:endParaRPr>
          </a:p>
          <a:p>
            <a:endParaRPr lang="en-US" sz="1200" b="1" dirty="0">
              <a:latin typeface="Arial (Body)"/>
            </a:endParaRPr>
          </a:p>
          <a:p>
            <a:pPr marL="171450" indent="-171450">
              <a:buFont typeface="Wingdings" panose="05000000000000000000" pitchFamily="2" charset="2"/>
              <a:buChar char="v"/>
            </a:pPr>
            <a:r>
              <a:rPr lang="en-US" sz="1200" b="1" i="1" dirty="0">
                <a:latin typeface="Arial (Body)"/>
              </a:rPr>
              <a:t>Facilitar o debate: É mais importante direcionar as intervenções para os grupos com o maior número de casos ou para os grupos com as taxas de ataque mais elevadas?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42882671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n-US" sz="1200" b="1" dirty="0">
                <a:effectLst/>
                <a:latin typeface="Arial (Body)"/>
                <a:ea typeface="Arial" panose="020B0604020202020204" pitchFamily="34" charset="0"/>
                <a:cs typeface="Times New Roman" panose="02020603050405020304" pitchFamily="18" charset="0"/>
              </a:rPr>
              <a:t>Notas do instrutor:</a:t>
            </a:r>
          </a:p>
          <a:p>
            <a:pPr marL="0" marR="0">
              <a:lnSpc>
                <a:spcPct val="115000"/>
              </a:lnSpc>
              <a:spcBef>
                <a:spcPts val="1200"/>
              </a:spcBef>
              <a:spcAft>
                <a:spcPts val="600"/>
              </a:spcAft>
            </a:pPr>
            <a:endParaRPr lang="en-US" sz="1200" b="1" u="sng"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err="1">
                <a:effectLst/>
                <a:latin typeface="Arial (Body)"/>
                <a:ea typeface="Arial" panose="020B0604020202020204" pitchFamily="34" charset="0"/>
                <a:cs typeface="Times New Roman" panose="02020603050405020304" pitchFamily="18" charset="0"/>
              </a:rPr>
              <a:t>Considera</a:t>
            </a:r>
            <a:r>
              <a:rPr lang="en-US" sz="1200" dirty="0">
                <a:effectLst/>
                <a:latin typeface="Arial (Body)"/>
                <a:ea typeface="Arial" panose="020B0604020202020204" pitchFamily="34" charset="0"/>
                <a:cs typeface="Times New Roman" panose="02020603050405020304" pitchFamily="18" charset="0"/>
              </a:rPr>
              <a:t> este diagrama. Trata-se de um tipo de linha cronológica. A linha vertical à esquerda representa o dia 1 de julho. A linha vertical à direita representa 1 de agosto. Cada linha representa uma pessoa desta comunidade de 100 pessoas que desenvolveu uma doença por volta deste período de tempo. O ponto no início de cada linha horizontal mostra quando a pessoa ficou doente pela primeira vez; o ponto no final mostra quando recuperou. </a:t>
            </a:r>
          </a:p>
          <a:p>
            <a:pPr marL="171450" marR="0" indent="-171450">
              <a:lnSpc>
                <a:spcPct val="115000"/>
              </a:lnSpc>
              <a:spcBef>
                <a:spcPts val="1200"/>
              </a:spcBef>
              <a:spcAft>
                <a:spcPts val="600"/>
              </a:spcAft>
              <a:buFont typeface="Arial" panose="020B0604020202020204" pitchFamily="34" charset="0"/>
              <a:buChar char="•"/>
            </a:pPr>
            <a:endParaRPr lang="en-US" sz="1200" b="1" i="1"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Faça as seguintes perguntas, dando aos participantes uma pequena oportunidade para responderem antes de darem a resposta.</a:t>
            </a:r>
          </a:p>
          <a:p>
            <a:pPr marL="171450" marR="0" indent="-171450">
              <a:lnSpc>
                <a:spcPct val="115000"/>
              </a:lnSpc>
              <a:spcBef>
                <a:spcPts val="1200"/>
              </a:spcBef>
              <a:spcAft>
                <a:spcPts val="600"/>
              </a:spcAft>
              <a:buFont typeface="Wingdings" panose="05000000000000000000" pitchFamily="2" charset="2"/>
              <a:buChar char="v"/>
            </a:pPr>
            <a:endParaRPr lang="en-US" sz="1200" b="1"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Quantos casos estão representados neste diagrama? </a:t>
            </a:r>
            <a:r>
              <a:rPr lang="en-US" sz="1200" b="1" i="1" dirty="0">
                <a:effectLst/>
                <a:latin typeface="Arial (Body)"/>
                <a:ea typeface="Arial" panose="020B0604020202020204" pitchFamily="34" charset="0"/>
                <a:cs typeface="Times New Roman" panose="02020603050405020304" pitchFamily="18" charset="0"/>
              </a:rPr>
              <a:t>Responda: </a:t>
            </a:r>
            <a:r>
              <a:rPr lang="en-US" sz="1200" b="0" i="1" dirty="0">
                <a:effectLst/>
                <a:latin typeface="Arial (Body)"/>
                <a:ea typeface="Arial" panose="020B0604020202020204" pitchFamily="34" charset="0"/>
                <a:cs typeface="Times New Roman" panose="02020603050405020304" pitchFamily="18" charset="0"/>
              </a:rPr>
              <a:t>9</a:t>
            </a:r>
          </a:p>
          <a:p>
            <a:pPr marL="171450" marR="0" indent="-171450">
              <a:lnSpc>
                <a:spcPct val="115000"/>
              </a:lnSpc>
              <a:spcBef>
                <a:spcPts val="1200"/>
              </a:spcBef>
              <a:spcAft>
                <a:spcPts val="600"/>
              </a:spcAft>
              <a:buFont typeface="Wingdings" panose="05000000000000000000" pitchFamily="2" charset="2"/>
              <a:buChar char="§"/>
            </a:pPr>
            <a:endParaRPr lang="en-US" sz="1200" b="0"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Quantas pessoas estavam doentes no dia 1</a:t>
            </a:r>
            <a:r>
              <a:rPr lang="en-US" sz="1200" baseline="30000" dirty="0">
                <a:effectLst/>
                <a:latin typeface="Arial (Body)"/>
                <a:ea typeface="Arial" panose="020B0604020202020204" pitchFamily="34" charset="0"/>
                <a:cs typeface="Times New Roman" panose="02020603050405020304" pitchFamily="18" charset="0"/>
              </a:rPr>
              <a:t>st</a:t>
            </a:r>
            <a:r>
              <a:rPr lang="en-US" sz="1200" dirty="0">
                <a:effectLst/>
                <a:latin typeface="Arial (Body)"/>
                <a:ea typeface="Arial" panose="020B0604020202020204" pitchFamily="34" charset="0"/>
                <a:cs typeface="Times New Roman" panose="02020603050405020304" pitchFamily="18" charset="0"/>
              </a:rPr>
              <a:t> de julho? Qual foi a prevalência de doenças no dia 1</a:t>
            </a:r>
            <a:r>
              <a:rPr lang="en-US" sz="1200" baseline="30000" dirty="0">
                <a:effectLst/>
                <a:latin typeface="Arial (Body)"/>
                <a:ea typeface="Arial" panose="020B0604020202020204" pitchFamily="34" charset="0"/>
                <a:cs typeface="Times New Roman" panose="02020603050405020304" pitchFamily="18" charset="0"/>
              </a:rPr>
              <a:t>st</a:t>
            </a:r>
            <a:r>
              <a:rPr lang="en-US" sz="1200" dirty="0">
                <a:effectLst/>
                <a:latin typeface="Arial (Body)"/>
                <a:ea typeface="Arial" panose="020B0604020202020204" pitchFamily="34" charset="0"/>
                <a:cs typeface="Times New Roman" panose="02020603050405020304" pitchFamily="18" charset="0"/>
              </a:rPr>
              <a:t> de </a:t>
            </a:r>
            <a:r>
              <a:rPr lang="en-US" sz="1200" dirty="0" err="1">
                <a:effectLst/>
                <a:latin typeface="Arial (Body)"/>
                <a:ea typeface="Arial" panose="020B0604020202020204" pitchFamily="34" charset="0"/>
                <a:cs typeface="Times New Roman" panose="02020603050405020304" pitchFamily="18" charset="0"/>
              </a:rPr>
              <a:t>Julho</a:t>
            </a:r>
            <a:r>
              <a:rPr lang="en-US" sz="1200" dirty="0">
                <a:effectLst/>
                <a:latin typeface="Arial (Body)"/>
                <a:ea typeface="Arial" panose="020B0604020202020204" pitchFamily="34" charset="0"/>
                <a:cs typeface="Times New Roman" panose="02020603050405020304" pitchFamily="18" charset="0"/>
              </a:rPr>
              <a:t>?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3 doentes, pelo que a prevalência em 1</a:t>
            </a:r>
            <a:r>
              <a:rPr lang="en-US" sz="1200" b="0" i="1" baseline="30000" dirty="0">
                <a:effectLst/>
                <a:latin typeface="Arial (Body)"/>
                <a:ea typeface="Arial" panose="020B0604020202020204" pitchFamily="34" charset="0"/>
                <a:cs typeface="Times New Roman" panose="02020603050405020304" pitchFamily="18" charset="0"/>
              </a:rPr>
              <a:t>st</a:t>
            </a:r>
            <a:r>
              <a:rPr lang="en-US" sz="1200" b="0" i="1" dirty="0">
                <a:effectLst/>
                <a:latin typeface="Arial (Body)"/>
                <a:ea typeface="Arial" panose="020B0604020202020204" pitchFamily="34" charset="0"/>
                <a:cs typeface="Times New Roman" panose="02020603050405020304" pitchFamily="18" charset="0"/>
              </a:rPr>
              <a:t> de </a:t>
            </a:r>
            <a:r>
              <a:rPr lang="en-US" sz="1200" b="0" i="1" dirty="0" err="1">
                <a:effectLst/>
                <a:latin typeface="Arial (Body)"/>
                <a:ea typeface="Arial" panose="020B0604020202020204" pitchFamily="34" charset="0"/>
                <a:cs typeface="Times New Roman" panose="02020603050405020304" pitchFamily="18" charset="0"/>
              </a:rPr>
              <a:t>Julho</a:t>
            </a:r>
            <a:r>
              <a:rPr lang="en-US" sz="1200" b="0" i="1" dirty="0">
                <a:effectLst/>
                <a:latin typeface="Arial (Body)"/>
                <a:ea typeface="Arial" panose="020B0604020202020204" pitchFamily="34" charset="0"/>
                <a:cs typeface="Times New Roman" panose="02020603050405020304" pitchFamily="18" charset="0"/>
              </a:rPr>
              <a:t> = 3/9</a:t>
            </a:r>
          </a:p>
          <a:p>
            <a:pPr marL="171450" marR="0" indent="-171450">
              <a:lnSpc>
                <a:spcPct val="115000"/>
              </a:lnSpc>
              <a:spcBef>
                <a:spcPts val="1200"/>
              </a:spcBef>
              <a:spcAft>
                <a:spcPts val="600"/>
              </a:spcAft>
              <a:buFont typeface="Wingdings" panose="05000000000000000000" pitchFamily="2" charset="2"/>
              <a:buChar char="§"/>
            </a:pPr>
            <a:endParaRPr lang="en-US" sz="1200" b="0"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Quantas pessoas estavam doentes no dia 1</a:t>
            </a:r>
            <a:r>
              <a:rPr lang="en-US" sz="1200" baseline="30000" dirty="0">
                <a:effectLst/>
                <a:latin typeface="Arial (Body)"/>
                <a:ea typeface="Arial" panose="020B0604020202020204" pitchFamily="34" charset="0"/>
                <a:cs typeface="Times New Roman" panose="02020603050405020304" pitchFamily="18" charset="0"/>
              </a:rPr>
              <a:t>st</a:t>
            </a:r>
            <a:r>
              <a:rPr lang="en-US" sz="1200" dirty="0">
                <a:effectLst/>
                <a:latin typeface="Arial (Body)"/>
                <a:ea typeface="Arial" panose="020B0604020202020204" pitchFamily="34" charset="0"/>
                <a:cs typeface="Times New Roman" panose="02020603050405020304" pitchFamily="18" charset="0"/>
              </a:rPr>
              <a:t> de agosto? Qual foi a prevalência da doença no dia 1</a:t>
            </a:r>
            <a:r>
              <a:rPr lang="en-US" sz="1200" baseline="30000" dirty="0">
                <a:effectLst/>
                <a:latin typeface="Arial (Body)"/>
                <a:ea typeface="Arial" panose="020B0604020202020204" pitchFamily="34" charset="0"/>
                <a:cs typeface="Times New Roman" panose="02020603050405020304" pitchFamily="18" charset="0"/>
              </a:rPr>
              <a:t>st</a:t>
            </a:r>
            <a:r>
              <a:rPr lang="en-US" sz="1200" dirty="0">
                <a:effectLst/>
                <a:latin typeface="Arial (Body)"/>
                <a:ea typeface="Arial" panose="020B0604020202020204" pitchFamily="34" charset="0"/>
                <a:cs typeface="Times New Roman" panose="02020603050405020304" pitchFamily="18" charset="0"/>
              </a:rPr>
              <a:t> de Agosto?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4 doentes, pelo que a prevalência em 1</a:t>
            </a:r>
            <a:r>
              <a:rPr lang="en-US" sz="1200" b="0" i="1" baseline="30000" dirty="0">
                <a:effectLst/>
                <a:latin typeface="Arial (Body)"/>
                <a:ea typeface="Arial" panose="020B0604020202020204" pitchFamily="34" charset="0"/>
                <a:cs typeface="Times New Roman" panose="02020603050405020304" pitchFamily="18" charset="0"/>
              </a:rPr>
              <a:t>st</a:t>
            </a:r>
            <a:r>
              <a:rPr lang="en-US" sz="1200" b="0" i="1" dirty="0">
                <a:effectLst/>
                <a:latin typeface="Arial (Body)"/>
                <a:ea typeface="Arial" panose="020B0604020202020204" pitchFamily="34" charset="0"/>
                <a:cs typeface="Times New Roman" panose="02020603050405020304" pitchFamily="18" charset="0"/>
              </a:rPr>
              <a:t> de Agosto = 4/9</a:t>
            </a:r>
          </a:p>
          <a:p>
            <a:pPr marL="171450" marR="0" indent="-171450">
              <a:lnSpc>
                <a:spcPct val="115000"/>
              </a:lnSpc>
              <a:spcBef>
                <a:spcPts val="1200"/>
              </a:spcBef>
              <a:spcAft>
                <a:spcPts val="600"/>
              </a:spcAft>
              <a:buFont typeface="Wingdings" panose="05000000000000000000" pitchFamily="2" charset="2"/>
              <a:buChar char="§"/>
            </a:pPr>
            <a:endParaRPr lang="en-US" sz="1200" b="0"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Quantas pessoas estiveram doentes em qualquer altura durante o mês de julho? Qual foi a prevalência durante todo o mês de julho?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7 doentes, pelo que a prevalência durante o mês de julho = 7/9</a:t>
            </a:r>
          </a:p>
          <a:p>
            <a:pPr marL="171450" marR="0" indent="-171450">
              <a:lnSpc>
                <a:spcPct val="115000"/>
              </a:lnSpc>
              <a:spcBef>
                <a:spcPts val="1200"/>
              </a:spcBef>
              <a:spcAft>
                <a:spcPts val="600"/>
              </a:spcAft>
              <a:buFont typeface="Wingdings" panose="05000000000000000000" pitchFamily="2" charset="2"/>
              <a:buChar char="§"/>
            </a:pPr>
            <a:endParaRPr lang="en-US" sz="1200" b="0" i="1" u="sng"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Finalmente, qual foi a incidência durante o mês de </a:t>
            </a:r>
            <a:r>
              <a:rPr lang="en-US" sz="1200" dirty="0" err="1">
                <a:effectLst/>
                <a:latin typeface="Arial (Body)"/>
                <a:ea typeface="Arial" panose="020B0604020202020204" pitchFamily="34" charset="0"/>
                <a:cs typeface="Times New Roman" panose="02020603050405020304" pitchFamily="18" charset="0"/>
              </a:rPr>
              <a:t>Julho</a:t>
            </a:r>
            <a:r>
              <a:rPr lang="en-US" sz="1200" dirty="0">
                <a:effectLst/>
                <a:latin typeface="Arial (Body)"/>
                <a:ea typeface="Arial" panose="020B0604020202020204" pitchFamily="34" charset="0"/>
                <a:cs typeface="Times New Roman" panose="02020603050405020304" pitchFamily="18" charset="0"/>
              </a:rPr>
              <a:t>?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4 NOVOS casos durante o mês de julho, portanto incidência = 4/9</a:t>
            </a:r>
          </a:p>
          <a:p>
            <a:pPr marL="171450" marR="0" indent="-171450">
              <a:lnSpc>
                <a:spcPct val="115000"/>
              </a:lnSpc>
              <a:spcBef>
                <a:spcPts val="1200"/>
              </a:spcBef>
              <a:spcAft>
                <a:spcPts val="600"/>
              </a:spcAft>
              <a:buFont typeface="Wingdings" panose="05000000000000000000" pitchFamily="2" charset="2"/>
              <a:buChar char="§"/>
            </a:pPr>
            <a:endParaRPr lang="en-US" sz="1200" b="0" i="1"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Note-se que a prevalência pode referir-se a um ponto no tempo, como um dia em particular ("prevalência pontual"), ou a um período de tempo, como um mês ou um ano ("</a:t>
            </a:r>
            <a:r>
              <a:rPr lang="en-US" sz="1200" b="1" i="1" dirty="0" err="1">
                <a:effectLst/>
                <a:latin typeface="Arial (Body)"/>
                <a:ea typeface="Arial" panose="020B0604020202020204" pitchFamily="34" charset="0"/>
                <a:cs typeface="Times New Roman" panose="02020603050405020304" pitchFamily="18" charset="0"/>
              </a:rPr>
              <a:t>prevalência</a:t>
            </a:r>
            <a:r>
              <a:rPr lang="en-US" sz="1200" b="1" i="1" dirty="0">
                <a:effectLst/>
                <a:latin typeface="Arial (Body)"/>
                <a:ea typeface="Arial" panose="020B0604020202020204" pitchFamily="34" charset="0"/>
                <a:cs typeface="Times New Roman" panose="02020603050405020304" pitchFamily="18" charset="0"/>
              </a:rPr>
              <a:t> </a:t>
            </a:r>
            <a:r>
              <a:rPr lang="en-US" sz="1200" b="1" i="1" dirty="0" err="1">
                <a:effectLst/>
                <a:latin typeface="Arial (Body)"/>
                <a:ea typeface="Arial" panose="020B0604020202020204" pitchFamily="34" charset="0"/>
                <a:cs typeface="Times New Roman" panose="02020603050405020304" pitchFamily="18" charset="0"/>
              </a:rPr>
              <a:t>perióDizer</a:t>
            </a:r>
            <a:r>
              <a:rPr lang="en-US" sz="1200" b="1" i="1" dirty="0">
                <a:effectLst/>
                <a:latin typeface="Arial (Body)"/>
                <a:ea typeface="Arial" panose="020B0604020202020204" pitchFamily="34" charset="0"/>
                <a:cs typeface="Times New Roman" panose="02020603050405020304" pitchFamily="18" charset="0"/>
              </a:rPr>
              <a:t>").</a:t>
            </a:r>
            <a:endParaRPr lang="en-US" sz="1200" b="1" i="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18720648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
              </a:rPr>
              <a:t>Notas do instrutor:</a:t>
            </a:r>
          </a:p>
          <a:p>
            <a:pPr marL="0" marR="0">
              <a:spcBef>
                <a:spcPts val="1200"/>
              </a:spcBef>
              <a:spcAft>
                <a:spcPts val="600"/>
              </a:spcAft>
            </a:pPr>
            <a:endParaRPr lang="en-US" sz="1200" b="1"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err="1">
                <a:latin typeface="Arial  "/>
                <a:ea typeface="Times New Roman" panose="02020603050405020304" pitchFamily="18" charset="0"/>
                <a:cs typeface="Times New Roman" panose="02020603050405020304" pitchFamily="18" charset="0"/>
              </a:rPr>
              <a:t>Resumindo</a:t>
            </a:r>
            <a:r>
              <a:rPr lang="en-US" sz="1200" dirty="0">
                <a:effectLst/>
                <a:latin typeface="Arial  "/>
                <a:ea typeface="Arial" panose="020B0604020202020204" pitchFamily="34" charset="0"/>
                <a:cs typeface="Times New Roman" panose="02020603050405020304" pitchFamily="18" charset="0"/>
              </a:rPr>
              <a:t>, a incidência refere-se ao número de NOVOS casos de doença durante um determinado período de tempo. ("</a:t>
            </a:r>
            <a:r>
              <a:rPr lang="en-US" sz="1200" i="1" dirty="0">
                <a:effectLst/>
                <a:latin typeface="Arial  "/>
                <a:ea typeface="Arial" panose="020B0604020202020204" pitchFamily="34" charset="0"/>
                <a:cs typeface="Times New Roman" panose="02020603050405020304" pitchFamily="18" charset="0"/>
              </a:rPr>
              <a:t>A incidência diz-lhe o que é novo.") </a:t>
            </a:r>
            <a:r>
              <a:rPr lang="en-US" sz="1200" dirty="0">
                <a:effectLst/>
                <a:latin typeface="Arial  "/>
                <a:ea typeface="Arial" panose="020B0604020202020204" pitchFamily="34" charset="0"/>
                <a:cs typeface="Times New Roman" panose="02020603050405020304" pitchFamily="18" charset="0"/>
              </a:rPr>
              <a:t>Consequentemente, a incidência é útil para estudar factores, exposições, comportamentos e causas que aumentam o risco de doença de alguém. Em contrapartida, a prevalência refere-se ao número total de casos novos e pré-existentes. ("</a:t>
            </a:r>
            <a:r>
              <a:rPr lang="en-US" sz="1200" i="1" dirty="0">
                <a:effectLst/>
                <a:latin typeface="Arial  "/>
                <a:ea typeface="Arial" panose="020B0604020202020204" pitchFamily="34" charset="0"/>
                <a:cs typeface="Times New Roman" panose="02020603050405020304" pitchFamily="18" charset="0"/>
              </a:rPr>
              <a:t>A prevalência diz-nos o que existe.") </a:t>
            </a:r>
            <a:r>
              <a:rPr lang="en-US" sz="1200" dirty="0">
                <a:effectLst/>
                <a:latin typeface="Arial  "/>
                <a:ea typeface="Arial" panose="020B0604020202020204" pitchFamily="34" charset="0"/>
                <a:cs typeface="Times New Roman" panose="02020603050405020304" pitchFamily="18" charset="0"/>
              </a:rPr>
              <a:t>A prevalência é mais útil para medir e monitorizar a dimensão do problema de saúde na população e para planear intervenções.</a:t>
            </a:r>
            <a:endParaRPr lang="en-US" sz="1200" b="0" dirty="0">
              <a:effectLst/>
              <a:latin typeface="Arial  "/>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n-US" sz="1200" b="1" dirty="0">
                <a:effectLst/>
                <a:latin typeface="Arial  "/>
                <a:ea typeface="Times New Roman" panose="02020603050405020304" pitchFamily="18" charset="0"/>
                <a:cs typeface="Times New Roman" panose="02020603050405020304" pitchFamily="18" charset="0"/>
              </a:rPr>
              <a:t>Perguntas </a:t>
            </a:r>
            <a:r>
              <a:rPr lang="en-US" sz="1200" b="1" dirty="0" err="1">
                <a:effectLst/>
                <a:latin typeface="Arial  "/>
                <a:ea typeface="Times New Roman" panose="02020603050405020304" pitchFamily="18" charset="0"/>
                <a:cs typeface="Times New Roman" panose="02020603050405020304" pitchFamily="18" charset="0"/>
              </a:rPr>
              <a:t>opcionais</a:t>
            </a:r>
            <a:r>
              <a:rPr lang="en-US" sz="1200" b="1" dirty="0">
                <a:effectLst/>
                <a:latin typeface="Arial  "/>
                <a:ea typeface="Times New Roman" panose="02020603050405020304" pitchFamily="18" charset="0"/>
                <a:cs typeface="Times New Roman" panose="02020603050405020304" pitchFamily="18" charset="0"/>
              </a:rPr>
              <a:t>: </a:t>
            </a:r>
            <a:r>
              <a:rPr lang="en-US" sz="1200" b="1" i="1" dirty="0">
                <a:effectLst/>
                <a:latin typeface="Arial  "/>
                <a:ea typeface="Arial" panose="020B0604020202020204" pitchFamily="34" charset="0"/>
                <a:cs typeface="Times New Roman" panose="02020603050405020304" pitchFamily="18" charset="0"/>
              </a:rPr>
              <a:t>Consegues pensar numa doença que tenha uma incidência relativamente baixa mas uma prevalência relativamente alta? </a:t>
            </a:r>
            <a:r>
              <a:rPr lang="en-US" sz="1200" b="1" i="1" u="sng" dirty="0">
                <a:effectLst/>
                <a:latin typeface="Arial  "/>
                <a:ea typeface="Arial" panose="020B0604020202020204" pitchFamily="34" charset="0"/>
                <a:cs typeface="Times New Roman" panose="02020603050405020304" pitchFamily="18" charset="0"/>
              </a:rPr>
              <a:t>Resposta</a:t>
            </a:r>
            <a:r>
              <a:rPr lang="en-US" sz="1200" b="1" i="1" dirty="0">
                <a:effectLst/>
                <a:latin typeface="Arial  "/>
                <a:ea typeface="Arial" panose="020B0604020202020204" pitchFamily="34" charset="0"/>
                <a:cs typeface="Times New Roman" panose="02020603050405020304" pitchFamily="18" charset="0"/>
              </a:rPr>
              <a:t>: </a:t>
            </a:r>
            <a:r>
              <a:rPr lang="en-US" sz="1200" b="0" i="1" dirty="0">
                <a:effectLst/>
                <a:latin typeface="Arial  "/>
                <a:ea typeface="Arial" panose="020B0604020202020204" pitchFamily="34" charset="0"/>
                <a:cs typeface="Times New Roman" panose="02020603050405020304" pitchFamily="18" charset="0"/>
              </a:rPr>
              <a:t>Quase todas as doenças crónicas que </a:t>
            </a:r>
            <a:r>
              <a:rPr lang="en-US" sz="1200" b="0" i="1" dirty="0" err="1">
                <a:effectLst/>
                <a:latin typeface="Arial  "/>
                <a:ea typeface="Arial" panose="020B0604020202020204" pitchFamily="34" charset="0"/>
                <a:cs typeface="Times New Roman" panose="02020603050405020304" pitchFamily="18" charset="0"/>
              </a:rPr>
              <a:t>não</a:t>
            </a:r>
            <a:r>
              <a:rPr lang="en-US" sz="1200" b="0" i="1" dirty="0">
                <a:effectLst/>
                <a:latin typeface="Arial  "/>
                <a:ea typeface="Arial" panose="020B0604020202020204" pitchFamily="34" charset="0"/>
                <a:cs typeface="Times New Roman" panose="02020603050405020304" pitchFamily="18" charset="0"/>
              </a:rPr>
              <a:t> são fatais mas que </a:t>
            </a:r>
            <a:r>
              <a:rPr lang="en-US" sz="1200" b="0" i="1" dirty="0" err="1">
                <a:effectLst/>
                <a:latin typeface="Arial  "/>
                <a:ea typeface="Arial" panose="020B0604020202020204" pitchFamily="34" charset="0"/>
                <a:cs typeface="Times New Roman" panose="02020603050405020304" pitchFamily="18" charset="0"/>
              </a:rPr>
              <a:t>não</a:t>
            </a:r>
            <a:r>
              <a:rPr lang="en-US" sz="1200" b="0" i="1" dirty="0">
                <a:effectLst/>
                <a:latin typeface="Arial  "/>
                <a:ea typeface="Arial" panose="020B0604020202020204" pitchFamily="34" charset="0"/>
                <a:cs typeface="Times New Roman" panose="02020603050405020304" pitchFamily="18" charset="0"/>
              </a:rPr>
              <a:t> podem ser curadas, por exemplo, diabetes, hipertensão, infeção pelo VIH tratada, etc. A incidência durante um determinado período pode ser baixa, mas como os casos se acumulam, a prevalência é mais elevada do que a incidência.</a:t>
            </a:r>
            <a:endParaRPr lang="en-US" sz="1200" b="0" dirty="0">
              <a:effectLst/>
              <a:latin typeface="Arial  "/>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66</a:t>
            </a:fld>
            <a:endParaRPr lang="en-US" altLang="en-US"/>
          </a:p>
        </p:txBody>
      </p:sp>
    </p:spTree>
    <p:extLst>
      <p:ext uri="{BB962C8B-B14F-4D97-AF65-F5344CB8AC3E}">
        <p14:creationId xmlns:p14="http://schemas.microsoft.com/office/powerpoint/2010/main" val="30789811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Arial" panose="020B0604020202020204" pitchFamily="34" charset="0"/>
                <a:cs typeface="Arial" panose="020B0604020202020204" pitchFamily="34" charset="0"/>
              </a:rPr>
              <a:t>Notas do instrutor:</a:t>
            </a:r>
          </a:p>
          <a:p>
            <a:pPr rtl="0">
              <a:spcBef>
                <a:spcPts val="0"/>
              </a:spcBef>
              <a:spcAft>
                <a:spcPts val="0"/>
              </a:spcAft>
            </a:pPr>
            <a:endParaRPr lang="en-US" sz="1200" b="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i="0" u="sng" dirty="0">
                <a:solidFill>
                  <a:srgbClr val="000000"/>
                </a:solidFill>
                <a:effectLst/>
                <a:latin typeface="Arial" panose="020B0604020202020204" pitchFamily="34" charset="0"/>
                <a:cs typeface="Arial" panose="020B0604020202020204" pitchFamily="34" charset="0"/>
              </a:rPr>
              <a:t>Dizer</a:t>
            </a:r>
            <a:r>
              <a:rPr lang="en-US" sz="1200" b="1" i="0" u="sng" strike="noStrike" dirty="0">
                <a:solidFill>
                  <a:srgbClr val="000000"/>
                </a:solidFill>
                <a:effectLst/>
                <a:latin typeface="Arial" panose="020B0604020202020204" pitchFamily="34" charset="0"/>
                <a:cs typeface="Arial" panose="020B0604020202020204" pitchFamily="34" charset="0"/>
              </a:rPr>
              <a:t>:</a:t>
            </a:r>
            <a:r>
              <a:rPr lang="en-US" sz="1200" b="1" i="0" u="none" strike="noStrike" dirty="0">
                <a:solidFill>
                  <a:srgbClr val="000000"/>
                </a:solidFill>
                <a:effectLst/>
                <a:latin typeface="Arial" panose="020B0604020202020204" pitchFamily="34" charset="0"/>
                <a:cs typeface="Arial" panose="020B0604020202020204" pitchFamily="34" charset="0"/>
              </a:rPr>
              <a:t> </a:t>
            </a:r>
            <a:r>
              <a:rPr lang="en-US" sz="1200" b="0" i="0" u="none" strike="noStrike" dirty="0">
                <a:solidFill>
                  <a:srgbClr val="000000"/>
                </a:solidFill>
                <a:effectLst/>
                <a:latin typeface="Arial" panose="020B0604020202020204" pitchFamily="34" charset="0"/>
                <a:cs typeface="Arial" panose="020B0604020202020204" pitchFamily="34" charset="0"/>
              </a:rPr>
              <a:t>Outro tipo comum de taxa é a taxa de mortalidade. As taxas de mortalidade são a melhor forma de comparar a mortalidade entre áreas porque as taxas têm em conta a dimensão da população. </a:t>
            </a:r>
            <a:r>
              <a:rPr lang="en-US" sz="1200" b="1" i="0" u="none" strike="noStrike" dirty="0">
                <a:solidFill>
                  <a:srgbClr val="000000"/>
                </a:solidFill>
                <a:effectLst/>
                <a:latin typeface="Arial" panose="020B0604020202020204" pitchFamily="34" charset="0"/>
                <a:cs typeface="Arial" panose="020B0604020202020204" pitchFamily="34" charset="0"/>
              </a:rPr>
              <a:t>&lt;CLICAR&gt; </a:t>
            </a:r>
            <a:r>
              <a:rPr lang="en-US" sz="1200" b="0" i="0" u="none" strike="noStrike" dirty="0">
                <a:solidFill>
                  <a:srgbClr val="000000"/>
                </a:solidFill>
                <a:effectLst/>
                <a:latin typeface="Arial" panose="020B0604020202020204" pitchFamily="34" charset="0"/>
                <a:cs typeface="Arial" panose="020B0604020202020204" pitchFamily="34" charset="0"/>
              </a:rPr>
              <a:t>Uma taxa de mortalidade é o número de mortes numa população, calculada dividindo o número de mortes (</a:t>
            </a:r>
            <a:r>
              <a:rPr lang="en-US" sz="1200" b="0" i="1" u="none" strike="noStrike" dirty="0">
                <a:solidFill>
                  <a:srgbClr val="000000"/>
                </a:solidFill>
                <a:effectLst/>
                <a:latin typeface="Arial" panose="020B0604020202020204" pitchFamily="34" charset="0"/>
                <a:cs typeface="Arial" panose="020B0604020202020204" pitchFamily="34" charset="0"/>
              </a:rPr>
              <a:t>o numerador</a:t>
            </a:r>
            <a:r>
              <a:rPr lang="en-US" sz="1200" b="0" i="0" u="none" strike="noStrike" dirty="0">
                <a:solidFill>
                  <a:srgbClr val="000000"/>
                </a:solidFill>
                <a:effectLst/>
                <a:latin typeface="Arial" panose="020B0604020202020204" pitchFamily="34" charset="0"/>
                <a:cs typeface="Arial" panose="020B0604020202020204" pitchFamily="34" charset="0"/>
              </a:rPr>
              <a:t>) durante um período específico pela população estimada (</a:t>
            </a:r>
            <a:r>
              <a:rPr lang="en-US" sz="1200" b="0" i="1" u="none" strike="noStrike" dirty="0">
                <a:solidFill>
                  <a:srgbClr val="000000"/>
                </a:solidFill>
                <a:effectLst/>
                <a:latin typeface="Arial" panose="020B0604020202020204" pitchFamily="34" charset="0"/>
                <a:cs typeface="Arial" panose="020B0604020202020204" pitchFamily="34" charset="0"/>
              </a:rPr>
              <a:t>o denominador</a:t>
            </a:r>
            <a:r>
              <a:rPr lang="en-US" sz="1200" b="0" i="0" u="none" strike="noStrike" dirty="0">
                <a:solidFill>
                  <a:srgbClr val="000000"/>
                </a:solidFill>
                <a:effectLst/>
                <a:latin typeface="Arial" panose="020B0604020202020204" pitchFamily="34" charset="0"/>
                <a:cs typeface="Arial" panose="020B0604020202020204" pitchFamily="34" charset="0"/>
              </a:rPr>
              <a:t>).  As taxas de mortalidade são mais frequentemente multiplicadas </a:t>
            </a:r>
            <a:r>
              <a:rPr lang="en-US" sz="1200" b="0" i="0" u="none" strike="noStrike" dirty="0" err="1">
                <a:solidFill>
                  <a:srgbClr val="000000"/>
                </a:solidFill>
                <a:effectLst/>
                <a:latin typeface="Arial" panose="020B0604020202020204" pitchFamily="34" charset="0"/>
                <a:cs typeface="Arial" panose="020B0604020202020204" pitchFamily="34" charset="0"/>
              </a:rPr>
              <a:t>por</a:t>
            </a:r>
            <a:r>
              <a:rPr lang="en-US" sz="1200" b="0" i="0" u="none" strike="noStrike" dirty="0">
                <a:solidFill>
                  <a:srgbClr val="000000"/>
                </a:solidFill>
                <a:effectLst/>
                <a:latin typeface="Arial" panose="020B0604020202020204" pitchFamily="34" charset="0"/>
                <a:cs typeface="Arial" panose="020B0604020202020204" pitchFamily="34" charset="0"/>
              </a:rPr>
              <a:t> 1,000.</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67</a:t>
            </a:fld>
            <a:endParaRPr lang="en-US"/>
          </a:p>
        </p:txBody>
      </p:sp>
    </p:spTree>
    <p:extLst>
      <p:ext uri="{BB962C8B-B14F-4D97-AF65-F5344CB8AC3E}">
        <p14:creationId xmlns:p14="http://schemas.microsoft.com/office/powerpoint/2010/main" val="22960182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
              </a:rPr>
              <a:t>Notas do instrutor:</a:t>
            </a:r>
          </a:p>
          <a:p>
            <a:pPr marL="0" marR="0">
              <a:spcBef>
                <a:spcPts val="1200"/>
              </a:spcBef>
              <a:spcAft>
                <a:spcPts val="600"/>
              </a:spcAft>
            </a:pPr>
            <a:endParaRPr lang="en-US" sz="1200" b="1"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
                <a:ea typeface="Arial" panose="020B0604020202020204" pitchFamily="34" charset="0"/>
                <a:cs typeface="Times New Roman" panose="02020603050405020304" pitchFamily="18" charset="0"/>
              </a:rPr>
              <a:t>Os diferentes tipos de taxas de mortalidade incluem:</a:t>
            </a:r>
            <a:endParaRPr lang="en-US" sz="1200" dirty="0">
              <a:effectLst/>
              <a:latin typeface="Arial  "/>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
                <a:ea typeface="Times New Roman" panose="02020603050405020304" pitchFamily="18" charset="0"/>
                <a:cs typeface="Times New Roman" panose="02020603050405020304" pitchFamily="18" charset="0"/>
              </a:rPr>
              <a:t>Se o numerador (óbitos) se restringir a uma doença específica, designa-se por taxa de mortalidade "específica da doença" ou "específica da causa".</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
                <a:ea typeface="Times New Roman" panose="02020603050405020304" pitchFamily="18" charset="0"/>
                <a:cs typeface="Times New Roman" panose="02020603050405020304" pitchFamily="18" charset="0"/>
              </a:rPr>
              <a:t>Se o denominador se limitar a uma subpopulação, como um grupo etário ou apenas homens, então a taxa de mortalidade é designada por taxa de mortalidade "específica por idade" ou "específica por sexo".</a:t>
            </a:r>
          </a:p>
          <a:p>
            <a:pPr marL="800100" marR="0" lvl="1" indent="-342900">
              <a:lnSpc>
                <a:spcPct val="115000"/>
              </a:lnSpc>
              <a:spcBef>
                <a:spcPts val="0"/>
              </a:spcBef>
              <a:spcAft>
                <a:spcPts val="0"/>
              </a:spcAft>
              <a:buFont typeface="Courier New" panose="02070309020205020404" pitchFamily="49" charset="0"/>
              <a:buChar char="o"/>
            </a:pPr>
            <a:r>
              <a:rPr lang="en-US" sz="1200" dirty="0">
                <a:effectLst/>
                <a:latin typeface="Arial  "/>
                <a:ea typeface="Times New Roman" panose="02020603050405020304" pitchFamily="18" charset="0"/>
                <a:cs typeface="Times New Roman" panose="02020603050405020304" pitchFamily="18" charset="0"/>
              </a:rPr>
              <a:t>A taxa de mortalidade materna refere-se a mortes entre mães que deram à luz recentemente</a:t>
            </a:r>
          </a:p>
          <a:p>
            <a:pPr marL="800100" marR="0" lvl="1" indent="-342900">
              <a:lnSpc>
                <a:spcPct val="115000"/>
              </a:lnSpc>
              <a:spcBef>
                <a:spcPts val="0"/>
              </a:spcBef>
              <a:spcAft>
                <a:spcPts val="1200"/>
              </a:spcAft>
              <a:buFont typeface="Courier New" panose="02070309020205020404" pitchFamily="49" charset="0"/>
              <a:buChar char="o"/>
            </a:pPr>
            <a:r>
              <a:rPr lang="en-US" sz="1200" dirty="0">
                <a:effectLst/>
                <a:latin typeface="Arial  "/>
                <a:ea typeface="Times New Roman" panose="02020603050405020304" pitchFamily="18" charset="0"/>
                <a:cs typeface="Times New Roman" panose="02020603050405020304" pitchFamily="18" charset="0"/>
              </a:rPr>
              <a:t>E há muitos outros</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68</a:t>
            </a:fld>
            <a:endParaRPr lang="en-US" altLang="en-US"/>
          </a:p>
        </p:txBody>
      </p:sp>
    </p:spTree>
    <p:extLst>
      <p:ext uri="{BB962C8B-B14F-4D97-AF65-F5344CB8AC3E}">
        <p14:creationId xmlns:p14="http://schemas.microsoft.com/office/powerpoint/2010/main" val="21597537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200" b="1" dirty="0">
                <a:effectLst/>
                <a:latin typeface="Arial (Body)"/>
              </a:rPr>
              <a:t>Notas do instrutor:</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n-US" sz="1200" b="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err="1">
                <a:latin typeface="Arial (Body)"/>
                <a:cs typeface="Calibri"/>
                <a:sym typeface="Calibri"/>
              </a:rPr>
              <a:t>Dizer</a:t>
            </a:r>
            <a:r>
              <a:rPr lang="en-US" sz="1200" b="1" u="sng" dirty="0">
                <a:latin typeface="Arial (Body)"/>
                <a:cs typeface="Calibri"/>
                <a:sym typeface="Calibri"/>
              </a:rPr>
              <a:t>:</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Este diapositivo é um exemplo de como calcular uma taxa de mortalidade. Considere um país com 60,000,000 de habitantes. No ano passado, 540,000 pessoas morreram.</a:t>
            </a:r>
            <a:endParaRPr lang="en-US" sz="1200" b="0" u="none"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0" u="none"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Que números utilizaria para calcular a taxa de mortalidade?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(540,000 / 60,000,000) x 1,000.</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0" i="1" u="sng"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Que valor obtém</a:t>
            </a:r>
            <a:r>
              <a:rPr lang="en-US" sz="1200" b="0" i="1" dirty="0">
                <a:effectLst/>
                <a:latin typeface="Arial (Body)"/>
                <a:ea typeface="Arial" panose="020B06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0" i="1" u="sng"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A taxa de mortalidade é de 9,0 mortes </a:t>
            </a:r>
            <a:r>
              <a:rPr lang="en-US" sz="1200" b="0" i="1" dirty="0" err="1">
                <a:effectLst/>
                <a:latin typeface="Arial (Body)"/>
                <a:ea typeface="Arial" panose="020B0604020202020204" pitchFamily="34" charset="0"/>
                <a:cs typeface="Times New Roman" panose="02020603050405020304" pitchFamily="18" charset="0"/>
              </a:rPr>
              <a:t>por</a:t>
            </a:r>
            <a:r>
              <a:rPr lang="en-US" sz="1200" b="0" i="1" dirty="0">
                <a:effectLst/>
                <a:latin typeface="Arial (Body)"/>
                <a:ea typeface="Arial" panose="020B0604020202020204" pitchFamily="34" charset="0"/>
                <a:cs typeface="Times New Roman" panose="02020603050405020304" pitchFamily="18" charset="0"/>
              </a:rPr>
              <a:t> 1,000 habitantes para esse ano.</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0" i="1" u="sng"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b="0" i="0" dirty="0">
                <a:effectLst/>
                <a:latin typeface="Arial (Body)"/>
                <a:ea typeface="Arial" panose="020B0604020202020204" pitchFamily="34" charset="0"/>
                <a:cs typeface="Times New Roman" panose="02020603050405020304" pitchFamily="18" charset="0"/>
              </a:rPr>
              <a:t>Se quiséssemos comparar a mortalidade entre diferentes áreas geográficas, compararíamos o número de mortes? </a:t>
            </a:r>
            <a:r>
              <a:rPr lang="en-US" sz="1200" b="1" i="1" dirty="0">
                <a:effectLst/>
                <a:latin typeface="Arial (Body)"/>
                <a:ea typeface="Arial" panose="020B0604020202020204" pitchFamily="34" charset="0"/>
                <a:cs typeface="Times New Roman" panose="02020603050405020304" pitchFamily="18" charset="0"/>
              </a:rPr>
              <a:t>Resposta: </a:t>
            </a:r>
            <a:r>
              <a:rPr lang="en-US" sz="1200" b="0" i="1" dirty="0">
                <a:effectLst/>
                <a:latin typeface="Arial (Body)"/>
                <a:ea typeface="Arial" panose="020B0604020202020204" pitchFamily="34" charset="0"/>
                <a:cs typeface="Times New Roman" panose="02020603050405020304" pitchFamily="18" charset="0"/>
              </a:rPr>
              <a:t>Como viu anteriormente quando discutimos contagens versus taxas, o número é influenciado pela dimensão da população. A China terá sempre mais mortes do que um país mais pequeno que possa ter uma esperança de vida mais baixa.  A melhor forma de comparar a mortalidade entre áreas é comparar as taxas de mortalidade, porque as taxas têm em conta a dimensão da população,</a:t>
            </a:r>
            <a:endParaRPr lang="en-US" sz="1200" b="0" i="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69</a:t>
            </a:fld>
            <a:endParaRPr lang="en-US" altLang="en-US"/>
          </a:p>
        </p:txBody>
      </p:sp>
    </p:spTree>
    <p:extLst>
      <p:ext uri="{BB962C8B-B14F-4D97-AF65-F5344CB8AC3E}">
        <p14:creationId xmlns:p14="http://schemas.microsoft.com/office/powerpoint/2010/main" val="3610819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lnSpc>
                <a:spcPct val="115000"/>
              </a:lnSpc>
              <a:spcBef>
                <a:spcPts val="0"/>
              </a:spcBef>
              <a:spcAft>
                <a:spcPts val="1200"/>
              </a:spcAft>
            </a:pPr>
            <a:endParaRPr lang="en-US" sz="120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latin typeface="Arial (Body)"/>
                <a:ea typeface="Times New Roman" panose="02020603050405020304" pitchFamily="18" charset="0"/>
                <a:cs typeface="Times New Roman" panose="02020603050405020304" pitchFamily="18" charset="0"/>
              </a:rPr>
              <a:t>Dizer</a:t>
            </a:r>
            <a:r>
              <a:rPr lang="en-US" sz="1200" b="1" u="sng" dirty="0">
                <a:latin typeface="Arial (Body)"/>
                <a:ea typeface="Times New Roman" panose="02020603050405020304" pitchFamily="18" charset="0"/>
                <a:cs typeface="Times New Roman" panose="02020603050405020304" pitchFamily="18" charset="0"/>
              </a:rPr>
              <a:t>:</a:t>
            </a:r>
            <a:r>
              <a:rPr lang="en-US" sz="1200" b="1" u="none" dirty="0">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Arial" panose="020B0604020202020204" pitchFamily="34" charset="0"/>
              </a:rPr>
              <a:t>Nas lições anteriores falámos sobre a recolha e limpeza de dados.  Precisamos de passar dos dados da lista para um relatório que resuma os dados que temos.  Como é que chegamos lá?  O primeiro tópico que vamos discutir são os dois tipos diferentes de dados.  </a:t>
            </a:r>
            <a:endParaRPr lang="en-US" sz="1200" b="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endParaRPr lang="en-US" sz="1200" b="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Pergunta:</a:t>
            </a:r>
            <a:r>
              <a:rPr lang="en-US" sz="1200" b="1" u="none"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Em que é que os dados da variável idade e da variável sexo são diferentes? </a:t>
            </a:r>
          </a:p>
          <a:p>
            <a:pPr marL="0" marR="0" indent="0">
              <a:lnSpc>
                <a:spcPct val="115000"/>
              </a:lnSpc>
              <a:spcBef>
                <a:spcPts val="0"/>
              </a:spcBef>
              <a:spcAft>
                <a:spcPts val="1200"/>
              </a:spcAft>
              <a:buFont typeface="Wingdings" panose="05000000000000000000" pitchFamily="2" charset="2"/>
              <a:buNone/>
            </a:pPr>
            <a:r>
              <a:rPr lang="en-US" sz="1200" dirty="0">
                <a:effectLst/>
                <a:latin typeface="Arial (Body)"/>
                <a:ea typeface="Times New Roman" panose="02020603050405020304" pitchFamily="18" charset="0"/>
                <a:cs typeface="Times New Roman" panose="02020603050405020304" pitchFamily="18" charset="0"/>
              </a:rPr>
              <a:t> </a:t>
            </a: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Times New Roman" panose="02020603050405020304" pitchFamily="18" charset="0"/>
              </a:rPr>
              <a:t>Pergunte:</a:t>
            </a:r>
            <a:r>
              <a:rPr lang="en-US" sz="1200" b="1" u="none" dirty="0">
                <a:effectLst/>
                <a:latin typeface="Arial (Body)"/>
                <a:ea typeface="Times New Roman" panose="02020603050405020304" pitchFamily="18" charset="0"/>
                <a:cs typeface="Times New Roman" panose="02020603050405020304" pitchFamily="18" charset="0"/>
              </a:rPr>
              <a:t> </a:t>
            </a:r>
            <a:r>
              <a:rPr lang="en-US" sz="1200" dirty="0">
                <a:effectLst/>
                <a:latin typeface="Arial (Body)"/>
                <a:ea typeface="Times New Roman" panose="02020603050405020304" pitchFamily="18" charset="0"/>
                <a:cs typeface="Times New Roman" panose="02020603050405020304" pitchFamily="18" charset="0"/>
              </a:rPr>
              <a:t>Acham que poderiam resumi-los da mesma forma ou de forma diferente?</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Times New Roman" panose="02020603050405020304" pitchFamily="18" charset="0"/>
              </a:rPr>
              <a:t>Reconhecer</a:t>
            </a:r>
            <a:r>
              <a:rPr lang="en-US" sz="1200" b="1" u="none" dirty="0">
                <a:effectLst/>
                <a:latin typeface="Arial (Body)"/>
                <a:ea typeface="Times New Roman" panose="02020603050405020304" pitchFamily="18" charset="0"/>
                <a:cs typeface="Times New Roman" panose="02020603050405020304" pitchFamily="18" charset="0"/>
              </a:rPr>
              <a:t> </a:t>
            </a:r>
            <a:r>
              <a:rPr lang="en-US" sz="1200" b="0" dirty="0">
                <a:effectLst/>
                <a:latin typeface="Arial (Body)"/>
                <a:ea typeface="Times New Roman" panose="02020603050405020304" pitchFamily="18" charset="0"/>
                <a:cs typeface="Times New Roman" panose="02020603050405020304" pitchFamily="18" charset="0"/>
              </a:rPr>
              <a:t>a(s) resposta(s) reforçando as respostas corretas. </a:t>
            </a:r>
            <a:r>
              <a:rPr lang="en-US" sz="1200" b="1" dirty="0">
                <a:effectLst/>
                <a:latin typeface="Arial (Body)"/>
                <a:ea typeface="Times New Roman" panose="02020603050405020304" pitchFamily="18" charset="0"/>
                <a:cs typeface="Arial" panose="020B0604020202020204" pitchFamily="34" charset="0"/>
              </a:rPr>
              <a:t>Resposta: </a:t>
            </a:r>
            <a:r>
              <a:rPr lang="en-US" sz="1200" i="1" dirty="0">
                <a:effectLst/>
                <a:latin typeface="Arial (Body)"/>
                <a:ea typeface="Times New Roman" panose="02020603050405020304" pitchFamily="18" charset="0"/>
                <a:cs typeface="Arial" panose="020B0604020202020204" pitchFamily="34" charset="0"/>
              </a:rPr>
              <a:t>A idade tem valores numéricos, pelo que podemos quantificar (intervalo, média, etc.) e o género tem duas categorias, </a:t>
            </a:r>
            <a:r>
              <a:rPr lang="en-US" sz="1200" i="1" dirty="0" err="1">
                <a:effectLst/>
                <a:latin typeface="Arial (Body)"/>
                <a:ea typeface="Times New Roman" panose="02020603050405020304" pitchFamily="18" charset="0"/>
                <a:cs typeface="Arial" panose="020B0604020202020204" pitchFamily="34" charset="0"/>
              </a:rPr>
              <a:t>não</a:t>
            </a:r>
            <a:r>
              <a:rPr lang="en-US" sz="1200" i="1" dirty="0">
                <a:effectLst/>
                <a:latin typeface="Arial (Body)"/>
                <a:ea typeface="Times New Roman" panose="02020603050405020304" pitchFamily="18" charset="0"/>
                <a:cs typeface="Arial" panose="020B0604020202020204" pitchFamily="34" charset="0"/>
              </a:rPr>
              <a:t> numéricas, pelo que </a:t>
            </a:r>
            <a:r>
              <a:rPr lang="en-US" sz="1200" i="1" dirty="0" err="1">
                <a:effectLst/>
                <a:latin typeface="Arial (Body)"/>
                <a:ea typeface="Times New Roman" panose="02020603050405020304" pitchFamily="18" charset="0"/>
                <a:cs typeface="Arial" panose="020B0604020202020204" pitchFamily="34" charset="0"/>
              </a:rPr>
              <a:t>podemos</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inDizerr</a:t>
            </a:r>
            <a:r>
              <a:rPr lang="en-US" sz="1200" i="1" dirty="0">
                <a:effectLst/>
                <a:latin typeface="Arial (Body)"/>
                <a:ea typeface="Times New Roman" panose="02020603050405020304" pitchFamily="18" charset="0"/>
                <a:cs typeface="Arial" panose="020B0604020202020204" pitchFamily="34" charset="0"/>
              </a:rPr>
              <a:t> o número ou a percentagem de homens e mulheres.</a:t>
            </a:r>
            <a:endParaRPr lang="en-US" sz="1200" i="1" dirty="0">
              <a:effectLst/>
              <a:latin typeface="Arial (Body)"/>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7</a:t>
            </a:fld>
            <a:endParaRPr lang="en-US"/>
          </a:p>
        </p:txBody>
      </p:sp>
    </p:spTree>
    <p:extLst>
      <p:ext uri="{BB962C8B-B14F-4D97-AF65-F5344CB8AC3E}">
        <p14:creationId xmlns:p14="http://schemas.microsoft.com/office/powerpoint/2010/main" val="26935178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Body)"/>
                <a:ea typeface="Arial" panose="020B0604020202020204" pitchFamily="34" charset="0"/>
                <a:cs typeface="Times New Roman" panose="02020603050405020304" pitchFamily="18" charset="0"/>
              </a:rPr>
              <a:t>Notas do instrutor:</a:t>
            </a:r>
          </a:p>
          <a:p>
            <a:pPr marL="0" marR="0" indent="0">
              <a:lnSpc>
                <a:spcPct val="115000"/>
              </a:lnSpc>
              <a:spcBef>
                <a:spcPts val="0"/>
              </a:spcBef>
              <a:spcAft>
                <a:spcPts val="1200"/>
              </a:spcAft>
              <a:buFont typeface="Arial" panose="020B0604020202020204" pitchFamily="34" charset="0"/>
              <a:buNone/>
            </a:pPr>
            <a:endParaRPr lang="en-US" sz="1200" b="1" u="sng" dirty="0">
              <a:latin typeface="Arial (Body)"/>
              <a:cs typeface="Calibri"/>
              <a:sym typeface="Calibri"/>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é outra taxa diferente que envolve a morte. 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é a proporção de pessoas com uma determinada doença que morrem dessa doença. 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reflecte a virulência ou a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da doença. Uma vez que se trata de uma proporção, as pessoas no numerador (a verde) também estão incluídas no denominador (</a:t>
            </a:r>
            <a:r>
              <a:rPr lang="en-US" sz="1200" i="1" dirty="0">
                <a:effectLst/>
                <a:latin typeface="Arial (Body)"/>
                <a:ea typeface="Arial" panose="020B0604020202020204" pitchFamily="34" charset="0"/>
                <a:cs typeface="Times New Roman" panose="02020603050405020304" pitchFamily="18" charset="0"/>
              </a:rPr>
              <a:t>a roxo</a:t>
            </a:r>
            <a:r>
              <a:rPr lang="en-US" sz="1200" dirty="0">
                <a:effectLst/>
                <a:latin typeface="Arial (Body)"/>
                <a:ea typeface="Arial" panose="020B0604020202020204" pitchFamily="34" charset="0"/>
                <a:cs typeface="Times New Roman" panose="02020603050405020304" pitchFamily="18" charset="0"/>
              </a:rPr>
              <a:t>).</a:t>
            </a:r>
            <a:endParaRPr lang="en-US" sz="1200" b="0" i="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endParaRPr lang="en-US" sz="1200" b="0" i="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i="0" dirty="0">
                <a:effectLst/>
                <a:latin typeface="Arial (Body)"/>
                <a:ea typeface="Arial" panose="020B0604020202020204" pitchFamily="34" charset="0"/>
                <a:cs typeface="Times New Roman" panose="02020603050405020304" pitchFamily="18" charset="0"/>
              </a:rPr>
              <a:t>A fórmula para calcular a taxa de </a:t>
            </a:r>
            <a:r>
              <a:rPr lang="en-US" sz="1200" b="0" i="0" dirty="0" err="1">
                <a:effectLst/>
                <a:latin typeface="Arial (Body)"/>
                <a:ea typeface="Arial" panose="020B0604020202020204" pitchFamily="34" charset="0"/>
                <a:cs typeface="Times New Roman" panose="02020603050405020304" pitchFamily="18" charset="0"/>
              </a:rPr>
              <a:t>letalidade</a:t>
            </a:r>
            <a:r>
              <a:rPr lang="en-US" sz="1200" b="0" i="0" dirty="0">
                <a:effectLst/>
                <a:latin typeface="Arial (Body)"/>
                <a:ea typeface="Arial" panose="020B0604020202020204" pitchFamily="34" charset="0"/>
                <a:cs typeface="Times New Roman" panose="02020603050405020304" pitchFamily="18" charset="0"/>
              </a:rPr>
              <a:t> é: </a:t>
            </a:r>
            <a:r>
              <a:rPr lang="en-US" sz="1200" b="1" i="0" dirty="0">
                <a:effectLst/>
                <a:latin typeface="Arial (Body)"/>
                <a:ea typeface="Arial" panose="020B0604020202020204" pitchFamily="34" charset="0"/>
                <a:cs typeface="Times New Roman" panose="02020603050405020304" pitchFamily="18" charset="0"/>
              </a:rPr>
              <a:t>&lt;CLICAR&gt; </a:t>
            </a:r>
            <a:endParaRPr lang="en-US" sz="1200" b="1" i="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n-US" sz="1200" b="0" i="0" dirty="0">
                <a:effectLst/>
                <a:latin typeface="Arial (Body)"/>
                <a:ea typeface="Times New Roman" panose="02020603050405020304" pitchFamily="18" charset="0"/>
                <a:cs typeface="Times New Roman" panose="02020603050405020304" pitchFamily="18" charset="0"/>
              </a:rPr>
              <a:t>O número de mortes devidas a uma doença num determinado período (numerador, a verde).</a:t>
            </a:r>
          </a:p>
          <a:p>
            <a:pPr marL="800100" marR="0" lvl="1" indent="-342900">
              <a:lnSpc>
                <a:spcPct val="115000"/>
              </a:lnSpc>
              <a:spcBef>
                <a:spcPts val="0"/>
              </a:spcBef>
              <a:spcAft>
                <a:spcPts val="0"/>
              </a:spcAft>
              <a:buFont typeface="+mj-lt"/>
              <a:buAutoNum type="arabicPeriod"/>
            </a:pPr>
            <a:r>
              <a:rPr lang="en-US" sz="1200" b="0" i="0" dirty="0">
                <a:effectLst/>
                <a:latin typeface="Arial (Body)"/>
                <a:ea typeface="Times New Roman" panose="02020603050405020304" pitchFamily="18" charset="0"/>
                <a:cs typeface="Times New Roman" panose="02020603050405020304" pitchFamily="18" charset="0"/>
              </a:rPr>
              <a:t>Dividido pelo número de casos com essa doença nesse mesmo período (denominador, a roxo).</a:t>
            </a:r>
          </a:p>
          <a:p>
            <a:pPr marL="800100" marR="0" lvl="1" indent="-342900">
              <a:lnSpc>
                <a:spcPct val="115000"/>
              </a:lnSpc>
              <a:spcBef>
                <a:spcPts val="0"/>
              </a:spcBef>
              <a:spcAft>
                <a:spcPts val="1200"/>
              </a:spcAft>
              <a:buFont typeface="+mj-lt"/>
              <a:buAutoNum type="arabicPeriod"/>
            </a:pPr>
            <a:r>
              <a:rPr lang="en-US" sz="1200" b="0" i="0" dirty="0">
                <a:effectLst/>
                <a:latin typeface="Arial (Body)"/>
                <a:ea typeface="Times New Roman" panose="02020603050405020304" pitchFamily="18" charset="0"/>
                <a:cs typeface="Times New Roman" panose="02020603050405020304" pitchFamily="18" charset="0"/>
              </a:rPr>
              <a:t>Em seguida, multiplica-se por 100 para obter uma percentagem.</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70</a:t>
            </a:fld>
            <a:endParaRPr lang="en-US" altLang="en-US"/>
          </a:p>
        </p:txBody>
      </p:sp>
    </p:spTree>
    <p:extLst>
      <p:ext uri="{BB962C8B-B14F-4D97-AF65-F5344CB8AC3E}">
        <p14:creationId xmlns:p14="http://schemas.microsoft.com/office/powerpoint/2010/main" val="22343166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Arial" panose="020B0604020202020204" pitchFamily="34" charset="0"/>
                <a:cs typeface="Times New Roman" panose="02020603050405020304" pitchFamily="18" charset="0"/>
              </a:rPr>
              <a:t>Este diapositivo mostra o número de casos, o número de mortes e 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para humanos com infeção por influenza A/H5N1 ("gripe das aves") de 2003 a 2017.</a:t>
            </a: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Que número é que a OMS utilizou para calcular a taxa de </a:t>
            </a:r>
            <a:r>
              <a:rPr lang="en-US" sz="1200" dirty="0" err="1">
                <a:effectLst/>
                <a:latin typeface="Arial (Body)"/>
                <a:ea typeface="Arial" panose="020B0604020202020204" pitchFamily="34" charset="0"/>
                <a:cs typeface="Times New Roman" panose="02020603050405020304" pitchFamily="18" charset="0"/>
              </a:rPr>
              <a:t>letalidade</a:t>
            </a:r>
            <a:r>
              <a:rPr lang="en-US" sz="1200" dirty="0">
                <a:effectLst/>
                <a:latin typeface="Arial (Body)"/>
                <a:ea typeface="Arial" panose="020B0604020202020204" pitchFamily="34" charset="0"/>
                <a:cs typeface="Times New Roman" panose="02020603050405020304" pitchFamily="18" charset="0"/>
              </a:rPr>
              <a:t> para 2003-2009?</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282 mortes divididas por 468 casos; multiplicado por 100% resulta numa taxa de </a:t>
            </a:r>
            <a:r>
              <a:rPr lang="en-US" sz="1200" i="1" dirty="0" err="1">
                <a:effectLst/>
                <a:latin typeface="Arial (Body)"/>
                <a:ea typeface="Arial" panose="020B0604020202020204" pitchFamily="34" charset="0"/>
                <a:cs typeface="Times New Roman" panose="02020603050405020304" pitchFamily="18" charset="0"/>
              </a:rPr>
              <a:t>letalidade</a:t>
            </a:r>
            <a:r>
              <a:rPr lang="en-US" sz="1200" i="1" dirty="0">
                <a:effectLst/>
                <a:latin typeface="Arial (Body)"/>
                <a:ea typeface="Arial" panose="020B0604020202020204" pitchFamily="34" charset="0"/>
                <a:cs typeface="Times New Roman" panose="02020603050405020304" pitchFamily="18" charset="0"/>
              </a:rPr>
              <a:t> de 60%. Por outras palavras, durante os primeiros anos, 6 em cada 10 casos humanos reconhecidos de A/H5N1 morreram. </a:t>
            </a:r>
            <a:r>
              <a:rPr lang="en-US" sz="1200" b="1" dirty="0">
                <a:effectLst/>
                <a:latin typeface="Arial (Body)"/>
                <a:ea typeface="Times New Roman" panose="02020603050405020304" pitchFamily="18" charset="0"/>
                <a:cs typeface="Times New Roman" panose="02020603050405020304" pitchFamily="18" charset="0"/>
              </a:rPr>
              <a:t>&lt;CLICAR&gt;</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Pergunte:</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Agora, calcula a taxa global de mortalidade dos casos a nível mundial. </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 ou respondam.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1" i="1" dirty="0">
                <a:effectLst/>
                <a:latin typeface="Arial (Body)"/>
                <a:ea typeface="Arial" panose="020B0604020202020204" pitchFamily="34" charset="0"/>
                <a:cs typeface="Times New Roman" panose="02020603050405020304" pitchFamily="18" charset="0"/>
              </a:rPr>
              <a:t>Resposta: </a:t>
            </a:r>
            <a:r>
              <a:rPr lang="en-US" sz="1200" i="1" dirty="0">
                <a:effectLst/>
                <a:latin typeface="Arial (Body)"/>
                <a:ea typeface="Arial" panose="020B0604020202020204" pitchFamily="34" charset="0"/>
                <a:cs typeface="Times New Roman" panose="02020603050405020304" pitchFamily="18" charset="0"/>
              </a:rPr>
              <a:t>(460 / 880) x 100% = 52%.</a:t>
            </a:r>
            <a:endParaRPr lang="en-US"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endParaRPr lang="en-US"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Arial" panose="020B0604020202020204" pitchFamily="34" charset="0"/>
                <a:cs typeface="Times New Roman" panose="02020603050405020304" pitchFamily="18" charset="0"/>
              </a:rPr>
              <a:t>Perguntar:</a:t>
            </a:r>
            <a:r>
              <a:rPr lang="en-US" sz="1200" b="1" u="none" dirty="0">
                <a:effectLst/>
                <a:latin typeface="Arial (Body)"/>
                <a:ea typeface="Arial" panose="020B0604020202020204" pitchFamily="34" charset="0"/>
                <a:cs typeface="Times New Roman" panose="02020603050405020304" pitchFamily="18" charset="0"/>
              </a:rPr>
              <a:t> </a:t>
            </a:r>
            <a:r>
              <a:rPr lang="en-US" sz="1200" dirty="0">
                <a:effectLst/>
                <a:latin typeface="Arial (Body)"/>
                <a:ea typeface="Arial" panose="020B0604020202020204" pitchFamily="34" charset="0"/>
                <a:cs typeface="Times New Roman" panose="02020603050405020304" pitchFamily="18" charset="0"/>
              </a:rPr>
              <a:t>Descreva as taxas de mortalidade dos casos em geral e ao longo do tempo.</a:t>
            </a:r>
          </a:p>
          <a:p>
            <a:pPr marL="171450" marR="0" indent="-171450">
              <a:spcBef>
                <a:spcPts val="1200"/>
              </a:spcBef>
              <a:spcAft>
                <a:spcPts val="600"/>
              </a:spcAft>
              <a:buFont typeface="Wingdings" panose="05000000000000000000" pitchFamily="2" charset="2"/>
              <a:buChar char="§"/>
            </a:pPr>
            <a:endParaRPr lang="en-US" sz="1200" b="1" u="sng"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ea typeface="Times New Roman"/>
                <a:cs typeface="Times New Roman" panose="02020603050405020304" pitchFamily="18" charset="0"/>
                <a:sym typeface="Times New Roman"/>
              </a:rPr>
              <a:t>Permitir que</a:t>
            </a:r>
            <a:r>
              <a:rPr lang="en-US" sz="1200" b="1" u="none" dirty="0">
                <a:effectLst/>
                <a:latin typeface="Arial (Body)"/>
                <a:ea typeface="Times New Roman"/>
                <a:cs typeface="Times New Roman" panose="02020603050405020304" pitchFamily="18" charset="0"/>
                <a:sym typeface="Times New Roman"/>
              </a:rPr>
              <a:t> </a:t>
            </a:r>
            <a:r>
              <a:rPr lang="en-US" sz="1200" b="0" dirty="0">
                <a:effectLst/>
                <a:latin typeface="Arial (Body)"/>
                <a:ea typeface="Times New Roman"/>
                <a:cs typeface="Times New Roman" panose="02020603050405020304" pitchFamily="18" charset="0"/>
                <a:sym typeface="Times New Roman"/>
              </a:rPr>
              <a:t>os participantes processem a pergunta e/ou respondam. </a:t>
            </a:r>
            <a:r>
              <a:rPr lang="en-US" sz="1200" b="1" i="1" dirty="0">
                <a:effectLst/>
                <a:latin typeface="Arial (Body)"/>
                <a:ea typeface="Arial" panose="020B0604020202020204" pitchFamily="34" charset="0"/>
                <a:cs typeface="Times New Roman" panose="02020603050405020304" pitchFamily="18" charset="0"/>
              </a:rPr>
              <a:t>Resposta:</a:t>
            </a:r>
            <a:r>
              <a:rPr lang="en-US" sz="1200" i="1" dirty="0">
                <a:effectLst/>
                <a:latin typeface="Arial (Body)"/>
                <a:ea typeface="Arial" panose="020B0604020202020204" pitchFamily="34" charset="0"/>
                <a:cs typeface="Times New Roman" panose="02020603050405020304" pitchFamily="18" charset="0"/>
              </a:rPr>
              <a:t> A nível mundial, mais de metade dos casos reconhecidos de gripe A/H5N1 entre 2003 e 2023 morreram.  No entanto, a taxa de </a:t>
            </a:r>
            <a:r>
              <a:rPr lang="en-US" sz="1200" i="1" dirty="0" err="1">
                <a:effectLst/>
                <a:latin typeface="Arial (Body)"/>
                <a:ea typeface="Arial" panose="020B0604020202020204" pitchFamily="34" charset="0"/>
                <a:cs typeface="Times New Roman" panose="02020603050405020304" pitchFamily="18" charset="0"/>
              </a:rPr>
              <a:t>letalidade</a:t>
            </a:r>
            <a:r>
              <a:rPr lang="en-US" sz="1200" i="1" dirty="0">
                <a:effectLst/>
                <a:latin typeface="Arial (Body)"/>
                <a:ea typeface="Arial" panose="020B0604020202020204" pitchFamily="34" charset="0"/>
                <a:cs typeface="Times New Roman" panose="02020603050405020304" pitchFamily="18" charset="0"/>
              </a:rPr>
              <a:t> diminuiu ao longo do tempo, de 60% a 54% para 30% a 26%.</a:t>
            </a:r>
            <a:endParaRPr lang="en-US" sz="1200" i="1"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
            </a:pPr>
            <a:endParaRPr lang="en-US" sz="1200" b="1" dirty="0">
              <a:effectLst/>
              <a:latin typeface="Arial (Body)"/>
              <a:ea typeface="Arial" panose="020B0604020202020204" pitchFamily="34"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v"/>
            </a:pPr>
            <a:r>
              <a:rPr lang="en-US" sz="1200" b="1" i="1" dirty="0">
                <a:effectLst/>
                <a:latin typeface="Arial (Body)"/>
                <a:ea typeface="Arial" panose="020B0604020202020204" pitchFamily="34" charset="0"/>
                <a:cs typeface="Times New Roman" panose="02020603050405020304" pitchFamily="18" charset="0"/>
              </a:rPr>
              <a:t>Pergunta opcional: O que é que pode explicar este padrão?</a:t>
            </a:r>
            <a:endParaRPr lang="en-US" sz="1200" b="1" i="1" dirty="0">
              <a:effectLst/>
              <a:latin typeface="Arial (Body)"/>
              <a:ea typeface="Times New Roman" panose="02020603050405020304" pitchFamily="18" charset="0"/>
              <a:cs typeface="Times New Roman" panose="02020603050405020304" pitchFamily="18" charset="0"/>
            </a:endParaRPr>
          </a:p>
          <a:p>
            <a:pPr marL="0" marR="0" indent="457200">
              <a:lnSpc>
                <a:spcPct val="115000"/>
              </a:lnSpc>
              <a:spcBef>
                <a:spcPts val="0"/>
              </a:spcBef>
              <a:spcAft>
                <a:spcPts val="0"/>
              </a:spcAft>
            </a:pPr>
            <a:r>
              <a:rPr lang="en-US" sz="1200" b="1" i="1" dirty="0">
                <a:effectLst/>
                <a:latin typeface="Arial (Body)"/>
                <a:ea typeface="Arial" panose="020B0604020202020204" pitchFamily="34" charset="0"/>
                <a:cs typeface="Times New Roman" panose="02020603050405020304" pitchFamily="18" charset="0"/>
              </a:rPr>
              <a:t>Respostas possíveis:</a:t>
            </a:r>
            <a:endParaRPr lang="en-US" sz="1200" b="1" i="1"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Melhoria da deteção e notificação de casos mais ligeiros e </a:t>
            </a:r>
            <a:r>
              <a:rPr lang="en-US" sz="1200" b="1" i="1" dirty="0" err="1">
                <a:effectLst/>
                <a:latin typeface="Arial (Body)"/>
                <a:ea typeface="Arial" panose="020B0604020202020204" pitchFamily="34" charset="0"/>
                <a:cs typeface="Times New Roman" panose="02020603050405020304" pitchFamily="18" charset="0"/>
              </a:rPr>
              <a:t>não</a:t>
            </a:r>
            <a:r>
              <a:rPr lang="en-US" sz="1200" b="1" i="1" dirty="0">
                <a:effectLst/>
                <a:latin typeface="Arial (Body)"/>
                <a:ea typeface="Arial" panose="020B0604020202020204" pitchFamily="34" charset="0"/>
                <a:cs typeface="Times New Roman" panose="02020603050405020304" pitchFamily="18" charset="0"/>
              </a:rPr>
              <a:t> fatais?</a:t>
            </a:r>
            <a:endParaRPr lang="en-US" sz="1200" b="1" i="1"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Melhoria do acesso a cuidados de saúde rápidos e a tratamentos mais eficazes?</a:t>
            </a:r>
            <a:endParaRPr lang="en-US" sz="1200" b="1" i="1"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Enfraquecimento do vírus ou melhoria da imunidade?</a:t>
            </a:r>
            <a:endParaRPr lang="en-US" sz="1200" b="1" i="1"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n-US" sz="1200" b="1" i="1" dirty="0">
                <a:effectLst/>
                <a:latin typeface="Arial (Body)"/>
                <a:ea typeface="Arial" panose="020B0604020202020204" pitchFamily="34" charset="0"/>
                <a:cs typeface="Times New Roman" panose="02020603050405020304" pitchFamily="18" charset="0"/>
              </a:rPr>
              <a:t>Outros factores? </a:t>
            </a:r>
            <a:endParaRPr lang="en-US" sz="1200" b="1" i="1"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71</a:t>
            </a:fld>
            <a:endParaRPr lang="en-US" altLang="en-US"/>
          </a:p>
        </p:txBody>
      </p:sp>
    </p:spTree>
    <p:extLst>
      <p:ext uri="{BB962C8B-B14F-4D97-AF65-F5344CB8AC3E}">
        <p14:creationId xmlns:p14="http://schemas.microsoft.com/office/powerpoint/2010/main" val="23947739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n-US" sz="1200" b="1" dirty="0">
                <a:latin typeface="Arial  "/>
                <a:ea typeface="Times New Roman" panose="02020603050405020304" pitchFamily="18" charset="0"/>
                <a:cs typeface="Times New Roman" panose="02020603050405020304" pitchFamily="18" charset="0"/>
              </a:rPr>
              <a:t>Notas do instrutor:</a:t>
            </a:r>
          </a:p>
          <a:p>
            <a:pPr marL="0" marR="0">
              <a:lnSpc>
                <a:spcPct val="115000"/>
              </a:lnSpc>
              <a:spcBef>
                <a:spcPts val="1200"/>
              </a:spcBef>
              <a:spcAft>
                <a:spcPts val="600"/>
              </a:spcAft>
            </a:pPr>
            <a:endParaRPr lang="en-US" sz="1200" b="1" dirty="0">
              <a:effectLst/>
              <a:latin typeface="Arial  "/>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r>
              <a:rPr lang="en-US" sz="1200" b="1" u="sng" dirty="0">
                <a:latin typeface="Arial  "/>
              </a:rPr>
              <a:t>Peça </a:t>
            </a:r>
            <a:r>
              <a:rPr lang="en-US" sz="1200" b="1" u="sng" dirty="0" err="1">
                <a:latin typeface="Arial  "/>
              </a:rPr>
              <a:t>aos</a:t>
            </a:r>
            <a:r>
              <a:rPr lang="en-US" sz="1200" b="1" u="none" dirty="0">
                <a:latin typeface="Arial  "/>
              </a:rPr>
              <a:t> </a:t>
            </a:r>
            <a:r>
              <a:rPr lang="pt-BR" sz="1200" b="0" dirty="0">
                <a:latin typeface="Arial  "/>
              </a:rPr>
              <a:t>participantes que consultem o seu </a:t>
            </a:r>
            <a:r>
              <a:rPr lang="en-US" sz="1200" b="0" dirty="0">
                <a:latin typeface="Arial  "/>
              </a:rPr>
              <a:t>"Livro de Exercícios do Participante" para o exercício intitulado: </a:t>
            </a:r>
            <a:r>
              <a:rPr lang="en-US" sz="1200" b="1" dirty="0">
                <a:effectLst/>
                <a:latin typeface="Arial  "/>
                <a:ea typeface="Arial" panose="020B0604020202020204" pitchFamily="34" charset="0"/>
                <a:cs typeface="Times New Roman" panose="02020603050405020304" pitchFamily="18" charset="0"/>
              </a:rPr>
              <a:t>Calcular Medidas de Frequência</a:t>
            </a:r>
            <a:endParaRPr lang="fr-FR" sz="1200"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endParaRPr lang="fr-FR" sz="1200" b="1" dirty="0">
              <a:latin typeface="Arial  "/>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v"/>
              <a:tabLst/>
              <a:defRPr/>
            </a:pPr>
            <a:r>
              <a:rPr lang="en-US" sz="1200" b="1" i="1" dirty="0">
                <a:effectLst/>
                <a:latin typeface="Arial  "/>
                <a:ea typeface="Arial" panose="020B0604020202020204" pitchFamily="34" charset="0"/>
                <a:cs typeface="Times New Roman" panose="02020603050405020304" pitchFamily="18" charset="0"/>
              </a:rPr>
              <a:t>Duração total: 30 minutos (15 minutos para os participantes, 15 minutos para o debate)</a:t>
            </a:r>
            <a:endParaRPr lang="fr-FR" sz="1200" i="1" dirty="0">
              <a:effectLst/>
              <a:latin typeface="Arial  "/>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15000"/>
              </a:lnSpc>
              <a:spcBef>
                <a:spcPts val="1200"/>
              </a:spcBef>
              <a:spcAft>
                <a:spcPts val="600"/>
              </a:spcAft>
              <a:buClrTx/>
              <a:buSzTx/>
              <a:buFont typeface="Wingdings" panose="05000000000000000000" pitchFamily="2" charset="2"/>
              <a:buNone/>
              <a:tabLst/>
              <a:defRPr/>
            </a:pPr>
            <a:endParaRPr lang="fr-FR" sz="1200" b="1" i="1" dirty="0">
              <a:latin typeface="Arial  "/>
            </a:endParaRPr>
          </a:p>
          <a:p>
            <a:pPr marL="0" marR="0">
              <a:lnSpc>
                <a:spcPct val="115000"/>
              </a:lnSpc>
              <a:spcBef>
                <a:spcPts val="1200"/>
              </a:spcBef>
              <a:spcAft>
                <a:spcPts val="600"/>
              </a:spcAft>
            </a:pPr>
            <a:endParaRPr lang="en-US" sz="1200" b="1" dirty="0">
              <a:effectLst/>
              <a:latin typeface="Arial  "/>
              <a:ea typeface="Arial" panose="020B0604020202020204" pitchFamily="34" charset="0"/>
              <a:cs typeface="Times New Roman" panose="02020603050405020304" pitchFamily="18" charset="0"/>
            </a:endParaRPr>
          </a:p>
          <a:p>
            <a:pPr marL="0" marR="0">
              <a:lnSpc>
                <a:spcPct val="115000"/>
              </a:lnSpc>
              <a:spcBef>
                <a:spcPts val="1200"/>
              </a:spcBef>
              <a:spcAft>
                <a:spcPts val="600"/>
              </a:spcAft>
            </a:pPr>
            <a:endParaRPr lang="en-US" sz="1200" b="1" dirty="0">
              <a:effectLst/>
              <a:latin typeface="Arial  "/>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n-US" sz="1200" b="1" i="1" dirty="0">
              <a:effectLst/>
              <a:latin typeface="Arial  "/>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b="1" i="1" dirty="0">
              <a:effectLst/>
              <a:latin typeface="Arial  "/>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72</a:t>
            </a:fld>
            <a:endParaRPr lang="en-US"/>
          </a:p>
        </p:txBody>
      </p:sp>
    </p:spTree>
    <p:extLst>
      <p:ext uri="{BB962C8B-B14F-4D97-AF65-F5344CB8AC3E}">
        <p14:creationId xmlns:p14="http://schemas.microsoft.com/office/powerpoint/2010/main" val="28008725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00"/>
              </a:spcAft>
            </a:pPr>
            <a:r>
              <a:rPr lang="en-US" sz="1200" b="1" i="0" dirty="0">
                <a:effectLst/>
                <a:latin typeface="Arial (Body)"/>
                <a:ea typeface="Times New Roman" panose="02020603050405020304" pitchFamily="18" charset="0"/>
                <a:cs typeface="Times New Roman" panose="02020603050405020304" pitchFamily="18" charset="0"/>
              </a:rPr>
              <a:t>Nota do instrutor</a:t>
            </a:r>
            <a:r>
              <a:rPr lang="en-US" dirty="0">
                <a:latin typeface="Arial (Body)"/>
                <a:ea typeface="Times New Roman" panose="02020603050405020304" pitchFamily="18" charset="0"/>
                <a:cs typeface="Times New Roman" panose="02020603050405020304" pitchFamily="18" charset="0"/>
              </a:rPr>
              <a:t>: </a:t>
            </a:r>
            <a:endParaRPr lang="en-US" sz="1200" i="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b="1" i="1" dirty="0">
              <a:effectLst/>
              <a:latin typeface="Arial (Body)"/>
              <a:ea typeface="Arial" panose="020B0604020202020204" pitchFamily="34" charset="0"/>
              <a:cs typeface="Times New Roman" panose="02020603050405020304" pitchFamily="18" charset="0"/>
            </a:endParaRPr>
          </a:p>
          <a:p>
            <a:pPr marL="171450" indent="-171450">
              <a:lnSpc>
                <a:spcPct val="115000"/>
              </a:lnSpc>
              <a:spcAft>
                <a:spcPts val="1200"/>
              </a:spcAft>
              <a:buFont typeface="Wingdings" panose="05000000000000000000" pitchFamily="2" charset="2"/>
              <a:buChar char="v"/>
              <a:defRPr/>
            </a:pPr>
            <a:r>
              <a:rPr lang="en-US" sz="1200" b="1" i="1" dirty="0">
                <a:effectLst/>
                <a:latin typeface="Arial (Body)"/>
                <a:ea typeface="Arial" panose="020B0604020202020204" pitchFamily="34" charset="0"/>
                <a:cs typeface="Times New Roman" panose="02020603050405020304" pitchFamily="18" charset="0"/>
              </a:rPr>
              <a:t>Peça aos participantes para trabalharem </a:t>
            </a:r>
            <a:r>
              <a:rPr lang="en-US" b="1" i="1" dirty="0">
                <a:latin typeface="Arial (Body)"/>
                <a:ea typeface="Arial" panose="020B0604020202020204" pitchFamily="34" charset="0"/>
                <a:cs typeface="Times New Roman" panose="02020603050405020304" pitchFamily="18" charset="0"/>
              </a:rPr>
              <a:t>em pares </a:t>
            </a:r>
            <a:r>
              <a:rPr lang="en-US" sz="1200" b="1" i="1" dirty="0">
                <a:effectLst/>
                <a:latin typeface="Arial (Body)"/>
                <a:ea typeface="Arial" panose="020B0604020202020204" pitchFamily="34" charset="0"/>
                <a:cs typeface="Times New Roman" panose="02020603050405020304" pitchFamily="18" charset="0"/>
              </a:rPr>
              <a:t>e lerem o cenário, respondendo depois às perguntas do diapositivo.  Os participantes podem escrever as suas respostas individualmente.</a:t>
            </a: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n-US" sz="1200" b="1" i="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ea typeface="Arial" panose="020B0604020202020204" pitchFamily="34" charset="0"/>
                <a:cs typeface="Times New Roman" panose="02020603050405020304" pitchFamily="18" charset="0"/>
              </a:rPr>
              <a:t>Reveja</a:t>
            </a:r>
            <a:r>
              <a:rPr lang="en-US" sz="1200" b="1" i="0" u="none" dirty="0">
                <a:effectLst/>
                <a:latin typeface="Arial (Body)"/>
                <a:ea typeface="Arial" panose="020B0604020202020204" pitchFamily="34" charset="0"/>
                <a:cs typeface="Times New Roman" panose="02020603050405020304" pitchFamily="18" charset="0"/>
              </a:rPr>
              <a:t> </a:t>
            </a:r>
            <a:r>
              <a:rPr lang="en-US" sz="1200" b="0" i="0" u="none" dirty="0">
                <a:effectLst/>
                <a:latin typeface="Arial (Body)"/>
                <a:ea typeface="Arial" panose="020B0604020202020204" pitchFamily="34" charset="0"/>
                <a:cs typeface="Times New Roman" panose="02020603050405020304" pitchFamily="18" charset="0"/>
              </a:rPr>
              <a:t>as seguintes respostas em grupo, depois de a maioria dos participantes </a:t>
            </a:r>
            <a:r>
              <a:rPr lang="en-US" sz="1200" b="0" i="0" u="none" dirty="0" err="1">
                <a:effectLst/>
                <a:latin typeface="Arial (Body)"/>
                <a:ea typeface="Arial" panose="020B0604020202020204" pitchFamily="34" charset="0"/>
                <a:cs typeface="Times New Roman" panose="02020603050405020304" pitchFamily="18" charset="0"/>
              </a:rPr>
              <a:t>ter</a:t>
            </a:r>
            <a:r>
              <a:rPr lang="en-US" sz="1200" b="0" i="0" u="none" dirty="0">
                <a:effectLst/>
                <a:latin typeface="Arial (Body)"/>
                <a:ea typeface="Arial" panose="020B0604020202020204" pitchFamily="34" charset="0"/>
                <a:cs typeface="Times New Roman" panose="02020603050405020304" pitchFamily="18" charset="0"/>
              </a:rPr>
              <a:t> </a:t>
            </a:r>
            <a:r>
              <a:rPr lang="en-US" sz="1200" b="0" i="0" u="none" dirty="0" err="1">
                <a:effectLst/>
                <a:latin typeface="Arial (Body)"/>
                <a:ea typeface="Arial" panose="020B0604020202020204" pitchFamily="34" charset="0"/>
                <a:cs typeface="Times New Roman" panose="02020603050405020304" pitchFamily="18" charset="0"/>
              </a:rPr>
              <a:t>inDizerdo</a:t>
            </a:r>
            <a:r>
              <a:rPr lang="en-US" sz="1200" b="0" i="0" u="none" dirty="0">
                <a:effectLst/>
                <a:latin typeface="Arial (Body)"/>
                <a:ea typeface="Arial" panose="020B0604020202020204" pitchFamily="34" charset="0"/>
                <a:cs typeface="Times New Roman" panose="02020603050405020304" pitchFamily="18" charset="0"/>
              </a:rPr>
              <a:t> que está pronta.</a:t>
            </a:r>
            <a:endParaRPr lang="en-US" sz="1200" b="1" i="1" u="sng"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endParaRPr lang="en-US" sz="1200" b="0" i="0" dirty="0">
              <a:effectLst/>
              <a:latin typeface="Arial (Body)"/>
              <a:ea typeface="Times New Roman" panose="02020603050405020304" pitchFamily="18" charset="0"/>
              <a:cs typeface="Times New Roman" panose="02020603050405020304" pitchFamily="18" charset="0"/>
            </a:endParaRPr>
          </a:p>
          <a:p>
            <a:pPr marL="628650" marR="0" lvl="1" indent="-171450" algn="l" defTabSz="914400" rtl="0" eaLnBrk="1" fontAlgn="auto" latinLnBrk="0" hangingPunct="1">
              <a:lnSpc>
                <a:spcPct val="115000"/>
              </a:lnSpc>
              <a:spcBef>
                <a:spcPts val="0"/>
              </a:spcBef>
              <a:spcAft>
                <a:spcPts val="1200"/>
              </a:spcAft>
              <a:buClrTx/>
              <a:buSzTx/>
              <a:buFont typeface="Courier New" panose="02070309020205020404" pitchFamily="49" charset="0"/>
              <a:buChar char="o"/>
              <a:tabLst/>
              <a:defRPr/>
            </a:pPr>
            <a:r>
              <a:rPr lang="en-US" sz="1200" b="1" i="0" dirty="0">
                <a:effectLst/>
                <a:latin typeface="Arial (Body)"/>
                <a:ea typeface="Times New Roman" panose="02020603050405020304" pitchFamily="18" charset="0"/>
                <a:cs typeface="Times New Roman" panose="02020603050405020304" pitchFamily="18" charset="0"/>
              </a:rPr>
              <a:t>Pergunta 1</a:t>
            </a:r>
            <a:r>
              <a:rPr lang="en-US" sz="1200" b="0" i="0" dirty="0">
                <a:effectLst/>
                <a:latin typeface="Arial (Body)"/>
                <a:ea typeface="Times New Roman" panose="02020603050405020304" pitchFamily="18" charset="0"/>
                <a:cs typeface="Times New Roman" panose="02020603050405020304" pitchFamily="18" charset="0"/>
              </a:rPr>
              <a:t>: Que proporção de mulheres da coorte foram recentemente diagnosticadas com hipertensão no Dia 1? </a:t>
            </a:r>
            <a:r>
              <a:rPr lang="en-US" sz="1200" b="1" i="0" dirty="0">
                <a:effectLst/>
                <a:latin typeface="Arial (Body)"/>
                <a:ea typeface="Times New Roman" panose="02020603050405020304" pitchFamily="18" charset="0"/>
                <a:cs typeface="Times New Roman" panose="02020603050405020304" pitchFamily="18" charset="0"/>
              </a:rPr>
              <a:t>&lt;CLICAR&gt; </a:t>
            </a:r>
            <a:r>
              <a:rPr lang="en-US" sz="1200" b="0" i="0" dirty="0">
                <a:solidFill>
                  <a:srgbClr val="C00000"/>
                </a:solidFill>
                <a:effectLst/>
                <a:latin typeface="Arial (Body)"/>
                <a:ea typeface="Times New Roman" panose="02020603050405020304" pitchFamily="18" charset="0"/>
                <a:cs typeface="Times New Roman" panose="02020603050405020304" pitchFamily="18" charset="0"/>
              </a:rPr>
              <a:t>(37 / 787) x 100 = 4.7%</a:t>
            </a:r>
            <a:endParaRPr lang="en-US" sz="1200" b="0" i="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Courier New" panose="02070309020205020404" pitchFamily="49" charset="0"/>
              <a:buChar char="o"/>
            </a:pPr>
            <a:endParaRPr lang="en-US" sz="1200" b="0" i="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i="0" dirty="0">
                <a:effectLst/>
                <a:latin typeface="Arial (Body)"/>
                <a:ea typeface="Times New Roman" panose="02020603050405020304" pitchFamily="18" charset="0"/>
                <a:cs typeface="Times New Roman" panose="02020603050405020304" pitchFamily="18" charset="0"/>
              </a:rPr>
              <a:t>Questão 2: </a:t>
            </a:r>
            <a:r>
              <a:rPr lang="en-US" sz="1200" b="0" i="0" dirty="0">
                <a:effectLst/>
                <a:latin typeface="Arial (Body)"/>
                <a:ea typeface="Times New Roman" panose="02020603050405020304" pitchFamily="18" charset="0"/>
                <a:cs typeface="Times New Roman" panose="02020603050405020304" pitchFamily="18" charset="0"/>
              </a:rPr>
              <a:t>Qual era a prevalência de hipertensão entre esta coorte de mulheres no final do primeiro ano deste estudo? </a:t>
            </a:r>
            <a:r>
              <a:rPr lang="en-US" sz="1200" b="1" i="0" dirty="0">
                <a:effectLst/>
                <a:latin typeface="Arial (Body)"/>
                <a:ea typeface="Times New Roman" panose="02020603050405020304" pitchFamily="18" charset="0"/>
                <a:cs typeface="Times New Roman" panose="02020603050405020304" pitchFamily="18" charset="0"/>
              </a:rPr>
              <a:t>&lt;CLICAR&gt; </a:t>
            </a:r>
            <a:r>
              <a:rPr lang="en-US" sz="1200" b="0" i="0" dirty="0">
                <a:solidFill>
                  <a:srgbClr val="C00000"/>
                </a:solidFill>
                <a:effectLst/>
                <a:latin typeface="Arial (Body)"/>
                <a:ea typeface="Times New Roman" panose="02020603050405020304" pitchFamily="18" charset="0"/>
                <a:cs typeface="Times New Roman" panose="02020603050405020304" pitchFamily="18" charset="0"/>
              </a:rPr>
              <a:t>(37 + 43) / 787 x 100 = 10.2%</a:t>
            </a:r>
            <a:endParaRPr lang="en-US" sz="1200" b="0" i="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n-US" sz="1200" b="1" dirty="0">
              <a:effectLst/>
              <a:latin typeface="Arial  "/>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73</a:t>
            </a:fld>
            <a:endParaRPr lang="en-US"/>
          </a:p>
        </p:txBody>
      </p:sp>
    </p:spTree>
    <p:extLst>
      <p:ext uri="{BB962C8B-B14F-4D97-AF65-F5344CB8AC3E}">
        <p14:creationId xmlns:p14="http://schemas.microsoft.com/office/powerpoint/2010/main" val="13567648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i="0" dirty="0">
                <a:effectLst/>
                <a:latin typeface="Arial (Body)"/>
                <a:ea typeface="Times New Roman" panose="02020603050405020304" pitchFamily="18" charset="0"/>
                <a:cs typeface="Times New Roman" panose="02020603050405020304" pitchFamily="18" charset="0"/>
              </a:rPr>
              <a:t>Nota do instrutor:</a:t>
            </a:r>
          </a:p>
          <a:p>
            <a:pPr marL="0" marR="0" lvl="0" indent="0" algn="l" defTabSz="914400" rtl="0" eaLnBrk="1" fontAlgn="auto" latinLnBrk="0" hangingPunct="1">
              <a:lnSpc>
                <a:spcPct val="115000"/>
              </a:lnSpc>
              <a:spcBef>
                <a:spcPts val="0"/>
              </a:spcBef>
              <a:spcAft>
                <a:spcPts val="1200"/>
              </a:spcAft>
              <a:buClrTx/>
              <a:buSzTx/>
              <a:buFontTx/>
              <a:buNone/>
              <a:tabLst/>
              <a:defRPr/>
            </a:pPr>
            <a:endParaRPr lang="en-US" sz="1200" b="1" i="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n-US" sz="1200" b="1" i="1" dirty="0">
                <a:effectLst/>
                <a:latin typeface="Arial (Body)"/>
                <a:ea typeface="Arial" panose="020B0604020202020204" pitchFamily="34" charset="0"/>
                <a:cs typeface="Times New Roman" panose="02020603050405020304" pitchFamily="18" charset="0"/>
              </a:rPr>
              <a:t>Peça aos participantes para trabalharem individualmente e lerem o cenário, respondendo depois às perguntas do diapositivo.  Os participantes podem escrever as suas respostas individualmente.</a:t>
            </a: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n-US" sz="1200" b="1" i="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ea typeface="Arial" panose="020B0604020202020204" pitchFamily="34" charset="0"/>
                <a:cs typeface="Times New Roman" panose="02020603050405020304" pitchFamily="18" charset="0"/>
              </a:rPr>
              <a:t>Reveja</a:t>
            </a:r>
            <a:r>
              <a:rPr lang="en-US" sz="1200" b="1" i="0" u="none" dirty="0">
                <a:effectLst/>
                <a:latin typeface="Arial (Body)"/>
                <a:ea typeface="Arial" panose="020B0604020202020204" pitchFamily="34" charset="0"/>
                <a:cs typeface="Times New Roman" panose="02020603050405020304" pitchFamily="18" charset="0"/>
              </a:rPr>
              <a:t> </a:t>
            </a:r>
            <a:r>
              <a:rPr lang="en-US" sz="1200" b="0" i="0" u="none" dirty="0">
                <a:effectLst/>
                <a:latin typeface="Arial (Body)"/>
                <a:ea typeface="Arial" panose="020B0604020202020204" pitchFamily="34" charset="0"/>
                <a:cs typeface="Times New Roman" panose="02020603050405020304" pitchFamily="18" charset="0"/>
              </a:rPr>
              <a:t>as seguintes respostas em grupo, depois de a maioria dos participantes </a:t>
            </a:r>
            <a:r>
              <a:rPr lang="en-US" sz="1200" b="0" i="0" u="none" dirty="0" err="1">
                <a:effectLst/>
                <a:latin typeface="Arial (Body)"/>
                <a:ea typeface="Arial" panose="020B0604020202020204" pitchFamily="34" charset="0"/>
                <a:cs typeface="Times New Roman" panose="02020603050405020304" pitchFamily="18" charset="0"/>
              </a:rPr>
              <a:t>ter</a:t>
            </a:r>
            <a:r>
              <a:rPr lang="en-US" sz="1200" b="0" i="0" u="none" dirty="0">
                <a:effectLst/>
                <a:latin typeface="Arial (Body)"/>
                <a:ea typeface="Arial" panose="020B0604020202020204" pitchFamily="34" charset="0"/>
                <a:cs typeface="Times New Roman" panose="02020603050405020304" pitchFamily="18" charset="0"/>
              </a:rPr>
              <a:t> </a:t>
            </a:r>
            <a:r>
              <a:rPr lang="en-US" sz="1200" b="0" i="0" u="none" dirty="0" err="1">
                <a:effectLst/>
                <a:latin typeface="Arial (Body)"/>
                <a:ea typeface="Arial" panose="020B0604020202020204" pitchFamily="34" charset="0"/>
                <a:cs typeface="Times New Roman" panose="02020603050405020304" pitchFamily="18" charset="0"/>
              </a:rPr>
              <a:t>inDizerdo</a:t>
            </a:r>
            <a:r>
              <a:rPr lang="en-US" sz="1200" b="0" i="0" u="none" dirty="0">
                <a:effectLst/>
                <a:latin typeface="Arial (Body)"/>
                <a:ea typeface="Arial" panose="020B0604020202020204" pitchFamily="34" charset="0"/>
                <a:cs typeface="Times New Roman" panose="02020603050405020304" pitchFamily="18" charset="0"/>
              </a:rPr>
              <a:t> que está pronta.</a:t>
            </a:r>
            <a:endParaRPr lang="en-US" sz="1200" b="1" i="1" u="sng" dirty="0">
              <a:effectLst/>
              <a:latin typeface="Arial (Body)"/>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n-US" sz="1200" b="1" i="1"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dirty="0">
                <a:effectLst/>
                <a:latin typeface="Arial (Body)"/>
                <a:ea typeface="Times New Roman" panose="02020603050405020304" pitchFamily="18" charset="0"/>
                <a:cs typeface="Times New Roman" panose="02020603050405020304" pitchFamily="18" charset="0"/>
              </a:rPr>
              <a:t>Pergunta 3: </a:t>
            </a:r>
            <a:r>
              <a:rPr lang="en-US" sz="1200" dirty="0">
                <a:effectLst/>
                <a:latin typeface="Arial (Body)"/>
                <a:ea typeface="Times New Roman" panose="02020603050405020304" pitchFamily="18" charset="0"/>
                <a:cs typeface="Times New Roman" panose="02020603050405020304" pitchFamily="18" charset="0"/>
              </a:rPr>
              <a:t>Qual foi a incidência de hipertensão por ano durante o período de estudo?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0" dirty="0">
                <a:effectLst/>
                <a:latin typeface="Arial (Body)"/>
                <a:ea typeface="Times New Roman" panose="02020603050405020304" pitchFamily="18" charset="0"/>
                <a:cs typeface="Times New Roman" panose="02020603050405020304" pitchFamily="18" charset="0"/>
              </a:rPr>
              <a:t>(</a:t>
            </a:r>
            <a:r>
              <a:rPr lang="en-US" sz="1200" b="0" dirty="0">
                <a:solidFill>
                  <a:srgbClr val="C00000"/>
                </a:solidFill>
                <a:effectLst/>
                <a:latin typeface="Arial (Body)"/>
                <a:ea typeface="Times New Roman" panose="02020603050405020304" pitchFamily="18" charset="0"/>
                <a:cs typeface="Times New Roman" panose="02020603050405020304" pitchFamily="18" charset="0"/>
              </a:rPr>
              <a:t>43 + 54) / (787 - 37) / 4 anos = 0.032 = 3,2 casos por 100 mulheres por </a:t>
            </a:r>
            <a:r>
              <a:rPr lang="en-US" sz="1200" b="0" dirty="0">
                <a:effectLst/>
                <a:latin typeface="Arial (Body)"/>
                <a:ea typeface="Times New Roman" panose="02020603050405020304" pitchFamily="18" charset="0"/>
                <a:cs typeface="Times New Roman" panose="02020603050405020304" pitchFamily="18" charset="0"/>
              </a:rPr>
              <a:t>ano </a:t>
            </a:r>
          </a:p>
          <a:p>
            <a:pPr marL="171450" marR="0" indent="-171450">
              <a:lnSpc>
                <a:spcPct val="115000"/>
              </a:lnSpc>
              <a:spcBef>
                <a:spcPts val="0"/>
              </a:spcBef>
              <a:spcAft>
                <a:spcPts val="0"/>
              </a:spcAft>
              <a:buFont typeface="Courier New" panose="02070309020205020404" pitchFamily="49" charset="0"/>
              <a:buChar char="o"/>
            </a:pPr>
            <a:endParaRPr lang="en-US" sz="1200" b="1"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Courier New" panose="02070309020205020404" pitchFamily="49" charset="0"/>
              <a:buChar char="o"/>
            </a:pPr>
            <a:r>
              <a:rPr lang="en-US" sz="1200" b="1" dirty="0">
                <a:effectLst/>
                <a:latin typeface="Arial (Body)"/>
                <a:ea typeface="Times New Roman" panose="02020603050405020304" pitchFamily="18" charset="0"/>
                <a:cs typeface="Times New Roman" panose="02020603050405020304" pitchFamily="18" charset="0"/>
              </a:rPr>
              <a:t>Pergunta 4: </a:t>
            </a:r>
            <a:r>
              <a:rPr lang="en-US" sz="1200" dirty="0">
                <a:effectLst/>
                <a:latin typeface="Arial (Body)"/>
                <a:ea typeface="Times New Roman" panose="02020603050405020304" pitchFamily="18" charset="0"/>
                <a:cs typeface="Times New Roman" panose="02020603050405020304" pitchFamily="18" charset="0"/>
              </a:rPr>
              <a:t>Qual foi a taxa de mortalidade anual entre todas as 787 mulheres durante o período de estudo? </a:t>
            </a:r>
            <a:r>
              <a:rPr lang="en-US" sz="1200" b="1" dirty="0">
                <a:effectLst/>
                <a:latin typeface="Arial (Body)"/>
                <a:ea typeface="Times New Roman" panose="02020603050405020304" pitchFamily="18" charset="0"/>
                <a:cs typeface="Times New Roman" panose="02020603050405020304" pitchFamily="18" charset="0"/>
              </a:rPr>
              <a:t>&lt;CLICAR&gt; </a:t>
            </a:r>
            <a:r>
              <a:rPr lang="en-US" sz="1200" b="0" dirty="0">
                <a:solidFill>
                  <a:srgbClr val="C00000"/>
                </a:solidFill>
                <a:effectLst/>
                <a:latin typeface="Arial (Body)"/>
                <a:ea typeface="Times New Roman" panose="02020603050405020304" pitchFamily="18" charset="0"/>
                <a:cs typeface="Times New Roman" panose="02020603050405020304" pitchFamily="18" charset="0"/>
              </a:rPr>
              <a:t>(6 / 787) x 1000 / 4 = 1.9 mortes </a:t>
            </a:r>
            <a:r>
              <a:rPr lang="en-US" sz="1200" b="0" dirty="0" err="1">
                <a:solidFill>
                  <a:srgbClr val="C00000"/>
                </a:solidFill>
                <a:effectLst/>
                <a:latin typeface="Arial (Body)"/>
                <a:ea typeface="Times New Roman" panose="02020603050405020304" pitchFamily="18" charset="0"/>
                <a:cs typeface="Times New Roman" panose="02020603050405020304" pitchFamily="18" charset="0"/>
              </a:rPr>
              <a:t>por</a:t>
            </a:r>
            <a:r>
              <a:rPr lang="en-US" sz="1200" b="0" dirty="0">
                <a:solidFill>
                  <a:srgbClr val="C00000"/>
                </a:solidFill>
                <a:effectLst/>
                <a:latin typeface="Arial (Body)"/>
                <a:ea typeface="Times New Roman" panose="02020603050405020304" pitchFamily="18" charset="0"/>
                <a:cs typeface="Times New Roman" panose="02020603050405020304" pitchFamily="18" charset="0"/>
              </a:rPr>
              <a:t> 1,000 mulheres por ano</a:t>
            </a:r>
            <a:endParaRPr lang="en-US" sz="1200" b="0" dirty="0">
              <a:effectLst/>
              <a:latin typeface="Arial (Body)"/>
              <a:ea typeface="Times New Roman" panose="02020603050405020304" pitchFamily="18" charset="0"/>
              <a:cs typeface="Times New Roman" panose="02020603050405020304" pitchFamily="18" charset="0"/>
            </a:endParaRPr>
          </a:p>
          <a:p>
            <a:pPr marL="0" marR="0" indent="0">
              <a:lnSpc>
                <a:spcPct val="115000"/>
              </a:lnSpc>
              <a:spcBef>
                <a:spcPts val="0"/>
              </a:spcBef>
              <a:spcAft>
                <a:spcPts val="1200"/>
              </a:spcAft>
              <a:buFont typeface="Courier New" panose="02070309020205020404" pitchFamily="49" charset="0"/>
              <a:buNone/>
            </a:pPr>
            <a:endParaRPr lang="en-US" sz="1200" dirty="0">
              <a:effectLst/>
              <a:latin typeface="Arial  "/>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74</a:t>
            </a:fld>
            <a:endParaRPr lang="en-US"/>
          </a:p>
        </p:txBody>
      </p:sp>
    </p:spTree>
    <p:extLst>
      <p:ext uri="{BB962C8B-B14F-4D97-AF65-F5344CB8AC3E}">
        <p14:creationId xmlns:p14="http://schemas.microsoft.com/office/powerpoint/2010/main" val="37713125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200"/>
              </a:spcAft>
              <a:buClrTx/>
              <a:buSzTx/>
              <a:buFontTx/>
              <a:buNone/>
              <a:tabLst/>
              <a:defRPr/>
            </a:pPr>
            <a:r>
              <a:rPr lang="en-US" sz="1200" b="1" dirty="0">
                <a:latin typeface="Arial  "/>
                <a:ea typeface="Times New Roman" panose="02020603050405020304" pitchFamily="18" charset="0"/>
                <a:cs typeface="Times New Roman" panose="02020603050405020304" pitchFamily="18" charset="0"/>
              </a:rPr>
              <a:t>Notas do instrutor:</a:t>
            </a:r>
          </a:p>
          <a:p>
            <a:pPr marL="0" marR="0" lvl="0" indent="0" algn="l" defTabSz="914400" rtl="0" eaLnBrk="1" fontAlgn="auto" latinLnBrk="0" hangingPunct="1">
              <a:lnSpc>
                <a:spcPct val="115000"/>
              </a:lnSpc>
              <a:spcBef>
                <a:spcPts val="0"/>
              </a:spcBef>
              <a:spcAft>
                <a:spcPts val="1200"/>
              </a:spcAft>
              <a:buClrTx/>
              <a:buSzTx/>
              <a:buFontTx/>
              <a:buNone/>
              <a:tabLst/>
              <a:defRPr/>
            </a:pPr>
            <a:endParaRPr lang="en-US" sz="1200" b="1"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
                <a:ea typeface="Times New Roman" panose="02020603050405020304" pitchFamily="18" charset="0"/>
                <a:cs typeface="Times New Roman" panose="02020603050405020304" pitchFamily="18" charset="0"/>
              </a:rPr>
              <a:t>Podem ser utilizadas diferentes medidas de frequência de doenças para descrever a frequência com que uma doença ou outro acontecimento de saúde ocorre numa população. Este </a:t>
            </a:r>
            <a:r>
              <a:rPr lang="en-US" sz="1200" dirty="0">
                <a:effectLst/>
                <a:latin typeface="Arial (Body)"/>
                <a:ea typeface="Times New Roman" panose="02020603050405020304" pitchFamily="18" charset="0"/>
                <a:cs typeface="Times New Roman" panose="02020603050405020304" pitchFamily="18" charset="0"/>
              </a:rPr>
              <a:t>resumo é uma boa referência para ajudar a identificar as diferentes medidas de frequência das doenças e o que cada uma delas representa. </a:t>
            </a:r>
            <a:r>
              <a:rPr lang="en-US" sz="1200" kern="1200" dirty="0">
                <a:solidFill>
                  <a:srgbClr val="000000"/>
                </a:solidFill>
                <a:effectLst/>
                <a:latin typeface="Arial (Body)"/>
                <a:ea typeface="MS Mincho" panose="02020609040205080304" pitchFamily="49" charset="-128"/>
                <a:cs typeface="Times New Roman" panose="02020603050405020304" pitchFamily="18" charset="0"/>
              </a:rPr>
              <a:t>Estas medidas de frequência podem ser utilizadas tanto em populações humanas como em populações animais.</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i="0" u="sng" strike="noStrike" kern="1200" cap="none" dirty="0">
              <a:solidFill>
                <a:srgbClr val="000000"/>
              </a:solidFill>
              <a:effectLst/>
              <a:latin typeface="Arial (Body)"/>
              <a:ea typeface="MS Mincho" panose="02020609040205080304" pitchFamily="49" charset="-128"/>
              <a:cs typeface="Times New Roman" panose="02020603050405020304" pitchFamily="18" charset="0"/>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As taxas-chave </a:t>
            </a:r>
            <a:r>
              <a:rPr lang="en-US" sz="1200" i="1" dirty="0">
                <a:effectLst/>
                <a:latin typeface="Arial (Body)"/>
                <a:ea typeface="Times New Roman" panose="02020603050405020304" pitchFamily="18" charset="0"/>
                <a:cs typeface="Times New Roman" panose="02020603050405020304" pitchFamily="18" charset="0"/>
              </a:rPr>
              <a:t>(assinaladas a azul) </a:t>
            </a:r>
            <a:r>
              <a:rPr lang="en-US" sz="1200" dirty="0">
                <a:effectLst/>
                <a:latin typeface="Arial (Body)"/>
                <a:ea typeface="Times New Roman" panose="02020603050405020304" pitchFamily="18" charset="0"/>
                <a:cs typeface="Times New Roman" panose="02020603050405020304" pitchFamily="18" charset="0"/>
              </a:rPr>
              <a:t>incluem a incidência, a prevalência, as taxas de ataque e as taxas de mortalidade.  As taxas de </a:t>
            </a:r>
            <a:r>
              <a:rPr lang="en-US" sz="1200" dirty="0" err="1">
                <a:effectLst/>
                <a:latin typeface="Arial (Body)"/>
                <a:ea typeface="Times New Roman" panose="02020603050405020304" pitchFamily="18" charset="0"/>
                <a:cs typeface="Times New Roman" panose="02020603050405020304" pitchFamily="18" charset="0"/>
              </a:rPr>
              <a:t>letalidade</a:t>
            </a:r>
            <a:r>
              <a:rPr lang="en-US" sz="1200" dirty="0">
                <a:effectLst/>
                <a:latin typeface="Arial (Body)"/>
                <a:ea typeface="Times New Roman" panose="02020603050405020304" pitchFamily="18" charset="0"/>
                <a:cs typeface="Times New Roman" panose="02020603050405020304" pitchFamily="18" charset="0"/>
              </a:rPr>
              <a:t> são de facto proporções. Diz-se que a análise transforma os dados em informação. Os dados são pouco mais do que números até que a análise seja efectuada. Depois de analisados, os dados tornam-se informação útil para apoiar decisões baseadas em provas, melhorar programas e tomar medidas eficazes para proteger a saúde pública.</a:t>
            </a:r>
          </a:p>
          <a:p>
            <a:pPr marL="285750" marR="0" indent="-285750">
              <a:lnSpc>
                <a:spcPct val="115000"/>
              </a:lnSpc>
              <a:spcBef>
                <a:spcPts val="0"/>
              </a:spcBef>
              <a:spcAft>
                <a:spcPts val="1200"/>
              </a:spcAft>
              <a:buFont typeface="Arial" panose="020B0604020202020204" pitchFamily="34" charset="0"/>
              <a:buChar char="•"/>
            </a:pPr>
            <a:endParaRPr lang="en-US" sz="1200" kern="1200" dirty="0">
              <a:solidFill>
                <a:srgbClr val="000000"/>
              </a:solidFill>
              <a:effectLst/>
              <a:latin typeface="Arial  "/>
              <a:ea typeface="MS Mincho" panose="02020609040205080304" pitchFamily="49" charset="-128"/>
              <a:cs typeface="Times New Roman" panose="02020603050405020304" pitchFamily="18" charset="0"/>
            </a:endParaRPr>
          </a:p>
          <a:p>
            <a:pPr marL="0" marR="0" eaLnBrk="0" fontAlgn="base" hangingPunct="0">
              <a:spcBef>
                <a:spcPts val="430"/>
              </a:spcBef>
              <a:spcAft>
                <a:spcPts val="0"/>
              </a:spcAft>
            </a:pPr>
            <a:endParaRPr lang="en-US" sz="1200" kern="1200" dirty="0">
              <a:solidFill>
                <a:srgbClr val="000000"/>
              </a:solidFill>
              <a:effectLst/>
              <a:latin typeface="Arial  "/>
              <a:ea typeface="MS Mincho" panose="02020609040205080304" pitchFamily="49" charset="-128"/>
              <a:cs typeface="Times New Roman" panose="02020603050405020304" pitchFamily="18" charset="0"/>
            </a:endParaRPr>
          </a:p>
          <a:p>
            <a:pPr marL="0" marR="0" eaLnBrk="0" fontAlgn="base" hangingPunct="0">
              <a:spcBef>
                <a:spcPts val="430"/>
              </a:spcBef>
              <a:spcAft>
                <a:spcPts val="0"/>
              </a:spcAft>
            </a:pPr>
            <a:endParaRPr lang="en-US" sz="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75</a:t>
            </a:fld>
            <a:endParaRPr lang="en-US" altLang="en-US"/>
          </a:p>
        </p:txBody>
      </p:sp>
    </p:spTree>
    <p:extLst>
      <p:ext uri="{BB962C8B-B14F-4D97-AF65-F5344CB8AC3E}">
        <p14:creationId xmlns:p14="http://schemas.microsoft.com/office/powerpoint/2010/main" val="349520536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rPr>
              <a:t>Notas do instrutor:</a:t>
            </a:r>
          </a:p>
          <a:p>
            <a:pPr marL="0" marR="0">
              <a:spcBef>
                <a:spcPts val="1200"/>
              </a:spcBef>
              <a:spcAft>
                <a:spcPts val="600"/>
              </a:spcAft>
            </a:pPr>
            <a:endParaRPr lang="en-US" sz="1200" b="1" dirty="0">
              <a:effectLst/>
              <a:latin typeface="Arial (Body)"/>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dirty="0">
                <a:effectLst/>
                <a:latin typeface="Arial (Body)"/>
                <a:ea typeface="Times New Roman" panose="02020603050405020304" pitchFamily="18" charset="0"/>
                <a:cs typeface="Times New Roman" panose="02020603050405020304" pitchFamily="18" charset="0"/>
              </a:rPr>
              <a:t>As variáveis qualitativas (</a:t>
            </a:r>
            <a:r>
              <a:rPr lang="en-US" sz="1200" i="1" dirty="0">
                <a:effectLst/>
                <a:latin typeface="Arial (Body)"/>
                <a:ea typeface="Times New Roman" panose="02020603050405020304" pitchFamily="18" charset="0"/>
                <a:cs typeface="Times New Roman" panose="02020603050405020304" pitchFamily="18" charset="0"/>
              </a:rPr>
              <a:t>por exemplo: Doença: Sim/Não</a:t>
            </a:r>
            <a:r>
              <a:rPr lang="en-US" sz="1200" dirty="0">
                <a:effectLst/>
                <a:latin typeface="Arial (Body)"/>
                <a:ea typeface="Times New Roman" panose="02020603050405020304" pitchFamily="18" charset="0"/>
                <a:cs typeface="Times New Roman" panose="02020603050405020304" pitchFamily="18" charset="0"/>
              </a:rPr>
              <a:t>) são melhor analisadas com rácios, proporções e taxas. Utilize taxas sempre que possível para descrever a ocorrência de uma doença. As variáveis quantitativas (</a:t>
            </a:r>
            <a:r>
              <a:rPr lang="en-US" sz="1200" i="1" dirty="0">
                <a:effectLst/>
                <a:latin typeface="Arial (Body)"/>
                <a:ea typeface="Times New Roman" panose="02020603050405020304" pitchFamily="18" charset="0"/>
                <a:cs typeface="Times New Roman" panose="02020603050405020304" pitchFamily="18" charset="0"/>
              </a:rPr>
              <a:t>por exemplo: Idade em anos</a:t>
            </a:r>
            <a:r>
              <a:rPr lang="en-US" sz="1200" dirty="0">
                <a:effectLst/>
                <a:latin typeface="Arial (Body)"/>
                <a:ea typeface="Times New Roman" panose="02020603050405020304" pitchFamily="18" charset="0"/>
                <a:cs typeface="Times New Roman" panose="02020603050405020304" pitchFamily="18" charset="0"/>
              </a:rPr>
              <a:t>) são melhor analisadas utilizando a mediana, a média e a moda, embora a moda seja menos utilizada. A mediana é sempre uma boa escolha. É fácil utilizar a mediana e a amplitude em conjunto.</a:t>
            </a:r>
          </a:p>
          <a:p>
            <a:pPr marL="0" marR="0">
              <a:lnSpc>
                <a:spcPct val="115000"/>
              </a:lnSpc>
              <a:spcBef>
                <a:spcPts val="0"/>
              </a:spcBef>
              <a:spcAft>
                <a:spcPts val="1200"/>
              </a:spcAft>
            </a:pPr>
            <a:endParaRPr lang="en-US" sz="1200" dirty="0">
              <a:effectLst/>
              <a:latin typeface="+mn-lt"/>
              <a:ea typeface="Times New Roman" panose="02020603050405020304" pitchFamily="18" charset="0"/>
              <a:cs typeface="Times New Roman" panose="02020603050405020304" pitchFamily="18" charset="0"/>
            </a:endParaRPr>
          </a:p>
          <a:p>
            <a:endParaRPr lang="en-US" sz="1200" baseline="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76</a:t>
            </a:fld>
            <a:endParaRPr lang="en-US" altLang="en-US"/>
          </a:p>
        </p:txBody>
      </p:sp>
    </p:spTree>
    <p:extLst>
      <p:ext uri="{BB962C8B-B14F-4D97-AF65-F5344CB8AC3E}">
        <p14:creationId xmlns:p14="http://schemas.microsoft.com/office/powerpoint/2010/main" val="8548111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do </a:t>
            </a:r>
            <a:r>
              <a:rPr lang="en-US" sz="1200" b="1" dirty="0" err="1">
                <a:effectLst/>
                <a:latin typeface="Arial" panose="020B0604020202020204" pitchFamily="34" charset="0"/>
                <a:cs typeface="Arial" panose="020B0604020202020204" pitchFamily="34" charset="0"/>
              </a:rPr>
              <a:t>instrutor</a:t>
            </a:r>
            <a:r>
              <a:rPr lang="en-US" sz="1200" b="1" dirty="0">
                <a:effectLst/>
                <a:latin typeface="Arial" panose="020B0604020202020204" pitchFamily="34" charset="0"/>
                <a:cs typeface="Arial" panose="020B0604020202020204" pitchFamily="34" charset="0"/>
              </a:rPr>
              <a:t>:</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Peça</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a:t>
            </a:r>
            <a:r>
              <a:rPr lang="en-US" sz="1200" b="0" i="0" dirty="0">
                <a:effectLst/>
                <a:latin typeface="Arial" panose="020B0604020202020204" pitchFamily="34" charset="0"/>
                <a:ea typeface="Times New Roman" panose="02020603050405020304" pitchFamily="18" charset="0"/>
                <a:cs typeface="Arial" panose="020B0604020202020204" pitchFamily="34" charset="0"/>
              </a:rPr>
              <a:t>um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voluntário</a:t>
            </a:r>
            <a:r>
              <a:rPr lang="en-US" sz="1200" b="0" i="0" dirty="0">
                <a:effectLst/>
                <a:latin typeface="Arial" panose="020B0604020202020204" pitchFamily="34" charset="0"/>
                <a:ea typeface="Times New Roman" panose="02020603050405020304" pitchFamily="18" charset="0"/>
                <a:cs typeface="Arial" panose="020B0604020202020204" pitchFamily="34" charset="0"/>
              </a:rPr>
              <a:t> que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leia</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os</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objectivos</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em</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voz</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alta.</a:t>
            </a: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Pergunte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estes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objectivos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foram</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adequadamente</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abordados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Perguntar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são</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necessários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alguns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esclarecimentos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Responder </a:t>
            </a: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às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perguntas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esclarecer</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necessário</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a:t>
            </a: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77</a:t>
            </a:fld>
            <a:endParaRPr lang="en-US"/>
          </a:p>
        </p:txBody>
      </p:sp>
    </p:spTree>
    <p:extLst>
      <p:ext uri="{BB962C8B-B14F-4D97-AF65-F5344CB8AC3E}">
        <p14:creationId xmlns:p14="http://schemas.microsoft.com/office/powerpoint/2010/main" val="2247571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a:t>
            </a:r>
          </a:p>
          <a:p>
            <a:endParaRPr lang="en-US" b="1" dirty="0">
              <a:latin typeface="Arial (Body)"/>
            </a:endParaRPr>
          </a:p>
          <a:p>
            <a:pPr marL="171450" indent="-171450">
              <a:buFont typeface="Wingdings" panose="05000000000000000000" pitchFamily="2" charset="2"/>
              <a:buChar char="§"/>
            </a:pPr>
            <a:r>
              <a:rPr lang="en-US" sz="1200" b="1" u="sng" dirty="0">
                <a:latin typeface="Arial (Body)"/>
                <a:ea typeface="Times New Roman" panose="02020603050405020304" pitchFamily="18" charset="0"/>
                <a:cs typeface="Times New Roman" panose="02020603050405020304" pitchFamily="18" charset="0"/>
              </a:rPr>
              <a:t>Dizer:</a:t>
            </a:r>
            <a:r>
              <a:rPr lang="en-US" sz="1200" b="1" u="none" dirty="0">
                <a:latin typeface="Arial (Body)"/>
                <a:ea typeface="Times New Roman" panose="02020603050405020304" pitchFamily="18" charset="0"/>
                <a:cs typeface="Times New Roman" panose="02020603050405020304" pitchFamily="18" charset="0"/>
              </a:rPr>
              <a:t> </a:t>
            </a:r>
            <a:r>
              <a:rPr lang="en-US" b="0" dirty="0">
                <a:latin typeface="Arial (Body)"/>
              </a:rPr>
              <a:t>Há dois tipos de variáveis: </a:t>
            </a:r>
            <a:r>
              <a:rPr lang="en-US" b="1" u="sng" dirty="0">
                <a:latin typeface="Arial (Body)"/>
              </a:rPr>
              <a:t>quantitativas</a:t>
            </a:r>
            <a:r>
              <a:rPr lang="en-US" b="1" u="none" dirty="0">
                <a:latin typeface="Arial (Body)"/>
              </a:rPr>
              <a:t> </a:t>
            </a:r>
            <a:r>
              <a:rPr lang="en-US" b="0" u="none" dirty="0">
                <a:latin typeface="Arial (Body)"/>
              </a:rPr>
              <a:t>e </a:t>
            </a:r>
            <a:r>
              <a:rPr lang="en-US" b="1" u="sng" dirty="0">
                <a:latin typeface="Arial (Body)"/>
              </a:rPr>
              <a:t>qualitativas</a:t>
            </a:r>
            <a:r>
              <a:rPr lang="en-US" b="0" dirty="0">
                <a:latin typeface="Arial (Body)"/>
              </a:rPr>
              <a:t>. As variáveis quantitativas</a:t>
            </a:r>
            <a:r>
              <a:rPr lang="en-GB" b="0" dirty="0">
                <a:latin typeface="Arial (Body)"/>
              </a:rPr>
              <a:t>, também chamadas variáveis numéricas ou contínuas, são representadas por números. "Quantitativo" vem da mesma palavra que quantidade, que significa quantos ou quanto. As variáveis quantitativas têm valores numéricos e representam medidas. </a:t>
            </a:r>
            <a:r>
              <a:rPr lang="en-GB" b="1" dirty="0">
                <a:latin typeface="Arial (Body)"/>
              </a:rPr>
              <a:t>&lt;CLICAR&gt; </a:t>
            </a:r>
            <a:r>
              <a:rPr lang="en-GB" b="0" dirty="0">
                <a:latin typeface="Arial (Body)"/>
              </a:rPr>
              <a:t>A idade é quantitativa porque a idade é medida em dias, semanas, meses ou anos. Outras variáveis quantitativas são a altura (</a:t>
            </a:r>
            <a:r>
              <a:rPr lang="en-GB" b="0" i="1" dirty="0" err="1">
                <a:latin typeface="Arial (Body)"/>
              </a:rPr>
              <a:t>centímetros</a:t>
            </a:r>
            <a:r>
              <a:rPr lang="en-GB" b="0" dirty="0">
                <a:latin typeface="Arial (Body)"/>
              </a:rPr>
              <a:t>) e o número de crianças (contagens), o número de espécies animais e o índice de qualidade do ar (índice AQI= 0-500).</a:t>
            </a:r>
            <a:endParaRPr lang="en-US" b="0" dirty="0">
              <a:latin typeface="Arial (Body)"/>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8</a:t>
            </a:fld>
            <a:endParaRPr lang="en-US"/>
          </a:p>
        </p:txBody>
      </p:sp>
    </p:spTree>
    <p:extLst>
      <p:ext uri="{BB962C8B-B14F-4D97-AF65-F5344CB8AC3E}">
        <p14:creationId xmlns:p14="http://schemas.microsoft.com/office/powerpoint/2010/main" val="1725179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Body)"/>
              </a:rPr>
              <a:t>Notas do instrutor: </a:t>
            </a:r>
          </a:p>
          <a:p>
            <a:pPr marL="0" marR="0">
              <a:lnSpc>
                <a:spcPct val="115000"/>
              </a:lnSpc>
              <a:spcBef>
                <a:spcPts val="0"/>
              </a:spcBef>
              <a:spcAft>
                <a:spcPts val="0"/>
              </a:spcAft>
            </a:pPr>
            <a:endParaRPr lang="en-US" sz="1200" b="1" u="sng" dirty="0">
              <a:latin typeface="Arial (Body)"/>
              <a:cs typeface="Calibri"/>
              <a:sym typeface="Calibri"/>
            </a:endParaRPr>
          </a:p>
          <a:p>
            <a:pPr marL="171450" marR="0" indent="-171450">
              <a:lnSpc>
                <a:spcPct val="115000"/>
              </a:lnSpc>
              <a:spcBef>
                <a:spcPts val="0"/>
              </a:spcBef>
              <a:spcAft>
                <a:spcPts val="0"/>
              </a:spcAft>
              <a:buFont typeface="Wingdings" panose="05000000000000000000" pitchFamily="2" charset="2"/>
              <a:buChar char="§"/>
            </a:pPr>
            <a:r>
              <a:rPr lang="en-US" sz="1200" b="1" u="sng" dirty="0">
                <a:latin typeface="Arial (Body)"/>
                <a:cs typeface="Calibri"/>
                <a:sym typeface="Calibri"/>
              </a:rPr>
              <a:t>Dizer:</a:t>
            </a:r>
            <a:r>
              <a:rPr lang="en-US" sz="1200" b="1" u="none" dirty="0">
                <a:latin typeface="Arial (Body)"/>
                <a:cs typeface="Calibri"/>
                <a:sym typeface="Calibri"/>
              </a:rPr>
              <a:t> </a:t>
            </a:r>
            <a:r>
              <a:rPr lang="en-US" sz="1200" b="0" dirty="0">
                <a:effectLst/>
                <a:latin typeface="Arial (Body)"/>
                <a:ea typeface="Times New Roman" panose="02020603050405020304" pitchFamily="18" charset="0"/>
                <a:cs typeface="Times New Roman" panose="02020603050405020304" pitchFamily="18" charset="0"/>
              </a:rPr>
              <a:t>As variáveis qualitativas são </a:t>
            </a:r>
            <a:r>
              <a:rPr lang="en-US" sz="1200" dirty="0">
                <a:effectLst/>
                <a:latin typeface="Arial (Body)"/>
                <a:ea typeface="Times New Roman" panose="02020603050405020304" pitchFamily="18" charset="0"/>
                <a:cs typeface="Times New Roman" panose="02020603050405020304" pitchFamily="18" charset="0"/>
              </a:rPr>
              <a:t>também chamadas </a:t>
            </a:r>
            <a:r>
              <a:rPr lang="en-US" sz="1200" b="0" dirty="0">
                <a:effectLst/>
                <a:latin typeface="Arial (Body)"/>
                <a:ea typeface="Times New Roman" panose="02020603050405020304" pitchFamily="18" charset="0"/>
                <a:cs typeface="Times New Roman" panose="02020603050405020304" pitchFamily="18" charset="0"/>
              </a:rPr>
              <a:t>variáveis nominais </a:t>
            </a:r>
            <a:r>
              <a:rPr lang="en-US" sz="1200" dirty="0">
                <a:effectLst/>
                <a:latin typeface="Arial (Body)"/>
                <a:ea typeface="Times New Roman" panose="02020603050405020304" pitchFamily="18" charset="0"/>
                <a:cs typeface="Times New Roman" panose="02020603050405020304" pitchFamily="18" charset="0"/>
              </a:rPr>
              <a:t>ou </a:t>
            </a:r>
            <a:r>
              <a:rPr lang="en-US" sz="1200" b="0" dirty="0">
                <a:effectLst/>
                <a:latin typeface="Arial (Body)"/>
                <a:ea typeface="Times New Roman" panose="02020603050405020304" pitchFamily="18" charset="0"/>
                <a:cs typeface="Times New Roman" panose="02020603050405020304" pitchFamily="18" charset="0"/>
              </a:rPr>
              <a:t>categóricas</a:t>
            </a:r>
            <a:r>
              <a:rPr lang="en-US" sz="1200" dirty="0">
                <a:effectLst/>
                <a:latin typeface="Arial (Body)"/>
                <a:ea typeface="Times New Roman" panose="02020603050405020304" pitchFamily="18" charset="0"/>
                <a:cs typeface="Times New Roman" panose="02020603050405020304" pitchFamily="18" charset="0"/>
              </a:rPr>
              <a:t>. "Qualitativa" vem da mesma palavra que "qualidades", que significa caraterísticas de algo. As variáveis qualitativas são descritivas, com valores de categoria ou rótulo. </a:t>
            </a:r>
            <a:r>
              <a:rPr lang="en-GB" b="1" dirty="0">
                <a:latin typeface="Arial (Body)"/>
              </a:rPr>
              <a:t>&lt;CLICAR&gt; </a:t>
            </a:r>
            <a:r>
              <a:rPr lang="en-US" sz="1200" dirty="0">
                <a:effectLst/>
                <a:latin typeface="Arial (Body)"/>
                <a:ea typeface="Times New Roman" panose="02020603050405020304" pitchFamily="18" charset="0"/>
                <a:cs typeface="Times New Roman" panose="02020603050405020304" pitchFamily="18" charset="0"/>
              </a:rPr>
              <a:t>Exemplos de variáveis qualitativas incluem o sexo, a ocupação, se uma pessoa se enquadra na definição de caso ou </a:t>
            </a:r>
            <a:r>
              <a:rPr lang="en-US" sz="1200" dirty="0" err="1">
                <a:effectLst/>
                <a:latin typeface="Arial (Body)"/>
                <a:ea typeface="Times New Roman" panose="02020603050405020304" pitchFamily="18" charset="0"/>
                <a:cs typeface="Times New Roman" panose="02020603050405020304" pitchFamily="18" charset="0"/>
              </a:rPr>
              <a:t>não</a:t>
            </a:r>
            <a:r>
              <a:rPr lang="en-US" sz="1200" dirty="0">
                <a:effectLst/>
                <a:latin typeface="Arial (Body)"/>
                <a:ea typeface="Times New Roman" panose="02020603050405020304" pitchFamily="18" charset="0"/>
                <a:cs typeface="Times New Roman" panose="02020603050405020304" pitchFamily="18" charset="0"/>
              </a:rPr>
              <a:t>, o distrito em que uma pessoa reside, o cancro medido como Estágio 1, Estágio 2, Estágio 3 ou Estágio 4, o estágio de vida de um animal e o índice de qualidade do ar - relatado como 6 categorias.</a:t>
            </a:r>
          </a:p>
          <a:p>
            <a:endParaRPr lang="en-US" b="1" dirty="0">
              <a:latin typeface="Arial (Body)"/>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en-GB" b="1" i="1" dirty="0">
                <a:latin typeface="Arial (Body)"/>
              </a:rPr>
              <a:t>Não se preocupe com o facto de as variáveis de escala ordinal serem quantitativas ("As fases têm números!") ou qualitativas ("Sim, mas são apenas rótulos para pequeno e local, maior, espalhado para tecidos próximos e disseminado."). A razão para discutir quantitativo versus qualitativo é o facto de os resumirmos de forma diferente, como se descreve no resto desta lição.</a:t>
            </a:r>
            <a:endParaRPr lang="en-US" sz="1200" b="1" i="1" u="sng" dirty="0">
              <a:latin typeface="Arial (Body)"/>
              <a:cs typeface="Calibri"/>
              <a:sym typeface="Calibri"/>
            </a:endParaRPr>
          </a:p>
          <a:p>
            <a:endParaRPr lang="en-US" b="1" dirty="0">
              <a:latin typeface="Arial (Body)"/>
            </a:endParaRPr>
          </a:p>
          <a:p>
            <a:endParaRPr lang="en-US" b="1"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9</a:t>
            </a:fld>
            <a:endParaRPr lang="en-US"/>
          </a:p>
        </p:txBody>
      </p:sp>
    </p:spTree>
    <p:extLst>
      <p:ext uri="{BB962C8B-B14F-4D97-AF65-F5344CB8AC3E}">
        <p14:creationId xmlns:p14="http://schemas.microsoft.com/office/powerpoint/2010/main" val="3357444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577058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40133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59765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3" name="Diagram 22">
            <a:extLst>
              <a:ext uri="{FF2B5EF4-FFF2-40B4-BE49-F238E27FC236}">
                <a16:creationId xmlns:a16="http://schemas.microsoft.com/office/drawing/2014/main" id="{2F2DD2A5-984D-5A26-A38E-6E9DD10A09F0}"/>
              </a:ext>
            </a:extLst>
          </p:cNvPr>
          <p:cNvGraphicFramePr/>
          <p:nvPr userDrawn="1">
            <p:extLst>
              <p:ext uri="{D42A27DB-BD31-4B8C-83A1-F6EECF244321}">
                <p14:modId xmlns:p14="http://schemas.microsoft.com/office/powerpoint/2010/main" val="314112379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22973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Portugues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sz="4400" dirty="0"/>
          </a:p>
        </p:txBody>
      </p:sp>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3" name="Diagram 22">
            <a:extLst>
              <a:ext uri="{FF2B5EF4-FFF2-40B4-BE49-F238E27FC236}">
                <a16:creationId xmlns:a16="http://schemas.microsoft.com/office/drawing/2014/main" id="{2EF24221-B03A-E88D-F383-8CC0538749B9}"/>
              </a:ext>
            </a:extLst>
          </p:cNvPr>
          <p:cNvGraphicFramePr/>
          <p:nvPr userDrawn="1">
            <p:extLst>
              <p:ext uri="{D42A27DB-BD31-4B8C-83A1-F6EECF244321}">
                <p14:modId xmlns:p14="http://schemas.microsoft.com/office/powerpoint/2010/main" val="314112379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91002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graphicFrame>
        <p:nvGraphicFramePr>
          <p:cNvPr id="11" name="Diagram 22">
            <a:extLst>
              <a:ext uri="{FF2B5EF4-FFF2-40B4-BE49-F238E27FC236}">
                <a16:creationId xmlns:a16="http://schemas.microsoft.com/office/drawing/2014/main" id="{A44D119A-2884-616C-EB3A-44372DB67CE8}"/>
              </a:ext>
            </a:extLst>
          </p:cNvPr>
          <p:cNvGraphicFramePr/>
          <p:nvPr userDrawn="1">
            <p:extLst>
              <p:ext uri="{D42A27DB-BD31-4B8C-83A1-F6EECF244321}">
                <p14:modId xmlns:p14="http://schemas.microsoft.com/office/powerpoint/2010/main" val="54621666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
        <p:nvSpPr>
          <p:cNvPr id="6" name="Oval 5">
            <a:extLst>
              <a:ext uri="{FF2B5EF4-FFF2-40B4-BE49-F238E27FC236}">
                <a16:creationId xmlns:a16="http://schemas.microsoft.com/office/drawing/2014/main" id="{6EB75A09-2701-A1CA-F2C2-3660D22D36C0}"/>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4A39B04-C9F3-5CF2-1CE4-C249F5B333AC}"/>
              </a:ext>
            </a:extLst>
          </p:cNvPr>
          <p:cNvSpPr txBox="1"/>
          <p:nvPr/>
        </p:nvSpPr>
        <p:spPr>
          <a:xfrm>
            <a:off x="3481754" y="3353633"/>
            <a:ext cx="550984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Tree>
    <p:extLst>
      <p:ext uri="{BB962C8B-B14F-4D97-AF65-F5344CB8AC3E}">
        <p14:creationId xmlns:p14="http://schemas.microsoft.com/office/powerpoint/2010/main" val="100857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578A98A-64E7-0FDF-A653-4F41FAA35420}"/>
              </a:ext>
            </a:extLst>
          </p:cNvPr>
          <p:cNvSpPr txBox="1"/>
          <p:nvPr/>
        </p:nvSpPr>
        <p:spPr>
          <a:xfrm>
            <a:off x="3528646" y="3353633"/>
            <a:ext cx="5392616"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3"/>
          <a:stretch>
            <a:fillRect/>
          </a:stretch>
        </p:blipFill>
        <p:spPr>
          <a:xfrm>
            <a:off x="11057248" y="6241802"/>
            <a:ext cx="938147" cy="594360"/>
          </a:xfrm>
          <a:prstGeom prst="rect">
            <a:avLst/>
          </a:prstGeom>
        </p:spPr>
      </p:pic>
      <p:graphicFrame>
        <p:nvGraphicFramePr>
          <p:cNvPr id="11" name="Diagram 22">
            <a:extLst>
              <a:ext uri="{FF2B5EF4-FFF2-40B4-BE49-F238E27FC236}">
                <a16:creationId xmlns:a16="http://schemas.microsoft.com/office/drawing/2014/main" id="{EF3962FC-CC7C-8C20-84FD-9CBFE2489CA8}"/>
              </a:ext>
            </a:extLst>
          </p:cNvPr>
          <p:cNvGraphicFramePr/>
          <p:nvPr userDrawn="1">
            <p:extLst>
              <p:ext uri="{D42A27DB-BD31-4B8C-83A1-F6EECF244321}">
                <p14:modId xmlns:p14="http://schemas.microsoft.com/office/powerpoint/2010/main" val="314112379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09915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25421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96154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69026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7963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4103157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31454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0E9834B5-818F-F05F-FBF3-CADE7564DE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3CBAFE-DDCC-E5CF-B621-B47969F1FFAE}"/>
              </a:ext>
            </a:extLst>
          </p:cNvPr>
          <p:cNvPicPr/>
          <p:nvPr/>
        </p:nvPicPr>
        <p:blipFill>
          <a:blip r:embed="rId5">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30168626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8486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0841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285046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104293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852215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1/25/2026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849493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31577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958592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528227"/>
            <a:ext cx="703858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de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18160" y="4947731"/>
            <a:ext cx="2974848" cy="521208"/>
          </a:xfrm>
          <a:prstGeom prst="rect">
            <a:avLst/>
          </a:prstGeom>
        </p:spPr>
        <p:txBody>
          <a:bodyPr anchor="b"/>
          <a:lstStyle>
            <a:lvl1pPr marL="0" indent="0" algn="l">
              <a:buNone/>
              <a:defRPr b="1"/>
            </a:lvl1pPr>
          </a:lstStyle>
          <a:p>
            <a:pPr lvl="0"/>
            <a:r>
              <a:rPr lang="en-US" dirty="0" err="1"/>
              <a:t>Oficina</a:t>
            </a:r>
            <a:r>
              <a:rPr lang="en-US" dirty="0"/>
              <a:t>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8828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10317650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505508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13457389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98735"/>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64468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1791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985209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79314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92872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979353127"/>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375236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58512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 id="2147483768" r:id="rId23"/>
    <p:sldLayoutId id="2147483769" r:id="rId24"/>
    <p:sldLayoutId id="2147483770" r:id="rId25"/>
    <p:sldLayoutId id="2147483771" r:id="rId26"/>
    <p:sldLayoutId id="2147483772" r:id="rId27"/>
    <p:sldLayoutId id="2147483773" r:id="rId28"/>
    <p:sldLayoutId id="2147483774" r:id="rId29"/>
    <p:sldLayoutId id="2147483775" r:id="rId30"/>
    <p:sldLayoutId id="2147483743" r:id="rId31"/>
    <p:sldLayoutId id="2147483690"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hyperlink" Target="https://www.statisticshowto.com/probability-and-statistics/skewed-distribution/#SkewRight" TargetMode="Externa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0.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hyperlink" Target="https://st4.depositphotos.com/22057072/23999/v/450/depositphotos_239999264-stock-illustration-emoticons-mood-scale-colorfull.jpg" TargetMode="External"/><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240.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cdn.who.int/media/docs/default-source/influenza/h5n1-human-case-cumulative-table/cumulative-number-of-confirmed-human-cases-for-avian-influenza-a(h5n1)-reported-to-who--2003-2023209722fd-441a-4d20-ab2b-ff9459b5b15e.pdf?sfvrsn=4b65759c_8&amp;download=true"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6D64776-D1E9-7C6A-4089-E154F664AD7C}"/>
              </a:ext>
            </a:extLst>
          </p:cNvPr>
          <p:cNvSpPr>
            <a:spLocks noGrp="1"/>
          </p:cNvSpPr>
          <p:nvPr>
            <p:ph type="body" sz="quarter" idx="17"/>
          </p:nvPr>
        </p:nvSpPr>
        <p:spPr/>
        <p:txBody>
          <a:bodyPr/>
          <a:lstStyle/>
          <a:p>
            <a:r>
              <a:rPr lang="en-US" dirty="0" err="1"/>
              <a:t>Resumir</a:t>
            </a:r>
            <a:r>
              <a:rPr lang="en-US" dirty="0"/>
              <a:t> Dados</a:t>
            </a:r>
          </a:p>
        </p:txBody>
      </p:sp>
      <p:sp>
        <p:nvSpPr>
          <p:cNvPr id="4" name="Text Placeholder 3">
            <a:extLst>
              <a:ext uri="{FF2B5EF4-FFF2-40B4-BE49-F238E27FC236}">
                <a16:creationId xmlns:a16="http://schemas.microsoft.com/office/drawing/2014/main" id="{6AE134E1-32C3-1390-724E-A24574BFEA3C}"/>
              </a:ext>
            </a:extLst>
          </p:cNvPr>
          <p:cNvSpPr>
            <a:spLocks noGrp="1"/>
          </p:cNvSpPr>
          <p:nvPr>
            <p:ph type="body" sz="quarter" idx="16"/>
          </p:nvPr>
        </p:nvSpPr>
        <p:spPr/>
        <p:txBody>
          <a:bodyPr/>
          <a:lstStyle/>
          <a:p>
            <a:r>
              <a:rPr lang="en-US" dirty="0"/>
              <a:t>Oficina 1</a:t>
            </a:r>
          </a:p>
        </p:txBody>
      </p:sp>
    </p:spTree>
    <p:extLst>
      <p:ext uri="{BB962C8B-B14F-4D97-AF65-F5344CB8AC3E}">
        <p14:creationId xmlns:p14="http://schemas.microsoft.com/office/powerpoint/2010/main" val="2183669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300-556F-C40A-A134-FEFD76C58052}"/>
              </a:ext>
            </a:extLst>
          </p:cNvPr>
          <p:cNvSpPr>
            <a:spLocks noGrp="1"/>
          </p:cNvSpPr>
          <p:nvPr>
            <p:ph type="title"/>
          </p:nvPr>
        </p:nvSpPr>
        <p:spPr/>
        <p:txBody>
          <a:bodyPr/>
          <a:lstStyle/>
          <a:p>
            <a:r>
              <a:rPr lang="en-US" dirty="0" err="1"/>
              <a:t>Importância</a:t>
            </a:r>
            <a:r>
              <a:rPr lang="en-US" dirty="0"/>
              <a:t> dos </a:t>
            </a:r>
            <a:r>
              <a:rPr lang="en-US" dirty="0" err="1"/>
              <a:t>tipos</a:t>
            </a:r>
            <a:r>
              <a:rPr lang="en-US" dirty="0"/>
              <a:t> de </a:t>
            </a:r>
            <a:r>
              <a:rPr lang="en-US" dirty="0" err="1"/>
              <a:t>variável</a:t>
            </a:r>
            <a:endParaRPr lang="en-US" dirty="0"/>
          </a:p>
        </p:txBody>
      </p:sp>
      <p:sp>
        <p:nvSpPr>
          <p:cNvPr id="3" name="Content Placeholder 2">
            <a:extLst>
              <a:ext uri="{FF2B5EF4-FFF2-40B4-BE49-F238E27FC236}">
                <a16:creationId xmlns:a16="http://schemas.microsoft.com/office/drawing/2014/main" id="{96BC0AE1-D7E9-AF95-88E6-7CDDA5B3A156}"/>
              </a:ext>
            </a:extLst>
          </p:cNvPr>
          <p:cNvSpPr>
            <a:spLocks noGrp="1"/>
          </p:cNvSpPr>
          <p:nvPr>
            <p:ph sz="half" idx="2"/>
          </p:nvPr>
        </p:nvSpPr>
        <p:spPr>
          <a:xfrm>
            <a:off x="838200" y="3200400"/>
            <a:ext cx="10515600" cy="2917766"/>
          </a:xfrm>
        </p:spPr>
        <p:txBody>
          <a:bodyPr/>
          <a:lstStyle/>
          <a:p>
            <a:pPr marL="0" indent="0" algn="ctr">
              <a:buNone/>
            </a:pPr>
            <a:r>
              <a:rPr lang="en-GB" sz="3600" dirty="0" err="1"/>
              <a:t>Porque</a:t>
            </a:r>
            <a:r>
              <a:rPr lang="en-GB" sz="3600" dirty="0"/>
              <a:t> </a:t>
            </a:r>
            <a:r>
              <a:rPr lang="en-GB" sz="3600" dirty="0" err="1"/>
              <a:t>nos</a:t>
            </a:r>
            <a:r>
              <a:rPr lang="en-GB" sz="3600" dirty="0"/>
              <a:t> </a:t>
            </a:r>
            <a:r>
              <a:rPr lang="en-GB" sz="3600" dirty="0" err="1"/>
              <a:t>interessa</a:t>
            </a:r>
            <a:r>
              <a:rPr lang="en-GB" sz="3600" dirty="0"/>
              <a:t> </a:t>
            </a:r>
            <a:r>
              <a:rPr lang="en-GB" sz="3600" dirty="0" err="1"/>
              <a:t>saber</a:t>
            </a:r>
            <a:r>
              <a:rPr lang="en-GB" sz="3600" dirty="0"/>
              <a:t> se </a:t>
            </a:r>
            <a:r>
              <a:rPr lang="en-GB" sz="3600" dirty="0" err="1"/>
              <a:t>uma</a:t>
            </a:r>
            <a:r>
              <a:rPr lang="en-GB" sz="3600" dirty="0"/>
              <a:t> </a:t>
            </a:r>
            <a:r>
              <a:rPr lang="en-GB" sz="3600" dirty="0" err="1"/>
              <a:t>variável</a:t>
            </a:r>
            <a:r>
              <a:rPr lang="en-GB" sz="3600" dirty="0"/>
              <a:t> </a:t>
            </a:r>
            <a:r>
              <a:rPr lang="en-GB" sz="3600" dirty="0" err="1"/>
              <a:t>é</a:t>
            </a:r>
            <a:r>
              <a:rPr lang="en-GB" sz="3600" dirty="0"/>
              <a:t> </a:t>
            </a:r>
            <a:r>
              <a:rPr lang="en-GB" sz="3600" dirty="0" err="1"/>
              <a:t>quantitativa</a:t>
            </a:r>
            <a:r>
              <a:rPr lang="en-GB" sz="3600" dirty="0"/>
              <a:t> </a:t>
            </a:r>
            <a:r>
              <a:rPr lang="en-GB" sz="3600" dirty="0" err="1"/>
              <a:t>ou</a:t>
            </a:r>
            <a:r>
              <a:rPr lang="en-GB" sz="3600" dirty="0"/>
              <a:t> </a:t>
            </a:r>
            <a:r>
              <a:rPr lang="en-GB" sz="3600" dirty="0" err="1"/>
              <a:t>qualitativa</a:t>
            </a:r>
            <a:r>
              <a:rPr lang="en-GB" sz="3600" dirty="0"/>
              <a:t>? </a:t>
            </a:r>
          </a:p>
        </p:txBody>
      </p:sp>
    </p:spTree>
    <p:extLst>
      <p:ext uri="{BB962C8B-B14F-4D97-AF65-F5344CB8AC3E}">
        <p14:creationId xmlns:p14="http://schemas.microsoft.com/office/powerpoint/2010/main" val="943246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19069-74E1-B6EB-B35B-1CBF92E457FF}"/>
              </a:ext>
            </a:extLst>
          </p:cNvPr>
          <p:cNvSpPr>
            <a:spLocks noGrp="1"/>
          </p:cNvSpPr>
          <p:nvPr>
            <p:ph type="title"/>
          </p:nvPr>
        </p:nvSpPr>
        <p:spPr>
          <a:xfrm>
            <a:off x="838200" y="0"/>
            <a:ext cx="9752215" cy="1247775"/>
          </a:xfrm>
        </p:spPr>
        <p:txBody>
          <a:bodyPr/>
          <a:lstStyle/>
          <a:p>
            <a:r>
              <a:rPr lang="en-US" dirty="0" err="1"/>
              <a:t>Importância</a:t>
            </a:r>
            <a:r>
              <a:rPr lang="en-US" dirty="0"/>
              <a:t> dos </a:t>
            </a:r>
            <a:r>
              <a:rPr lang="en-US" dirty="0" err="1"/>
              <a:t>tipos</a:t>
            </a:r>
            <a:r>
              <a:rPr lang="en-US" dirty="0"/>
              <a:t> de </a:t>
            </a:r>
            <a:br>
              <a:rPr lang="en-US" dirty="0"/>
            </a:br>
            <a:r>
              <a:rPr lang="en-US" dirty="0" err="1"/>
              <a:t>variável</a:t>
            </a:r>
            <a:r>
              <a:rPr lang="en-US" dirty="0"/>
              <a:t> </a:t>
            </a:r>
            <a:r>
              <a:rPr lang="en-US" dirty="0" err="1"/>
              <a:t>resposta</a:t>
            </a:r>
            <a:endParaRPr lang="en-US" dirty="0"/>
          </a:p>
        </p:txBody>
      </p:sp>
      <p:sp>
        <p:nvSpPr>
          <p:cNvPr id="3" name="Content Placeholder 2">
            <a:extLst>
              <a:ext uri="{FF2B5EF4-FFF2-40B4-BE49-F238E27FC236}">
                <a16:creationId xmlns:a16="http://schemas.microsoft.com/office/drawing/2014/main" id="{27B1DD10-B935-7BD8-755C-C1CE1947A80A}"/>
              </a:ext>
            </a:extLst>
          </p:cNvPr>
          <p:cNvSpPr>
            <a:spLocks noGrp="1"/>
          </p:cNvSpPr>
          <p:nvPr>
            <p:ph sz="half" idx="2"/>
          </p:nvPr>
        </p:nvSpPr>
        <p:spPr/>
        <p:txBody>
          <a:bodyPr anchor="ctr"/>
          <a:lstStyle/>
          <a:p>
            <a:pPr marL="0" indent="0" algn="ctr">
              <a:buNone/>
            </a:pPr>
            <a:r>
              <a:rPr lang="en-US" sz="3600" dirty="0"/>
              <a:t>As </a:t>
            </a:r>
            <a:r>
              <a:rPr lang="en-US" sz="3600" dirty="0" err="1"/>
              <a:t>variáveis</a:t>
            </a:r>
            <a:r>
              <a:rPr lang="en-US" sz="3600" dirty="0"/>
              <a:t> </a:t>
            </a:r>
            <a:r>
              <a:rPr lang="en-US" sz="3600" dirty="0" err="1"/>
              <a:t>qualitativas</a:t>
            </a:r>
            <a:r>
              <a:rPr lang="en-US" sz="3600" dirty="0"/>
              <a:t> e </a:t>
            </a:r>
            <a:r>
              <a:rPr lang="en-US" sz="3600" dirty="0" err="1"/>
              <a:t>quantitativas</a:t>
            </a:r>
            <a:r>
              <a:rPr lang="en-US" sz="3600" dirty="0"/>
              <a:t> </a:t>
            </a:r>
            <a:r>
              <a:rPr lang="en-US" sz="3600" dirty="0" err="1"/>
              <a:t>são</a:t>
            </a:r>
            <a:r>
              <a:rPr lang="en-US" sz="3600" dirty="0"/>
              <a:t> </a:t>
            </a:r>
            <a:r>
              <a:rPr lang="en-US" sz="3600" dirty="0" err="1"/>
              <a:t>analisadas</a:t>
            </a:r>
            <a:r>
              <a:rPr lang="en-US" sz="3600" dirty="0"/>
              <a:t> </a:t>
            </a:r>
            <a:r>
              <a:rPr lang="en-US" sz="3600" dirty="0" err="1"/>
              <a:t>através</a:t>
            </a:r>
            <a:r>
              <a:rPr lang="en-US" sz="3600" dirty="0"/>
              <a:t> de </a:t>
            </a:r>
            <a:r>
              <a:rPr lang="en-US" sz="3600" dirty="0" err="1"/>
              <a:t>diferentes</a:t>
            </a:r>
            <a:r>
              <a:rPr lang="en-US" sz="3600" dirty="0"/>
              <a:t> </a:t>
            </a:r>
            <a:r>
              <a:rPr lang="en-US" sz="3600" dirty="0" err="1"/>
              <a:t>métodos</a:t>
            </a:r>
            <a:r>
              <a:rPr lang="en-US" sz="3600" dirty="0"/>
              <a:t>.</a:t>
            </a:r>
          </a:p>
        </p:txBody>
      </p:sp>
    </p:spTree>
    <p:extLst>
      <p:ext uri="{BB962C8B-B14F-4D97-AF65-F5344CB8AC3E}">
        <p14:creationId xmlns:p14="http://schemas.microsoft.com/office/powerpoint/2010/main" val="133510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D3EB91-5C18-0C5D-B7D6-FDEFD8C9C127}"/>
              </a:ext>
            </a:extLst>
          </p:cNvPr>
          <p:cNvSpPr>
            <a:spLocks noGrp="1"/>
          </p:cNvSpPr>
          <p:nvPr>
            <p:ph type="title"/>
          </p:nvPr>
        </p:nvSpPr>
        <p:spPr/>
        <p:txBody>
          <a:bodyPr/>
          <a:lstStyle/>
          <a:p>
            <a:r>
              <a:rPr lang="en-US" dirty="0" err="1"/>
              <a:t>Qualitativo</a:t>
            </a:r>
            <a:r>
              <a:rPr lang="en-US" dirty="0"/>
              <a:t> </a:t>
            </a:r>
            <a:r>
              <a:rPr lang="en-US" dirty="0" err="1"/>
              <a:t>ou</a:t>
            </a:r>
            <a:r>
              <a:rPr lang="en-US" dirty="0"/>
              <a:t> </a:t>
            </a:r>
            <a:r>
              <a:rPr lang="en-US" dirty="0" err="1"/>
              <a:t>quantitativo</a:t>
            </a:r>
            <a:r>
              <a:rPr lang="en-US" dirty="0"/>
              <a:t>?</a:t>
            </a:r>
          </a:p>
        </p:txBody>
      </p:sp>
      <p:pic>
        <p:nvPicPr>
          <p:cNvPr id="5" name="Picture 7" descr="Activity Icon">
            <a:extLst>
              <a:ext uri="{FF2B5EF4-FFF2-40B4-BE49-F238E27FC236}">
                <a16:creationId xmlns:a16="http://schemas.microsoft.com/office/drawing/2014/main" id="{EC0D8E55-3A8C-6254-177D-A61BFDFFD3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a16="http://schemas.microsoft.com/office/drawing/2014/main" id="{3923E0AA-633E-8B61-D0B0-CD661D2704E6}"/>
              </a:ext>
            </a:extLst>
          </p:cNvPr>
          <p:cNvGraphicFramePr>
            <a:graphicFrameLocks noGrp="1"/>
          </p:cNvGraphicFramePr>
          <p:nvPr>
            <p:extLst>
              <p:ext uri="{D42A27DB-BD31-4B8C-83A1-F6EECF244321}">
                <p14:modId xmlns:p14="http://schemas.microsoft.com/office/powerpoint/2010/main" val="2736554962"/>
              </p:ext>
            </p:extLst>
          </p:nvPr>
        </p:nvGraphicFramePr>
        <p:xfrm>
          <a:off x="1363579" y="1699366"/>
          <a:ext cx="9505015" cy="4368800"/>
        </p:xfrm>
        <a:graphic>
          <a:graphicData uri="http://schemas.openxmlformats.org/drawingml/2006/table">
            <a:tbl>
              <a:tblPr firstRow="1" bandRow="1"/>
              <a:tblGrid>
                <a:gridCol w="387208">
                  <a:extLst>
                    <a:ext uri="{9D8B030D-6E8A-4147-A177-3AD203B41FA5}">
                      <a16:colId xmlns:a16="http://schemas.microsoft.com/office/drawing/2014/main" val="20000"/>
                    </a:ext>
                  </a:extLst>
                </a:gridCol>
                <a:gridCol w="3524302">
                  <a:extLst>
                    <a:ext uri="{9D8B030D-6E8A-4147-A177-3AD203B41FA5}">
                      <a16:colId xmlns:a16="http://schemas.microsoft.com/office/drawing/2014/main" val="20001"/>
                    </a:ext>
                  </a:extLst>
                </a:gridCol>
                <a:gridCol w="3276384">
                  <a:extLst>
                    <a:ext uri="{9D8B030D-6E8A-4147-A177-3AD203B41FA5}">
                      <a16:colId xmlns:a16="http://schemas.microsoft.com/office/drawing/2014/main" val="2453024160"/>
                    </a:ext>
                  </a:extLst>
                </a:gridCol>
                <a:gridCol w="2317121">
                  <a:extLst>
                    <a:ext uri="{9D8B030D-6E8A-4147-A177-3AD203B41FA5}">
                      <a16:colId xmlns:a16="http://schemas.microsoft.com/office/drawing/2014/main" val="20002"/>
                    </a:ext>
                  </a:extLst>
                </a:gridCol>
              </a:tblGrid>
              <a:tr h="701160">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pPr algn="ctr"/>
                      <a:r>
                        <a:rPr lang="en-US" sz="2000">
                          <a:solidFill>
                            <a:schemeClr val="tx1"/>
                          </a:solidFill>
                          <a:latin typeface="Arial"/>
                          <a:cs typeface="Arial"/>
                        </a:rPr>
                        <a:t>#</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n-US" sz="2000">
                          <a:solidFill>
                            <a:schemeClr val="tx1"/>
                          </a:solidFill>
                          <a:latin typeface="Arial"/>
                          <a:cs typeface="Arial"/>
                        </a:rPr>
                        <a:t>Variável</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n-US" sz="2000">
                          <a:solidFill>
                            <a:schemeClr val="tx1"/>
                          </a:solidFill>
                          <a:latin typeface="Arial"/>
                          <a:cs typeface="Arial"/>
                        </a:rPr>
                        <a:t>Respostas possíveis</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n-US" sz="2000">
                          <a:solidFill>
                            <a:schemeClr val="tx1"/>
                          </a:solidFill>
                          <a:latin typeface="Arial"/>
                          <a:cs typeface="Arial"/>
                        </a:rPr>
                        <a:t>Qualitativo ou </a:t>
                      </a:r>
                      <a:r>
                        <a:rPr lang="en-US" sz="2000" baseline="0">
                          <a:solidFill>
                            <a:schemeClr val="tx1"/>
                          </a:solidFill>
                          <a:latin typeface="Arial"/>
                          <a:cs typeface="Arial"/>
                        </a:rPr>
                        <a:t>quantitativo?</a:t>
                      </a:r>
                      <a:endParaRPr lang="en-US" sz="2000">
                        <a:solidFill>
                          <a:schemeClr val="tx1"/>
                        </a:solidFill>
                        <a:latin typeface="Arial"/>
                        <a:cs typeface="Arial"/>
                      </a:endParaRP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1</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r>
                        <a:rPr lang="en-US" sz="2000">
                          <a:solidFill>
                            <a:schemeClr val="tx1"/>
                          </a:solidFill>
                          <a:latin typeface="Arial"/>
                          <a:cs typeface="Arial"/>
                        </a:rPr>
                        <a:t>Idade (anos)</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r>
                        <a:rPr lang="en-US" sz="2000">
                          <a:solidFill>
                            <a:schemeClr val="tx1"/>
                          </a:solidFill>
                          <a:latin typeface="Arial"/>
                          <a:cs typeface="Arial"/>
                        </a:rPr>
                        <a:t>0-99+</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09705">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2</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Arial"/>
                          <a:cs typeface="Arial"/>
                        </a:rPr>
                        <a:t>Estado civil</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Arial"/>
                          <a:cs typeface="Arial"/>
                        </a:rPr>
                        <a:t>Solteiro, casado, divorciado, viúvo, </a:t>
                      </a:r>
                      <a:r>
                        <a:rPr lang="en-US" sz="2000" baseline="0">
                          <a:solidFill>
                            <a:schemeClr val="tx1"/>
                          </a:solidFill>
                          <a:latin typeface="Arial"/>
                          <a:cs typeface="Arial"/>
                        </a:rPr>
                        <a:t>...</a:t>
                      </a:r>
                      <a:endParaRPr lang="en-US" sz="2000">
                        <a:solidFill>
                          <a:schemeClr val="tx1"/>
                        </a:solidFill>
                        <a:latin typeface="Arial"/>
                        <a:cs typeface="Arial"/>
                      </a:endParaRP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3</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a:lnSpc>
                          <a:spcPct val="100000"/>
                        </a:lnSpc>
                        <a:spcBef>
                          <a:spcPts val="0"/>
                        </a:spcBef>
                        <a:spcAft>
                          <a:spcPts val="0"/>
                        </a:spcAft>
                        <a:buNone/>
                      </a:pPr>
                      <a:r>
                        <a:rPr lang="en-US" sz="2000" dirty="0" err="1">
                          <a:solidFill>
                            <a:schemeClr val="tx1"/>
                          </a:solidFill>
                          <a:latin typeface="Arial"/>
                          <a:cs typeface="Arial"/>
                        </a:rPr>
                        <a:t>Níveis</a:t>
                      </a:r>
                      <a:r>
                        <a:rPr lang="en-US" sz="2000" dirty="0">
                          <a:solidFill>
                            <a:schemeClr val="tx1"/>
                          </a:solidFill>
                          <a:latin typeface="Arial"/>
                          <a:cs typeface="Arial"/>
                        </a:rPr>
                        <a:t> de CO no </a:t>
                      </a:r>
                      <a:r>
                        <a:rPr lang="en-US" sz="2000" dirty="0" err="1">
                          <a:solidFill>
                            <a:schemeClr val="tx1"/>
                          </a:solidFill>
                          <a:latin typeface="Arial"/>
                          <a:cs typeface="Arial"/>
                        </a:rPr>
                        <a:t>ar</a:t>
                      </a:r>
                      <a:r>
                        <a:rPr lang="en-US" sz="2000" dirty="0">
                          <a:solidFill>
                            <a:schemeClr val="tx1"/>
                          </a:solidFill>
                          <a:latin typeface="Arial"/>
                          <a:cs typeface="Arial"/>
                        </a:rPr>
                        <a:t> interior</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defTabSz="914400" rtl="0">
                        <a:lnSpc>
                          <a:spcPct val="100000"/>
                        </a:lnSpc>
                        <a:spcBef>
                          <a:spcPts val="0"/>
                        </a:spcBef>
                        <a:spcAft>
                          <a:spcPts val="0"/>
                        </a:spcAft>
                        <a:buClrTx/>
                        <a:buSzTx/>
                        <a:buFontTx/>
                        <a:buNone/>
                        <a:tabLst/>
                        <a:defRPr/>
                      </a:pPr>
                      <a:r>
                        <a:rPr lang="en-US" sz="2000" dirty="0">
                          <a:solidFill>
                            <a:schemeClr val="tx1"/>
                          </a:solidFill>
                          <a:latin typeface="Arial"/>
                          <a:cs typeface="Arial"/>
                        </a:rPr>
                        <a:t>0.5-15 ppm+</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4</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Arial"/>
                          <a:cs typeface="Arial"/>
                        </a:rPr>
                        <a:t>Status de HIV</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Arial"/>
                          <a:cs typeface="Arial"/>
                        </a:rPr>
                        <a:t> +, -, Desconhecido</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5</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Arial"/>
                          <a:cs typeface="Arial"/>
                        </a:rPr>
                        <a:t>Contagem de células T CD4</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Arial"/>
                          <a:cs typeface="Arial"/>
                        </a:rPr>
                        <a:t>0+</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6</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rtl="0" eaLnBrk="1" fontAlgn="auto" latinLnBrk="0" hangingPunct="1">
                        <a:lnSpc>
                          <a:spcPct val="100000"/>
                        </a:lnSpc>
                        <a:spcBef>
                          <a:spcPts val="0"/>
                        </a:spcBef>
                        <a:spcAft>
                          <a:spcPts val="0"/>
                        </a:spcAft>
                        <a:buClrTx/>
                        <a:buSzTx/>
                        <a:buFontTx/>
                        <a:buNone/>
                      </a:pPr>
                      <a:r>
                        <a:rPr lang="en-US" sz="2000">
                          <a:solidFill>
                            <a:schemeClr val="tx1"/>
                          </a:solidFill>
                          <a:latin typeface="Arial"/>
                          <a:cs typeface="Arial"/>
                        </a:rPr>
                        <a:t>Espécies animais</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rtl="0" eaLnBrk="1" fontAlgn="auto" latinLnBrk="0" hangingPunct="1">
                        <a:lnSpc>
                          <a:spcPct val="100000"/>
                        </a:lnSpc>
                        <a:spcBef>
                          <a:spcPts val="0"/>
                        </a:spcBef>
                        <a:spcAft>
                          <a:spcPts val="0"/>
                        </a:spcAft>
                        <a:buClrTx/>
                        <a:buSzTx/>
                        <a:buFontTx/>
                        <a:buNone/>
                      </a:pPr>
                      <a:r>
                        <a:rPr lang="en-US" sz="2000">
                          <a:solidFill>
                            <a:schemeClr val="tx1"/>
                          </a:solidFill>
                          <a:latin typeface="Arial"/>
                          <a:cs typeface="Arial"/>
                        </a:rPr>
                        <a:t>Aves de capoeira, gado, ...</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1280380">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n-US" sz="2000">
                          <a:solidFill>
                            <a:schemeClr val="tx1"/>
                          </a:solidFill>
                          <a:latin typeface="Arial"/>
                          <a:cs typeface="Arial"/>
                        </a:rPr>
                        <a:t>7</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err="1">
                          <a:solidFill>
                            <a:schemeClr val="tx1"/>
                          </a:solidFill>
                          <a:latin typeface="Arial"/>
                          <a:cs typeface="Arial"/>
                        </a:rPr>
                        <a:t>Nível</a:t>
                      </a:r>
                      <a:r>
                        <a:rPr lang="en-US" sz="2000" dirty="0">
                          <a:solidFill>
                            <a:schemeClr val="tx1"/>
                          </a:solidFill>
                          <a:latin typeface="Arial"/>
                          <a:cs typeface="Arial"/>
                        </a:rPr>
                        <a:t> </a:t>
                      </a:r>
                      <a:r>
                        <a:rPr lang="en-US" sz="2000" dirty="0" err="1">
                          <a:solidFill>
                            <a:schemeClr val="tx1"/>
                          </a:solidFill>
                          <a:latin typeface="Arial"/>
                          <a:cs typeface="Arial"/>
                        </a:rPr>
                        <a:t>educacional</a:t>
                      </a:r>
                      <a:endParaRPr lang="en-US" sz="2000" dirty="0">
                        <a:solidFill>
                          <a:schemeClr val="tx1"/>
                        </a:solidFill>
                        <a:latin typeface="Arial"/>
                        <a:cs typeface="Arial"/>
                      </a:endParaRP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aseline="0">
                          <a:solidFill>
                            <a:schemeClr val="tx1"/>
                          </a:solidFill>
                          <a:latin typeface="Arial"/>
                          <a:cs typeface="Arial"/>
                        </a:rPr>
                        <a:t>0 = Analfabeto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aseline="0">
                          <a:solidFill>
                            <a:schemeClr val="tx1"/>
                          </a:solidFill>
                          <a:latin typeface="Arial"/>
                          <a:cs typeface="Arial"/>
                        </a:rPr>
                        <a:t>1 = Primário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aseline="0">
                          <a:solidFill>
                            <a:schemeClr val="tx1"/>
                          </a:solidFill>
                          <a:latin typeface="Arial"/>
                          <a:cs typeface="Arial"/>
                        </a:rPr>
                        <a:t>2 = Secundário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aseline="0">
                          <a:solidFill>
                            <a:schemeClr val="tx1"/>
                          </a:solidFill>
                          <a:latin typeface="Arial"/>
                          <a:cs typeface="Arial"/>
                        </a:rPr>
                        <a:t>3 = Universidade</a:t>
                      </a:r>
                      <a:endParaRPr lang="en-US" sz="2000">
                        <a:solidFill>
                          <a:schemeClr val="tx1"/>
                        </a:solidFill>
                        <a:latin typeface="Arial"/>
                        <a:cs typeface="Arial"/>
                      </a:endParaRP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n-US" sz="200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7" name="Content Placeholder 1">
            <a:extLst>
              <a:ext uri="{FF2B5EF4-FFF2-40B4-BE49-F238E27FC236}">
                <a16:creationId xmlns:a16="http://schemas.microsoft.com/office/drawing/2014/main" id="{FF4B10DA-EFE7-9B90-A364-A59CFE39DB76}"/>
              </a:ext>
            </a:extLst>
          </p:cNvPr>
          <p:cNvSpPr txBox="1">
            <a:spLocks/>
          </p:cNvSpPr>
          <p:nvPr/>
        </p:nvSpPr>
        <p:spPr bwMode="auto">
          <a:xfrm>
            <a:off x="8713871" y="2377982"/>
            <a:ext cx="16764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n-US" altLang="en-US" sz="2000" b="1">
                <a:solidFill>
                  <a:srgbClr val="00953A"/>
                </a:solidFill>
                <a:cs typeface="Arial" panose="020B0604020202020204" pitchFamily="34" charset="0"/>
              </a:rPr>
              <a:t>Quantitativo</a:t>
            </a:r>
          </a:p>
        </p:txBody>
      </p:sp>
      <p:sp>
        <p:nvSpPr>
          <p:cNvPr id="8" name="Rectangle 7">
            <a:extLst>
              <a:ext uri="{FF2B5EF4-FFF2-40B4-BE49-F238E27FC236}">
                <a16:creationId xmlns:a16="http://schemas.microsoft.com/office/drawing/2014/main" id="{7FB521B1-71A3-047F-B831-27ADC492F169}"/>
              </a:ext>
            </a:extLst>
          </p:cNvPr>
          <p:cNvSpPr>
            <a:spLocks noChangeArrowheads="1"/>
          </p:cNvSpPr>
          <p:nvPr/>
        </p:nvSpPr>
        <p:spPr bwMode="auto">
          <a:xfrm>
            <a:off x="8713871" y="2862775"/>
            <a:ext cx="1492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n-US" altLang="en-US" sz="2000" b="1">
                <a:solidFill>
                  <a:srgbClr val="00953A"/>
                </a:solidFill>
                <a:cs typeface="Arial" panose="020B0604020202020204" pitchFamily="34" charset="0"/>
              </a:rPr>
              <a:t>Qualitativo</a:t>
            </a:r>
            <a:endParaRPr lang="en-US" altLang="en-US" sz="2000">
              <a:solidFill>
                <a:srgbClr val="00953A"/>
              </a:solidFill>
              <a:cs typeface="Arial" panose="020B0604020202020204" pitchFamily="34" charset="0"/>
            </a:endParaRPr>
          </a:p>
        </p:txBody>
      </p:sp>
      <p:sp>
        <p:nvSpPr>
          <p:cNvPr id="9" name="Content Placeholder 1">
            <a:extLst>
              <a:ext uri="{FF2B5EF4-FFF2-40B4-BE49-F238E27FC236}">
                <a16:creationId xmlns:a16="http://schemas.microsoft.com/office/drawing/2014/main" id="{DB314C53-1BD0-4D57-B275-797690D7D6E6}"/>
              </a:ext>
            </a:extLst>
          </p:cNvPr>
          <p:cNvSpPr txBox="1">
            <a:spLocks/>
          </p:cNvSpPr>
          <p:nvPr/>
        </p:nvSpPr>
        <p:spPr bwMode="auto">
          <a:xfrm>
            <a:off x="8713871" y="3346791"/>
            <a:ext cx="16764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n-US" altLang="en-US" sz="2000" b="1">
                <a:solidFill>
                  <a:srgbClr val="00953A"/>
                </a:solidFill>
                <a:cs typeface="Arial" panose="020B0604020202020204" pitchFamily="34" charset="0"/>
              </a:rPr>
              <a:t>Quantitativo</a:t>
            </a:r>
          </a:p>
        </p:txBody>
      </p:sp>
      <p:sp>
        <p:nvSpPr>
          <p:cNvPr id="10" name="Rectangle 9">
            <a:extLst>
              <a:ext uri="{FF2B5EF4-FFF2-40B4-BE49-F238E27FC236}">
                <a16:creationId xmlns:a16="http://schemas.microsoft.com/office/drawing/2014/main" id="{222736FE-FF15-1209-43B9-E4E09354ECFE}"/>
              </a:ext>
            </a:extLst>
          </p:cNvPr>
          <p:cNvSpPr>
            <a:spLocks noChangeArrowheads="1"/>
          </p:cNvSpPr>
          <p:nvPr/>
        </p:nvSpPr>
        <p:spPr bwMode="auto">
          <a:xfrm>
            <a:off x="8713871" y="3699940"/>
            <a:ext cx="1492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n-US" altLang="en-US" sz="2000" b="1">
                <a:solidFill>
                  <a:srgbClr val="00953A"/>
                </a:solidFill>
                <a:cs typeface="Arial" panose="020B0604020202020204" pitchFamily="34" charset="0"/>
              </a:rPr>
              <a:t>Qualitativo</a:t>
            </a:r>
            <a:endParaRPr lang="en-US" altLang="en-US" sz="2000">
              <a:solidFill>
                <a:srgbClr val="00953A"/>
              </a:solidFill>
              <a:cs typeface="Arial" panose="020B0604020202020204" pitchFamily="34" charset="0"/>
            </a:endParaRPr>
          </a:p>
        </p:txBody>
      </p:sp>
      <p:sp>
        <p:nvSpPr>
          <p:cNvPr id="11" name="Content Placeholder 1">
            <a:extLst>
              <a:ext uri="{FF2B5EF4-FFF2-40B4-BE49-F238E27FC236}">
                <a16:creationId xmlns:a16="http://schemas.microsoft.com/office/drawing/2014/main" id="{F64B1C25-F4FD-4331-67BB-9F44EADA84E5}"/>
              </a:ext>
            </a:extLst>
          </p:cNvPr>
          <p:cNvSpPr txBox="1">
            <a:spLocks/>
          </p:cNvSpPr>
          <p:nvPr/>
        </p:nvSpPr>
        <p:spPr bwMode="auto">
          <a:xfrm>
            <a:off x="8713871" y="4075075"/>
            <a:ext cx="1752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n-US" altLang="en-US" sz="2000" b="1">
                <a:solidFill>
                  <a:srgbClr val="00953A"/>
                </a:solidFill>
                <a:cs typeface="Arial" panose="020B0604020202020204" pitchFamily="34" charset="0"/>
              </a:rPr>
              <a:t>Quantitativo</a:t>
            </a:r>
          </a:p>
        </p:txBody>
      </p:sp>
      <p:sp>
        <p:nvSpPr>
          <p:cNvPr id="12" name="Rectangle 11">
            <a:extLst>
              <a:ext uri="{FF2B5EF4-FFF2-40B4-BE49-F238E27FC236}">
                <a16:creationId xmlns:a16="http://schemas.microsoft.com/office/drawing/2014/main" id="{97E04F7D-D92E-2BDE-8E70-11C4C6F83A67}"/>
              </a:ext>
            </a:extLst>
          </p:cNvPr>
          <p:cNvSpPr>
            <a:spLocks noChangeArrowheads="1"/>
          </p:cNvSpPr>
          <p:nvPr/>
        </p:nvSpPr>
        <p:spPr bwMode="auto">
          <a:xfrm>
            <a:off x="8713871" y="4420473"/>
            <a:ext cx="1492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n-US" altLang="en-US" sz="2000" b="1">
                <a:solidFill>
                  <a:srgbClr val="00953A"/>
                </a:solidFill>
                <a:cs typeface="Arial" panose="020B0604020202020204" pitchFamily="34" charset="0"/>
              </a:rPr>
              <a:t>Qualitativo</a:t>
            </a:r>
            <a:endParaRPr lang="en-US" altLang="en-US" sz="2000">
              <a:solidFill>
                <a:srgbClr val="00953A"/>
              </a:solidFill>
              <a:cs typeface="Arial" panose="020B0604020202020204" pitchFamily="34" charset="0"/>
            </a:endParaRPr>
          </a:p>
        </p:txBody>
      </p:sp>
      <p:sp>
        <p:nvSpPr>
          <p:cNvPr id="13" name="Content Placeholder 1">
            <a:extLst>
              <a:ext uri="{FF2B5EF4-FFF2-40B4-BE49-F238E27FC236}">
                <a16:creationId xmlns:a16="http://schemas.microsoft.com/office/drawing/2014/main" id="{FA00DB1C-F8CA-93E2-A67F-45998016D72B}"/>
              </a:ext>
            </a:extLst>
          </p:cNvPr>
          <p:cNvSpPr txBox="1">
            <a:spLocks/>
          </p:cNvSpPr>
          <p:nvPr/>
        </p:nvSpPr>
        <p:spPr bwMode="auto">
          <a:xfrm>
            <a:off x="8713871" y="5220168"/>
            <a:ext cx="1752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n-US" altLang="en-US" sz="2000" b="1">
                <a:solidFill>
                  <a:srgbClr val="00953A"/>
                </a:solidFill>
                <a:cs typeface="Arial" panose="020B0604020202020204" pitchFamily="34" charset="0"/>
              </a:rPr>
              <a:t>Qualitativo</a:t>
            </a:r>
          </a:p>
        </p:txBody>
      </p:sp>
    </p:spTree>
    <p:extLst>
      <p:ext uri="{BB962C8B-B14F-4D97-AF65-F5344CB8AC3E}">
        <p14:creationId xmlns:p14="http://schemas.microsoft.com/office/powerpoint/2010/main" val="307721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9749C1E-F367-7B7F-F069-CBA730FD1CD5}"/>
              </a:ext>
            </a:extLst>
          </p:cNvPr>
          <p:cNvSpPr>
            <a:spLocks noGrp="1"/>
          </p:cNvSpPr>
          <p:nvPr>
            <p:ph sz="half" idx="2"/>
          </p:nvPr>
        </p:nvSpPr>
        <p:spPr>
          <a:xfrm>
            <a:off x="838200" y="1498735"/>
            <a:ext cx="5748338" cy="4639309"/>
          </a:xfrm>
        </p:spPr>
        <p:txBody>
          <a:bodyPr/>
          <a:lstStyle/>
          <a:p>
            <a:r>
              <a:rPr lang="en-US" dirty="0"/>
              <a:t>Tipo de dados</a:t>
            </a:r>
          </a:p>
          <a:p>
            <a:pPr lvl="1"/>
            <a:r>
              <a:rPr lang="en-US" dirty="0" err="1"/>
              <a:t>Medidas</a:t>
            </a:r>
            <a:endParaRPr lang="en-US" dirty="0"/>
          </a:p>
          <a:p>
            <a:pPr lvl="1"/>
            <a:r>
              <a:rPr lang="en-US" dirty="0"/>
              <a:t>Dados </a:t>
            </a:r>
            <a:r>
              <a:rPr lang="en-US" dirty="0" err="1"/>
              <a:t>numéricos</a:t>
            </a:r>
            <a:endParaRPr lang="en-US" dirty="0"/>
          </a:p>
          <a:p>
            <a:r>
              <a:rPr lang="en-US" dirty="0" err="1"/>
              <a:t>Resumir</a:t>
            </a:r>
            <a:r>
              <a:rPr lang="en-US" dirty="0"/>
              <a:t> com </a:t>
            </a:r>
            <a:r>
              <a:rPr lang="en-US" dirty="0" err="1"/>
              <a:t>medidas</a:t>
            </a:r>
            <a:r>
              <a:rPr lang="en-US" dirty="0"/>
              <a:t> de </a:t>
            </a:r>
            <a:r>
              <a:rPr lang="en-US" dirty="0" err="1"/>
              <a:t>tendência</a:t>
            </a:r>
            <a:r>
              <a:rPr lang="en-US" dirty="0"/>
              <a:t> central e </a:t>
            </a:r>
            <a:r>
              <a:rPr lang="en-US" dirty="0" err="1"/>
              <a:t>dispersão</a:t>
            </a:r>
            <a:endParaRPr lang="en-US" dirty="0"/>
          </a:p>
          <a:p>
            <a:pPr lvl="1"/>
            <a:r>
              <a:rPr lang="en-US" dirty="0"/>
              <a:t>Moda</a:t>
            </a:r>
          </a:p>
          <a:p>
            <a:pPr lvl="1"/>
            <a:r>
              <a:rPr lang="en-US" dirty="0"/>
              <a:t>Mediana</a:t>
            </a:r>
          </a:p>
          <a:p>
            <a:pPr lvl="1"/>
            <a:r>
              <a:rPr lang="en-US" dirty="0" err="1"/>
              <a:t>Média</a:t>
            </a:r>
            <a:endParaRPr lang="en-US" dirty="0"/>
          </a:p>
          <a:p>
            <a:pPr lvl="1"/>
            <a:r>
              <a:rPr lang="en-US" dirty="0" err="1"/>
              <a:t>Intervalo</a:t>
            </a:r>
            <a:endParaRPr lang="en-US" dirty="0"/>
          </a:p>
          <a:p>
            <a:endParaRPr lang="en-US" dirty="0"/>
          </a:p>
        </p:txBody>
      </p:sp>
      <p:sp>
        <p:nvSpPr>
          <p:cNvPr id="3" name="Title 2">
            <a:extLst>
              <a:ext uri="{FF2B5EF4-FFF2-40B4-BE49-F238E27FC236}">
                <a16:creationId xmlns:a16="http://schemas.microsoft.com/office/drawing/2014/main" id="{DBF52B8F-5DB0-7824-CDB4-4EDAE2931E6F}"/>
              </a:ext>
            </a:extLst>
          </p:cNvPr>
          <p:cNvSpPr>
            <a:spLocks noGrp="1"/>
          </p:cNvSpPr>
          <p:nvPr>
            <p:ph type="title"/>
          </p:nvPr>
        </p:nvSpPr>
        <p:spPr/>
        <p:txBody>
          <a:bodyPr/>
          <a:lstStyle/>
          <a:p>
            <a:r>
              <a:rPr lang="en-US" dirty="0" err="1"/>
              <a:t>Resumo</a:t>
            </a:r>
            <a:r>
              <a:rPr lang="en-US" dirty="0"/>
              <a:t> de </a:t>
            </a:r>
            <a:r>
              <a:rPr lang="en-US" dirty="0" err="1"/>
              <a:t>variáveis</a:t>
            </a:r>
            <a:r>
              <a:rPr lang="en-US" dirty="0"/>
              <a:t> </a:t>
            </a:r>
            <a:r>
              <a:rPr lang="en-US" dirty="0" err="1"/>
              <a:t>quantitativas</a:t>
            </a:r>
            <a:endParaRPr lang="en-US" dirty="0"/>
          </a:p>
        </p:txBody>
      </p:sp>
      <p:pic>
        <p:nvPicPr>
          <p:cNvPr id="2054" name="Picture 6" descr="assorted tape measures">
            <a:extLst>
              <a:ext uri="{FF2B5EF4-FFF2-40B4-BE49-F238E27FC236}">
                <a16:creationId xmlns:a16="http://schemas.microsoft.com/office/drawing/2014/main" id="{9C853778-0C5B-134A-67FF-6BCD84D2BC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844"/>
          <a:stretch/>
        </p:blipFill>
        <p:spPr bwMode="auto">
          <a:xfrm>
            <a:off x="6805676" y="1491557"/>
            <a:ext cx="4154423" cy="215099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6" name="Picture 8" descr="person in white shirt and blue denim shorts standing on black and white floor">
            <a:extLst>
              <a:ext uri="{FF2B5EF4-FFF2-40B4-BE49-F238E27FC236}">
                <a16:creationId xmlns:a16="http://schemas.microsoft.com/office/drawing/2014/main" id="{A9662BC1-9D7A-C2A2-3045-6020610446D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05" t="28726" r="7895"/>
          <a:stretch/>
        </p:blipFill>
        <p:spPr bwMode="auto">
          <a:xfrm>
            <a:off x="6805677" y="3805670"/>
            <a:ext cx="4154423" cy="23441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02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a:xfrm>
            <a:off x="840058" y="447315"/>
            <a:ext cx="11099983" cy="800100"/>
          </a:xfrm>
        </p:spPr>
        <p:txBody>
          <a:bodyPr/>
          <a:lstStyle/>
          <a:p>
            <a:r>
              <a:rPr lang="en-US" dirty="0"/>
              <a:t>Curva de </a:t>
            </a:r>
            <a:r>
              <a:rPr lang="en-US" dirty="0" err="1"/>
              <a:t>distribuição</a:t>
            </a:r>
            <a:r>
              <a:rPr lang="en-US" dirty="0"/>
              <a:t> de </a:t>
            </a:r>
            <a:r>
              <a:rPr lang="en-US" dirty="0" err="1"/>
              <a:t>frequências</a:t>
            </a:r>
            <a:r>
              <a:rPr lang="en-US" dirty="0"/>
              <a:t>: </a:t>
            </a:r>
            <a:r>
              <a:rPr lang="en-US" dirty="0" err="1"/>
              <a:t>Idade</a:t>
            </a:r>
            <a:endParaRPr lang="en-US" dirty="0"/>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3278642629"/>
              </p:ext>
            </p:extLst>
          </p:nvPr>
        </p:nvGraphicFramePr>
        <p:xfrm>
          <a:off x="1641573" y="1872795"/>
          <a:ext cx="8688733" cy="4804697"/>
        </p:xfrm>
        <a:graphic>
          <a:graphicData uri="http://schemas.openxmlformats.org/drawingml/2006/chart">
            <c:chart xmlns:c="http://schemas.openxmlformats.org/drawingml/2006/chart" xmlns:r="http://schemas.openxmlformats.org/officeDocument/2006/relationships" r:id="rId3"/>
          </a:graphicData>
        </a:graphic>
      </p:graphicFrame>
      <p:sp>
        <p:nvSpPr>
          <p:cNvPr id="9" name="Line 11">
            <a:extLst>
              <a:ext uri="{FF2B5EF4-FFF2-40B4-BE49-F238E27FC236}">
                <a16:creationId xmlns:a16="http://schemas.microsoft.com/office/drawing/2014/main" id="{D88A2DC2-29F2-658E-F5C3-9FF654427065}"/>
              </a:ext>
            </a:extLst>
          </p:cNvPr>
          <p:cNvSpPr>
            <a:spLocks noChangeShapeType="1"/>
          </p:cNvSpPr>
          <p:nvPr/>
        </p:nvSpPr>
        <p:spPr bwMode="auto">
          <a:xfrm>
            <a:off x="6048732" y="2028402"/>
            <a:ext cx="0" cy="8382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latin typeface="Courier New" panose="02070309020205020404" pitchFamily="49" charset="0"/>
              <a:cs typeface="Arial" panose="020B0604020202020204" pitchFamily="34" charset="0"/>
            </a:endParaRPr>
          </a:p>
        </p:txBody>
      </p:sp>
      <p:sp>
        <p:nvSpPr>
          <p:cNvPr id="10" name="Text Box 13">
            <a:extLst>
              <a:ext uri="{FF2B5EF4-FFF2-40B4-BE49-F238E27FC236}">
                <a16:creationId xmlns:a16="http://schemas.microsoft.com/office/drawing/2014/main" id="{AEA960EC-85BE-965F-9957-5A39575B7243}"/>
              </a:ext>
            </a:extLst>
          </p:cNvPr>
          <p:cNvSpPr txBox="1">
            <a:spLocks noChangeArrowheads="1"/>
          </p:cNvSpPr>
          <p:nvPr/>
        </p:nvSpPr>
        <p:spPr bwMode="auto">
          <a:xfrm>
            <a:off x="6086832" y="2035976"/>
            <a:ext cx="685800" cy="5238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US" altLang="en-US" sz="2800" b="1" i="0" u="none" strike="noStrike" kern="0" cap="none" spc="0" normalizeH="0" baseline="0" noProof="0">
                <a:ln>
                  <a:noFill/>
                </a:ln>
                <a:effectLst/>
                <a:uLnTx/>
                <a:uFillTx/>
                <a:latin typeface="Arial" panose="020B0604020202020204" pitchFamily="34" charset="0"/>
                <a:cs typeface="Times New Roman" panose="02020603050405020304" pitchFamily="18" charset="0"/>
              </a:rPr>
              <a:t>B?</a:t>
            </a:r>
          </a:p>
        </p:txBody>
      </p:sp>
      <p:sp>
        <p:nvSpPr>
          <p:cNvPr id="11" name="Text Box 12">
            <a:extLst>
              <a:ext uri="{FF2B5EF4-FFF2-40B4-BE49-F238E27FC236}">
                <a16:creationId xmlns:a16="http://schemas.microsoft.com/office/drawing/2014/main" id="{A780E064-3FAC-5640-88B7-EB7387B317AB}"/>
              </a:ext>
            </a:extLst>
          </p:cNvPr>
          <p:cNvSpPr txBox="1">
            <a:spLocks noChangeArrowheads="1"/>
          </p:cNvSpPr>
          <p:nvPr/>
        </p:nvSpPr>
        <p:spPr bwMode="auto">
          <a:xfrm>
            <a:off x="5130321" y="1545520"/>
            <a:ext cx="685800" cy="5191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50000"/>
              </a:spcBef>
              <a:buClrTx/>
              <a:buSzTx/>
              <a:buFontTx/>
              <a:buNone/>
            </a:pPr>
            <a:r>
              <a:rPr lang="en-US" altLang="en-US" b="1"/>
              <a:t>A?</a:t>
            </a:r>
          </a:p>
        </p:txBody>
      </p:sp>
      <p:sp>
        <p:nvSpPr>
          <p:cNvPr id="12" name="Line 3">
            <a:extLst>
              <a:ext uri="{FF2B5EF4-FFF2-40B4-BE49-F238E27FC236}">
                <a16:creationId xmlns:a16="http://schemas.microsoft.com/office/drawing/2014/main" id="{49293395-6CC3-9F80-145F-EA4664DDE142}"/>
              </a:ext>
            </a:extLst>
          </p:cNvPr>
          <p:cNvSpPr>
            <a:spLocks noChangeShapeType="1"/>
          </p:cNvSpPr>
          <p:nvPr/>
        </p:nvSpPr>
        <p:spPr bwMode="auto">
          <a:xfrm>
            <a:off x="5154384" y="1692258"/>
            <a:ext cx="0" cy="8382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71251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85C06-BFE8-0C33-F13F-B0D069C7E5FD}"/>
              </a:ext>
            </a:extLst>
          </p:cNvPr>
          <p:cNvSpPr>
            <a:spLocks noGrp="1"/>
          </p:cNvSpPr>
          <p:nvPr>
            <p:ph type="title"/>
          </p:nvPr>
        </p:nvSpPr>
        <p:spPr/>
        <p:txBody>
          <a:bodyPr/>
          <a:lstStyle/>
          <a:p>
            <a:r>
              <a:rPr lang="en-US" dirty="0" err="1"/>
              <a:t>Distribuições</a:t>
            </a:r>
            <a:r>
              <a:rPr lang="en-US" dirty="0"/>
              <a:t> </a:t>
            </a:r>
            <a:r>
              <a:rPr lang="en-US" dirty="0" err="1"/>
              <a:t>comuns</a:t>
            </a:r>
            <a:endParaRPr lang="en-US" dirty="0"/>
          </a:p>
        </p:txBody>
      </p:sp>
      <p:graphicFrame>
        <p:nvGraphicFramePr>
          <p:cNvPr id="3" name="Object 2">
            <a:extLst>
              <a:ext uri="{FF2B5EF4-FFF2-40B4-BE49-F238E27FC236}">
                <a16:creationId xmlns:a16="http://schemas.microsoft.com/office/drawing/2014/main" id="{AF51C5C6-7282-D25C-52CB-28C890168E8C}"/>
              </a:ext>
            </a:extLst>
          </p:cNvPr>
          <p:cNvGraphicFramePr>
            <a:graphicFrameLocks noChangeAspect="1"/>
          </p:cNvGraphicFramePr>
          <p:nvPr>
            <p:extLst>
              <p:ext uri="{D42A27DB-BD31-4B8C-83A1-F6EECF244321}">
                <p14:modId xmlns:p14="http://schemas.microsoft.com/office/powerpoint/2010/main" val="1606290507"/>
              </p:ext>
            </p:extLst>
          </p:nvPr>
        </p:nvGraphicFramePr>
        <p:xfrm>
          <a:off x="508000" y="2264121"/>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Object 2">
            <a:extLst>
              <a:ext uri="{FF2B5EF4-FFF2-40B4-BE49-F238E27FC236}">
                <a16:creationId xmlns:a16="http://schemas.microsoft.com/office/drawing/2014/main" id="{1E94534D-171F-C706-2C6C-7DBAD436FA12}"/>
              </a:ext>
            </a:extLst>
          </p:cNvPr>
          <p:cNvGraphicFramePr>
            <a:graphicFrameLocks noChangeAspect="1"/>
          </p:cNvGraphicFramePr>
          <p:nvPr>
            <p:extLst>
              <p:ext uri="{D42A27DB-BD31-4B8C-83A1-F6EECF244321}">
                <p14:modId xmlns:p14="http://schemas.microsoft.com/office/powerpoint/2010/main" val="4284035656"/>
              </p:ext>
            </p:extLst>
          </p:nvPr>
        </p:nvGraphicFramePr>
        <p:xfrm>
          <a:off x="6324600" y="2264121"/>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2677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0771E4-D1DC-F751-0F11-F9C4DF545DB0}"/>
              </a:ext>
            </a:extLst>
          </p:cNvPr>
          <p:cNvSpPr>
            <a:spLocks noGrp="1"/>
          </p:cNvSpPr>
          <p:nvPr>
            <p:ph sz="half" idx="2"/>
          </p:nvPr>
        </p:nvSpPr>
        <p:spPr>
          <a:xfrm>
            <a:off x="5586412" y="1498735"/>
            <a:ext cx="5767387" cy="4639309"/>
          </a:xfrm>
        </p:spPr>
        <p:txBody>
          <a:bodyPr lIns="91440" tIns="45720" rIns="91440" bIns="45720" anchor="t"/>
          <a:lstStyle/>
          <a:p>
            <a:pPr>
              <a:buNone/>
              <a:defRPr/>
            </a:pPr>
            <a:r>
              <a:rPr lang="en-US" kern="0" dirty="0">
                <a:solidFill>
                  <a:srgbClr val="000000"/>
                </a:solidFill>
                <a:latin typeface="Arial"/>
                <a:cs typeface="Arial"/>
              </a:rPr>
              <a:t>  Conjunto de dados: </a:t>
            </a:r>
            <a:r>
              <a:rPr lang="en-US" kern="0" dirty="0" err="1">
                <a:solidFill>
                  <a:srgbClr val="000000"/>
                </a:solidFill>
                <a:latin typeface="Arial"/>
                <a:cs typeface="Arial"/>
              </a:rPr>
              <a:t>período</a:t>
            </a:r>
            <a:r>
              <a:rPr lang="en-US" kern="0" dirty="0">
                <a:solidFill>
                  <a:srgbClr val="000000"/>
                </a:solidFill>
                <a:latin typeface="Arial"/>
                <a:cs typeface="Arial"/>
              </a:rPr>
              <a:t> de </a:t>
            </a:r>
            <a:r>
              <a:rPr lang="en-US" kern="0" dirty="0" err="1">
                <a:solidFill>
                  <a:srgbClr val="000000"/>
                </a:solidFill>
                <a:latin typeface="Arial"/>
                <a:cs typeface="Arial"/>
              </a:rPr>
              <a:t>incubação</a:t>
            </a:r>
            <a:r>
              <a:rPr lang="en-US" kern="0" dirty="0">
                <a:solidFill>
                  <a:srgbClr val="000000"/>
                </a:solidFill>
                <a:latin typeface="Arial"/>
                <a:cs typeface="Arial"/>
              </a:rPr>
              <a:t> (</a:t>
            </a:r>
            <a:r>
              <a:rPr lang="en-US" kern="0" dirty="0" err="1">
                <a:solidFill>
                  <a:srgbClr val="000000"/>
                </a:solidFill>
                <a:latin typeface="Arial"/>
                <a:cs typeface="Arial"/>
              </a:rPr>
              <a:t>em</a:t>
            </a:r>
            <a:r>
              <a:rPr lang="en-US" kern="0" dirty="0">
                <a:solidFill>
                  <a:srgbClr val="000000"/>
                </a:solidFill>
                <a:latin typeface="Arial"/>
                <a:cs typeface="Arial"/>
              </a:rPr>
              <a:t> </a:t>
            </a:r>
            <a:r>
              <a:rPr lang="en-US" kern="0" dirty="0" err="1">
                <a:solidFill>
                  <a:srgbClr val="000000"/>
                </a:solidFill>
                <a:latin typeface="Arial"/>
                <a:cs typeface="Arial"/>
              </a:rPr>
              <a:t>dias</a:t>
            </a:r>
            <a:r>
              <a:rPr lang="en-US" kern="0" dirty="0">
                <a:solidFill>
                  <a:srgbClr val="000000"/>
                </a:solidFill>
                <a:latin typeface="Arial"/>
                <a:cs typeface="Arial"/>
              </a:rPr>
              <a:t>) de 19 </a:t>
            </a:r>
            <a:r>
              <a:rPr lang="en-US" kern="0" dirty="0" err="1">
                <a:solidFill>
                  <a:srgbClr val="000000"/>
                </a:solidFill>
                <a:latin typeface="Arial"/>
                <a:cs typeface="Arial"/>
              </a:rPr>
              <a:t>doentes</a:t>
            </a:r>
            <a:r>
              <a:rPr lang="en-US" kern="0" dirty="0">
                <a:solidFill>
                  <a:srgbClr val="000000"/>
                </a:solidFill>
                <a:latin typeface="Arial"/>
                <a:cs typeface="Arial"/>
              </a:rPr>
              <a:t> com a </a:t>
            </a:r>
            <a:r>
              <a:rPr lang="en-US" kern="0" dirty="0" err="1">
                <a:solidFill>
                  <a:srgbClr val="000000"/>
                </a:solidFill>
                <a:latin typeface="Arial"/>
                <a:cs typeface="Arial"/>
              </a:rPr>
              <a:t>doença</a:t>
            </a:r>
            <a:r>
              <a:rPr lang="en-US" kern="0" dirty="0">
                <a:solidFill>
                  <a:srgbClr val="000000"/>
                </a:solidFill>
                <a:latin typeface="Arial"/>
                <a:cs typeface="Arial"/>
              </a:rPr>
              <a:t> do </a:t>
            </a:r>
            <a:r>
              <a:rPr lang="en-US" kern="0" dirty="0" err="1">
                <a:solidFill>
                  <a:srgbClr val="000000"/>
                </a:solidFill>
                <a:latin typeface="Arial"/>
                <a:cs typeface="Arial"/>
              </a:rPr>
              <a:t>vírus</a:t>
            </a:r>
            <a:r>
              <a:rPr lang="en-US" kern="0" dirty="0">
                <a:solidFill>
                  <a:srgbClr val="000000"/>
                </a:solidFill>
                <a:latin typeface="Arial"/>
                <a:cs typeface="Arial"/>
              </a:rPr>
              <a:t> </a:t>
            </a:r>
            <a:r>
              <a:rPr lang="en-US" kern="0" dirty="0" err="1">
                <a:solidFill>
                  <a:srgbClr val="000000"/>
                </a:solidFill>
                <a:latin typeface="Arial"/>
                <a:cs typeface="Arial"/>
              </a:rPr>
              <a:t>Ébola</a:t>
            </a:r>
            <a:r>
              <a:rPr lang="en-US" kern="0" dirty="0">
                <a:solidFill>
                  <a:srgbClr val="000000"/>
                </a:solidFill>
                <a:latin typeface="Arial"/>
                <a:cs typeface="Arial"/>
              </a:rPr>
              <a:t> (DVE)</a:t>
            </a:r>
            <a:endParaRPr lang="en-US" dirty="0"/>
          </a:p>
          <a:p>
            <a:pPr marL="0" indent="0">
              <a:buNone/>
              <a:defRPr/>
            </a:pPr>
            <a:endParaRPr lang="en-US" b="1" kern="0" dirty="0">
              <a:solidFill>
                <a:srgbClr val="00953A"/>
              </a:solidFill>
              <a:latin typeface="Arial"/>
              <a:cs typeface="Times New Roman"/>
            </a:endParaRPr>
          </a:p>
          <a:p>
            <a:pPr marL="0" indent="0">
              <a:buNone/>
              <a:defRPr/>
            </a:pPr>
            <a:r>
              <a:rPr lang="en-US" b="1" kern="0" dirty="0" err="1">
                <a:solidFill>
                  <a:srgbClr val="00953A"/>
                </a:solidFill>
                <a:latin typeface="Arial"/>
                <a:cs typeface="Times New Roman"/>
              </a:rPr>
              <a:t>Período</a:t>
            </a:r>
            <a:r>
              <a:rPr lang="en-US" b="1" kern="0" dirty="0">
                <a:solidFill>
                  <a:srgbClr val="00953A"/>
                </a:solidFill>
                <a:latin typeface="Arial"/>
                <a:cs typeface="Times New Roman"/>
              </a:rPr>
              <a:t> de </a:t>
            </a:r>
            <a:r>
              <a:rPr lang="en-US" b="1" kern="0" dirty="0" err="1">
                <a:solidFill>
                  <a:srgbClr val="00953A"/>
                </a:solidFill>
                <a:latin typeface="Arial"/>
                <a:cs typeface="Times New Roman"/>
              </a:rPr>
              <a:t>incubação</a:t>
            </a:r>
            <a:r>
              <a:rPr lang="en-US" kern="0" dirty="0">
                <a:solidFill>
                  <a:srgbClr val="00953A"/>
                </a:solidFill>
                <a:latin typeface="Arial"/>
                <a:cs typeface="Times New Roman"/>
              </a:rPr>
              <a:t>: </a:t>
            </a:r>
            <a:r>
              <a:rPr lang="en-US" kern="0" dirty="0">
                <a:latin typeface="Arial"/>
                <a:cs typeface="Times New Roman"/>
              </a:rPr>
              <a:t>tempo que </a:t>
            </a:r>
            <a:r>
              <a:rPr lang="en-US" kern="0" dirty="0" err="1">
                <a:latin typeface="Arial"/>
                <a:cs typeface="Times New Roman"/>
              </a:rPr>
              <a:t>decorre</a:t>
            </a:r>
            <a:r>
              <a:rPr lang="en-US" kern="0" dirty="0">
                <a:latin typeface="Arial"/>
                <a:cs typeface="Times New Roman"/>
              </a:rPr>
              <a:t> entre a </a:t>
            </a:r>
            <a:r>
              <a:rPr lang="en-US" kern="0" dirty="0" err="1">
                <a:latin typeface="Arial"/>
                <a:cs typeface="Times New Roman"/>
              </a:rPr>
              <a:t>exposição</a:t>
            </a:r>
            <a:r>
              <a:rPr lang="en-US" kern="0" dirty="0">
                <a:latin typeface="Arial"/>
                <a:cs typeface="Times New Roman"/>
              </a:rPr>
              <a:t> a um </a:t>
            </a:r>
            <a:r>
              <a:rPr lang="en-US" kern="0" dirty="0" err="1">
                <a:latin typeface="Arial"/>
                <a:cs typeface="Times New Roman"/>
              </a:rPr>
              <a:t>agente</a:t>
            </a:r>
            <a:r>
              <a:rPr lang="en-US" kern="0" dirty="0">
                <a:latin typeface="Arial"/>
                <a:cs typeface="Times New Roman"/>
              </a:rPr>
              <a:t> </a:t>
            </a:r>
            <a:r>
              <a:rPr lang="en-US" kern="0" dirty="0" err="1">
                <a:latin typeface="Arial"/>
                <a:cs typeface="Times New Roman"/>
              </a:rPr>
              <a:t>infecioso</a:t>
            </a:r>
            <a:r>
              <a:rPr lang="en-US" kern="0" dirty="0">
                <a:latin typeface="Arial"/>
                <a:cs typeface="Times New Roman"/>
              </a:rPr>
              <a:t> e o </a:t>
            </a:r>
            <a:r>
              <a:rPr lang="en-US" kern="0" dirty="0" err="1">
                <a:latin typeface="Arial"/>
                <a:cs typeface="Times New Roman"/>
              </a:rPr>
              <a:t>início</a:t>
            </a:r>
            <a:r>
              <a:rPr lang="en-US" kern="0" dirty="0">
                <a:latin typeface="Arial"/>
                <a:cs typeface="Times New Roman"/>
              </a:rPr>
              <a:t> </a:t>
            </a:r>
            <a:br>
              <a:rPr lang="en-US" kern="0" dirty="0">
                <a:latin typeface="Arial"/>
                <a:cs typeface="Times New Roman"/>
              </a:rPr>
            </a:br>
            <a:r>
              <a:rPr lang="en-US" kern="0" dirty="0">
                <a:latin typeface="Arial"/>
                <a:cs typeface="Times New Roman"/>
              </a:rPr>
              <a:t>dos </a:t>
            </a:r>
            <a:r>
              <a:rPr lang="en-US" kern="0" dirty="0" err="1">
                <a:latin typeface="Arial"/>
                <a:cs typeface="Times New Roman"/>
              </a:rPr>
              <a:t>sintomas</a:t>
            </a:r>
            <a:endParaRPr lang="en-US" kern="0" dirty="0">
              <a:latin typeface="Arial"/>
              <a:cs typeface="Times New Roman"/>
            </a:endParaRPr>
          </a:p>
          <a:p>
            <a:pPr marL="0" indent="0">
              <a:buNone/>
              <a:defRPr/>
            </a:pPr>
            <a:endParaRPr lang="en-US" b="1" kern="0" dirty="0">
              <a:solidFill>
                <a:srgbClr val="00953A"/>
              </a:solidFill>
              <a:latin typeface="Arial"/>
              <a:cs typeface="Times New Roman"/>
            </a:endParaRPr>
          </a:p>
          <a:p>
            <a:pPr marL="0" indent="0">
              <a:buFont typeface="Wingdings" pitchFamily="2" charset="2"/>
              <a:buNone/>
              <a:defRPr/>
            </a:pPr>
            <a:endParaRPr lang="en-US" sz="2800" dirty="0"/>
          </a:p>
          <a:p>
            <a:endParaRPr lang="en-US" dirty="0"/>
          </a:p>
        </p:txBody>
      </p:sp>
      <p:sp>
        <p:nvSpPr>
          <p:cNvPr id="3" name="Title 2">
            <a:extLst>
              <a:ext uri="{FF2B5EF4-FFF2-40B4-BE49-F238E27FC236}">
                <a16:creationId xmlns:a16="http://schemas.microsoft.com/office/drawing/2014/main" id="{4CD06DCD-FAC6-03D3-EF2C-D177C4761BCB}"/>
              </a:ext>
            </a:extLst>
          </p:cNvPr>
          <p:cNvSpPr>
            <a:spLocks noGrp="1"/>
          </p:cNvSpPr>
          <p:nvPr>
            <p:ph type="title"/>
          </p:nvPr>
        </p:nvSpPr>
        <p:spPr/>
        <p:txBody>
          <a:bodyPr/>
          <a:lstStyle/>
          <a:p>
            <a:r>
              <a:rPr lang="en-US" dirty="0" err="1"/>
              <a:t>Período</a:t>
            </a:r>
            <a:r>
              <a:rPr lang="en-US" dirty="0"/>
              <a:t> de </a:t>
            </a:r>
            <a:r>
              <a:rPr lang="en-US" dirty="0" err="1"/>
              <a:t>incubação</a:t>
            </a:r>
            <a:endParaRPr lang="en-US" dirty="0"/>
          </a:p>
        </p:txBody>
      </p:sp>
      <p:graphicFrame>
        <p:nvGraphicFramePr>
          <p:cNvPr id="6" name="Group 74">
            <a:extLst>
              <a:ext uri="{FF2B5EF4-FFF2-40B4-BE49-F238E27FC236}">
                <a16:creationId xmlns:a16="http://schemas.microsoft.com/office/drawing/2014/main" id="{9B21AE9E-D527-BDB2-0A93-0BEAF685D536}"/>
              </a:ext>
            </a:extLst>
          </p:cNvPr>
          <p:cNvGraphicFramePr>
            <a:graphicFrameLocks noGrp="1"/>
          </p:cNvGraphicFramePr>
          <p:nvPr>
            <p:extLst>
              <p:ext uri="{D42A27DB-BD31-4B8C-83A1-F6EECF244321}">
                <p14:modId xmlns:p14="http://schemas.microsoft.com/office/powerpoint/2010/main" val="1245235583"/>
              </p:ext>
            </p:extLst>
          </p:nvPr>
        </p:nvGraphicFramePr>
        <p:xfrm>
          <a:off x="604434" y="1358086"/>
          <a:ext cx="4780366" cy="5278775"/>
        </p:xfrm>
        <a:graphic>
          <a:graphicData uri="http://schemas.openxmlformats.org/drawingml/2006/table">
            <a:tbl>
              <a:tblPr bandRow="1">
                <a:tableStyleId>{68D230F3-CF80-4859-8CE7-A43EE81993B5}</a:tableStyleId>
              </a:tblPr>
              <a:tblGrid>
                <a:gridCol w="2023917">
                  <a:extLst>
                    <a:ext uri="{9D8B030D-6E8A-4147-A177-3AD203B41FA5}">
                      <a16:colId xmlns:a16="http://schemas.microsoft.com/office/drawing/2014/main" val="818979362"/>
                    </a:ext>
                  </a:extLst>
                </a:gridCol>
                <a:gridCol w="2756449">
                  <a:extLst>
                    <a:ext uri="{9D8B030D-6E8A-4147-A177-3AD203B41FA5}">
                      <a16:colId xmlns:a16="http://schemas.microsoft.com/office/drawing/2014/main" val="20001"/>
                    </a:ext>
                  </a:extLst>
                </a:gridCol>
              </a:tblGrid>
              <a:tr h="287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800" b="1" u="none" strike="noStrike" cap="none" normalizeH="0" baseline="0" dirty="0" err="1">
                          <a:ln>
                            <a:noFill/>
                          </a:ln>
                          <a:solidFill>
                            <a:schemeClr val="tx1"/>
                          </a:solidFill>
                          <a:effectLst/>
                          <a:latin typeface="+mn-lt"/>
                        </a:rPr>
                        <a:t>Iniciais</a:t>
                      </a:r>
                      <a:r>
                        <a:rPr kumimoji="0" lang="en-US" sz="1800" b="1" u="none" strike="noStrike" cap="none" normalizeH="0" baseline="0" dirty="0">
                          <a:ln>
                            <a:noFill/>
                          </a:ln>
                          <a:solidFill>
                            <a:schemeClr val="tx1"/>
                          </a:solidFill>
                          <a:effectLst/>
                          <a:latin typeface="+mn-lt"/>
                        </a:rPr>
                        <a:t> </a:t>
                      </a:r>
                      <a:br>
                        <a:rPr kumimoji="0" lang="en-US" sz="1800" b="1" u="none" strike="noStrike" cap="none" normalizeH="0" baseline="0" dirty="0">
                          <a:ln>
                            <a:noFill/>
                          </a:ln>
                          <a:solidFill>
                            <a:schemeClr val="tx1"/>
                          </a:solidFill>
                          <a:effectLst/>
                          <a:latin typeface="+mn-lt"/>
                        </a:rPr>
                      </a:br>
                      <a:r>
                        <a:rPr kumimoji="0" lang="en-US" sz="1800" b="1" u="none" strike="noStrike" cap="none" normalizeH="0" baseline="0" dirty="0">
                          <a:ln>
                            <a:noFill/>
                          </a:ln>
                          <a:solidFill>
                            <a:schemeClr val="tx1"/>
                          </a:solidFill>
                          <a:effectLst/>
                          <a:latin typeface="+mn-lt"/>
                        </a:rPr>
                        <a:t>do </a:t>
                      </a:r>
                      <a:r>
                        <a:rPr kumimoji="0" lang="en-US" sz="1800" b="1" u="none" strike="noStrike" cap="none" normalizeH="0" baseline="0" dirty="0" err="1">
                          <a:ln>
                            <a:noFill/>
                          </a:ln>
                          <a:solidFill>
                            <a:schemeClr val="tx1"/>
                          </a:solidFill>
                          <a:effectLst/>
                          <a:latin typeface="+mn-lt"/>
                        </a:rPr>
                        <a:t>doente</a:t>
                      </a:r>
                      <a:endParaRPr kumimoji="0" lang="en-US" sz="1800" b="1" i="0" u="none" strike="noStrike" cap="none" normalizeH="0" baseline="0" dirty="0">
                        <a:ln>
                          <a:noFill/>
                        </a:ln>
                        <a:solidFill>
                          <a:schemeClr val="tx1"/>
                        </a:solidFill>
                        <a:effectLst/>
                        <a:latin typeface="+mn-lt"/>
                        <a:cs typeface="Arial" panose="020B0604020202020204" pitchFamily="34" charset="0"/>
                      </a:endParaRPr>
                    </a:p>
                  </a:txBody>
                  <a:tcPr marT="0"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800" b="1" u="none" strike="noStrike" cap="none" normalizeH="0" baseline="0" dirty="0" err="1">
                          <a:ln>
                            <a:noFill/>
                          </a:ln>
                          <a:solidFill>
                            <a:schemeClr val="tx1"/>
                          </a:solidFill>
                          <a:effectLst/>
                          <a:latin typeface="+mn-lt"/>
                        </a:rPr>
                        <a:t>Período</a:t>
                      </a:r>
                      <a:r>
                        <a:rPr kumimoji="0" lang="en-US" sz="1800" b="1" u="none" strike="noStrike" cap="none" normalizeH="0" baseline="0" dirty="0">
                          <a:ln>
                            <a:noFill/>
                          </a:ln>
                          <a:solidFill>
                            <a:schemeClr val="tx1"/>
                          </a:solidFill>
                          <a:effectLst/>
                          <a:latin typeface="+mn-lt"/>
                        </a:rPr>
                        <a:t> de </a:t>
                      </a:r>
                      <a:br>
                        <a:rPr kumimoji="0" lang="en-US" sz="1800" b="1" u="none" strike="noStrike" cap="none" normalizeH="0" baseline="0" dirty="0">
                          <a:ln>
                            <a:noFill/>
                          </a:ln>
                          <a:solidFill>
                            <a:schemeClr val="tx1"/>
                          </a:solidFill>
                          <a:effectLst/>
                          <a:latin typeface="+mn-lt"/>
                        </a:rPr>
                      </a:br>
                      <a:r>
                        <a:rPr kumimoji="0" lang="en-US" sz="1800" b="1" u="none" strike="noStrike" cap="none" normalizeH="0" baseline="0" dirty="0" err="1">
                          <a:ln>
                            <a:noFill/>
                          </a:ln>
                          <a:solidFill>
                            <a:schemeClr val="tx1"/>
                          </a:solidFill>
                          <a:effectLst/>
                          <a:latin typeface="+mn-lt"/>
                        </a:rPr>
                        <a:t>incubação</a:t>
                      </a:r>
                      <a:r>
                        <a:rPr kumimoji="0" lang="en-US" sz="1800" b="1" u="none" strike="noStrike" cap="none" normalizeH="0" baseline="0" dirty="0">
                          <a:ln>
                            <a:noFill/>
                          </a:ln>
                          <a:solidFill>
                            <a:schemeClr val="tx1"/>
                          </a:solidFill>
                          <a:effectLst/>
                          <a:latin typeface="+mn-lt"/>
                        </a:rPr>
                        <a:t> (</a:t>
                      </a:r>
                      <a:r>
                        <a:rPr kumimoji="0" lang="en-US" sz="1800" b="1" u="none" strike="noStrike" cap="none" normalizeH="0" baseline="0" dirty="0" err="1">
                          <a:ln>
                            <a:noFill/>
                          </a:ln>
                          <a:solidFill>
                            <a:schemeClr val="tx1"/>
                          </a:solidFill>
                          <a:effectLst/>
                          <a:latin typeface="+mn-lt"/>
                        </a:rPr>
                        <a:t>dias</a:t>
                      </a:r>
                      <a:r>
                        <a:rPr kumimoji="0" lang="en-US" sz="1800" b="1" u="none" strike="noStrike" cap="none" normalizeH="0" baseline="0" dirty="0">
                          <a:ln>
                            <a:noFill/>
                          </a:ln>
                          <a:solidFill>
                            <a:schemeClr val="tx1"/>
                          </a:solidFill>
                          <a:effectLst/>
                          <a:latin typeface="+mn-lt"/>
                        </a:rPr>
                        <a:t>)</a:t>
                      </a:r>
                      <a:endParaRPr kumimoji="0" lang="en-US" sz="1800" b="1" i="0" u="none" strike="noStrike" cap="none" normalizeH="0" baseline="0" dirty="0">
                        <a:ln>
                          <a:noFill/>
                        </a:ln>
                        <a:solidFill>
                          <a:schemeClr val="tx1"/>
                        </a:solidFill>
                        <a:effectLst/>
                        <a:latin typeface="+mn-lt"/>
                        <a:cs typeface="Arial" panose="020B0604020202020204" pitchFamily="34" charset="0"/>
                      </a:endParaRPr>
                    </a:p>
                  </a:txBody>
                  <a:tcPr marT="0"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KP</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dirty="0">
                          <a:solidFill>
                            <a:srgbClr val="000000"/>
                          </a:solidFill>
                          <a:effectLst/>
                          <a:latin typeface="+mn-lt"/>
                        </a:rPr>
                        <a:t>9</a:t>
                      </a:r>
                      <a:endParaRPr lang="en-US" sz="1600" b="0" i="0" u="none" strike="noStrike"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JB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SW</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11</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EB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NG</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10</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PK</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7</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BJ</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JH</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RF</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6</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AH</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2</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TN</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11</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RT</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LW</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14</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PT</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CL</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RD</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13</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KJ</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LC</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10</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TB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dirty="0">
                          <a:solidFill>
                            <a:srgbClr val="000000"/>
                          </a:solidFill>
                          <a:effectLst/>
                          <a:latin typeface="+mn-lt"/>
                        </a:rPr>
                        <a:t>7</a:t>
                      </a:r>
                      <a:endParaRPr lang="en-US" sz="1600" b="0" i="0" u="none" strike="noStrike"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357362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n-US" dirty="0" err="1"/>
              <a:t>Distribuição</a:t>
            </a:r>
            <a:r>
              <a:rPr lang="en-US" dirty="0"/>
              <a:t> de </a:t>
            </a:r>
            <a:r>
              <a:rPr lang="en-US" dirty="0" err="1"/>
              <a:t>frequências</a:t>
            </a:r>
            <a:r>
              <a:rPr lang="en-US" dirty="0"/>
              <a:t>: </a:t>
            </a:r>
            <a:r>
              <a:rPr lang="en-US" dirty="0" err="1"/>
              <a:t>Período</a:t>
            </a:r>
            <a:r>
              <a:rPr lang="en-US" dirty="0"/>
              <a:t> </a:t>
            </a:r>
            <a:br>
              <a:rPr lang="en-US" dirty="0"/>
            </a:br>
            <a:r>
              <a:rPr lang="en-US" dirty="0"/>
              <a:t>de </a:t>
            </a:r>
            <a:r>
              <a:rPr lang="en-US" dirty="0" err="1"/>
              <a:t>Incubação</a:t>
            </a:r>
            <a:endParaRPr lang="en-US" dirty="0"/>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3032736602"/>
              </p:ext>
            </p:extLst>
          </p:nvPr>
        </p:nvGraphicFramePr>
        <p:xfrm>
          <a:off x="1070073" y="1596103"/>
          <a:ext cx="10088707" cy="48046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1123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429F58-8AFE-FE01-5A30-2FC7F2B635EA}"/>
              </a:ext>
            </a:extLst>
          </p:cNvPr>
          <p:cNvSpPr>
            <a:spLocks noGrp="1"/>
          </p:cNvSpPr>
          <p:nvPr>
            <p:ph sz="half" idx="2"/>
          </p:nvPr>
        </p:nvSpPr>
        <p:spPr/>
        <p:txBody>
          <a:bodyPr/>
          <a:lstStyle/>
          <a:p>
            <a:pPr marL="0" marR="0" lvl="0" indent="0" algn="l" defTabSz="914400" rtl="0" eaLnBrk="0" fontAlgn="base" latinLnBrk="0" hangingPunct="0">
              <a:lnSpc>
                <a:spcPct val="100000"/>
              </a:lnSpc>
              <a:buClr>
                <a:srgbClr val="00820C"/>
              </a:buClr>
              <a:buSzPct val="100000"/>
              <a:buFont typeface="Wingdings" pitchFamily="2" charset="2"/>
              <a:buNone/>
              <a:tabLst/>
              <a:defRPr/>
            </a:pPr>
            <a:r>
              <a:rPr kumimoji="0" lang="en-US" sz="2800" b="0" u="none" strike="noStrike" kern="0" cap="none" spc="0" normalizeH="0" baseline="0" noProof="0" dirty="0">
                <a:ln>
                  <a:noFill/>
                </a:ln>
                <a:solidFill>
                  <a:srgbClr val="000000"/>
                </a:solidFill>
                <a:effectLst/>
                <a:uLnTx/>
                <a:uFillTx/>
                <a:latin typeface="Arial"/>
                <a:ea typeface="+mn-ea"/>
                <a:cs typeface="Times New Roman"/>
              </a:rPr>
              <a:t>Valor que </a:t>
            </a:r>
            <a:r>
              <a:rPr kumimoji="0" lang="en-US" sz="2800" b="0" u="none" strike="noStrike" kern="0" cap="none" spc="0" normalizeH="0" baseline="0" noProof="0" dirty="0" err="1">
                <a:ln>
                  <a:noFill/>
                </a:ln>
                <a:solidFill>
                  <a:srgbClr val="000000"/>
                </a:solidFill>
                <a:effectLst/>
                <a:uLnTx/>
                <a:uFillTx/>
                <a:latin typeface="Arial"/>
                <a:ea typeface="+mn-ea"/>
                <a:cs typeface="Times New Roman"/>
              </a:rPr>
              <a:t>ocorre</a:t>
            </a:r>
            <a:r>
              <a:rPr kumimoji="0" lang="en-US" sz="2800" b="0" u="none" strike="noStrike" kern="0" cap="none" spc="0" normalizeH="0" baseline="0" noProof="0" dirty="0">
                <a:ln>
                  <a:noFill/>
                </a:ln>
                <a:solidFill>
                  <a:srgbClr val="000000"/>
                </a:solidFill>
                <a:effectLst/>
                <a:uLnTx/>
                <a:uFillTx/>
                <a:latin typeface="Arial"/>
                <a:ea typeface="+mn-ea"/>
                <a:cs typeface="Times New Roman"/>
              </a:rPr>
              <a:t> </a:t>
            </a:r>
            <a:r>
              <a:rPr kumimoji="0" lang="en-US" sz="2800" b="0" u="none" strike="noStrike" kern="0" cap="none" spc="0" normalizeH="0" baseline="0" noProof="0" dirty="0" err="1">
                <a:ln>
                  <a:noFill/>
                </a:ln>
                <a:solidFill>
                  <a:srgbClr val="000000"/>
                </a:solidFill>
                <a:effectLst/>
                <a:uLnTx/>
                <a:uFillTx/>
                <a:latin typeface="Arial"/>
                <a:ea typeface="+mn-ea"/>
                <a:cs typeface="Times New Roman"/>
              </a:rPr>
              <a:t>mais</a:t>
            </a:r>
            <a:r>
              <a:rPr kumimoji="0" lang="en-US" sz="2800" b="0" u="none" strike="noStrike" kern="0" cap="none" spc="0" normalizeH="0" baseline="0" noProof="0" dirty="0">
                <a:ln>
                  <a:noFill/>
                </a:ln>
                <a:solidFill>
                  <a:srgbClr val="000000"/>
                </a:solidFill>
                <a:effectLst/>
                <a:uLnTx/>
                <a:uFillTx/>
                <a:latin typeface="Arial"/>
                <a:ea typeface="+mn-ea"/>
                <a:cs typeface="Times New Roman"/>
              </a:rPr>
              <a:t> </a:t>
            </a:r>
            <a:r>
              <a:rPr kumimoji="0" lang="en-US" sz="2800" b="0" u="none" strike="noStrike" kern="0" cap="none" spc="0" normalizeH="0" baseline="0" noProof="0" dirty="0" err="1">
                <a:ln>
                  <a:noFill/>
                </a:ln>
                <a:solidFill>
                  <a:srgbClr val="000000"/>
                </a:solidFill>
                <a:effectLst/>
                <a:uLnTx/>
                <a:uFillTx/>
                <a:latin typeface="Arial"/>
                <a:ea typeface="+mn-ea"/>
                <a:cs typeface="Times New Roman"/>
              </a:rPr>
              <a:t>frequentemente</a:t>
            </a:r>
            <a:r>
              <a:rPr kumimoji="0" lang="en-US" sz="2800" b="0" u="none" strike="noStrike" kern="0" cap="none" spc="0" normalizeH="0" baseline="0" noProof="0" dirty="0">
                <a:ln>
                  <a:noFill/>
                </a:ln>
                <a:solidFill>
                  <a:srgbClr val="000000"/>
                </a:solidFill>
                <a:effectLst/>
                <a:uLnTx/>
                <a:uFillTx/>
                <a:latin typeface="Arial"/>
                <a:ea typeface="+mn-ea"/>
                <a:cs typeface="Times New Roman"/>
              </a:rPr>
              <a:t> num conjunto de dados</a:t>
            </a:r>
          </a:p>
          <a:p>
            <a:pPr marL="744538" lvl="1" indent="-287338" eaLnBrk="0" fontAlgn="base" hangingPunct="0">
              <a:buClr>
                <a:srgbClr val="00820C"/>
              </a:buClr>
              <a:buSzPct val="100000"/>
              <a:defRPr/>
            </a:pPr>
            <a:r>
              <a:rPr kumimoji="0" lang="en-US" b="0" i="0" u="none" strike="noStrike" kern="0" cap="none" spc="0" normalizeH="0" baseline="0" noProof="0" dirty="0">
                <a:ln>
                  <a:noFill/>
                </a:ln>
                <a:solidFill>
                  <a:srgbClr val="000000"/>
                </a:solidFill>
                <a:effectLst/>
                <a:uLnTx/>
                <a:uFillTx/>
                <a:latin typeface="Arial"/>
                <a:ea typeface="+mn-ea"/>
                <a:cs typeface="Times New Roman"/>
              </a:rPr>
              <a:t>Simples de </a:t>
            </a:r>
            <a:r>
              <a:rPr kumimoji="0" lang="en-US" b="0" i="0" u="none" strike="noStrike" kern="0" cap="none" spc="0" normalizeH="0" baseline="0" noProof="0" dirty="0" err="1">
                <a:ln>
                  <a:noFill/>
                </a:ln>
                <a:solidFill>
                  <a:srgbClr val="000000"/>
                </a:solidFill>
                <a:effectLst/>
                <a:uLnTx/>
                <a:uFillTx/>
                <a:latin typeface="Arial"/>
                <a:ea typeface="+mn-ea"/>
                <a:cs typeface="Times New Roman"/>
              </a:rPr>
              <a:t>calcular</a:t>
            </a:r>
            <a:endParaRPr kumimoji="0" lang="en-US" b="0" i="0" u="none" strike="noStrike" kern="0" cap="none" spc="0" normalizeH="0" baseline="0" noProof="0" dirty="0">
              <a:ln>
                <a:noFill/>
              </a:ln>
              <a:solidFill>
                <a:srgbClr val="000000"/>
              </a:solidFill>
              <a:effectLst/>
              <a:uLnTx/>
              <a:uFillTx/>
              <a:latin typeface="Arial"/>
              <a:ea typeface="+mn-ea"/>
              <a:cs typeface="Times New Roman"/>
            </a:endParaRPr>
          </a:p>
          <a:p>
            <a:pPr marL="744538" lvl="1" indent="-287338" eaLnBrk="0" fontAlgn="base" hangingPunct="0">
              <a:buClr>
                <a:srgbClr val="00820C"/>
              </a:buClr>
              <a:buSzPct val="100000"/>
              <a:defRPr/>
            </a:pPr>
            <a:r>
              <a:rPr kumimoji="0" lang="en-US" b="0" i="0" u="none" strike="noStrike" kern="0" cap="none" spc="0" normalizeH="0" baseline="0" noProof="0" dirty="0" err="1">
                <a:ln>
                  <a:noFill/>
                </a:ln>
                <a:solidFill>
                  <a:srgbClr val="000000"/>
                </a:solidFill>
                <a:effectLst/>
                <a:uLnTx/>
                <a:uFillTx/>
                <a:latin typeface="Arial"/>
                <a:ea typeface="+mn-ea"/>
                <a:cs typeface="Times New Roman"/>
              </a:rPr>
              <a:t>Utilizado</a:t>
            </a:r>
            <a:r>
              <a:rPr kumimoji="0" lang="en-US" b="0" i="0" u="none" strike="noStrike" kern="0" cap="none" spc="0" normalizeH="0" baseline="0" noProof="0" dirty="0">
                <a:ln>
                  <a:noFill/>
                </a:ln>
                <a:solidFill>
                  <a:srgbClr val="000000"/>
                </a:solidFill>
                <a:effectLst/>
                <a:uLnTx/>
                <a:uFillTx/>
                <a:latin typeface="Arial"/>
                <a:ea typeface="+mn-ea"/>
                <a:cs typeface="Times New Roman"/>
              </a:rPr>
              <a:t> com </a:t>
            </a:r>
            <a:r>
              <a:rPr kumimoji="0" lang="en-US" b="0" i="0" u="none" strike="noStrike" kern="0" cap="none" spc="0" normalizeH="0" baseline="0" noProof="0" dirty="0" err="1">
                <a:ln>
                  <a:noFill/>
                </a:ln>
                <a:solidFill>
                  <a:srgbClr val="000000"/>
                </a:solidFill>
                <a:effectLst/>
                <a:uLnTx/>
                <a:uFillTx/>
                <a:latin typeface="Arial"/>
                <a:ea typeface="+mn-ea"/>
                <a:cs typeface="Times New Roman"/>
              </a:rPr>
              <a:t>pouca</a:t>
            </a:r>
            <a:r>
              <a:rPr kumimoji="0" lang="en-US" b="0" i="0" u="none" strike="noStrike" kern="0" cap="none" spc="0" normalizeH="0" baseline="0" noProof="0" dirty="0">
                <a:ln>
                  <a:noFill/>
                </a:ln>
                <a:solidFill>
                  <a:srgbClr val="000000"/>
                </a:solidFill>
                <a:effectLst/>
                <a:uLnTx/>
                <a:uFillTx/>
                <a:latin typeface="Arial"/>
                <a:ea typeface="+mn-ea"/>
                <a:cs typeface="Times New Roman"/>
              </a:rPr>
              <a:t> </a:t>
            </a:r>
            <a:r>
              <a:rPr kumimoji="0" lang="en-US" b="0" i="0" u="none" strike="noStrike" kern="0" cap="none" spc="0" normalizeH="0" baseline="0" noProof="0" dirty="0" err="1">
                <a:ln>
                  <a:noFill/>
                </a:ln>
                <a:solidFill>
                  <a:srgbClr val="000000"/>
                </a:solidFill>
                <a:effectLst/>
                <a:uLnTx/>
                <a:uFillTx/>
                <a:latin typeface="Arial"/>
                <a:ea typeface="+mn-ea"/>
                <a:cs typeface="Times New Roman"/>
              </a:rPr>
              <a:t>frequência</a:t>
            </a:r>
            <a:endParaRPr kumimoji="0" lang="en-US" b="0" i="0" u="none" strike="noStrike" kern="0" cap="none" spc="0" normalizeH="0" baseline="0" noProof="0" dirty="0">
              <a:ln>
                <a:noFill/>
              </a:ln>
              <a:solidFill>
                <a:srgbClr val="000000"/>
              </a:solidFill>
              <a:effectLst/>
              <a:uLnTx/>
              <a:uFillTx/>
              <a:latin typeface="Arial"/>
              <a:ea typeface="+mn-ea"/>
              <a:cs typeface="Times New Roman"/>
            </a:endParaRPr>
          </a:p>
          <a:p>
            <a:pPr marL="744538" lvl="1" indent="-287338" eaLnBrk="0" fontAlgn="base" hangingPunct="0">
              <a:buClr>
                <a:srgbClr val="00820C"/>
              </a:buClr>
              <a:buSzPct val="100000"/>
              <a:defRPr/>
            </a:pPr>
            <a:endParaRPr kumimoji="0" lang="en-US" sz="1200" b="0" i="0" u="none" strike="noStrike" kern="0" cap="none" spc="0" normalizeH="0" baseline="0" noProof="0" dirty="0">
              <a:ln>
                <a:noFill/>
              </a:ln>
              <a:solidFill>
                <a:srgbClr val="000000"/>
              </a:solidFill>
              <a:effectLst/>
              <a:uLnTx/>
              <a:uFillTx/>
              <a:latin typeface="Arial"/>
              <a:ea typeface="+mn-ea"/>
              <a:cs typeface="Times New Roman"/>
            </a:endParaRPr>
          </a:p>
          <a:p>
            <a:pPr marL="0" marR="0" lvl="0" indent="0" algn="l" defTabSz="914400" rtl="0" eaLnBrk="0" fontAlgn="base" latinLnBrk="0" hangingPunct="0">
              <a:lnSpc>
                <a:spcPct val="100000"/>
              </a:lnSpc>
              <a:buClr>
                <a:srgbClr val="00820C"/>
              </a:buClr>
              <a:buSzPct val="100000"/>
              <a:buFont typeface="Wingdings" pitchFamily="2" charset="2"/>
              <a:buNone/>
              <a:tabLst/>
              <a:defRPr/>
            </a:pPr>
            <a:r>
              <a:rPr kumimoji="0" lang="en-US" sz="2800" b="1" i="0" u="none" strike="noStrike" kern="0" cap="none" spc="0" normalizeH="0" baseline="0" noProof="0" dirty="0">
                <a:ln>
                  <a:noFill/>
                </a:ln>
                <a:solidFill>
                  <a:srgbClr val="00953A"/>
                </a:solidFill>
                <a:effectLst/>
                <a:uLnTx/>
                <a:uFillTx/>
                <a:latin typeface="Arial"/>
                <a:ea typeface="+mn-ea"/>
                <a:cs typeface="Times New Roman"/>
              </a:rPr>
              <a:t>Para </a:t>
            </a:r>
            <a:r>
              <a:rPr kumimoji="0" lang="en-US" sz="2800" b="1" i="0" u="none" strike="noStrike" kern="0" cap="none" spc="0" normalizeH="0" baseline="0" noProof="0" dirty="0" err="1">
                <a:ln>
                  <a:noFill/>
                </a:ln>
                <a:solidFill>
                  <a:srgbClr val="00953A"/>
                </a:solidFill>
                <a:effectLst/>
                <a:uLnTx/>
                <a:uFillTx/>
                <a:latin typeface="Arial"/>
                <a:ea typeface="+mn-ea"/>
                <a:cs typeface="Times New Roman"/>
              </a:rPr>
              <a:t>identificar</a:t>
            </a:r>
            <a:r>
              <a:rPr kumimoji="0" lang="en-US" sz="2800" b="1" i="0" u="none" strike="noStrike" kern="0" cap="none" spc="0" normalizeH="0" baseline="0" noProof="0" dirty="0">
                <a:ln>
                  <a:noFill/>
                </a:ln>
                <a:solidFill>
                  <a:srgbClr val="00953A"/>
                </a:solidFill>
                <a:effectLst/>
                <a:uLnTx/>
                <a:uFillTx/>
                <a:latin typeface="Arial"/>
                <a:ea typeface="+mn-ea"/>
                <a:cs typeface="Times New Roman"/>
              </a:rPr>
              <a:t> a </a:t>
            </a:r>
            <a:r>
              <a:rPr kumimoji="0" lang="en-US" sz="2800" b="1" i="0" u="none" strike="noStrike" kern="0" cap="none" spc="0" normalizeH="0" baseline="0" noProof="0" dirty="0" err="1">
                <a:ln>
                  <a:noFill/>
                </a:ln>
                <a:solidFill>
                  <a:srgbClr val="00953A"/>
                </a:solidFill>
                <a:effectLst/>
                <a:uLnTx/>
                <a:uFillTx/>
                <a:latin typeface="Arial"/>
                <a:ea typeface="+mn-ea"/>
                <a:cs typeface="Times New Roman"/>
              </a:rPr>
              <a:t>moda</a:t>
            </a:r>
            <a:r>
              <a:rPr kumimoji="0" lang="en-US" sz="2800" b="0" i="0" u="none" strike="noStrike" kern="0" cap="none" spc="0" normalizeH="0" baseline="0" noProof="0" dirty="0">
                <a:ln>
                  <a:noFill/>
                </a:ln>
                <a:solidFill>
                  <a:srgbClr val="00953A"/>
                </a:solidFill>
                <a:effectLst/>
                <a:uLnTx/>
                <a:uFillTx/>
                <a:latin typeface="Arial"/>
                <a:ea typeface="+mn-ea"/>
                <a:cs typeface="Times New Roman"/>
              </a:rPr>
              <a:t>: </a:t>
            </a:r>
          </a:p>
          <a:p>
            <a:endParaRPr lang="en-US" dirty="0"/>
          </a:p>
        </p:txBody>
      </p:sp>
      <p:sp>
        <p:nvSpPr>
          <p:cNvPr id="3" name="Title 2">
            <a:extLst>
              <a:ext uri="{FF2B5EF4-FFF2-40B4-BE49-F238E27FC236}">
                <a16:creationId xmlns:a16="http://schemas.microsoft.com/office/drawing/2014/main" id="{C03BB3DB-491E-0D87-D270-F9DC14B53C80}"/>
              </a:ext>
            </a:extLst>
          </p:cNvPr>
          <p:cNvSpPr>
            <a:spLocks noGrp="1"/>
          </p:cNvSpPr>
          <p:nvPr>
            <p:ph type="title"/>
          </p:nvPr>
        </p:nvSpPr>
        <p:spPr/>
        <p:txBody>
          <a:bodyPr/>
          <a:lstStyle/>
          <a:p>
            <a:r>
              <a:rPr lang="en-US" dirty="0"/>
              <a:t>Moda</a:t>
            </a:r>
          </a:p>
        </p:txBody>
      </p:sp>
      <p:sp>
        <p:nvSpPr>
          <p:cNvPr id="5" name="Rounded Rectangle 6">
            <a:extLst>
              <a:ext uri="{FF2B5EF4-FFF2-40B4-BE49-F238E27FC236}">
                <a16:creationId xmlns:a16="http://schemas.microsoft.com/office/drawing/2014/main" id="{7846CDD1-E505-4765-959B-E8DA2D288CC3}"/>
              </a:ext>
            </a:extLst>
          </p:cNvPr>
          <p:cNvSpPr/>
          <p:nvPr/>
        </p:nvSpPr>
        <p:spPr>
          <a:xfrm>
            <a:off x="879188" y="3999298"/>
            <a:ext cx="10453788"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Criar</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tabela</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distribuição</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frequências</a:t>
            </a:r>
            <a:endPar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6" name="TextBox 7">
            <a:extLst>
              <a:ext uri="{FF2B5EF4-FFF2-40B4-BE49-F238E27FC236}">
                <a16:creationId xmlns:a16="http://schemas.microsoft.com/office/drawing/2014/main" id="{C4115616-8323-D439-1D63-65F89464582F}"/>
              </a:ext>
            </a:extLst>
          </p:cNvPr>
          <p:cNvSpPr txBox="1">
            <a:spLocks noChangeArrowheads="1"/>
          </p:cNvSpPr>
          <p:nvPr/>
        </p:nvSpPr>
        <p:spPr bwMode="auto">
          <a:xfrm>
            <a:off x="1077584" y="3948498"/>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7" name="Rounded Rectangle 4">
            <a:extLst>
              <a:ext uri="{FF2B5EF4-FFF2-40B4-BE49-F238E27FC236}">
                <a16:creationId xmlns:a16="http://schemas.microsoft.com/office/drawing/2014/main" id="{8BB16A01-2450-1D0E-49E9-0749DDAFEEBE}"/>
              </a:ext>
            </a:extLst>
          </p:cNvPr>
          <p:cNvSpPr/>
          <p:nvPr/>
        </p:nvSpPr>
        <p:spPr>
          <a:xfrm>
            <a:off x="838200" y="5080523"/>
            <a:ext cx="10515600" cy="1185470"/>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Identificar</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o valor que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ocorre</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mais</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frequentemente</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verificar</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se é 1 valor,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mais</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1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ou</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nenhum</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a:t>
            </a:r>
          </a:p>
        </p:txBody>
      </p:sp>
      <p:sp>
        <p:nvSpPr>
          <p:cNvPr id="8" name="TextBox 5">
            <a:extLst>
              <a:ext uri="{FF2B5EF4-FFF2-40B4-BE49-F238E27FC236}">
                <a16:creationId xmlns:a16="http://schemas.microsoft.com/office/drawing/2014/main" id="{328F30CD-E655-FE8E-FDA5-0AD7E3513689}"/>
              </a:ext>
            </a:extLst>
          </p:cNvPr>
          <p:cNvSpPr txBox="1">
            <a:spLocks noChangeArrowheads="1"/>
          </p:cNvSpPr>
          <p:nvPr/>
        </p:nvSpPr>
        <p:spPr bwMode="auto">
          <a:xfrm>
            <a:off x="1077584" y="5061525"/>
            <a:ext cx="1089289"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2</a:t>
            </a:r>
          </a:p>
        </p:txBody>
      </p:sp>
    </p:spTree>
    <p:extLst>
      <p:ext uri="{BB962C8B-B14F-4D97-AF65-F5344CB8AC3E}">
        <p14:creationId xmlns:p14="http://schemas.microsoft.com/office/powerpoint/2010/main" val="218437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20E848-7F17-5087-EA8A-5B0F3DE05D73}"/>
              </a:ext>
            </a:extLst>
          </p:cNvPr>
          <p:cNvSpPr>
            <a:spLocks noGrp="1"/>
          </p:cNvSpPr>
          <p:nvPr>
            <p:ph type="title"/>
          </p:nvPr>
        </p:nvSpPr>
        <p:spPr/>
        <p:txBody>
          <a:bodyPr/>
          <a:lstStyle/>
          <a:p>
            <a:r>
              <a:rPr lang="en-US" dirty="0" err="1"/>
              <a:t>Exemplo</a:t>
            </a:r>
            <a:r>
              <a:rPr lang="en-US" dirty="0"/>
              <a:t>: Moda da </a:t>
            </a:r>
            <a:r>
              <a:rPr lang="en-US" dirty="0" err="1"/>
              <a:t>distribuição</a:t>
            </a:r>
            <a:r>
              <a:rPr lang="en-US" dirty="0"/>
              <a:t> </a:t>
            </a:r>
            <a:br>
              <a:rPr lang="en-US" dirty="0"/>
            </a:br>
            <a:r>
              <a:rPr lang="en-US" dirty="0"/>
              <a:t>de </a:t>
            </a:r>
            <a:r>
              <a:rPr lang="en-US" dirty="0" err="1"/>
              <a:t>frequências</a:t>
            </a:r>
            <a:endParaRPr lang="en-US" dirty="0"/>
          </a:p>
        </p:txBody>
      </p:sp>
      <p:sp>
        <p:nvSpPr>
          <p:cNvPr id="9" name="AutoShape 319">
            <a:extLst>
              <a:ext uri="{FF2B5EF4-FFF2-40B4-BE49-F238E27FC236}">
                <a16:creationId xmlns:a16="http://schemas.microsoft.com/office/drawing/2014/main" id="{F683FB39-2410-8341-108E-0D75E791C7E1}"/>
              </a:ext>
            </a:extLst>
          </p:cNvPr>
          <p:cNvSpPr>
            <a:spLocks noChangeArrowheads="1"/>
          </p:cNvSpPr>
          <p:nvPr/>
        </p:nvSpPr>
        <p:spPr bwMode="auto">
          <a:xfrm>
            <a:off x="4932106" y="3560071"/>
            <a:ext cx="705852" cy="661987"/>
          </a:xfrm>
          <a:prstGeom prst="rightArrow">
            <a:avLst>
              <a:gd name="adj1" fmla="val 50000"/>
              <a:gd name="adj2" fmla="val 29546"/>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24" name="TextBox 23">
            <a:extLst>
              <a:ext uri="{FF2B5EF4-FFF2-40B4-BE49-F238E27FC236}">
                <a16:creationId xmlns:a16="http://schemas.microsoft.com/office/drawing/2014/main" id="{1665CE2B-3480-3F56-A40A-68290CADF4EE}"/>
              </a:ext>
            </a:extLst>
          </p:cNvPr>
          <p:cNvSpPr txBox="1">
            <a:spLocks noChangeArrowheads="1"/>
          </p:cNvSpPr>
          <p:nvPr/>
        </p:nvSpPr>
        <p:spPr bwMode="auto">
          <a:xfrm>
            <a:off x="9895836" y="4110621"/>
            <a:ext cx="1205193" cy="523220"/>
          </a:xfrm>
          <a:prstGeom prst="rect">
            <a:avLst/>
          </a:prstGeom>
          <a:solidFill>
            <a:schemeClr val="bg1"/>
          </a:solidFill>
          <a:ln w="9525">
            <a:noFill/>
            <a:miter lim="800000"/>
            <a:headEnd/>
            <a:tailEnd/>
          </a:ln>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a:solidFill>
                  <a:srgbClr val="00953A"/>
                </a:solidFill>
                <a:cs typeface="Arial" panose="020B0604020202020204" pitchFamily="34" charset="0"/>
              </a:rPr>
              <a:t>Moda</a:t>
            </a:r>
          </a:p>
        </p:txBody>
      </p:sp>
      <p:graphicFrame>
        <p:nvGraphicFramePr>
          <p:cNvPr id="6" name="Group 74">
            <a:extLst>
              <a:ext uri="{FF2B5EF4-FFF2-40B4-BE49-F238E27FC236}">
                <a16:creationId xmlns:a16="http://schemas.microsoft.com/office/drawing/2014/main" id="{47CCE786-7449-8916-243A-448454D8DFED}"/>
              </a:ext>
            </a:extLst>
          </p:cNvPr>
          <p:cNvGraphicFramePr>
            <a:graphicFrameLocks/>
          </p:cNvGraphicFramePr>
          <p:nvPr>
            <p:extLst>
              <p:ext uri="{D42A27DB-BD31-4B8C-83A1-F6EECF244321}">
                <p14:modId xmlns:p14="http://schemas.microsoft.com/office/powerpoint/2010/main" val="876446083"/>
              </p:ext>
            </p:extLst>
          </p:nvPr>
        </p:nvGraphicFramePr>
        <p:xfrm>
          <a:off x="5765375" y="1356567"/>
          <a:ext cx="4091551" cy="5055872"/>
        </p:xfrm>
        <a:graphic>
          <a:graphicData uri="http://schemas.openxmlformats.org/drawingml/2006/table">
            <a:tbl>
              <a:tblPr bandRow="1">
                <a:tableStyleId>{68D230F3-CF80-4859-8CE7-A43EE81993B5}</a:tableStyleId>
              </a:tblPr>
              <a:tblGrid>
                <a:gridCol w="2383321">
                  <a:extLst>
                    <a:ext uri="{9D8B030D-6E8A-4147-A177-3AD203B41FA5}">
                      <a16:colId xmlns:a16="http://schemas.microsoft.com/office/drawing/2014/main" val="20001"/>
                    </a:ext>
                  </a:extLst>
                </a:gridCol>
                <a:gridCol w="1708230">
                  <a:extLst>
                    <a:ext uri="{9D8B030D-6E8A-4147-A177-3AD203B41FA5}">
                      <a16:colId xmlns:a16="http://schemas.microsoft.com/office/drawing/2014/main" val="1598173860"/>
                    </a:ext>
                  </a:extLst>
                </a:gridCol>
              </a:tblGrid>
              <a:tr h="607515">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2000" b="1" u="none" strike="noStrike" cap="none" normalizeH="0" baseline="0" dirty="0" err="1">
                          <a:ln>
                            <a:noFill/>
                          </a:ln>
                          <a:solidFill>
                            <a:schemeClr val="tx1"/>
                          </a:solidFill>
                          <a:effectLst/>
                          <a:latin typeface="+mn-lt"/>
                        </a:rPr>
                        <a:t>Período</a:t>
                      </a:r>
                      <a:r>
                        <a:rPr kumimoji="0" lang="en-US" sz="2000" b="1" u="none" strike="noStrike" cap="none" normalizeH="0" baseline="0" dirty="0">
                          <a:ln>
                            <a:noFill/>
                          </a:ln>
                          <a:solidFill>
                            <a:schemeClr val="tx1"/>
                          </a:solidFill>
                          <a:effectLst/>
                          <a:latin typeface="+mn-lt"/>
                        </a:rPr>
                        <a:t> de </a:t>
                      </a:r>
                      <a:r>
                        <a:rPr kumimoji="0" lang="en-US" sz="2000" b="1" u="none" strike="noStrike" cap="none" normalizeH="0" baseline="0" dirty="0" err="1">
                          <a:ln>
                            <a:noFill/>
                          </a:ln>
                          <a:solidFill>
                            <a:schemeClr val="tx1"/>
                          </a:solidFill>
                          <a:effectLst/>
                          <a:latin typeface="+mn-lt"/>
                        </a:rPr>
                        <a:t>incubação</a:t>
                      </a:r>
                      <a:r>
                        <a:rPr kumimoji="0" lang="en-US" sz="2000" b="1" u="none" strike="noStrike" cap="none" normalizeH="0" baseline="0" dirty="0">
                          <a:ln>
                            <a:noFill/>
                          </a:ln>
                          <a:solidFill>
                            <a:schemeClr val="tx1"/>
                          </a:solidFill>
                          <a:effectLst/>
                          <a:latin typeface="+mn-lt"/>
                        </a:rPr>
                        <a:t> (</a:t>
                      </a:r>
                      <a:r>
                        <a:rPr kumimoji="0" lang="en-US" sz="2000" b="1" u="none" strike="noStrike" cap="none" normalizeH="0" baseline="0" dirty="0" err="1">
                          <a:ln>
                            <a:noFill/>
                          </a:ln>
                          <a:solidFill>
                            <a:schemeClr val="tx1"/>
                          </a:solidFill>
                          <a:effectLst/>
                          <a:latin typeface="+mn-lt"/>
                        </a:rPr>
                        <a:t>dias</a:t>
                      </a:r>
                      <a:r>
                        <a:rPr kumimoji="0" lang="en-US" sz="2000" b="1" u="none" strike="noStrike" cap="none" normalizeH="0" baseline="0" dirty="0">
                          <a:ln>
                            <a:noFill/>
                          </a:ln>
                          <a:solidFill>
                            <a:schemeClr val="tx1"/>
                          </a:solidFill>
                          <a:effectLst/>
                          <a:latin typeface="+mn-lt"/>
                        </a:rPr>
                        <a:t>)</a:t>
                      </a:r>
                      <a:endParaRPr kumimoji="0" lang="en-US" sz="2000" b="1" i="0" u="none" strike="noStrike" cap="none" normalizeH="0" baseline="0" dirty="0">
                        <a:ln>
                          <a:noFill/>
                        </a:ln>
                        <a:solidFill>
                          <a:schemeClr val="tx1"/>
                        </a:solidFill>
                        <a:effectLst/>
                        <a:latin typeface="+mn-lt"/>
                        <a:cs typeface="Arial" panose="020B0604020202020204" pitchFamily="34" charset="0"/>
                      </a:endParaRPr>
                    </a:p>
                  </a:txBody>
                  <a:tcPr marL="0" marR="0" marT="0"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2000" b="1" u="none" strike="noStrike" cap="none" normalizeH="0" baseline="0" dirty="0" err="1">
                          <a:ln>
                            <a:noFill/>
                          </a:ln>
                          <a:solidFill>
                            <a:schemeClr val="tx1"/>
                          </a:solidFill>
                          <a:effectLst/>
                          <a:latin typeface="+mn-lt"/>
                        </a:rPr>
                        <a:t>Frequência</a:t>
                      </a:r>
                      <a:endParaRPr kumimoji="0" lang="en-US" sz="2000" b="1" i="0" u="none" strike="noStrike" cap="none" normalizeH="0" baseline="0" dirty="0">
                        <a:ln>
                          <a:noFill/>
                        </a:ln>
                        <a:solidFill>
                          <a:schemeClr val="tx1"/>
                        </a:solidFill>
                        <a:effectLst/>
                        <a:latin typeface="+mn-lt"/>
                        <a:cs typeface="Arial" panose="020B0604020202020204" pitchFamily="34" charset="0"/>
                      </a:endParaRPr>
                    </a:p>
                  </a:txBody>
                  <a:tcPr marL="0" marR="0" marT="0"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2</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1</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3</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0</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4</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0</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5</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0</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6</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1</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7</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2</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8</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4</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9</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5</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10</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2</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11</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2</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12</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0</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13</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1</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0" u="none" strike="noStrike">
                          <a:solidFill>
                            <a:srgbClr val="000000"/>
                          </a:solidFill>
                          <a:effectLst/>
                          <a:latin typeface="+mn-lt"/>
                        </a:rPr>
                        <a:t>14</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r>
                        <a:rPr lang="en-US" sz="2000" b="0" u="none" strike="noStrike">
                          <a:solidFill>
                            <a:srgbClr val="000000"/>
                          </a:solidFill>
                          <a:effectLst/>
                          <a:latin typeface="+mn-lt"/>
                        </a:rPr>
                        <a:t>1</a:t>
                      </a:r>
                      <a:endParaRPr lang="en-US" sz="20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91395">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2000" b="1" u="none" strike="noStrike">
                          <a:solidFill>
                            <a:srgbClr val="000000"/>
                          </a:solidFill>
                          <a:effectLst/>
                          <a:latin typeface="+mn-lt"/>
                        </a:rPr>
                        <a:t>Total</a:t>
                      </a:r>
                      <a:endParaRPr lang="en-US" sz="2000" b="1"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n-US" sz="2000" b="1" u="none" strike="noStrike" dirty="0">
                          <a:solidFill>
                            <a:srgbClr val="000000"/>
                          </a:solidFill>
                          <a:effectLst/>
                          <a:latin typeface="+mn-lt"/>
                        </a:rPr>
                        <a:t>19</a:t>
                      </a:r>
                      <a:endParaRPr lang="en-US" sz="2000" b="1"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10014"/>
                  </a:ext>
                </a:extLst>
              </a:tr>
            </a:tbl>
          </a:graphicData>
        </a:graphic>
      </p:graphicFrame>
      <p:sp>
        <p:nvSpPr>
          <p:cNvPr id="8" name="Rectangle: Rounded Corners 7">
            <a:extLst>
              <a:ext uri="{FF2B5EF4-FFF2-40B4-BE49-F238E27FC236}">
                <a16:creationId xmlns:a16="http://schemas.microsoft.com/office/drawing/2014/main" id="{AA8B4019-8E5C-624E-ED62-DA7A44C1F9F7}"/>
              </a:ext>
            </a:extLst>
          </p:cNvPr>
          <p:cNvSpPr/>
          <p:nvPr/>
        </p:nvSpPr>
        <p:spPr>
          <a:xfrm>
            <a:off x="5740576" y="4181753"/>
            <a:ext cx="4091551" cy="3809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953A"/>
              </a:solidFill>
            </a:endParaRPr>
          </a:p>
        </p:txBody>
      </p:sp>
      <p:graphicFrame>
        <p:nvGraphicFramePr>
          <p:cNvPr id="2" name="Group 74">
            <a:extLst>
              <a:ext uri="{FF2B5EF4-FFF2-40B4-BE49-F238E27FC236}">
                <a16:creationId xmlns:a16="http://schemas.microsoft.com/office/drawing/2014/main" id="{46E27479-E40D-BA84-3CC9-88F376832598}"/>
              </a:ext>
            </a:extLst>
          </p:cNvPr>
          <p:cNvGraphicFramePr>
            <a:graphicFrameLocks/>
          </p:cNvGraphicFramePr>
          <p:nvPr>
            <p:extLst>
              <p:ext uri="{D42A27DB-BD31-4B8C-83A1-F6EECF244321}">
                <p14:modId xmlns:p14="http://schemas.microsoft.com/office/powerpoint/2010/main" val="363058623"/>
              </p:ext>
            </p:extLst>
          </p:nvPr>
        </p:nvGraphicFramePr>
        <p:xfrm>
          <a:off x="570983" y="1485154"/>
          <a:ext cx="4260256" cy="5103497"/>
        </p:xfrm>
        <a:graphic>
          <a:graphicData uri="http://schemas.openxmlformats.org/drawingml/2006/table">
            <a:tbl>
              <a:tblPr firstRow="1" bandRow="1">
                <a:tableStyleId>{68D230F3-CF80-4859-8CE7-A43EE81993B5}</a:tableStyleId>
              </a:tblPr>
              <a:tblGrid>
                <a:gridCol w="1422614">
                  <a:extLst>
                    <a:ext uri="{9D8B030D-6E8A-4147-A177-3AD203B41FA5}">
                      <a16:colId xmlns:a16="http://schemas.microsoft.com/office/drawing/2014/main" val="20000"/>
                    </a:ext>
                  </a:extLst>
                </a:gridCol>
                <a:gridCol w="2837642">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 do </a:t>
                      </a:r>
                      <a:r>
                        <a:rPr kumimoji="0" lang="en-US" sz="1600" b="1" u="none" strike="noStrike" cap="none" normalizeH="0" baseline="0" dirty="0" err="1">
                          <a:ln>
                            <a:noFill/>
                          </a:ln>
                          <a:solidFill>
                            <a:schemeClr val="tx1"/>
                          </a:solidFill>
                          <a:effectLst/>
                          <a:latin typeface="+mn-lt"/>
                        </a:rPr>
                        <a:t>doente</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err="1">
                          <a:ln>
                            <a:noFill/>
                          </a:ln>
                          <a:solidFill>
                            <a:schemeClr val="tx1"/>
                          </a:solidFill>
                          <a:effectLst/>
                          <a:latin typeface="+mn-lt"/>
                        </a:rPr>
                        <a:t>Período</a:t>
                      </a:r>
                      <a:r>
                        <a:rPr kumimoji="0" lang="en-US" sz="1600" b="1" u="none" strike="noStrike" cap="none" normalizeH="0" baseline="0" dirty="0">
                          <a:ln>
                            <a:noFill/>
                          </a:ln>
                          <a:solidFill>
                            <a:schemeClr val="tx1"/>
                          </a:solidFill>
                          <a:effectLst/>
                          <a:latin typeface="+mn-lt"/>
                        </a:rPr>
                        <a:t> de </a:t>
                      </a:r>
                      <a:r>
                        <a:rPr kumimoji="0" lang="en-US" sz="1600" b="1" u="none" strike="noStrike" cap="none" normalizeH="0" baseline="0" dirty="0" err="1">
                          <a:ln>
                            <a:noFill/>
                          </a:ln>
                          <a:solidFill>
                            <a:schemeClr val="tx1"/>
                          </a:solidFill>
                          <a:effectLst/>
                          <a:latin typeface="+mn-lt"/>
                        </a:rPr>
                        <a:t>incubação</a:t>
                      </a:r>
                      <a:r>
                        <a:rPr kumimoji="0" lang="en-US" sz="1600" b="1" u="none" strike="noStrike" cap="none" normalizeH="0" baseline="0" dirty="0">
                          <a:ln>
                            <a:noFill/>
                          </a:ln>
                          <a:solidFill>
                            <a:schemeClr val="tx1"/>
                          </a:solidFill>
                          <a:effectLst/>
                          <a:latin typeface="+mn-lt"/>
                        </a:rPr>
                        <a:t> (</a:t>
                      </a:r>
                      <a:r>
                        <a:rPr kumimoji="0" lang="en-US" sz="1600" b="1" u="none" strike="noStrike" cap="none" normalizeH="0" baseline="0" dirty="0" err="1">
                          <a:ln>
                            <a:noFill/>
                          </a:ln>
                          <a:solidFill>
                            <a:schemeClr val="tx1"/>
                          </a:solidFill>
                          <a:effectLst/>
                          <a:latin typeface="+mn-lt"/>
                        </a:rPr>
                        <a:t>dias</a:t>
                      </a:r>
                      <a:r>
                        <a:rPr kumimoji="0" lang="en-US" sz="1600" b="1" u="none" strike="noStrike" cap="none" normalizeH="0" baseline="0" dirty="0">
                          <a:ln>
                            <a:noFill/>
                          </a:ln>
                          <a:solidFill>
                            <a:schemeClr val="tx1"/>
                          </a:solidFill>
                          <a:effectLst/>
                          <a:latin typeface="+mn-lt"/>
                        </a:rPr>
                        <a:t>)</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14</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05477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515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n-US" dirty="0" err="1"/>
              <a:t>Distribuição</a:t>
            </a:r>
            <a:r>
              <a:rPr lang="en-US" dirty="0"/>
              <a:t> de </a:t>
            </a:r>
            <a:r>
              <a:rPr lang="en-US" dirty="0" err="1"/>
              <a:t>frequências</a:t>
            </a:r>
            <a:r>
              <a:rPr lang="en-US" dirty="0"/>
              <a:t>: Moda</a:t>
            </a:r>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3870197177"/>
              </p:ext>
            </p:extLst>
          </p:nvPr>
        </p:nvGraphicFramePr>
        <p:xfrm>
          <a:off x="1167433" y="1596103"/>
          <a:ext cx="8688733" cy="480469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EB7B6D4E-572C-FBED-3A01-8D1B9C44A970}"/>
              </a:ext>
            </a:extLst>
          </p:cNvPr>
          <p:cNvSpPr txBox="1"/>
          <p:nvPr/>
        </p:nvSpPr>
        <p:spPr>
          <a:xfrm>
            <a:off x="7048500" y="1813966"/>
            <a:ext cx="1143000"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Moda</a:t>
            </a:r>
          </a:p>
        </p:txBody>
      </p:sp>
      <p:cxnSp>
        <p:nvCxnSpPr>
          <p:cNvPr id="8" name="Straight Arrow Connector 7">
            <a:extLst>
              <a:ext uri="{FF2B5EF4-FFF2-40B4-BE49-F238E27FC236}">
                <a16:creationId xmlns:a16="http://schemas.microsoft.com/office/drawing/2014/main" id="{8A81437E-5D89-37F6-6AB0-A1216340529A}"/>
              </a:ext>
            </a:extLst>
          </p:cNvPr>
          <p:cNvCxnSpPr>
            <a:cxnSpLocks/>
          </p:cNvCxnSpPr>
          <p:nvPr/>
        </p:nvCxnSpPr>
        <p:spPr>
          <a:xfrm flipH="1">
            <a:off x="7048500" y="2183298"/>
            <a:ext cx="287627" cy="33880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930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14B397-08AD-FDB5-8CE1-10A4AEA284F6}"/>
              </a:ext>
            </a:extLst>
          </p:cNvPr>
          <p:cNvSpPr>
            <a:spLocks noGrp="1"/>
          </p:cNvSpPr>
          <p:nvPr>
            <p:ph sz="half" idx="2"/>
          </p:nvPr>
        </p:nvSpPr>
        <p:spPr/>
        <p:txBody>
          <a:bodyPr/>
          <a:lstStyle/>
          <a:p>
            <a:pPr marL="0" marR="0" lvl="0" indent="0" algn="l" defTabSz="914400" rtl="0" eaLnBrk="0" fontAlgn="base" latinLnBrk="0" hangingPunct="0">
              <a:lnSpc>
                <a:spcPct val="90000"/>
              </a:lnSpc>
              <a:spcBef>
                <a:spcPts val="600"/>
              </a:spcBef>
              <a:spcAft>
                <a:spcPct val="0"/>
              </a:spcAft>
              <a:buClr>
                <a:srgbClr val="FFFFFF"/>
              </a:buClr>
              <a:buSzPct val="100000"/>
              <a:buNone/>
              <a:tabLst>
                <a:tab pos="2122488" algn="l"/>
              </a:tabLst>
              <a:defRPr/>
            </a:pPr>
            <a:r>
              <a:rPr kumimoji="0" lang="en-US" sz="2800" b="0" u="none" strike="noStrike" kern="0" cap="none" spc="0" normalizeH="0" baseline="0" noProof="0" dirty="0">
                <a:ln>
                  <a:noFill/>
                </a:ln>
                <a:solidFill>
                  <a:srgbClr val="000000"/>
                </a:solidFill>
                <a:effectLst/>
                <a:uLnTx/>
                <a:uFillTx/>
                <a:latin typeface="Arial"/>
                <a:ea typeface="+mn-ea"/>
                <a:cs typeface="Arial" charset="0"/>
              </a:rPr>
              <a:t>A </a:t>
            </a:r>
            <a:r>
              <a:rPr kumimoji="0" lang="en-US" sz="2800" b="0" u="none" strike="noStrike" kern="0" cap="none" spc="0" normalizeH="0" baseline="0" noProof="0" dirty="0" err="1">
                <a:ln>
                  <a:noFill/>
                </a:ln>
                <a:solidFill>
                  <a:srgbClr val="000000"/>
                </a:solidFill>
                <a:effectLst/>
                <a:uLnTx/>
                <a:uFillTx/>
                <a:latin typeface="Arial"/>
                <a:ea typeface="+mn-ea"/>
                <a:cs typeface="Arial" charset="0"/>
              </a:rPr>
              <a:t>média</a:t>
            </a:r>
            <a:r>
              <a:rPr kumimoji="0" lang="en-US" sz="2800" b="0" u="none" strike="noStrike" kern="0" cap="none" spc="0" normalizeH="0" baseline="0" noProof="0" dirty="0">
                <a:ln>
                  <a:noFill/>
                </a:ln>
                <a:solidFill>
                  <a:srgbClr val="000000"/>
                </a:solidFill>
                <a:effectLst/>
                <a:uLnTx/>
                <a:uFillTx/>
                <a:latin typeface="Arial"/>
                <a:ea typeface="+mn-ea"/>
                <a:cs typeface="Arial" charset="0"/>
              </a:rPr>
              <a:t> de um conjunto de </a:t>
            </a:r>
            <a:r>
              <a:rPr kumimoji="0" lang="en-US" sz="2800" b="0" u="none" strike="noStrike" kern="0" cap="none" spc="0" normalizeH="0" baseline="0" noProof="0" dirty="0" err="1">
                <a:ln>
                  <a:noFill/>
                </a:ln>
                <a:solidFill>
                  <a:srgbClr val="000000"/>
                </a:solidFill>
                <a:effectLst/>
                <a:uLnTx/>
                <a:uFillTx/>
                <a:latin typeface="Arial"/>
                <a:ea typeface="+mn-ea"/>
                <a:cs typeface="Arial" charset="0"/>
              </a:rPr>
              <a:t>valores</a:t>
            </a:r>
            <a:r>
              <a:rPr kumimoji="0" lang="en-US" sz="2800" b="0" u="none" strike="noStrike" kern="0" cap="none" spc="0" normalizeH="0" baseline="0" noProof="0" dirty="0">
                <a:ln>
                  <a:noFill/>
                </a:ln>
                <a:solidFill>
                  <a:srgbClr val="000000"/>
                </a:solidFill>
                <a:effectLst/>
                <a:uLnTx/>
                <a:uFillTx/>
                <a:latin typeface="Arial"/>
                <a:ea typeface="+mn-ea"/>
                <a:cs typeface="Arial" charset="0"/>
              </a:rPr>
              <a:t> </a:t>
            </a:r>
            <a:r>
              <a:rPr kumimoji="0" lang="en-US" sz="2800" b="0" u="none" strike="noStrike" kern="0" cap="none" spc="0" normalizeH="0" baseline="0" noProof="0" dirty="0" err="1">
                <a:ln>
                  <a:noFill/>
                </a:ln>
                <a:solidFill>
                  <a:srgbClr val="000000"/>
                </a:solidFill>
                <a:effectLst/>
                <a:uLnTx/>
                <a:uFillTx/>
                <a:latin typeface="Arial"/>
                <a:ea typeface="+mn-ea"/>
                <a:cs typeface="Arial" charset="0"/>
              </a:rPr>
              <a:t>numéricos</a:t>
            </a:r>
            <a:endParaRPr kumimoji="0" lang="en-US" sz="2800" b="0" u="none" strike="noStrike" kern="0" cap="none" spc="0" normalizeH="0" baseline="0" noProof="0" dirty="0">
              <a:ln>
                <a:noFill/>
              </a:ln>
              <a:solidFill>
                <a:srgbClr val="000000"/>
              </a:solidFill>
              <a:effectLst/>
              <a:uLnTx/>
              <a:uFillTx/>
              <a:latin typeface="Arial"/>
              <a:ea typeface="+mn-ea"/>
              <a:cs typeface="Arial" charset="0"/>
            </a:endParaRPr>
          </a:p>
          <a:p>
            <a:pPr marL="0" marR="0" lvl="0" indent="0" algn="l" defTabSz="914400" rtl="0" eaLnBrk="0" fontAlgn="base" latinLnBrk="0" hangingPunct="0">
              <a:lnSpc>
                <a:spcPct val="100000"/>
              </a:lnSpc>
              <a:spcBef>
                <a:spcPts val="600"/>
              </a:spcBef>
              <a:spcAft>
                <a:spcPct val="0"/>
              </a:spcAft>
              <a:buClr>
                <a:srgbClr val="00820C"/>
              </a:buClr>
              <a:buSzPct val="100000"/>
              <a:buNone/>
              <a:tabLst/>
              <a:defRPr/>
            </a:pPr>
            <a:r>
              <a:rPr kumimoji="0" lang="en-US" altLang="en-US" sz="2800" b="1" i="0" u="none" strike="noStrike" kern="0" cap="none" spc="0" normalizeH="0" baseline="0" noProof="0" dirty="0">
                <a:ln>
                  <a:noFill/>
                </a:ln>
                <a:solidFill>
                  <a:srgbClr val="00953A"/>
                </a:solidFill>
                <a:effectLst/>
                <a:uLnTx/>
                <a:uFillTx/>
                <a:latin typeface="Arial"/>
                <a:ea typeface="+mn-ea"/>
                <a:cs typeface="Times New Roman"/>
              </a:rPr>
              <a:t>Para </a:t>
            </a:r>
            <a:r>
              <a:rPr kumimoji="0" lang="en-US" altLang="en-US" sz="2800" b="1" i="0" u="none" strike="noStrike" kern="0" cap="none" spc="0" normalizeH="0" baseline="0" noProof="0" dirty="0" err="1">
                <a:ln>
                  <a:noFill/>
                </a:ln>
                <a:solidFill>
                  <a:srgbClr val="00953A"/>
                </a:solidFill>
                <a:effectLst/>
                <a:uLnTx/>
                <a:uFillTx/>
                <a:latin typeface="Arial"/>
                <a:ea typeface="+mn-ea"/>
                <a:cs typeface="Times New Roman"/>
              </a:rPr>
              <a:t>calcular</a:t>
            </a:r>
            <a:r>
              <a:rPr kumimoji="0" lang="en-US" altLang="en-US" sz="2800" b="1" i="0" u="none" strike="noStrike" kern="0" cap="none" spc="0" normalizeH="0" baseline="0" noProof="0" dirty="0">
                <a:ln>
                  <a:noFill/>
                </a:ln>
                <a:solidFill>
                  <a:srgbClr val="00953A"/>
                </a:solidFill>
                <a:effectLst/>
                <a:uLnTx/>
                <a:uFillTx/>
                <a:latin typeface="Arial"/>
                <a:ea typeface="+mn-ea"/>
                <a:cs typeface="Times New Roman"/>
              </a:rPr>
              <a:t> a </a:t>
            </a:r>
            <a:r>
              <a:rPr kumimoji="0" lang="en-US" altLang="en-US" sz="2800" b="1" i="0" u="none" strike="noStrike" kern="0" cap="none" spc="0" normalizeH="0" baseline="0" noProof="0" dirty="0" err="1">
                <a:ln>
                  <a:noFill/>
                </a:ln>
                <a:solidFill>
                  <a:srgbClr val="00953A"/>
                </a:solidFill>
                <a:effectLst/>
                <a:uLnTx/>
                <a:uFillTx/>
                <a:latin typeface="Arial"/>
                <a:ea typeface="+mn-ea"/>
                <a:cs typeface="Times New Roman"/>
              </a:rPr>
              <a:t>média</a:t>
            </a:r>
            <a:r>
              <a:rPr kumimoji="0" lang="en-US" altLang="en-US" sz="2800" b="1" i="0" u="none" strike="noStrike" kern="0" cap="none" spc="0" normalizeH="0" baseline="0" noProof="0" dirty="0">
                <a:ln>
                  <a:noFill/>
                </a:ln>
                <a:solidFill>
                  <a:srgbClr val="00953A"/>
                </a:solidFill>
                <a:effectLst/>
                <a:uLnTx/>
                <a:uFillTx/>
                <a:latin typeface="Arial"/>
                <a:ea typeface="+mn-ea"/>
                <a:cs typeface="Times New Roman"/>
              </a:rPr>
              <a:t>:</a:t>
            </a:r>
          </a:p>
          <a:p>
            <a:endParaRPr lang="en-US" dirty="0"/>
          </a:p>
        </p:txBody>
      </p:sp>
      <p:sp>
        <p:nvSpPr>
          <p:cNvPr id="3" name="Title 2">
            <a:extLst>
              <a:ext uri="{FF2B5EF4-FFF2-40B4-BE49-F238E27FC236}">
                <a16:creationId xmlns:a16="http://schemas.microsoft.com/office/drawing/2014/main" id="{650DB06F-7566-FA1E-C2B3-895EA7B9A90F}"/>
              </a:ext>
            </a:extLst>
          </p:cNvPr>
          <p:cNvSpPr>
            <a:spLocks noGrp="1"/>
          </p:cNvSpPr>
          <p:nvPr>
            <p:ph type="title"/>
          </p:nvPr>
        </p:nvSpPr>
        <p:spPr/>
        <p:txBody>
          <a:bodyPr/>
          <a:lstStyle/>
          <a:p>
            <a:r>
              <a:rPr lang="en-US" dirty="0" err="1"/>
              <a:t>Média</a:t>
            </a:r>
            <a:endParaRPr lang="en-US" dirty="0"/>
          </a:p>
        </p:txBody>
      </p:sp>
      <p:sp>
        <p:nvSpPr>
          <p:cNvPr id="6" name="Rounded Rectangle 6">
            <a:extLst>
              <a:ext uri="{FF2B5EF4-FFF2-40B4-BE49-F238E27FC236}">
                <a16:creationId xmlns:a16="http://schemas.microsoft.com/office/drawing/2014/main" id="{5E1DCAE6-CE33-FF5A-5DCA-4AC8B853EE12}"/>
              </a:ext>
            </a:extLst>
          </p:cNvPr>
          <p:cNvSpPr/>
          <p:nvPr/>
        </p:nvSpPr>
        <p:spPr>
          <a:xfrm>
            <a:off x="879187" y="2676588"/>
            <a:ext cx="8135902"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Somar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os</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valores</a:t>
            </a:r>
            <a:endPar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7" name="TextBox 7">
            <a:extLst>
              <a:ext uri="{FF2B5EF4-FFF2-40B4-BE49-F238E27FC236}">
                <a16:creationId xmlns:a16="http://schemas.microsoft.com/office/drawing/2014/main" id="{37530D57-9A32-A666-F873-57ECE193F2F4}"/>
              </a:ext>
            </a:extLst>
          </p:cNvPr>
          <p:cNvSpPr txBox="1">
            <a:spLocks noChangeArrowheads="1"/>
          </p:cNvSpPr>
          <p:nvPr/>
        </p:nvSpPr>
        <p:spPr bwMode="auto">
          <a:xfrm>
            <a:off x="1077583" y="2625788"/>
            <a:ext cx="70472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13" name="Rounded Rectangle 4">
            <a:extLst>
              <a:ext uri="{FF2B5EF4-FFF2-40B4-BE49-F238E27FC236}">
                <a16:creationId xmlns:a16="http://schemas.microsoft.com/office/drawing/2014/main" id="{1E79E1CE-A7DD-E9EB-5467-A1842787622D}"/>
              </a:ext>
            </a:extLst>
          </p:cNvPr>
          <p:cNvSpPr/>
          <p:nvPr/>
        </p:nvSpPr>
        <p:spPr>
          <a:xfrm>
            <a:off x="838200" y="3757813"/>
            <a:ext cx="8197312" cy="1016000"/>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rPr>
              <a:t>Dividir a soma pelo número de observações (</a:t>
            </a:r>
            <a:r>
              <a:rPr kumimoji="0" lang="en-US" sz="2400" i="1" u="none" strike="noStrike" kern="0" cap="none" spc="0" normalizeH="0" baseline="0" noProof="0">
                <a:ln>
                  <a:noFill/>
                </a:ln>
                <a:solidFill>
                  <a:srgbClr val="000000"/>
                </a:solidFill>
                <a:effectLst/>
                <a:uLnTx/>
                <a:uFillTx/>
                <a:latin typeface="Arial"/>
                <a:ea typeface="+mn-ea"/>
                <a:cs typeface="Arial" panose="020B0604020202020204" pitchFamily="34" charset="0"/>
              </a:rPr>
              <a:t>n</a:t>
            </a:r>
            <a:r>
              <a:rPr kumimoji="0" 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rPr>
              <a:t>)</a:t>
            </a:r>
          </a:p>
        </p:txBody>
      </p:sp>
      <p:sp>
        <p:nvSpPr>
          <p:cNvPr id="14" name="TextBox 5">
            <a:extLst>
              <a:ext uri="{FF2B5EF4-FFF2-40B4-BE49-F238E27FC236}">
                <a16:creationId xmlns:a16="http://schemas.microsoft.com/office/drawing/2014/main" id="{0172A4C5-B760-DF03-A391-0F174A6D3FA3}"/>
              </a:ext>
            </a:extLst>
          </p:cNvPr>
          <p:cNvSpPr txBox="1">
            <a:spLocks noChangeArrowheads="1"/>
          </p:cNvSpPr>
          <p:nvPr/>
        </p:nvSpPr>
        <p:spPr bwMode="auto">
          <a:xfrm>
            <a:off x="1077584" y="3738815"/>
            <a:ext cx="70472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dirty="0">
                <a:cs typeface="Arial" panose="020B0604020202020204" pitchFamily="34" charset="0"/>
              </a:rPr>
              <a:t>2</a:t>
            </a:r>
          </a:p>
        </p:txBody>
      </p:sp>
    </p:spTree>
    <p:extLst>
      <p:ext uri="{BB962C8B-B14F-4D97-AF65-F5344CB8AC3E}">
        <p14:creationId xmlns:p14="http://schemas.microsoft.com/office/powerpoint/2010/main" val="342162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7">
            <a:extLst>
              <a:ext uri="{FF2B5EF4-FFF2-40B4-BE49-F238E27FC236}">
                <a16:creationId xmlns:a16="http://schemas.microsoft.com/office/drawing/2014/main" id="{32FD5DAA-0BF4-1AA6-D270-26D22F314C98}"/>
              </a:ext>
            </a:extLst>
          </p:cNvPr>
          <p:cNvSpPr txBox="1">
            <a:spLocks noChangeArrowheads="1"/>
          </p:cNvSpPr>
          <p:nvPr/>
        </p:nvSpPr>
        <p:spPr bwMode="auto">
          <a:xfrm>
            <a:off x="9971076" y="5704341"/>
            <a:ext cx="1900626" cy="523875"/>
          </a:xfrm>
          <a:prstGeom prst="rect">
            <a:avLst/>
          </a:prstGeom>
          <a:noFill/>
          <a:ln w="9525">
            <a:noFill/>
            <a:miter lim="800000"/>
            <a:headEnd/>
            <a:tailEnd/>
          </a:ln>
        </p:spPr>
        <p:txBody>
          <a:bodyPr wrap="square">
            <a:spAutoFit/>
          </a:bodyPr>
          <a:lstStyle/>
          <a:p>
            <a:pPr marL="0" lvl="1" defTabSz="914400" eaLnBrk="0" fontAlgn="base" hangingPunct="0">
              <a:spcBef>
                <a:spcPct val="0"/>
              </a:spcBef>
              <a:spcAft>
                <a:spcPct val="0"/>
              </a:spcAft>
              <a:buClr>
                <a:srgbClr val="000000"/>
              </a:buClr>
              <a:tabLst>
                <a:tab pos="457200" algn="l"/>
              </a:tabLst>
              <a:defRPr/>
            </a:pPr>
            <a:r>
              <a:rPr lang="en-US" altLang="en-US" sz="2800" b="1" dirty="0">
                <a:solidFill>
                  <a:srgbClr val="339933"/>
                </a:solidFill>
                <a:cs typeface="Arial" panose="020B0604020202020204" pitchFamily="34" charset="0"/>
              </a:rPr>
              <a:t>= </a:t>
            </a:r>
            <a:r>
              <a:rPr lang="en-US" altLang="en-US" sz="2800" b="1" dirty="0">
                <a:solidFill>
                  <a:srgbClr val="109648"/>
                </a:solidFill>
                <a:cs typeface="Arial" panose="020B0604020202020204" pitchFamily="34" charset="0"/>
              </a:rPr>
              <a:t>8,8 </a:t>
            </a:r>
            <a:r>
              <a:rPr lang="en-US" altLang="en-US" sz="2800" b="1" dirty="0" err="1">
                <a:solidFill>
                  <a:srgbClr val="109648"/>
                </a:solidFill>
                <a:cs typeface="Arial" panose="020B0604020202020204" pitchFamily="34" charset="0"/>
              </a:rPr>
              <a:t>dias</a:t>
            </a:r>
            <a:endParaRPr lang="en-US" sz="2800" b="1" dirty="0">
              <a:solidFill>
                <a:srgbClr val="109648"/>
              </a:solidFill>
              <a:latin typeface="Courier New" panose="02070309020205020404" pitchFamily="49" charset="0"/>
              <a:cs typeface="Arial" panose="020B0604020202020204" pitchFamily="34" charset="0"/>
            </a:endParaRPr>
          </a:p>
        </p:txBody>
      </p:sp>
      <p:sp>
        <p:nvSpPr>
          <p:cNvPr id="6" name="Title 5">
            <a:extLst>
              <a:ext uri="{FF2B5EF4-FFF2-40B4-BE49-F238E27FC236}">
                <a16:creationId xmlns:a16="http://schemas.microsoft.com/office/drawing/2014/main" id="{49DAD450-D7BB-BC62-B028-741CA6531D21}"/>
              </a:ext>
            </a:extLst>
          </p:cNvPr>
          <p:cNvSpPr>
            <a:spLocks noGrp="1"/>
          </p:cNvSpPr>
          <p:nvPr>
            <p:ph type="title"/>
          </p:nvPr>
        </p:nvSpPr>
        <p:spPr/>
        <p:txBody>
          <a:bodyPr/>
          <a:lstStyle/>
          <a:p>
            <a:r>
              <a:rPr lang="en-US" dirty="0" err="1"/>
              <a:t>Exemplo</a:t>
            </a:r>
            <a:r>
              <a:rPr lang="en-US" dirty="0"/>
              <a:t>: </a:t>
            </a:r>
            <a:r>
              <a:rPr lang="en-US" dirty="0" err="1"/>
              <a:t>Média</a:t>
            </a:r>
            <a:r>
              <a:rPr lang="en-US" dirty="0"/>
              <a:t> do </a:t>
            </a:r>
            <a:r>
              <a:rPr lang="en-US" dirty="0" err="1"/>
              <a:t>período</a:t>
            </a:r>
            <a:r>
              <a:rPr lang="en-US" dirty="0"/>
              <a:t> de </a:t>
            </a:r>
            <a:r>
              <a:rPr lang="en-US" dirty="0" err="1"/>
              <a:t>incubação</a:t>
            </a:r>
            <a:r>
              <a:rPr lang="en-US" dirty="0"/>
              <a:t> do </a:t>
            </a:r>
            <a:r>
              <a:rPr lang="en-US" dirty="0" err="1"/>
              <a:t>Ébola</a:t>
            </a:r>
            <a:r>
              <a:rPr lang="en-US" dirty="0"/>
              <a:t> (</a:t>
            </a:r>
            <a:r>
              <a:rPr lang="en-US" i="1" dirty="0"/>
              <a:t>n=19</a:t>
            </a:r>
            <a:r>
              <a:rPr lang="en-US" dirty="0"/>
              <a:t>)</a:t>
            </a:r>
            <a:br>
              <a:rPr lang="en-US" dirty="0"/>
            </a:br>
            <a:endParaRPr lang="en-US" dirty="0"/>
          </a:p>
        </p:txBody>
      </p:sp>
      <p:sp>
        <p:nvSpPr>
          <p:cNvPr id="26" name="TextBox 25">
            <a:extLst>
              <a:ext uri="{FF2B5EF4-FFF2-40B4-BE49-F238E27FC236}">
                <a16:creationId xmlns:a16="http://schemas.microsoft.com/office/drawing/2014/main" id="{EE18B9B2-7A3F-92D4-8925-E1AF6AD4C771}"/>
              </a:ext>
            </a:extLst>
          </p:cNvPr>
          <p:cNvSpPr txBox="1"/>
          <p:nvPr/>
        </p:nvSpPr>
        <p:spPr>
          <a:xfrm>
            <a:off x="10251948" y="4712968"/>
            <a:ext cx="881459" cy="523875"/>
          </a:xfrm>
          <a:prstGeom prst="rect">
            <a:avLst/>
          </a:prstGeom>
          <a:noFill/>
        </p:spPr>
        <p:txBody>
          <a:bodyPr wrap="square">
            <a:spAutoFit/>
          </a:bodyPr>
          <a:lstStyle/>
          <a:p>
            <a:pPr algn="ctr">
              <a:defRPr/>
            </a:pPr>
            <a:r>
              <a:rPr lang="en-US" sz="2800" b="1" u="sng" dirty="0">
                <a:solidFill>
                  <a:srgbClr val="109648"/>
                </a:solidFill>
                <a:latin typeface="Arial" panose="020B0604020202020204" pitchFamily="34" charset="0"/>
              </a:rPr>
              <a:t>168</a:t>
            </a:r>
          </a:p>
        </p:txBody>
      </p:sp>
      <p:sp>
        <p:nvSpPr>
          <p:cNvPr id="27" name="Rectangle 85">
            <a:extLst>
              <a:ext uri="{FF2B5EF4-FFF2-40B4-BE49-F238E27FC236}">
                <a16:creationId xmlns:a16="http://schemas.microsoft.com/office/drawing/2014/main" id="{18184BC0-9B54-CB48-A173-7575D817653D}"/>
              </a:ext>
            </a:extLst>
          </p:cNvPr>
          <p:cNvSpPr>
            <a:spLocks noChangeArrowheads="1"/>
          </p:cNvSpPr>
          <p:nvPr/>
        </p:nvSpPr>
        <p:spPr bwMode="auto">
          <a:xfrm>
            <a:off x="10276950" y="5180466"/>
            <a:ext cx="877709" cy="431800"/>
          </a:xfrm>
          <a:prstGeom prst="rect">
            <a:avLst/>
          </a:prstGeom>
          <a:noFill/>
          <a:ln>
            <a:noFill/>
          </a:ln>
          <a:extLst>
            <a:ext uri="{909E8E84-426E-40dd-AFC4-6F175D3DCCD1}"/>
            <a:ext uri="{91240B29-F687-4f45-9708-019B960494DF}"/>
          </a:extLst>
        </p:spPr>
        <p:txBody>
          <a:bodyPr wrap="square"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n-US" altLang="en-US" b="1" dirty="0">
                <a:solidFill>
                  <a:srgbClr val="109648"/>
                </a:solidFill>
                <a:cs typeface="Arial" panose="020B0604020202020204" pitchFamily="34" charset="0"/>
              </a:rPr>
              <a:t>19</a:t>
            </a:r>
          </a:p>
        </p:txBody>
      </p:sp>
      <p:sp>
        <p:nvSpPr>
          <p:cNvPr id="29" name="AutoShape 319">
            <a:extLst>
              <a:ext uri="{FF2B5EF4-FFF2-40B4-BE49-F238E27FC236}">
                <a16:creationId xmlns:a16="http://schemas.microsoft.com/office/drawing/2014/main" id="{5F8A08D3-E3D0-89D0-1F02-51260721DEBE}"/>
              </a:ext>
            </a:extLst>
          </p:cNvPr>
          <p:cNvSpPr>
            <a:spLocks noChangeArrowheads="1"/>
          </p:cNvSpPr>
          <p:nvPr/>
        </p:nvSpPr>
        <p:spPr bwMode="auto">
          <a:xfrm>
            <a:off x="8154098" y="2273646"/>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31" name="TextBox 30">
            <a:extLst>
              <a:ext uri="{FF2B5EF4-FFF2-40B4-BE49-F238E27FC236}">
                <a16:creationId xmlns:a16="http://schemas.microsoft.com/office/drawing/2014/main" id="{C544E866-7BBF-1B75-2447-6E468C449407}"/>
              </a:ext>
            </a:extLst>
          </p:cNvPr>
          <p:cNvSpPr txBox="1"/>
          <p:nvPr/>
        </p:nvSpPr>
        <p:spPr>
          <a:xfrm>
            <a:off x="9237812" y="2186545"/>
            <a:ext cx="881459" cy="523875"/>
          </a:xfrm>
          <a:prstGeom prst="rect">
            <a:avLst/>
          </a:prstGeom>
          <a:noFill/>
        </p:spPr>
        <p:txBody>
          <a:bodyPr wrap="square">
            <a:spAutoFit/>
          </a:bodyPr>
          <a:lstStyle/>
          <a:p>
            <a:pPr algn="ctr">
              <a:defRPr/>
            </a:pPr>
            <a:r>
              <a:rPr lang="en-US" sz="2800" b="1">
                <a:solidFill>
                  <a:srgbClr val="109648"/>
                </a:solidFill>
                <a:latin typeface="Arial" panose="020B0604020202020204" pitchFamily="34" charset="0"/>
              </a:rPr>
              <a:t>168</a:t>
            </a:r>
          </a:p>
        </p:txBody>
      </p:sp>
      <p:sp>
        <p:nvSpPr>
          <p:cNvPr id="34" name="Rounded Rectangle 6">
            <a:extLst>
              <a:ext uri="{FF2B5EF4-FFF2-40B4-BE49-F238E27FC236}">
                <a16:creationId xmlns:a16="http://schemas.microsoft.com/office/drawing/2014/main" id="{D6A38F6B-49D2-614C-5C71-548CF7CF49E2}"/>
              </a:ext>
            </a:extLst>
          </p:cNvPr>
          <p:cNvSpPr/>
          <p:nvPr/>
        </p:nvSpPr>
        <p:spPr>
          <a:xfrm>
            <a:off x="4344184" y="1992767"/>
            <a:ext cx="3815267" cy="914400"/>
          </a:xfrm>
          <a:prstGeom prst="roundRect">
            <a:avLst/>
          </a:prstGeom>
          <a:noFill/>
          <a:ln w="38100" cap="flat" cmpd="sng" algn="ctr">
            <a:no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Somar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os</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valores</a:t>
            </a:r>
            <a:endPar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35" name="TextBox 7">
            <a:extLst>
              <a:ext uri="{FF2B5EF4-FFF2-40B4-BE49-F238E27FC236}">
                <a16:creationId xmlns:a16="http://schemas.microsoft.com/office/drawing/2014/main" id="{AEE6E9CC-73D2-137B-92D4-451E840B489A}"/>
              </a:ext>
            </a:extLst>
          </p:cNvPr>
          <p:cNvSpPr txBox="1">
            <a:spLocks noChangeArrowheads="1"/>
          </p:cNvSpPr>
          <p:nvPr/>
        </p:nvSpPr>
        <p:spPr bwMode="auto">
          <a:xfrm>
            <a:off x="4583567" y="1945308"/>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37" name="TextBox 5">
            <a:extLst>
              <a:ext uri="{FF2B5EF4-FFF2-40B4-BE49-F238E27FC236}">
                <a16:creationId xmlns:a16="http://schemas.microsoft.com/office/drawing/2014/main" id="{DEE89962-CEE3-1373-7B4F-2D3DC749F37E}"/>
              </a:ext>
            </a:extLst>
          </p:cNvPr>
          <p:cNvSpPr txBox="1">
            <a:spLocks noChangeArrowheads="1"/>
          </p:cNvSpPr>
          <p:nvPr/>
        </p:nvSpPr>
        <p:spPr bwMode="auto">
          <a:xfrm>
            <a:off x="4583567" y="3058335"/>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2</a:t>
            </a:r>
          </a:p>
        </p:txBody>
      </p:sp>
      <p:sp>
        <p:nvSpPr>
          <p:cNvPr id="36" name="Rounded Rectangle 4">
            <a:extLst>
              <a:ext uri="{FF2B5EF4-FFF2-40B4-BE49-F238E27FC236}">
                <a16:creationId xmlns:a16="http://schemas.microsoft.com/office/drawing/2014/main" id="{605E50D1-30DB-6995-E5CD-C2F5B5F2BE87}"/>
              </a:ext>
            </a:extLst>
          </p:cNvPr>
          <p:cNvSpPr/>
          <p:nvPr/>
        </p:nvSpPr>
        <p:spPr>
          <a:xfrm>
            <a:off x="4344184" y="3077333"/>
            <a:ext cx="5243226" cy="1016000"/>
          </a:xfrm>
          <a:prstGeom prst="roundRect">
            <a:avLst/>
          </a:prstGeom>
          <a:noFill/>
          <a:ln w="38100" cap="flat" cmpd="sng" algn="ctr">
            <a:no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Dividir</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 soma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pelo</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número</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observações</a:t>
            </a:r>
            <a:endParaRPr kumimoji="0" lang="en-US" sz="2400" b="1" i="0" u="none" strike="noStrike" kern="0" cap="none" spc="0" normalizeH="0" baseline="0" noProof="0" dirty="0">
              <a:ln>
                <a:noFill/>
              </a:ln>
              <a:solidFill>
                <a:srgbClr val="00953A"/>
              </a:solidFill>
              <a:effectLst/>
              <a:uLnTx/>
              <a:uFillTx/>
              <a:latin typeface="Arial"/>
              <a:ea typeface="+mn-ea"/>
              <a:cs typeface="Arial" panose="020B0604020202020204" pitchFamily="34" charset="0"/>
            </a:endParaRPr>
          </a:p>
        </p:txBody>
      </p:sp>
      <p:sp>
        <p:nvSpPr>
          <p:cNvPr id="38" name="Rectangle: Rounded Corners 37">
            <a:extLst>
              <a:ext uri="{FF2B5EF4-FFF2-40B4-BE49-F238E27FC236}">
                <a16:creationId xmlns:a16="http://schemas.microsoft.com/office/drawing/2014/main" id="{CA833FDA-E8CE-B92F-957C-B92C6120E630}"/>
              </a:ext>
            </a:extLst>
          </p:cNvPr>
          <p:cNvSpPr/>
          <p:nvPr/>
        </p:nvSpPr>
        <p:spPr>
          <a:xfrm>
            <a:off x="4583567" y="2078285"/>
            <a:ext cx="652547" cy="802756"/>
          </a:xfrm>
          <a:prstGeom prst="roundRect">
            <a:avLst/>
          </a:prstGeom>
          <a:noFill/>
          <a:ln w="76200">
            <a:solidFill>
              <a:srgbClr val="3399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D5D30F50-1453-6635-1205-E4B8709D127C}"/>
              </a:ext>
            </a:extLst>
          </p:cNvPr>
          <p:cNvSpPr/>
          <p:nvPr/>
        </p:nvSpPr>
        <p:spPr>
          <a:xfrm>
            <a:off x="4583566" y="3189574"/>
            <a:ext cx="652547" cy="802756"/>
          </a:xfrm>
          <a:prstGeom prst="roundRect">
            <a:avLst/>
          </a:prstGeom>
          <a:noFill/>
          <a:ln w="76200">
            <a:solidFill>
              <a:srgbClr val="3399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DAD1B5D-58D9-2AED-52C4-DE86817A097A}"/>
              </a:ext>
            </a:extLst>
          </p:cNvPr>
          <p:cNvSpPr txBox="1"/>
          <p:nvPr/>
        </p:nvSpPr>
        <p:spPr>
          <a:xfrm>
            <a:off x="4409148" y="4896620"/>
            <a:ext cx="1539736" cy="523220"/>
          </a:xfrm>
          <a:prstGeom prst="rect">
            <a:avLst/>
          </a:prstGeom>
          <a:noFill/>
        </p:spPr>
        <p:txBody>
          <a:bodyPr wrap="square">
            <a:spAutoFit/>
          </a:bodyPr>
          <a:lstStyle/>
          <a:p>
            <a:pPr>
              <a:defRPr/>
            </a:pPr>
            <a:r>
              <a:rPr lang="en-US" sz="2800" dirty="0" err="1">
                <a:latin typeface="Arial" panose="020B0604020202020204" pitchFamily="34" charset="0"/>
              </a:rPr>
              <a:t>Média</a:t>
            </a:r>
            <a:r>
              <a:rPr lang="en-US" sz="2800" dirty="0">
                <a:latin typeface="Arial" panose="020B0604020202020204" pitchFamily="34" charset="0"/>
              </a:rPr>
              <a:t> =</a:t>
            </a:r>
          </a:p>
        </p:txBody>
      </p:sp>
      <p:sp>
        <p:nvSpPr>
          <p:cNvPr id="5" name="TextBox 4">
            <a:extLst>
              <a:ext uri="{FF2B5EF4-FFF2-40B4-BE49-F238E27FC236}">
                <a16:creationId xmlns:a16="http://schemas.microsoft.com/office/drawing/2014/main" id="{6B108B93-A913-31C9-F351-CA4E141FE6EF}"/>
              </a:ext>
            </a:extLst>
          </p:cNvPr>
          <p:cNvSpPr txBox="1"/>
          <p:nvPr/>
        </p:nvSpPr>
        <p:spPr>
          <a:xfrm>
            <a:off x="5700445" y="4734875"/>
            <a:ext cx="4418826" cy="523875"/>
          </a:xfrm>
          <a:prstGeom prst="rect">
            <a:avLst/>
          </a:prstGeom>
          <a:noFill/>
        </p:spPr>
        <p:txBody>
          <a:bodyPr wrap="square">
            <a:spAutoFit/>
          </a:bodyPr>
          <a:lstStyle/>
          <a:p>
            <a:pPr algn="ctr">
              <a:defRPr/>
            </a:pPr>
            <a:r>
              <a:rPr lang="en-US" sz="2800" u="sng" dirty="0">
                <a:latin typeface="Arial" panose="020B0604020202020204" pitchFamily="34" charset="0"/>
              </a:rPr>
              <a:t>Soma de </a:t>
            </a:r>
            <a:r>
              <a:rPr lang="en-US" sz="2800" u="sng" dirty="0" err="1">
                <a:latin typeface="Arial" panose="020B0604020202020204" pitchFamily="34" charset="0"/>
              </a:rPr>
              <a:t>todos</a:t>
            </a:r>
            <a:r>
              <a:rPr lang="en-US" sz="2800" u="sng" dirty="0">
                <a:latin typeface="Arial" panose="020B0604020202020204" pitchFamily="34" charset="0"/>
              </a:rPr>
              <a:t> </a:t>
            </a:r>
            <a:r>
              <a:rPr lang="en-US" sz="2800" u="sng" dirty="0" err="1">
                <a:latin typeface="Arial" panose="020B0604020202020204" pitchFamily="34" charset="0"/>
              </a:rPr>
              <a:t>os</a:t>
            </a:r>
            <a:r>
              <a:rPr lang="en-US" sz="2800" u="sng" dirty="0">
                <a:latin typeface="Arial" panose="020B0604020202020204" pitchFamily="34" charset="0"/>
              </a:rPr>
              <a:t> </a:t>
            </a:r>
            <a:r>
              <a:rPr lang="en-US" sz="2800" u="sng" dirty="0" err="1">
                <a:latin typeface="Arial" panose="020B0604020202020204" pitchFamily="34" charset="0"/>
              </a:rPr>
              <a:t>valores</a:t>
            </a:r>
            <a:endParaRPr lang="en-US" sz="2800" u="sng" dirty="0">
              <a:latin typeface="Arial" panose="020B0604020202020204" pitchFamily="34" charset="0"/>
            </a:endParaRPr>
          </a:p>
        </p:txBody>
      </p:sp>
      <p:sp>
        <p:nvSpPr>
          <p:cNvPr id="7" name="Rectangle 85">
            <a:extLst>
              <a:ext uri="{FF2B5EF4-FFF2-40B4-BE49-F238E27FC236}">
                <a16:creationId xmlns:a16="http://schemas.microsoft.com/office/drawing/2014/main" id="{C8AB6BED-3EAC-413F-535C-20D065A2AF46}"/>
              </a:ext>
            </a:extLst>
          </p:cNvPr>
          <p:cNvSpPr>
            <a:spLocks noChangeArrowheads="1"/>
          </p:cNvSpPr>
          <p:nvPr/>
        </p:nvSpPr>
        <p:spPr bwMode="auto">
          <a:xfrm>
            <a:off x="6821676" y="5146899"/>
            <a:ext cx="2362200" cy="431800"/>
          </a:xfrm>
          <a:prstGeom prst="rect">
            <a:avLst/>
          </a:prstGeom>
          <a:noFill/>
          <a:ln>
            <a:noFill/>
          </a:ln>
          <a:extLst>
            <a:ext uri="{909E8E84-426E-40dd-AFC4-6F175D3DCCD1}"/>
            <a:ext uri="{91240B29-F687-4f45-9708-019B960494DF}"/>
          </a:extLst>
        </p:spPr>
        <p:txBody>
          <a:bodyPr wrap="square"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n-US" altLang="en-US" i="1">
                <a:cs typeface="Arial" panose="020B0604020202020204" pitchFamily="34" charset="0"/>
              </a:rPr>
              <a:t>n</a:t>
            </a:r>
          </a:p>
        </p:txBody>
      </p:sp>
      <p:sp>
        <p:nvSpPr>
          <p:cNvPr id="11" name="TextBox 10">
            <a:extLst>
              <a:ext uri="{FF2B5EF4-FFF2-40B4-BE49-F238E27FC236}">
                <a16:creationId xmlns:a16="http://schemas.microsoft.com/office/drawing/2014/main" id="{3520A0BC-6831-DE6C-23CA-6D46C6F326F3}"/>
              </a:ext>
            </a:extLst>
          </p:cNvPr>
          <p:cNvSpPr txBox="1"/>
          <p:nvPr/>
        </p:nvSpPr>
        <p:spPr>
          <a:xfrm>
            <a:off x="9996125" y="4896620"/>
            <a:ext cx="264490" cy="523875"/>
          </a:xfrm>
          <a:prstGeom prst="rect">
            <a:avLst/>
          </a:prstGeom>
          <a:noFill/>
        </p:spPr>
        <p:txBody>
          <a:bodyPr wrap="square">
            <a:spAutoFit/>
          </a:bodyPr>
          <a:lstStyle/>
          <a:p>
            <a:pPr>
              <a:defRPr/>
            </a:pPr>
            <a:r>
              <a:rPr lang="en-US" sz="2800" dirty="0">
                <a:latin typeface="Arial" panose="020B0604020202020204" pitchFamily="34" charset="0"/>
              </a:rPr>
              <a:t>=</a:t>
            </a:r>
          </a:p>
        </p:txBody>
      </p:sp>
      <p:graphicFrame>
        <p:nvGraphicFramePr>
          <p:cNvPr id="13" name="Group 74">
            <a:extLst>
              <a:ext uri="{FF2B5EF4-FFF2-40B4-BE49-F238E27FC236}">
                <a16:creationId xmlns:a16="http://schemas.microsoft.com/office/drawing/2014/main" id="{28DA033E-412F-F44B-32AD-1CC51AABE8A5}"/>
              </a:ext>
            </a:extLst>
          </p:cNvPr>
          <p:cNvGraphicFramePr>
            <a:graphicFrameLocks/>
          </p:cNvGraphicFramePr>
          <p:nvPr>
            <p:extLst>
              <p:ext uri="{D42A27DB-BD31-4B8C-83A1-F6EECF244321}">
                <p14:modId xmlns:p14="http://schemas.microsoft.com/office/powerpoint/2010/main" val="3391701493"/>
              </p:ext>
            </p:extLst>
          </p:nvPr>
        </p:nvGraphicFramePr>
        <p:xfrm>
          <a:off x="774916" y="1337522"/>
          <a:ext cx="3389978" cy="5347337"/>
        </p:xfrm>
        <a:graphic>
          <a:graphicData uri="http://schemas.openxmlformats.org/drawingml/2006/table">
            <a:tbl>
              <a:tblPr firstRow="1" bandRow="1">
                <a:tableStyleId>{68D230F3-CF80-4859-8CE7-A43EE81993B5}</a:tableStyleId>
              </a:tblPr>
              <a:tblGrid>
                <a:gridCol w="1282309">
                  <a:extLst>
                    <a:ext uri="{9D8B030D-6E8A-4147-A177-3AD203B41FA5}">
                      <a16:colId xmlns:a16="http://schemas.microsoft.com/office/drawing/2014/main" val="20000"/>
                    </a:ext>
                  </a:extLst>
                </a:gridCol>
                <a:gridCol w="2107669">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a:ln>
                            <a:noFill/>
                          </a:ln>
                          <a:solidFill>
                            <a:schemeClr val="tx1"/>
                          </a:solidFill>
                          <a:effectLst/>
                          <a:latin typeface="+mn-lt"/>
                        </a:rPr>
                        <a:t>Período de incubação (dias)</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2</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14</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16" name="TextBox 15">
            <a:extLst>
              <a:ext uri="{FF2B5EF4-FFF2-40B4-BE49-F238E27FC236}">
                <a16:creationId xmlns:a16="http://schemas.microsoft.com/office/drawing/2014/main" id="{10CB3311-A550-CDE4-EBDE-0DA15677A93E}"/>
              </a:ext>
            </a:extLst>
          </p:cNvPr>
          <p:cNvSpPr txBox="1"/>
          <p:nvPr/>
        </p:nvSpPr>
        <p:spPr>
          <a:xfrm>
            <a:off x="9914153" y="3223716"/>
            <a:ext cx="1814021" cy="523220"/>
          </a:xfrm>
          <a:prstGeom prst="rect">
            <a:avLst/>
          </a:prstGeom>
          <a:noFill/>
        </p:spPr>
        <p:txBody>
          <a:bodyPr wrap="square">
            <a:spAutoFit/>
          </a:bodyPr>
          <a:lstStyle/>
          <a:p>
            <a:pPr algn="ctr">
              <a:defRPr/>
            </a:pPr>
            <a:r>
              <a:rPr lang="en-US" sz="2800" b="1" i="1" dirty="0">
                <a:solidFill>
                  <a:srgbClr val="109648"/>
                </a:solidFill>
                <a:latin typeface="Arial" panose="020B0604020202020204" pitchFamily="34" charset="0"/>
              </a:rPr>
              <a:t>n=19</a:t>
            </a:r>
            <a:endParaRPr lang="en-US" sz="2800" b="1" dirty="0">
              <a:solidFill>
                <a:srgbClr val="109648"/>
              </a:solidFill>
              <a:latin typeface="Arial" panose="020B0604020202020204" pitchFamily="34" charset="0"/>
            </a:endParaRPr>
          </a:p>
        </p:txBody>
      </p:sp>
      <p:sp>
        <p:nvSpPr>
          <p:cNvPr id="3" name="AutoShape 319">
            <a:extLst>
              <a:ext uri="{FF2B5EF4-FFF2-40B4-BE49-F238E27FC236}">
                <a16:creationId xmlns:a16="http://schemas.microsoft.com/office/drawing/2014/main" id="{A7771B8D-3A65-13E1-91E1-0E34C9DEFD7E}"/>
              </a:ext>
            </a:extLst>
          </p:cNvPr>
          <p:cNvSpPr>
            <a:spLocks noChangeArrowheads="1"/>
          </p:cNvSpPr>
          <p:nvPr/>
        </p:nvSpPr>
        <p:spPr bwMode="auto">
          <a:xfrm>
            <a:off x="9279770" y="3354756"/>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78398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9" grpId="0" animBg="1"/>
      <p:bldP spid="31" grpId="0"/>
      <p:bldP spid="34" grpId="0"/>
      <p:bldP spid="35" grpId="0"/>
      <p:bldP spid="37" grpId="0"/>
      <p:bldP spid="36" grpId="0"/>
      <p:bldP spid="38" grpId="0" animBg="1"/>
      <p:bldP spid="39" grpId="0" animBg="1"/>
      <p:bldP spid="4" grpId="0"/>
      <p:bldP spid="5" grpId="0"/>
      <p:bldP spid="7" grpId="0"/>
      <p:bldP spid="11" grpId="0"/>
      <p:bldP spid="16"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F289A7-3F67-7ADA-A1E2-7129C2B4446F}"/>
              </a:ext>
            </a:extLst>
          </p:cNvPr>
          <p:cNvSpPr txBox="1"/>
          <p:nvPr/>
        </p:nvSpPr>
        <p:spPr>
          <a:xfrm>
            <a:off x="4703546" y="5040035"/>
            <a:ext cx="1697253" cy="523220"/>
          </a:xfrm>
          <a:prstGeom prst="rect">
            <a:avLst/>
          </a:prstGeom>
          <a:noFill/>
        </p:spPr>
        <p:txBody>
          <a:bodyPr wrap="square">
            <a:spAutoFit/>
          </a:bodyPr>
          <a:lstStyle/>
          <a:p>
            <a:pPr>
              <a:defRPr/>
            </a:pPr>
            <a:r>
              <a:rPr lang="en-US" sz="2800" dirty="0" err="1">
                <a:latin typeface="Arial" panose="020B0604020202020204" pitchFamily="34" charset="0"/>
              </a:rPr>
              <a:t>Média</a:t>
            </a:r>
            <a:r>
              <a:rPr lang="en-US" sz="2800" dirty="0">
                <a:latin typeface="Arial" panose="020B0604020202020204" pitchFamily="34" charset="0"/>
              </a:rPr>
              <a:t> =</a:t>
            </a:r>
          </a:p>
        </p:txBody>
      </p:sp>
      <p:sp>
        <p:nvSpPr>
          <p:cNvPr id="7" name="TextBox 6">
            <a:extLst>
              <a:ext uri="{FF2B5EF4-FFF2-40B4-BE49-F238E27FC236}">
                <a16:creationId xmlns:a16="http://schemas.microsoft.com/office/drawing/2014/main" id="{0F3A129C-3F18-CE94-97BF-90F572DE9A8C}"/>
              </a:ext>
            </a:extLst>
          </p:cNvPr>
          <p:cNvSpPr txBox="1"/>
          <p:nvPr/>
        </p:nvSpPr>
        <p:spPr>
          <a:xfrm>
            <a:off x="5952766" y="4863148"/>
            <a:ext cx="4595268" cy="523875"/>
          </a:xfrm>
          <a:prstGeom prst="rect">
            <a:avLst/>
          </a:prstGeom>
          <a:noFill/>
        </p:spPr>
        <p:txBody>
          <a:bodyPr wrap="square">
            <a:spAutoFit/>
          </a:bodyPr>
          <a:lstStyle/>
          <a:p>
            <a:pPr algn="ctr">
              <a:defRPr/>
            </a:pPr>
            <a:r>
              <a:rPr lang="en-US" sz="2800" u="sng" dirty="0">
                <a:latin typeface="Arial" panose="020B0604020202020204" pitchFamily="34" charset="0"/>
              </a:rPr>
              <a:t>Soma de </a:t>
            </a:r>
            <a:r>
              <a:rPr lang="en-US" sz="2800" u="sng" dirty="0" err="1">
                <a:latin typeface="Arial" panose="020B0604020202020204" pitchFamily="34" charset="0"/>
              </a:rPr>
              <a:t>todos</a:t>
            </a:r>
            <a:r>
              <a:rPr lang="en-US" sz="2800" u="sng" dirty="0">
                <a:latin typeface="Arial" panose="020B0604020202020204" pitchFamily="34" charset="0"/>
              </a:rPr>
              <a:t> </a:t>
            </a:r>
            <a:r>
              <a:rPr lang="en-US" sz="2800" u="sng" dirty="0" err="1">
                <a:latin typeface="Arial" panose="020B0604020202020204" pitchFamily="34" charset="0"/>
              </a:rPr>
              <a:t>os</a:t>
            </a:r>
            <a:r>
              <a:rPr lang="en-US" sz="2800" u="sng" dirty="0">
                <a:latin typeface="Arial" panose="020B0604020202020204" pitchFamily="34" charset="0"/>
              </a:rPr>
              <a:t> </a:t>
            </a:r>
            <a:r>
              <a:rPr lang="en-US" sz="2800" u="sng" dirty="0" err="1">
                <a:latin typeface="Arial" panose="020B0604020202020204" pitchFamily="34" charset="0"/>
              </a:rPr>
              <a:t>valores</a:t>
            </a:r>
            <a:endParaRPr lang="en-US" sz="2800" u="sng" dirty="0">
              <a:latin typeface="Arial" panose="020B0604020202020204" pitchFamily="34" charset="0"/>
            </a:endParaRPr>
          </a:p>
        </p:txBody>
      </p:sp>
      <p:sp>
        <p:nvSpPr>
          <p:cNvPr id="9" name="Rectangle 85">
            <a:extLst>
              <a:ext uri="{FF2B5EF4-FFF2-40B4-BE49-F238E27FC236}">
                <a16:creationId xmlns:a16="http://schemas.microsoft.com/office/drawing/2014/main" id="{FCAEBBBB-6AD5-6F7F-FE37-038BFD0E3293}"/>
              </a:ext>
            </a:extLst>
          </p:cNvPr>
          <p:cNvSpPr>
            <a:spLocks noChangeArrowheads="1"/>
          </p:cNvSpPr>
          <p:nvPr/>
        </p:nvSpPr>
        <p:spPr bwMode="auto">
          <a:xfrm>
            <a:off x="7073996" y="5290314"/>
            <a:ext cx="2362200" cy="431800"/>
          </a:xfrm>
          <a:prstGeom prst="rect">
            <a:avLst/>
          </a:prstGeom>
          <a:noFill/>
          <a:ln>
            <a:noFill/>
          </a:ln>
          <a:extLst>
            <a:ext uri="{909E8E84-426E-40dd-AFC4-6F175D3DCCD1}"/>
            <a:ext uri="{91240B29-F687-4f45-9708-019B960494DF}"/>
          </a:extLst>
        </p:spPr>
        <p:txBody>
          <a:bodyPr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n-US" altLang="en-US" i="1">
                <a:cs typeface="Arial" panose="020B0604020202020204" pitchFamily="34" charset="0"/>
              </a:rPr>
              <a:t>n</a:t>
            </a:r>
          </a:p>
        </p:txBody>
      </p:sp>
      <p:sp>
        <p:nvSpPr>
          <p:cNvPr id="16" name="Text Box 57">
            <a:extLst>
              <a:ext uri="{FF2B5EF4-FFF2-40B4-BE49-F238E27FC236}">
                <a16:creationId xmlns:a16="http://schemas.microsoft.com/office/drawing/2014/main" id="{050A803F-28E3-E4E9-75C7-0FD95195DCD8}"/>
              </a:ext>
            </a:extLst>
          </p:cNvPr>
          <p:cNvSpPr txBox="1">
            <a:spLocks noChangeArrowheads="1"/>
          </p:cNvSpPr>
          <p:nvPr/>
        </p:nvSpPr>
        <p:spPr bwMode="auto">
          <a:xfrm>
            <a:off x="10259878" y="5720574"/>
            <a:ext cx="2187843" cy="523220"/>
          </a:xfrm>
          <a:prstGeom prst="rect">
            <a:avLst/>
          </a:prstGeom>
          <a:noFill/>
          <a:ln w="9525">
            <a:noFill/>
            <a:miter lim="800000"/>
            <a:headEnd/>
            <a:tailEnd/>
          </a:ln>
        </p:spPr>
        <p:txBody>
          <a:bodyPr wrap="square" lIns="91440" tIns="45720" rIns="91440" bIns="45720" anchor="t">
            <a:spAutoFit/>
          </a:bodyPr>
          <a:lstStyle/>
          <a:p>
            <a:pPr marL="0" lvl="1" defTabSz="914400" eaLnBrk="0" fontAlgn="base" hangingPunct="0">
              <a:spcBef>
                <a:spcPct val="0"/>
              </a:spcBef>
              <a:spcAft>
                <a:spcPct val="0"/>
              </a:spcAft>
              <a:buClr>
                <a:srgbClr val="000000"/>
              </a:buClr>
              <a:tabLst>
                <a:tab pos="457200" algn="l"/>
              </a:tabLst>
              <a:defRPr/>
            </a:pPr>
            <a:r>
              <a:rPr lang="en-US" altLang="en-US" sz="2800" b="1" dirty="0">
                <a:solidFill>
                  <a:srgbClr val="109648"/>
                </a:solidFill>
                <a:cs typeface="Arial"/>
              </a:rPr>
              <a:t>= 9,5 dias</a:t>
            </a:r>
            <a:endParaRPr lang="en-US" sz="2800" b="1" dirty="0">
              <a:solidFill>
                <a:srgbClr val="109648"/>
              </a:solidFill>
              <a:latin typeface="Courier New" panose="02070309020205020404" pitchFamily="49" charset="0"/>
              <a:cs typeface="Arial"/>
            </a:endParaRPr>
          </a:p>
        </p:txBody>
      </p:sp>
      <p:sp>
        <p:nvSpPr>
          <p:cNvPr id="21" name="TextBox 7">
            <a:extLst>
              <a:ext uri="{FF2B5EF4-FFF2-40B4-BE49-F238E27FC236}">
                <a16:creationId xmlns:a16="http://schemas.microsoft.com/office/drawing/2014/main" id="{4FF109DA-AD38-12EE-8D3F-75D6B0532A6D}"/>
              </a:ext>
            </a:extLst>
          </p:cNvPr>
          <p:cNvSpPr txBox="1">
            <a:spLocks noChangeArrowheads="1"/>
          </p:cNvSpPr>
          <p:nvPr/>
        </p:nvSpPr>
        <p:spPr bwMode="auto">
          <a:xfrm>
            <a:off x="4868577" y="2125590"/>
            <a:ext cx="661988" cy="1016000"/>
          </a:xfrm>
          <a:prstGeom prst="rect">
            <a:avLst/>
          </a:prstGeom>
          <a:noFill/>
          <a:ln w="762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20" name="Rounded Rectangle 6">
            <a:extLst>
              <a:ext uri="{FF2B5EF4-FFF2-40B4-BE49-F238E27FC236}">
                <a16:creationId xmlns:a16="http://schemas.microsoft.com/office/drawing/2014/main" id="{15419D64-7AE2-D51C-9EC0-85B11FF0085E}"/>
              </a:ext>
            </a:extLst>
          </p:cNvPr>
          <p:cNvSpPr/>
          <p:nvPr/>
        </p:nvSpPr>
        <p:spPr>
          <a:xfrm>
            <a:off x="4629194" y="2173049"/>
            <a:ext cx="3815267" cy="914400"/>
          </a:xfrm>
          <a:prstGeom prst="roundRect">
            <a:avLst/>
          </a:prstGeom>
          <a:noFill/>
          <a:ln w="38100" cap="flat" cmpd="sng" algn="ctr">
            <a:no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Somar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os</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valores</a:t>
            </a:r>
            <a:endPar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27" name="TextBox 5">
            <a:extLst>
              <a:ext uri="{FF2B5EF4-FFF2-40B4-BE49-F238E27FC236}">
                <a16:creationId xmlns:a16="http://schemas.microsoft.com/office/drawing/2014/main" id="{F7A8FC99-880F-2D40-E5AA-F072BF8949DF}"/>
              </a:ext>
            </a:extLst>
          </p:cNvPr>
          <p:cNvSpPr txBox="1">
            <a:spLocks noChangeArrowheads="1"/>
          </p:cNvSpPr>
          <p:nvPr/>
        </p:nvSpPr>
        <p:spPr bwMode="auto">
          <a:xfrm>
            <a:off x="4868577" y="3238617"/>
            <a:ext cx="722313" cy="101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2</a:t>
            </a:r>
          </a:p>
        </p:txBody>
      </p:sp>
      <p:sp>
        <p:nvSpPr>
          <p:cNvPr id="26" name="Rounded Rectangle 4">
            <a:extLst>
              <a:ext uri="{FF2B5EF4-FFF2-40B4-BE49-F238E27FC236}">
                <a16:creationId xmlns:a16="http://schemas.microsoft.com/office/drawing/2014/main" id="{1B1ECE55-2943-CBA4-ECFC-0A23A066476F}"/>
              </a:ext>
            </a:extLst>
          </p:cNvPr>
          <p:cNvSpPr/>
          <p:nvPr/>
        </p:nvSpPr>
        <p:spPr>
          <a:xfrm>
            <a:off x="4629195" y="3257615"/>
            <a:ext cx="4840312" cy="1016000"/>
          </a:xfrm>
          <a:prstGeom prst="roundRect">
            <a:avLst/>
          </a:prstGeom>
          <a:noFill/>
          <a:ln w="38100" cap="flat" cmpd="sng" algn="ctr">
            <a:no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Dividir</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 soma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pelo</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número</a:t>
            </a:r>
            <a:r>
              <a:rPr kumimoji="0" 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a:t>
            </a:r>
            <a:r>
              <a:rPr kumimoji="0" 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observações</a:t>
            </a:r>
            <a:endParaRPr kumimoji="0" lang="en-US" sz="2400" b="1" i="0" u="none" strike="noStrike" kern="0" cap="none" spc="0" normalizeH="0" baseline="0" noProof="0" dirty="0">
              <a:ln>
                <a:noFill/>
              </a:ln>
              <a:solidFill>
                <a:srgbClr val="00953A"/>
              </a:solidFill>
              <a:effectLst/>
              <a:uLnTx/>
              <a:uFillTx/>
              <a:latin typeface="Arial"/>
              <a:cs typeface="Arial" panose="020B0604020202020204" pitchFamily="34" charset="0"/>
            </a:endParaRPr>
          </a:p>
        </p:txBody>
      </p:sp>
      <p:sp>
        <p:nvSpPr>
          <p:cNvPr id="28" name="TextBox 27">
            <a:extLst>
              <a:ext uri="{FF2B5EF4-FFF2-40B4-BE49-F238E27FC236}">
                <a16:creationId xmlns:a16="http://schemas.microsoft.com/office/drawing/2014/main" id="{63B13222-297E-2E0C-9D09-38BA25A8A3B3}"/>
              </a:ext>
            </a:extLst>
          </p:cNvPr>
          <p:cNvSpPr txBox="1"/>
          <p:nvPr/>
        </p:nvSpPr>
        <p:spPr>
          <a:xfrm>
            <a:off x="10395407" y="5040035"/>
            <a:ext cx="264490" cy="523875"/>
          </a:xfrm>
          <a:prstGeom prst="rect">
            <a:avLst/>
          </a:prstGeom>
          <a:noFill/>
        </p:spPr>
        <p:txBody>
          <a:bodyPr wrap="square">
            <a:spAutoFit/>
          </a:bodyPr>
          <a:lstStyle/>
          <a:p>
            <a:pPr>
              <a:defRPr/>
            </a:pPr>
            <a:r>
              <a:rPr lang="en-US" sz="2800" dirty="0">
                <a:latin typeface="Arial" panose="020B0604020202020204" pitchFamily="34" charset="0"/>
              </a:rPr>
              <a:t>=</a:t>
            </a:r>
          </a:p>
        </p:txBody>
      </p:sp>
      <p:sp>
        <p:nvSpPr>
          <p:cNvPr id="29" name="TextBox 28">
            <a:extLst>
              <a:ext uri="{FF2B5EF4-FFF2-40B4-BE49-F238E27FC236}">
                <a16:creationId xmlns:a16="http://schemas.microsoft.com/office/drawing/2014/main" id="{3B4340D1-6CCF-C2DB-7DE7-25CE28740216}"/>
              </a:ext>
            </a:extLst>
          </p:cNvPr>
          <p:cNvSpPr txBox="1"/>
          <p:nvPr/>
        </p:nvSpPr>
        <p:spPr>
          <a:xfrm>
            <a:off x="10756944" y="4863148"/>
            <a:ext cx="881459" cy="523875"/>
          </a:xfrm>
          <a:prstGeom prst="rect">
            <a:avLst/>
          </a:prstGeom>
          <a:noFill/>
        </p:spPr>
        <p:txBody>
          <a:bodyPr wrap="square">
            <a:spAutoFit/>
          </a:bodyPr>
          <a:lstStyle/>
          <a:p>
            <a:pPr algn="ctr">
              <a:defRPr/>
            </a:pPr>
            <a:r>
              <a:rPr lang="en-US" sz="2800" b="1" u="sng">
                <a:solidFill>
                  <a:srgbClr val="109648"/>
                </a:solidFill>
                <a:latin typeface="Arial" panose="020B0604020202020204" pitchFamily="34" charset="0"/>
              </a:rPr>
              <a:t>189</a:t>
            </a:r>
          </a:p>
        </p:txBody>
      </p:sp>
      <p:sp>
        <p:nvSpPr>
          <p:cNvPr id="30" name="Rectangle 85">
            <a:extLst>
              <a:ext uri="{FF2B5EF4-FFF2-40B4-BE49-F238E27FC236}">
                <a16:creationId xmlns:a16="http://schemas.microsoft.com/office/drawing/2014/main" id="{3552263E-1743-2F49-40EC-7A443CED7107}"/>
              </a:ext>
            </a:extLst>
          </p:cNvPr>
          <p:cNvSpPr>
            <a:spLocks noChangeArrowheads="1"/>
          </p:cNvSpPr>
          <p:nvPr/>
        </p:nvSpPr>
        <p:spPr bwMode="auto">
          <a:xfrm>
            <a:off x="10781946" y="5330646"/>
            <a:ext cx="877709" cy="431800"/>
          </a:xfrm>
          <a:prstGeom prst="rect">
            <a:avLst/>
          </a:prstGeom>
          <a:noFill/>
          <a:ln>
            <a:noFill/>
          </a:ln>
          <a:extLst>
            <a:ext uri="{909E8E84-426E-40dd-AFC4-6F175D3DCCD1}"/>
            <a:ext uri="{91240B29-F687-4f45-9708-019B960494DF}"/>
          </a:extLst>
        </p:spPr>
        <p:txBody>
          <a:bodyPr wrap="square"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n-US" altLang="en-US" b="1" dirty="0">
                <a:solidFill>
                  <a:srgbClr val="109648"/>
                </a:solidFill>
                <a:cs typeface="Arial" panose="020B0604020202020204" pitchFamily="34" charset="0"/>
              </a:rPr>
              <a:t>20</a:t>
            </a:r>
          </a:p>
        </p:txBody>
      </p:sp>
      <p:sp>
        <p:nvSpPr>
          <p:cNvPr id="31" name="AutoShape 319">
            <a:extLst>
              <a:ext uri="{FF2B5EF4-FFF2-40B4-BE49-F238E27FC236}">
                <a16:creationId xmlns:a16="http://schemas.microsoft.com/office/drawing/2014/main" id="{E7725A3C-8FCE-466A-A0AB-5CFD55766BE5}"/>
              </a:ext>
            </a:extLst>
          </p:cNvPr>
          <p:cNvSpPr>
            <a:spLocks noChangeArrowheads="1"/>
          </p:cNvSpPr>
          <p:nvPr/>
        </p:nvSpPr>
        <p:spPr bwMode="auto">
          <a:xfrm>
            <a:off x="8341816" y="2468633"/>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33" name="TextBox 32">
            <a:extLst>
              <a:ext uri="{FF2B5EF4-FFF2-40B4-BE49-F238E27FC236}">
                <a16:creationId xmlns:a16="http://schemas.microsoft.com/office/drawing/2014/main" id="{04FA0FFB-B7B6-283C-1AB8-5ADDF7401965}"/>
              </a:ext>
            </a:extLst>
          </p:cNvPr>
          <p:cNvSpPr txBox="1"/>
          <p:nvPr/>
        </p:nvSpPr>
        <p:spPr>
          <a:xfrm>
            <a:off x="9268801" y="2430408"/>
            <a:ext cx="881459" cy="523875"/>
          </a:xfrm>
          <a:prstGeom prst="rect">
            <a:avLst/>
          </a:prstGeom>
          <a:noFill/>
        </p:spPr>
        <p:txBody>
          <a:bodyPr wrap="square">
            <a:spAutoFit/>
          </a:bodyPr>
          <a:lstStyle/>
          <a:p>
            <a:pPr algn="ctr">
              <a:defRPr/>
            </a:pPr>
            <a:r>
              <a:rPr lang="en-US" sz="2800" b="1">
                <a:solidFill>
                  <a:srgbClr val="109648"/>
                </a:solidFill>
                <a:latin typeface="Arial" panose="020B0604020202020204" pitchFamily="34" charset="0"/>
              </a:rPr>
              <a:t>189</a:t>
            </a:r>
          </a:p>
        </p:txBody>
      </p:sp>
      <p:sp>
        <p:nvSpPr>
          <p:cNvPr id="35" name="Rectangle: Rounded Corners 34">
            <a:extLst>
              <a:ext uri="{FF2B5EF4-FFF2-40B4-BE49-F238E27FC236}">
                <a16:creationId xmlns:a16="http://schemas.microsoft.com/office/drawing/2014/main" id="{FE92B70D-DB36-BE2A-DDDC-08C377DC562D}"/>
              </a:ext>
            </a:extLst>
          </p:cNvPr>
          <p:cNvSpPr/>
          <p:nvPr/>
        </p:nvSpPr>
        <p:spPr>
          <a:xfrm>
            <a:off x="4868577" y="2258567"/>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DF53E5D7-48D5-7C69-8B38-C899AD92E92C}"/>
              </a:ext>
            </a:extLst>
          </p:cNvPr>
          <p:cNvSpPr/>
          <p:nvPr/>
        </p:nvSpPr>
        <p:spPr>
          <a:xfrm>
            <a:off x="4868576" y="3369856"/>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A616B0A3-63E9-7CCB-B6B2-1EAB12C4D6F2}"/>
              </a:ext>
            </a:extLst>
          </p:cNvPr>
          <p:cNvSpPr txBox="1"/>
          <p:nvPr/>
        </p:nvSpPr>
        <p:spPr>
          <a:xfrm>
            <a:off x="4745795" y="1504877"/>
            <a:ext cx="7009209" cy="523220"/>
          </a:xfrm>
          <a:prstGeom prst="rect">
            <a:avLst/>
          </a:prstGeom>
          <a:noFill/>
        </p:spPr>
        <p:txBody>
          <a:bodyPr wrap="square">
            <a:spAutoFit/>
          </a:bodyPr>
          <a:lstStyle/>
          <a:p>
            <a:pPr marL="90488" lvl="1" defTabSz="914400">
              <a:buNone/>
              <a:defRPr/>
            </a:pPr>
            <a:r>
              <a:rPr lang="en-US" altLang="en-US" sz="2800" kern="0" dirty="0" err="1">
                <a:solidFill>
                  <a:srgbClr val="000000"/>
                </a:solidFill>
                <a:latin typeface="Arial"/>
                <a:cs typeface="Arial" panose="020B0604020202020204" pitchFamily="34" charset="0"/>
              </a:rPr>
              <a:t>Adicionado</a:t>
            </a:r>
            <a:r>
              <a:rPr lang="en-US" altLang="en-US" sz="2800" kern="0" dirty="0">
                <a:solidFill>
                  <a:srgbClr val="000000"/>
                </a:solidFill>
                <a:latin typeface="Arial"/>
                <a:cs typeface="Arial" panose="020B0604020202020204" pitchFamily="34" charset="0"/>
              </a:rPr>
              <a:t> um 20º </a:t>
            </a:r>
            <a:r>
              <a:rPr lang="en-US" altLang="en-US" sz="2800" kern="0" dirty="0" err="1">
                <a:solidFill>
                  <a:srgbClr val="000000"/>
                </a:solidFill>
                <a:latin typeface="Arial"/>
                <a:cs typeface="Arial" panose="020B0604020202020204" pitchFamily="34" charset="0"/>
              </a:rPr>
              <a:t>paciente</a:t>
            </a:r>
            <a:r>
              <a:rPr lang="en-US" altLang="en-US" sz="2800" kern="0" dirty="0">
                <a:solidFill>
                  <a:srgbClr val="000000"/>
                </a:solidFill>
                <a:latin typeface="Arial"/>
                <a:cs typeface="Arial" panose="020B0604020202020204" pitchFamily="34" charset="0"/>
              </a:rPr>
              <a:t>, </a:t>
            </a:r>
            <a:r>
              <a:rPr lang="en-US" altLang="en-US" sz="2800" kern="0" dirty="0" err="1">
                <a:solidFill>
                  <a:srgbClr val="000000"/>
                </a:solidFill>
                <a:latin typeface="Arial"/>
                <a:cs typeface="Arial" panose="020B0604020202020204" pitchFamily="34" charset="0"/>
              </a:rPr>
              <a:t>então</a:t>
            </a:r>
            <a:r>
              <a:rPr lang="en-US" altLang="en-US" sz="2800" kern="0" dirty="0">
                <a:solidFill>
                  <a:srgbClr val="000000"/>
                </a:solidFill>
                <a:latin typeface="Arial"/>
                <a:cs typeface="Arial" panose="020B0604020202020204" pitchFamily="34" charset="0"/>
              </a:rPr>
              <a:t> agora:</a:t>
            </a:r>
          </a:p>
        </p:txBody>
      </p:sp>
      <p:graphicFrame>
        <p:nvGraphicFramePr>
          <p:cNvPr id="4" name="Group 74">
            <a:extLst>
              <a:ext uri="{FF2B5EF4-FFF2-40B4-BE49-F238E27FC236}">
                <a16:creationId xmlns:a16="http://schemas.microsoft.com/office/drawing/2014/main" id="{71D92812-BBFF-F4E2-4728-0B511E0B55C5}"/>
              </a:ext>
            </a:extLst>
          </p:cNvPr>
          <p:cNvGraphicFramePr>
            <a:graphicFrameLocks/>
          </p:cNvGraphicFramePr>
          <p:nvPr>
            <p:extLst>
              <p:ext uri="{D42A27DB-BD31-4B8C-83A1-F6EECF244321}">
                <p14:modId xmlns:p14="http://schemas.microsoft.com/office/powerpoint/2010/main" val="1193691886"/>
              </p:ext>
            </p:extLst>
          </p:nvPr>
        </p:nvGraphicFramePr>
        <p:xfrm>
          <a:off x="553597" y="1372261"/>
          <a:ext cx="4111393" cy="5356862"/>
        </p:xfrm>
        <a:graphic>
          <a:graphicData uri="http://schemas.openxmlformats.org/drawingml/2006/table">
            <a:tbl>
              <a:tblPr firstRow="1" bandRow="1">
                <a:tableStyleId>{68D230F3-CF80-4859-8CE7-A43EE81993B5}</a:tableStyleId>
              </a:tblPr>
              <a:tblGrid>
                <a:gridCol w="1011732">
                  <a:extLst>
                    <a:ext uri="{9D8B030D-6E8A-4147-A177-3AD203B41FA5}">
                      <a16:colId xmlns:a16="http://schemas.microsoft.com/office/drawing/2014/main" val="20000"/>
                    </a:ext>
                  </a:extLst>
                </a:gridCol>
                <a:gridCol w="3099661">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a:ln>
                            <a:noFill/>
                          </a:ln>
                          <a:solidFill>
                            <a:schemeClr val="tx1"/>
                          </a:solidFill>
                          <a:effectLst/>
                          <a:latin typeface="+mn-lt"/>
                        </a:rPr>
                        <a:t>Período de incubação (dias)</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14</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6881">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i="0" u="none" strike="noStrike" kern="120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1600" b="0" i="0" u="none" strike="noStrike" dirty="0">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bl>
          </a:graphicData>
        </a:graphic>
      </p:graphicFrame>
      <p:sp>
        <p:nvSpPr>
          <p:cNvPr id="11" name="TextBox 10">
            <a:extLst>
              <a:ext uri="{FF2B5EF4-FFF2-40B4-BE49-F238E27FC236}">
                <a16:creationId xmlns:a16="http://schemas.microsoft.com/office/drawing/2014/main" id="{CF434F71-4368-B37D-CD9D-F0BE637765C7}"/>
              </a:ext>
            </a:extLst>
          </p:cNvPr>
          <p:cNvSpPr txBox="1"/>
          <p:nvPr/>
        </p:nvSpPr>
        <p:spPr>
          <a:xfrm>
            <a:off x="10150260" y="3543816"/>
            <a:ext cx="1814021" cy="523220"/>
          </a:xfrm>
          <a:prstGeom prst="rect">
            <a:avLst/>
          </a:prstGeom>
          <a:noFill/>
        </p:spPr>
        <p:txBody>
          <a:bodyPr wrap="square">
            <a:spAutoFit/>
          </a:bodyPr>
          <a:lstStyle/>
          <a:p>
            <a:pPr algn="ctr">
              <a:defRPr/>
            </a:pPr>
            <a:r>
              <a:rPr lang="en-US" sz="2800" b="1" dirty="0">
                <a:solidFill>
                  <a:srgbClr val="109648"/>
                </a:solidFill>
                <a:latin typeface="Arial" panose="020B0604020202020204" pitchFamily="34" charset="0"/>
              </a:rPr>
              <a:t>(</a:t>
            </a:r>
            <a:r>
              <a:rPr lang="en-US" sz="2800" b="1" i="1" dirty="0">
                <a:solidFill>
                  <a:srgbClr val="109648"/>
                </a:solidFill>
                <a:latin typeface="Arial" panose="020B0604020202020204" pitchFamily="34" charset="0"/>
              </a:rPr>
              <a:t>n=20</a:t>
            </a:r>
            <a:r>
              <a:rPr lang="en-US" sz="2800" b="1" dirty="0">
                <a:solidFill>
                  <a:srgbClr val="109648"/>
                </a:solidFill>
                <a:latin typeface="Arial" panose="020B0604020202020204" pitchFamily="34" charset="0"/>
              </a:rPr>
              <a:t>)</a:t>
            </a:r>
          </a:p>
        </p:txBody>
      </p:sp>
      <p:sp>
        <p:nvSpPr>
          <p:cNvPr id="8" name="Title 5">
            <a:extLst>
              <a:ext uri="{FF2B5EF4-FFF2-40B4-BE49-F238E27FC236}">
                <a16:creationId xmlns:a16="http://schemas.microsoft.com/office/drawing/2014/main" id="{D0ED9F7C-E1E0-4274-4632-825EA719681C}"/>
              </a:ext>
            </a:extLst>
          </p:cNvPr>
          <p:cNvSpPr>
            <a:spLocks noGrp="1"/>
          </p:cNvSpPr>
          <p:nvPr>
            <p:ph type="title"/>
          </p:nvPr>
        </p:nvSpPr>
        <p:spPr>
          <a:xfrm>
            <a:off x="838200" y="0"/>
            <a:ext cx="10515600" cy="1257300"/>
          </a:xfrm>
        </p:spPr>
        <p:txBody>
          <a:bodyPr/>
          <a:lstStyle/>
          <a:p>
            <a:r>
              <a:rPr lang="en-US" dirty="0" err="1"/>
              <a:t>Exemplo</a:t>
            </a:r>
            <a:r>
              <a:rPr lang="en-US" dirty="0"/>
              <a:t>: </a:t>
            </a:r>
            <a:r>
              <a:rPr lang="en-US" dirty="0" err="1"/>
              <a:t>Média</a:t>
            </a:r>
            <a:r>
              <a:rPr lang="en-US" dirty="0"/>
              <a:t> do </a:t>
            </a:r>
            <a:r>
              <a:rPr lang="en-US" dirty="0" err="1"/>
              <a:t>período</a:t>
            </a:r>
            <a:r>
              <a:rPr lang="en-US" dirty="0"/>
              <a:t> de </a:t>
            </a:r>
            <a:r>
              <a:rPr lang="en-US" dirty="0" err="1"/>
              <a:t>incubação</a:t>
            </a:r>
            <a:r>
              <a:rPr lang="en-US" dirty="0"/>
              <a:t> do </a:t>
            </a:r>
            <a:r>
              <a:rPr lang="en-US" dirty="0" err="1"/>
              <a:t>Ébola</a:t>
            </a:r>
            <a:r>
              <a:rPr lang="en-US" dirty="0"/>
              <a:t> (</a:t>
            </a:r>
            <a:r>
              <a:rPr lang="en-US" i="1" dirty="0"/>
              <a:t>n=20</a:t>
            </a:r>
            <a:r>
              <a:rPr lang="en-US" dirty="0"/>
              <a:t>)</a:t>
            </a:r>
            <a:br>
              <a:rPr lang="en-US" dirty="0"/>
            </a:br>
            <a:endParaRPr lang="en-US" dirty="0"/>
          </a:p>
        </p:txBody>
      </p:sp>
      <p:sp>
        <p:nvSpPr>
          <p:cNvPr id="2" name="AutoShape 319">
            <a:extLst>
              <a:ext uri="{FF2B5EF4-FFF2-40B4-BE49-F238E27FC236}">
                <a16:creationId xmlns:a16="http://schemas.microsoft.com/office/drawing/2014/main" id="{016D1DF7-F9D4-B58B-F22C-88F145B15EA9}"/>
              </a:ext>
            </a:extLst>
          </p:cNvPr>
          <p:cNvSpPr>
            <a:spLocks noChangeArrowheads="1"/>
          </p:cNvSpPr>
          <p:nvPr/>
        </p:nvSpPr>
        <p:spPr bwMode="auto">
          <a:xfrm>
            <a:off x="9352719" y="3629882"/>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88125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6" grpId="0"/>
      <p:bldP spid="21" grpId="0"/>
      <p:bldP spid="20" grpId="0"/>
      <p:bldP spid="27" grpId="0"/>
      <p:bldP spid="28" grpId="0"/>
      <p:bldP spid="29" grpId="0"/>
      <p:bldP spid="30" grpId="0"/>
      <p:bldP spid="31" grpId="0" animBg="1"/>
      <p:bldP spid="33" grpId="0"/>
      <p:bldP spid="35" grpId="0" animBg="1"/>
      <p:bldP spid="36" grpId="0" animBg="1"/>
      <p:bldP spid="11" grpId="0"/>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2">
            <a:extLst>
              <a:ext uri="{FF2B5EF4-FFF2-40B4-BE49-F238E27FC236}">
                <a16:creationId xmlns:a16="http://schemas.microsoft.com/office/drawing/2014/main" id="{E872172F-44D2-F78D-1C86-6A714C613492}"/>
              </a:ext>
            </a:extLst>
          </p:cNvPr>
          <p:cNvGraphicFramePr>
            <a:graphicFrameLocks noChangeAspect="1"/>
          </p:cNvGraphicFramePr>
          <p:nvPr>
            <p:extLst>
              <p:ext uri="{D42A27DB-BD31-4B8C-83A1-F6EECF244321}">
                <p14:modId xmlns:p14="http://schemas.microsoft.com/office/powerpoint/2010/main" val="1568410037"/>
              </p:ext>
            </p:extLst>
          </p:nvPr>
        </p:nvGraphicFramePr>
        <p:xfrm>
          <a:off x="1169521" y="3429000"/>
          <a:ext cx="9532105" cy="3059668"/>
        </p:xfrm>
        <a:graphic>
          <a:graphicData uri="http://schemas.openxmlformats.org/drawingml/2006/chart">
            <c:chart xmlns:c="http://schemas.openxmlformats.org/drawingml/2006/chart" xmlns:r="http://schemas.openxmlformats.org/officeDocument/2006/relationships" r:id="rId3"/>
          </a:graphicData>
        </a:graphic>
      </p:graphicFrame>
      <p:sp>
        <p:nvSpPr>
          <p:cNvPr id="2" name="Content Placeholder 1">
            <a:extLst>
              <a:ext uri="{FF2B5EF4-FFF2-40B4-BE49-F238E27FC236}">
                <a16:creationId xmlns:a16="http://schemas.microsoft.com/office/drawing/2014/main" id="{FA14B397-08AD-FDB5-8CE1-10A4AEA284F6}"/>
              </a:ext>
            </a:extLst>
          </p:cNvPr>
          <p:cNvSpPr>
            <a:spLocks noGrp="1"/>
          </p:cNvSpPr>
          <p:nvPr>
            <p:ph sz="half" idx="2"/>
          </p:nvPr>
        </p:nvSpPr>
        <p:spPr/>
        <p:txBody>
          <a:bodyPr/>
          <a:lstStyle/>
          <a:p>
            <a:r>
              <a:rPr lang="en-US" dirty="0"/>
              <a:t>Outlier: </a:t>
            </a:r>
            <a:r>
              <a:rPr lang="en-US" altLang="en-US" kern="0" dirty="0">
                <a:cs typeface="Times New Roman"/>
              </a:rPr>
              <a:t>Ponto de dados que </a:t>
            </a:r>
            <a:r>
              <a:rPr lang="en-US" altLang="en-US" kern="0" dirty="0" err="1">
                <a:cs typeface="Times New Roman"/>
              </a:rPr>
              <a:t>difere</a:t>
            </a:r>
            <a:r>
              <a:rPr lang="en-US" altLang="en-US" kern="0" dirty="0">
                <a:cs typeface="Times New Roman"/>
              </a:rPr>
              <a:t> </a:t>
            </a:r>
            <a:r>
              <a:rPr lang="en-US" altLang="en-US" kern="0" dirty="0" err="1">
                <a:cs typeface="Times New Roman"/>
              </a:rPr>
              <a:t>substancialmente</a:t>
            </a:r>
            <a:r>
              <a:rPr lang="en-US" altLang="en-US" kern="0" dirty="0">
                <a:cs typeface="Times New Roman"/>
              </a:rPr>
              <a:t> de </a:t>
            </a:r>
            <a:r>
              <a:rPr lang="en-US" altLang="en-US" kern="0" dirty="0" err="1">
                <a:cs typeface="Times New Roman"/>
              </a:rPr>
              <a:t>outras</a:t>
            </a:r>
            <a:r>
              <a:rPr lang="en-US" altLang="en-US" kern="0" dirty="0">
                <a:cs typeface="Times New Roman"/>
              </a:rPr>
              <a:t> </a:t>
            </a:r>
            <a:r>
              <a:rPr lang="en-US" altLang="en-US" kern="0" dirty="0" err="1">
                <a:cs typeface="Times New Roman"/>
              </a:rPr>
              <a:t>observações</a:t>
            </a:r>
            <a:r>
              <a:rPr lang="en-US" altLang="en-US" kern="0" dirty="0">
                <a:cs typeface="Times New Roman"/>
              </a:rPr>
              <a:t> num conjunto de dados</a:t>
            </a:r>
            <a:endParaRPr lang="en-US" dirty="0">
              <a:cs typeface="Arial"/>
            </a:endParaRPr>
          </a:p>
          <a:p>
            <a:pPr marL="0" indent="0">
              <a:buNone/>
            </a:pPr>
            <a:endParaRPr lang="en-US" dirty="0"/>
          </a:p>
        </p:txBody>
      </p:sp>
      <p:sp>
        <p:nvSpPr>
          <p:cNvPr id="3" name="Title 2">
            <a:extLst>
              <a:ext uri="{FF2B5EF4-FFF2-40B4-BE49-F238E27FC236}">
                <a16:creationId xmlns:a16="http://schemas.microsoft.com/office/drawing/2014/main" id="{650DB06F-7566-FA1E-C2B3-895EA7B9A90F}"/>
              </a:ext>
            </a:extLst>
          </p:cNvPr>
          <p:cNvSpPr>
            <a:spLocks noGrp="1"/>
          </p:cNvSpPr>
          <p:nvPr>
            <p:ph type="title"/>
          </p:nvPr>
        </p:nvSpPr>
        <p:spPr/>
        <p:txBody>
          <a:bodyPr/>
          <a:lstStyle/>
          <a:p>
            <a:r>
              <a:rPr lang="en-US" dirty="0"/>
              <a:t>Outliers</a:t>
            </a:r>
          </a:p>
        </p:txBody>
      </p:sp>
      <p:sp>
        <p:nvSpPr>
          <p:cNvPr id="10" name="TextBox 9">
            <a:extLst>
              <a:ext uri="{FF2B5EF4-FFF2-40B4-BE49-F238E27FC236}">
                <a16:creationId xmlns:a16="http://schemas.microsoft.com/office/drawing/2014/main" id="{3C1D7099-93A8-F6C8-F1D8-A60009F01738}"/>
              </a:ext>
            </a:extLst>
          </p:cNvPr>
          <p:cNvSpPr txBox="1"/>
          <p:nvPr/>
        </p:nvSpPr>
        <p:spPr>
          <a:xfrm>
            <a:off x="9094499" y="3675592"/>
            <a:ext cx="1143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Fora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de </a:t>
            </a:r>
            <a:r>
              <a:rPr lang="en-US" dirty="0" err="1">
                <a:latin typeface="Arial" panose="020B0604020202020204" pitchFamily="34" charset="0"/>
                <a:cs typeface="Arial" panose="020B0604020202020204" pitchFamily="34" charset="0"/>
              </a:rPr>
              <a:t>série</a:t>
            </a:r>
            <a:endParaRPr lang="en-US" dirty="0">
              <a:latin typeface="Arial" panose="020B0604020202020204" pitchFamily="34" charset="0"/>
              <a:cs typeface="Arial" panose="020B0604020202020204" pitchFamily="34" charset="0"/>
            </a:endParaRPr>
          </a:p>
        </p:txBody>
      </p:sp>
      <p:cxnSp>
        <p:nvCxnSpPr>
          <p:cNvPr id="11" name="Straight Arrow Connector 10">
            <a:extLst>
              <a:ext uri="{FF2B5EF4-FFF2-40B4-BE49-F238E27FC236}">
                <a16:creationId xmlns:a16="http://schemas.microsoft.com/office/drawing/2014/main" id="{34DA501D-0AE1-F9EF-7B28-6E9F26263768}"/>
              </a:ext>
            </a:extLst>
          </p:cNvPr>
          <p:cNvCxnSpPr/>
          <p:nvPr/>
        </p:nvCxnSpPr>
        <p:spPr>
          <a:xfrm>
            <a:off x="9763126" y="4273528"/>
            <a:ext cx="209550" cy="84986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811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7D5F6AF-7681-9497-9CC1-7B58208E45C8}"/>
              </a:ext>
            </a:extLst>
          </p:cNvPr>
          <p:cNvSpPr>
            <a:spLocks noGrp="1"/>
          </p:cNvSpPr>
          <p:nvPr>
            <p:ph sz="half" idx="2"/>
          </p:nvPr>
        </p:nvSpPr>
        <p:spPr/>
        <p:txBody>
          <a:bodyPr lIns="91440" tIns="45720" rIns="91440" bIns="45720" anchor="t"/>
          <a:lstStyle/>
          <a:p>
            <a:pPr eaLnBrk="0" fontAlgn="base" hangingPunct="0">
              <a:spcBef>
                <a:spcPts val="600"/>
              </a:spcBef>
              <a:spcAft>
                <a:spcPct val="0"/>
              </a:spcAft>
              <a:buSzPct val="100000"/>
              <a:defRPr/>
            </a:pPr>
            <a:r>
              <a:rPr kumimoji="0" lang="en-US" altLang="en-US" sz="2000" b="0" i="0" u="none" strike="noStrike" kern="0" cap="none" spc="0" normalizeH="0" baseline="0" noProof="0" dirty="0">
                <a:ln>
                  <a:noFill/>
                </a:ln>
                <a:solidFill>
                  <a:srgbClr val="000000"/>
                </a:solidFill>
                <a:effectLst/>
                <a:uLnTx/>
                <a:uFillTx/>
                <a:latin typeface="Arial"/>
                <a:ea typeface="+mn-ea"/>
                <a:cs typeface="Times New Roman"/>
              </a:rPr>
              <a:t>A </a:t>
            </a:r>
            <a:r>
              <a:rPr kumimoji="0" lang="en-US" altLang="en-US" sz="2000" b="0" i="0" u="none" strike="noStrike" kern="0" cap="none" spc="0" normalizeH="0" baseline="0" noProof="0" dirty="0" err="1">
                <a:ln>
                  <a:noFill/>
                </a:ln>
                <a:solidFill>
                  <a:srgbClr val="000000"/>
                </a:solidFill>
                <a:effectLst/>
                <a:uLnTx/>
                <a:uFillTx/>
                <a:latin typeface="Arial"/>
                <a:ea typeface="+mn-ea"/>
                <a:cs typeface="Times New Roman"/>
              </a:rPr>
              <a:t>medida</a:t>
            </a:r>
            <a:r>
              <a:rPr kumimoji="0" lang="en-US" altLang="en-US" sz="2000" b="0" i="0" u="none" strike="noStrike" kern="0" cap="none" spc="0" normalizeH="0" baseline="0" noProof="0" dirty="0">
                <a:ln>
                  <a:noFill/>
                </a:ln>
                <a:solidFill>
                  <a:srgbClr val="000000"/>
                </a:solidFill>
                <a:effectLst/>
                <a:uLnTx/>
                <a:uFillTx/>
                <a:latin typeface="Arial"/>
                <a:ea typeface="+mn-ea"/>
                <a:cs typeface="Times New Roman"/>
              </a:rPr>
              <a:t> </a:t>
            </a:r>
            <a:r>
              <a:rPr kumimoji="0" lang="en-US" altLang="en-US" sz="2000" b="0" i="0" u="none" strike="noStrike" kern="0" cap="none" spc="0" normalizeH="0" baseline="0" noProof="0" dirty="0" err="1">
                <a:ln>
                  <a:noFill/>
                </a:ln>
                <a:solidFill>
                  <a:srgbClr val="000000"/>
                </a:solidFill>
                <a:effectLst/>
                <a:uLnTx/>
                <a:uFillTx/>
                <a:latin typeface="Arial"/>
                <a:ea typeface="+mn-ea"/>
                <a:cs typeface="Times New Roman"/>
              </a:rPr>
              <a:t>mais</a:t>
            </a:r>
            <a:r>
              <a:rPr kumimoji="0" lang="en-US" altLang="en-US" sz="2000" b="0" i="0" u="none" strike="noStrike" kern="0" cap="none" spc="0" normalizeH="0" baseline="0" noProof="0" dirty="0">
                <a:ln>
                  <a:noFill/>
                </a:ln>
                <a:solidFill>
                  <a:srgbClr val="000000"/>
                </a:solidFill>
                <a:effectLst/>
                <a:uLnTx/>
                <a:uFillTx/>
                <a:latin typeface="Arial"/>
                <a:ea typeface="+mn-ea"/>
                <a:cs typeface="Times New Roman"/>
              </a:rPr>
              <a:t> </a:t>
            </a:r>
            <a:r>
              <a:rPr kumimoji="0" lang="en-US" altLang="en-US" sz="2000" b="0" i="0" u="none" strike="noStrike" kern="0" cap="none" spc="0" normalizeH="0" baseline="0" noProof="0" dirty="0" err="1">
                <a:ln>
                  <a:noFill/>
                </a:ln>
                <a:solidFill>
                  <a:srgbClr val="000000"/>
                </a:solidFill>
                <a:effectLst/>
                <a:uLnTx/>
                <a:uFillTx/>
                <a:latin typeface="Arial"/>
                <a:ea typeface="+mn-ea"/>
                <a:cs typeface="Times New Roman"/>
              </a:rPr>
              <a:t>conhecida</a:t>
            </a:r>
            <a:r>
              <a:rPr kumimoji="0" lang="en-US" altLang="en-US" sz="2000" b="0" i="0" u="none" strike="noStrike" kern="0" cap="none" spc="0" normalizeH="0" baseline="0" noProof="0" dirty="0">
                <a:ln>
                  <a:noFill/>
                </a:ln>
                <a:solidFill>
                  <a:srgbClr val="000000"/>
                </a:solidFill>
                <a:effectLst/>
                <a:uLnTx/>
                <a:uFillTx/>
                <a:latin typeface="Arial"/>
                <a:ea typeface="+mn-ea"/>
                <a:cs typeface="Times New Roman"/>
              </a:rPr>
              <a:t> de </a:t>
            </a:r>
            <a:r>
              <a:rPr kumimoji="0" lang="en-US" altLang="en-US" sz="2000" b="0" i="0" u="none" strike="noStrike" kern="0" cap="none" spc="0" normalizeH="0" baseline="0" noProof="0" dirty="0" err="1">
                <a:ln>
                  <a:noFill/>
                </a:ln>
                <a:solidFill>
                  <a:srgbClr val="000000"/>
                </a:solidFill>
                <a:effectLst/>
                <a:uLnTx/>
                <a:uFillTx/>
                <a:latin typeface="Arial"/>
                <a:ea typeface="+mn-ea"/>
                <a:cs typeface="Times New Roman"/>
              </a:rPr>
              <a:t>tendência</a:t>
            </a:r>
            <a:r>
              <a:rPr kumimoji="0" lang="en-US" altLang="en-US" sz="2000" b="0" i="0" u="none" strike="noStrike" kern="0" cap="none" spc="0" normalizeH="0" baseline="0" noProof="0" dirty="0">
                <a:ln>
                  <a:noFill/>
                </a:ln>
                <a:solidFill>
                  <a:srgbClr val="000000"/>
                </a:solidFill>
                <a:effectLst/>
                <a:uLnTx/>
                <a:uFillTx/>
                <a:latin typeface="Arial"/>
                <a:ea typeface="+mn-ea"/>
                <a:cs typeface="Times New Roman"/>
              </a:rPr>
              <a:t> central</a:t>
            </a:r>
            <a:endParaRPr kumimoji="0" lang="en-US" altLang="en-US" sz="2000" kern="0" dirty="0">
              <a:solidFill>
                <a:srgbClr val="000000"/>
              </a:solidFill>
              <a:latin typeface="Arial"/>
              <a:ea typeface="+mn-ea"/>
              <a:cs typeface="Times New Roman"/>
            </a:endParaRPr>
          </a:p>
          <a:p>
            <a:pPr eaLnBrk="0" fontAlgn="base" hangingPunct="0">
              <a:spcBef>
                <a:spcPts val="600"/>
              </a:spcBef>
              <a:spcAft>
                <a:spcPct val="0"/>
              </a:spcAft>
              <a:buSzPct val="100000"/>
              <a:defRPr/>
            </a:pPr>
            <a:r>
              <a:rPr lang="en-US" altLang="en-US" sz="2000" kern="0" dirty="0" err="1">
                <a:solidFill>
                  <a:srgbClr val="000000"/>
                </a:solidFill>
                <a:latin typeface="Arial"/>
                <a:cs typeface="Times New Roman"/>
              </a:rPr>
              <a:t>Melhor</a:t>
            </a:r>
            <a:r>
              <a:rPr lang="en-US" altLang="en-US" sz="2000" kern="0" dirty="0">
                <a:solidFill>
                  <a:srgbClr val="000000"/>
                </a:solidFill>
                <a:latin typeface="Arial"/>
                <a:cs typeface="Times New Roman"/>
              </a:rPr>
              <a:t> </a:t>
            </a:r>
            <a:r>
              <a:rPr lang="en-US" altLang="en-US" sz="2000" kern="0" dirty="0">
                <a:latin typeface="Arial"/>
                <a:cs typeface="Times New Roman"/>
              </a:rPr>
              <a:t>para dados que </a:t>
            </a:r>
            <a:r>
              <a:rPr lang="en-US" altLang="en-US" sz="2000" kern="0" dirty="0" err="1">
                <a:latin typeface="Arial"/>
                <a:cs typeface="Times New Roman"/>
              </a:rPr>
              <a:t>são</a:t>
            </a:r>
            <a:r>
              <a:rPr lang="en-US" altLang="en-US" sz="2000" kern="0" dirty="0">
                <a:latin typeface="Arial"/>
                <a:cs typeface="Times New Roman"/>
              </a:rPr>
              <a:t> </a:t>
            </a:r>
            <a:r>
              <a:rPr lang="en-US" altLang="en-US" sz="2000" kern="0" dirty="0" err="1">
                <a:latin typeface="Arial"/>
                <a:cs typeface="Times New Roman"/>
              </a:rPr>
              <a:t>distribuídos</a:t>
            </a:r>
            <a:r>
              <a:rPr lang="en-US" altLang="en-US" sz="2000" kern="0" dirty="0">
                <a:latin typeface="Arial"/>
                <a:cs typeface="Times New Roman"/>
              </a:rPr>
              <a:t> </a:t>
            </a:r>
            <a:r>
              <a:rPr lang="en-US" altLang="en-US" sz="2000" kern="0" dirty="0" err="1">
                <a:latin typeface="Arial"/>
                <a:cs typeface="Times New Roman"/>
              </a:rPr>
              <a:t>simetricamente</a:t>
            </a:r>
            <a:r>
              <a:rPr lang="en-US" altLang="en-US" sz="2000" kern="0" dirty="0">
                <a:latin typeface="Arial"/>
                <a:cs typeface="Times New Roman"/>
              </a:rPr>
              <a:t>, com </a:t>
            </a:r>
            <a:r>
              <a:rPr lang="en-US" altLang="en-US" sz="2000" kern="0" dirty="0" err="1">
                <a:latin typeface="Arial"/>
                <a:cs typeface="Times New Roman"/>
              </a:rPr>
              <a:t>poucos</a:t>
            </a:r>
            <a:r>
              <a:rPr lang="en-US" altLang="en-US" sz="2000" kern="0" dirty="0">
                <a:latin typeface="Arial"/>
                <a:cs typeface="Times New Roman"/>
              </a:rPr>
              <a:t> </a:t>
            </a:r>
            <a:r>
              <a:rPr kumimoji="0" lang="en-US" altLang="en-US" sz="2000" b="0" i="0" u="none" strike="noStrike" kern="0" cap="none" spc="0" normalizeH="0" baseline="0" noProof="0" dirty="0">
                <a:ln>
                  <a:noFill/>
                </a:ln>
                <a:effectLst/>
                <a:uLnTx/>
                <a:uFillTx/>
                <a:latin typeface="Arial"/>
                <a:ea typeface="+mn-ea"/>
                <a:cs typeface="Times New Roman"/>
              </a:rPr>
              <a:t>outliers</a:t>
            </a:r>
            <a:endParaRPr lang="en-US" dirty="0">
              <a:solidFill>
                <a:srgbClr val="000000"/>
              </a:solidFill>
              <a:latin typeface="Arial"/>
              <a:cs typeface="Arial"/>
            </a:endParaRPr>
          </a:p>
        </p:txBody>
      </p:sp>
      <p:sp>
        <p:nvSpPr>
          <p:cNvPr id="4" name="Title 3">
            <a:extLst>
              <a:ext uri="{FF2B5EF4-FFF2-40B4-BE49-F238E27FC236}">
                <a16:creationId xmlns:a16="http://schemas.microsoft.com/office/drawing/2014/main" id="{84B52A94-A583-C0C5-0DE0-E0A3FFE9E7BE}"/>
              </a:ext>
            </a:extLst>
          </p:cNvPr>
          <p:cNvSpPr>
            <a:spLocks noGrp="1"/>
          </p:cNvSpPr>
          <p:nvPr>
            <p:ph type="title"/>
          </p:nvPr>
        </p:nvSpPr>
        <p:spPr/>
        <p:txBody>
          <a:bodyPr/>
          <a:lstStyle/>
          <a:p>
            <a:r>
              <a:rPr lang="en-US" dirty="0" err="1"/>
              <a:t>Média</a:t>
            </a:r>
            <a:r>
              <a:rPr lang="en-US" dirty="0"/>
              <a:t>: </a:t>
            </a:r>
            <a:r>
              <a:rPr lang="en-US" dirty="0" err="1"/>
              <a:t>propriedade</a:t>
            </a:r>
            <a:r>
              <a:rPr lang="en-US" dirty="0"/>
              <a:t> e </a:t>
            </a:r>
            <a:r>
              <a:rPr lang="en-US" dirty="0" err="1"/>
              <a:t>usos</a:t>
            </a:r>
            <a:endParaRPr lang="en-US" dirty="0"/>
          </a:p>
        </p:txBody>
      </p:sp>
      <p:graphicFrame>
        <p:nvGraphicFramePr>
          <p:cNvPr id="10" name="Object 2">
            <a:extLst>
              <a:ext uri="{FF2B5EF4-FFF2-40B4-BE49-F238E27FC236}">
                <a16:creationId xmlns:a16="http://schemas.microsoft.com/office/drawing/2014/main" id="{C5A32C93-8396-6A16-13D8-48E75D286745}"/>
              </a:ext>
            </a:extLst>
          </p:cNvPr>
          <p:cNvGraphicFramePr>
            <a:graphicFrameLocks noChangeAspect="1"/>
          </p:cNvGraphicFramePr>
          <p:nvPr>
            <p:extLst>
              <p:ext uri="{D42A27DB-BD31-4B8C-83A1-F6EECF244321}">
                <p14:modId xmlns:p14="http://schemas.microsoft.com/office/powerpoint/2010/main" val="2064019170"/>
              </p:ext>
            </p:extLst>
          </p:nvPr>
        </p:nvGraphicFramePr>
        <p:xfrm>
          <a:off x="887972" y="2904369"/>
          <a:ext cx="5097551"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Object 2">
            <a:extLst>
              <a:ext uri="{FF2B5EF4-FFF2-40B4-BE49-F238E27FC236}">
                <a16:creationId xmlns:a16="http://schemas.microsoft.com/office/drawing/2014/main" id="{E6B28D31-AE8D-1FB5-A1DD-F64EA9080DF3}"/>
              </a:ext>
            </a:extLst>
          </p:cNvPr>
          <p:cNvGraphicFramePr>
            <a:graphicFrameLocks noChangeAspect="1"/>
          </p:cNvGraphicFramePr>
          <p:nvPr>
            <p:extLst>
              <p:ext uri="{D42A27DB-BD31-4B8C-83A1-F6EECF244321}">
                <p14:modId xmlns:p14="http://schemas.microsoft.com/office/powerpoint/2010/main" val="2458656904"/>
              </p:ext>
            </p:extLst>
          </p:nvPr>
        </p:nvGraphicFramePr>
        <p:xfrm>
          <a:off x="6394938" y="2906430"/>
          <a:ext cx="5368276"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6710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B339AD-9D37-BF8D-695F-03E9184BAF8C}"/>
              </a:ext>
            </a:extLst>
          </p:cNvPr>
          <p:cNvSpPr>
            <a:spLocks noGrp="1"/>
          </p:cNvSpPr>
          <p:nvPr>
            <p:ph sz="half" idx="2"/>
          </p:nvPr>
        </p:nvSpPr>
        <p:spPr/>
        <p:txBody>
          <a:bodyPr/>
          <a:lstStyle/>
          <a:p>
            <a:pPr marL="0" indent="0">
              <a:buClr>
                <a:srgbClr val="006600"/>
              </a:buClr>
              <a:buFont typeface="Wingdings" pitchFamily="2" charset="2"/>
              <a:buNone/>
              <a:defRPr/>
            </a:pPr>
            <a:r>
              <a:rPr lang="en-US" dirty="0"/>
              <a:t>Valor </a:t>
            </a:r>
            <a:r>
              <a:rPr lang="en-US" dirty="0" err="1">
                <a:cs typeface="Arial" charset="0"/>
              </a:rPr>
              <a:t>intermédio</a:t>
            </a:r>
            <a:r>
              <a:rPr lang="en-US" dirty="0"/>
              <a:t>, que divide a </a:t>
            </a:r>
            <a:r>
              <a:rPr lang="en-US" dirty="0" err="1"/>
              <a:t>distribuição</a:t>
            </a:r>
            <a:r>
              <a:rPr lang="en-US" dirty="0"/>
              <a:t> </a:t>
            </a:r>
            <a:r>
              <a:rPr lang="en-US" dirty="0" err="1"/>
              <a:t>em</a:t>
            </a:r>
            <a:r>
              <a:rPr lang="en-US" dirty="0"/>
              <a:t> duas partes </a:t>
            </a:r>
            <a:r>
              <a:rPr lang="en-US" dirty="0" err="1"/>
              <a:t>iguais</a:t>
            </a:r>
            <a:endParaRPr lang="en-US" sz="2800" b="1" dirty="0">
              <a:solidFill>
                <a:srgbClr val="00953A"/>
              </a:solidFill>
            </a:endParaRPr>
          </a:p>
          <a:p>
            <a:pPr marL="0" lvl="1" indent="0">
              <a:buFont typeface="Arial" panose="020B0604020202020204" pitchFamily="34" charset="0"/>
              <a:buNone/>
              <a:defRPr/>
            </a:pPr>
            <a:r>
              <a:rPr lang="en-US" sz="2800" b="1" dirty="0" err="1">
                <a:solidFill>
                  <a:srgbClr val="00953A"/>
                </a:solidFill>
              </a:rPr>
              <a:t>Identificar</a:t>
            </a:r>
            <a:r>
              <a:rPr lang="en-US" sz="2800" b="1" dirty="0">
                <a:solidFill>
                  <a:srgbClr val="00953A"/>
                </a:solidFill>
              </a:rPr>
              <a:t> a </a:t>
            </a:r>
            <a:r>
              <a:rPr lang="en-US" sz="2800" b="1" dirty="0" err="1">
                <a:solidFill>
                  <a:srgbClr val="00953A"/>
                </a:solidFill>
              </a:rPr>
              <a:t>mediana</a:t>
            </a:r>
            <a:r>
              <a:rPr lang="en-US" sz="2800" b="1" dirty="0">
                <a:solidFill>
                  <a:srgbClr val="00953A"/>
                </a:solidFill>
              </a:rPr>
              <a:t>:</a:t>
            </a:r>
            <a:endParaRPr lang="en-US" sz="2800" dirty="0">
              <a:solidFill>
                <a:srgbClr val="00953A"/>
              </a:solidFill>
            </a:endParaRPr>
          </a:p>
          <a:p>
            <a:pPr marL="0" indent="0">
              <a:buNone/>
            </a:pPr>
            <a:endParaRPr lang="en-US" dirty="0"/>
          </a:p>
        </p:txBody>
      </p:sp>
      <p:sp>
        <p:nvSpPr>
          <p:cNvPr id="3" name="Title 2">
            <a:extLst>
              <a:ext uri="{FF2B5EF4-FFF2-40B4-BE49-F238E27FC236}">
                <a16:creationId xmlns:a16="http://schemas.microsoft.com/office/drawing/2014/main" id="{47A430EC-FC4E-D001-64DD-F04DD8856752}"/>
              </a:ext>
            </a:extLst>
          </p:cNvPr>
          <p:cNvSpPr>
            <a:spLocks noGrp="1"/>
          </p:cNvSpPr>
          <p:nvPr>
            <p:ph type="title"/>
          </p:nvPr>
        </p:nvSpPr>
        <p:spPr/>
        <p:txBody>
          <a:bodyPr/>
          <a:lstStyle/>
          <a:p>
            <a:r>
              <a:rPr lang="en-US" dirty="0"/>
              <a:t>Mediana</a:t>
            </a:r>
          </a:p>
        </p:txBody>
      </p:sp>
      <p:sp>
        <p:nvSpPr>
          <p:cNvPr id="6" name="Rounded Rectangle 5">
            <a:extLst>
              <a:ext uri="{FF2B5EF4-FFF2-40B4-BE49-F238E27FC236}">
                <a16:creationId xmlns:a16="http://schemas.microsoft.com/office/drawing/2014/main" id="{7C8DD8F6-3F3C-7A89-599C-EFD54E18CA49}"/>
              </a:ext>
            </a:extLst>
          </p:cNvPr>
          <p:cNvSpPr/>
          <p:nvPr/>
        </p:nvSpPr>
        <p:spPr>
          <a:xfrm>
            <a:off x="838198" y="2971617"/>
            <a:ext cx="7716866" cy="836022"/>
          </a:xfrm>
          <a:prstGeom prst="roundRect">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eaLnBrk="1" fontAlgn="auto" hangingPunct="1">
              <a:spcBef>
                <a:spcPts val="0"/>
              </a:spcBef>
              <a:spcAft>
                <a:spcPts val="0"/>
              </a:spcAft>
              <a:defRPr/>
            </a:pPr>
            <a:r>
              <a:rPr lang="en-US" altLang="en-US" sz="2400">
                <a:solidFill>
                  <a:schemeClr val="tx1"/>
                </a:solidFill>
                <a:cs typeface="Arial" panose="020B0604020202020204" pitchFamily="34" charset="0"/>
              </a:rPr>
              <a:t>Ordenar as observações por ordem</a:t>
            </a:r>
          </a:p>
        </p:txBody>
      </p:sp>
      <p:sp>
        <p:nvSpPr>
          <p:cNvPr id="7" name="TextBox 6">
            <a:extLst>
              <a:ext uri="{FF2B5EF4-FFF2-40B4-BE49-F238E27FC236}">
                <a16:creationId xmlns:a16="http://schemas.microsoft.com/office/drawing/2014/main" id="{75E47DED-F148-6752-D437-EC927153962C}"/>
              </a:ext>
            </a:extLst>
          </p:cNvPr>
          <p:cNvSpPr txBox="1">
            <a:spLocks noChangeArrowheads="1"/>
          </p:cNvSpPr>
          <p:nvPr/>
        </p:nvSpPr>
        <p:spPr bwMode="auto">
          <a:xfrm>
            <a:off x="851919" y="2854993"/>
            <a:ext cx="533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8" name="Rounded Rectangle 3">
            <a:extLst>
              <a:ext uri="{FF2B5EF4-FFF2-40B4-BE49-F238E27FC236}">
                <a16:creationId xmlns:a16="http://schemas.microsoft.com/office/drawing/2014/main" id="{9ACAE058-FFBA-52D7-0D3A-8E5D54AEF06C}"/>
              </a:ext>
            </a:extLst>
          </p:cNvPr>
          <p:cNvSpPr/>
          <p:nvPr/>
        </p:nvSpPr>
        <p:spPr>
          <a:xfrm>
            <a:off x="838197" y="4037744"/>
            <a:ext cx="7716865" cy="836022"/>
          </a:xfrm>
          <a:prstGeom prst="roundRect">
            <a:avLst/>
          </a:prstGeom>
          <a:noFill/>
          <a:ln w="76200" cap="flat" cmpd="sng" algn="ctr">
            <a:solidFill>
              <a:srgbClr val="00953A"/>
            </a:solidFill>
            <a:prstDash val="solid"/>
          </a:ln>
          <a:effectLst/>
        </p:spPr>
        <p:txBody>
          <a:bodyPr anchor="ctr"/>
          <a:lstStyle/>
          <a:p>
            <a:pPr marL="571500" marR="0" lvl="0" indent="-635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rPr>
              <a:t>Encontrar a posição intermédia como (</a:t>
            </a:r>
            <a:r>
              <a:rPr kumimoji="0" lang="en-US" sz="2400" i="1" u="none" strike="noStrike" kern="0" cap="none" spc="0" normalizeH="0" baseline="0" noProof="0">
                <a:ln>
                  <a:noFill/>
                </a:ln>
                <a:solidFill>
                  <a:srgbClr val="000000"/>
                </a:solidFill>
                <a:effectLst/>
                <a:uLnTx/>
                <a:uFillTx/>
                <a:latin typeface="Arial"/>
                <a:ea typeface="+mn-ea"/>
                <a:cs typeface="Arial" panose="020B0604020202020204" pitchFamily="34" charset="0"/>
              </a:rPr>
              <a:t>n </a:t>
            </a:r>
            <a:r>
              <a:rPr kumimoji="0" 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rPr>
              <a:t>+ 1) / 2</a:t>
            </a:r>
            <a:endParaRPr kumimoji="0" lang="en-US" alt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 name="TextBox 4">
            <a:extLst>
              <a:ext uri="{FF2B5EF4-FFF2-40B4-BE49-F238E27FC236}">
                <a16:creationId xmlns:a16="http://schemas.microsoft.com/office/drawing/2014/main" id="{06F5538F-F75C-3B5B-C086-E21F6E5DB769}"/>
              </a:ext>
            </a:extLst>
          </p:cNvPr>
          <p:cNvSpPr txBox="1">
            <a:spLocks noChangeArrowheads="1"/>
          </p:cNvSpPr>
          <p:nvPr/>
        </p:nvSpPr>
        <p:spPr bwMode="auto">
          <a:xfrm>
            <a:off x="896754" y="3920341"/>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FontTx/>
              <a:buNone/>
            </a:pPr>
            <a:r>
              <a:rPr lang="en-US" altLang="en-US" sz="6000">
                <a:solidFill>
                  <a:srgbClr val="000000"/>
                </a:solidFill>
                <a:cs typeface="Arial" panose="020B0604020202020204" pitchFamily="34" charset="0"/>
              </a:rPr>
              <a:t>2</a:t>
            </a:r>
          </a:p>
        </p:txBody>
      </p:sp>
      <p:sp>
        <p:nvSpPr>
          <p:cNvPr id="10" name="Rounded Rectangle 7">
            <a:extLst>
              <a:ext uri="{FF2B5EF4-FFF2-40B4-BE49-F238E27FC236}">
                <a16:creationId xmlns:a16="http://schemas.microsoft.com/office/drawing/2014/main" id="{F559BFF2-896E-D270-8925-A37834894FAC}"/>
              </a:ext>
            </a:extLst>
          </p:cNvPr>
          <p:cNvSpPr/>
          <p:nvPr/>
        </p:nvSpPr>
        <p:spPr>
          <a:xfrm>
            <a:off x="838198" y="5100968"/>
            <a:ext cx="7716864" cy="775789"/>
          </a:xfrm>
          <a:prstGeom prst="roundRect">
            <a:avLst/>
          </a:prstGeom>
          <a:noFill/>
          <a:ln w="76200">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71500" lvl="1" defTabSz="682625" eaLnBrk="1" fontAlgn="auto" hangingPunct="1">
              <a:spcBef>
                <a:spcPts val="0"/>
              </a:spcBef>
              <a:spcAft>
                <a:spcPts val="0"/>
              </a:spcAft>
              <a:defRPr/>
            </a:pPr>
            <a:r>
              <a:rPr lang="en-US" sz="2400">
                <a:solidFill>
                  <a:schemeClr val="tx1"/>
                </a:solidFill>
                <a:cs typeface="Arial" panose="020B0604020202020204" pitchFamily="34" charset="0"/>
              </a:rPr>
              <a:t>Identificar o valor no meio</a:t>
            </a:r>
            <a:endParaRPr lang="en-US" altLang="en-US" sz="2400">
              <a:solidFill>
                <a:schemeClr val="tx1"/>
              </a:solidFill>
              <a:ea typeface="ＭＳ Ｐゴシック" pitchFamily="34" charset="-128"/>
              <a:cs typeface="Arial" panose="020B0604020202020204" pitchFamily="34" charset="0"/>
            </a:endParaRPr>
          </a:p>
        </p:txBody>
      </p:sp>
      <p:sp>
        <p:nvSpPr>
          <p:cNvPr id="11" name="TextBox 8">
            <a:extLst>
              <a:ext uri="{FF2B5EF4-FFF2-40B4-BE49-F238E27FC236}">
                <a16:creationId xmlns:a16="http://schemas.microsoft.com/office/drawing/2014/main" id="{C9FE2641-CAD1-E013-9B35-933ED44E6B52}"/>
              </a:ext>
            </a:extLst>
          </p:cNvPr>
          <p:cNvSpPr txBox="1">
            <a:spLocks noChangeArrowheads="1"/>
          </p:cNvSpPr>
          <p:nvPr/>
        </p:nvSpPr>
        <p:spPr bwMode="auto">
          <a:xfrm>
            <a:off x="896755" y="4960342"/>
            <a:ext cx="514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fontAlgn="base">
              <a:spcBef>
                <a:spcPct val="0"/>
              </a:spcBef>
              <a:spcAft>
                <a:spcPct val="0"/>
              </a:spcAft>
              <a:buClrTx/>
              <a:buSzTx/>
              <a:buFontTx/>
              <a:buNone/>
            </a:pPr>
            <a:r>
              <a:rPr lang="en-US" altLang="en-US" sz="6000">
                <a:solidFill>
                  <a:srgbClr val="000000"/>
                </a:solidFill>
                <a:cs typeface="Arial" panose="020B0604020202020204" pitchFamily="34" charset="0"/>
              </a:rPr>
              <a:t>3</a:t>
            </a:r>
          </a:p>
        </p:txBody>
      </p:sp>
    </p:spTree>
    <p:extLst>
      <p:ext uri="{BB962C8B-B14F-4D97-AF65-F5344CB8AC3E}">
        <p14:creationId xmlns:p14="http://schemas.microsoft.com/office/powerpoint/2010/main" val="147775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74">
            <a:extLst>
              <a:ext uri="{FF2B5EF4-FFF2-40B4-BE49-F238E27FC236}">
                <a16:creationId xmlns:a16="http://schemas.microsoft.com/office/drawing/2014/main" id="{0F0B06AA-91B0-6EB4-C094-FC251B68D350}"/>
              </a:ext>
            </a:extLst>
          </p:cNvPr>
          <p:cNvGraphicFramePr>
            <a:graphicFrameLocks/>
          </p:cNvGraphicFramePr>
          <p:nvPr>
            <p:extLst>
              <p:ext uri="{D42A27DB-BD31-4B8C-83A1-F6EECF244321}">
                <p14:modId xmlns:p14="http://schemas.microsoft.com/office/powerpoint/2010/main" val="3748257157"/>
              </p:ext>
            </p:extLst>
          </p:nvPr>
        </p:nvGraphicFramePr>
        <p:xfrm>
          <a:off x="1549831" y="1336337"/>
          <a:ext cx="2958247" cy="5347337"/>
        </p:xfrm>
        <a:graphic>
          <a:graphicData uri="http://schemas.openxmlformats.org/drawingml/2006/table">
            <a:tbl>
              <a:tblPr firstRow="1" bandRow="1">
                <a:tableStyleId>{68D230F3-CF80-4859-8CE7-A43EE81993B5}</a:tableStyleId>
              </a:tblPr>
              <a:tblGrid>
                <a:gridCol w="929096">
                  <a:extLst>
                    <a:ext uri="{9D8B030D-6E8A-4147-A177-3AD203B41FA5}">
                      <a16:colId xmlns:a16="http://schemas.microsoft.com/office/drawing/2014/main" val="20000"/>
                    </a:ext>
                  </a:extLst>
                </a:gridCol>
                <a:gridCol w="2029151">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err="1">
                          <a:ln>
                            <a:noFill/>
                          </a:ln>
                          <a:solidFill>
                            <a:schemeClr val="tx1"/>
                          </a:solidFill>
                          <a:effectLst/>
                          <a:latin typeface="+mn-lt"/>
                        </a:rPr>
                        <a:t>Período</a:t>
                      </a:r>
                      <a:r>
                        <a:rPr kumimoji="0" lang="en-US" sz="1600" b="1" u="none" strike="noStrike" cap="none" normalizeH="0" baseline="0" dirty="0">
                          <a:ln>
                            <a:noFill/>
                          </a:ln>
                          <a:solidFill>
                            <a:schemeClr val="tx1"/>
                          </a:solidFill>
                          <a:effectLst/>
                          <a:latin typeface="+mn-lt"/>
                        </a:rPr>
                        <a:t> de </a:t>
                      </a:r>
                      <a:r>
                        <a:rPr kumimoji="0" lang="en-US" sz="1600" b="1" u="none" strike="noStrike" cap="none" normalizeH="0" baseline="0" dirty="0" err="1">
                          <a:ln>
                            <a:noFill/>
                          </a:ln>
                          <a:solidFill>
                            <a:schemeClr val="tx1"/>
                          </a:solidFill>
                          <a:effectLst/>
                          <a:latin typeface="+mn-lt"/>
                        </a:rPr>
                        <a:t>incubação</a:t>
                      </a:r>
                      <a:r>
                        <a:rPr kumimoji="0" lang="en-US" sz="1600" b="1" u="none" strike="noStrike" cap="none" normalizeH="0" baseline="0" dirty="0">
                          <a:ln>
                            <a:noFill/>
                          </a:ln>
                          <a:solidFill>
                            <a:schemeClr val="tx1"/>
                          </a:solidFill>
                          <a:effectLst/>
                          <a:latin typeface="+mn-lt"/>
                        </a:rPr>
                        <a:t> (</a:t>
                      </a:r>
                      <a:r>
                        <a:rPr kumimoji="0" lang="en-US" sz="1600" b="1" u="none" strike="noStrike" cap="none" normalizeH="0" baseline="0" dirty="0" err="1">
                          <a:ln>
                            <a:noFill/>
                          </a:ln>
                          <a:solidFill>
                            <a:schemeClr val="tx1"/>
                          </a:solidFill>
                          <a:effectLst/>
                          <a:latin typeface="+mn-lt"/>
                        </a:rPr>
                        <a:t>dias</a:t>
                      </a:r>
                      <a:r>
                        <a:rPr kumimoji="0" lang="en-US" sz="1600" b="1" u="none" strike="noStrike" cap="none" normalizeH="0" baseline="0" dirty="0">
                          <a:ln>
                            <a:noFill/>
                          </a:ln>
                          <a:solidFill>
                            <a:schemeClr val="tx1"/>
                          </a:solidFill>
                          <a:effectLst/>
                          <a:latin typeface="+mn-lt"/>
                        </a:rPr>
                        <a:t>)</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14</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8B45F401-5FE4-C3B8-B45B-57EE9F5F1030}"/>
              </a:ext>
            </a:extLst>
          </p:cNvPr>
          <p:cNvSpPr>
            <a:spLocks noGrp="1"/>
          </p:cNvSpPr>
          <p:nvPr>
            <p:ph type="title"/>
          </p:nvPr>
        </p:nvSpPr>
        <p:spPr>
          <a:xfrm>
            <a:off x="842964" y="0"/>
            <a:ext cx="11170783" cy="1257300"/>
          </a:xfrm>
        </p:spPr>
        <p:txBody>
          <a:bodyPr/>
          <a:lstStyle/>
          <a:p>
            <a:r>
              <a:rPr lang="en-US" altLang="en-US" dirty="0" err="1"/>
              <a:t>Exemplo</a:t>
            </a:r>
            <a:r>
              <a:rPr lang="en-US" altLang="en-US" dirty="0"/>
              <a:t>: Mediana do </a:t>
            </a:r>
            <a:r>
              <a:rPr lang="en-US" altLang="en-US" dirty="0" err="1"/>
              <a:t>período</a:t>
            </a:r>
            <a:r>
              <a:rPr lang="en-US" altLang="en-US" dirty="0"/>
              <a:t> de </a:t>
            </a:r>
            <a:r>
              <a:rPr lang="en-US" altLang="en-US" dirty="0" err="1"/>
              <a:t>incubação</a:t>
            </a:r>
            <a:r>
              <a:rPr lang="en-US" altLang="en-US" dirty="0"/>
              <a:t> do </a:t>
            </a:r>
            <a:r>
              <a:rPr lang="en-US" altLang="en-US" dirty="0" err="1"/>
              <a:t>Ébola</a:t>
            </a:r>
            <a:r>
              <a:rPr lang="en-US" altLang="en-US" dirty="0"/>
              <a:t> (</a:t>
            </a:r>
            <a:r>
              <a:rPr lang="en-US" altLang="en-US" i="1" dirty="0"/>
              <a:t>n=19</a:t>
            </a:r>
            <a:r>
              <a:rPr lang="en-US" altLang="en-US" dirty="0"/>
              <a:t>)</a:t>
            </a:r>
          </a:p>
        </p:txBody>
      </p:sp>
      <p:sp>
        <p:nvSpPr>
          <p:cNvPr id="9" name="Right Brace 8">
            <a:extLst>
              <a:ext uri="{FF2B5EF4-FFF2-40B4-BE49-F238E27FC236}">
                <a16:creationId xmlns:a16="http://schemas.microsoft.com/office/drawing/2014/main" id="{D735D200-4950-5C9A-FBC9-937408BB563B}"/>
              </a:ext>
            </a:extLst>
          </p:cNvPr>
          <p:cNvSpPr/>
          <p:nvPr/>
        </p:nvSpPr>
        <p:spPr>
          <a:xfrm>
            <a:off x="4750716" y="1862477"/>
            <a:ext cx="369888" cy="2306978"/>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panose="020B0604020202020204" pitchFamily="34" charset="0"/>
            </a:endParaRPr>
          </a:p>
        </p:txBody>
      </p:sp>
      <p:sp>
        <p:nvSpPr>
          <p:cNvPr id="10" name="Right Brace 9">
            <a:extLst>
              <a:ext uri="{FF2B5EF4-FFF2-40B4-BE49-F238E27FC236}">
                <a16:creationId xmlns:a16="http://schemas.microsoft.com/office/drawing/2014/main" id="{69B6713C-FD26-58A9-0A55-097E281A44B1}"/>
              </a:ext>
            </a:extLst>
          </p:cNvPr>
          <p:cNvSpPr/>
          <p:nvPr/>
        </p:nvSpPr>
        <p:spPr>
          <a:xfrm>
            <a:off x="4750717" y="4388149"/>
            <a:ext cx="369887" cy="2295525"/>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panose="020B0604020202020204" pitchFamily="34" charset="0"/>
            </a:endParaRPr>
          </a:p>
        </p:txBody>
      </p:sp>
      <p:sp>
        <p:nvSpPr>
          <p:cNvPr id="11" name="Line 70">
            <a:extLst>
              <a:ext uri="{FF2B5EF4-FFF2-40B4-BE49-F238E27FC236}">
                <a16:creationId xmlns:a16="http://schemas.microsoft.com/office/drawing/2014/main" id="{203409AA-2A3B-DB4C-D782-B0AC07631C8D}"/>
              </a:ext>
            </a:extLst>
          </p:cNvPr>
          <p:cNvSpPr>
            <a:spLocks noChangeShapeType="1"/>
          </p:cNvSpPr>
          <p:nvPr/>
        </p:nvSpPr>
        <p:spPr bwMode="auto">
          <a:xfrm rot="5400000">
            <a:off x="4682394" y="3341838"/>
            <a:ext cx="503" cy="1812540"/>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n-US" kern="0">
              <a:solidFill>
                <a:sysClr val="windowText" lastClr="000000"/>
              </a:solidFill>
            </a:endParaRPr>
          </a:p>
        </p:txBody>
      </p:sp>
      <p:sp>
        <p:nvSpPr>
          <p:cNvPr id="12" name="Text Box 3">
            <a:extLst>
              <a:ext uri="{FF2B5EF4-FFF2-40B4-BE49-F238E27FC236}">
                <a16:creationId xmlns:a16="http://schemas.microsoft.com/office/drawing/2014/main" id="{80D6834B-47DA-42AC-F086-64853D95B0C2}"/>
              </a:ext>
            </a:extLst>
          </p:cNvPr>
          <p:cNvSpPr txBox="1">
            <a:spLocks noChangeArrowheads="1"/>
          </p:cNvSpPr>
          <p:nvPr/>
        </p:nvSpPr>
        <p:spPr bwMode="auto">
          <a:xfrm>
            <a:off x="5588916" y="3975546"/>
            <a:ext cx="2033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err="1">
                <a:solidFill>
                  <a:srgbClr val="00953A"/>
                </a:solidFill>
                <a:cs typeface="Arial" panose="020B0604020202020204" pitchFamily="34" charset="0"/>
              </a:rPr>
              <a:t>Mediana</a:t>
            </a:r>
            <a:r>
              <a:rPr lang="en-US" altLang="en-US" b="1" dirty="0">
                <a:solidFill>
                  <a:srgbClr val="00953A"/>
                </a:solidFill>
                <a:cs typeface="Arial" panose="020B0604020202020204" pitchFamily="34" charset="0"/>
              </a:rPr>
              <a:t> </a:t>
            </a:r>
            <a:r>
              <a:rPr lang="fr-FR" altLang="en-US" b="1" dirty="0">
                <a:solidFill>
                  <a:srgbClr val="00953A"/>
                </a:solidFill>
                <a:cs typeface="Arial" panose="020B0604020202020204" pitchFamily="34" charset="0"/>
              </a:rPr>
              <a:t>= 9</a:t>
            </a:r>
          </a:p>
        </p:txBody>
      </p:sp>
      <p:sp>
        <p:nvSpPr>
          <p:cNvPr id="13" name="Text Placeholder 1">
            <a:extLst>
              <a:ext uri="{FF2B5EF4-FFF2-40B4-BE49-F238E27FC236}">
                <a16:creationId xmlns:a16="http://schemas.microsoft.com/office/drawing/2014/main" id="{ACE1D75F-5784-42BA-C73F-D07247DF4571}"/>
              </a:ext>
            </a:extLst>
          </p:cNvPr>
          <p:cNvSpPr txBox="1">
            <a:spLocks/>
          </p:cNvSpPr>
          <p:nvPr/>
        </p:nvSpPr>
        <p:spPr>
          <a:xfrm>
            <a:off x="5078877" y="1516283"/>
            <a:ext cx="6249137" cy="569252"/>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457200" lvl="1" indent="0">
              <a:buFont typeface="Arial" panose="020B0604020202020204" pitchFamily="34" charset="0"/>
              <a:buNone/>
              <a:defRPr/>
            </a:pPr>
            <a:r>
              <a:rPr lang="en-US" altLang="en-US" sz="2800" kern="0" dirty="0" err="1">
                <a:cs typeface="Arial" panose="020B0604020202020204" pitchFamily="34" charset="0"/>
              </a:rPr>
              <a:t>Número</a:t>
            </a:r>
            <a:r>
              <a:rPr lang="en-US" altLang="en-US" sz="2800" b="1" kern="0" dirty="0">
                <a:cs typeface="Arial" panose="020B0604020202020204" pitchFamily="34" charset="0"/>
              </a:rPr>
              <a:t> </a:t>
            </a:r>
            <a:r>
              <a:rPr lang="en-US" altLang="en-US" sz="2800" b="1" kern="0" dirty="0" err="1">
                <a:cs typeface="Arial" panose="020B0604020202020204" pitchFamily="34" charset="0"/>
              </a:rPr>
              <a:t>ímpar</a:t>
            </a:r>
            <a:r>
              <a:rPr lang="en-US" altLang="en-US" sz="2800" b="1" kern="0" dirty="0">
                <a:cs typeface="Arial" panose="020B0604020202020204" pitchFamily="34" charset="0"/>
              </a:rPr>
              <a:t> </a:t>
            </a:r>
            <a:r>
              <a:rPr lang="en-US" altLang="en-US" sz="2800" kern="0" dirty="0">
                <a:cs typeface="Arial" panose="020B0604020202020204" pitchFamily="34" charset="0"/>
              </a:rPr>
              <a:t>de </a:t>
            </a:r>
            <a:r>
              <a:rPr lang="en-US" altLang="en-US" sz="2800" kern="0" dirty="0" err="1">
                <a:cs typeface="Arial" panose="020B0604020202020204" pitchFamily="34" charset="0"/>
              </a:rPr>
              <a:t>valores</a:t>
            </a:r>
            <a:r>
              <a:rPr lang="en-US" altLang="en-US" sz="2800" kern="0" dirty="0">
                <a:cs typeface="Arial" panose="020B0604020202020204" pitchFamily="34" charset="0"/>
              </a:rPr>
              <a:t> (</a:t>
            </a:r>
            <a:r>
              <a:rPr lang="en-US" altLang="en-US" sz="2800" i="1" kern="0" dirty="0">
                <a:cs typeface="Arial" panose="020B0604020202020204" pitchFamily="34" charset="0"/>
              </a:rPr>
              <a:t>n </a:t>
            </a:r>
            <a:r>
              <a:rPr lang="en-US" altLang="en-US" sz="2800" kern="0" dirty="0">
                <a:cs typeface="Arial" panose="020B0604020202020204" pitchFamily="34" charset="0"/>
              </a:rPr>
              <a:t>= 19)</a:t>
            </a:r>
            <a:endParaRPr lang="en-US" sz="2800" kern="0" dirty="0">
              <a:cs typeface="Arial" panose="020B0604020202020204" pitchFamily="34" charset="0"/>
            </a:endParaRPr>
          </a:p>
          <a:p>
            <a:pPr>
              <a:defRPr/>
            </a:pPr>
            <a:endParaRPr lang="en-US" kern="0" dirty="0"/>
          </a:p>
        </p:txBody>
      </p:sp>
      <p:sp>
        <p:nvSpPr>
          <p:cNvPr id="15" name="Rectangle 26">
            <a:extLst>
              <a:ext uri="{FF2B5EF4-FFF2-40B4-BE49-F238E27FC236}">
                <a16:creationId xmlns:a16="http://schemas.microsoft.com/office/drawing/2014/main" id="{D2DFC1E9-8307-0F4C-AB4A-A666676D0DE7}"/>
              </a:ext>
            </a:extLst>
          </p:cNvPr>
          <p:cNvSpPr>
            <a:spLocks noChangeArrowheads="1"/>
          </p:cNvSpPr>
          <p:nvPr/>
        </p:nvSpPr>
        <p:spPr bwMode="auto">
          <a:xfrm>
            <a:off x="5185436" y="2566530"/>
            <a:ext cx="25518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sz="2400" dirty="0">
                <a:cs typeface="Arial" panose="020B0604020202020204" pitchFamily="34" charset="0"/>
              </a:rPr>
              <a:t>9 </a:t>
            </a:r>
            <a:r>
              <a:rPr lang="en-US" altLang="en-US" sz="2400" dirty="0" err="1">
                <a:cs typeface="Arial" panose="020B0604020202020204" pitchFamily="34" charset="0"/>
              </a:rPr>
              <a:t>observações</a:t>
            </a:r>
            <a:r>
              <a:rPr lang="en-US" altLang="en-US" sz="2400" dirty="0">
                <a:cs typeface="Arial" panose="020B0604020202020204" pitchFamily="34" charset="0"/>
              </a:rPr>
              <a:t> </a:t>
            </a:r>
          </a:p>
          <a:p>
            <a:pPr>
              <a:spcBef>
                <a:spcPct val="0"/>
              </a:spcBef>
              <a:buClrTx/>
              <a:buSzTx/>
              <a:buFontTx/>
              <a:buNone/>
            </a:pPr>
            <a:r>
              <a:rPr lang="en-US" altLang="en-US" sz="2400" dirty="0" err="1">
                <a:cs typeface="Arial" panose="020B0604020202020204" pitchFamily="34" charset="0"/>
              </a:rPr>
              <a:t>acima</a:t>
            </a:r>
            <a:r>
              <a:rPr lang="en-US" altLang="en-US" sz="2400" dirty="0">
                <a:cs typeface="Arial" panose="020B0604020202020204" pitchFamily="34" charset="0"/>
              </a:rPr>
              <a:t> da </a:t>
            </a:r>
            <a:r>
              <a:rPr lang="en-US" altLang="en-US" sz="2400" dirty="0" err="1">
                <a:cs typeface="Arial" panose="020B0604020202020204" pitchFamily="34" charset="0"/>
              </a:rPr>
              <a:t>mediana</a:t>
            </a:r>
            <a:endParaRPr lang="en-US" altLang="en-US" sz="2400" dirty="0">
              <a:cs typeface="Arial" panose="020B0604020202020204" pitchFamily="34" charset="0"/>
            </a:endParaRPr>
          </a:p>
        </p:txBody>
      </p:sp>
      <p:sp>
        <p:nvSpPr>
          <p:cNvPr id="16" name="Rectangle 29">
            <a:extLst>
              <a:ext uri="{FF2B5EF4-FFF2-40B4-BE49-F238E27FC236}">
                <a16:creationId xmlns:a16="http://schemas.microsoft.com/office/drawing/2014/main" id="{519C2B71-FD32-8746-914B-8EA4CDBB173A}"/>
              </a:ext>
            </a:extLst>
          </p:cNvPr>
          <p:cNvSpPr>
            <a:spLocks noChangeArrowheads="1"/>
          </p:cNvSpPr>
          <p:nvPr/>
        </p:nvSpPr>
        <p:spPr bwMode="auto">
          <a:xfrm>
            <a:off x="5196486" y="4937356"/>
            <a:ext cx="2419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sz="2400">
                <a:cs typeface="Arial" panose="020B0604020202020204" pitchFamily="34" charset="0"/>
              </a:rPr>
              <a:t>9 observações </a:t>
            </a:r>
          </a:p>
          <a:p>
            <a:pPr>
              <a:spcBef>
                <a:spcPct val="0"/>
              </a:spcBef>
              <a:buClrTx/>
              <a:buSzTx/>
              <a:buFontTx/>
              <a:buNone/>
            </a:pPr>
            <a:r>
              <a:rPr lang="en-US" altLang="en-US" sz="2400">
                <a:cs typeface="Arial" panose="020B0604020202020204" pitchFamily="34" charset="0"/>
              </a:rPr>
              <a:t>abaixo da mediana</a:t>
            </a:r>
          </a:p>
        </p:txBody>
      </p:sp>
      <p:sp>
        <p:nvSpPr>
          <p:cNvPr id="24" name="Text Box 57">
            <a:extLst>
              <a:ext uri="{FF2B5EF4-FFF2-40B4-BE49-F238E27FC236}">
                <a16:creationId xmlns:a16="http://schemas.microsoft.com/office/drawing/2014/main" id="{9E141AAB-FB26-68D9-C8CE-DE29A8A729F2}"/>
              </a:ext>
            </a:extLst>
          </p:cNvPr>
          <p:cNvSpPr txBox="1">
            <a:spLocks noChangeArrowheads="1"/>
          </p:cNvSpPr>
          <p:nvPr/>
        </p:nvSpPr>
        <p:spPr bwMode="auto">
          <a:xfrm>
            <a:off x="8987389" y="2610174"/>
            <a:ext cx="2017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err="1">
                <a:cs typeface="Arial" panose="020B0604020202020204" pitchFamily="34" charset="0"/>
              </a:rPr>
              <a:t>Ordenar</a:t>
            </a:r>
            <a:r>
              <a:rPr lang="en-US" altLang="en-US" sz="2400" dirty="0">
                <a:cs typeface="Arial" panose="020B0604020202020204" pitchFamily="34" charset="0"/>
              </a:rPr>
              <a:t> </a:t>
            </a:r>
            <a:r>
              <a:rPr lang="en-US" altLang="en-US" sz="2400" dirty="0">
                <a:cs typeface="Arial" panose="020B0604020202020204" pitchFamily="34" charset="0"/>
                <a:sym typeface="Wingdings 2" panose="05020102010507070707" pitchFamily="18" charset="2"/>
              </a:rPr>
              <a:t></a:t>
            </a:r>
            <a:endParaRPr lang="en-US" altLang="en-US" sz="2400" dirty="0">
              <a:cs typeface="Arial" panose="020B0604020202020204" pitchFamily="34" charset="0"/>
            </a:endParaRPr>
          </a:p>
        </p:txBody>
      </p:sp>
      <p:sp>
        <p:nvSpPr>
          <p:cNvPr id="26" name="Text Box 57">
            <a:extLst>
              <a:ext uri="{FF2B5EF4-FFF2-40B4-BE49-F238E27FC236}">
                <a16:creationId xmlns:a16="http://schemas.microsoft.com/office/drawing/2014/main" id="{77B0338B-4B2D-0A18-BF36-F9B2F6230C38}"/>
              </a:ext>
            </a:extLst>
          </p:cNvPr>
          <p:cNvSpPr txBox="1">
            <a:spLocks noChangeArrowheads="1"/>
          </p:cNvSpPr>
          <p:nvPr/>
        </p:nvSpPr>
        <p:spPr bwMode="auto">
          <a:xfrm>
            <a:off x="8956393" y="3596374"/>
            <a:ext cx="3028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2575" indent="-282575">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err="1">
                <a:cs typeface="Arial" panose="020B0604020202020204" pitchFamily="34" charset="0"/>
              </a:rPr>
              <a:t>Encontrar</a:t>
            </a:r>
            <a:r>
              <a:rPr lang="en-US" altLang="en-US" sz="2400" dirty="0">
                <a:cs typeface="Arial" panose="020B0604020202020204" pitchFamily="34" charset="0"/>
              </a:rPr>
              <a:t> a </a:t>
            </a:r>
            <a:r>
              <a:rPr lang="en-US" altLang="en-US" sz="2400" dirty="0" err="1">
                <a:cs typeface="Arial" panose="020B0604020202020204" pitchFamily="34" charset="0"/>
              </a:rPr>
              <a:t>posição</a:t>
            </a:r>
            <a:r>
              <a:rPr lang="en-US" altLang="en-US" sz="2400" dirty="0">
                <a:cs typeface="Arial" panose="020B0604020202020204" pitchFamily="34" charset="0"/>
              </a:rPr>
              <a:t> </a:t>
            </a:r>
            <a:r>
              <a:rPr lang="en-US" altLang="en-US" sz="2400" dirty="0" err="1">
                <a:cs typeface="Arial" panose="020B0604020202020204" pitchFamily="34" charset="0"/>
              </a:rPr>
              <a:t>mediana</a:t>
            </a:r>
            <a:r>
              <a:rPr lang="en-US" altLang="en-US" sz="2400" dirty="0">
                <a:cs typeface="Arial" panose="020B0604020202020204" pitchFamily="34" charset="0"/>
              </a:rPr>
              <a:t>  </a:t>
            </a:r>
          </a:p>
        </p:txBody>
      </p:sp>
      <p:sp>
        <p:nvSpPr>
          <p:cNvPr id="27" name="Text Box 57">
            <a:extLst>
              <a:ext uri="{FF2B5EF4-FFF2-40B4-BE49-F238E27FC236}">
                <a16:creationId xmlns:a16="http://schemas.microsoft.com/office/drawing/2014/main" id="{047EA40B-68F3-0DDC-D2BE-A2A5CADCFD3E}"/>
              </a:ext>
            </a:extLst>
          </p:cNvPr>
          <p:cNvSpPr txBox="1">
            <a:spLocks noChangeArrowheads="1"/>
          </p:cNvSpPr>
          <p:nvPr/>
        </p:nvSpPr>
        <p:spPr bwMode="auto">
          <a:xfrm>
            <a:off x="8937172" y="4844092"/>
            <a:ext cx="3048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350" indent="-635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a:cs typeface="Arial" panose="020B0604020202020204" pitchFamily="34" charset="0"/>
              </a:rPr>
              <a:t>A </a:t>
            </a:r>
            <a:r>
              <a:rPr lang="en-US" altLang="en-US" sz="2400" dirty="0" err="1">
                <a:cs typeface="Arial" panose="020B0604020202020204" pitchFamily="34" charset="0"/>
              </a:rPr>
              <a:t>mediana</a:t>
            </a:r>
            <a:r>
              <a:rPr lang="en-US" altLang="en-US" sz="2400" dirty="0">
                <a:cs typeface="Arial" panose="020B0604020202020204" pitchFamily="34" charset="0"/>
              </a:rPr>
              <a:t> </a:t>
            </a:r>
            <a:r>
              <a:rPr lang="en-US" altLang="en-US" sz="2400" dirty="0" err="1">
                <a:cs typeface="Arial" panose="020B0604020202020204" pitchFamily="34" charset="0"/>
              </a:rPr>
              <a:t>é</a:t>
            </a:r>
            <a:r>
              <a:rPr lang="en-US" altLang="en-US" sz="2400" dirty="0">
                <a:cs typeface="Arial" panose="020B0604020202020204" pitchFamily="34" charset="0"/>
              </a:rPr>
              <a:t> o valor </a:t>
            </a:r>
            <a:r>
              <a:rPr lang="en-US" altLang="en-US" sz="2400" dirty="0" err="1">
                <a:cs typeface="Arial" panose="020B0604020202020204" pitchFamily="34" charset="0"/>
              </a:rPr>
              <a:t>em</a:t>
            </a:r>
            <a:r>
              <a:rPr lang="en-US" altLang="en-US" sz="2400" dirty="0">
                <a:cs typeface="Arial" panose="020B0604020202020204" pitchFamily="34" charset="0"/>
              </a:rPr>
              <a:t> 10</a:t>
            </a:r>
            <a:r>
              <a:rPr lang="en-US" altLang="en-US" sz="2400" baseline="30000" dirty="0">
                <a:cs typeface="Arial" panose="020B0604020202020204" pitchFamily="34" charset="0"/>
              </a:rPr>
              <a:t>ª</a:t>
            </a:r>
            <a:r>
              <a:rPr lang="en-US" altLang="en-US" sz="2400" dirty="0">
                <a:cs typeface="Arial" panose="020B0604020202020204" pitchFamily="34" charset="0"/>
              </a:rPr>
              <a:t> </a:t>
            </a:r>
            <a:r>
              <a:rPr lang="en-US" altLang="en-US" sz="2400" dirty="0" err="1">
                <a:cs typeface="Arial" panose="020B0604020202020204" pitchFamily="34" charset="0"/>
              </a:rPr>
              <a:t>posição</a:t>
            </a:r>
            <a:r>
              <a:rPr lang="en-US" altLang="en-US" sz="2400" dirty="0">
                <a:cs typeface="Arial" panose="020B0604020202020204" pitchFamily="34" charset="0"/>
              </a:rPr>
              <a:t> =</a:t>
            </a:r>
          </a:p>
        </p:txBody>
      </p:sp>
      <p:sp>
        <p:nvSpPr>
          <p:cNvPr id="6" name="Rectangle: Rounded Corners 5">
            <a:extLst>
              <a:ext uri="{FF2B5EF4-FFF2-40B4-BE49-F238E27FC236}">
                <a16:creationId xmlns:a16="http://schemas.microsoft.com/office/drawing/2014/main" id="{F7F44ED5-CE71-7D2D-6D91-C85DC78885C4}"/>
              </a:ext>
            </a:extLst>
          </p:cNvPr>
          <p:cNvSpPr/>
          <p:nvPr/>
        </p:nvSpPr>
        <p:spPr>
          <a:xfrm>
            <a:off x="3205576" y="4153125"/>
            <a:ext cx="548276" cy="273512"/>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E5D22A26-A230-12AE-A8BA-A9E5E0605F58}"/>
              </a:ext>
            </a:extLst>
          </p:cNvPr>
          <p:cNvSpPr/>
          <p:nvPr/>
        </p:nvSpPr>
        <p:spPr>
          <a:xfrm>
            <a:off x="8229788" y="2410051"/>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ED3A8010-453F-E9B9-913B-666418282E45}"/>
              </a:ext>
            </a:extLst>
          </p:cNvPr>
          <p:cNvSpPr/>
          <p:nvPr/>
        </p:nvSpPr>
        <p:spPr>
          <a:xfrm>
            <a:off x="8228739" y="3623881"/>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EE0DCD86-4E13-AEDA-5C6B-CF5150F684F4}"/>
              </a:ext>
            </a:extLst>
          </p:cNvPr>
          <p:cNvSpPr/>
          <p:nvPr/>
        </p:nvSpPr>
        <p:spPr>
          <a:xfrm>
            <a:off x="8251263" y="4863857"/>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83CB341-DFF6-33F4-F3A1-4D976995E2B9}"/>
              </a:ext>
            </a:extLst>
          </p:cNvPr>
          <p:cNvSpPr txBox="1">
            <a:spLocks noChangeArrowheads="1"/>
          </p:cNvSpPr>
          <p:nvPr/>
        </p:nvSpPr>
        <p:spPr bwMode="auto">
          <a:xfrm>
            <a:off x="8269560" y="2297115"/>
            <a:ext cx="612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a:solidFill>
                  <a:srgbClr val="000000"/>
                </a:solidFill>
                <a:cs typeface="Arial" panose="020B0604020202020204" pitchFamily="34" charset="0"/>
              </a:rPr>
              <a:t>1</a:t>
            </a:r>
          </a:p>
        </p:txBody>
      </p:sp>
      <p:sp>
        <p:nvSpPr>
          <p:cNvPr id="32" name="TextBox 31">
            <a:extLst>
              <a:ext uri="{FF2B5EF4-FFF2-40B4-BE49-F238E27FC236}">
                <a16:creationId xmlns:a16="http://schemas.microsoft.com/office/drawing/2014/main" id="{F936A461-E455-4B53-0428-66CA94BDDC4A}"/>
              </a:ext>
            </a:extLst>
          </p:cNvPr>
          <p:cNvSpPr txBox="1">
            <a:spLocks noChangeArrowheads="1"/>
          </p:cNvSpPr>
          <p:nvPr/>
        </p:nvSpPr>
        <p:spPr bwMode="auto">
          <a:xfrm>
            <a:off x="8251263" y="3505436"/>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a:solidFill>
                  <a:srgbClr val="000000"/>
                </a:solidFill>
                <a:cs typeface="Arial" panose="020B0604020202020204" pitchFamily="34" charset="0"/>
              </a:rPr>
              <a:t>2</a:t>
            </a:r>
          </a:p>
        </p:txBody>
      </p:sp>
      <p:sp>
        <p:nvSpPr>
          <p:cNvPr id="33" name="TextBox 32">
            <a:extLst>
              <a:ext uri="{FF2B5EF4-FFF2-40B4-BE49-F238E27FC236}">
                <a16:creationId xmlns:a16="http://schemas.microsoft.com/office/drawing/2014/main" id="{1A0DD380-2736-E2AA-1E41-9E7E09E8C170}"/>
              </a:ext>
            </a:extLst>
          </p:cNvPr>
          <p:cNvSpPr txBox="1">
            <a:spLocks noChangeArrowheads="1"/>
          </p:cNvSpPr>
          <p:nvPr/>
        </p:nvSpPr>
        <p:spPr bwMode="auto">
          <a:xfrm>
            <a:off x="8291235" y="4757235"/>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dirty="0">
                <a:solidFill>
                  <a:srgbClr val="000000"/>
                </a:solidFill>
                <a:cs typeface="Arial" panose="020B0604020202020204" pitchFamily="34" charset="0"/>
              </a:rPr>
              <a:t>3</a:t>
            </a:r>
          </a:p>
        </p:txBody>
      </p:sp>
      <p:sp>
        <p:nvSpPr>
          <p:cNvPr id="35" name="TextBox 34">
            <a:extLst>
              <a:ext uri="{FF2B5EF4-FFF2-40B4-BE49-F238E27FC236}">
                <a16:creationId xmlns:a16="http://schemas.microsoft.com/office/drawing/2014/main" id="{A590DEEC-19E3-C709-0A4A-265C0267CFB1}"/>
              </a:ext>
            </a:extLst>
          </p:cNvPr>
          <p:cNvSpPr txBox="1">
            <a:spLocks noChangeArrowheads="1"/>
          </p:cNvSpPr>
          <p:nvPr/>
        </p:nvSpPr>
        <p:spPr bwMode="auto">
          <a:xfrm>
            <a:off x="9106676" y="5595428"/>
            <a:ext cx="2124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defTabSz="914400" eaLnBrk="0" fontAlgn="base" hangingPunct="0">
              <a:spcBef>
                <a:spcPct val="0"/>
              </a:spcBef>
              <a:spcAft>
                <a:spcPct val="0"/>
              </a:spcAft>
            </a:pPr>
            <a:r>
              <a:rPr lang="en-US" altLang="en-US" sz="2400" b="1" dirty="0">
                <a:solidFill>
                  <a:srgbClr val="00953A"/>
                </a:solidFill>
                <a:latin typeface="Arial" panose="020B0604020202020204" pitchFamily="34" charset="0"/>
              </a:rPr>
              <a:t>ID 10 = 9</a:t>
            </a:r>
          </a:p>
        </p:txBody>
      </p:sp>
      <p:sp>
        <p:nvSpPr>
          <p:cNvPr id="17" name="TextBox 16">
            <a:extLst>
              <a:ext uri="{FF2B5EF4-FFF2-40B4-BE49-F238E27FC236}">
                <a16:creationId xmlns:a16="http://schemas.microsoft.com/office/drawing/2014/main" id="{D3211D35-CAC3-0109-F35A-833DF45C65FC}"/>
              </a:ext>
            </a:extLst>
          </p:cNvPr>
          <p:cNvSpPr txBox="1"/>
          <p:nvPr/>
        </p:nvSpPr>
        <p:spPr>
          <a:xfrm>
            <a:off x="9106676" y="4333550"/>
            <a:ext cx="2577800" cy="461665"/>
          </a:xfrm>
          <a:prstGeom prst="rect">
            <a:avLst/>
          </a:prstGeom>
          <a:noFill/>
        </p:spPr>
        <p:txBody>
          <a:bodyPr wrap="square">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en-US" sz="2400" b="1" i="0" u="none" strike="noStrike" kern="1200" cap="none" spc="0" normalizeH="0" baseline="0" noProof="0" dirty="0">
                <a:ln>
                  <a:noFill/>
                </a:ln>
                <a:solidFill>
                  <a:srgbClr val="00953A"/>
                </a:solidFill>
                <a:effectLst/>
                <a:uLnTx/>
                <a:uFillTx/>
                <a:latin typeface="Arial"/>
                <a:ea typeface="+mn-ea"/>
                <a:cs typeface="Arial" panose="020B0604020202020204" pitchFamily="34" charset="0"/>
              </a:rPr>
              <a:t>(19+1) / 2 = 10</a:t>
            </a:r>
          </a:p>
        </p:txBody>
      </p:sp>
    </p:spTree>
    <p:extLst>
      <p:ext uri="{BB962C8B-B14F-4D97-AF65-F5344CB8AC3E}">
        <p14:creationId xmlns:p14="http://schemas.microsoft.com/office/powerpoint/2010/main" val="416287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5" grpId="0"/>
      <p:bldP spid="16" grpId="0"/>
      <p:bldP spid="24" grpId="0"/>
      <p:bldP spid="26" grpId="0"/>
      <p:bldP spid="27" grpId="0"/>
      <p:bldP spid="6" grpId="0" animBg="1"/>
      <p:bldP spid="25" grpId="0" animBg="1"/>
      <p:bldP spid="28" grpId="0" animBg="1"/>
      <p:bldP spid="29" grpId="0" animBg="1"/>
      <p:bldP spid="31" grpId="0"/>
      <p:bldP spid="32" grpId="0"/>
      <p:bldP spid="33" grpId="0"/>
      <p:bldP spid="35"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B0845D0-C565-86BE-B586-49D888A50F4C}"/>
              </a:ext>
            </a:extLst>
          </p:cNvPr>
          <p:cNvSpPr txBox="1">
            <a:spLocks/>
          </p:cNvSpPr>
          <p:nvPr/>
        </p:nvSpPr>
        <p:spPr>
          <a:xfrm>
            <a:off x="4711485" y="1516283"/>
            <a:ext cx="7224701" cy="569252"/>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Adicionado</a:t>
            </a:r>
            <a:r>
              <a:rPr kumimoji="0" lang="en-US" altLang="en-US"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lang="en-US" altLang="en-US" sz="2800" kern="0" dirty="0">
                <a:solidFill>
                  <a:srgbClr val="000000"/>
                </a:solidFill>
                <a:latin typeface="Arial"/>
                <a:cs typeface="Arial" panose="020B0604020202020204" pitchFamily="34" charset="0"/>
              </a:rPr>
              <a:t>o 20º</a:t>
            </a:r>
            <a:r>
              <a:rPr kumimoji="0" lang="en-US" altLang="en-US"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80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paciente</a:t>
            </a:r>
            <a:r>
              <a:rPr kumimoji="0" lang="en-US" altLang="en-US"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800" b="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então</a:t>
            </a:r>
            <a:r>
              <a:rPr kumimoji="0" lang="en-US" altLang="en-US"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agora: </a:t>
            </a:r>
            <a:r>
              <a:rPr lang="en-US" altLang="en-US" sz="2800" kern="0" dirty="0">
                <a:solidFill>
                  <a:prstClr val="black"/>
                </a:solidFill>
                <a:latin typeface="Arial"/>
                <a:cs typeface="Arial" panose="020B0604020202020204" pitchFamily="34" charset="0"/>
              </a:rPr>
              <a:t>n</a:t>
            </a:r>
            <a:r>
              <a:rPr kumimoji="0" lang="en-US" altLang="en-US" sz="2800" b="0" i="0" u="none" strike="noStrike" kern="0" cap="none" spc="0" normalizeH="0" baseline="0" noProof="0" dirty="0" err="1">
                <a:ln>
                  <a:noFill/>
                </a:ln>
                <a:solidFill>
                  <a:prstClr val="black"/>
                </a:solidFill>
                <a:effectLst/>
                <a:uLnTx/>
                <a:uFillTx/>
                <a:latin typeface="Arial"/>
                <a:ea typeface="+mn-ea"/>
                <a:cs typeface="Arial" panose="020B0604020202020204" pitchFamily="34" charset="0"/>
              </a:rPr>
              <a:t>úmero</a:t>
            </a:r>
            <a:r>
              <a:rPr kumimoji="0" lang="en-US" altLang="en-US"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 </a:t>
            </a:r>
            <a:r>
              <a:rPr kumimoji="0" lang="en-US" altLang="en-US" sz="2800" b="1" i="0" u="none" strike="noStrike" kern="0" cap="none" spc="0" normalizeH="0" baseline="0" noProof="0" dirty="0">
                <a:ln>
                  <a:noFill/>
                </a:ln>
                <a:solidFill>
                  <a:prstClr val="black"/>
                </a:solidFill>
                <a:effectLst/>
                <a:uLnTx/>
                <a:uFillTx/>
                <a:latin typeface="Arial"/>
                <a:ea typeface="+mn-ea"/>
                <a:cs typeface="Arial" panose="020B0604020202020204" pitchFamily="34" charset="0"/>
              </a:rPr>
              <a:t>par </a:t>
            </a:r>
            <a:r>
              <a:rPr kumimoji="0" lang="en-US" altLang="en-US"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de </a:t>
            </a:r>
            <a:r>
              <a:rPr kumimoji="0" lang="en-US" altLang="en-US" sz="2800" b="0" i="0" u="none" strike="noStrike" kern="0" cap="none" spc="0" normalizeH="0" baseline="0" noProof="0" dirty="0" err="1">
                <a:ln>
                  <a:noFill/>
                </a:ln>
                <a:solidFill>
                  <a:prstClr val="black"/>
                </a:solidFill>
                <a:effectLst/>
                <a:uLnTx/>
                <a:uFillTx/>
                <a:latin typeface="Arial"/>
                <a:ea typeface="+mn-ea"/>
                <a:cs typeface="Arial" panose="020B0604020202020204" pitchFamily="34" charset="0"/>
              </a:rPr>
              <a:t>valores</a:t>
            </a:r>
            <a:r>
              <a:rPr kumimoji="0" lang="en-US" altLang="en-US"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 (</a:t>
            </a:r>
            <a:r>
              <a:rPr kumimoji="0" lang="en-US" altLang="en-US" sz="2800" b="0" i="1" u="none" strike="noStrike" kern="0" cap="none" spc="0" normalizeH="0" baseline="0" noProof="0" dirty="0">
                <a:ln>
                  <a:noFill/>
                </a:ln>
                <a:solidFill>
                  <a:prstClr val="black"/>
                </a:solidFill>
                <a:effectLst/>
                <a:uLnTx/>
                <a:uFillTx/>
                <a:latin typeface="Arial"/>
                <a:ea typeface="+mn-ea"/>
                <a:cs typeface="Arial" panose="020B0604020202020204" pitchFamily="34" charset="0"/>
              </a:rPr>
              <a:t>n </a:t>
            </a:r>
            <a:r>
              <a:rPr kumimoji="0" lang="en-US" altLang="en-US"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 20)</a:t>
            </a:r>
            <a:endParaRPr kumimoji="0" lang="en-US"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endParaRPr>
          </a:p>
          <a:p>
            <a:pPr marL="0" indent="0">
              <a:buNone/>
              <a:defRPr/>
            </a:pPr>
            <a:endParaRPr lang="en-US" kern="0" dirty="0"/>
          </a:p>
        </p:txBody>
      </p:sp>
      <p:graphicFrame>
        <p:nvGraphicFramePr>
          <p:cNvPr id="2" name="Group 74">
            <a:extLst>
              <a:ext uri="{FF2B5EF4-FFF2-40B4-BE49-F238E27FC236}">
                <a16:creationId xmlns:a16="http://schemas.microsoft.com/office/drawing/2014/main" id="{D938EC83-5C65-103D-7E60-0F0648A33DC2}"/>
              </a:ext>
            </a:extLst>
          </p:cNvPr>
          <p:cNvGraphicFramePr>
            <a:graphicFrameLocks/>
          </p:cNvGraphicFramePr>
          <p:nvPr>
            <p:extLst>
              <p:ext uri="{D42A27DB-BD31-4B8C-83A1-F6EECF244321}">
                <p14:modId xmlns:p14="http://schemas.microsoft.com/office/powerpoint/2010/main" val="543705290"/>
              </p:ext>
            </p:extLst>
          </p:nvPr>
        </p:nvGraphicFramePr>
        <p:xfrm>
          <a:off x="563119" y="1329251"/>
          <a:ext cx="4003526" cy="5356862"/>
        </p:xfrm>
        <a:graphic>
          <a:graphicData uri="http://schemas.openxmlformats.org/drawingml/2006/table">
            <a:tbl>
              <a:tblPr firstRow="1" bandRow="1">
                <a:tableStyleId>{68D230F3-CF80-4859-8CE7-A43EE81993B5}</a:tableStyleId>
              </a:tblPr>
              <a:tblGrid>
                <a:gridCol w="948756">
                  <a:extLst>
                    <a:ext uri="{9D8B030D-6E8A-4147-A177-3AD203B41FA5}">
                      <a16:colId xmlns:a16="http://schemas.microsoft.com/office/drawing/2014/main" val="20000"/>
                    </a:ext>
                  </a:extLst>
                </a:gridCol>
                <a:gridCol w="3054770">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a:ln>
                            <a:noFill/>
                          </a:ln>
                          <a:solidFill>
                            <a:schemeClr val="tx1"/>
                          </a:solidFill>
                          <a:effectLst/>
                          <a:latin typeface="+mn-lt"/>
                        </a:rPr>
                        <a:t>Período de incubação (dias)</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11</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14</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6881">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i="0" u="none" strike="noStrike" kern="120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n-US" sz="1600" b="0" i="0" u="none" strike="noStrike" dirty="0">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bl>
          </a:graphicData>
        </a:graphic>
      </p:graphicFrame>
      <p:sp>
        <p:nvSpPr>
          <p:cNvPr id="5" name="Title 1">
            <a:extLst>
              <a:ext uri="{FF2B5EF4-FFF2-40B4-BE49-F238E27FC236}">
                <a16:creationId xmlns:a16="http://schemas.microsoft.com/office/drawing/2014/main" id="{8B45F401-5FE4-C3B8-B45B-57EE9F5F1030}"/>
              </a:ext>
            </a:extLst>
          </p:cNvPr>
          <p:cNvSpPr>
            <a:spLocks noGrp="1"/>
          </p:cNvSpPr>
          <p:nvPr>
            <p:ph type="title"/>
          </p:nvPr>
        </p:nvSpPr>
        <p:spPr/>
        <p:txBody>
          <a:bodyPr/>
          <a:lstStyle/>
          <a:p>
            <a:r>
              <a:rPr lang="en-US" altLang="en-US" dirty="0" err="1"/>
              <a:t>Exemplo</a:t>
            </a:r>
            <a:r>
              <a:rPr lang="en-US" altLang="en-US" dirty="0"/>
              <a:t>: Mediana do </a:t>
            </a:r>
            <a:r>
              <a:rPr lang="en-US" altLang="en-US" dirty="0" err="1"/>
              <a:t>período</a:t>
            </a:r>
            <a:r>
              <a:rPr lang="en-US" altLang="en-US" dirty="0"/>
              <a:t> de </a:t>
            </a:r>
            <a:r>
              <a:rPr lang="en-US" altLang="en-US" dirty="0" err="1"/>
              <a:t>incubação</a:t>
            </a:r>
            <a:r>
              <a:rPr lang="en-US" altLang="en-US" dirty="0"/>
              <a:t> do </a:t>
            </a:r>
            <a:r>
              <a:rPr lang="en-US" altLang="en-US" dirty="0" err="1"/>
              <a:t>Ébola</a:t>
            </a:r>
            <a:r>
              <a:rPr lang="en-US" altLang="en-US" dirty="0"/>
              <a:t> (n=20)</a:t>
            </a:r>
          </a:p>
        </p:txBody>
      </p:sp>
      <p:sp>
        <p:nvSpPr>
          <p:cNvPr id="11" name="Line 70">
            <a:extLst>
              <a:ext uri="{FF2B5EF4-FFF2-40B4-BE49-F238E27FC236}">
                <a16:creationId xmlns:a16="http://schemas.microsoft.com/office/drawing/2014/main" id="{203409AA-2A3B-DB4C-D782-B0AC07631C8D}"/>
              </a:ext>
            </a:extLst>
          </p:cNvPr>
          <p:cNvSpPr>
            <a:spLocks noChangeShapeType="1"/>
          </p:cNvSpPr>
          <p:nvPr/>
        </p:nvSpPr>
        <p:spPr bwMode="auto">
          <a:xfrm rot="5400000">
            <a:off x="4184214" y="3485934"/>
            <a:ext cx="128593" cy="1446940"/>
          </a:xfrm>
          <a:prstGeom prst="line">
            <a:avLst/>
          </a:prstGeom>
          <a:noFill/>
          <a:ln w="7620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n-US" kern="0">
              <a:solidFill>
                <a:sysClr val="windowText" lastClr="000000"/>
              </a:solidFill>
            </a:endParaRPr>
          </a:p>
        </p:txBody>
      </p:sp>
      <p:sp>
        <p:nvSpPr>
          <p:cNvPr id="12" name="Text Box 3">
            <a:extLst>
              <a:ext uri="{FF2B5EF4-FFF2-40B4-BE49-F238E27FC236}">
                <a16:creationId xmlns:a16="http://schemas.microsoft.com/office/drawing/2014/main" id="{80D6834B-47DA-42AC-F086-64853D95B0C2}"/>
              </a:ext>
            </a:extLst>
          </p:cNvPr>
          <p:cNvSpPr txBox="1">
            <a:spLocks noChangeArrowheads="1"/>
          </p:cNvSpPr>
          <p:nvPr/>
        </p:nvSpPr>
        <p:spPr bwMode="auto">
          <a:xfrm>
            <a:off x="4971981" y="3899036"/>
            <a:ext cx="2033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err="1">
                <a:solidFill>
                  <a:srgbClr val="00953A"/>
                </a:solidFill>
                <a:cs typeface="Arial" panose="020B0604020202020204" pitchFamily="34" charset="0"/>
              </a:rPr>
              <a:t>Mediana</a:t>
            </a:r>
            <a:r>
              <a:rPr lang="en-US" altLang="en-US" b="1" dirty="0">
                <a:solidFill>
                  <a:srgbClr val="00953A"/>
                </a:solidFill>
                <a:cs typeface="Arial" panose="020B0604020202020204" pitchFamily="34" charset="0"/>
              </a:rPr>
              <a:t> </a:t>
            </a:r>
            <a:r>
              <a:rPr lang="fr-FR" altLang="en-US" b="1" dirty="0">
                <a:solidFill>
                  <a:srgbClr val="00953A"/>
                </a:solidFill>
                <a:cs typeface="Arial" panose="020B0604020202020204" pitchFamily="34" charset="0"/>
              </a:rPr>
              <a:t>= 9</a:t>
            </a:r>
          </a:p>
        </p:txBody>
      </p:sp>
      <p:sp>
        <p:nvSpPr>
          <p:cNvPr id="24" name="Text Box 57">
            <a:extLst>
              <a:ext uri="{FF2B5EF4-FFF2-40B4-BE49-F238E27FC236}">
                <a16:creationId xmlns:a16="http://schemas.microsoft.com/office/drawing/2014/main" id="{9E141AAB-FB26-68D9-C8CE-DE29A8A729F2}"/>
              </a:ext>
            </a:extLst>
          </p:cNvPr>
          <p:cNvSpPr txBox="1">
            <a:spLocks noChangeArrowheads="1"/>
          </p:cNvSpPr>
          <p:nvPr/>
        </p:nvSpPr>
        <p:spPr bwMode="auto">
          <a:xfrm>
            <a:off x="7995501" y="2765157"/>
            <a:ext cx="2017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err="1">
                <a:cs typeface="Arial" panose="020B0604020202020204" pitchFamily="34" charset="0"/>
              </a:rPr>
              <a:t>Ordenar</a:t>
            </a:r>
            <a:r>
              <a:rPr lang="en-US" altLang="en-US" sz="2400" dirty="0">
                <a:cs typeface="Arial" panose="020B0604020202020204" pitchFamily="34" charset="0"/>
              </a:rPr>
              <a:t> </a:t>
            </a:r>
            <a:r>
              <a:rPr lang="en-US" altLang="en-US" sz="2400" dirty="0">
                <a:cs typeface="Arial" panose="020B0604020202020204" pitchFamily="34" charset="0"/>
                <a:sym typeface="Wingdings 2" panose="05020102010507070707" pitchFamily="18" charset="2"/>
              </a:rPr>
              <a:t></a:t>
            </a:r>
            <a:r>
              <a:rPr lang="en-US" altLang="en-US" sz="2400" dirty="0">
                <a:cs typeface="Arial" panose="020B0604020202020204" pitchFamily="34" charset="0"/>
              </a:rPr>
              <a:t> </a:t>
            </a:r>
          </a:p>
        </p:txBody>
      </p:sp>
      <p:sp>
        <p:nvSpPr>
          <p:cNvPr id="26" name="Text Box 57">
            <a:extLst>
              <a:ext uri="{FF2B5EF4-FFF2-40B4-BE49-F238E27FC236}">
                <a16:creationId xmlns:a16="http://schemas.microsoft.com/office/drawing/2014/main" id="{77B0338B-4B2D-0A18-BF36-F9B2F6230C38}"/>
              </a:ext>
            </a:extLst>
          </p:cNvPr>
          <p:cNvSpPr txBox="1">
            <a:spLocks noChangeArrowheads="1"/>
          </p:cNvSpPr>
          <p:nvPr/>
        </p:nvSpPr>
        <p:spPr bwMode="auto">
          <a:xfrm>
            <a:off x="7995501" y="3925135"/>
            <a:ext cx="41964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2575" indent="-282575">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err="1">
                <a:cs typeface="Arial" panose="020B0604020202020204" pitchFamily="34" charset="0"/>
              </a:rPr>
              <a:t>Encontrar</a:t>
            </a:r>
            <a:r>
              <a:rPr lang="en-US" altLang="en-US" sz="2400" dirty="0">
                <a:cs typeface="Arial" panose="020B0604020202020204" pitchFamily="34" charset="0"/>
              </a:rPr>
              <a:t> a </a:t>
            </a:r>
            <a:r>
              <a:rPr lang="en-US" altLang="en-US" sz="2400" dirty="0" err="1">
                <a:cs typeface="Arial" panose="020B0604020202020204" pitchFamily="34" charset="0"/>
              </a:rPr>
              <a:t>posição</a:t>
            </a:r>
            <a:r>
              <a:rPr lang="en-US" altLang="en-US" sz="2400" dirty="0">
                <a:cs typeface="Arial" panose="020B0604020202020204" pitchFamily="34" charset="0"/>
              </a:rPr>
              <a:t> </a:t>
            </a:r>
            <a:r>
              <a:rPr lang="en-US" altLang="en-US" sz="2400" dirty="0" err="1">
                <a:cs typeface="Arial" panose="020B0604020202020204" pitchFamily="34" charset="0"/>
              </a:rPr>
              <a:t>mediana</a:t>
            </a:r>
            <a:r>
              <a:rPr lang="en-US" altLang="en-US" sz="2400" dirty="0">
                <a:cs typeface="Arial" panose="020B0604020202020204" pitchFamily="34" charset="0"/>
              </a:rPr>
              <a:t>  </a:t>
            </a:r>
          </a:p>
        </p:txBody>
      </p:sp>
      <p:sp>
        <p:nvSpPr>
          <p:cNvPr id="27" name="Text Box 57">
            <a:extLst>
              <a:ext uri="{FF2B5EF4-FFF2-40B4-BE49-F238E27FC236}">
                <a16:creationId xmlns:a16="http://schemas.microsoft.com/office/drawing/2014/main" id="{047EA40B-68F3-0DDC-D2BE-A2A5CADCFD3E}"/>
              </a:ext>
            </a:extLst>
          </p:cNvPr>
          <p:cNvSpPr txBox="1">
            <a:spLocks noChangeArrowheads="1"/>
          </p:cNvSpPr>
          <p:nvPr/>
        </p:nvSpPr>
        <p:spPr bwMode="auto">
          <a:xfrm>
            <a:off x="7960366" y="5005331"/>
            <a:ext cx="43756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350" indent="-635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n-US" altLang="en-US" sz="2400" dirty="0">
                <a:solidFill>
                  <a:srgbClr val="000000"/>
                </a:solidFill>
                <a:cs typeface="Arial" panose="020B0604020202020204" pitchFamily="34" charset="0"/>
              </a:rPr>
              <a:t>A </a:t>
            </a:r>
            <a:r>
              <a:rPr lang="en-US" altLang="en-US" sz="2400" dirty="0" err="1">
                <a:solidFill>
                  <a:srgbClr val="000000"/>
                </a:solidFill>
                <a:cs typeface="Arial" panose="020B0604020202020204" pitchFamily="34" charset="0"/>
              </a:rPr>
              <a:t>mediana</a:t>
            </a:r>
            <a:r>
              <a:rPr lang="en-US" altLang="en-US" sz="2400" dirty="0">
                <a:solidFill>
                  <a:srgbClr val="000000"/>
                </a:solidFill>
                <a:cs typeface="Arial" panose="020B0604020202020204" pitchFamily="34" charset="0"/>
              </a:rPr>
              <a:t> </a:t>
            </a:r>
            <a:r>
              <a:rPr lang="en-US" altLang="en-US" sz="2400" dirty="0" err="1">
                <a:solidFill>
                  <a:srgbClr val="000000"/>
                </a:solidFill>
                <a:cs typeface="Arial" panose="020B0604020202020204" pitchFamily="34" charset="0"/>
              </a:rPr>
              <a:t>é</a:t>
            </a:r>
            <a:r>
              <a:rPr lang="en-US" altLang="en-US" sz="2400" dirty="0">
                <a:solidFill>
                  <a:srgbClr val="000000"/>
                </a:solidFill>
                <a:cs typeface="Arial" panose="020B0604020202020204" pitchFamily="34" charset="0"/>
              </a:rPr>
              <a:t> o valor </a:t>
            </a:r>
            <a:r>
              <a:rPr lang="en-US" altLang="en-US" sz="2400" dirty="0" err="1">
                <a:solidFill>
                  <a:srgbClr val="000000"/>
                </a:solidFill>
                <a:cs typeface="Arial" panose="020B0604020202020204" pitchFamily="34" charset="0"/>
              </a:rPr>
              <a:t>médio</a:t>
            </a:r>
            <a:r>
              <a:rPr lang="en-US" altLang="en-US" sz="2400" dirty="0">
                <a:solidFill>
                  <a:srgbClr val="000000"/>
                </a:solidFill>
                <a:cs typeface="Arial" panose="020B0604020202020204" pitchFamily="34" charset="0"/>
              </a:rPr>
              <a:t> entre a 10</a:t>
            </a:r>
            <a:r>
              <a:rPr lang="en-US" altLang="en-US" sz="2400" baseline="30000" dirty="0">
                <a:solidFill>
                  <a:srgbClr val="000000"/>
                </a:solidFill>
                <a:cs typeface="Arial" panose="020B0604020202020204" pitchFamily="34" charset="0"/>
              </a:rPr>
              <a:t>a</a:t>
            </a:r>
            <a:r>
              <a:rPr lang="en-US" altLang="en-US" sz="2400" dirty="0">
                <a:solidFill>
                  <a:srgbClr val="000000"/>
                </a:solidFill>
                <a:cs typeface="Arial" panose="020B0604020202020204" pitchFamily="34" charset="0"/>
              </a:rPr>
              <a:t> e a 11</a:t>
            </a:r>
            <a:r>
              <a:rPr lang="en-US" altLang="en-US" sz="2400" baseline="30000" dirty="0">
                <a:solidFill>
                  <a:srgbClr val="000000"/>
                </a:solidFill>
                <a:cs typeface="Arial" panose="020B0604020202020204" pitchFamily="34" charset="0"/>
              </a:rPr>
              <a:t>a</a:t>
            </a:r>
            <a:r>
              <a:rPr lang="en-US" altLang="en-US" sz="2400" dirty="0">
                <a:solidFill>
                  <a:srgbClr val="000000"/>
                </a:solidFill>
                <a:cs typeface="Arial" panose="020B0604020202020204" pitchFamily="34" charset="0"/>
              </a:rPr>
              <a:t> </a:t>
            </a:r>
            <a:r>
              <a:rPr lang="en-US" altLang="en-US" sz="2400" dirty="0" err="1">
                <a:solidFill>
                  <a:srgbClr val="000000"/>
                </a:solidFill>
                <a:cs typeface="Arial" panose="020B0604020202020204" pitchFamily="34" charset="0"/>
              </a:rPr>
              <a:t>posições</a:t>
            </a:r>
            <a:r>
              <a:rPr lang="en-US" altLang="en-US" sz="2400" dirty="0">
                <a:solidFill>
                  <a:srgbClr val="000000"/>
                </a:solidFill>
                <a:cs typeface="Arial" panose="020B0604020202020204" pitchFamily="34" charset="0"/>
              </a:rPr>
              <a:t> =</a:t>
            </a:r>
            <a:endParaRPr lang="en-US" altLang="en-US" sz="2400" dirty="0">
              <a:cs typeface="Arial" panose="020B0604020202020204" pitchFamily="34" charset="0"/>
            </a:endParaRPr>
          </a:p>
        </p:txBody>
      </p:sp>
      <p:sp>
        <p:nvSpPr>
          <p:cNvPr id="6" name="Rectangle: Rounded Corners 5">
            <a:extLst>
              <a:ext uri="{FF2B5EF4-FFF2-40B4-BE49-F238E27FC236}">
                <a16:creationId xmlns:a16="http://schemas.microsoft.com/office/drawing/2014/main" id="{F7F44ED5-CE71-7D2D-6D91-C85DC78885C4}"/>
              </a:ext>
            </a:extLst>
          </p:cNvPr>
          <p:cNvSpPr/>
          <p:nvPr/>
        </p:nvSpPr>
        <p:spPr>
          <a:xfrm>
            <a:off x="2725985" y="3908835"/>
            <a:ext cx="652547" cy="52969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E5D22A26-A230-12AE-A8BA-A9E5E0605F58}"/>
              </a:ext>
            </a:extLst>
          </p:cNvPr>
          <p:cNvSpPr/>
          <p:nvPr/>
        </p:nvSpPr>
        <p:spPr>
          <a:xfrm>
            <a:off x="7237900" y="2565034"/>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ED3A8010-453F-E9B9-913B-666418282E45}"/>
              </a:ext>
            </a:extLst>
          </p:cNvPr>
          <p:cNvSpPr/>
          <p:nvPr/>
        </p:nvSpPr>
        <p:spPr>
          <a:xfrm>
            <a:off x="7267847" y="3778864"/>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EE0DCD86-4E13-AEDA-5C6B-CF5150F684F4}"/>
              </a:ext>
            </a:extLst>
          </p:cNvPr>
          <p:cNvSpPr/>
          <p:nvPr/>
        </p:nvSpPr>
        <p:spPr>
          <a:xfrm>
            <a:off x="7267847" y="5005331"/>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83CB341-DFF6-33F4-F3A1-4D976995E2B9}"/>
              </a:ext>
            </a:extLst>
          </p:cNvPr>
          <p:cNvSpPr txBox="1">
            <a:spLocks noChangeArrowheads="1"/>
          </p:cNvSpPr>
          <p:nvPr/>
        </p:nvSpPr>
        <p:spPr bwMode="auto">
          <a:xfrm>
            <a:off x="7277672" y="2452098"/>
            <a:ext cx="612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a:solidFill>
                  <a:srgbClr val="000000"/>
                </a:solidFill>
                <a:cs typeface="Arial" panose="020B0604020202020204" pitchFamily="34" charset="0"/>
              </a:rPr>
              <a:t>1</a:t>
            </a:r>
          </a:p>
        </p:txBody>
      </p:sp>
      <p:sp>
        <p:nvSpPr>
          <p:cNvPr id="32" name="TextBox 31">
            <a:extLst>
              <a:ext uri="{FF2B5EF4-FFF2-40B4-BE49-F238E27FC236}">
                <a16:creationId xmlns:a16="http://schemas.microsoft.com/office/drawing/2014/main" id="{F936A461-E455-4B53-0428-66CA94BDDC4A}"/>
              </a:ext>
            </a:extLst>
          </p:cNvPr>
          <p:cNvSpPr txBox="1">
            <a:spLocks noChangeArrowheads="1"/>
          </p:cNvSpPr>
          <p:nvPr/>
        </p:nvSpPr>
        <p:spPr bwMode="auto">
          <a:xfrm>
            <a:off x="7290371" y="3660419"/>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a:solidFill>
                  <a:srgbClr val="000000"/>
                </a:solidFill>
                <a:cs typeface="Arial" panose="020B0604020202020204" pitchFamily="34" charset="0"/>
              </a:rPr>
              <a:t>2</a:t>
            </a:r>
          </a:p>
        </p:txBody>
      </p:sp>
      <p:sp>
        <p:nvSpPr>
          <p:cNvPr id="33" name="TextBox 32">
            <a:extLst>
              <a:ext uri="{FF2B5EF4-FFF2-40B4-BE49-F238E27FC236}">
                <a16:creationId xmlns:a16="http://schemas.microsoft.com/office/drawing/2014/main" id="{1A0DD380-2736-E2AA-1E41-9E7E09E8C170}"/>
              </a:ext>
            </a:extLst>
          </p:cNvPr>
          <p:cNvSpPr txBox="1">
            <a:spLocks noChangeArrowheads="1"/>
          </p:cNvSpPr>
          <p:nvPr/>
        </p:nvSpPr>
        <p:spPr bwMode="auto">
          <a:xfrm>
            <a:off x="7307819" y="4898709"/>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n-US" altLang="en-US" sz="6000">
                <a:solidFill>
                  <a:srgbClr val="000000"/>
                </a:solidFill>
                <a:cs typeface="Arial" panose="020B0604020202020204" pitchFamily="34" charset="0"/>
              </a:rPr>
              <a:t>3</a:t>
            </a:r>
          </a:p>
        </p:txBody>
      </p:sp>
      <p:sp>
        <p:nvSpPr>
          <p:cNvPr id="4" name="TextBox 3">
            <a:extLst>
              <a:ext uri="{FF2B5EF4-FFF2-40B4-BE49-F238E27FC236}">
                <a16:creationId xmlns:a16="http://schemas.microsoft.com/office/drawing/2014/main" id="{392ECDA5-C5D8-DAB9-26A7-91D0D657B667}"/>
              </a:ext>
            </a:extLst>
          </p:cNvPr>
          <p:cNvSpPr txBox="1">
            <a:spLocks noChangeArrowheads="1"/>
          </p:cNvSpPr>
          <p:nvPr/>
        </p:nvSpPr>
        <p:spPr bwMode="auto">
          <a:xfrm>
            <a:off x="7976451" y="5798865"/>
            <a:ext cx="2139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defTabSz="914400" eaLnBrk="0" fontAlgn="base" hangingPunct="0">
              <a:spcBef>
                <a:spcPct val="0"/>
              </a:spcBef>
              <a:spcAft>
                <a:spcPct val="0"/>
              </a:spcAft>
            </a:pPr>
            <a:r>
              <a:rPr lang="en-US" altLang="en-US" sz="2400" b="1" dirty="0">
                <a:solidFill>
                  <a:srgbClr val="00953A"/>
                </a:solidFill>
                <a:latin typeface="Arial" panose="020B0604020202020204" pitchFamily="34" charset="0"/>
              </a:rPr>
              <a:t>(9+9) / 2 = 9</a:t>
            </a:r>
          </a:p>
        </p:txBody>
      </p:sp>
      <p:sp>
        <p:nvSpPr>
          <p:cNvPr id="7" name="Line 70">
            <a:extLst>
              <a:ext uri="{FF2B5EF4-FFF2-40B4-BE49-F238E27FC236}">
                <a16:creationId xmlns:a16="http://schemas.microsoft.com/office/drawing/2014/main" id="{C2588852-1F6C-8F69-8D69-B2C97E144152}"/>
              </a:ext>
            </a:extLst>
          </p:cNvPr>
          <p:cNvSpPr>
            <a:spLocks noChangeShapeType="1"/>
          </p:cNvSpPr>
          <p:nvPr/>
        </p:nvSpPr>
        <p:spPr bwMode="auto">
          <a:xfrm rot="5400000" flipH="1">
            <a:off x="4184214" y="3357339"/>
            <a:ext cx="128594" cy="1446941"/>
          </a:xfrm>
          <a:prstGeom prst="line">
            <a:avLst/>
          </a:prstGeom>
          <a:noFill/>
          <a:ln w="7620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n-US" kern="0">
              <a:solidFill>
                <a:sysClr val="windowText" lastClr="000000"/>
              </a:solidFill>
            </a:endParaRPr>
          </a:p>
        </p:txBody>
      </p:sp>
      <p:sp>
        <p:nvSpPr>
          <p:cNvPr id="10" name="TextBox 9">
            <a:extLst>
              <a:ext uri="{FF2B5EF4-FFF2-40B4-BE49-F238E27FC236}">
                <a16:creationId xmlns:a16="http://schemas.microsoft.com/office/drawing/2014/main" id="{7166272F-CDA8-250A-CFD1-633D88DD92A3}"/>
              </a:ext>
            </a:extLst>
          </p:cNvPr>
          <p:cNvSpPr txBox="1"/>
          <p:nvPr/>
        </p:nvSpPr>
        <p:spPr>
          <a:xfrm>
            <a:off x="7995501" y="4352186"/>
            <a:ext cx="2730946" cy="461665"/>
          </a:xfrm>
          <a:prstGeom prst="rect">
            <a:avLst/>
          </a:prstGeom>
          <a:noFill/>
        </p:spPr>
        <p:txBody>
          <a:bodyPr wrap="square">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altLang="en-US" sz="2400" b="1" i="0" u="none" strike="noStrike" kern="1200" cap="none" spc="0" normalizeH="0" baseline="0" noProof="0" dirty="0">
                <a:ln>
                  <a:noFill/>
                </a:ln>
                <a:solidFill>
                  <a:srgbClr val="00953A"/>
                </a:solidFill>
                <a:effectLst/>
                <a:uLnTx/>
                <a:uFillTx/>
                <a:latin typeface="Arial"/>
                <a:ea typeface="+mn-ea"/>
                <a:cs typeface="Arial" panose="020B0604020202020204" pitchFamily="34" charset="0"/>
              </a:rPr>
              <a:t>(20+1) / 2 = 10.5</a:t>
            </a:r>
          </a:p>
        </p:txBody>
      </p:sp>
    </p:spTree>
    <p:extLst>
      <p:ext uri="{BB962C8B-B14F-4D97-AF65-F5344CB8AC3E}">
        <p14:creationId xmlns:p14="http://schemas.microsoft.com/office/powerpoint/2010/main" val="156910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4" grpId="0"/>
      <p:bldP spid="26" grpId="0"/>
      <p:bldP spid="27" grpId="0"/>
      <p:bldP spid="6" grpId="0" animBg="1"/>
      <p:bldP spid="25" grpId="0" animBg="1"/>
      <p:bldP spid="28" grpId="0" animBg="1"/>
      <p:bldP spid="29" grpId="0" animBg="1"/>
      <p:bldP spid="31" grpId="0"/>
      <p:bldP spid="32" grpId="0"/>
      <p:bldP spid="33" grpId="0"/>
      <p:bldP spid="4" grpId="0"/>
      <p:bldP spid="7" grpId="0" animBg="1"/>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AD3D9F6-81CA-4315-9AA5-D0DF08BCB75B}"/>
              </a:ext>
            </a:extLst>
          </p:cNvPr>
          <p:cNvSpPr>
            <a:spLocks noGrp="1"/>
          </p:cNvSpPr>
          <p:nvPr>
            <p:ph sz="half" idx="2"/>
          </p:nvPr>
        </p:nvSpPr>
        <p:spPr>
          <a:xfrm>
            <a:off x="838200" y="1413007"/>
            <a:ext cx="10515600" cy="4639309"/>
          </a:xfrm>
        </p:spPr>
        <p:txBody>
          <a:bodyPr lIns="91440" tIns="45720" rIns="91440" bIns="45720" anchor="t"/>
          <a:lstStyle/>
          <a:p>
            <a:r>
              <a:rPr lang="en-US" altLang="en-US" dirty="0"/>
              <a:t>Boa </a:t>
            </a:r>
            <a:r>
              <a:rPr lang="en-US" altLang="en-US" dirty="0" err="1"/>
              <a:t>medida</a:t>
            </a:r>
            <a:r>
              <a:rPr lang="en-US" altLang="en-US" dirty="0"/>
              <a:t> </a:t>
            </a:r>
            <a:r>
              <a:rPr lang="en-US" altLang="en-US" dirty="0" err="1"/>
              <a:t>descritiva</a:t>
            </a:r>
            <a:r>
              <a:rPr lang="en-US" altLang="en-US" dirty="0"/>
              <a:t> para o </a:t>
            </a:r>
            <a:r>
              <a:rPr lang="en-US" altLang="en-US" dirty="0" err="1"/>
              <a:t>centro</a:t>
            </a:r>
            <a:r>
              <a:rPr lang="en-US" altLang="en-US" dirty="0"/>
              <a:t> dos dados</a:t>
            </a:r>
          </a:p>
          <a:p>
            <a:r>
              <a:rPr lang="en-US" altLang="en-US" b="1" dirty="0"/>
              <a:t>Não </a:t>
            </a:r>
            <a:r>
              <a:rPr lang="en-US" altLang="en-US" dirty="0" err="1"/>
              <a:t>afetado</a:t>
            </a:r>
            <a:r>
              <a:rPr lang="en-US" altLang="en-US" dirty="0"/>
              <a:t> </a:t>
            </a:r>
            <a:r>
              <a:rPr lang="en-US" altLang="en-US" dirty="0" err="1"/>
              <a:t>por</a:t>
            </a:r>
            <a:r>
              <a:rPr lang="en-US" altLang="en-US" dirty="0"/>
              <a:t> </a:t>
            </a:r>
            <a:r>
              <a:rPr lang="en-US" altLang="en-US" dirty="0" err="1"/>
              <a:t>valores</a:t>
            </a:r>
            <a:r>
              <a:rPr lang="en-US" altLang="en-US" dirty="0"/>
              <a:t> </a:t>
            </a:r>
            <a:r>
              <a:rPr lang="en-US" altLang="en-US" dirty="0" err="1"/>
              <a:t>atípicos</a:t>
            </a:r>
            <a:endParaRPr lang="en-US" altLang="en-US" dirty="0">
              <a:cs typeface="Arial"/>
            </a:endParaRPr>
          </a:p>
          <a:p>
            <a:r>
              <a:rPr lang="en-US" altLang="en-US" dirty="0" err="1"/>
              <a:t>Melhor</a:t>
            </a:r>
            <a:r>
              <a:rPr lang="en-US" altLang="en-US" dirty="0"/>
              <a:t> </a:t>
            </a:r>
            <a:r>
              <a:rPr lang="en-US" altLang="en-US" dirty="0" err="1"/>
              <a:t>medida</a:t>
            </a:r>
            <a:r>
              <a:rPr lang="en-US" altLang="en-US" dirty="0"/>
              <a:t> para dados que </a:t>
            </a:r>
            <a:r>
              <a:rPr lang="en-US" altLang="en-US" dirty="0" err="1"/>
              <a:t>são</a:t>
            </a:r>
            <a:r>
              <a:rPr lang="en-US" altLang="en-US" dirty="0"/>
              <a:t> </a:t>
            </a:r>
            <a:r>
              <a:rPr lang="en-US" altLang="en-US" dirty="0" err="1"/>
              <a:t>enviesados</a:t>
            </a:r>
            <a:r>
              <a:rPr lang="en-US" altLang="en-US" dirty="0"/>
              <a:t> e/</a:t>
            </a:r>
            <a:r>
              <a:rPr lang="en-US" altLang="en-US" dirty="0" err="1"/>
              <a:t>ou</a:t>
            </a:r>
            <a:r>
              <a:rPr lang="en-US" altLang="en-US" dirty="0"/>
              <a:t> </a:t>
            </a:r>
            <a:r>
              <a:rPr lang="en-US" altLang="en-US" dirty="0" err="1"/>
              <a:t>têm</a:t>
            </a:r>
            <a:r>
              <a:rPr lang="en-US" altLang="en-US" dirty="0"/>
              <a:t> </a:t>
            </a:r>
            <a:r>
              <a:rPr lang="en-US" altLang="en-US" dirty="0" err="1"/>
              <a:t>valores</a:t>
            </a:r>
            <a:r>
              <a:rPr lang="en-US" altLang="en-US" dirty="0"/>
              <a:t> </a:t>
            </a:r>
            <a:r>
              <a:rPr lang="en-US" altLang="en-US" dirty="0" err="1"/>
              <a:t>discrepantes</a:t>
            </a:r>
            <a:endParaRPr lang="en-US" altLang="en-US" dirty="0">
              <a:cs typeface="Arial"/>
            </a:endParaRPr>
          </a:p>
          <a:p>
            <a:endParaRPr lang="en-US" dirty="0"/>
          </a:p>
          <a:p>
            <a:endParaRPr lang="en-US" dirty="0"/>
          </a:p>
        </p:txBody>
      </p:sp>
      <p:sp>
        <p:nvSpPr>
          <p:cNvPr id="2" name="Title 1"/>
          <p:cNvSpPr>
            <a:spLocks noGrp="1"/>
          </p:cNvSpPr>
          <p:nvPr>
            <p:ph type="title"/>
          </p:nvPr>
        </p:nvSpPr>
        <p:spPr/>
        <p:txBody>
          <a:bodyPr/>
          <a:lstStyle/>
          <a:p>
            <a:r>
              <a:rPr lang="en-US" sz="4400" dirty="0"/>
              <a:t>Mediana: </a:t>
            </a:r>
            <a:r>
              <a:rPr lang="en-US" dirty="0" err="1"/>
              <a:t>p</a:t>
            </a:r>
            <a:r>
              <a:rPr lang="en-US" sz="4400" dirty="0" err="1"/>
              <a:t>ropriedades</a:t>
            </a:r>
            <a:r>
              <a:rPr lang="en-US" sz="4400" dirty="0"/>
              <a:t> e </a:t>
            </a:r>
            <a:r>
              <a:rPr lang="en-US" sz="4400" dirty="0" err="1"/>
              <a:t>usos</a:t>
            </a:r>
            <a:endParaRPr lang="en-US" sz="4400" dirty="0"/>
          </a:p>
        </p:txBody>
      </p:sp>
      <p:graphicFrame>
        <p:nvGraphicFramePr>
          <p:cNvPr id="7" name="Object 2">
            <a:extLst>
              <a:ext uri="{FF2B5EF4-FFF2-40B4-BE49-F238E27FC236}">
                <a16:creationId xmlns:a16="http://schemas.microsoft.com/office/drawing/2014/main" id="{FD169137-B39F-7446-EB80-AB170F6CDB64}"/>
              </a:ext>
            </a:extLst>
          </p:cNvPr>
          <p:cNvGraphicFramePr>
            <a:graphicFrameLocks noChangeAspect="1"/>
          </p:cNvGraphicFramePr>
          <p:nvPr>
            <p:extLst>
              <p:ext uri="{D42A27DB-BD31-4B8C-83A1-F6EECF244321}">
                <p14:modId xmlns:p14="http://schemas.microsoft.com/office/powerpoint/2010/main" val="1779001356"/>
              </p:ext>
            </p:extLst>
          </p:nvPr>
        </p:nvGraphicFramePr>
        <p:xfrm>
          <a:off x="887973" y="3418487"/>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Object 2">
            <a:extLst>
              <a:ext uri="{FF2B5EF4-FFF2-40B4-BE49-F238E27FC236}">
                <a16:creationId xmlns:a16="http://schemas.microsoft.com/office/drawing/2014/main" id="{B06D41CE-5EF1-F1BF-A4A2-D464D2E53094}"/>
              </a:ext>
            </a:extLst>
          </p:cNvPr>
          <p:cNvGraphicFramePr>
            <a:graphicFrameLocks noChangeAspect="1"/>
          </p:cNvGraphicFramePr>
          <p:nvPr>
            <p:extLst>
              <p:ext uri="{D42A27DB-BD31-4B8C-83A1-F6EECF244321}">
                <p14:modId xmlns:p14="http://schemas.microsoft.com/office/powerpoint/2010/main" val="2785544580"/>
              </p:ext>
            </p:extLst>
          </p:nvPr>
        </p:nvGraphicFramePr>
        <p:xfrm>
          <a:off x="6394938" y="3376330"/>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1022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6F12C88-F159-8B38-ACB3-9B2BCB7E0E21}"/>
              </a:ext>
            </a:extLst>
          </p:cNvPr>
          <p:cNvSpPr>
            <a:spLocks noGrp="1"/>
          </p:cNvSpPr>
          <p:nvPr>
            <p:ph sz="half" idx="2"/>
          </p:nvPr>
        </p:nvSpPr>
        <p:spPr/>
        <p: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Arial"/>
                <a:ea typeface="+mn-ea"/>
                <a:cs typeface="+mn-cs"/>
              </a:rPr>
              <a:t>No final da </a:t>
            </a:r>
            <a:r>
              <a:rPr kumimoji="0" lang="en-US" sz="2800" b="1" i="0" u="none" strike="noStrike" kern="1200" cap="none" spc="0" normalizeH="0" baseline="0" noProof="0" dirty="0" err="1">
                <a:ln>
                  <a:noFill/>
                </a:ln>
                <a:solidFill>
                  <a:prstClr val="black"/>
                </a:solidFill>
                <a:effectLst/>
                <a:uLnTx/>
                <a:uFillTx/>
                <a:latin typeface="Arial"/>
                <a:ea typeface="+mn-ea"/>
                <a:cs typeface="+mn-cs"/>
              </a:rPr>
              <a:t>lição</a:t>
            </a:r>
            <a:r>
              <a:rPr kumimoji="0" lang="en-US" sz="2800" b="1" i="0" u="none" strike="noStrike" kern="1200" cap="none" spc="0" normalizeH="0" baseline="0" noProof="0" dirty="0">
                <a:ln>
                  <a:noFill/>
                </a:ln>
                <a:solidFill>
                  <a:prstClr val="black"/>
                </a:solidFill>
                <a:effectLst/>
                <a:uLnTx/>
                <a:uFillTx/>
                <a:latin typeface="Arial"/>
                <a:ea typeface="+mn-ea"/>
                <a:cs typeface="+mn-cs"/>
              </a:rPr>
              <a:t>, </a:t>
            </a:r>
            <a:r>
              <a:rPr kumimoji="0" lang="en-US" sz="2800" b="1" i="0" u="none" strike="noStrike" kern="1200" cap="none" spc="0" normalizeH="0" baseline="0" noProof="0" dirty="0" err="1">
                <a:ln>
                  <a:noFill/>
                </a:ln>
                <a:solidFill>
                  <a:prstClr val="black"/>
                </a:solidFill>
                <a:effectLst/>
                <a:uLnTx/>
                <a:uFillTx/>
                <a:latin typeface="Arial"/>
                <a:ea typeface="+mn-ea"/>
                <a:cs typeface="+mn-cs"/>
              </a:rPr>
              <a:t>será</a:t>
            </a:r>
            <a:r>
              <a:rPr kumimoji="0" lang="en-US" sz="2800" b="1" i="0" u="none" strike="noStrike" kern="1200" cap="none" spc="0" normalizeH="0" baseline="0" noProof="0" dirty="0">
                <a:ln>
                  <a:noFill/>
                </a:ln>
                <a:solidFill>
                  <a:prstClr val="black"/>
                </a:solidFill>
                <a:effectLst/>
                <a:uLnTx/>
                <a:uFillTx/>
                <a:latin typeface="Arial"/>
                <a:ea typeface="+mn-ea"/>
                <a:cs typeface="+mn-cs"/>
              </a:rPr>
              <a:t> </a:t>
            </a:r>
            <a:r>
              <a:rPr kumimoji="0" lang="en-US" sz="2800" b="1" i="0" u="none" strike="noStrike" kern="1200" cap="none" spc="0" normalizeH="0" baseline="0" noProof="0" dirty="0" err="1">
                <a:ln>
                  <a:noFill/>
                </a:ln>
                <a:solidFill>
                  <a:prstClr val="black"/>
                </a:solidFill>
                <a:effectLst/>
                <a:uLnTx/>
                <a:uFillTx/>
                <a:latin typeface="Arial"/>
                <a:ea typeface="+mn-ea"/>
                <a:cs typeface="+mn-cs"/>
              </a:rPr>
              <a:t>capaz</a:t>
            </a:r>
            <a:r>
              <a:rPr kumimoji="0" lang="en-US" sz="2800" b="1" i="0" u="none" strike="noStrike" kern="1200" cap="none" spc="0" normalizeH="0" baseline="0" noProof="0" dirty="0">
                <a:ln>
                  <a:noFill/>
                </a:ln>
                <a:solidFill>
                  <a:prstClr val="black"/>
                </a:solidFill>
                <a:effectLst/>
                <a:uLnTx/>
                <a:uFillTx/>
                <a:latin typeface="Arial"/>
                <a:ea typeface="+mn-ea"/>
                <a:cs typeface="+mn-cs"/>
              </a:rPr>
              <a:t> de:</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n-US" sz="2800" b="0" i="0" u="none" strike="noStrike" kern="1200" cap="none" spc="0" normalizeH="0" baseline="0" noProof="0" dirty="0" err="1">
                <a:ln>
                  <a:noFill/>
                </a:ln>
                <a:solidFill>
                  <a:prstClr val="black"/>
                </a:solidFill>
                <a:effectLst/>
                <a:uLnTx/>
                <a:uFillTx/>
                <a:latin typeface="Arial"/>
                <a:ea typeface="+mn-ea"/>
                <a:cs typeface="+mn-cs"/>
              </a:rPr>
              <a:t>Explicar</a:t>
            </a:r>
            <a:r>
              <a:rPr kumimoji="0" lang="en-US" sz="2800" b="0" i="0" u="none" strike="noStrike" kern="1200" cap="none" spc="0" normalizeH="0" baseline="0" noProof="0" dirty="0">
                <a:ln>
                  <a:noFill/>
                </a:ln>
                <a:solidFill>
                  <a:prstClr val="black"/>
                </a:solidFill>
                <a:effectLst/>
                <a:uLnTx/>
                <a:uFillTx/>
                <a:latin typeface="Arial"/>
                <a:ea typeface="+mn-ea"/>
                <a:cs typeface="+mn-cs"/>
              </a:rPr>
              <a:t> a </a:t>
            </a:r>
            <a:r>
              <a:rPr kumimoji="0" lang="en-US" sz="2800" b="0" i="0" u="none" strike="noStrike" kern="1200" cap="none" spc="0" normalizeH="0" baseline="0" noProof="0" dirty="0" err="1">
                <a:ln>
                  <a:noFill/>
                </a:ln>
                <a:solidFill>
                  <a:prstClr val="black"/>
                </a:solidFill>
                <a:effectLst/>
                <a:uLnTx/>
                <a:uFillTx/>
                <a:latin typeface="Arial"/>
                <a:ea typeface="+mn-ea"/>
                <a:cs typeface="+mn-cs"/>
              </a:rPr>
              <a:t>diferença</a:t>
            </a:r>
            <a:r>
              <a:rPr kumimoji="0" lang="en-US" sz="2800" b="0" i="0" u="none" strike="noStrike" kern="1200" cap="none" spc="0" normalizeH="0" baseline="0" noProof="0" dirty="0">
                <a:ln>
                  <a:noFill/>
                </a:ln>
                <a:solidFill>
                  <a:prstClr val="black"/>
                </a:solidFill>
                <a:effectLst/>
                <a:uLnTx/>
                <a:uFillTx/>
                <a:latin typeface="Arial"/>
                <a:ea typeface="+mn-ea"/>
                <a:cs typeface="+mn-cs"/>
              </a:rPr>
              <a:t> </a:t>
            </a:r>
            <a:r>
              <a:rPr kumimoji="0" lang="en-GB" sz="2800" b="0" i="0" u="none" strike="noStrike" kern="1200" cap="none" spc="0" normalizeH="0" baseline="0" noProof="0" dirty="0">
                <a:ln>
                  <a:noFill/>
                </a:ln>
                <a:solidFill>
                  <a:prstClr val="black"/>
                </a:solidFill>
                <a:effectLst/>
                <a:uLnTx/>
                <a:uFillTx/>
                <a:latin typeface="Arial"/>
                <a:ea typeface="+mn-ea"/>
                <a:cs typeface="+mn-cs"/>
              </a:rPr>
              <a:t>entre </a:t>
            </a:r>
            <a:r>
              <a:rPr kumimoji="0" lang="en-GB" sz="2800" b="0" i="0" u="none" strike="noStrike" kern="1200" cap="none" spc="0" normalizeH="0" baseline="0" noProof="0" dirty="0" err="1">
                <a:ln>
                  <a:noFill/>
                </a:ln>
                <a:solidFill>
                  <a:prstClr val="black"/>
                </a:solidFill>
                <a:effectLst/>
                <a:uLnTx/>
                <a:uFillTx/>
                <a:latin typeface="Arial"/>
                <a:ea typeface="+mn-ea"/>
                <a:cs typeface="+mn-cs"/>
              </a:rPr>
              <a:t>variáveis</a:t>
            </a:r>
            <a:r>
              <a:rPr kumimoji="0" lang="en-GB" sz="2800" b="0" i="0" u="none" strike="noStrike" kern="1200" cap="none" spc="0" normalizeH="0" baseline="0" noProof="0" dirty="0">
                <a:ln>
                  <a:noFill/>
                </a:ln>
                <a:solidFill>
                  <a:prstClr val="black"/>
                </a:solidFill>
                <a:effectLst/>
                <a:uLnTx/>
                <a:uFillTx/>
                <a:latin typeface="Arial"/>
                <a:ea typeface="+mn-ea"/>
                <a:cs typeface="+mn-cs"/>
              </a:rPr>
              <a:t> </a:t>
            </a:r>
            <a:r>
              <a:rPr kumimoji="0" lang="en-GB" sz="2800" b="0" i="0" u="none" strike="noStrike" kern="1200" cap="none" spc="0" normalizeH="0" baseline="0" noProof="0" dirty="0" err="1">
                <a:ln>
                  <a:noFill/>
                </a:ln>
                <a:solidFill>
                  <a:prstClr val="black"/>
                </a:solidFill>
                <a:effectLst/>
                <a:uLnTx/>
                <a:uFillTx/>
                <a:latin typeface="Arial"/>
                <a:ea typeface="+mn-ea"/>
                <a:cs typeface="+mn-cs"/>
              </a:rPr>
              <a:t>quantitativas</a:t>
            </a:r>
            <a:r>
              <a:rPr kumimoji="0" lang="en-GB" sz="2800" b="0" i="0" u="none" strike="noStrike" kern="1200" cap="none" spc="0" normalizeH="0" baseline="0" noProof="0" dirty="0">
                <a:ln>
                  <a:noFill/>
                </a:ln>
                <a:solidFill>
                  <a:prstClr val="black"/>
                </a:solidFill>
                <a:effectLst/>
                <a:uLnTx/>
                <a:uFillTx/>
                <a:latin typeface="Arial"/>
                <a:ea typeface="+mn-ea"/>
                <a:cs typeface="+mn-cs"/>
              </a:rPr>
              <a:t> e </a:t>
            </a:r>
            <a:r>
              <a:rPr kumimoji="0" lang="en-GB" sz="2800" b="0" i="0" u="none" strike="noStrike" kern="1200" cap="none" spc="0" normalizeH="0" baseline="0" noProof="0" dirty="0" err="1">
                <a:ln>
                  <a:noFill/>
                </a:ln>
                <a:solidFill>
                  <a:prstClr val="black"/>
                </a:solidFill>
                <a:effectLst/>
                <a:uLnTx/>
                <a:uFillTx/>
                <a:latin typeface="Arial"/>
                <a:ea typeface="+mn-ea"/>
                <a:cs typeface="+mn-cs"/>
              </a:rPr>
              <a:t>qualitativas</a:t>
            </a:r>
            <a:r>
              <a:rPr kumimoji="0" lang="en-GB" sz="2800" b="0" i="0" u="none" strike="noStrike" kern="1200" cap="none" spc="0" normalizeH="0" baseline="0" noProof="0" dirty="0">
                <a:ln>
                  <a:noFill/>
                </a:ln>
                <a:solidFill>
                  <a:prstClr val="black"/>
                </a:solidFill>
                <a:effectLst/>
                <a:uLnTx/>
                <a:uFillTx/>
                <a:latin typeface="Arial"/>
                <a:ea typeface="+mn-ea"/>
                <a:cs typeface="+mn-cs"/>
              </a:rPr>
              <a:t> e </a:t>
            </a:r>
            <a:r>
              <a:rPr kumimoji="0" lang="en-GB" sz="2800" b="0" i="0" u="none" strike="noStrike" kern="1200" cap="none" spc="0" normalizeH="0" baseline="0" noProof="0" dirty="0" err="1">
                <a:ln>
                  <a:noFill/>
                </a:ln>
                <a:solidFill>
                  <a:prstClr val="black"/>
                </a:solidFill>
                <a:effectLst/>
                <a:uLnTx/>
                <a:uFillTx/>
                <a:latin typeface="Arial"/>
                <a:ea typeface="+mn-ea"/>
                <a:cs typeface="+mn-cs"/>
              </a:rPr>
              <a:t>como</a:t>
            </a:r>
            <a:r>
              <a:rPr kumimoji="0" lang="en-GB" sz="2800" b="0" i="0" u="none" strike="noStrike" kern="1200" cap="none" spc="0" normalizeH="0" baseline="0" noProof="0" dirty="0">
                <a:ln>
                  <a:noFill/>
                </a:ln>
                <a:solidFill>
                  <a:prstClr val="black"/>
                </a:solidFill>
                <a:effectLst/>
                <a:uLnTx/>
                <a:uFillTx/>
                <a:latin typeface="Arial"/>
                <a:ea typeface="+mn-ea"/>
                <a:cs typeface="+mn-cs"/>
              </a:rPr>
              <a:t> </a:t>
            </a:r>
            <a:r>
              <a:rPr kumimoji="0" lang="en-GB" sz="2800" b="0" i="0" u="none" strike="noStrike" kern="1200" cap="none" spc="0" normalizeH="0" baseline="0" noProof="0" dirty="0" err="1">
                <a:ln>
                  <a:noFill/>
                </a:ln>
                <a:solidFill>
                  <a:prstClr val="black"/>
                </a:solidFill>
                <a:effectLst/>
                <a:uLnTx/>
                <a:uFillTx/>
                <a:latin typeface="Arial"/>
                <a:ea typeface="+mn-ea"/>
                <a:cs typeface="+mn-cs"/>
              </a:rPr>
              <a:t>resumir</a:t>
            </a:r>
            <a:r>
              <a:rPr kumimoji="0" lang="en-GB" sz="2800" b="0" i="0" u="none" strike="noStrike" kern="1200" cap="none" spc="0" normalizeH="0" baseline="0" noProof="0" dirty="0">
                <a:ln>
                  <a:noFill/>
                </a:ln>
                <a:solidFill>
                  <a:prstClr val="black"/>
                </a:solidFill>
                <a:effectLst/>
                <a:uLnTx/>
                <a:uFillTx/>
                <a:latin typeface="Arial"/>
                <a:ea typeface="+mn-ea"/>
                <a:cs typeface="+mn-cs"/>
              </a:rPr>
              <a:t> </a:t>
            </a:r>
            <a:r>
              <a:rPr kumimoji="0" lang="en-GB" sz="2800" b="0" i="0" u="none" strike="noStrike" kern="1200" cap="none" spc="0" normalizeH="0" baseline="0" noProof="0" dirty="0" err="1">
                <a:ln>
                  <a:noFill/>
                </a:ln>
                <a:solidFill>
                  <a:prstClr val="black"/>
                </a:solidFill>
                <a:effectLst/>
                <a:uLnTx/>
                <a:uFillTx/>
                <a:latin typeface="Arial"/>
                <a:ea typeface="+mn-ea"/>
                <a:cs typeface="+mn-cs"/>
              </a:rPr>
              <a:t>cada</a:t>
            </a:r>
            <a:r>
              <a:rPr kumimoji="0" lang="en-GB" sz="2800" b="0" i="0" u="none" strike="noStrike" kern="1200" cap="none" spc="0" normalizeH="0" baseline="0" noProof="0" dirty="0">
                <a:ln>
                  <a:noFill/>
                </a:ln>
                <a:solidFill>
                  <a:prstClr val="black"/>
                </a:solidFill>
                <a:effectLst/>
                <a:uLnTx/>
                <a:uFillTx/>
                <a:latin typeface="Arial"/>
                <a:ea typeface="+mn-ea"/>
                <a:cs typeface="+mn-cs"/>
              </a:rPr>
              <a:t> </a:t>
            </a:r>
            <a:r>
              <a:rPr kumimoji="0" lang="en-GB" sz="2800" b="0" i="0" u="none" strike="noStrike" kern="1200" cap="none" spc="0" normalizeH="0" baseline="0" noProof="0" dirty="0" err="1">
                <a:ln>
                  <a:noFill/>
                </a:ln>
                <a:solidFill>
                  <a:prstClr val="black"/>
                </a:solidFill>
                <a:effectLst/>
                <a:uLnTx/>
                <a:uFillTx/>
                <a:latin typeface="Arial"/>
                <a:ea typeface="+mn-ea"/>
                <a:cs typeface="+mn-cs"/>
              </a:rPr>
              <a:t>uma</a:t>
            </a:r>
            <a:r>
              <a:rPr kumimoji="0" lang="en-GB" sz="2800" b="0" i="0" u="none" strike="noStrike" kern="1200" cap="none" spc="0" normalizeH="0" baseline="0" noProof="0" dirty="0">
                <a:ln>
                  <a:noFill/>
                </a:ln>
                <a:solidFill>
                  <a:prstClr val="black"/>
                </a:solidFill>
                <a:effectLst/>
                <a:uLnTx/>
                <a:uFillTx/>
                <a:latin typeface="Arial"/>
                <a:ea typeface="+mn-ea"/>
                <a:cs typeface="+mn-cs"/>
              </a:rPr>
              <a:t> delas</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n-GB" sz="2800" b="0" i="0" u="none" strike="noStrike" kern="1200" cap="none" spc="0" normalizeH="0" baseline="0" noProof="0" dirty="0" err="1">
                <a:ln>
                  <a:noFill/>
                </a:ln>
                <a:solidFill>
                  <a:prstClr val="black"/>
                </a:solidFill>
                <a:effectLst/>
                <a:uLnTx/>
                <a:uFillTx/>
                <a:latin typeface="Arial"/>
                <a:ea typeface="+mn-ea"/>
                <a:cs typeface="+mn-cs"/>
              </a:rPr>
              <a:t>Explicar</a:t>
            </a:r>
            <a:r>
              <a:rPr kumimoji="0" lang="en-GB" sz="2800" b="0" i="0" u="none" strike="noStrike" kern="1200" cap="none" spc="0" normalizeH="0" baseline="0" noProof="0" dirty="0">
                <a:ln>
                  <a:noFill/>
                </a:ln>
                <a:solidFill>
                  <a:prstClr val="black"/>
                </a:solidFill>
                <a:effectLst/>
                <a:uLnTx/>
                <a:uFillTx/>
                <a:latin typeface="Arial"/>
                <a:ea typeface="+mn-ea"/>
                <a:cs typeface="+mn-cs"/>
              </a:rPr>
              <a:t> e </a:t>
            </a:r>
            <a:r>
              <a:rPr kumimoji="0" lang="en-GB" sz="2800" b="0" i="0" u="none" strike="noStrike" kern="1200" cap="none" spc="0" normalizeH="0" baseline="0" noProof="0" dirty="0" err="1">
                <a:ln>
                  <a:noFill/>
                </a:ln>
                <a:solidFill>
                  <a:prstClr val="black"/>
                </a:solidFill>
                <a:effectLst/>
                <a:uLnTx/>
                <a:uFillTx/>
                <a:latin typeface="Arial"/>
                <a:ea typeface="+mn-ea"/>
                <a:cs typeface="+mn-cs"/>
              </a:rPr>
              <a:t>calcular</a:t>
            </a:r>
            <a:r>
              <a:rPr kumimoji="0" lang="en-GB" sz="2800" b="0" i="0" u="none" strike="noStrike" kern="1200" cap="none" spc="0" normalizeH="0" baseline="0" noProof="0" dirty="0">
                <a:ln>
                  <a:noFill/>
                </a:ln>
                <a:solidFill>
                  <a:prstClr val="black"/>
                </a:solidFill>
                <a:effectLst/>
                <a:uLnTx/>
                <a:uFillTx/>
                <a:latin typeface="Arial"/>
                <a:ea typeface="+mn-ea"/>
                <a:cs typeface="+mn-cs"/>
              </a:rPr>
              <a:t>:</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n-GB" sz="2400" b="1" i="0" u="none" strike="noStrike" kern="1200" cap="none" spc="0" normalizeH="0" baseline="0" noProof="0" dirty="0" err="1">
                <a:ln>
                  <a:noFill/>
                </a:ln>
                <a:solidFill>
                  <a:prstClr val="black"/>
                </a:solidFill>
                <a:effectLst/>
                <a:uLnTx/>
                <a:uFillTx/>
                <a:latin typeface="Arial"/>
                <a:ea typeface="+mn-ea"/>
                <a:cs typeface="+mn-cs"/>
              </a:rPr>
              <a:t>Medidas</a:t>
            </a:r>
            <a:r>
              <a:rPr kumimoji="0" lang="en-GB" sz="2400" b="1" i="0" u="none" strike="noStrike" kern="1200" cap="none" spc="0" normalizeH="0" baseline="0" noProof="0" dirty="0">
                <a:ln>
                  <a:noFill/>
                </a:ln>
                <a:solidFill>
                  <a:prstClr val="black"/>
                </a:solidFill>
                <a:effectLst/>
                <a:uLnTx/>
                <a:uFillTx/>
                <a:latin typeface="Arial"/>
                <a:ea typeface="+mn-ea"/>
                <a:cs typeface="+mn-cs"/>
              </a:rPr>
              <a:t> de </a:t>
            </a:r>
            <a:r>
              <a:rPr kumimoji="0" lang="en-GB" sz="2400" b="1" i="0" u="none" strike="noStrike" kern="1200" cap="none" spc="0" normalizeH="0" baseline="0" noProof="0" dirty="0" err="1">
                <a:ln>
                  <a:noFill/>
                </a:ln>
                <a:solidFill>
                  <a:prstClr val="black"/>
                </a:solidFill>
                <a:effectLst/>
                <a:uLnTx/>
                <a:uFillTx/>
                <a:latin typeface="Arial"/>
                <a:ea typeface="+mn-ea"/>
                <a:cs typeface="+mn-cs"/>
              </a:rPr>
              <a:t>tendência</a:t>
            </a:r>
            <a:r>
              <a:rPr kumimoji="0" lang="en-GB" sz="2400" b="1" i="0" u="none" strike="noStrike" kern="1200" cap="none" spc="0" normalizeH="0" baseline="0" noProof="0" dirty="0">
                <a:ln>
                  <a:noFill/>
                </a:ln>
                <a:solidFill>
                  <a:prstClr val="black"/>
                </a:solidFill>
                <a:effectLst/>
                <a:uLnTx/>
                <a:uFillTx/>
                <a:latin typeface="Arial"/>
                <a:ea typeface="+mn-ea"/>
                <a:cs typeface="+mn-cs"/>
              </a:rPr>
              <a:t> central: </a:t>
            </a:r>
            <a:r>
              <a:rPr kumimoji="0" lang="en-GB" sz="2400" b="0" i="0" u="none" strike="noStrike" kern="1200" cap="none" spc="0" normalizeH="0" baseline="0" noProof="0" dirty="0" err="1">
                <a:ln>
                  <a:noFill/>
                </a:ln>
                <a:solidFill>
                  <a:prstClr val="black"/>
                </a:solidFill>
                <a:effectLst/>
                <a:uLnTx/>
                <a:uFillTx/>
                <a:latin typeface="Arial"/>
                <a:ea typeface="+mn-ea"/>
                <a:cs typeface="+mn-cs"/>
              </a:rPr>
              <a:t>média</a:t>
            </a:r>
            <a:r>
              <a:rPr kumimoji="0" lang="en-GB" sz="2400" b="0"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mediana</a:t>
            </a:r>
            <a:r>
              <a:rPr kumimoji="0" lang="en-GB" sz="2400" b="0" i="0" u="none" strike="noStrike" kern="1200" cap="none" spc="0" normalizeH="0" baseline="0" noProof="0" dirty="0">
                <a:ln>
                  <a:noFill/>
                </a:ln>
                <a:solidFill>
                  <a:prstClr val="black"/>
                </a:solidFill>
                <a:effectLst/>
                <a:uLnTx/>
                <a:uFillTx/>
                <a:latin typeface="Arial"/>
                <a:ea typeface="+mn-ea"/>
                <a:cs typeface="+mn-cs"/>
              </a:rPr>
              <a:t> e </a:t>
            </a:r>
            <a:r>
              <a:rPr kumimoji="0" lang="en-GB" sz="2400" b="0" i="0" u="none" strike="noStrike" kern="1200" cap="none" spc="0" normalizeH="0" baseline="0" noProof="0" dirty="0" err="1">
                <a:ln>
                  <a:noFill/>
                </a:ln>
                <a:solidFill>
                  <a:prstClr val="black"/>
                </a:solidFill>
                <a:effectLst/>
                <a:uLnTx/>
                <a:uFillTx/>
                <a:latin typeface="Arial"/>
                <a:ea typeface="+mn-ea"/>
                <a:cs typeface="+mn-cs"/>
              </a:rPr>
              <a:t>moda</a:t>
            </a:r>
            <a:endParaRPr kumimoji="0" lang="en-GB" sz="2400" b="0" i="0" u="none" strike="noStrike" kern="1200" cap="none" spc="0" normalizeH="0" baseline="0" noProof="0" dirty="0">
              <a:ln>
                <a:noFill/>
              </a:ln>
              <a:solidFill>
                <a:prstClr val="black"/>
              </a:solidFill>
              <a:effectLst/>
              <a:uLnTx/>
              <a:uFillTx/>
              <a:latin typeface="Arial"/>
              <a:ea typeface="+mn-ea"/>
              <a:cs typeface="+mn-cs"/>
            </a:endParaRP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n-GB" sz="2400" b="1" i="0" u="none" strike="noStrike" kern="1200" cap="none" spc="0" normalizeH="0" baseline="0" noProof="0" dirty="0" err="1">
                <a:ln>
                  <a:noFill/>
                </a:ln>
                <a:solidFill>
                  <a:prstClr val="black"/>
                </a:solidFill>
                <a:effectLst/>
                <a:uLnTx/>
                <a:uFillTx/>
                <a:latin typeface="Arial"/>
                <a:ea typeface="+mn-ea"/>
                <a:cs typeface="+mn-cs"/>
              </a:rPr>
              <a:t>Medidas</a:t>
            </a:r>
            <a:r>
              <a:rPr kumimoji="0" lang="en-GB" sz="2400" b="1" i="0" u="none" strike="noStrike" kern="1200" cap="none" spc="0" normalizeH="0" baseline="0" noProof="0" dirty="0">
                <a:ln>
                  <a:noFill/>
                </a:ln>
                <a:solidFill>
                  <a:prstClr val="black"/>
                </a:solidFill>
                <a:effectLst/>
                <a:uLnTx/>
                <a:uFillTx/>
                <a:latin typeface="Arial"/>
                <a:ea typeface="+mn-ea"/>
                <a:cs typeface="+mn-cs"/>
              </a:rPr>
              <a:t> de </a:t>
            </a:r>
            <a:r>
              <a:rPr kumimoji="0" lang="en-GB" sz="2400" b="1" i="0" u="none" strike="noStrike" kern="1200" cap="none" spc="0" normalizeH="0" baseline="0" noProof="0" dirty="0" err="1">
                <a:ln>
                  <a:noFill/>
                </a:ln>
                <a:solidFill>
                  <a:prstClr val="black"/>
                </a:solidFill>
                <a:effectLst/>
                <a:uLnTx/>
                <a:uFillTx/>
                <a:latin typeface="Arial"/>
                <a:ea typeface="+mn-ea"/>
                <a:cs typeface="+mn-cs"/>
              </a:rPr>
              <a:t>dispersão</a:t>
            </a:r>
            <a:r>
              <a:rPr kumimoji="0" lang="en-GB" sz="2400" b="1"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variação</a:t>
            </a:r>
            <a:endParaRPr kumimoji="0" lang="en-GB" sz="2400" b="0" i="0" u="none" strike="noStrike" kern="1200" cap="none" spc="0" normalizeH="0" baseline="0" noProof="0" dirty="0">
              <a:ln>
                <a:noFill/>
              </a:ln>
              <a:solidFill>
                <a:prstClr val="black"/>
              </a:solidFill>
              <a:effectLst/>
              <a:uLnTx/>
              <a:uFillTx/>
              <a:latin typeface="Arial"/>
              <a:ea typeface="+mn-ea"/>
              <a:cs typeface="+mn-cs"/>
            </a:endParaRP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n-GB" sz="2400" b="1" i="0" u="none" strike="noStrike" kern="1200" cap="none" spc="0" normalizeH="0" baseline="0" noProof="0" dirty="0" err="1">
                <a:ln>
                  <a:noFill/>
                </a:ln>
                <a:solidFill>
                  <a:prstClr val="black"/>
                </a:solidFill>
                <a:effectLst/>
                <a:uLnTx/>
                <a:uFillTx/>
                <a:latin typeface="Arial"/>
                <a:ea typeface="+mn-ea"/>
                <a:cs typeface="+mn-cs"/>
              </a:rPr>
              <a:t>Medidas</a:t>
            </a:r>
            <a:r>
              <a:rPr kumimoji="0" lang="en-GB" sz="2400" b="1" i="0" u="none" strike="noStrike" kern="1200" cap="none" spc="0" normalizeH="0" baseline="0" noProof="0" dirty="0">
                <a:ln>
                  <a:noFill/>
                </a:ln>
                <a:solidFill>
                  <a:prstClr val="black"/>
                </a:solidFill>
                <a:effectLst/>
                <a:uLnTx/>
                <a:uFillTx/>
                <a:latin typeface="Arial"/>
                <a:ea typeface="+mn-ea"/>
                <a:cs typeface="+mn-cs"/>
              </a:rPr>
              <a:t> de </a:t>
            </a:r>
            <a:r>
              <a:rPr kumimoji="0" lang="en-GB" sz="2400" b="1" i="0" u="none" strike="noStrike" kern="1200" cap="none" spc="0" normalizeH="0" baseline="0" noProof="0" dirty="0" err="1">
                <a:ln>
                  <a:noFill/>
                </a:ln>
                <a:solidFill>
                  <a:prstClr val="black"/>
                </a:solidFill>
                <a:effectLst/>
                <a:uLnTx/>
                <a:uFillTx/>
                <a:latin typeface="Arial"/>
                <a:ea typeface="+mn-ea"/>
                <a:cs typeface="+mn-cs"/>
              </a:rPr>
              <a:t>frequência</a:t>
            </a:r>
            <a:r>
              <a:rPr kumimoji="0" lang="en-GB" sz="2400" b="1" i="0" u="none" strike="noStrike" kern="1200" cap="none" spc="0" normalizeH="0" baseline="0" noProof="0" dirty="0">
                <a:ln>
                  <a:noFill/>
                </a:ln>
                <a:solidFill>
                  <a:prstClr val="black"/>
                </a:solidFill>
                <a:effectLst/>
                <a:uLnTx/>
                <a:uFillTx/>
                <a:latin typeface="Arial"/>
                <a:ea typeface="+mn-ea"/>
                <a:cs typeface="+mn-cs"/>
              </a:rPr>
              <a:t> da </a:t>
            </a:r>
            <a:r>
              <a:rPr kumimoji="0" lang="en-GB" sz="2400" b="1" i="0" u="none" strike="noStrike" kern="1200" cap="none" spc="0" normalizeH="0" baseline="0" noProof="0" dirty="0" err="1">
                <a:ln>
                  <a:noFill/>
                </a:ln>
                <a:solidFill>
                  <a:prstClr val="black"/>
                </a:solidFill>
                <a:effectLst/>
                <a:uLnTx/>
                <a:uFillTx/>
                <a:latin typeface="Arial"/>
                <a:ea typeface="+mn-ea"/>
                <a:cs typeface="+mn-cs"/>
              </a:rPr>
              <a:t>doença</a:t>
            </a:r>
            <a:r>
              <a:rPr kumimoji="0" lang="en-GB" sz="2400" b="1"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frequência</a:t>
            </a:r>
            <a:r>
              <a:rPr kumimoji="0" lang="en-GB" sz="2400" b="0"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proporção</a:t>
            </a:r>
            <a:r>
              <a:rPr kumimoji="0" lang="en-GB" sz="2400" b="0" i="0" u="none" strike="noStrike" kern="1200" cap="none" spc="0" normalizeH="0" baseline="0" noProof="0" dirty="0">
                <a:ln>
                  <a:noFill/>
                </a:ln>
                <a:solidFill>
                  <a:prstClr val="black"/>
                </a:solidFill>
                <a:effectLst/>
                <a:uLnTx/>
                <a:uFillTx/>
                <a:latin typeface="Arial"/>
                <a:ea typeface="+mn-ea"/>
                <a:cs typeface="+mn-cs"/>
              </a:rPr>
              <a:t>, taxa, </a:t>
            </a:r>
            <a:r>
              <a:rPr kumimoji="0" lang="en-GB" sz="2400" b="0" i="0" u="none" strike="noStrike" kern="1200" cap="none" spc="0" normalizeH="0" baseline="0" noProof="0" dirty="0" err="1">
                <a:ln>
                  <a:noFill/>
                </a:ln>
                <a:solidFill>
                  <a:prstClr val="black"/>
                </a:solidFill>
                <a:effectLst/>
                <a:uLnTx/>
                <a:uFillTx/>
                <a:latin typeface="Arial"/>
                <a:ea typeface="+mn-ea"/>
                <a:cs typeface="+mn-cs"/>
              </a:rPr>
              <a:t>prevalência</a:t>
            </a:r>
            <a:r>
              <a:rPr kumimoji="0" lang="en-GB" sz="2400" b="0"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incidência</a:t>
            </a:r>
            <a:r>
              <a:rPr kumimoji="0" lang="en-GB" sz="2400" b="0"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taxas</a:t>
            </a:r>
            <a:r>
              <a:rPr kumimoji="0" lang="en-GB" sz="2400" b="0" i="0" u="none" strike="noStrike" kern="1200" cap="none" spc="0" normalizeH="0" baseline="0" noProof="0" dirty="0">
                <a:ln>
                  <a:noFill/>
                </a:ln>
                <a:solidFill>
                  <a:prstClr val="black"/>
                </a:solidFill>
                <a:effectLst/>
                <a:uLnTx/>
                <a:uFillTx/>
                <a:latin typeface="Arial"/>
                <a:ea typeface="+mn-ea"/>
                <a:cs typeface="+mn-cs"/>
              </a:rPr>
              <a:t> de </a:t>
            </a:r>
            <a:r>
              <a:rPr kumimoji="0" lang="en-GB" sz="2400" b="0" i="0" u="none" strike="noStrike" kern="1200" cap="none" spc="0" normalizeH="0" baseline="0" noProof="0" dirty="0" err="1">
                <a:ln>
                  <a:noFill/>
                </a:ln>
                <a:solidFill>
                  <a:prstClr val="black"/>
                </a:solidFill>
                <a:effectLst/>
                <a:uLnTx/>
                <a:uFillTx/>
                <a:latin typeface="Arial"/>
                <a:ea typeface="+mn-ea"/>
                <a:cs typeface="+mn-cs"/>
              </a:rPr>
              <a:t>ataque</a:t>
            </a:r>
            <a:r>
              <a:rPr kumimoji="0" lang="en-GB" sz="2400" b="0" i="0" u="none" strike="noStrike" kern="1200" cap="none" spc="0" normalizeH="0" baseline="0" noProof="0" dirty="0">
                <a:ln>
                  <a:noFill/>
                </a:ln>
                <a:solidFill>
                  <a:prstClr val="black"/>
                </a:solidFill>
                <a:effectLst/>
                <a:uLnTx/>
                <a:uFillTx/>
                <a:latin typeface="Arial"/>
                <a:ea typeface="+mn-ea"/>
                <a:cs typeface="+mn-cs"/>
              </a:rPr>
              <a:t>, </a:t>
            </a:r>
            <a:r>
              <a:rPr kumimoji="0" lang="en-GB" sz="2400" b="0" i="0" u="none" strike="noStrike" kern="1200" cap="none" spc="0" normalizeH="0" baseline="0" noProof="0" dirty="0" err="1">
                <a:ln>
                  <a:noFill/>
                </a:ln>
                <a:solidFill>
                  <a:prstClr val="black"/>
                </a:solidFill>
                <a:effectLst/>
                <a:uLnTx/>
                <a:uFillTx/>
                <a:latin typeface="Arial"/>
                <a:ea typeface="+mn-ea"/>
                <a:cs typeface="+mn-cs"/>
              </a:rPr>
              <a:t>taxas</a:t>
            </a:r>
            <a:r>
              <a:rPr kumimoji="0" lang="en-GB" sz="2400" b="0" i="0" u="none" strike="noStrike" kern="1200" cap="none" spc="0" normalizeH="0" baseline="0" noProof="0" dirty="0">
                <a:ln>
                  <a:noFill/>
                </a:ln>
                <a:solidFill>
                  <a:prstClr val="black"/>
                </a:solidFill>
                <a:effectLst/>
                <a:uLnTx/>
                <a:uFillTx/>
                <a:latin typeface="Arial"/>
                <a:ea typeface="+mn-ea"/>
                <a:cs typeface="+mn-cs"/>
              </a:rPr>
              <a:t> de </a:t>
            </a:r>
            <a:r>
              <a:rPr kumimoji="0" lang="en-GB" sz="2400" b="0" i="0" u="none" strike="noStrike" kern="1200" cap="none" spc="0" normalizeH="0" baseline="0" noProof="0" dirty="0" err="1">
                <a:ln>
                  <a:noFill/>
                </a:ln>
                <a:solidFill>
                  <a:prstClr val="black"/>
                </a:solidFill>
                <a:effectLst/>
                <a:uLnTx/>
                <a:uFillTx/>
                <a:latin typeface="Arial"/>
                <a:ea typeface="+mn-ea"/>
                <a:cs typeface="+mn-cs"/>
              </a:rPr>
              <a:t>mortalidade</a:t>
            </a:r>
            <a:r>
              <a:rPr kumimoji="0" lang="en-GB" sz="2400" b="0" i="0" u="none" strike="noStrike" kern="1200" cap="none" spc="0" normalizeH="0" baseline="0" noProof="0" dirty="0">
                <a:ln>
                  <a:noFill/>
                </a:ln>
                <a:solidFill>
                  <a:prstClr val="black"/>
                </a:solidFill>
                <a:effectLst/>
                <a:uLnTx/>
                <a:uFillTx/>
                <a:latin typeface="Arial"/>
                <a:ea typeface="+mn-ea"/>
                <a:cs typeface="+mn-cs"/>
              </a:rPr>
              <a:t>, taxa </a:t>
            </a:r>
            <a:br>
              <a:rPr kumimoji="0" lang="en-GB" sz="2400" b="0" i="0" u="none" strike="noStrike" kern="1200" cap="none" spc="0" normalizeH="0" baseline="0" noProof="0" dirty="0">
                <a:ln>
                  <a:noFill/>
                </a:ln>
                <a:solidFill>
                  <a:prstClr val="black"/>
                </a:solidFill>
                <a:effectLst/>
                <a:uLnTx/>
                <a:uFillTx/>
                <a:latin typeface="Arial"/>
                <a:ea typeface="+mn-ea"/>
                <a:cs typeface="+mn-cs"/>
              </a:rPr>
            </a:br>
            <a:r>
              <a:rPr kumimoji="0" lang="en-GB" sz="2400" b="0" i="0" u="none" strike="noStrike" kern="1200" cap="none" spc="0" normalizeH="0" baseline="0" noProof="0" dirty="0">
                <a:ln>
                  <a:noFill/>
                </a:ln>
                <a:solidFill>
                  <a:prstClr val="black"/>
                </a:solidFill>
                <a:effectLst/>
                <a:uLnTx/>
                <a:uFillTx/>
                <a:latin typeface="Arial"/>
                <a:ea typeface="+mn-ea"/>
                <a:cs typeface="+mn-cs"/>
              </a:rPr>
              <a:t>de </a:t>
            </a:r>
            <a:r>
              <a:rPr kumimoji="0" lang="en-GB" sz="2400" b="0" i="0" u="none" strike="noStrike" kern="1200" cap="none" spc="0" normalizeH="0" baseline="0" noProof="0" dirty="0" err="1">
                <a:ln>
                  <a:noFill/>
                </a:ln>
                <a:solidFill>
                  <a:prstClr val="black"/>
                </a:solidFill>
                <a:effectLst/>
                <a:uLnTx/>
                <a:uFillTx/>
                <a:latin typeface="Arial"/>
                <a:ea typeface="+mn-ea"/>
                <a:cs typeface="+mn-cs"/>
              </a:rPr>
              <a:t>letalidade</a:t>
            </a:r>
            <a:endParaRPr kumimoji="0" lang="en-GB" sz="2400" b="0" i="0" u="none" strike="noStrike" kern="1200" cap="none" spc="0" normalizeH="0" baseline="0" noProof="0" dirty="0">
              <a:ln>
                <a:noFill/>
              </a:ln>
              <a:solidFill>
                <a:prstClr val="black"/>
              </a:solidFill>
              <a:effectLst/>
              <a:uLnTx/>
              <a:uFillTx/>
              <a:latin typeface="Arial"/>
              <a:ea typeface="+mn-ea"/>
              <a:cs typeface="+mn-cs"/>
            </a:endParaRPr>
          </a:p>
          <a:p>
            <a:endParaRPr lang="en-US" dirty="0"/>
          </a:p>
        </p:txBody>
      </p:sp>
    </p:spTree>
    <p:extLst>
      <p:ext uri="{BB962C8B-B14F-4D97-AF65-F5344CB8AC3E}">
        <p14:creationId xmlns:p14="http://schemas.microsoft.com/office/powerpoint/2010/main" val="1643049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A7872B4-6A85-DA26-24EA-EDE019D86EFB}"/>
              </a:ext>
            </a:extLst>
          </p:cNvPr>
          <p:cNvPicPr>
            <a:picLocks noChangeAspect="1"/>
          </p:cNvPicPr>
          <p:nvPr/>
        </p:nvPicPr>
        <p:blipFill rotWithShape="1">
          <a:blip r:embed="rId3"/>
          <a:srcRect l="17005" t="1054" r="727" b="27303"/>
          <a:stretch/>
        </p:blipFill>
        <p:spPr>
          <a:xfrm>
            <a:off x="6609294" y="3613376"/>
            <a:ext cx="4770327" cy="1844496"/>
          </a:xfrm>
          <a:prstGeom prst="rect">
            <a:avLst/>
          </a:prstGeom>
        </p:spPr>
      </p:pic>
      <p:pic>
        <p:nvPicPr>
          <p:cNvPr id="5" name="Picture 5">
            <a:extLst>
              <a:ext uri="{FF2B5EF4-FFF2-40B4-BE49-F238E27FC236}">
                <a16:creationId xmlns:a16="http://schemas.microsoft.com/office/drawing/2014/main" id="{5859300B-A4F2-8A5A-1AD3-4F5A92F6ECEC}"/>
              </a:ext>
            </a:extLst>
          </p:cNvPr>
          <p:cNvPicPr>
            <a:picLocks noChangeAspect="1"/>
          </p:cNvPicPr>
          <p:nvPr/>
        </p:nvPicPr>
        <p:blipFill rotWithShape="1">
          <a:blip r:embed="rId4"/>
          <a:srcRect l="6016" t="-243" r="1161" b="29988"/>
          <a:stretch/>
        </p:blipFill>
        <p:spPr>
          <a:xfrm>
            <a:off x="1032870" y="3510258"/>
            <a:ext cx="4770328" cy="1844496"/>
          </a:xfrm>
          <a:prstGeom prst="rect">
            <a:avLst/>
          </a:prstGeom>
        </p:spPr>
      </p:pic>
      <p:sp>
        <p:nvSpPr>
          <p:cNvPr id="11" name="TextBox 10">
            <a:extLst>
              <a:ext uri="{FF2B5EF4-FFF2-40B4-BE49-F238E27FC236}">
                <a16:creationId xmlns:a16="http://schemas.microsoft.com/office/drawing/2014/main" id="{697A1646-EABC-DF3C-83AC-0026F526FB8E}"/>
              </a:ext>
            </a:extLst>
          </p:cNvPr>
          <p:cNvSpPr txBox="1"/>
          <p:nvPr/>
        </p:nvSpPr>
        <p:spPr>
          <a:xfrm>
            <a:off x="-193435" y="5349732"/>
            <a:ext cx="6195362" cy="461665"/>
          </a:xfrm>
          <a:prstGeom prst="rect">
            <a:avLst/>
          </a:prstGeom>
          <a:noFill/>
        </p:spPr>
        <p:txBody>
          <a:bodyPr wrap="square">
            <a:spAutoFit/>
          </a:bodyPr>
          <a:lstStyle/>
          <a:p>
            <a:pPr marR="0" lvl="1" algn="l" defTabSz="914400" rtl="0" eaLnBrk="0" fontAlgn="base" latinLnBrk="0" hangingPunct="0">
              <a:lnSpc>
                <a:spcPct val="100000"/>
              </a:lnSpc>
              <a:spcBef>
                <a:spcPts val="600"/>
              </a:spcBef>
              <a:spcAft>
                <a:spcPct val="0"/>
              </a:spcAft>
              <a:buClr>
                <a:srgbClr val="00820C"/>
              </a:buClr>
              <a:buSzPct val="100000"/>
              <a:tabLst/>
              <a:defRPr/>
            </a:pPr>
            <a:r>
              <a:rPr lang="en-US" sz="2400" dirty="0">
                <a:solidFill>
                  <a:prstClr val="black"/>
                </a:solidFill>
                <a:latin typeface="Arial"/>
                <a:cs typeface="Arial"/>
              </a:rPr>
              <a:t>A</a:t>
            </a:r>
            <a:r>
              <a:rPr kumimoji="0" lang="en-US" sz="2400" b="0" i="0" u="none" strike="noStrike" kern="1200" cap="none" spc="0" normalizeH="0" baseline="0" noProof="0" dirty="0" err="1">
                <a:ln>
                  <a:noFill/>
                </a:ln>
                <a:solidFill>
                  <a:prstClr val="black"/>
                </a:solidFill>
                <a:effectLst/>
                <a:uLnTx/>
                <a:uFillTx/>
                <a:latin typeface="Arial"/>
                <a:ea typeface="+mn-ea"/>
                <a:cs typeface="Arial"/>
              </a:rPr>
              <a:t>ssimétrica</a:t>
            </a:r>
            <a:r>
              <a:rPr kumimoji="0" lang="en-US" sz="2400" b="0" i="0" u="none" strike="noStrike" kern="1200" cap="none" spc="0" normalizeH="0" baseline="0" noProof="0" dirty="0">
                <a:ln>
                  <a:noFill/>
                </a:ln>
                <a:solidFill>
                  <a:prstClr val="black"/>
                </a:solidFill>
                <a:effectLst/>
                <a:uLnTx/>
                <a:uFillTx/>
                <a:latin typeface="Arial"/>
                <a:ea typeface="+mn-ea"/>
                <a:cs typeface="Arial"/>
              </a:rPr>
              <a:t> à </a:t>
            </a:r>
            <a:r>
              <a:rPr kumimoji="0" lang="en-US" sz="2400" b="0" i="0" u="none" strike="noStrike" kern="1200" cap="none" spc="0" normalizeH="0" baseline="0" noProof="0" dirty="0" err="1">
                <a:ln>
                  <a:noFill/>
                </a:ln>
                <a:solidFill>
                  <a:prstClr val="black"/>
                </a:solidFill>
                <a:effectLst/>
                <a:uLnTx/>
                <a:uFillTx/>
                <a:latin typeface="Arial"/>
                <a:ea typeface="+mn-ea"/>
                <a:cs typeface="Arial"/>
              </a:rPr>
              <a:t>direita</a:t>
            </a:r>
            <a:r>
              <a:rPr kumimoji="0" lang="en-US" sz="2400" b="0" i="0" u="none" strike="noStrike" kern="1200" cap="none" spc="0" normalizeH="0" baseline="0" noProof="0" dirty="0">
                <a:ln>
                  <a:noFill/>
                </a:ln>
                <a:solidFill>
                  <a:prstClr val="black"/>
                </a:solidFill>
                <a:effectLst/>
                <a:uLnTx/>
                <a:uFillTx/>
                <a:latin typeface="Arial"/>
                <a:ea typeface="+mn-ea"/>
                <a:cs typeface="Arial"/>
              </a:rPr>
              <a:t>: Mediana </a:t>
            </a:r>
            <a:r>
              <a:rPr kumimoji="0" lang="en-US" sz="2400" b="0" i="0" u="none" strike="noStrike" kern="1200" cap="none" spc="0" normalizeH="0" noProof="0" dirty="0">
                <a:ln>
                  <a:noFill/>
                </a:ln>
                <a:solidFill>
                  <a:prstClr val="black"/>
                </a:solidFill>
                <a:effectLst/>
                <a:uLnTx/>
                <a:uFillTx/>
                <a:latin typeface="Arial"/>
                <a:ea typeface="+mn-ea"/>
                <a:cs typeface="Arial"/>
              </a:rPr>
              <a:t>&lt; </a:t>
            </a:r>
            <a:r>
              <a:rPr kumimoji="0" lang="en-US" sz="2400" b="0" i="0" u="none" strike="noStrike" kern="1200" cap="none" spc="0" normalizeH="0" noProof="0" dirty="0" err="1">
                <a:ln>
                  <a:noFill/>
                </a:ln>
                <a:solidFill>
                  <a:prstClr val="black"/>
                </a:solidFill>
                <a:effectLst/>
                <a:uLnTx/>
                <a:uFillTx/>
                <a:latin typeface="Arial"/>
                <a:ea typeface="+mn-ea"/>
                <a:cs typeface="Arial"/>
              </a:rPr>
              <a:t>Média</a:t>
            </a:r>
            <a:endParaRPr kumimoji="0" lang="en-US" sz="2400" b="0" i="0" u="none" strike="noStrike" kern="1200" cap="none" spc="0" normalizeH="0" baseline="0" noProof="0" dirty="0">
              <a:ln>
                <a:noFill/>
              </a:ln>
              <a:solidFill>
                <a:prstClr val="black"/>
              </a:solidFill>
              <a:effectLst/>
              <a:uLnTx/>
              <a:uFillTx/>
              <a:latin typeface="Arial"/>
              <a:ea typeface="+mn-ea"/>
              <a:cs typeface="Arial"/>
            </a:endParaRPr>
          </a:p>
        </p:txBody>
      </p:sp>
      <p:sp>
        <p:nvSpPr>
          <p:cNvPr id="12" name="TextBox 11">
            <a:extLst>
              <a:ext uri="{FF2B5EF4-FFF2-40B4-BE49-F238E27FC236}">
                <a16:creationId xmlns:a16="http://schemas.microsoft.com/office/drawing/2014/main" id="{E54D4392-23F4-CA89-F622-5C49855C5FDE}"/>
              </a:ext>
            </a:extLst>
          </p:cNvPr>
          <p:cNvSpPr txBox="1"/>
          <p:nvPr/>
        </p:nvSpPr>
        <p:spPr>
          <a:xfrm>
            <a:off x="5582707" y="5349732"/>
            <a:ext cx="6570627" cy="461665"/>
          </a:xfrm>
          <a:prstGeom prst="rect">
            <a:avLst/>
          </a:prstGeom>
          <a:noFill/>
        </p:spPr>
        <p:txBody>
          <a:bodyPr wrap="square">
            <a:spAutoFit/>
          </a:bodyPr>
          <a:lstStyle/>
          <a:p>
            <a:pPr marR="0" lvl="1" algn="ctr" defTabSz="914400" rtl="0" eaLnBrk="0" fontAlgn="base" latinLnBrk="0" hangingPunct="0">
              <a:lnSpc>
                <a:spcPct val="100000"/>
              </a:lnSpc>
              <a:spcBef>
                <a:spcPts val="600"/>
              </a:spcBef>
              <a:spcAft>
                <a:spcPct val="0"/>
              </a:spcAft>
              <a:buClr>
                <a:srgbClr val="00820C"/>
              </a:buClr>
              <a:buSzPct val="100000"/>
              <a:tabLst/>
              <a:defRPr/>
            </a:pPr>
            <a:r>
              <a:rPr kumimoji="0" lang="en-US" sz="2400" b="0" i="0" u="none" strike="noStrike" kern="1200" cap="none" spc="0" normalizeH="0" baseline="0" noProof="0" dirty="0" err="1">
                <a:ln>
                  <a:noFill/>
                </a:ln>
                <a:solidFill>
                  <a:prstClr val="black"/>
                </a:solidFill>
                <a:effectLst/>
                <a:uLnTx/>
                <a:uFillTx/>
                <a:latin typeface="Arial"/>
                <a:ea typeface="+mn-ea"/>
                <a:cs typeface="Arial"/>
              </a:rPr>
              <a:t>Assimétrico</a:t>
            </a:r>
            <a:r>
              <a:rPr kumimoji="0" lang="en-US" sz="2400" b="0" i="0" u="none" strike="noStrike" kern="1200" cap="none" spc="0" normalizeH="0" baseline="0" noProof="0" dirty="0">
                <a:ln>
                  <a:noFill/>
                </a:ln>
                <a:solidFill>
                  <a:prstClr val="black"/>
                </a:solidFill>
                <a:effectLst/>
                <a:uLnTx/>
                <a:uFillTx/>
                <a:latin typeface="Arial"/>
                <a:ea typeface="+mn-ea"/>
                <a:cs typeface="Arial"/>
              </a:rPr>
              <a:t> à </a:t>
            </a:r>
            <a:r>
              <a:rPr kumimoji="0" lang="en-US" sz="2400" b="0" i="0" u="none" strike="noStrike" kern="1200" cap="none" spc="0" normalizeH="0" baseline="0" noProof="0" dirty="0" err="1">
                <a:ln>
                  <a:noFill/>
                </a:ln>
                <a:solidFill>
                  <a:prstClr val="black"/>
                </a:solidFill>
                <a:effectLst/>
                <a:uLnTx/>
                <a:uFillTx/>
                <a:latin typeface="Arial"/>
                <a:ea typeface="+mn-ea"/>
                <a:cs typeface="Arial"/>
              </a:rPr>
              <a:t>esquerda</a:t>
            </a:r>
            <a:r>
              <a:rPr kumimoji="0" lang="en-US" sz="2400" b="0" i="0" u="none" strike="noStrike" kern="1200" cap="none" spc="0" normalizeH="0" baseline="0" noProof="0" dirty="0">
                <a:ln>
                  <a:noFill/>
                </a:ln>
                <a:solidFill>
                  <a:prstClr val="black"/>
                </a:solidFill>
                <a:effectLst/>
                <a:uLnTx/>
                <a:uFillTx/>
                <a:latin typeface="Arial"/>
                <a:ea typeface="+mn-ea"/>
                <a:cs typeface="Arial"/>
              </a:rPr>
              <a:t>: </a:t>
            </a:r>
            <a:r>
              <a:rPr kumimoji="0" lang="en-US" sz="2400" b="0" i="0" u="none" strike="noStrike" kern="1200" cap="none" spc="0" normalizeH="0" baseline="0" noProof="0" dirty="0" err="1">
                <a:ln>
                  <a:noFill/>
                </a:ln>
                <a:solidFill>
                  <a:prstClr val="black"/>
                </a:solidFill>
                <a:effectLst/>
                <a:uLnTx/>
                <a:uFillTx/>
                <a:latin typeface="Arial"/>
                <a:ea typeface="+mn-ea"/>
                <a:cs typeface="Arial"/>
              </a:rPr>
              <a:t>Média</a:t>
            </a:r>
            <a:r>
              <a:rPr kumimoji="0" lang="en-US" sz="2400" b="0" i="0" u="none" strike="noStrike" kern="1200" cap="none" spc="0" normalizeH="0" baseline="0" noProof="0" dirty="0">
                <a:ln>
                  <a:noFill/>
                </a:ln>
                <a:solidFill>
                  <a:prstClr val="black"/>
                </a:solidFill>
                <a:effectLst/>
                <a:uLnTx/>
                <a:uFillTx/>
                <a:latin typeface="Arial"/>
                <a:ea typeface="+mn-ea"/>
                <a:cs typeface="Arial"/>
              </a:rPr>
              <a:t> &lt; Mediana</a:t>
            </a:r>
          </a:p>
        </p:txBody>
      </p:sp>
      <p:sp>
        <p:nvSpPr>
          <p:cNvPr id="2" name="Title 1">
            <a:extLst>
              <a:ext uri="{FF2B5EF4-FFF2-40B4-BE49-F238E27FC236}">
                <a16:creationId xmlns:a16="http://schemas.microsoft.com/office/drawing/2014/main" id="{8A3B82B2-4F4F-763E-DF2C-9E76A41DFEC3}"/>
              </a:ext>
            </a:extLst>
          </p:cNvPr>
          <p:cNvSpPr>
            <a:spLocks noGrp="1"/>
          </p:cNvSpPr>
          <p:nvPr>
            <p:ph type="title"/>
          </p:nvPr>
        </p:nvSpPr>
        <p:spPr/>
        <p:txBody>
          <a:bodyPr/>
          <a:lstStyle/>
          <a:p>
            <a:r>
              <a:rPr lang="en-US" dirty="0" err="1">
                <a:latin typeface="Franklin Gothic Medium"/>
              </a:rPr>
              <a:t>Distribuição</a:t>
            </a:r>
            <a:r>
              <a:rPr lang="en-US" dirty="0">
                <a:latin typeface="Franklin Gothic Medium"/>
              </a:rPr>
              <a:t> </a:t>
            </a:r>
            <a:r>
              <a:rPr lang="en-US" dirty="0" err="1">
                <a:latin typeface="Franklin Gothic Medium"/>
              </a:rPr>
              <a:t>simétrica</a:t>
            </a:r>
            <a:r>
              <a:rPr lang="en-US" dirty="0">
                <a:latin typeface="Franklin Gothic Medium"/>
              </a:rPr>
              <a:t> vs. </a:t>
            </a:r>
            <a:r>
              <a:rPr lang="en-US" dirty="0" err="1">
                <a:latin typeface="Franklin Gothic Medium"/>
              </a:rPr>
              <a:t>não</a:t>
            </a:r>
            <a:r>
              <a:rPr lang="en-US" dirty="0">
                <a:latin typeface="Franklin Gothic Medium"/>
              </a:rPr>
              <a:t> </a:t>
            </a:r>
            <a:r>
              <a:rPr lang="en-US" dirty="0" err="1">
                <a:latin typeface="Franklin Gothic Medium"/>
              </a:rPr>
              <a:t>paramétrica</a:t>
            </a:r>
            <a:endParaRPr lang="en-US" dirty="0"/>
          </a:p>
        </p:txBody>
      </p:sp>
      <p:sp>
        <p:nvSpPr>
          <p:cNvPr id="9" name="Text Placeholder 8">
            <a:extLst>
              <a:ext uri="{FF2B5EF4-FFF2-40B4-BE49-F238E27FC236}">
                <a16:creationId xmlns:a16="http://schemas.microsoft.com/office/drawing/2014/main" id="{93751205-65E1-6EF4-9BE3-75BE161E2039}"/>
              </a:ext>
            </a:extLst>
          </p:cNvPr>
          <p:cNvSpPr>
            <a:spLocks noGrp="1"/>
          </p:cNvSpPr>
          <p:nvPr>
            <p:ph type="body" sz="quarter" idx="16"/>
          </p:nvPr>
        </p:nvSpPr>
        <p:spPr>
          <a:xfrm>
            <a:off x="3046105" y="6491271"/>
            <a:ext cx="6570627" cy="461665"/>
          </a:xfrm>
        </p:spPr>
        <p:txBody>
          <a:bodyPr/>
          <a:lstStyle/>
          <a:p>
            <a:r>
              <a:rPr lang="en-US">
                <a:hlinkClick r:id="rId5"/>
              </a:rPr>
              <a:t>https://www.statisticshowto.com/probability-and-statistics/skewed-distribution/#SkewRight </a:t>
            </a:r>
          </a:p>
        </p:txBody>
      </p:sp>
      <p:sp>
        <p:nvSpPr>
          <p:cNvPr id="7" name="TextBox 6">
            <a:extLst>
              <a:ext uri="{FF2B5EF4-FFF2-40B4-BE49-F238E27FC236}">
                <a16:creationId xmlns:a16="http://schemas.microsoft.com/office/drawing/2014/main" id="{91BD79D3-4BBD-2514-BDDF-249BEE53EBCA}"/>
              </a:ext>
            </a:extLst>
          </p:cNvPr>
          <p:cNvSpPr txBox="1"/>
          <p:nvPr/>
        </p:nvSpPr>
        <p:spPr>
          <a:xfrm>
            <a:off x="9848529" y="4772202"/>
            <a:ext cx="1039942"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cs typeface="Arial"/>
              </a:rPr>
              <a:t>Mediana</a:t>
            </a:r>
            <a:endParaRPr lang="en-US" sz="1400" b="1"/>
          </a:p>
        </p:txBody>
      </p:sp>
      <p:sp>
        <p:nvSpPr>
          <p:cNvPr id="10" name="TextBox 9">
            <a:extLst>
              <a:ext uri="{FF2B5EF4-FFF2-40B4-BE49-F238E27FC236}">
                <a16:creationId xmlns:a16="http://schemas.microsoft.com/office/drawing/2014/main" id="{80CC966F-3794-99B1-B086-7BDDBD3331B8}"/>
              </a:ext>
            </a:extLst>
          </p:cNvPr>
          <p:cNvSpPr txBox="1"/>
          <p:nvPr/>
        </p:nvSpPr>
        <p:spPr>
          <a:xfrm>
            <a:off x="8537230" y="4823218"/>
            <a:ext cx="795528"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cs typeface="Arial"/>
              </a:rPr>
              <a:t>Média</a:t>
            </a:r>
            <a:endParaRPr lang="en-US" sz="1400" b="1"/>
          </a:p>
        </p:txBody>
      </p:sp>
      <p:sp>
        <p:nvSpPr>
          <p:cNvPr id="13" name="TextBox 12">
            <a:extLst>
              <a:ext uri="{FF2B5EF4-FFF2-40B4-BE49-F238E27FC236}">
                <a16:creationId xmlns:a16="http://schemas.microsoft.com/office/drawing/2014/main" id="{B5103E93-5BF6-1343-36F1-6267420DC851}"/>
              </a:ext>
            </a:extLst>
          </p:cNvPr>
          <p:cNvSpPr txBox="1"/>
          <p:nvPr/>
        </p:nvSpPr>
        <p:spPr>
          <a:xfrm>
            <a:off x="1277236" y="4851728"/>
            <a:ext cx="1060439"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cs typeface="Arial"/>
              </a:rPr>
              <a:t>Mediana</a:t>
            </a:r>
            <a:endParaRPr lang="en-US" sz="1400" b="1" dirty="0"/>
          </a:p>
        </p:txBody>
      </p:sp>
      <p:sp>
        <p:nvSpPr>
          <p:cNvPr id="14" name="TextBox 13">
            <a:extLst>
              <a:ext uri="{FF2B5EF4-FFF2-40B4-BE49-F238E27FC236}">
                <a16:creationId xmlns:a16="http://schemas.microsoft.com/office/drawing/2014/main" id="{3E062797-0B4F-E7FC-429A-BB28C627F0C2}"/>
              </a:ext>
            </a:extLst>
          </p:cNvPr>
          <p:cNvSpPr txBox="1"/>
          <p:nvPr/>
        </p:nvSpPr>
        <p:spPr>
          <a:xfrm>
            <a:off x="2421644" y="4310421"/>
            <a:ext cx="684711"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cs typeface="Arial"/>
              </a:rPr>
              <a:t>Média</a:t>
            </a:r>
            <a:endParaRPr lang="en-US" sz="1400" b="1"/>
          </a:p>
        </p:txBody>
      </p:sp>
      <p:sp>
        <p:nvSpPr>
          <p:cNvPr id="29" name="Freeform: Shape 28">
            <a:extLst>
              <a:ext uri="{FF2B5EF4-FFF2-40B4-BE49-F238E27FC236}">
                <a16:creationId xmlns:a16="http://schemas.microsoft.com/office/drawing/2014/main" id="{1162D041-35F6-4C32-54D2-2698895A99FC}"/>
              </a:ext>
            </a:extLst>
          </p:cNvPr>
          <p:cNvSpPr/>
          <p:nvPr/>
        </p:nvSpPr>
        <p:spPr>
          <a:xfrm>
            <a:off x="1110579" y="3754627"/>
            <a:ext cx="3760967" cy="1505045"/>
          </a:xfrm>
          <a:custGeom>
            <a:avLst/>
            <a:gdLst>
              <a:gd name="connsiteX0" fmla="*/ 0 w 3760967"/>
              <a:gd name="connsiteY0" fmla="*/ 1481252 h 1505045"/>
              <a:gd name="connsiteX1" fmla="*/ 63610 w 3760967"/>
              <a:gd name="connsiteY1" fmla="*/ 1489203 h 1505045"/>
              <a:gd name="connsiteX2" fmla="*/ 174929 w 3760967"/>
              <a:gd name="connsiteY2" fmla="*/ 1354031 h 1505045"/>
              <a:gd name="connsiteX3" fmla="*/ 540689 w 3760967"/>
              <a:gd name="connsiteY3" fmla="*/ 352167 h 1505045"/>
              <a:gd name="connsiteX4" fmla="*/ 826936 w 3760967"/>
              <a:gd name="connsiteY4" fmla="*/ 18212 h 1505045"/>
              <a:gd name="connsiteX5" fmla="*/ 1232452 w 3760967"/>
              <a:gd name="connsiteY5" fmla="*/ 113628 h 1505045"/>
              <a:gd name="connsiteX6" fmla="*/ 1908313 w 3760967"/>
              <a:gd name="connsiteY6" fmla="*/ 694073 h 1505045"/>
              <a:gd name="connsiteX7" fmla="*/ 2385391 w 3760967"/>
              <a:gd name="connsiteY7" fmla="*/ 1067784 h 1505045"/>
              <a:gd name="connsiteX8" fmla="*/ 2926080 w 3760967"/>
              <a:gd name="connsiteY8" fmla="*/ 1354031 h 1505045"/>
              <a:gd name="connsiteX9" fmla="*/ 3291840 w 3760967"/>
              <a:gd name="connsiteY9" fmla="*/ 1465350 h 1505045"/>
              <a:gd name="connsiteX10" fmla="*/ 3760967 w 3760967"/>
              <a:gd name="connsiteY10" fmla="*/ 1497155 h 150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0967" h="1505045">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5DB0E738-F802-A1FA-9328-0057DD8D1E02}"/>
              </a:ext>
            </a:extLst>
          </p:cNvPr>
          <p:cNvSpPr/>
          <p:nvPr/>
        </p:nvSpPr>
        <p:spPr>
          <a:xfrm flipH="1">
            <a:off x="6729522" y="3820548"/>
            <a:ext cx="4236172" cy="1464954"/>
          </a:xfrm>
          <a:custGeom>
            <a:avLst/>
            <a:gdLst>
              <a:gd name="connsiteX0" fmla="*/ 0 w 3760967"/>
              <a:gd name="connsiteY0" fmla="*/ 1481252 h 1505045"/>
              <a:gd name="connsiteX1" fmla="*/ 63610 w 3760967"/>
              <a:gd name="connsiteY1" fmla="*/ 1489203 h 1505045"/>
              <a:gd name="connsiteX2" fmla="*/ 174929 w 3760967"/>
              <a:gd name="connsiteY2" fmla="*/ 1354031 h 1505045"/>
              <a:gd name="connsiteX3" fmla="*/ 540689 w 3760967"/>
              <a:gd name="connsiteY3" fmla="*/ 352167 h 1505045"/>
              <a:gd name="connsiteX4" fmla="*/ 826936 w 3760967"/>
              <a:gd name="connsiteY4" fmla="*/ 18212 h 1505045"/>
              <a:gd name="connsiteX5" fmla="*/ 1232452 w 3760967"/>
              <a:gd name="connsiteY5" fmla="*/ 113628 h 1505045"/>
              <a:gd name="connsiteX6" fmla="*/ 1908313 w 3760967"/>
              <a:gd name="connsiteY6" fmla="*/ 694073 h 1505045"/>
              <a:gd name="connsiteX7" fmla="*/ 2385391 w 3760967"/>
              <a:gd name="connsiteY7" fmla="*/ 1067784 h 1505045"/>
              <a:gd name="connsiteX8" fmla="*/ 2926080 w 3760967"/>
              <a:gd name="connsiteY8" fmla="*/ 1354031 h 1505045"/>
              <a:gd name="connsiteX9" fmla="*/ 3291840 w 3760967"/>
              <a:gd name="connsiteY9" fmla="*/ 1465350 h 1505045"/>
              <a:gd name="connsiteX10" fmla="*/ 3760967 w 3760967"/>
              <a:gd name="connsiteY10" fmla="*/ 1497155 h 150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0967" h="1505045">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F5B9FD5A-455D-DE00-D37D-72F3BEAC5AC8}"/>
              </a:ext>
            </a:extLst>
          </p:cNvPr>
          <p:cNvCxnSpPr>
            <a:cxnSpLocks/>
          </p:cNvCxnSpPr>
          <p:nvPr/>
        </p:nvCxnSpPr>
        <p:spPr>
          <a:xfrm>
            <a:off x="2397789" y="3929758"/>
            <a:ext cx="0" cy="1371600"/>
          </a:xfrm>
          <a:prstGeom prst="line">
            <a:avLst/>
          </a:prstGeom>
          <a:ln w="38100">
            <a:solidFill>
              <a:srgbClr val="2290B8"/>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323DE1F-73C0-618E-9A36-6BE2F73B5BC0}"/>
              </a:ext>
            </a:extLst>
          </p:cNvPr>
          <p:cNvCxnSpPr>
            <a:cxnSpLocks/>
          </p:cNvCxnSpPr>
          <p:nvPr/>
        </p:nvCxnSpPr>
        <p:spPr>
          <a:xfrm>
            <a:off x="2170533" y="3820548"/>
            <a:ext cx="0" cy="14813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Freeform: Shape 51">
            <a:extLst>
              <a:ext uri="{FF2B5EF4-FFF2-40B4-BE49-F238E27FC236}">
                <a16:creationId xmlns:a16="http://schemas.microsoft.com/office/drawing/2014/main" id="{FA70CC1E-628D-27BF-4E95-A807F6320FFD}"/>
              </a:ext>
            </a:extLst>
          </p:cNvPr>
          <p:cNvSpPr/>
          <p:nvPr/>
        </p:nvSpPr>
        <p:spPr>
          <a:xfrm>
            <a:off x="6100012" y="1429499"/>
            <a:ext cx="1879701" cy="1066584"/>
          </a:xfrm>
          <a:custGeom>
            <a:avLst/>
            <a:gdLst>
              <a:gd name="connsiteX0" fmla="*/ 0 w 1637414"/>
              <a:gd name="connsiteY0" fmla="*/ 0 h 1063256"/>
              <a:gd name="connsiteX1" fmla="*/ 148856 w 1637414"/>
              <a:gd name="connsiteY1" fmla="*/ 31898 h 1063256"/>
              <a:gd name="connsiteX2" fmla="*/ 350875 w 1637414"/>
              <a:gd name="connsiteY2" fmla="*/ 148856 h 1063256"/>
              <a:gd name="connsiteX3" fmla="*/ 606056 w 1637414"/>
              <a:gd name="connsiteY3" fmla="*/ 393405 h 1063256"/>
              <a:gd name="connsiteX4" fmla="*/ 914400 w 1637414"/>
              <a:gd name="connsiteY4" fmla="*/ 691116 h 1063256"/>
              <a:gd name="connsiteX5" fmla="*/ 1116419 w 1637414"/>
              <a:gd name="connsiteY5" fmla="*/ 850605 h 1063256"/>
              <a:gd name="connsiteX6" fmla="*/ 1297173 w 1637414"/>
              <a:gd name="connsiteY6" fmla="*/ 956930 h 1063256"/>
              <a:gd name="connsiteX7" fmla="*/ 1456661 w 1637414"/>
              <a:gd name="connsiteY7" fmla="*/ 1020725 h 1063256"/>
              <a:gd name="connsiteX8" fmla="*/ 1637414 w 1637414"/>
              <a:gd name="connsiteY8" fmla="*/ 1063256 h 1063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7414" h="1063256">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Shape 52">
            <a:extLst>
              <a:ext uri="{FF2B5EF4-FFF2-40B4-BE49-F238E27FC236}">
                <a16:creationId xmlns:a16="http://schemas.microsoft.com/office/drawing/2014/main" id="{A19212BE-7FF6-8E75-C60D-ED97F46CBF14}"/>
              </a:ext>
            </a:extLst>
          </p:cNvPr>
          <p:cNvSpPr/>
          <p:nvPr/>
        </p:nvSpPr>
        <p:spPr>
          <a:xfrm flipH="1">
            <a:off x="4220305" y="1434007"/>
            <a:ext cx="1879703" cy="1062076"/>
          </a:xfrm>
          <a:custGeom>
            <a:avLst/>
            <a:gdLst>
              <a:gd name="connsiteX0" fmla="*/ 0 w 1637414"/>
              <a:gd name="connsiteY0" fmla="*/ 0 h 1063256"/>
              <a:gd name="connsiteX1" fmla="*/ 148856 w 1637414"/>
              <a:gd name="connsiteY1" fmla="*/ 31898 h 1063256"/>
              <a:gd name="connsiteX2" fmla="*/ 350875 w 1637414"/>
              <a:gd name="connsiteY2" fmla="*/ 148856 h 1063256"/>
              <a:gd name="connsiteX3" fmla="*/ 606056 w 1637414"/>
              <a:gd name="connsiteY3" fmla="*/ 393405 h 1063256"/>
              <a:gd name="connsiteX4" fmla="*/ 914400 w 1637414"/>
              <a:gd name="connsiteY4" fmla="*/ 691116 h 1063256"/>
              <a:gd name="connsiteX5" fmla="*/ 1116419 w 1637414"/>
              <a:gd name="connsiteY5" fmla="*/ 850605 h 1063256"/>
              <a:gd name="connsiteX6" fmla="*/ 1297173 w 1637414"/>
              <a:gd name="connsiteY6" fmla="*/ 956930 h 1063256"/>
              <a:gd name="connsiteX7" fmla="*/ 1456661 w 1637414"/>
              <a:gd name="connsiteY7" fmla="*/ 1020725 h 1063256"/>
              <a:gd name="connsiteX8" fmla="*/ 1637414 w 1637414"/>
              <a:gd name="connsiteY8" fmla="*/ 1063256 h 1063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7414" h="1063256">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4" name="Straight Connector 53">
            <a:extLst>
              <a:ext uri="{FF2B5EF4-FFF2-40B4-BE49-F238E27FC236}">
                <a16:creationId xmlns:a16="http://schemas.microsoft.com/office/drawing/2014/main" id="{5E9122D7-A0CA-7913-2476-D146AD18F989}"/>
              </a:ext>
            </a:extLst>
          </p:cNvPr>
          <p:cNvCxnSpPr>
            <a:cxnSpLocks/>
          </p:cNvCxnSpPr>
          <p:nvPr/>
        </p:nvCxnSpPr>
        <p:spPr>
          <a:xfrm>
            <a:off x="6114760" y="1451621"/>
            <a:ext cx="0" cy="108813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315082F-C444-1F08-3535-5CFCEB8E47A9}"/>
              </a:ext>
            </a:extLst>
          </p:cNvPr>
          <p:cNvSpPr txBox="1"/>
          <p:nvPr/>
        </p:nvSpPr>
        <p:spPr>
          <a:xfrm>
            <a:off x="3397871" y="2751565"/>
            <a:ext cx="5563996" cy="461665"/>
          </a:xfrm>
          <a:prstGeom prst="rect">
            <a:avLst/>
          </a:prstGeom>
          <a:noFill/>
        </p:spPr>
        <p:txBody>
          <a:bodyPr wrap="square">
            <a:spAutoFit/>
          </a:bodyPr>
          <a:lstStyle/>
          <a:p>
            <a:pPr marL="685800" marR="0" lvl="1" indent="-228600" algn="l" defTabSz="914400" rtl="0" eaLnBrk="0" fontAlgn="base" latinLnBrk="0" hangingPunct="0">
              <a:lnSpc>
                <a:spcPct val="100000"/>
              </a:lnSpc>
              <a:spcBef>
                <a:spcPts val="600"/>
              </a:spcBef>
              <a:spcAft>
                <a:spcPct val="0"/>
              </a:spcAft>
              <a:buClr>
                <a:srgbClr val="00820C"/>
              </a:buClr>
              <a:buSzPct val="100000"/>
              <a:buFont typeface="Wingdings" panose="05000000000000000000" pitchFamily="2" charset="2"/>
              <a:buChar char="§"/>
              <a:tabLst/>
              <a:defRPr/>
            </a:pPr>
            <a:r>
              <a:rPr kumimoji="0" lang="en-US" sz="2400" b="0" i="0" u="none" strike="noStrike" kern="1200" cap="none" spc="0" normalizeH="0" baseline="0" noProof="0" dirty="0" err="1">
                <a:ln>
                  <a:noFill/>
                </a:ln>
                <a:solidFill>
                  <a:prstClr val="black"/>
                </a:solidFill>
                <a:effectLst/>
                <a:uLnTx/>
                <a:uFillTx/>
                <a:latin typeface="Arial"/>
                <a:ea typeface="+mn-ea"/>
                <a:cs typeface="Arial"/>
              </a:rPr>
              <a:t>Simétrico</a:t>
            </a:r>
            <a:r>
              <a:rPr kumimoji="0" lang="en-US" sz="2400" b="0" i="0" u="none" strike="noStrike" kern="1200" cap="none" spc="0" normalizeH="0" baseline="0" noProof="0" dirty="0">
                <a:ln>
                  <a:noFill/>
                </a:ln>
                <a:solidFill>
                  <a:prstClr val="black"/>
                </a:solidFill>
                <a:effectLst/>
                <a:uLnTx/>
                <a:uFillTx/>
                <a:latin typeface="Arial"/>
                <a:ea typeface="+mn-ea"/>
                <a:cs typeface="Arial"/>
              </a:rPr>
              <a:t>: Mediana </a:t>
            </a:r>
            <a:r>
              <a:rPr kumimoji="0" lang="en-US" sz="2400" b="0" i="0" u="none" strike="noStrike" kern="1200" cap="none" spc="0" normalizeH="0" noProof="0" dirty="0">
                <a:ln>
                  <a:noFill/>
                </a:ln>
                <a:solidFill>
                  <a:prstClr val="black"/>
                </a:solidFill>
                <a:effectLst/>
                <a:uLnTx/>
                <a:uFillTx/>
                <a:latin typeface="Arial"/>
                <a:ea typeface="+mn-ea"/>
                <a:cs typeface="Arial"/>
              </a:rPr>
              <a:t>= </a:t>
            </a:r>
            <a:r>
              <a:rPr kumimoji="0" lang="en-US" sz="2400" b="0" i="0" u="none" strike="noStrike" kern="1200" cap="none" spc="0" normalizeH="0" noProof="0" dirty="0" err="1">
                <a:ln>
                  <a:noFill/>
                </a:ln>
                <a:solidFill>
                  <a:prstClr val="black"/>
                </a:solidFill>
                <a:effectLst/>
                <a:uLnTx/>
                <a:uFillTx/>
                <a:latin typeface="Arial"/>
                <a:ea typeface="+mn-ea"/>
                <a:cs typeface="Arial"/>
              </a:rPr>
              <a:t>Média</a:t>
            </a:r>
            <a:endParaRPr kumimoji="0" lang="en-US" sz="2400" b="0" i="0" u="none" strike="noStrike" kern="1200" cap="none" spc="0" normalizeH="0" baseline="0" noProof="0" dirty="0">
              <a:ln>
                <a:noFill/>
              </a:ln>
              <a:solidFill>
                <a:prstClr val="black"/>
              </a:solidFill>
              <a:effectLst/>
              <a:uLnTx/>
              <a:uFillTx/>
              <a:latin typeface="Arial"/>
              <a:ea typeface="+mn-ea"/>
              <a:cs typeface="Arial"/>
            </a:endParaRPr>
          </a:p>
        </p:txBody>
      </p:sp>
    </p:spTree>
    <p:extLst>
      <p:ext uri="{BB962C8B-B14F-4D97-AF65-F5344CB8AC3E}">
        <p14:creationId xmlns:p14="http://schemas.microsoft.com/office/powerpoint/2010/main" val="1420628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5484"/>
            <a:ext cx="10515600" cy="800100"/>
          </a:xfrm>
        </p:spPr>
        <p:txBody>
          <a:bodyPr/>
          <a:lstStyle/>
          <a:p>
            <a:r>
              <a:rPr lang="en-US" sz="4400" dirty="0" err="1"/>
              <a:t>Medidas</a:t>
            </a:r>
            <a:r>
              <a:rPr lang="en-US" sz="4400" dirty="0"/>
              <a:t> de </a:t>
            </a:r>
            <a:r>
              <a:rPr lang="en-US" dirty="0" err="1"/>
              <a:t>tendência</a:t>
            </a:r>
            <a:r>
              <a:rPr lang="en-US" sz="4400" dirty="0"/>
              <a:t> </a:t>
            </a:r>
            <a:r>
              <a:rPr lang="en-US" dirty="0"/>
              <a:t>c</a:t>
            </a:r>
            <a:r>
              <a:rPr lang="en-US" sz="4400" dirty="0"/>
              <a:t>entral</a:t>
            </a:r>
          </a:p>
        </p:txBody>
      </p:sp>
      <p:graphicFrame>
        <p:nvGraphicFramePr>
          <p:cNvPr id="5" name="Table 4"/>
          <p:cNvGraphicFramePr>
            <a:graphicFrameLocks noGrp="1"/>
          </p:cNvGraphicFramePr>
          <p:nvPr>
            <p:extLst>
              <p:ext uri="{D42A27DB-BD31-4B8C-83A1-F6EECF244321}">
                <p14:modId xmlns:p14="http://schemas.microsoft.com/office/powerpoint/2010/main" val="2907983318"/>
              </p:ext>
            </p:extLst>
          </p:nvPr>
        </p:nvGraphicFramePr>
        <p:xfrm>
          <a:off x="510707" y="2419395"/>
          <a:ext cx="3466426" cy="2662129"/>
        </p:xfrm>
        <a:graphic>
          <a:graphicData uri="http://schemas.openxmlformats.org/drawingml/2006/table">
            <a:tbl>
              <a:tblPr firstRow="1">
                <a:tableStyleId>{8799B23B-EC83-4686-B30A-512413B5E67A}</a:tableStyleId>
              </a:tblPr>
              <a:tblGrid>
                <a:gridCol w="1004047">
                  <a:extLst>
                    <a:ext uri="{9D8B030D-6E8A-4147-A177-3AD203B41FA5}">
                      <a16:colId xmlns:a16="http://schemas.microsoft.com/office/drawing/2014/main" val="20000"/>
                    </a:ext>
                  </a:extLst>
                </a:gridCol>
                <a:gridCol w="1057835">
                  <a:extLst>
                    <a:ext uri="{9D8B030D-6E8A-4147-A177-3AD203B41FA5}">
                      <a16:colId xmlns:a16="http://schemas.microsoft.com/office/drawing/2014/main" val="20001"/>
                    </a:ext>
                  </a:extLst>
                </a:gridCol>
                <a:gridCol w="1404544">
                  <a:extLst>
                    <a:ext uri="{9D8B030D-6E8A-4147-A177-3AD203B41FA5}">
                      <a16:colId xmlns:a16="http://schemas.microsoft.com/office/drawing/2014/main" val="20002"/>
                    </a:ext>
                  </a:extLst>
                </a:gridCol>
              </a:tblGrid>
              <a:tr h="833794">
                <a:tc>
                  <a:txBody>
                    <a:bodyPr/>
                    <a:lstStyle/>
                    <a:p>
                      <a:r>
                        <a:rPr lang="en-US" sz="1600" dirty="0" err="1">
                          <a:solidFill>
                            <a:schemeClr val="tx1"/>
                          </a:solidFill>
                          <a:latin typeface="+mn-lt"/>
                        </a:rPr>
                        <a:t>Medida</a:t>
                      </a:r>
                      <a:endParaRPr lang="en-US" sz="160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dirty="0">
                          <a:solidFill>
                            <a:schemeClr val="tx1"/>
                          </a:solidFill>
                          <a:latin typeface="+mn-lt"/>
                        </a:rPr>
                        <a:t>Dados </a:t>
                      </a:r>
                      <a:r>
                        <a:rPr lang="en-US" sz="1600" dirty="0" err="1">
                          <a:solidFill>
                            <a:schemeClr val="tx1"/>
                          </a:solidFill>
                          <a:latin typeface="+mn-lt"/>
                        </a:rPr>
                        <a:t>originais</a:t>
                      </a:r>
                      <a:r>
                        <a:rPr lang="en-US" sz="1600" dirty="0">
                          <a:solidFill>
                            <a:schemeClr val="tx1"/>
                          </a:solidFill>
                          <a:latin typeface="+mn-lt"/>
                        </a:rPr>
                        <a:t> </a:t>
                      </a:r>
                      <a:r>
                        <a:rPr lang="en-US" sz="1600" baseline="0" dirty="0">
                          <a:solidFill>
                            <a:schemeClr val="tx1"/>
                          </a:solidFill>
                          <a:latin typeface="+mn-lt"/>
                        </a:rPr>
                        <a:t>(</a:t>
                      </a:r>
                      <a:r>
                        <a:rPr lang="en-US" sz="1600" i="1" baseline="0" dirty="0">
                          <a:solidFill>
                            <a:schemeClr val="tx1"/>
                          </a:solidFill>
                          <a:latin typeface="+mn-lt"/>
                        </a:rPr>
                        <a:t>n=19</a:t>
                      </a:r>
                      <a:r>
                        <a:rPr lang="en-US" sz="1600" baseline="0" dirty="0">
                          <a:solidFill>
                            <a:schemeClr val="tx1"/>
                          </a:solidFill>
                          <a:latin typeface="+mn-lt"/>
                        </a:rPr>
                        <a:t>)</a:t>
                      </a:r>
                      <a:endParaRPr lang="en-US" sz="160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dirty="0">
                          <a:solidFill>
                            <a:schemeClr val="tx1"/>
                          </a:solidFill>
                          <a:latin typeface="+mn-lt"/>
                        </a:rPr>
                        <a:t>Dados </a:t>
                      </a:r>
                      <a:r>
                        <a:rPr lang="en-US" sz="1600" dirty="0" err="1">
                          <a:solidFill>
                            <a:schemeClr val="tx1"/>
                          </a:solidFill>
                          <a:latin typeface="+mn-lt"/>
                        </a:rPr>
                        <a:t>atualizados</a:t>
                      </a:r>
                      <a:endParaRPr lang="en-US" sz="1600" dirty="0">
                        <a:solidFill>
                          <a:schemeClr val="tx1"/>
                        </a:solidFill>
                        <a:latin typeface="+mn-lt"/>
                      </a:endParaRPr>
                    </a:p>
                    <a:p>
                      <a:pPr algn="ctr"/>
                      <a:r>
                        <a:rPr lang="en-US" sz="1600" dirty="0">
                          <a:solidFill>
                            <a:schemeClr val="tx1"/>
                          </a:solidFill>
                          <a:latin typeface="+mn-lt"/>
                        </a:rPr>
                        <a:t>(</a:t>
                      </a:r>
                      <a:r>
                        <a:rPr lang="en-US" sz="1600" i="1" dirty="0">
                          <a:solidFill>
                            <a:schemeClr val="tx1"/>
                          </a:solidFill>
                          <a:latin typeface="+mn-lt"/>
                        </a:rPr>
                        <a:t>n=20</a:t>
                      </a:r>
                      <a:r>
                        <a:rPr lang="en-US" sz="1600" dirty="0">
                          <a:solidFill>
                            <a:schemeClr val="tx1"/>
                          </a:solidFill>
                          <a:latin typeface="+mn-lt"/>
                        </a:rPr>
                        <a:t>)</a:t>
                      </a:r>
                      <a:endParaRPr lang="en-US" sz="160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591036">
                <a:tc>
                  <a:txBody>
                    <a:bodyPr/>
                    <a:lstStyle/>
                    <a:p>
                      <a:r>
                        <a:rPr lang="en-US" sz="1600">
                          <a:solidFill>
                            <a:schemeClr val="tx1"/>
                          </a:solidFill>
                          <a:latin typeface="+mn-lt"/>
                        </a:rPr>
                        <a:t>Modo</a:t>
                      </a:r>
                      <a:endParaRPr lang="en-US" sz="160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600" b="0" dirty="0">
                          <a:solidFill>
                            <a:schemeClr val="tx1"/>
                          </a:solidFill>
                          <a:latin typeface="+mn-lt"/>
                        </a:rPr>
                        <a:t>9</a:t>
                      </a:r>
                      <a:endParaRPr lang="en-US" sz="1600" b="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600" dirty="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603797">
                <a:tc>
                  <a:txBody>
                    <a:bodyPr/>
                    <a:lstStyle/>
                    <a:p>
                      <a:r>
                        <a:rPr lang="en-US" sz="1600">
                          <a:solidFill>
                            <a:schemeClr val="tx1"/>
                          </a:solidFill>
                          <a:latin typeface="+mn-lt"/>
                        </a:rPr>
                        <a:t>Mediana</a:t>
                      </a:r>
                      <a:endParaRPr lang="en-US" sz="160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latin typeface="+mn-lt"/>
                        </a:rPr>
                        <a:t>9</a:t>
                      </a:r>
                      <a:endParaRPr lang="en-US" sz="1600" b="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3502">
                <a:tc>
                  <a:txBody>
                    <a:bodyPr/>
                    <a:lstStyle/>
                    <a:p>
                      <a:r>
                        <a:rPr lang="en-US" sz="1600">
                          <a:solidFill>
                            <a:schemeClr val="tx1"/>
                          </a:solidFill>
                          <a:latin typeface="+mn-lt"/>
                        </a:rPr>
                        <a:t>Média</a:t>
                      </a:r>
                      <a:endParaRPr lang="en-US" sz="160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600" b="0">
                          <a:solidFill>
                            <a:schemeClr val="tx1"/>
                          </a:solidFill>
                          <a:latin typeface="+mn-lt"/>
                        </a:rPr>
                        <a:t>8.8</a:t>
                      </a:r>
                      <a:endParaRPr lang="en-US" sz="1600" b="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600" dirty="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bl>
          </a:graphicData>
        </a:graphic>
      </p:graphicFrame>
      <p:sp>
        <p:nvSpPr>
          <p:cNvPr id="6" name="TextBox 5"/>
          <p:cNvSpPr txBox="1">
            <a:spLocks noChangeArrowheads="1"/>
          </p:cNvSpPr>
          <p:nvPr/>
        </p:nvSpPr>
        <p:spPr bwMode="auto">
          <a:xfrm>
            <a:off x="2663936" y="3399378"/>
            <a:ext cx="1171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n-US" altLang="en-US" sz="1600" b="1" dirty="0">
                <a:solidFill>
                  <a:srgbClr val="00953A"/>
                </a:solidFill>
                <a:cs typeface="Arial" panose="020B0604020202020204" pitchFamily="34" charset="0"/>
              </a:rPr>
              <a:t>9</a:t>
            </a:r>
          </a:p>
        </p:txBody>
      </p:sp>
      <p:sp>
        <p:nvSpPr>
          <p:cNvPr id="7" name="TextBox 6"/>
          <p:cNvSpPr txBox="1">
            <a:spLocks noChangeArrowheads="1"/>
          </p:cNvSpPr>
          <p:nvPr/>
        </p:nvSpPr>
        <p:spPr bwMode="auto">
          <a:xfrm>
            <a:off x="2663936" y="3963942"/>
            <a:ext cx="1171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n-US" altLang="en-US" sz="1600" b="1">
                <a:solidFill>
                  <a:srgbClr val="00953A"/>
                </a:solidFill>
                <a:cs typeface="Arial" panose="020B0604020202020204" pitchFamily="34" charset="0"/>
              </a:rPr>
              <a:t>9</a:t>
            </a:r>
          </a:p>
        </p:txBody>
      </p:sp>
      <p:sp>
        <p:nvSpPr>
          <p:cNvPr id="8" name="TextBox 7"/>
          <p:cNvSpPr txBox="1">
            <a:spLocks noChangeArrowheads="1"/>
          </p:cNvSpPr>
          <p:nvPr/>
        </p:nvSpPr>
        <p:spPr bwMode="auto">
          <a:xfrm>
            <a:off x="2663935" y="4594509"/>
            <a:ext cx="1171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n-US" altLang="en-US" sz="1600" b="1" dirty="0">
                <a:solidFill>
                  <a:srgbClr val="00953A"/>
                </a:solidFill>
                <a:cs typeface="Arial" panose="020B0604020202020204" pitchFamily="34" charset="0"/>
              </a:rPr>
              <a:t>9.5</a:t>
            </a:r>
          </a:p>
        </p:txBody>
      </p:sp>
      <p:graphicFrame>
        <p:nvGraphicFramePr>
          <p:cNvPr id="3" name="Group 74">
            <a:extLst>
              <a:ext uri="{FF2B5EF4-FFF2-40B4-BE49-F238E27FC236}">
                <a16:creationId xmlns:a16="http://schemas.microsoft.com/office/drawing/2014/main" id="{566CE488-2DB5-1935-BED9-4BFFA365FEF2}"/>
              </a:ext>
            </a:extLst>
          </p:cNvPr>
          <p:cNvGraphicFramePr>
            <a:graphicFrameLocks/>
          </p:cNvGraphicFramePr>
          <p:nvPr>
            <p:extLst>
              <p:ext uri="{D42A27DB-BD31-4B8C-83A1-F6EECF244321}">
                <p14:modId xmlns:p14="http://schemas.microsoft.com/office/powerpoint/2010/main" val="1938634285"/>
              </p:ext>
            </p:extLst>
          </p:nvPr>
        </p:nvGraphicFramePr>
        <p:xfrm>
          <a:off x="4782298" y="1036909"/>
          <a:ext cx="4789440" cy="5854067"/>
        </p:xfrm>
        <a:graphic>
          <a:graphicData uri="http://schemas.openxmlformats.org/drawingml/2006/table">
            <a:tbl>
              <a:tblPr firstRow="1" bandRow="1">
                <a:tableStyleId>{68D230F3-CF80-4859-8CE7-A43EE81993B5}</a:tableStyleId>
              </a:tblPr>
              <a:tblGrid>
                <a:gridCol w="858398">
                  <a:extLst>
                    <a:ext uri="{9D8B030D-6E8A-4147-A177-3AD203B41FA5}">
                      <a16:colId xmlns:a16="http://schemas.microsoft.com/office/drawing/2014/main" val="20000"/>
                    </a:ext>
                  </a:extLst>
                </a:gridCol>
                <a:gridCol w="2090657">
                  <a:extLst>
                    <a:ext uri="{9D8B030D-6E8A-4147-A177-3AD203B41FA5}">
                      <a16:colId xmlns:a16="http://schemas.microsoft.com/office/drawing/2014/main" val="20001"/>
                    </a:ext>
                  </a:extLst>
                </a:gridCol>
                <a:gridCol w="1840385">
                  <a:extLst>
                    <a:ext uri="{9D8B030D-6E8A-4147-A177-3AD203B41FA5}">
                      <a16:colId xmlns:a16="http://schemas.microsoft.com/office/drawing/2014/main" val="2714134219"/>
                    </a:ext>
                  </a:extLst>
                </a:gridCol>
              </a:tblGrid>
              <a:tr h="508182">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 do </a:t>
                      </a:r>
                      <a:r>
                        <a:rPr kumimoji="0" lang="en-US" sz="1600" b="1" u="none" strike="noStrike" cap="none" normalizeH="0" baseline="0" dirty="0" err="1">
                          <a:ln>
                            <a:noFill/>
                          </a:ln>
                          <a:solidFill>
                            <a:schemeClr val="tx1"/>
                          </a:solidFill>
                          <a:effectLst/>
                          <a:latin typeface="+mn-lt"/>
                        </a:rPr>
                        <a:t>doente</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err="1">
                          <a:ln>
                            <a:noFill/>
                          </a:ln>
                          <a:solidFill>
                            <a:schemeClr val="tx1"/>
                          </a:solidFill>
                          <a:effectLst/>
                          <a:latin typeface="+mn-lt"/>
                        </a:rPr>
                        <a:t>Período</a:t>
                      </a:r>
                      <a:r>
                        <a:rPr kumimoji="0" lang="en-US" sz="1600" b="1" u="none" strike="noStrike" cap="none" normalizeH="0" baseline="0" dirty="0">
                          <a:ln>
                            <a:noFill/>
                          </a:ln>
                          <a:solidFill>
                            <a:schemeClr val="tx1"/>
                          </a:solidFill>
                          <a:effectLst/>
                          <a:latin typeface="+mn-lt"/>
                        </a:rPr>
                        <a:t> de </a:t>
                      </a:r>
                      <a:r>
                        <a:rPr kumimoji="0" lang="en-US" sz="1600" b="1" u="none" strike="noStrike" cap="none" normalizeH="0" baseline="0" dirty="0" err="1">
                          <a:ln>
                            <a:noFill/>
                          </a:ln>
                          <a:solidFill>
                            <a:schemeClr val="tx1"/>
                          </a:solidFill>
                          <a:effectLst/>
                          <a:latin typeface="+mn-lt"/>
                        </a:rPr>
                        <a:t>incubação</a:t>
                      </a:r>
                      <a:r>
                        <a:rPr kumimoji="0" lang="en-US" sz="1600" b="1" u="none" strike="noStrike" cap="none" normalizeH="0" baseline="0" dirty="0">
                          <a:ln>
                            <a:noFill/>
                          </a:ln>
                          <a:solidFill>
                            <a:schemeClr val="tx1"/>
                          </a:solidFill>
                          <a:effectLst/>
                          <a:latin typeface="+mn-lt"/>
                        </a:rPr>
                        <a:t> (</a:t>
                      </a:r>
                      <a:r>
                        <a:rPr kumimoji="0" lang="en-US" sz="1600" b="1" u="none" strike="noStrike" cap="none" normalizeH="0" baseline="0" dirty="0" err="1">
                          <a:ln>
                            <a:noFill/>
                          </a:ln>
                          <a:solidFill>
                            <a:schemeClr val="tx1"/>
                          </a:solidFill>
                          <a:effectLst/>
                          <a:latin typeface="+mn-lt"/>
                        </a:rPr>
                        <a:t>dias</a:t>
                      </a:r>
                      <a:r>
                        <a:rPr kumimoji="0" lang="en-US" sz="1600" b="1" u="none" strike="noStrike" cap="none" normalizeH="0" baseline="0" dirty="0">
                          <a:ln>
                            <a:noFill/>
                          </a:ln>
                          <a:solidFill>
                            <a:schemeClr val="tx1"/>
                          </a:solidFill>
                          <a:effectLst/>
                          <a:latin typeface="+mn-lt"/>
                        </a:rPr>
                        <a:t>)</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err="1">
                          <a:ln>
                            <a:noFill/>
                          </a:ln>
                          <a:solidFill>
                            <a:schemeClr val="tx1"/>
                          </a:solidFill>
                          <a:effectLst/>
                          <a:latin typeface="+mn-lt"/>
                        </a:rPr>
                        <a:t>Período</a:t>
                      </a:r>
                      <a:r>
                        <a:rPr kumimoji="0" lang="en-US" sz="1600" b="1" u="none" strike="noStrike" cap="none" normalizeH="0" baseline="0" dirty="0">
                          <a:ln>
                            <a:noFill/>
                          </a:ln>
                          <a:solidFill>
                            <a:schemeClr val="tx1"/>
                          </a:solidFill>
                          <a:effectLst/>
                          <a:latin typeface="+mn-lt"/>
                        </a:rPr>
                        <a:t> de </a:t>
                      </a:r>
                      <a:r>
                        <a:rPr kumimoji="0" lang="en-US" sz="1600" b="1" u="none" strike="noStrike" cap="none" normalizeH="0" baseline="0" dirty="0" err="1">
                          <a:ln>
                            <a:noFill/>
                          </a:ln>
                          <a:solidFill>
                            <a:schemeClr val="tx1"/>
                          </a:solidFill>
                          <a:effectLst/>
                          <a:latin typeface="+mn-lt"/>
                        </a:rPr>
                        <a:t>incubação</a:t>
                      </a:r>
                      <a:r>
                        <a:rPr kumimoji="0" lang="en-US" sz="1600" b="1" u="none" strike="noStrike" cap="none" normalizeH="0" baseline="0" dirty="0">
                          <a:ln>
                            <a:noFill/>
                          </a:ln>
                          <a:solidFill>
                            <a:schemeClr val="tx1"/>
                          </a:solidFill>
                          <a:effectLst/>
                          <a:latin typeface="+mn-lt"/>
                        </a:rPr>
                        <a:t> (</a:t>
                      </a:r>
                      <a:r>
                        <a:rPr kumimoji="0" lang="en-US" sz="1600" b="1" u="none" strike="noStrike" cap="none" normalizeH="0" baseline="0" dirty="0" err="1">
                          <a:ln>
                            <a:noFill/>
                          </a:ln>
                          <a:solidFill>
                            <a:schemeClr val="tx1"/>
                          </a:solidFill>
                          <a:effectLst/>
                          <a:latin typeface="+mn-lt"/>
                        </a:rPr>
                        <a:t>dias</a:t>
                      </a:r>
                      <a:r>
                        <a:rPr kumimoji="0" lang="en-US" sz="1600" b="1" u="none" strike="noStrike" cap="none" normalizeH="0" baseline="0" dirty="0">
                          <a:ln>
                            <a:noFill/>
                          </a:ln>
                          <a:solidFill>
                            <a:schemeClr val="tx1"/>
                          </a:solidFill>
                          <a:effectLst/>
                          <a:latin typeface="+mn-lt"/>
                        </a:rPr>
                        <a:t>)</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2</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dirty="0">
                          <a:solidFill>
                            <a:srgbClr val="000000"/>
                          </a:solidFill>
                          <a:effectLst/>
                          <a:latin typeface="+mn-lt"/>
                        </a:rPr>
                        <a:t>2</a:t>
                      </a:r>
                      <a:endParaRPr lang="en-US" sz="1600" b="0" i="0" u="none" strike="noStrike" kern="120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8</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8</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9</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9</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1386">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14</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14</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1386">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i="0" u="none" strike="noStrike" kern="120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r>
                        <a:rPr lang="en-US" sz="1600" b="0" i="0" u="none" strike="noStrike">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r h="241386">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1" i="0" u="none" strike="noStrike" kern="1200">
                          <a:solidFill>
                            <a:srgbClr val="000000"/>
                          </a:solidFill>
                          <a:effectLst/>
                          <a:latin typeface="+mn-lt"/>
                          <a:ea typeface="+mn-ea"/>
                          <a:cs typeface="Arial" panose="020B0604020202020204" pitchFamily="34" charset="0"/>
                        </a:rPr>
                        <a:t>Soma</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n-US" sz="1600" b="1" i="0" u="none" strike="noStrike">
                          <a:solidFill>
                            <a:srgbClr val="000000"/>
                          </a:solidFill>
                          <a:effectLst/>
                          <a:latin typeface="+mn-lt"/>
                        </a:rPr>
                        <a:t>168</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n-US" sz="1600" b="1" i="0" u="none" strike="noStrike" dirty="0">
                          <a:solidFill>
                            <a:srgbClr val="000000"/>
                          </a:solidFill>
                          <a:effectLst/>
                          <a:latin typeface="+mn-lt"/>
                        </a:rPr>
                        <a:t>189</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351820479"/>
                  </a:ext>
                </a:extLst>
              </a:tr>
            </a:tbl>
          </a:graphicData>
        </a:graphic>
      </p:graphicFrame>
      <p:sp>
        <p:nvSpPr>
          <p:cNvPr id="11" name="Rectangle 10">
            <a:extLst>
              <a:ext uri="{FF2B5EF4-FFF2-40B4-BE49-F238E27FC236}">
                <a16:creationId xmlns:a16="http://schemas.microsoft.com/office/drawing/2014/main" id="{543D7095-AEB3-5309-792B-FCAA76A5B2BB}"/>
              </a:ext>
            </a:extLst>
          </p:cNvPr>
          <p:cNvSpPr/>
          <p:nvPr/>
        </p:nvSpPr>
        <p:spPr>
          <a:xfrm>
            <a:off x="7643604" y="960148"/>
            <a:ext cx="2769377" cy="60075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AF478B4-3E67-6D24-EDB0-FE436F691403}"/>
              </a:ext>
            </a:extLst>
          </p:cNvPr>
          <p:cNvSpPr/>
          <p:nvPr/>
        </p:nvSpPr>
        <p:spPr>
          <a:xfrm>
            <a:off x="9570491" y="1344706"/>
            <a:ext cx="2639439" cy="55772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6E5A53C0-6445-548C-F147-FC1D76FF61F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CB6CFC9C-06B6-8F26-4EA1-FF95DC7ADAB4}"/>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9970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sz="4400" dirty="0" err="1"/>
              <a:t>Medidas</a:t>
            </a:r>
            <a:r>
              <a:rPr lang="en-US" altLang="en-US" sz="4400" dirty="0"/>
              <a:t> de </a:t>
            </a:r>
            <a:r>
              <a:rPr lang="en-US" altLang="en-US" sz="4400" dirty="0" err="1"/>
              <a:t>dispersão</a:t>
            </a:r>
            <a:endParaRPr lang="en-US" altLang="en-US" sz="4400" dirty="0"/>
          </a:p>
        </p:txBody>
      </p:sp>
      <p:graphicFrame>
        <p:nvGraphicFramePr>
          <p:cNvPr id="2" name="Object 2"/>
          <p:cNvGraphicFramePr>
            <a:graphicFrameLocks noChangeAspect="1"/>
          </p:cNvGraphicFramePr>
          <p:nvPr>
            <p:extLst>
              <p:ext uri="{D42A27DB-BD31-4B8C-83A1-F6EECF244321}">
                <p14:modId xmlns:p14="http://schemas.microsoft.com/office/powerpoint/2010/main" val="208347160"/>
              </p:ext>
            </p:extLst>
          </p:nvPr>
        </p:nvGraphicFramePr>
        <p:xfrm>
          <a:off x="2451100" y="1541509"/>
          <a:ext cx="7670800" cy="4967242"/>
        </p:xfrm>
        <a:graphic>
          <a:graphicData uri="http://schemas.openxmlformats.org/drawingml/2006/chart">
            <c:chart xmlns:c="http://schemas.openxmlformats.org/drawingml/2006/chart" xmlns:r="http://schemas.openxmlformats.org/officeDocument/2006/relationships" r:id="rId3"/>
          </a:graphicData>
        </a:graphic>
      </p:graphicFrame>
      <p:sp>
        <p:nvSpPr>
          <p:cNvPr id="28682" name="Slide Number Placeholder 4"/>
          <p:cNvSpPr txBox="1">
            <a:spLocks/>
          </p:cNvSpPr>
          <p:nvPr/>
        </p:nvSpPr>
        <p:spPr bwMode="auto">
          <a:xfrm>
            <a:off x="1454151" y="6326189"/>
            <a:ext cx="3714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200150" indent="-28575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endParaRPr lang="en-US" altLang="en-US" sz="1800">
              <a:latin typeface="Courier New" panose="02070309020205020404" pitchFamily="49" charset="0"/>
              <a:cs typeface="Arial" panose="020B0604020202020204" pitchFamily="34" charset="0"/>
            </a:endParaRPr>
          </a:p>
        </p:txBody>
      </p:sp>
      <p:grpSp>
        <p:nvGrpSpPr>
          <p:cNvPr id="11" name="Group 5"/>
          <p:cNvGrpSpPr>
            <a:grpSpLocks/>
          </p:cNvGrpSpPr>
          <p:nvPr/>
        </p:nvGrpSpPr>
        <p:grpSpPr bwMode="auto">
          <a:xfrm>
            <a:off x="4023359" y="4597354"/>
            <a:ext cx="5320937" cy="719137"/>
            <a:chOff x="1392" y="2811"/>
            <a:chExt cx="3408" cy="453"/>
          </a:xfrm>
        </p:grpSpPr>
        <p:sp>
          <p:nvSpPr>
            <p:cNvPr id="12" name="Line 6"/>
            <p:cNvSpPr>
              <a:spLocks noChangeShapeType="1"/>
            </p:cNvSpPr>
            <p:nvPr/>
          </p:nvSpPr>
          <p:spPr bwMode="auto">
            <a:xfrm>
              <a:off x="1392" y="3264"/>
              <a:ext cx="3408" cy="0"/>
            </a:xfrm>
            <a:prstGeom prst="line">
              <a:avLst/>
            </a:prstGeom>
            <a:noFill/>
            <a:ln w="127000">
              <a:solidFill>
                <a:schemeClr val="bg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solidFill>
                  <a:schemeClr val="bg1"/>
                </a:solidFill>
              </a:endParaRPr>
            </a:p>
          </p:txBody>
        </p:sp>
        <p:sp>
          <p:nvSpPr>
            <p:cNvPr id="13" name="Text Box 7"/>
            <p:cNvSpPr txBox="1">
              <a:spLocks noChangeArrowheads="1"/>
            </p:cNvSpPr>
            <p:nvPr/>
          </p:nvSpPr>
          <p:spPr bwMode="auto">
            <a:xfrm>
              <a:off x="2556" y="2811"/>
              <a:ext cx="1227" cy="365"/>
            </a:xfrm>
            <a:prstGeom prst="rect">
              <a:avLst/>
            </a:prstGeom>
            <a:solidFill>
              <a:srgbClr val="FFFFFF"/>
            </a:solidFill>
            <a:ln w="9525">
              <a:noFill/>
              <a:miter lim="800000"/>
              <a:headEnd/>
              <a:tailEnd/>
            </a:ln>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fr-FR" altLang="en-US" sz="3200" b="1" dirty="0" err="1">
                  <a:cs typeface="Arial" panose="020B0604020202020204" pitchFamily="34" charset="0"/>
                </a:rPr>
                <a:t>Espalhar</a:t>
              </a:r>
              <a:endParaRPr lang="fr-FR" altLang="en-US" sz="3200" b="1" dirty="0">
                <a:cs typeface="Arial" panose="020B0604020202020204" pitchFamily="34" charset="0"/>
              </a:endParaRPr>
            </a:p>
          </p:txBody>
        </p:sp>
      </p:grpSp>
    </p:spTree>
    <p:extLst>
      <p:ext uri="{BB962C8B-B14F-4D97-AF65-F5344CB8AC3E}">
        <p14:creationId xmlns:p14="http://schemas.microsoft.com/office/powerpoint/2010/main" val="1746500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40D0A4F4-BCAE-8196-DB15-1E6FB13711C7}"/>
              </a:ext>
            </a:extLst>
          </p:cNvPr>
          <p:cNvSpPr>
            <a:spLocks noGrp="1"/>
          </p:cNvSpPr>
          <p:nvPr>
            <p:ph sz="half" idx="2"/>
          </p:nvPr>
        </p:nvSpPr>
        <p:spPr/>
        <p:txBody>
          <a:bodyPr/>
          <a:lstStyle/>
          <a:p>
            <a:pPr marL="0" indent="0" defTabSz="914400">
              <a:lnSpc>
                <a:spcPct val="90000"/>
              </a:lnSpc>
              <a:buNone/>
              <a:defRPr/>
            </a:pPr>
            <a:r>
              <a:rPr lang="en-US" kern="0" dirty="0" err="1">
                <a:solidFill>
                  <a:srgbClr val="000000"/>
                </a:solidFill>
                <a:latin typeface="Arial"/>
                <a:cs typeface="Arial" charset="0"/>
              </a:rPr>
              <a:t>Descrição</a:t>
            </a:r>
            <a:r>
              <a:rPr lang="en-US" kern="0" dirty="0">
                <a:solidFill>
                  <a:srgbClr val="000000"/>
                </a:solidFill>
                <a:latin typeface="Arial"/>
                <a:cs typeface="Arial" charset="0"/>
              </a:rPr>
              <a:t> do </a:t>
            </a:r>
            <a:r>
              <a:rPr lang="en-US" kern="0" dirty="0" err="1">
                <a:solidFill>
                  <a:srgbClr val="000000"/>
                </a:solidFill>
                <a:latin typeface="Arial"/>
                <a:cs typeface="Arial" charset="0"/>
              </a:rPr>
              <a:t>menor</a:t>
            </a:r>
            <a:r>
              <a:rPr lang="en-US" kern="0" dirty="0">
                <a:solidFill>
                  <a:srgbClr val="000000"/>
                </a:solidFill>
                <a:latin typeface="Arial"/>
                <a:cs typeface="Arial" charset="0"/>
              </a:rPr>
              <a:t> </a:t>
            </a:r>
            <a:r>
              <a:rPr lang="en-US" kern="0" dirty="0" err="1">
                <a:solidFill>
                  <a:srgbClr val="000000"/>
                </a:solidFill>
                <a:latin typeface="Arial"/>
                <a:cs typeface="Arial" charset="0"/>
              </a:rPr>
              <a:t>ao</a:t>
            </a:r>
            <a:r>
              <a:rPr lang="en-US" kern="0" dirty="0">
                <a:solidFill>
                  <a:srgbClr val="000000"/>
                </a:solidFill>
                <a:latin typeface="Arial"/>
                <a:cs typeface="Arial" charset="0"/>
              </a:rPr>
              <a:t> </a:t>
            </a:r>
            <a:r>
              <a:rPr lang="en-US" kern="0" dirty="0" err="1">
                <a:solidFill>
                  <a:srgbClr val="000000"/>
                </a:solidFill>
                <a:latin typeface="Arial"/>
                <a:cs typeface="Arial" charset="0"/>
              </a:rPr>
              <a:t>maior</a:t>
            </a:r>
            <a:r>
              <a:rPr lang="en-US" kern="0" dirty="0">
                <a:solidFill>
                  <a:srgbClr val="000000"/>
                </a:solidFill>
                <a:latin typeface="Arial"/>
                <a:cs typeface="Arial" charset="0"/>
              </a:rPr>
              <a:t> valor</a:t>
            </a:r>
          </a:p>
          <a:p>
            <a:pPr lvl="1" defTabSz="914400">
              <a:lnSpc>
                <a:spcPct val="90000"/>
              </a:lnSpc>
              <a:defRPr/>
            </a:pPr>
            <a:r>
              <a:rPr lang="en-US" kern="0" dirty="0" err="1">
                <a:solidFill>
                  <a:srgbClr val="000000"/>
                </a:solidFill>
                <a:latin typeface="Arial"/>
                <a:cs typeface="Arial" charset="0"/>
              </a:rPr>
              <a:t>Medida</a:t>
            </a:r>
            <a:r>
              <a:rPr lang="en-US" kern="0" dirty="0">
                <a:solidFill>
                  <a:srgbClr val="000000"/>
                </a:solidFill>
                <a:latin typeface="Arial"/>
                <a:cs typeface="Arial" charset="0"/>
              </a:rPr>
              <a:t> de </a:t>
            </a:r>
            <a:r>
              <a:rPr lang="en-US" kern="0" dirty="0" err="1">
                <a:solidFill>
                  <a:srgbClr val="000000"/>
                </a:solidFill>
                <a:latin typeface="Arial"/>
                <a:cs typeface="Arial" charset="0"/>
              </a:rPr>
              <a:t>dispersão</a:t>
            </a:r>
            <a:r>
              <a:rPr lang="en-US" kern="0" dirty="0">
                <a:solidFill>
                  <a:srgbClr val="000000"/>
                </a:solidFill>
                <a:latin typeface="Arial"/>
                <a:cs typeface="Arial" charset="0"/>
              </a:rPr>
              <a:t> </a:t>
            </a:r>
            <a:r>
              <a:rPr lang="en-US" kern="0" dirty="0" err="1">
                <a:solidFill>
                  <a:srgbClr val="000000"/>
                </a:solidFill>
                <a:latin typeface="Arial"/>
                <a:cs typeface="Arial" charset="0"/>
              </a:rPr>
              <a:t>ou</a:t>
            </a:r>
            <a:r>
              <a:rPr lang="en-US" kern="0" dirty="0">
                <a:solidFill>
                  <a:srgbClr val="000000"/>
                </a:solidFill>
                <a:latin typeface="Arial"/>
                <a:cs typeface="Arial" charset="0"/>
              </a:rPr>
              <a:t> </a:t>
            </a:r>
            <a:r>
              <a:rPr lang="en-US" kern="0" dirty="0" err="1">
                <a:solidFill>
                  <a:srgbClr val="000000"/>
                </a:solidFill>
                <a:latin typeface="Arial"/>
                <a:cs typeface="Arial" charset="0"/>
              </a:rPr>
              <a:t>distribuição</a:t>
            </a:r>
            <a:endParaRPr lang="en-US" kern="0" dirty="0">
              <a:solidFill>
                <a:srgbClr val="000000"/>
              </a:solidFill>
              <a:latin typeface="Arial"/>
              <a:cs typeface="Arial" charset="0"/>
            </a:endParaRPr>
          </a:p>
          <a:p>
            <a:pPr marL="0" indent="0" defTabSz="914400">
              <a:buNone/>
              <a:defRPr/>
            </a:pPr>
            <a:r>
              <a:rPr lang="en-US" b="1" kern="0" dirty="0">
                <a:solidFill>
                  <a:srgbClr val="00953A"/>
                </a:solidFill>
                <a:latin typeface="Arial"/>
                <a:cs typeface="Times New Roman"/>
              </a:rPr>
              <a:t>Para </a:t>
            </a:r>
            <a:r>
              <a:rPr lang="en-US" b="1" kern="0" dirty="0" err="1">
                <a:solidFill>
                  <a:srgbClr val="00953A"/>
                </a:solidFill>
                <a:latin typeface="Arial"/>
                <a:cs typeface="Times New Roman"/>
              </a:rPr>
              <a:t>identificar</a:t>
            </a:r>
            <a:r>
              <a:rPr lang="en-US" b="1" kern="0" dirty="0">
                <a:solidFill>
                  <a:srgbClr val="00953A"/>
                </a:solidFill>
                <a:latin typeface="Arial"/>
                <a:cs typeface="Times New Roman"/>
              </a:rPr>
              <a:t> o </a:t>
            </a:r>
            <a:r>
              <a:rPr lang="en-US" b="1" kern="0" dirty="0" err="1">
                <a:solidFill>
                  <a:srgbClr val="00953A"/>
                </a:solidFill>
                <a:latin typeface="Arial"/>
                <a:cs typeface="Times New Roman"/>
              </a:rPr>
              <a:t>intervalo</a:t>
            </a:r>
            <a:r>
              <a:rPr lang="en-US" b="1" kern="0" dirty="0">
                <a:solidFill>
                  <a:srgbClr val="00953A"/>
                </a:solidFill>
                <a:latin typeface="Arial"/>
                <a:cs typeface="Times New Roman"/>
              </a:rPr>
              <a:t>:</a:t>
            </a:r>
          </a:p>
        </p:txBody>
      </p:sp>
      <p:sp>
        <p:nvSpPr>
          <p:cNvPr id="2" name="Title 1"/>
          <p:cNvSpPr>
            <a:spLocks noGrp="1"/>
          </p:cNvSpPr>
          <p:nvPr>
            <p:ph type="title"/>
          </p:nvPr>
        </p:nvSpPr>
        <p:spPr/>
        <p:txBody>
          <a:bodyPr/>
          <a:lstStyle/>
          <a:p>
            <a:r>
              <a:rPr lang="en-US" sz="4400" dirty="0" err="1"/>
              <a:t>Intervalo</a:t>
            </a:r>
            <a:endParaRPr lang="en-US" sz="4400" dirty="0"/>
          </a:p>
        </p:txBody>
      </p:sp>
      <p:sp>
        <p:nvSpPr>
          <p:cNvPr id="13" name="Rounded Rectangle 6">
            <a:extLst>
              <a:ext uri="{FF2B5EF4-FFF2-40B4-BE49-F238E27FC236}">
                <a16:creationId xmlns:a16="http://schemas.microsoft.com/office/drawing/2014/main" id="{7B852090-C30A-FBDB-DC17-2CB2BCC85A93}"/>
              </a:ext>
            </a:extLst>
          </p:cNvPr>
          <p:cNvSpPr/>
          <p:nvPr/>
        </p:nvSpPr>
        <p:spPr>
          <a:xfrm>
            <a:off x="838200" y="3188941"/>
            <a:ext cx="8376138"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Ordenar</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dados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ou</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criar</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distribuição</a:t>
            </a:r>
            <a:r>
              <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de </a:t>
            </a:r>
            <a:r>
              <a:rPr kumimoji="0" lang="en-US" altLang="en-US" sz="2400" i="0" u="none" strike="noStrike" kern="0" cap="none" spc="0" normalizeH="0" baseline="0" noProof="0" dirty="0" err="1">
                <a:ln>
                  <a:noFill/>
                </a:ln>
                <a:solidFill>
                  <a:srgbClr val="000000"/>
                </a:solidFill>
                <a:effectLst/>
                <a:uLnTx/>
                <a:uFillTx/>
                <a:latin typeface="Arial"/>
                <a:ea typeface="+mn-ea"/>
                <a:cs typeface="Arial" panose="020B0604020202020204" pitchFamily="34" charset="0"/>
              </a:rPr>
              <a:t>frequências</a:t>
            </a:r>
            <a:endParaRPr kumimoji="0" lang="en-US" altLang="en-US"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14" name="TextBox 7">
            <a:extLst>
              <a:ext uri="{FF2B5EF4-FFF2-40B4-BE49-F238E27FC236}">
                <a16:creationId xmlns:a16="http://schemas.microsoft.com/office/drawing/2014/main" id="{6C561556-5F0E-68C0-14AE-23B7E0F31AB9}"/>
              </a:ext>
            </a:extLst>
          </p:cNvPr>
          <p:cNvSpPr txBox="1">
            <a:spLocks noChangeArrowheads="1"/>
          </p:cNvSpPr>
          <p:nvPr/>
        </p:nvSpPr>
        <p:spPr bwMode="auto">
          <a:xfrm>
            <a:off x="1077583" y="3113978"/>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a:cs typeface="Arial" panose="020B0604020202020204" pitchFamily="34" charset="0"/>
              </a:rPr>
              <a:t>1</a:t>
            </a:r>
          </a:p>
        </p:txBody>
      </p:sp>
      <p:sp>
        <p:nvSpPr>
          <p:cNvPr id="15" name="Rounded Rectangle 4">
            <a:extLst>
              <a:ext uri="{FF2B5EF4-FFF2-40B4-BE49-F238E27FC236}">
                <a16:creationId xmlns:a16="http://schemas.microsoft.com/office/drawing/2014/main" id="{79DB9749-154D-FEBC-42C5-156B7A385E2B}"/>
              </a:ext>
            </a:extLst>
          </p:cNvPr>
          <p:cNvSpPr/>
          <p:nvPr/>
        </p:nvSpPr>
        <p:spPr>
          <a:xfrm>
            <a:off x="838199" y="4520623"/>
            <a:ext cx="8376138" cy="917227"/>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n-US" sz="2400" i="0" u="none" strike="noStrike" kern="0" cap="none" spc="0" normalizeH="0" baseline="0" noProof="0">
                <a:ln>
                  <a:noFill/>
                </a:ln>
                <a:solidFill>
                  <a:srgbClr val="000000"/>
                </a:solidFill>
                <a:effectLst/>
                <a:uLnTx/>
                <a:uFillTx/>
                <a:latin typeface="Arial"/>
                <a:ea typeface="+mn-ea"/>
                <a:cs typeface="Arial" panose="020B0604020202020204" pitchFamily="34" charset="0"/>
              </a:rPr>
              <a:t>Encontrar os valores mínimo e máximo</a:t>
            </a:r>
          </a:p>
        </p:txBody>
      </p:sp>
      <p:sp>
        <p:nvSpPr>
          <p:cNvPr id="16" name="TextBox 5">
            <a:extLst>
              <a:ext uri="{FF2B5EF4-FFF2-40B4-BE49-F238E27FC236}">
                <a16:creationId xmlns:a16="http://schemas.microsoft.com/office/drawing/2014/main" id="{DE1A1204-8D01-FA92-83CC-E7E83EF7800E}"/>
              </a:ext>
            </a:extLst>
          </p:cNvPr>
          <p:cNvSpPr txBox="1">
            <a:spLocks noChangeArrowheads="1"/>
          </p:cNvSpPr>
          <p:nvPr/>
        </p:nvSpPr>
        <p:spPr bwMode="auto">
          <a:xfrm>
            <a:off x="1041108" y="4471236"/>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sz="6000" dirty="0">
                <a:cs typeface="Arial" panose="020B0604020202020204" pitchFamily="34" charset="0"/>
              </a:rPr>
              <a:t>2</a:t>
            </a:r>
          </a:p>
        </p:txBody>
      </p:sp>
    </p:spTree>
    <p:extLst>
      <p:ext uri="{BB962C8B-B14F-4D97-AF65-F5344CB8AC3E}">
        <p14:creationId xmlns:p14="http://schemas.microsoft.com/office/powerpoint/2010/main" val="309285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defRPr/>
            </a:pPr>
            <a:r>
              <a:rPr lang="en-US" altLang="en-US" dirty="0" err="1"/>
              <a:t>Exemplo</a:t>
            </a:r>
            <a:r>
              <a:rPr lang="en-US" altLang="en-US" dirty="0"/>
              <a:t>: </a:t>
            </a:r>
            <a:r>
              <a:rPr lang="en-US" altLang="en-US" dirty="0" err="1"/>
              <a:t>Intervalo</a:t>
            </a:r>
            <a:r>
              <a:rPr lang="en-US" altLang="en-US" dirty="0"/>
              <a:t> do </a:t>
            </a:r>
            <a:r>
              <a:rPr lang="en-US" altLang="en-US" dirty="0" err="1"/>
              <a:t>período</a:t>
            </a:r>
            <a:r>
              <a:rPr lang="en-US" altLang="en-US" dirty="0"/>
              <a:t> de </a:t>
            </a:r>
            <a:r>
              <a:rPr lang="en-US" altLang="en-US" dirty="0" err="1"/>
              <a:t>incubação</a:t>
            </a:r>
            <a:r>
              <a:rPr lang="en-US" altLang="en-US" dirty="0"/>
              <a:t> do </a:t>
            </a:r>
            <a:r>
              <a:rPr lang="en-US" altLang="en-US" dirty="0" err="1"/>
              <a:t>Ébola</a:t>
            </a:r>
            <a:r>
              <a:rPr lang="en-US" altLang="en-US" dirty="0"/>
              <a:t> (</a:t>
            </a:r>
            <a:r>
              <a:rPr lang="en-US" altLang="en-US" i="1" dirty="0"/>
              <a:t>n=19</a:t>
            </a:r>
            <a:r>
              <a:rPr lang="en-US" altLang="en-US" dirty="0"/>
              <a:t>)</a:t>
            </a:r>
            <a:endParaRPr lang="en-US" dirty="0"/>
          </a:p>
        </p:txBody>
      </p:sp>
      <p:sp>
        <p:nvSpPr>
          <p:cNvPr id="2" name="Right Brace 1">
            <a:extLst>
              <a:ext uri="{FF2B5EF4-FFF2-40B4-BE49-F238E27FC236}">
                <a16:creationId xmlns:a16="http://schemas.microsoft.com/office/drawing/2014/main" id="{9702C810-44C0-E0BE-C1F7-556CA9DEDC53}"/>
              </a:ext>
            </a:extLst>
          </p:cNvPr>
          <p:cNvSpPr/>
          <p:nvPr/>
        </p:nvSpPr>
        <p:spPr>
          <a:xfrm>
            <a:off x="7966699" y="1582228"/>
            <a:ext cx="369888" cy="4818874"/>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panose="020B0604020202020204" pitchFamily="34" charset="0"/>
            </a:endParaRPr>
          </a:p>
        </p:txBody>
      </p:sp>
      <p:sp>
        <p:nvSpPr>
          <p:cNvPr id="8" name="Text Box 3">
            <a:extLst>
              <a:ext uri="{FF2B5EF4-FFF2-40B4-BE49-F238E27FC236}">
                <a16:creationId xmlns:a16="http://schemas.microsoft.com/office/drawing/2014/main" id="{94E67920-44C3-14CC-7E7F-793F8F076BA8}"/>
              </a:ext>
            </a:extLst>
          </p:cNvPr>
          <p:cNvSpPr txBox="1">
            <a:spLocks noChangeArrowheads="1"/>
          </p:cNvSpPr>
          <p:nvPr/>
        </p:nvSpPr>
        <p:spPr bwMode="auto">
          <a:xfrm>
            <a:off x="8363740" y="3730055"/>
            <a:ext cx="35058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err="1">
                <a:solidFill>
                  <a:srgbClr val="00953A"/>
                </a:solidFill>
                <a:cs typeface="Arial" panose="020B0604020202020204" pitchFamily="34" charset="0"/>
              </a:rPr>
              <a:t>intervalo</a:t>
            </a:r>
            <a:r>
              <a:rPr lang="en-US" altLang="en-US" b="1" dirty="0">
                <a:solidFill>
                  <a:srgbClr val="00953A"/>
                </a:solidFill>
                <a:cs typeface="Arial" panose="020B0604020202020204" pitchFamily="34" charset="0"/>
              </a:rPr>
              <a:t> </a:t>
            </a:r>
            <a:r>
              <a:rPr lang="fr-FR" altLang="en-US" b="1" dirty="0">
                <a:solidFill>
                  <a:srgbClr val="00953A"/>
                </a:solidFill>
                <a:cs typeface="Arial" panose="020B0604020202020204" pitchFamily="34" charset="0"/>
              </a:rPr>
              <a:t>= 2-14</a:t>
            </a:r>
          </a:p>
        </p:txBody>
      </p:sp>
      <p:sp>
        <p:nvSpPr>
          <p:cNvPr id="9" name="Rectangle 26">
            <a:extLst>
              <a:ext uri="{FF2B5EF4-FFF2-40B4-BE49-F238E27FC236}">
                <a16:creationId xmlns:a16="http://schemas.microsoft.com/office/drawing/2014/main" id="{50667CF0-A3C8-DAA6-46F6-1953DC21AEDE}"/>
              </a:ext>
            </a:extLst>
          </p:cNvPr>
          <p:cNvSpPr>
            <a:spLocks noChangeArrowheads="1"/>
          </p:cNvSpPr>
          <p:nvPr/>
        </p:nvSpPr>
        <p:spPr bwMode="auto">
          <a:xfrm>
            <a:off x="5310106" y="2419337"/>
            <a:ext cx="26294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n-US" altLang="en-US" sz="2400" dirty="0">
                <a:cs typeface="Arial" panose="020B0604020202020204" pitchFamily="34" charset="0"/>
              </a:rPr>
              <a:t>Valor </a:t>
            </a:r>
            <a:r>
              <a:rPr lang="en-US" altLang="en-US" sz="2400" dirty="0" err="1">
                <a:cs typeface="Arial" panose="020B0604020202020204" pitchFamily="34" charset="0"/>
              </a:rPr>
              <a:t>mínimo</a:t>
            </a:r>
            <a:r>
              <a:rPr lang="en-US" altLang="en-US" sz="2400" dirty="0">
                <a:cs typeface="Arial" panose="020B0604020202020204" pitchFamily="34" charset="0"/>
              </a:rPr>
              <a:t> = 2</a:t>
            </a:r>
          </a:p>
        </p:txBody>
      </p:sp>
      <p:sp>
        <p:nvSpPr>
          <p:cNvPr id="10" name="Rectangle 29">
            <a:extLst>
              <a:ext uri="{FF2B5EF4-FFF2-40B4-BE49-F238E27FC236}">
                <a16:creationId xmlns:a16="http://schemas.microsoft.com/office/drawing/2014/main" id="{4E6DCA4B-37A3-344A-3794-7B61EF1DEAC2}"/>
              </a:ext>
            </a:extLst>
          </p:cNvPr>
          <p:cNvSpPr>
            <a:spLocks noChangeArrowheads="1"/>
          </p:cNvSpPr>
          <p:nvPr/>
        </p:nvSpPr>
        <p:spPr bwMode="auto">
          <a:xfrm>
            <a:off x="5362391" y="5614836"/>
            <a:ext cx="27564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n-US" altLang="en-US" sz="2400" dirty="0">
                <a:cs typeface="Arial" panose="020B0604020202020204" pitchFamily="34" charset="0"/>
              </a:rPr>
              <a:t>Valor </a:t>
            </a:r>
            <a:r>
              <a:rPr lang="en-US" altLang="en-US" sz="2400" dirty="0" err="1">
                <a:cs typeface="Arial" panose="020B0604020202020204" pitchFamily="34" charset="0"/>
              </a:rPr>
              <a:t>máximo</a:t>
            </a:r>
            <a:r>
              <a:rPr lang="en-US" altLang="en-US" sz="2400" dirty="0">
                <a:cs typeface="Arial" panose="020B0604020202020204" pitchFamily="34" charset="0"/>
              </a:rPr>
              <a:t> = 14</a:t>
            </a:r>
          </a:p>
        </p:txBody>
      </p:sp>
      <p:graphicFrame>
        <p:nvGraphicFramePr>
          <p:cNvPr id="11" name="Group 74">
            <a:extLst>
              <a:ext uri="{FF2B5EF4-FFF2-40B4-BE49-F238E27FC236}">
                <a16:creationId xmlns:a16="http://schemas.microsoft.com/office/drawing/2014/main" id="{70840B28-E131-1621-9665-9A8684F534E3}"/>
              </a:ext>
            </a:extLst>
          </p:cNvPr>
          <p:cNvGraphicFramePr>
            <a:graphicFrameLocks/>
          </p:cNvGraphicFramePr>
          <p:nvPr>
            <p:extLst>
              <p:ext uri="{D42A27DB-BD31-4B8C-83A1-F6EECF244321}">
                <p14:modId xmlns:p14="http://schemas.microsoft.com/office/powerpoint/2010/main" val="3538170540"/>
              </p:ext>
            </p:extLst>
          </p:nvPr>
        </p:nvGraphicFramePr>
        <p:xfrm>
          <a:off x="916901" y="1329251"/>
          <a:ext cx="3825144" cy="5103497"/>
        </p:xfrm>
        <a:graphic>
          <a:graphicData uri="http://schemas.openxmlformats.org/drawingml/2006/table">
            <a:tbl>
              <a:tblPr firstRow="1" bandRow="1">
                <a:tableStyleId>{68D230F3-CF80-4859-8CE7-A43EE81993B5}</a:tableStyleId>
              </a:tblPr>
              <a:tblGrid>
                <a:gridCol w="841561">
                  <a:extLst>
                    <a:ext uri="{9D8B030D-6E8A-4147-A177-3AD203B41FA5}">
                      <a16:colId xmlns:a16="http://schemas.microsoft.com/office/drawing/2014/main" val="20000"/>
                    </a:ext>
                  </a:extLst>
                </a:gridCol>
                <a:gridCol w="2983583">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dirty="0">
                          <a:ln>
                            <a:noFill/>
                          </a:ln>
                          <a:solidFill>
                            <a:schemeClr val="tx1"/>
                          </a:solidFill>
                          <a:effectLst/>
                          <a:latin typeface="+mn-lt"/>
                        </a:rPr>
                        <a:t>ID</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1" u="none" strike="noStrike" cap="none" normalizeH="0" baseline="0">
                          <a:ln>
                            <a:noFill/>
                          </a:ln>
                          <a:solidFill>
                            <a:schemeClr val="tx1"/>
                          </a:solidFill>
                          <a:effectLst/>
                          <a:latin typeface="+mn-lt"/>
                        </a:rPr>
                        <a:t>Período de incubação (dias)</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2</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6</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7</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8</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10</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11</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12</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13</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9</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14</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15</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10</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16</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17</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11</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18</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a:solidFill>
                            <a:srgbClr val="000000"/>
                          </a:solidFill>
                          <a:effectLst/>
                          <a:latin typeface="+mn-lt"/>
                        </a:rPr>
                        <a:t>13</a:t>
                      </a:r>
                      <a:endParaRPr lang="en-US" sz="1600" b="0" i="0" u="none" strike="noStrike">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n-US" sz="1600" b="0" u="none" strike="noStrike" kern="1200">
                          <a:solidFill>
                            <a:srgbClr val="000000"/>
                          </a:solidFill>
                          <a:effectLst/>
                          <a:latin typeface="+mn-lt"/>
                        </a:rPr>
                        <a:t>19</a:t>
                      </a:r>
                      <a:endParaRPr lang="en-US" sz="1600" b="0" i="0" u="none" strike="noStrike" kern="120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n-US" sz="1600" b="0" u="none" strike="noStrike" dirty="0">
                          <a:solidFill>
                            <a:srgbClr val="000000"/>
                          </a:solidFill>
                          <a:effectLst/>
                          <a:latin typeface="+mn-lt"/>
                        </a:rPr>
                        <a:t>14</a:t>
                      </a:r>
                      <a:endParaRPr lang="en-US" sz="1600" b="0" i="0" u="none" strike="noStrike"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12" name="Line 70">
            <a:extLst>
              <a:ext uri="{FF2B5EF4-FFF2-40B4-BE49-F238E27FC236}">
                <a16:creationId xmlns:a16="http://schemas.microsoft.com/office/drawing/2014/main" id="{2B8C6D7E-5069-D052-16DE-348CDB3E1082}"/>
              </a:ext>
            </a:extLst>
          </p:cNvPr>
          <p:cNvSpPr>
            <a:spLocks noChangeShapeType="1"/>
          </p:cNvSpPr>
          <p:nvPr/>
        </p:nvSpPr>
        <p:spPr bwMode="auto">
          <a:xfrm rot="16200000" flipH="1" flipV="1">
            <a:off x="4244358" y="5152544"/>
            <a:ext cx="373014" cy="1863054"/>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n-US" kern="0">
              <a:solidFill>
                <a:sysClr val="windowText" lastClr="000000"/>
              </a:solidFill>
            </a:endParaRPr>
          </a:p>
        </p:txBody>
      </p:sp>
      <p:sp>
        <p:nvSpPr>
          <p:cNvPr id="7" name="Line 70">
            <a:extLst>
              <a:ext uri="{FF2B5EF4-FFF2-40B4-BE49-F238E27FC236}">
                <a16:creationId xmlns:a16="http://schemas.microsoft.com/office/drawing/2014/main" id="{21B53D43-B8FC-3BCE-D65C-159F648531AF}"/>
              </a:ext>
            </a:extLst>
          </p:cNvPr>
          <p:cNvSpPr>
            <a:spLocks noChangeShapeType="1"/>
          </p:cNvSpPr>
          <p:nvPr/>
        </p:nvSpPr>
        <p:spPr bwMode="auto">
          <a:xfrm rot="5400000" flipH="1">
            <a:off x="3953820" y="1189705"/>
            <a:ext cx="830997" cy="1986145"/>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n-US" kern="0">
              <a:solidFill>
                <a:sysClr val="windowText" lastClr="000000"/>
              </a:solidFill>
            </a:endParaRPr>
          </a:p>
        </p:txBody>
      </p:sp>
    </p:spTree>
    <p:extLst>
      <p:ext uri="{BB962C8B-B14F-4D97-AF65-F5344CB8AC3E}">
        <p14:creationId xmlns:p14="http://schemas.microsoft.com/office/powerpoint/2010/main" val="284569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10" grpId="0"/>
      <p:bldP spid="12"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n-US" dirty="0" err="1"/>
              <a:t>Distribuição</a:t>
            </a:r>
            <a:r>
              <a:rPr lang="en-US" dirty="0"/>
              <a:t> de </a:t>
            </a:r>
            <a:r>
              <a:rPr lang="en-US" dirty="0" err="1"/>
              <a:t>frequências</a:t>
            </a:r>
            <a:r>
              <a:rPr lang="en-US" dirty="0"/>
              <a:t>: </a:t>
            </a:r>
            <a:r>
              <a:rPr lang="en-US" dirty="0" err="1"/>
              <a:t>intervalo</a:t>
            </a:r>
            <a:endParaRPr lang="en-US" dirty="0"/>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471176661"/>
              </p:ext>
            </p:extLst>
          </p:nvPr>
        </p:nvGraphicFramePr>
        <p:xfrm>
          <a:off x="1167433" y="1596103"/>
          <a:ext cx="9629521" cy="48046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652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defRPr/>
            </a:pPr>
            <a:r>
              <a:rPr lang="en-US" altLang="en-US" dirty="0" err="1"/>
              <a:t>Exemplo</a:t>
            </a:r>
            <a:r>
              <a:rPr lang="en-US" altLang="en-US" dirty="0"/>
              <a:t>: </a:t>
            </a:r>
            <a:r>
              <a:rPr lang="en-US" altLang="en-US" dirty="0" err="1"/>
              <a:t>período</a:t>
            </a:r>
            <a:r>
              <a:rPr lang="en-US" altLang="en-US" dirty="0"/>
              <a:t> de </a:t>
            </a:r>
            <a:r>
              <a:rPr lang="en-US" altLang="en-US" dirty="0" err="1"/>
              <a:t>incubação</a:t>
            </a:r>
            <a:r>
              <a:rPr lang="en-US" altLang="en-US" dirty="0"/>
              <a:t> do </a:t>
            </a:r>
            <a:br>
              <a:rPr lang="en-US" altLang="en-US" dirty="0"/>
            </a:br>
            <a:r>
              <a:rPr lang="en-US" altLang="en-US" dirty="0" err="1"/>
              <a:t>Ébola</a:t>
            </a:r>
            <a:r>
              <a:rPr lang="en-US" altLang="en-US" dirty="0"/>
              <a:t> (</a:t>
            </a:r>
            <a:r>
              <a:rPr lang="en-US" altLang="en-US" i="1" dirty="0"/>
              <a:t>n=19</a:t>
            </a:r>
            <a:r>
              <a:rPr lang="en-US" altLang="en-US" dirty="0"/>
              <a:t>)</a:t>
            </a:r>
            <a:endParaRPr lang="en-US" dirty="0"/>
          </a:p>
        </p:txBody>
      </p:sp>
      <p:sp>
        <p:nvSpPr>
          <p:cNvPr id="7" name="Content Placeholder 6">
            <a:extLst>
              <a:ext uri="{FF2B5EF4-FFF2-40B4-BE49-F238E27FC236}">
                <a16:creationId xmlns:a16="http://schemas.microsoft.com/office/drawing/2014/main" id="{444DD46F-3D68-947B-F925-A5DCD9C15EF9}"/>
              </a:ext>
            </a:extLst>
          </p:cNvPr>
          <p:cNvSpPr>
            <a:spLocks noGrp="1"/>
          </p:cNvSpPr>
          <p:nvPr>
            <p:ph sz="half" idx="2"/>
          </p:nvPr>
        </p:nvSpPr>
        <p:spPr>
          <a:xfrm>
            <a:off x="5099539" y="1478857"/>
            <a:ext cx="6254261" cy="4639309"/>
          </a:xfrm>
        </p:spPr>
        <p:txBody>
          <a:bodyPr/>
          <a:lstStyle/>
          <a:p>
            <a:pPr marL="0" indent="0">
              <a:buNone/>
              <a:defRPr/>
            </a:pPr>
            <a:r>
              <a:rPr lang="en-US" sz="2800" dirty="0" err="1">
                <a:cs typeface="Arial" panose="020B0604020202020204" pitchFamily="34" charset="0"/>
              </a:rPr>
              <a:t>Período</a:t>
            </a:r>
            <a:r>
              <a:rPr lang="en-US" sz="2800" dirty="0">
                <a:cs typeface="Arial" panose="020B0604020202020204" pitchFamily="34" charset="0"/>
              </a:rPr>
              <a:t> de </a:t>
            </a:r>
            <a:r>
              <a:rPr lang="en-US" sz="2800" dirty="0" err="1">
                <a:cs typeface="Arial" panose="020B0604020202020204" pitchFamily="34" charset="0"/>
              </a:rPr>
              <a:t>incubação</a:t>
            </a:r>
            <a:r>
              <a:rPr lang="en-US" sz="2800" dirty="0">
                <a:cs typeface="Arial" panose="020B0604020202020204" pitchFamily="34" charset="0"/>
              </a:rPr>
              <a:t> do </a:t>
            </a:r>
            <a:r>
              <a:rPr lang="en-US" sz="2800" dirty="0" err="1">
                <a:cs typeface="Arial" panose="020B0604020202020204" pitchFamily="34" charset="0"/>
              </a:rPr>
              <a:t>Ébola</a:t>
            </a:r>
            <a:r>
              <a:rPr lang="en-US" sz="2800" dirty="0">
                <a:cs typeface="Arial" panose="020B0604020202020204" pitchFamily="34" charset="0"/>
              </a:rPr>
              <a:t> (</a:t>
            </a:r>
            <a:r>
              <a:rPr lang="en-US" sz="2800" dirty="0" err="1">
                <a:cs typeface="Arial" panose="020B0604020202020204" pitchFamily="34" charset="0"/>
              </a:rPr>
              <a:t>dias</a:t>
            </a:r>
            <a:r>
              <a:rPr lang="en-US" sz="2800" dirty="0">
                <a:cs typeface="Arial" panose="020B0604020202020204" pitchFamily="34" charset="0"/>
              </a:rPr>
              <a:t>)</a:t>
            </a:r>
          </a:p>
          <a:p>
            <a:pPr lvl="1">
              <a:defRPr/>
            </a:pPr>
            <a:r>
              <a:rPr lang="en-US" dirty="0">
                <a:cs typeface="Arial" panose="020B0604020202020204" pitchFamily="34" charset="0"/>
              </a:rPr>
              <a:t>Moda = 9</a:t>
            </a:r>
          </a:p>
          <a:p>
            <a:pPr lvl="1">
              <a:defRPr/>
            </a:pPr>
            <a:r>
              <a:rPr lang="en-US" dirty="0" err="1">
                <a:cs typeface="Arial" panose="020B0604020202020204" pitchFamily="34" charset="0"/>
              </a:rPr>
              <a:t>Mediana</a:t>
            </a:r>
            <a:r>
              <a:rPr lang="en-US" dirty="0">
                <a:cs typeface="Arial" panose="020B0604020202020204" pitchFamily="34" charset="0"/>
              </a:rPr>
              <a:t> = 9</a:t>
            </a:r>
          </a:p>
          <a:p>
            <a:pPr lvl="1">
              <a:defRPr/>
            </a:pPr>
            <a:r>
              <a:rPr lang="en-US" dirty="0" err="1">
                <a:cs typeface="Arial" panose="020B0604020202020204" pitchFamily="34" charset="0"/>
              </a:rPr>
              <a:t>Média</a:t>
            </a:r>
            <a:r>
              <a:rPr lang="en-US" dirty="0">
                <a:cs typeface="Arial" panose="020B0604020202020204" pitchFamily="34" charset="0"/>
              </a:rPr>
              <a:t> = 8.8</a:t>
            </a:r>
          </a:p>
          <a:p>
            <a:pPr lvl="1">
              <a:defRPr/>
            </a:pPr>
            <a:r>
              <a:rPr lang="en-US" dirty="0" err="1">
                <a:cs typeface="Arial" panose="020B0604020202020204" pitchFamily="34" charset="0"/>
              </a:rPr>
              <a:t>Intervalo</a:t>
            </a:r>
            <a:r>
              <a:rPr lang="en-US" dirty="0">
                <a:cs typeface="Arial" panose="020B0604020202020204" pitchFamily="34" charset="0"/>
              </a:rPr>
              <a:t> = 2-14</a:t>
            </a:r>
          </a:p>
          <a:p>
            <a:pPr marL="0" indent="0">
              <a:buNone/>
              <a:defRPr/>
            </a:pPr>
            <a:r>
              <a:rPr lang="en-US" sz="2800" b="1" dirty="0">
                <a:cs typeface="Arial" panose="020B0604020202020204" pitchFamily="34" charset="0"/>
              </a:rPr>
              <a:t>Para dados </a:t>
            </a:r>
            <a:r>
              <a:rPr lang="en-US" sz="2800" b="1" dirty="0" err="1">
                <a:cs typeface="Arial" panose="020B0604020202020204" pitchFamily="34" charset="0"/>
              </a:rPr>
              <a:t>epidemiológicos</a:t>
            </a:r>
            <a:r>
              <a:rPr lang="en-US" sz="2800" b="1" dirty="0">
                <a:cs typeface="Arial" panose="020B0604020202020204" pitchFamily="34" charset="0"/>
              </a:rPr>
              <a:t> </a:t>
            </a:r>
            <a:r>
              <a:rPr lang="en-US" sz="2800" b="1" dirty="0" err="1">
                <a:cs typeface="Arial" panose="020B0604020202020204" pitchFamily="34" charset="0"/>
              </a:rPr>
              <a:t>quantitativos</a:t>
            </a:r>
            <a:r>
              <a:rPr lang="en-US" sz="2800" b="1" dirty="0">
                <a:cs typeface="Arial" panose="020B0604020202020204" pitchFamily="34" charset="0"/>
              </a:rPr>
              <a:t>, </a:t>
            </a:r>
            <a:r>
              <a:rPr lang="en-US" sz="2800" b="1" dirty="0" err="1">
                <a:cs typeface="Arial" panose="020B0604020202020204" pitchFamily="34" charset="0"/>
              </a:rPr>
              <a:t>recomenda</a:t>
            </a:r>
            <a:r>
              <a:rPr lang="en-US" sz="2800" b="1" dirty="0">
                <a:cs typeface="Arial" panose="020B0604020202020204" pitchFamily="34" charset="0"/>
              </a:rPr>
              <a:t>-se um </a:t>
            </a:r>
            <a:r>
              <a:rPr lang="en-US" sz="2800" b="1" dirty="0" err="1">
                <a:cs typeface="Arial" panose="020B0604020202020204" pitchFamily="34" charset="0"/>
              </a:rPr>
              <a:t>resumo</a:t>
            </a:r>
            <a:r>
              <a:rPr lang="en-US" sz="2800" b="1" dirty="0">
                <a:cs typeface="Arial" panose="020B0604020202020204" pitchFamily="34" charset="0"/>
              </a:rPr>
              <a:t> com </a:t>
            </a:r>
            <a:r>
              <a:rPr lang="en-US" sz="2800" b="1" dirty="0" err="1">
                <a:solidFill>
                  <a:srgbClr val="00953A"/>
                </a:solidFill>
                <a:cs typeface="Arial" panose="020B0604020202020204" pitchFamily="34" charset="0"/>
              </a:rPr>
              <a:t>mediana</a:t>
            </a:r>
            <a:r>
              <a:rPr lang="en-US" sz="2800" b="1" dirty="0">
                <a:solidFill>
                  <a:srgbClr val="00953A"/>
                </a:solidFill>
                <a:cs typeface="Arial" panose="020B0604020202020204" pitchFamily="34" charset="0"/>
              </a:rPr>
              <a:t> e </a:t>
            </a:r>
            <a:r>
              <a:rPr lang="en-US" sz="2800" b="1" dirty="0" err="1">
                <a:solidFill>
                  <a:srgbClr val="00953A"/>
                </a:solidFill>
                <a:cs typeface="Arial" panose="020B0604020202020204" pitchFamily="34" charset="0"/>
              </a:rPr>
              <a:t>intervalo</a:t>
            </a:r>
            <a:endParaRPr lang="en-US" sz="2800" b="1" dirty="0">
              <a:solidFill>
                <a:srgbClr val="00953A"/>
              </a:solidFill>
              <a:cs typeface="Arial" panose="020B0604020202020204" pitchFamily="34" charset="0"/>
            </a:endParaRPr>
          </a:p>
          <a:p>
            <a:pPr marL="0" indent="0">
              <a:buNone/>
              <a:defRPr/>
            </a:pPr>
            <a:r>
              <a:rPr lang="en-US" sz="2800" dirty="0" err="1">
                <a:cs typeface="Arial" panose="020B0604020202020204" pitchFamily="34" charset="0"/>
              </a:rPr>
              <a:t>Resumo</a:t>
            </a:r>
            <a:r>
              <a:rPr lang="en-US" sz="2800" dirty="0">
                <a:cs typeface="Arial" panose="020B0604020202020204" pitchFamily="34" charset="0"/>
              </a:rPr>
              <a:t> do </a:t>
            </a:r>
            <a:r>
              <a:rPr lang="en-US" sz="2800" dirty="0" err="1">
                <a:cs typeface="Arial" panose="020B0604020202020204" pitchFamily="34" charset="0"/>
              </a:rPr>
              <a:t>período</a:t>
            </a:r>
            <a:r>
              <a:rPr lang="en-US" sz="2800" dirty="0">
                <a:cs typeface="Arial" panose="020B0604020202020204" pitchFamily="34" charset="0"/>
              </a:rPr>
              <a:t> de </a:t>
            </a:r>
            <a:r>
              <a:rPr lang="en-US" sz="2800" dirty="0" err="1">
                <a:cs typeface="Arial" panose="020B0604020202020204" pitchFamily="34" charset="0"/>
              </a:rPr>
              <a:t>incubação</a:t>
            </a:r>
            <a:r>
              <a:rPr lang="en-US" sz="2800" dirty="0">
                <a:cs typeface="Arial" panose="020B0604020202020204" pitchFamily="34" charset="0"/>
              </a:rPr>
              <a:t>:</a:t>
            </a:r>
          </a:p>
          <a:p>
            <a:pPr lvl="1">
              <a:defRPr/>
            </a:pPr>
            <a:r>
              <a:rPr lang="en-US" b="1" dirty="0" err="1">
                <a:solidFill>
                  <a:srgbClr val="00953A"/>
                </a:solidFill>
                <a:cs typeface="Arial" panose="020B0604020202020204" pitchFamily="34" charset="0"/>
              </a:rPr>
              <a:t>Mediana</a:t>
            </a:r>
            <a:r>
              <a:rPr lang="en-US" b="1" dirty="0">
                <a:solidFill>
                  <a:srgbClr val="00953A"/>
                </a:solidFill>
                <a:cs typeface="Arial" panose="020B0604020202020204" pitchFamily="34" charset="0"/>
              </a:rPr>
              <a:t> (</a:t>
            </a:r>
            <a:r>
              <a:rPr lang="en-US" b="1" dirty="0" err="1">
                <a:solidFill>
                  <a:srgbClr val="00953A"/>
                </a:solidFill>
                <a:cs typeface="Arial" panose="020B0604020202020204" pitchFamily="34" charset="0"/>
              </a:rPr>
              <a:t>intervalo</a:t>
            </a:r>
            <a:r>
              <a:rPr lang="en-US" b="1" dirty="0">
                <a:solidFill>
                  <a:srgbClr val="00953A"/>
                </a:solidFill>
                <a:cs typeface="Arial" panose="020B0604020202020204" pitchFamily="34" charset="0"/>
              </a:rPr>
              <a:t>) = 9 (</a:t>
            </a:r>
            <a:r>
              <a:rPr lang="en-US" b="1" kern="0" dirty="0">
                <a:solidFill>
                  <a:srgbClr val="00953A"/>
                </a:solidFill>
                <a:cs typeface="Calibri" panose="020F0502020204030204" pitchFamily="34" charset="0"/>
              </a:rPr>
              <a:t>2-14</a:t>
            </a:r>
            <a:r>
              <a:rPr lang="en-US" b="1" dirty="0">
                <a:solidFill>
                  <a:srgbClr val="00953A"/>
                </a:solidFill>
                <a:cs typeface="Arial" panose="020B0604020202020204" pitchFamily="34" charset="0"/>
              </a:rPr>
              <a:t>) </a:t>
            </a:r>
            <a:r>
              <a:rPr lang="en-US" b="1" dirty="0" err="1">
                <a:solidFill>
                  <a:srgbClr val="00953A"/>
                </a:solidFill>
                <a:cs typeface="Arial" panose="020B0604020202020204" pitchFamily="34" charset="0"/>
              </a:rPr>
              <a:t>dias</a:t>
            </a:r>
            <a:endParaRPr lang="en-US" b="1" dirty="0">
              <a:solidFill>
                <a:srgbClr val="00953A"/>
              </a:solidFill>
            </a:endParaRPr>
          </a:p>
          <a:p>
            <a:pPr marL="0" indent="0">
              <a:buNone/>
              <a:defRPr/>
            </a:pPr>
            <a:endParaRPr lang="en-US" sz="2800" dirty="0"/>
          </a:p>
          <a:p>
            <a:endParaRPr lang="en-US" dirty="0"/>
          </a:p>
        </p:txBody>
      </p:sp>
      <p:graphicFrame>
        <p:nvGraphicFramePr>
          <p:cNvPr id="2" name="Group 74">
            <a:extLst>
              <a:ext uri="{FF2B5EF4-FFF2-40B4-BE49-F238E27FC236}">
                <a16:creationId xmlns:a16="http://schemas.microsoft.com/office/drawing/2014/main" id="{A5A3DFCA-357D-A581-D63E-CAAB2111C40A}"/>
              </a:ext>
            </a:extLst>
          </p:cNvPr>
          <p:cNvGraphicFramePr>
            <a:graphicFrameLocks noGrp="1"/>
          </p:cNvGraphicFramePr>
          <p:nvPr>
            <p:extLst>
              <p:ext uri="{D42A27DB-BD31-4B8C-83A1-F6EECF244321}">
                <p14:modId xmlns:p14="http://schemas.microsoft.com/office/powerpoint/2010/main" val="3610618262"/>
              </p:ext>
            </p:extLst>
          </p:nvPr>
        </p:nvGraphicFramePr>
        <p:xfrm>
          <a:off x="1084384" y="1356357"/>
          <a:ext cx="4015155" cy="5263330"/>
        </p:xfrm>
        <a:graphic>
          <a:graphicData uri="http://schemas.openxmlformats.org/drawingml/2006/table">
            <a:tbl>
              <a:tblPr bandRow="1">
                <a:tableStyleId>{68D230F3-CF80-4859-8CE7-A43EE81993B5}</a:tableStyleId>
              </a:tblPr>
              <a:tblGrid>
                <a:gridCol w="1774372">
                  <a:extLst>
                    <a:ext uri="{9D8B030D-6E8A-4147-A177-3AD203B41FA5}">
                      <a16:colId xmlns:a16="http://schemas.microsoft.com/office/drawing/2014/main" val="818979362"/>
                    </a:ext>
                  </a:extLst>
                </a:gridCol>
                <a:gridCol w="2240783">
                  <a:extLst>
                    <a:ext uri="{9D8B030D-6E8A-4147-A177-3AD203B41FA5}">
                      <a16:colId xmlns:a16="http://schemas.microsoft.com/office/drawing/2014/main" val="20001"/>
                    </a:ext>
                  </a:extLst>
                </a:gridCol>
              </a:tblGrid>
              <a:tr h="630370">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800" b="1" u="none" strike="noStrike" cap="none" normalizeH="0" baseline="0">
                          <a:ln>
                            <a:noFill/>
                          </a:ln>
                          <a:solidFill>
                            <a:schemeClr val="tx1"/>
                          </a:solidFill>
                          <a:effectLst/>
                          <a:latin typeface="+mn-lt"/>
                        </a:rPr>
                        <a:t>Iniciais do doente</a:t>
                      </a:r>
                      <a:endParaRPr kumimoji="0" lang="en-US" sz="1800" b="1" i="0" u="none" strike="noStrike" cap="none" normalizeH="0" baseline="0">
                        <a:ln>
                          <a:noFill/>
                        </a:ln>
                        <a:solidFill>
                          <a:schemeClr val="tx1"/>
                        </a:solidFill>
                        <a:effectLst/>
                        <a:latin typeface="+mn-lt"/>
                        <a:cs typeface="Arial" panose="020B0604020202020204" pitchFamily="34" charset="0"/>
                      </a:endParaRPr>
                    </a:p>
                  </a:txBody>
                  <a:tcPr marT="0"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800" b="1" u="none" strike="noStrike" cap="none" normalizeH="0" baseline="0" dirty="0" err="1">
                          <a:ln>
                            <a:noFill/>
                          </a:ln>
                          <a:solidFill>
                            <a:schemeClr val="tx1"/>
                          </a:solidFill>
                          <a:effectLst/>
                          <a:latin typeface="+mn-lt"/>
                        </a:rPr>
                        <a:t>Período</a:t>
                      </a:r>
                      <a:r>
                        <a:rPr kumimoji="0" lang="en-US" sz="1800" b="1" u="none" strike="noStrike" cap="none" normalizeH="0" baseline="0" dirty="0">
                          <a:ln>
                            <a:noFill/>
                          </a:ln>
                          <a:solidFill>
                            <a:schemeClr val="tx1"/>
                          </a:solidFill>
                          <a:effectLst/>
                          <a:latin typeface="+mn-lt"/>
                        </a:rPr>
                        <a:t> de </a:t>
                      </a:r>
                      <a:r>
                        <a:rPr kumimoji="0" lang="en-US" sz="1800" b="1" u="none" strike="noStrike" cap="none" normalizeH="0" baseline="0" dirty="0" err="1">
                          <a:ln>
                            <a:noFill/>
                          </a:ln>
                          <a:solidFill>
                            <a:schemeClr val="tx1"/>
                          </a:solidFill>
                          <a:effectLst/>
                          <a:latin typeface="+mn-lt"/>
                        </a:rPr>
                        <a:t>incubação</a:t>
                      </a:r>
                      <a:r>
                        <a:rPr kumimoji="0" lang="en-US" sz="1800" b="1" u="none" strike="noStrike" cap="none" normalizeH="0" baseline="0" dirty="0">
                          <a:ln>
                            <a:noFill/>
                          </a:ln>
                          <a:solidFill>
                            <a:schemeClr val="tx1"/>
                          </a:solidFill>
                          <a:effectLst/>
                          <a:latin typeface="+mn-lt"/>
                        </a:rPr>
                        <a:t> (</a:t>
                      </a:r>
                      <a:r>
                        <a:rPr kumimoji="0" lang="en-US" sz="1800" b="1" u="none" strike="noStrike" cap="none" normalizeH="0" baseline="0" dirty="0" err="1">
                          <a:ln>
                            <a:noFill/>
                          </a:ln>
                          <a:solidFill>
                            <a:schemeClr val="tx1"/>
                          </a:solidFill>
                          <a:effectLst/>
                          <a:latin typeface="+mn-lt"/>
                        </a:rPr>
                        <a:t>dias</a:t>
                      </a:r>
                      <a:r>
                        <a:rPr kumimoji="0" lang="en-US" sz="1800" b="1" u="none" strike="noStrike" cap="none" normalizeH="0" baseline="0" dirty="0">
                          <a:ln>
                            <a:noFill/>
                          </a:ln>
                          <a:solidFill>
                            <a:schemeClr val="tx1"/>
                          </a:solidFill>
                          <a:effectLst/>
                          <a:latin typeface="+mn-lt"/>
                        </a:rPr>
                        <a:t>)</a:t>
                      </a:r>
                      <a:endParaRPr kumimoji="0" lang="en-US" sz="1800" b="1" i="0" u="none" strike="noStrike" cap="none" normalizeH="0" baseline="0" dirty="0">
                        <a:ln>
                          <a:noFill/>
                        </a:ln>
                        <a:solidFill>
                          <a:schemeClr val="tx1"/>
                        </a:solidFill>
                        <a:effectLst/>
                        <a:latin typeface="+mn-lt"/>
                        <a:cs typeface="Arial" panose="020B0604020202020204" pitchFamily="34" charset="0"/>
                      </a:endParaRPr>
                    </a:p>
                  </a:txBody>
                  <a:tcPr marT="0"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extLst>
                  <a:ext uri="{0D108BD9-81ED-4DB2-BD59-A6C34878D82A}">
                    <a16:rowId xmlns:a16="http://schemas.microsoft.com/office/drawing/2014/main" val="10000"/>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KP</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JB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SW</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11</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EB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NG</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10</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PK</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7</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BJ</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JH</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RF</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6</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AH</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2</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TN</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11</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RT</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LW</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14</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PT</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9</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CL</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RD</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13</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KJ</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a:solidFill>
                            <a:srgbClr val="000000"/>
                          </a:solidFill>
                          <a:effectLst/>
                          <a:latin typeface="+mn-lt"/>
                        </a:rPr>
                        <a:t>8</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LC</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dirty="0">
                          <a:solidFill>
                            <a:srgbClr val="000000"/>
                          </a:solidFill>
                          <a:effectLst/>
                          <a:latin typeface="+mn-lt"/>
                        </a:rPr>
                        <a:t>10</a:t>
                      </a:r>
                      <a:endParaRPr lang="en-US" sz="1600" b="0" i="0" u="none" strike="noStrike"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3379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n-US" sz="1600" b="0" u="none" strike="noStrike">
                          <a:solidFill>
                            <a:srgbClr val="000000"/>
                          </a:solidFill>
                          <a:effectLst/>
                          <a:latin typeface="+mn-lt"/>
                        </a:rPr>
                        <a:t>TB</a:t>
                      </a:r>
                      <a:endParaRPr lang="en-US" sz="1600" b="0" i="0" u="none" strike="noStrike">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n-US" sz="1600" b="0" u="none" strike="noStrike" dirty="0">
                          <a:solidFill>
                            <a:srgbClr val="000000"/>
                          </a:solidFill>
                          <a:effectLst/>
                          <a:latin typeface="+mn-lt"/>
                        </a:rPr>
                        <a:t>7</a:t>
                      </a:r>
                      <a:endParaRPr lang="en-US" sz="1600" b="0" i="0" u="none" strike="noStrike"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15511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a:xfrm>
            <a:off x="838200" y="457200"/>
            <a:ext cx="9891713" cy="800100"/>
          </a:xfrm>
        </p:spPr>
        <p:txBody>
          <a:bodyPr/>
          <a:lstStyle/>
          <a:p>
            <a:pPr lvl="0"/>
            <a:r>
              <a:rPr lang="en-US" sz="4000" dirty="0" err="1"/>
              <a:t>Calcular</a:t>
            </a:r>
            <a:r>
              <a:rPr lang="en-US" sz="4000" dirty="0"/>
              <a:t> </a:t>
            </a:r>
            <a:r>
              <a:rPr lang="en-US" sz="4000" dirty="0" err="1"/>
              <a:t>medidas</a:t>
            </a:r>
            <a:r>
              <a:rPr lang="en-US" sz="4000" dirty="0"/>
              <a:t> de </a:t>
            </a:r>
            <a:r>
              <a:rPr lang="en-US" sz="4000" dirty="0" err="1"/>
              <a:t>tendência</a:t>
            </a:r>
            <a:r>
              <a:rPr lang="en-US" sz="4000" dirty="0"/>
              <a:t> central (1/2)</a:t>
            </a:r>
            <a:endParaRPr lang="fr-FR" sz="4000" dirty="0"/>
          </a:p>
        </p:txBody>
      </p:sp>
    </p:spTree>
    <p:extLst>
      <p:ext uri="{BB962C8B-B14F-4D97-AF65-F5344CB8AC3E}">
        <p14:creationId xmlns:p14="http://schemas.microsoft.com/office/powerpoint/2010/main" val="13279484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334CE6A-2CE1-3717-5498-CCAE31A2BF29}"/>
              </a:ext>
            </a:extLst>
          </p:cNvPr>
          <p:cNvSpPr>
            <a:spLocks noGrp="1"/>
          </p:cNvSpPr>
          <p:nvPr>
            <p:ph sz="half" idx="2"/>
          </p:nvPr>
        </p:nvSpPr>
        <p:spPr>
          <a:xfrm>
            <a:off x="838200" y="1478857"/>
            <a:ext cx="11172092" cy="4639309"/>
          </a:xfrm>
        </p:spPr>
        <p:txBody>
          <a:bodyPr/>
          <a:lstStyle/>
          <a:p>
            <a:pPr marL="514350" indent="-514350">
              <a:buFont typeface="+mj-lt"/>
              <a:buAutoNum type="arabicPeriod"/>
            </a:pPr>
            <a:r>
              <a:rPr lang="en-US" dirty="0" err="1"/>
              <a:t>Analisar</a:t>
            </a:r>
            <a:r>
              <a:rPr lang="en-US" dirty="0"/>
              <a:t> o conjunto de dados com </a:t>
            </a:r>
            <a:r>
              <a:rPr lang="en-US" dirty="0" err="1"/>
              <a:t>casos</a:t>
            </a:r>
            <a:r>
              <a:rPr lang="en-US" dirty="0"/>
              <a:t> </a:t>
            </a:r>
            <a:r>
              <a:rPr lang="en-US" dirty="0" err="1"/>
              <a:t>confirmados</a:t>
            </a:r>
            <a:r>
              <a:rPr lang="en-US" dirty="0"/>
              <a:t> de </a:t>
            </a:r>
            <a:br>
              <a:rPr lang="en-US" dirty="0"/>
            </a:br>
            <a:r>
              <a:rPr lang="en-US" dirty="0" err="1"/>
              <a:t>infeção</a:t>
            </a:r>
            <a:r>
              <a:rPr lang="en-US" dirty="0"/>
              <a:t> </a:t>
            </a:r>
            <a:r>
              <a:rPr lang="en-US" dirty="0" err="1"/>
              <a:t>aguda</a:t>
            </a:r>
            <a:r>
              <a:rPr lang="en-US" dirty="0"/>
              <a:t> </a:t>
            </a:r>
            <a:r>
              <a:rPr lang="en-US" dirty="0" err="1"/>
              <a:t>pelo</a:t>
            </a:r>
            <a:r>
              <a:rPr lang="en-US" dirty="0"/>
              <a:t> </a:t>
            </a:r>
            <a:r>
              <a:rPr lang="en-US" dirty="0" err="1"/>
              <a:t>coronavírus</a:t>
            </a:r>
            <a:r>
              <a:rPr lang="en-US" dirty="0"/>
              <a:t> da </a:t>
            </a:r>
            <a:r>
              <a:rPr lang="en-US" dirty="0" err="1"/>
              <a:t>síndrome</a:t>
            </a:r>
            <a:r>
              <a:rPr lang="en-US" dirty="0"/>
              <a:t> </a:t>
            </a:r>
            <a:r>
              <a:rPr lang="en-US" dirty="0" err="1"/>
              <a:t>respiratória</a:t>
            </a:r>
            <a:r>
              <a:rPr lang="en-US" dirty="0"/>
              <a:t> do </a:t>
            </a:r>
            <a:r>
              <a:rPr lang="en-US" dirty="0" err="1"/>
              <a:t>Médio</a:t>
            </a:r>
            <a:r>
              <a:rPr lang="en-US" dirty="0"/>
              <a:t> Oriente (MERS-</a:t>
            </a:r>
            <a:r>
              <a:rPr lang="en-US" dirty="0" err="1"/>
              <a:t>CoV</a:t>
            </a:r>
            <a:r>
              <a:rPr lang="en-US" dirty="0"/>
              <a:t>)</a:t>
            </a:r>
          </a:p>
          <a:p>
            <a:pPr marL="514350" indent="-514350">
              <a:buFont typeface="+mj-lt"/>
              <a:buAutoNum type="arabicPeriod"/>
            </a:pPr>
            <a:r>
              <a:rPr lang="en-US" dirty="0" err="1"/>
              <a:t>Calcular</a:t>
            </a:r>
            <a:r>
              <a:rPr lang="en-US" dirty="0"/>
              <a:t> a </a:t>
            </a:r>
            <a:r>
              <a:rPr lang="en-US" dirty="0" err="1"/>
              <a:t>moda</a:t>
            </a:r>
            <a:r>
              <a:rPr lang="en-US" dirty="0"/>
              <a:t>, a </a:t>
            </a:r>
            <a:r>
              <a:rPr lang="en-US" dirty="0" err="1"/>
              <a:t>mediana</a:t>
            </a:r>
            <a:r>
              <a:rPr lang="en-US" dirty="0"/>
              <a:t>, a </a:t>
            </a:r>
            <a:r>
              <a:rPr lang="en-US" dirty="0" err="1"/>
              <a:t>média</a:t>
            </a:r>
            <a:r>
              <a:rPr lang="en-US" dirty="0"/>
              <a:t> e o </a:t>
            </a:r>
            <a:r>
              <a:rPr lang="en-US" dirty="0" err="1"/>
              <a:t>intervalo</a:t>
            </a:r>
            <a:r>
              <a:rPr lang="en-US" dirty="0"/>
              <a:t> de:</a:t>
            </a:r>
          </a:p>
          <a:p>
            <a:pPr lvl="1"/>
            <a:r>
              <a:rPr lang="en-US" dirty="0" err="1"/>
              <a:t>Idade</a:t>
            </a:r>
            <a:r>
              <a:rPr lang="en-US" dirty="0"/>
              <a:t> (</a:t>
            </a:r>
            <a:r>
              <a:rPr lang="en-US" dirty="0" err="1"/>
              <a:t>anos</a:t>
            </a:r>
            <a:r>
              <a:rPr lang="en-US" dirty="0"/>
              <a:t>) dos </a:t>
            </a:r>
            <a:r>
              <a:rPr lang="en-US" dirty="0" err="1"/>
              <a:t>casos</a:t>
            </a:r>
            <a:r>
              <a:rPr lang="en-US" dirty="0"/>
              <a:t> de MERS-</a:t>
            </a:r>
            <a:r>
              <a:rPr lang="en-US" dirty="0" err="1"/>
              <a:t>CoV</a:t>
            </a:r>
            <a:endParaRPr lang="en-US" dirty="0"/>
          </a:p>
          <a:p>
            <a:pPr lvl="1"/>
            <a:r>
              <a:rPr lang="en-US" dirty="0" err="1"/>
              <a:t>Número</a:t>
            </a:r>
            <a:r>
              <a:rPr lang="en-US" dirty="0"/>
              <a:t> de </a:t>
            </a:r>
            <a:r>
              <a:rPr lang="en-US" dirty="0" err="1"/>
              <a:t>dias</a:t>
            </a:r>
            <a:r>
              <a:rPr lang="en-US" dirty="0"/>
              <a:t> </a:t>
            </a:r>
            <a:r>
              <a:rPr lang="en-US" dirty="0" err="1"/>
              <a:t>desde</a:t>
            </a:r>
            <a:r>
              <a:rPr lang="en-US" dirty="0"/>
              <a:t> o </a:t>
            </a:r>
            <a:r>
              <a:rPr lang="en-US" dirty="0" err="1"/>
              <a:t>início</a:t>
            </a:r>
            <a:r>
              <a:rPr lang="en-US" dirty="0"/>
              <a:t> dos </a:t>
            </a:r>
            <a:r>
              <a:rPr lang="en-US" dirty="0" err="1"/>
              <a:t>sintomas</a:t>
            </a:r>
            <a:r>
              <a:rPr lang="en-US" dirty="0"/>
              <a:t> </a:t>
            </a:r>
            <a:r>
              <a:rPr lang="en-US" dirty="0" err="1"/>
              <a:t>até</a:t>
            </a:r>
            <a:r>
              <a:rPr lang="en-US" dirty="0"/>
              <a:t> à </a:t>
            </a:r>
            <a:r>
              <a:rPr lang="en-US" dirty="0" err="1"/>
              <a:t>confirmação</a:t>
            </a:r>
            <a:r>
              <a:rPr lang="en-US" dirty="0"/>
              <a:t> laboratorial</a:t>
            </a:r>
          </a:p>
          <a:p>
            <a:endParaRPr lang="en-US" dirty="0"/>
          </a:p>
        </p:txBody>
      </p:sp>
      <p:graphicFrame>
        <p:nvGraphicFramePr>
          <p:cNvPr id="5" name="Table 5">
            <a:extLst>
              <a:ext uri="{FF2B5EF4-FFF2-40B4-BE49-F238E27FC236}">
                <a16:creationId xmlns:a16="http://schemas.microsoft.com/office/drawing/2014/main" id="{FAD1F5FF-BA3A-B819-F656-3EBDF7578BDD}"/>
              </a:ext>
            </a:extLst>
          </p:cNvPr>
          <p:cNvGraphicFramePr>
            <a:graphicFrameLocks noGrp="1"/>
          </p:cNvGraphicFramePr>
          <p:nvPr>
            <p:extLst>
              <p:ext uri="{D42A27DB-BD31-4B8C-83A1-F6EECF244321}">
                <p14:modId xmlns:p14="http://schemas.microsoft.com/office/powerpoint/2010/main" val="3363767166"/>
              </p:ext>
            </p:extLst>
          </p:nvPr>
        </p:nvGraphicFramePr>
        <p:xfrm>
          <a:off x="2190262" y="4648943"/>
          <a:ext cx="8128000" cy="1371600"/>
        </p:xfrm>
        <a:graphic>
          <a:graphicData uri="http://schemas.openxmlformats.org/drawingml/2006/table">
            <a:tbl>
              <a:tblPr bandRow="1">
                <a:tableStyleId>{10A1B5D5-9B99-4C35-A422-299274C87663}</a:tableStyleId>
              </a:tblPr>
              <a:tblGrid>
                <a:gridCol w="1625600">
                  <a:extLst>
                    <a:ext uri="{9D8B030D-6E8A-4147-A177-3AD203B41FA5}">
                      <a16:colId xmlns:a16="http://schemas.microsoft.com/office/drawing/2014/main" val="1170959144"/>
                    </a:ext>
                  </a:extLst>
                </a:gridCol>
                <a:gridCol w="1625600">
                  <a:extLst>
                    <a:ext uri="{9D8B030D-6E8A-4147-A177-3AD203B41FA5}">
                      <a16:colId xmlns:a16="http://schemas.microsoft.com/office/drawing/2014/main" val="1146632700"/>
                    </a:ext>
                  </a:extLst>
                </a:gridCol>
                <a:gridCol w="1625600">
                  <a:extLst>
                    <a:ext uri="{9D8B030D-6E8A-4147-A177-3AD203B41FA5}">
                      <a16:colId xmlns:a16="http://schemas.microsoft.com/office/drawing/2014/main" val="3387316319"/>
                    </a:ext>
                  </a:extLst>
                </a:gridCol>
                <a:gridCol w="1625600">
                  <a:extLst>
                    <a:ext uri="{9D8B030D-6E8A-4147-A177-3AD203B41FA5}">
                      <a16:colId xmlns:a16="http://schemas.microsoft.com/office/drawing/2014/main" val="1410448703"/>
                    </a:ext>
                  </a:extLst>
                </a:gridCol>
                <a:gridCol w="1625600">
                  <a:extLst>
                    <a:ext uri="{9D8B030D-6E8A-4147-A177-3AD203B41FA5}">
                      <a16:colId xmlns:a16="http://schemas.microsoft.com/office/drawing/2014/main" val="4085908275"/>
                    </a:ext>
                  </a:extLst>
                </a:gridCol>
              </a:tblGrid>
              <a:tr h="370840">
                <a:tc>
                  <a:txBody>
                    <a:bodyPr/>
                    <a:lstStyle/>
                    <a:p>
                      <a:endParaRPr 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b="1" dirty="0"/>
                        <a:t>Moda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b="1"/>
                        <a:t>Mediana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b="1"/>
                        <a:t>Média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b="1" dirty="0" err="1"/>
                        <a:t>Intervalo</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64335773"/>
                  </a:ext>
                </a:extLst>
              </a:tr>
              <a:tr h="370840">
                <a:tc>
                  <a:txBody>
                    <a:bodyPr/>
                    <a:lstStyle/>
                    <a:p>
                      <a:r>
                        <a:rPr lang="en-US" sz="2400" b="1"/>
                        <a:t>Idade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0171159"/>
                  </a:ext>
                </a:extLst>
              </a:tr>
              <a:tr h="370840">
                <a:tc>
                  <a:txBody>
                    <a:bodyPr/>
                    <a:lstStyle/>
                    <a:p>
                      <a:r>
                        <a:rPr lang="en-US" sz="2400" b="1"/>
                        <a:t>Dias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6210962"/>
                  </a:ext>
                </a:extLst>
              </a:tr>
            </a:tbl>
          </a:graphicData>
        </a:graphic>
      </p:graphicFrame>
      <p:graphicFrame>
        <p:nvGraphicFramePr>
          <p:cNvPr id="6" name="Table 5">
            <a:extLst>
              <a:ext uri="{FF2B5EF4-FFF2-40B4-BE49-F238E27FC236}">
                <a16:creationId xmlns:a16="http://schemas.microsoft.com/office/drawing/2014/main" id="{EDCE1097-B256-7419-2436-1AFC244E50A6}"/>
              </a:ext>
            </a:extLst>
          </p:cNvPr>
          <p:cNvGraphicFramePr>
            <a:graphicFrameLocks noGrp="1"/>
          </p:cNvGraphicFramePr>
          <p:nvPr>
            <p:extLst>
              <p:ext uri="{D42A27DB-BD31-4B8C-83A1-F6EECF244321}">
                <p14:modId xmlns:p14="http://schemas.microsoft.com/office/powerpoint/2010/main" val="3180810030"/>
              </p:ext>
            </p:extLst>
          </p:nvPr>
        </p:nvGraphicFramePr>
        <p:xfrm>
          <a:off x="3815862" y="5106143"/>
          <a:ext cx="6502400" cy="914400"/>
        </p:xfrm>
        <a:graphic>
          <a:graphicData uri="http://schemas.openxmlformats.org/drawingml/2006/table">
            <a:tbl>
              <a:tblPr bandRow="1">
                <a:tableStyleId>{10A1B5D5-9B99-4C35-A422-299274C87663}</a:tableStyleId>
              </a:tblPr>
              <a:tblGrid>
                <a:gridCol w="1625600">
                  <a:extLst>
                    <a:ext uri="{9D8B030D-6E8A-4147-A177-3AD203B41FA5}">
                      <a16:colId xmlns:a16="http://schemas.microsoft.com/office/drawing/2014/main" val="1146632700"/>
                    </a:ext>
                  </a:extLst>
                </a:gridCol>
                <a:gridCol w="1625600">
                  <a:extLst>
                    <a:ext uri="{9D8B030D-6E8A-4147-A177-3AD203B41FA5}">
                      <a16:colId xmlns:a16="http://schemas.microsoft.com/office/drawing/2014/main" val="3387316319"/>
                    </a:ext>
                  </a:extLst>
                </a:gridCol>
                <a:gridCol w="1625600">
                  <a:extLst>
                    <a:ext uri="{9D8B030D-6E8A-4147-A177-3AD203B41FA5}">
                      <a16:colId xmlns:a16="http://schemas.microsoft.com/office/drawing/2014/main" val="1410448703"/>
                    </a:ext>
                  </a:extLst>
                </a:gridCol>
                <a:gridCol w="1625600">
                  <a:extLst>
                    <a:ext uri="{9D8B030D-6E8A-4147-A177-3AD203B41FA5}">
                      <a16:colId xmlns:a16="http://schemas.microsoft.com/office/drawing/2014/main" val="4085908275"/>
                    </a:ext>
                  </a:extLst>
                </a:gridCol>
              </a:tblGrid>
              <a:tr h="370840">
                <a:tc>
                  <a:txBody>
                    <a:bodyPr/>
                    <a:lstStyle/>
                    <a:p>
                      <a:pPr algn="ctr"/>
                      <a:r>
                        <a:rPr lang="en-US" sz="2400" b="1">
                          <a:solidFill>
                            <a:srgbClr val="00953A"/>
                          </a:solidFill>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58.2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13-90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0171159"/>
                  </a:ext>
                </a:extLst>
              </a:tr>
              <a:tr h="370840">
                <a:tc>
                  <a:txBody>
                    <a:bodyPr/>
                    <a:lstStyle/>
                    <a:p>
                      <a:pPr algn="ctr"/>
                      <a:r>
                        <a:rPr lang="en-US" sz="2400" b="1">
                          <a:solidFill>
                            <a:srgbClr val="00953A"/>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a:solidFill>
                            <a:srgbClr val="00953A"/>
                          </a:solidFill>
                        </a:rPr>
                        <a:t>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6210962"/>
                  </a:ext>
                </a:extLst>
              </a:tr>
            </a:tbl>
          </a:graphicData>
        </a:graphic>
      </p:graphicFrame>
      <p:sp>
        <p:nvSpPr>
          <p:cNvPr id="8" name="Title 2">
            <a:extLst>
              <a:ext uri="{FF2B5EF4-FFF2-40B4-BE49-F238E27FC236}">
                <a16:creationId xmlns:a16="http://schemas.microsoft.com/office/drawing/2014/main" id="{FF8B7EFE-3AF5-14DA-BF23-68C8A56DB99A}"/>
              </a:ext>
            </a:extLst>
          </p:cNvPr>
          <p:cNvSpPr txBox="1">
            <a:spLocks/>
          </p:cNvSpPr>
          <p:nvPr/>
        </p:nvSpPr>
        <p:spPr>
          <a:xfrm>
            <a:off x="834170" y="452801"/>
            <a:ext cx="10026631" cy="668216"/>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err="1"/>
              <a:t>Calcular</a:t>
            </a:r>
            <a:r>
              <a:rPr lang="en-US" sz="4000" dirty="0"/>
              <a:t> </a:t>
            </a:r>
            <a:r>
              <a:rPr lang="en-US" sz="4000" dirty="0" err="1"/>
              <a:t>medidas</a:t>
            </a:r>
            <a:r>
              <a:rPr lang="en-US" sz="4000" dirty="0"/>
              <a:t> de </a:t>
            </a:r>
            <a:r>
              <a:rPr lang="en-US" sz="4000" dirty="0" err="1"/>
              <a:t>tendência</a:t>
            </a:r>
            <a:r>
              <a:rPr lang="en-US" sz="4000" dirty="0"/>
              <a:t> central (2/2)</a:t>
            </a:r>
            <a:endParaRPr lang="fr-FR" sz="4000" dirty="0"/>
          </a:p>
        </p:txBody>
      </p:sp>
    </p:spTree>
    <p:extLst>
      <p:ext uri="{BB962C8B-B14F-4D97-AF65-F5344CB8AC3E}">
        <p14:creationId xmlns:p14="http://schemas.microsoft.com/office/powerpoint/2010/main" val="223186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87020" indent="-287020"/>
            <a:r>
              <a:rPr lang="en-US" dirty="0" err="1"/>
              <a:t>Medida</a:t>
            </a:r>
            <a:r>
              <a:rPr lang="en-US" dirty="0"/>
              <a:t> </a:t>
            </a:r>
            <a:r>
              <a:rPr lang="en-US" dirty="0" err="1"/>
              <a:t>única</a:t>
            </a:r>
            <a:r>
              <a:rPr lang="en-US" dirty="0"/>
              <a:t> que </a:t>
            </a:r>
            <a:r>
              <a:rPr lang="en-US" dirty="0" err="1"/>
              <a:t>representa</a:t>
            </a:r>
            <a:r>
              <a:rPr lang="en-US" dirty="0"/>
              <a:t> uma </a:t>
            </a:r>
            <a:r>
              <a:rPr lang="en-US" dirty="0" err="1"/>
              <a:t>distribuição</a:t>
            </a:r>
            <a:r>
              <a:rPr lang="en-US" dirty="0"/>
              <a:t> </a:t>
            </a:r>
            <a:r>
              <a:rPr lang="en-US" dirty="0" err="1"/>
              <a:t>inteira</a:t>
            </a:r>
            <a:endParaRPr lang="en-US" dirty="0"/>
          </a:p>
          <a:p>
            <a:pPr marL="744220" lvl="1" indent="-287020"/>
            <a:r>
              <a:rPr lang="en-US" dirty="0" err="1"/>
              <a:t>Média</a:t>
            </a:r>
            <a:r>
              <a:rPr lang="en-US" dirty="0"/>
              <a:t> = valor </a:t>
            </a:r>
            <a:r>
              <a:rPr lang="en-US" dirty="0" err="1"/>
              <a:t>médio</a:t>
            </a:r>
            <a:endParaRPr lang="en-US" dirty="0"/>
          </a:p>
          <a:p>
            <a:pPr marL="1201420" lvl="2" indent="-287020"/>
            <a:r>
              <a:rPr lang="en-US" dirty="0" err="1"/>
              <a:t>Sensível</a:t>
            </a:r>
            <a:r>
              <a:rPr lang="en-US" dirty="0"/>
              <a:t> a </a:t>
            </a:r>
            <a:r>
              <a:rPr lang="en-US" dirty="0" err="1"/>
              <a:t>valores</a:t>
            </a:r>
            <a:r>
              <a:rPr lang="en-US" dirty="0"/>
              <a:t> </a:t>
            </a:r>
            <a:r>
              <a:rPr lang="en-US" dirty="0" err="1"/>
              <a:t>anômalos</a:t>
            </a:r>
            <a:endParaRPr lang="en-US" dirty="0"/>
          </a:p>
          <a:p>
            <a:pPr marL="1201420" lvl="2" indent="-287020"/>
            <a:r>
              <a:rPr lang="en-US" dirty="0" err="1"/>
              <a:t>Preferida</a:t>
            </a:r>
            <a:r>
              <a:rPr lang="en-US" dirty="0"/>
              <a:t> para dados </a:t>
            </a:r>
            <a:r>
              <a:rPr lang="en-US" dirty="0" err="1"/>
              <a:t>simétricos</a:t>
            </a:r>
            <a:endParaRPr lang="en-US" dirty="0"/>
          </a:p>
          <a:p>
            <a:pPr marL="1201420" lvl="2" indent="-287020"/>
            <a:r>
              <a:rPr lang="en-US" dirty="0"/>
              <a:t>Não é </a:t>
            </a:r>
            <a:r>
              <a:rPr lang="en-US" dirty="0" err="1"/>
              <a:t>comum</a:t>
            </a:r>
            <a:r>
              <a:rPr lang="en-US" dirty="0"/>
              <a:t> </a:t>
            </a:r>
            <a:r>
              <a:rPr lang="en-US" dirty="0" err="1"/>
              <a:t>em</a:t>
            </a:r>
            <a:r>
              <a:rPr lang="en-US" dirty="0"/>
              <a:t> </a:t>
            </a:r>
            <a:r>
              <a:rPr lang="en-US" dirty="0" err="1"/>
              <a:t>epidemiologia</a:t>
            </a:r>
            <a:endParaRPr lang="en-US" dirty="0"/>
          </a:p>
          <a:p>
            <a:pPr marL="744220" lvl="1" indent="-287020"/>
            <a:r>
              <a:rPr lang="en-US" dirty="0" err="1"/>
              <a:t>Mediana</a:t>
            </a:r>
            <a:r>
              <a:rPr lang="en-US" dirty="0"/>
              <a:t> = valor central</a:t>
            </a:r>
          </a:p>
          <a:p>
            <a:pPr marL="1201420" lvl="2" indent="-287020"/>
            <a:r>
              <a:rPr lang="en-US" dirty="0" err="1"/>
              <a:t>Escolha</a:t>
            </a:r>
            <a:r>
              <a:rPr lang="en-US" dirty="0"/>
              <a:t> </a:t>
            </a:r>
            <a:r>
              <a:rPr lang="en-US" dirty="0" err="1"/>
              <a:t>mais</a:t>
            </a:r>
            <a:r>
              <a:rPr lang="en-US" dirty="0"/>
              <a:t> </a:t>
            </a:r>
            <a:r>
              <a:rPr lang="en-US" dirty="0" err="1"/>
              <a:t>segura</a:t>
            </a:r>
            <a:r>
              <a:rPr lang="en-US" dirty="0"/>
              <a:t> para a </a:t>
            </a:r>
            <a:r>
              <a:rPr lang="en-US" dirty="0" err="1"/>
              <a:t>maioria</a:t>
            </a:r>
            <a:r>
              <a:rPr lang="en-US" dirty="0"/>
              <a:t> dos dados </a:t>
            </a:r>
            <a:r>
              <a:rPr lang="en-US" dirty="0" err="1"/>
              <a:t>epidemiológicos</a:t>
            </a:r>
            <a:endParaRPr lang="en-US" dirty="0"/>
          </a:p>
          <a:p>
            <a:pPr marL="1201420" lvl="2" indent="-287020"/>
            <a:r>
              <a:rPr lang="en-US" dirty="0" err="1"/>
              <a:t>Minimiza</a:t>
            </a:r>
            <a:r>
              <a:rPr lang="en-US" dirty="0"/>
              <a:t> o </a:t>
            </a:r>
            <a:r>
              <a:rPr lang="en-US" dirty="0" err="1"/>
              <a:t>efeito</a:t>
            </a:r>
            <a:r>
              <a:rPr lang="en-US" dirty="0"/>
              <a:t> dos </a:t>
            </a:r>
            <a:r>
              <a:rPr lang="en-US" dirty="0" err="1"/>
              <a:t>valores</a:t>
            </a:r>
            <a:r>
              <a:rPr lang="en-US" dirty="0"/>
              <a:t> </a:t>
            </a:r>
            <a:r>
              <a:rPr lang="en-US" dirty="0" err="1"/>
              <a:t>anômalos</a:t>
            </a:r>
            <a:endParaRPr lang="en-US" dirty="0"/>
          </a:p>
          <a:p>
            <a:pPr marL="744220" lvl="1" indent="-287020"/>
            <a:r>
              <a:rPr lang="en-US" dirty="0"/>
              <a:t>Moda = valor </a:t>
            </a:r>
            <a:r>
              <a:rPr lang="en-US" dirty="0" err="1"/>
              <a:t>mais</a:t>
            </a:r>
            <a:r>
              <a:rPr lang="en-US" dirty="0"/>
              <a:t> </a:t>
            </a:r>
            <a:r>
              <a:rPr lang="en-US" dirty="0" err="1"/>
              <a:t>comum</a:t>
            </a:r>
            <a:endParaRPr lang="en-US" dirty="0"/>
          </a:p>
          <a:p>
            <a:pPr marL="287020" indent="-287020"/>
            <a:r>
              <a:rPr lang="en-US" dirty="0" err="1"/>
              <a:t>Utilizar</a:t>
            </a:r>
            <a:r>
              <a:rPr lang="en-US" dirty="0"/>
              <a:t> </a:t>
            </a:r>
            <a:r>
              <a:rPr lang="en-US" dirty="0" err="1"/>
              <a:t>mediana</a:t>
            </a:r>
            <a:r>
              <a:rPr lang="en-US" dirty="0"/>
              <a:t> com </a:t>
            </a:r>
            <a:r>
              <a:rPr lang="en-US" dirty="0" err="1"/>
              <a:t>intervalo</a:t>
            </a:r>
            <a:r>
              <a:rPr lang="en-US" dirty="0"/>
              <a:t> para </a:t>
            </a:r>
            <a:r>
              <a:rPr lang="en-US" dirty="0" err="1"/>
              <a:t>resumir</a:t>
            </a:r>
            <a:r>
              <a:rPr lang="en-US" dirty="0"/>
              <a:t> </a:t>
            </a:r>
            <a:br>
              <a:rPr lang="en-US" dirty="0"/>
            </a:br>
            <a:r>
              <a:rPr lang="en-US" dirty="0"/>
              <a:t>dados </a:t>
            </a:r>
            <a:r>
              <a:rPr lang="en-US" dirty="0" err="1"/>
              <a:t>epidemiológicos</a:t>
            </a:r>
            <a:endParaRPr lang="en-US" dirty="0"/>
          </a:p>
          <a:p>
            <a:pPr marL="287020" indent="-287020"/>
            <a:endParaRPr lang="en-US" dirty="0"/>
          </a:p>
        </p:txBody>
      </p:sp>
      <p:sp>
        <p:nvSpPr>
          <p:cNvPr id="2" name="Title 1"/>
          <p:cNvSpPr>
            <a:spLocks noGrp="1"/>
          </p:cNvSpPr>
          <p:nvPr>
            <p:ph type="title"/>
          </p:nvPr>
        </p:nvSpPr>
        <p:spPr/>
        <p:txBody>
          <a:bodyPr/>
          <a:lstStyle/>
          <a:p>
            <a:r>
              <a:rPr lang="en-US" altLang="en-US" dirty="0" err="1"/>
              <a:t>Resumo</a:t>
            </a:r>
            <a:r>
              <a:rPr lang="en-US" altLang="en-US" dirty="0"/>
              <a:t> das </a:t>
            </a:r>
            <a:r>
              <a:rPr lang="en-US" altLang="en-US" dirty="0" err="1"/>
              <a:t>medidas</a:t>
            </a:r>
            <a:r>
              <a:rPr lang="en-US" altLang="en-US" dirty="0"/>
              <a:t> de </a:t>
            </a:r>
            <a:r>
              <a:rPr lang="en-US" altLang="en-US" dirty="0" err="1"/>
              <a:t>tendência</a:t>
            </a:r>
            <a:r>
              <a:rPr lang="en-US" altLang="en-US" dirty="0"/>
              <a:t> central</a:t>
            </a:r>
            <a:endParaRPr lang="en-US" dirty="0"/>
          </a:p>
        </p:txBody>
      </p:sp>
    </p:spTree>
    <p:extLst>
      <p:ext uri="{BB962C8B-B14F-4D97-AF65-F5344CB8AC3E}">
        <p14:creationId xmlns:p14="http://schemas.microsoft.com/office/powerpoint/2010/main" val="1376960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608AC-B9D3-EB20-025B-6CF1553AC06B}"/>
              </a:ext>
            </a:extLst>
          </p:cNvPr>
          <p:cNvSpPr>
            <a:spLocks noGrp="1"/>
          </p:cNvSpPr>
          <p:nvPr>
            <p:ph type="title"/>
          </p:nvPr>
        </p:nvSpPr>
        <p:spPr/>
        <p:txBody>
          <a:bodyPr/>
          <a:lstStyle/>
          <a:p>
            <a:r>
              <a:rPr lang="en-US" dirty="0"/>
              <a:t>A </a:t>
            </a:r>
            <a:r>
              <a:rPr lang="en-US" dirty="0" err="1"/>
              <a:t>importância</a:t>
            </a:r>
            <a:r>
              <a:rPr lang="en-US" dirty="0"/>
              <a:t> de </a:t>
            </a:r>
            <a:r>
              <a:rPr lang="en-US" dirty="0" err="1"/>
              <a:t>resumir</a:t>
            </a:r>
            <a:r>
              <a:rPr lang="en-US" dirty="0"/>
              <a:t> </a:t>
            </a:r>
            <a:r>
              <a:rPr lang="en-US" dirty="0" err="1"/>
              <a:t>os</a:t>
            </a:r>
            <a:r>
              <a:rPr lang="en-US" dirty="0"/>
              <a:t> dados</a:t>
            </a:r>
          </a:p>
        </p:txBody>
      </p:sp>
      <p:sp>
        <p:nvSpPr>
          <p:cNvPr id="3" name="Content Placeholder 2">
            <a:extLst>
              <a:ext uri="{FF2B5EF4-FFF2-40B4-BE49-F238E27FC236}">
                <a16:creationId xmlns:a16="http://schemas.microsoft.com/office/drawing/2014/main" id="{A2AD0D40-867B-74C2-786B-AFA4941FB597}"/>
              </a:ext>
            </a:extLst>
          </p:cNvPr>
          <p:cNvSpPr>
            <a:spLocks noGrp="1"/>
          </p:cNvSpPr>
          <p:nvPr>
            <p:ph sz="half" idx="2"/>
          </p:nvPr>
        </p:nvSpPr>
        <p:spPr/>
        <p:txBody>
          <a:bodyPr/>
          <a:lstStyle/>
          <a:p>
            <a:pPr marL="0" indent="0" algn="ctr">
              <a:buNone/>
            </a:pPr>
            <a:r>
              <a:rPr lang="en-US" sz="2800" dirty="0" err="1"/>
              <a:t>Porque</a:t>
            </a:r>
            <a:r>
              <a:rPr lang="en-US" sz="2800" dirty="0"/>
              <a:t> </a:t>
            </a:r>
            <a:r>
              <a:rPr lang="en-US" sz="2800" dirty="0" err="1"/>
              <a:t>é</a:t>
            </a:r>
            <a:r>
              <a:rPr lang="en-US" sz="2800" dirty="0"/>
              <a:t> </a:t>
            </a:r>
            <a:r>
              <a:rPr lang="en-US" sz="2800" dirty="0" err="1"/>
              <a:t>importante</a:t>
            </a:r>
            <a:r>
              <a:rPr lang="en-US" sz="2800" dirty="0"/>
              <a:t> </a:t>
            </a:r>
            <a:r>
              <a:rPr lang="en-US" sz="2800" dirty="0" err="1"/>
              <a:t>resumir</a:t>
            </a:r>
            <a:r>
              <a:rPr lang="en-US" sz="2800" dirty="0"/>
              <a:t> </a:t>
            </a:r>
            <a:r>
              <a:rPr lang="en-US" sz="2800" dirty="0" err="1"/>
              <a:t>os</a:t>
            </a:r>
            <a:r>
              <a:rPr lang="en-US" sz="2800" dirty="0"/>
              <a:t> dados?</a:t>
            </a:r>
          </a:p>
          <a:p>
            <a:pPr marL="0" indent="0">
              <a:buNone/>
            </a:pPr>
            <a:endParaRPr lang="en-US" dirty="0"/>
          </a:p>
        </p:txBody>
      </p:sp>
      <p:pic>
        <p:nvPicPr>
          <p:cNvPr id="1032" name="Picture 8" descr="person in blue shirt writing on white paper">
            <a:extLst>
              <a:ext uri="{FF2B5EF4-FFF2-40B4-BE49-F238E27FC236}">
                <a16:creationId xmlns:a16="http://schemas.microsoft.com/office/drawing/2014/main" id="{1A79BECD-0555-2E71-DCCC-CE65B083C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9715" y="2353263"/>
            <a:ext cx="5712569" cy="37817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70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2"/>
          </p:nvPr>
        </p:nvSpPr>
        <p:spPr>
          <a:xfrm>
            <a:off x="838200" y="1498735"/>
            <a:ext cx="4993503" cy="4639309"/>
          </a:xfrm>
        </p:spPr>
        <p:txBody>
          <a:bodyPr/>
          <a:lstStyle/>
          <a:p>
            <a:pPr marL="0" indent="0">
              <a:buNone/>
              <a:defRPr/>
            </a:pPr>
            <a:r>
              <a:rPr lang="en-US" b="1" dirty="0" err="1">
                <a:cs typeface="Arial" panose="020B0604020202020204" pitchFamily="34" charset="0"/>
              </a:rPr>
              <a:t>Tipos</a:t>
            </a:r>
            <a:r>
              <a:rPr lang="en-US" b="1" dirty="0">
                <a:cs typeface="Arial" panose="020B0604020202020204" pitchFamily="34" charset="0"/>
              </a:rPr>
              <a:t> de dados</a:t>
            </a:r>
          </a:p>
          <a:p>
            <a:pPr lvl="1">
              <a:defRPr/>
            </a:pPr>
            <a:r>
              <a:rPr lang="en-US" dirty="0" err="1">
                <a:cs typeface="Arial" panose="020B0604020202020204" pitchFamily="34" charset="0"/>
              </a:rPr>
              <a:t>Descrições</a:t>
            </a:r>
            <a:endParaRPr lang="en-US" dirty="0">
              <a:cs typeface="Arial" panose="020B0604020202020204" pitchFamily="34" charset="0"/>
            </a:endParaRPr>
          </a:p>
          <a:p>
            <a:pPr lvl="1">
              <a:defRPr/>
            </a:pPr>
            <a:r>
              <a:rPr lang="en-US" dirty="0">
                <a:cs typeface="Arial" panose="020B0604020202020204" pitchFamily="34" charset="0"/>
              </a:rPr>
              <a:t>Dados </a:t>
            </a:r>
            <a:r>
              <a:rPr lang="en-US" dirty="0" err="1">
                <a:cs typeface="Arial" panose="020B0604020202020204" pitchFamily="34" charset="0"/>
              </a:rPr>
              <a:t>não</a:t>
            </a:r>
            <a:r>
              <a:rPr lang="en-US" dirty="0">
                <a:cs typeface="Arial" panose="020B0604020202020204" pitchFamily="34" charset="0"/>
              </a:rPr>
              <a:t> </a:t>
            </a:r>
            <a:r>
              <a:rPr lang="en-US" dirty="0" err="1">
                <a:cs typeface="Arial" panose="020B0604020202020204" pitchFamily="34" charset="0"/>
              </a:rPr>
              <a:t>numéricos</a:t>
            </a:r>
            <a:endParaRPr lang="en-US" dirty="0">
              <a:cs typeface="Arial" panose="020B0604020202020204" pitchFamily="34" charset="0"/>
            </a:endParaRPr>
          </a:p>
          <a:p>
            <a:pPr marL="0" lvl="1" indent="0">
              <a:spcBef>
                <a:spcPts val="1200"/>
              </a:spcBef>
              <a:buClr>
                <a:schemeClr val="bg1"/>
              </a:buClr>
              <a:buNone/>
              <a:defRPr/>
            </a:pPr>
            <a:r>
              <a:rPr lang="en-US" sz="2800" b="1" dirty="0" err="1">
                <a:cs typeface="Arial" panose="020B0604020202020204" pitchFamily="34" charset="0"/>
              </a:rPr>
              <a:t>Resumir</a:t>
            </a:r>
            <a:r>
              <a:rPr lang="en-US" sz="2800" b="1" dirty="0">
                <a:cs typeface="Arial" panose="020B0604020202020204" pitchFamily="34" charset="0"/>
              </a:rPr>
              <a:t> com </a:t>
            </a:r>
            <a:r>
              <a:rPr lang="en-US" sz="2800" b="1" dirty="0" err="1">
                <a:solidFill>
                  <a:srgbClr val="00953A"/>
                </a:solidFill>
                <a:cs typeface="Arial" panose="020B0604020202020204" pitchFamily="34" charset="0"/>
              </a:rPr>
              <a:t>medidas</a:t>
            </a:r>
            <a:r>
              <a:rPr lang="en-US" sz="2800" b="1" dirty="0">
                <a:solidFill>
                  <a:srgbClr val="00953A"/>
                </a:solidFill>
                <a:cs typeface="Arial" panose="020B0604020202020204" pitchFamily="34" charset="0"/>
              </a:rPr>
              <a:t> </a:t>
            </a:r>
            <a:br>
              <a:rPr lang="en-US" sz="2800" b="1" dirty="0">
                <a:solidFill>
                  <a:srgbClr val="00953A"/>
                </a:solidFill>
                <a:cs typeface="Arial" panose="020B0604020202020204" pitchFamily="34" charset="0"/>
              </a:rPr>
            </a:br>
            <a:r>
              <a:rPr lang="en-US" sz="2800" b="1" dirty="0">
                <a:solidFill>
                  <a:srgbClr val="00953A"/>
                </a:solidFill>
                <a:cs typeface="Arial" panose="020B0604020202020204" pitchFamily="34" charset="0"/>
              </a:rPr>
              <a:t>de </a:t>
            </a:r>
            <a:r>
              <a:rPr lang="en-US" sz="2800" b="1" dirty="0" err="1">
                <a:solidFill>
                  <a:srgbClr val="00953A"/>
                </a:solidFill>
                <a:cs typeface="Arial" panose="020B0604020202020204" pitchFamily="34" charset="0"/>
              </a:rPr>
              <a:t>frequência</a:t>
            </a:r>
            <a:endParaRPr lang="en-US" sz="2800" b="1" dirty="0">
              <a:solidFill>
                <a:srgbClr val="00953A"/>
              </a:solidFill>
              <a:cs typeface="Arial" panose="020B0604020202020204" pitchFamily="34" charset="0"/>
            </a:endParaRPr>
          </a:p>
          <a:p>
            <a:pPr marL="0" lvl="1" indent="0">
              <a:spcBef>
                <a:spcPts val="1200"/>
              </a:spcBef>
              <a:buClr>
                <a:schemeClr val="bg1"/>
              </a:buClr>
              <a:buNone/>
              <a:defRPr/>
            </a:pPr>
            <a:r>
              <a:rPr lang="en-US" sz="2800" b="1" dirty="0" err="1">
                <a:cs typeface="Arial" panose="020B0604020202020204" pitchFamily="34" charset="0"/>
              </a:rPr>
              <a:t>Medidas</a:t>
            </a:r>
            <a:endParaRPr lang="en-US" sz="2800" b="1" dirty="0">
              <a:cs typeface="Arial" panose="020B0604020202020204" pitchFamily="34" charset="0"/>
            </a:endParaRPr>
          </a:p>
          <a:p>
            <a:pPr marL="798513" lvl="2" indent="-334963">
              <a:buFont typeface="Wingdings" panose="05000000000000000000" pitchFamily="2" charset="2"/>
              <a:buChar char="§"/>
              <a:defRPr/>
            </a:pPr>
            <a:r>
              <a:rPr lang="en-US" sz="2400" dirty="0" err="1">
                <a:cs typeface="Arial" panose="020B0604020202020204" pitchFamily="34" charset="0"/>
              </a:rPr>
              <a:t>Contagens</a:t>
            </a:r>
            <a:endParaRPr lang="en-US" sz="2400" dirty="0">
              <a:cs typeface="Arial" panose="020B0604020202020204" pitchFamily="34" charset="0"/>
            </a:endParaRPr>
          </a:p>
          <a:p>
            <a:pPr marL="798513" lvl="2" indent="-334963">
              <a:buFont typeface="Wingdings" panose="05000000000000000000" pitchFamily="2" charset="2"/>
              <a:buChar char="§"/>
              <a:defRPr/>
            </a:pPr>
            <a:r>
              <a:rPr lang="en-US" sz="2400" dirty="0" err="1">
                <a:cs typeface="Arial" panose="020B0604020202020204" pitchFamily="34" charset="0"/>
              </a:rPr>
              <a:t>Razões</a:t>
            </a:r>
            <a:endParaRPr lang="en-US" sz="2400" dirty="0">
              <a:cs typeface="Arial" panose="020B0604020202020204" pitchFamily="34" charset="0"/>
            </a:endParaRPr>
          </a:p>
          <a:p>
            <a:pPr marL="798513" lvl="2" indent="-334963">
              <a:buFont typeface="Wingdings" panose="05000000000000000000" pitchFamily="2" charset="2"/>
              <a:buChar char="§"/>
              <a:defRPr/>
            </a:pPr>
            <a:r>
              <a:rPr lang="en-US" sz="2400" dirty="0" err="1">
                <a:cs typeface="Arial" panose="020B0604020202020204" pitchFamily="34" charset="0"/>
              </a:rPr>
              <a:t>Proporções</a:t>
            </a:r>
            <a:endParaRPr lang="en-US" sz="2400" dirty="0">
              <a:cs typeface="Arial" panose="020B0604020202020204" pitchFamily="34" charset="0"/>
            </a:endParaRPr>
          </a:p>
          <a:p>
            <a:pPr marL="798513" lvl="2" indent="-334963">
              <a:buFont typeface="Wingdings" panose="05000000000000000000" pitchFamily="2" charset="2"/>
              <a:buChar char="§"/>
              <a:defRPr/>
            </a:pPr>
            <a:r>
              <a:rPr lang="en-US" sz="2400" dirty="0" err="1">
                <a:cs typeface="Arial" panose="020B0604020202020204" pitchFamily="34" charset="0"/>
              </a:rPr>
              <a:t>Taxas</a:t>
            </a:r>
            <a:endParaRPr lang="en-US" sz="2400" dirty="0">
              <a:cs typeface="Arial" panose="020B0604020202020204" pitchFamily="34" charset="0"/>
            </a:endParaRPr>
          </a:p>
          <a:p>
            <a:pPr>
              <a:defRPr/>
            </a:pPr>
            <a:endParaRPr lang="en-US" dirty="0">
              <a:cs typeface="Arial" panose="020B0604020202020204" pitchFamily="34" charset="0"/>
            </a:endParaRPr>
          </a:p>
          <a:p>
            <a:pPr marL="0" indent="0">
              <a:buNone/>
              <a:defRPr/>
            </a:pPr>
            <a:endParaRPr lang="en-US" dirty="0">
              <a:cs typeface="Arial" panose="020B0604020202020204" pitchFamily="34" charset="0"/>
            </a:endParaRPr>
          </a:p>
          <a:p>
            <a:pPr marL="0" indent="0">
              <a:buNone/>
              <a:defRPr/>
            </a:pPr>
            <a:endParaRPr lang="en-US" dirty="0">
              <a:cs typeface="Arial" panose="020B0604020202020204" pitchFamily="34" charset="0"/>
            </a:endParaRPr>
          </a:p>
          <a:p>
            <a:pPr>
              <a:defRPr/>
            </a:pPr>
            <a:endParaRPr lang="en-US" dirty="0"/>
          </a:p>
        </p:txBody>
      </p:sp>
      <p:sp>
        <p:nvSpPr>
          <p:cNvPr id="27650" name="Title 1"/>
          <p:cNvSpPr>
            <a:spLocks noGrp="1"/>
          </p:cNvSpPr>
          <p:nvPr>
            <p:ph type="title"/>
          </p:nvPr>
        </p:nvSpPr>
        <p:spPr/>
        <p:txBody>
          <a:bodyPr/>
          <a:lstStyle/>
          <a:p>
            <a:r>
              <a:rPr lang="en-US" altLang="en-US" dirty="0" err="1"/>
              <a:t>Resumo</a:t>
            </a:r>
            <a:r>
              <a:rPr lang="en-US" altLang="en-US" dirty="0"/>
              <a:t> das </a:t>
            </a:r>
            <a:r>
              <a:rPr lang="en-US" altLang="en-US" dirty="0" err="1"/>
              <a:t>variáveis</a:t>
            </a:r>
            <a:r>
              <a:rPr lang="en-US" altLang="en-US" dirty="0"/>
              <a:t> </a:t>
            </a:r>
            <a:r>
              <a:rPr lang="en-US" altLang="en-US" dirty="0" err="1"/>
              <a:t>qualitativas</a:t>
            </a:r>
            <a:endParaRPr lang="en-US" altLang="en-US" dirty="0"/>
          </a:p>
        </p:txBody>
      </p:sp>
      <p:sp>
        <p:nvSpPr>
          <p:cNvPr id="2" name="Text Placeholder 1">
            <a:extLst>
              <a:ext uri="{FF2B5EF4-FFF2-40B4-BE49-F238E27FC236}">
                <a16:creationId xmlns:a16="http://schemas.microsoft.com/office/drawing/2014/main" id="{0C6187D5-6F9F-5FCA-73AA-627AA4287782}"/>
              </a:ext>
            </a:extLst>
          </p:cNvPr>
          <p:cNvSpPr>
            <a:spLocks noGrp="1"/>
          </p:cNvSpPr>
          <p:nvPr>
            <p:ph type="body" sz="quarter" idx="4294967295"/>
          </p:nvPr>
        </p:nvSpPr>
        <p:spPr>
          <a:xfrm>
            <a:off x="6930383" y="6471137"/>
            <a:ext cx="4773612" cy="369332"/>
          </a:xfrm>
          <a:prstGeom prst="rect">
            <a:avLst/>
          </a:prstGeom>
        </p:spPr>
        <p:txBody>
          <a:bodyPr/>
          <a:lstStyle/>
          <a:p>
            <a:pPr marL="0" indent="0">
              <a:buNone/>
            </a:pPr>
            <a:r>
              <a:rPr lang="en-US" sz="1200" dirty="0">
                <a:hlinkClick r:id="rId3"/>
              </a:rPr>
              <a:t>Fonte da </a:t>
            </a:r>
            <a:r>
              <a:rPr lang="en-US" sz="1200" dirty="0" err="1">
                <a:hlinkClick r:id="rId3"/>
              </a:rPr>
              <a:t>imagem</a:t>
            </a:r>
            <a:r>
              <a:rPr lang="en-US" sz="1200" dirty="0">
                <a:hlinkClick r:id="rId3"/>
              </a:rPr>
              <a:t> da </a:t>
            </a:r>
            <a:r>
              <a:rPr lang="en-US" sz="1200" dirty="0" err="1">
                <a:hlinkClick r:id="rId3"/>
              </a:rPr>
              <a:t>escala</a:t>
            </a:r>
            <a:r>
              <a:rPr lang="en-US" sz="1200" dirty="0">
                <a:hlinkClick r:id="rId3"/>
              </a:rPr>
              <a:t> de </a:t>
            </a:r>
            <a:r>
              <a:rPr lang="en-US" sz="1200" dirty="0" err="1">
                <a:hlinkClick r:id="rId3"/>
              </a:rPr>
              <a:t>likert</a:t>
            </a:r>
            <a:endParaRPr lang="en-US" sz="1200" dirty="0"/>
          </a:p>
        </p:txBody>
      </p:sp>
      <p:pic>
        <p:nvPicPr>
          <p:cNvPr id="3" name="Picture 2" descr="A group of people sitting on a bench&#10;&#10;Description automatically generated with low confidence">
            <a:extLst>
              <a:ext uri="{FF2B5EF4-FFF2-40B4-BE49-F238E27FC236}">
                <a16:creationId xmlns:a16="http://schemas.microsoft.com/office/drawing/2014/main" id="{7CC72610-E97A-FBFF-4FFE-9D248D648595}"/>
              </a:ext>
            </a:extLst>
          </p:cNvPr>
          <p:cNvPicPr>
            <a:picLocks noChangeAspect="1"/>
          </p:cNvPicPr>
          <p:nvPr/>
        </p:nvPicPr>
        <p:blipFill rotWithShape="1">
          <a:blip r:embed="rId4">
            <a:extLst>
              <a:ext uri="{28A0092B-C50C-407E-A947-70E740481C1C}">
                <a14:useLocalDpi xmlns:a14="http://schemas.microsoft.com/office/drawing/2010/main" val="0"/>
              </a:ext>
            </a:extLst>
          </a:blip>
          <a:srcRect t="6058"/>
          <a:stretch/>
        </p:blipFill>
        <p:spPr>
          <a:xfrm>
            <a:off x="5982450" y="1319347"/>
            <a:ext cx="4741632" cy="3340807"/>
          </a:xfrm>
          <a:prstGeom prst="rect">
            <a:avLst/>
          </a:prstGeom>
          <a:ln>
            <a:solidFill>
              <a:schemeClr val="tx1"/>
            </a:solidFill>
          </a:ln>
        </p:spPr>
      </p:pic>
      <p:grpSp>
        <p:nvGrpSpPr>
          <p:cNvPr id="11" name="Group 10">
            <a:extLst>
              <a:ext uri="{FF2B5EF4-FFF2-40B4-BE49-F238E27FC236}">
                <a16:creationId xmlns:a16="http://schemas.microsoft.com/office/drawing/2014/main" id="{2B374A11-249C-67DD-6FCD-DFC4D5E0AD3D}"/>
              </a:ext>
            </a:extLst>
          </p:cNvPr>
          <p:cNvGrpSpPr/>
          <p:nvPr/>
        </p:nvGrpSpPr>
        <p:grpSpPr>
          <a:xfrm>
            <a:off x="5684744" y="4692934"/>
            <a:ext cx="5369708" cy="1486210"/>
            <a:chOff x="5426329" y="5031509"/>
            <a:chExt cx="5786068" cy="1743089"/>
          </a:xfrm>
        </p:grpSpPr>
        <p:pic>
          <p:nvPicPr>
            <p:cNvPr id="4" name="Picture 3">
              <a:extLst>
                <a:ext uri="{FF2B5EF4-FFF2-40B4-BE49-F238E27FC236}">
                  <a16:creationId xmlns:a16="http://schemas.microsoft.com/office/drawing/2014/main" id="{220534EF-33D9-1D18-2A68-895404AA9D23}"/>
                </a:ext>
              </a:extLst>
            </p:cNvPr>
            <p:cNvPicPr>
              <a:picLocks noChangeAspect="1"/>
            </p:cNvPicPr>
            <p:nvPr/>
          </p:nvPicPr>
          <p:blipFill rotWithShape="1">
            <a:blip r:embed="rId5"/>
            <a:srcRect l="8258" t="15618" r="9081" b="28285"/>
            <a:stretch/>
          </p:blipFill>
          <p:spPr>
            <a:xfrm>
              <a:off x="5584683" y="5031509"/>
              <a:ext cx="5271727" cy="1086657"/>
            </a:xfrm>
            <a:prstGeom prst="rect">
              <a:avLst/>
            </a:prstGeom>
          </p:spPr>
        </p:pic>
        <p:sp>
          <p:nvSpPr>
            <p:cNvPr id="5" name="TextBox 4">
              <a:extLst>
                <a:ext uri="{FF2B5EF4-FFF2-40B4-BE49-F238E27FC236}">
                  <a16:creationId xmlns:a16="http://schemas.microsoft.com/office/drawing/2014/main" id="{3FAE53B8-5773-3561-7C38-12B8626EAA34}"/>
                </a:ext>
              </a:extLst>
            </p:cNvPr>
            <p:cNvSpPr txBox="1"/>
            <p:nvPr/>
          </p:nvSpPr>
          <p:spPr>
            <a:xfrm>
              <a:off x="5426329" y="6016554"/>
              <a:ext cx="1389764" cy="758044"/>
            </a:xfrm>
            <a:prstGeom prst="rect">
              <a:avLst/>
            </a:prstGeom>
            <a:noFill/>
          </p:spPr>
          <p:txBody>
            <a:bodyPr wrap="square" rtlCol="0">
              <a:spAutoFit/>
            </a:bodyPr>
            <a:lstStyle/>
            <a:p>
              <a:pPr algn="ctr"/>
              <a:r>
                <a:rPr lang="en-US" dirty="0" err="1"/>
                <a:t>Discordo</a:t>
              </a:r>
              <a:r>
                <a:rPr lang="en-US" dirty="0"/>
                <a:t> </a:t>
              </a:r>
              <a:r>
                <a:rPr lang="en-US" dirty="0" err="1"/>
                <a:t>totalmente</a:t>
              </a:r>
              <a:endParaRPr lang="en-US" dirty="0"/>
            </a:p>
          </p:txBody>
        </p:sp>
        <p:sp>
          <p:nvSpPr>
            <p:cNvPr id="6" name="TextBox 5">
              <a:extLst>
                <a:ext uri="{FF2B5EF4-FFF2-40B4-BE49-F238E27FC236}">
                  <a16:creationId xmlns:a16="http://schemas.microsoft.com/office/drawing/2014/main" id="{253E9D5D-E31A-879F-4E7A-3B935BB8BC30}"/>
                </a:ext>
              </a:extLst>
            </p:cNvPr>
            <p:cNvSpPr txBox="1"/>
            <p:nvPr/>
          </p:nvSpPr>
          <p:spPr>
            <a:xfrm>
              <a:off x="6675276" y="6016554"/>
              <a:ext cx="1244010" cy="369333"/>
            </a:xfrm>
            <a:prstGeom prst="rect">
              <a:avLst/>
            </a:prstGeom>
            <a:noFill/>
          </p:spPr>
          <p:txBody>
            <a:bodyPr wrap="square" rtlCol="0">
              <a:spAutoFit/>
            </a:bodyPr>
            <a:lstStyle/>
            <a:p>
              <a:pPr algn="ctr"/>
              <a:r>
                <a:rPr lang="en-US" dirty="0"/>
                <a:t>Não </a:t>
              </a:r>
              <a:r>
                <a:rPr lang="en-US" dirty="0" err="1"/>
                <a:t>concordo</a:t>
              </a:r>
              <a:endParaRPr lang="en-US" dirty="0"/>
            </a:p>
          </p:txBody>
        </p:sp>
        <p:sp>
          <p:nvSpPr>
            <p:cNvPr id="7" name="TextBox 6">
              <a:extLst>
                <a:ext uri="{FF2B5EF4-FFF2-40B4-BE49-F238E27FC236}">
                  <a16:creationId xmlns:a16="http://schemas.microsoft.com/office/drawing/2014/main" id="{476255F7-7F1A-A587-0947-4657AB1F9817}"/>
                </a:ext>
              </a:extLst>
            </p:cNvPr>
            <p:cNvSpPr txBox="1"/>
            <p:nvPr/>
          </p:nvSpPr>
          <p:spPr>
            <a:xfrm>
              <a:off x="7612082" y="6016554"/>
              <a:ext cx="1244010" cy="369333"/>
            </a:xfrm>
            <a:prstGeom prst="rect">
              <a:avLst/>
            </a:prstGeom>
            <a:noFill/>
          </p:spPr>
          <p:txBody>
            <a:bodyPr wrap="square" rtlCol="0">
              <a:spAutoFit/>
            </a:bodyPr>
            <a:lstStyle/>
            <a:p>
              <a:pPr algn="ctr"/>
              <a:r>
                <a:rPr lang="en-US" dirty="0" err="1"/>
                <a:t>Neutro</a:t>
              </a:r>
              <a:endParaRPr lang="en-US" dirty="0"/>
            </a:p>
          </p:txBody>
        </p:sp>
        <p:sp>
          <p:nvSpPr>
            <p:cNvPr id="8" name="TextBox 7">
              <a:extLst>
                <a:ext uri="{FF2B5EF4-FFF2-40B4-BE49-F238E27FC236}">
                  <a16:creationId xmlns:a16="http://schemas.microsoft.com/office/drawing/2014/main" id="{5F7DA841-6F38-D45A-150C-B37F16D616B6}"/>
                </a:ext>
              </a:extLst>
            </p:cNvPr>
            <p:cNvSpPr txBox="1"/>
            <p:nvPr/>
          </p:nvSpPr>
          <p:spPr>
            <a:xfrm>
              <a:off x="8617240" y="6016554"/>
              <a:ext cx="1389764" cy="433168"/>
            </a:xfrm>
            <a:prstGeom prst="rect">
              <a:avLst/>
            </a:prstGeom>
            <a:noFill/>
          </p:spPr>
          <p:txBody>
            <a:bodyPr wrap="square" rtlCol="0">
              <a:spAutoFit/>
            </a:bodyPr>
            <a:lstStyle/>
            <a:p>
              <a:pPr algn="ctr"/>
              <a:r>
                <a:rPr lang="en-US" dirty="0" err="1"/>
                <a:t>Concordar</a:t>
              </a:r>
              <a:endParaRPr lang="en-US" dirty="0"/>
            </a:p>
          </p:txBody>
        </p:sp>
        <p:sp>
          <p:nvSpPr>
            <p:cNvPr id="9" name="TextBox 8">
              <a:extLst>
                <a:ext uri="{FF2B5EF4-FFF2-40B4-BE49-F238E27FC236}">
                  <a16:creationId xmlns:a16="http://schemas.microsoft.com/office/drawing/2014/main" id="{74597A3A-363A-7EE4-E088-2940B3111921}"/>
                </a:ext>
              </a:extLst>
            </p:cNvPr>
            <p:cNvSpPr txBox="1"/>
            <p:nvPr/>
          </p:nvSpPr>
          <p:spPr>
            <a:xfrm>
              <a:off x="9822633" y="6016554"/>
              <a:ext cx="1389764" cy="758044"/>
            </a:xfrm>
            <a:prstGeom prst="rect">
              <a:avLst/>
            </a:prstGeom>
            <a:noFill/>
          </p:spPr>
          <p:txBody>
            <a:bodyPr wrap="square" rtlCol="0">
              <a:spAutoFit/>
            </a:bodyPr>
            <a:lstStyle/>
            <a:p>
              <a:pPr algn="ctr"/>
              <a:r>
                <a:rPr lang="en-US" dirty="0" err="1"/>
                <a:t>Concordo</a:t>
              </a:r>
              <a:r>
                <a:rPr lang="en-US" dirty="0"/>
                <a:t> </a:t>
              </a:r>
              <a:r>
                <a:rPr lang="en-US" dirty="0" err="1"/>
                <a:t>totalmente</a:t>
              </a:r>
              <a:endParaRPr lang="en-US" dirty="0"/>
            </a:p>
          </p:txBody>
        </p:sp>
      </p:grpSp>
    </p:spTree>
    <p:extLst>
      <p:ext uri="{BB962C8B-B14F-4D97-AF65-F5344CB8AC3E}">
        <p14:creationId xmlns:p14="http://schemas.microsoft.com/office/powerpoint/2010/main" val="2001537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err="1">
                <a:cs typeface="Arial" panose="020B0604020202020204" pitchFamily="34" charset="0"/>
              </a:rPr>
              <a:t>Número</a:t>
            </a:r>
            <a:r>
              <a:rPr lang="en-US" dirty="0">
                <a:cs typeface="Arial" panose="020B0604020202020204" pitchFamily="34" charset="0"/>
              </a:rPr>
              <a:t> Global de Mortes </a:t>
            </a:r>
            <a:r>
              <a:rPr lang="en-US" dirty="0" err="1">
                <a:cs typeface="Arial" panose="020B0604020202020204" pitchFamily="34" charset="0"/>
              </a:rPr>
              <a:t>por</a:t>
            </a:r>
            <a:r>
              <a:rPr lang="en-US" dirty="0">
                <a:cs typeface="Arial" panose="020B0604020202020204" pitchFamily="34" charset="0"/>
              </a:rPr>
              <a:t> </a:t>
            </a:r>
            <a:r>
              <a:rPr lang="en-US" dirty="0" err="1">
                <a:cs typeface="Arial" panose="020B0604020202020204" pitchFamily="34" charset="0"/>
              </a:rPr>
              <a:t>Causas</a:t>
            </a:r>
            <a:r>
              <a:rPr lang="en-US" dirty="0">
                <a:cs typeface="Arial" panose="020B0604020202020204" pitchFamily="34" charset="0"/>
              </a:rPr>
              <a:t> </a:t>
            </a:r>
            <a:r>
              <a:rPr lang="en-US" dirty="0" err="1">
                <a:cs typeface="Arial" panose="020B0604020202020204" pitchFamily="34" charset="0"/>
              </a:rPr>
              <a:t>Selecionadas</a:t>
            </a:r>
            <a:r>
              <a:rPr lang="en-US" dirty="0">
                <a:cs typeface="Arial" panose="020B0604020202020204" pitchFamily="34" charset="0"/>
              </a:rPr>
              <a:t>, 2000 e 2019</a:t>
            </a:r>
            <a:endParaRPr lang="en-US" dirty="0"/>
          </a:p>
        </p:txBody>
      </p:sp>
      <p:graphicFrame>
        <p:nvGraphicFramePr>
          <p:cNvPr id="6" name="Table 6">
            <a:extLst>
              <a:ext uri="{FF2B5EF4-FFF2-40B4-BE49-F238E27FC236}">
                <a16:creationId xmlns:a16="http://schemas.microsoft.com/office/drawing/2014/main" id="{A5D92CB5-0623-1D5C-AB2A-51ECC2818E5C}"/>
              </a:ext>
            </a:extLst>
          </p:cNvPr>
          <p:cNvGraphicFramePr>
            <a:graphicFrameLocks noGrp="1"/>
          </p:cNvGraphicFramePr>
          <p:nvPr>
            <p:ph sz="half" idx="2"/>
            <p:extLst>
              <p:ext uri="{D42A27DB-BD31-4B8C-83A1-F6EECF244321}">
                <p14:modId xmlns:p14="http://schemas.microsoft.com/office/powerpoint/2010/main" val="3194203910"/>
              </p:ext>
            </p:extLst>
          </p:nvPr>
        </p:nvGraphicFramePr>
        <p:xfrm>
          <a:off x="838200" y="1336672"/>
          <a:ext cx="10515599" cy="4820920"/>
        </p:xfrm>
        <a:graphic>
          <a:graphicData uri="http://schemas.openxmlformats.org/drawingml/2006/table">
            <a:tbl>
              <a:tblPr>
                <a:tableStyleId>{8799B23B-EC83-4686-B30A-512413B5E67A}</a:tableStyleId>
              </a:tblPr>
              <a:tblGrid>
                <a:gridCol w="6263426">
                  <a:extLst>
                    <a:ext uri="{9D8B030D-6E8A-4147-A177-3AD203B41FA5}">
                      <a16:colId xmlns:a16="http://schemas.microsoft.com/office/drawing/2014/main" val="4070875049"/>
                    </a:ext>
                  </a:extLst>
                </a:gridCol>
                <a:gridCol w="2148771">
                  <a:extLst>
                    <a:ext uri="{9D8B030D-6E8A-4147-A177-3AD203B41FA5}">
                      <a16:colId xmlns:a16="http://schemas.microsoft.com/office/drawing/2014/main" val="1833997020"/>
                    </a:ext>
                  </a:extLst>
                </a:gridCol>
                <a:gridCol w="2103402">
                  <a:extLst>
                    <a:ext uri="{9D8B030D-6E8A-4147-A177-3AD203B41FA5}">
                      <a16:colId xmlns:a16="http://schemas.microsoft.com/office/drawing/2014/main" val="4132635164"/>
                    </a:ext>
                  </a:extLst>
                </a:gridCol>
              </a:tblGrid>
              <a:tr h="370840">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t">
                        <a:spcBef>
                          <a:spcPts val="500"/>
                        </a:spcBef>
                        <a:spcAft>
                          <a:spcPts val="500"/>
                        </a:spcAft>
                      </a:pPr>
                      <a:r>
                        <a:rPr lang="en-US" sz="2000" b="1" i="0" u="none" strike="noStrike">
                          <a:solidFill>
                            <a:srgbClr val="000000"/>
                          </a:solidFill>
                          <a:effectLst/>
                          <a:latin typeface="+mn-lt"/>
                        </a:rPr>
                        <a:t>                Mortes*</a:t>
                      </a:r>
                    </a:p>
                  </a:txBody>
                  <a:tcPr marL="6350" marR="6350" marT="635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n-US" sz="2000" b="1" i="0" u="none" strike="noStrike" dirty="0">
                          <a:solidFill>
                            <a:srgbClr val="000000"/>
                          </a:solidFill>
                          <a:effectLst/>
                          <a:latin typeface="+mn-lt"/>
                        </a:rPr>
                        <a:t>Causa da </a:t>
                      </a:r>
                      <a:r>
                        <a:rPr lang="en-US" sz="2000" b="1" i="0" u="none" strike="noStrike" dirty="0" err="1">
                          <a:solidFill>
                            <a:srgbClr val="000000"/>
                          </a:solidFill>
                          <a:effectLst/>
                          <a:latin typeface="+mn-lt"/>
                        </a:rPr>
                        <a:t>morte</a:t>
                      </a:r>
                      <a:endParaRPr lang="en-US" sz="2000" b="1" i="0" u="none" strike="noStrike"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1" i="0" u="none" strike="noStrike">
                          <a:solidFill>
                            <a:srgbClr val="000000"/>
                          </a:solidFill>
                          <a:effectLst/>
                          <a:latin typeface="+mn-lt"/>
                        </a:rPr>
                        <a:t>2000</a:t>
                      </a:r>
                    </a:p>
                  </a:txBody>
                  <a:tcPr marL="6350" marR="6350" marT="6350">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a:solidFill>
                            <a:srgbClr val="000000"/>
                          </a:solidFill>
                          <a:effectLst/>
                          <a:latin typeface="+mn-lt"/>
                        </a:rPr>
                        <a:t>2019</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308455"/>
                  </a:ext>
                </a:extLst>
              </a:tr>
              <a:tr h="370840">
                <a:tc>
                  <a:txBody>
                    <a:bodyPr/>
                    <a:lstStyle/>
                    <a:p>
                      <a:pPr lvl="1" algn="l" fontAlgn="b">
                        <a:spcBef>
                          <a:spcPts val="500"/>
                        </a:spcBef>
                        <a:spcAft>
                          <a:spcPts val="500"/>
                        </a:spcAft>
                      </a:pPr>
                      <a:r>
                        <a:rPr lang="en-US" sz="2000" b="0" i="0" u="sng" strike="noStrike" dirty="0" err="1">
                          <a:solidFill>
                            <a:srgbClr val="000000"/>
                          </a:solidFill>
                          <a:effectLst/>
                          <a:latin typeface="+mn-lt"/>
                        </a:rPr>
                        <a:t>Todas</a:t>
                      </a:r>
                      <a:r>
                        <a:rPr lang="en-US" sz="2000" b="0" i="0" u="sng" strike="noStrike" dirty="0">
                          <a:solidFill>
                            <a:srgbClr val="000000"/>
                          </a:solidFill>
                          <a:effectLst/>
                          <a:latin typeface="+mn-lt"/>
                        </a:rPr>
                        <a:t> as </a:t>
                      </a:r>
                      <a:r>
                        <a:rPr lang="en-US" sz="2000" b="0" i="0" u="sng" strike="noStrike" dirty="0" err="1">
                          <a:solidFill>
                            <a:srgbClr val="000000"/>
                          </a:solidFill>
                          <a:effectLst/>
                          <a:latin typeface="+mn-lt"/>
                        </a:rPr>
                        <a:t>causas</a:t>
                      </a:r>
                      <a:endParaRPr lang="en-US" sz="2000" b="0" i="0" u="sng" strike="noStrike" dirty="0">
                        <a:solidFill>
                          <a:srgbClr val="000000"/>
                        </a:solidFill>
                        <a:effectLst/>
                        <a:latin typeface="+mn-lt"/>
                      </a:endParaRPr>
                    </a:p>
                  </a:txBody>
                  <a:tcPr marL="6350" marR="6350" marT="635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solidFill>
                            <a:srgbClr val="000000"/>
                          </a:solidFill>
                          <a:effectLst/>
                          <a:latin typeface="+mn-lt"/>
                        </a:rPr>
                        <a:t>51.267 </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solidFill>
                            <a:srgbClr val="000000"/>
                          </a:solidFill>
                          <a:effectLst/>
                          <a:latin typeface="+mn-lt"/>
                        </a:rPr>
                        <a:t>55.416 </a:t>
                      </a:r>
                    </a:p>
                  </a:txBody>
                  <a:tcPr marL="6350" marR="6350" marT="635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lvl="1" algn="l" fontAlgn="b">
                        <a:spcBef>
                          <a:spcPts val="500"/>
                        </a:spcBef>
                        <a:spcAft>
                          <a:spcPts val="500"/>
                        </a:spcAft>
                      </a:pPr>
                      <a:r>
                        <a:rPr lang="en-US" sz="2000" b="0" i="0" u="none" strike="noStrike" dirty="0" err="1">
                          <a:effectLst/>
                          <a:latin typeface="+mn-lt"/>
                        </a:rPr>
                        <a:t>Doença</a:t>
                      </a:r>
                      <a:r>
                        <a:rPr lang="en-US" sz="2000" b="0" i="0" u="none" strike="noStrike" dirty="0">
                          <a:effectLst/>
                          <a:latin typeface="+mn-lt"/>
                        </a:rPr>
                        <a:t> </a:t>
                      </a:r>
                      <a:r>
                        <a:rPr lang="en-US" sz="2000" b="0" i="0" u="none" strike="noStrike" dirty="0" err="1">
                          <a:effectLst/>
                          <a:latin typeface="+mn-lt"/>
                        </a:rPr>
                        <a:t>cardíaca</a:t>
                      </a:r>
                      <a:r>
                        <a:rPr lang="en-US" sz="2000" b="0" i="0" u="none" strike="noStrike" dirty="0">
                          <a:effectLst/>
                          <a:latin typeface="+mn-lt"/>
                        </a:rPr>
                        <a:t> </a:t>
                      </a:r>
                      <a:r>
                        <a:rPr lang="en-US" sz="2000" b="0" i="0" u="none" strike="noStrike" dirty="0" err="1">
                          <a:effectLst/>
                          <a:latin typeface="+mn-lt"/>
                        </a:rPr>
                        <a:t>isquémica</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6.756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8.885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16995278"/>
                  </a:ext>
                </a:extLst>
              </a:tr>
              <a:tr h="370840">
                <a:tc>
                  <a:txBody>
                    <a:bodyPr/>
                    <a:lstStyle/>
                    <a:p>
                      <a:pPr lvl="1" algn="l" fontAlgn="b">
                        <a:spcBef>
                          <a:spcPts val="500"/>
                        </a:spcBef>
                        <a:spcAft>
                          <a:spcPts val="500"/>
                        </a:spcAft>
                      </a:pPr>
                      <a:r>
                        <a:rPr lang="en-US" sz="2000" b="0" i="0" u="none" strike="noStrike">
                          <a:effectLst/>
                          <a:latin typeface="+mn-lt"/>
                        </a:rPr>
                        <a:t>Acidente vascular cerebral</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5.464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6.194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0548957"/>
                  </a:ext>
                </a:extLst>
              </a:tr>
              <a:tr h="370840">
                <a:tc>
                  <a:txBody>
                    <a:bodyPr/>
                    <a:lstStyle/>
                    <a:p>
                      <a:pPr lvl="1" algn="l" fontAlgn="b">
                        <a:spcBef>
                          <a:spcPts val="500"/>
                        </a:spcBef>
                        <a:spcAft>
                          <a:spcPts val="500"/>
                        </a:spcAft>
                      </a:pPr>
                      <a:r>
                        <a:rPr lang="en-US" sz="2000" b="0" i="0" u="none" strike="noStrike" dirty="0" err="1">
                          <a:effectLst/>
                          <a:latin typeface="+mn-lt"/>
                        </a:rPr>
                        <a:t>Doença</a:t>
                      </a:r>
                      <a:r>
                        <a:rPr lang="en-US" sz="2000" b="0" i="0" u="none" strike="noStrike" dirty="0">
                          <a:effectLst/>
                          <a:latin typeface="+mn-lt"/>
                        </a:rPr>
                        <a:t> </a:t>
                      </a:r>
                      <a:r>
                        <a:rPr lang="en-US" sz="2000" b="0" i="0" u="none" strike="noStrike" dirty="0" err="1">
                          <a:effectLst/>
                          <a:latin typeface="+mn-lt"/>
                        </a:rPr>
                        <a:t>pulmonar</a:t>
                      </a:r>
                      <a:r>
                        <a:rPr lang="en-US" sz="2000" b="0" i="0" u="none" strike="noStrike" dirty="0">
                          <a:effectLst/>
                          <a:latin typeface="+mn-lt"/>
                        </a:rPr>
                        <a:t> </a:t>
                      </a:r>
                      <a:r>
                        <a:rPr lang="en-US" sz="2000" b="0" i="0" u="none" strike="noStrike" dirty="0" err="1">
                          <a:effectLst/>
                          <a:latin typeface="+mn-lt"/>
                        </a:rPr>
                        <a:t>obstrutiva</a:t>
                      </a:r>
                      <a:r>
                        <a:rPr lang="en-US" sz="2000" b="0" i="0" u="none" strike="noStrike" dirty="0">
                          <a:effectLst/>
                          <a:latin typeface="+mn-lt"/>
                        </a:rPr>
                        <a:t> </a:t>
                      </a:r>
                      <a:r>
                        <a:rPr lang="en-US" sz="2000" b="0" i="0" u="none" strike="noStrike" dirty="0" err="1">
                          <a:effectLst/>
                          <a:latin typeface="+mn-lt"/>
                        </a:rPr>
                        <a:t>crônica</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2.986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3.228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931248"/>
                  </a:ext>
                </a:extLst>
              </a:tr>
              <a:tr h="370840">
                <a:tc>
                  <a:txBody>
                    <a:bodyPr/>
                    <a:lstStyle/>
                    <a:p>
                      <a:pPr lvl="1" algn="l" fontAlgn="b">
                        <a:spcBef>
                          <a:spcPts val="500"/>
                        </a:spcBef>
                        <a:spcAft>
                          <a:spcPts val="500"/>
                        </a:spcAft>
                      </a:pPr>
                      <a:r>
                        <a:rPr lang="en-US" sz="2000" b="0" i="0" u="none" strike="noStrike">
                          <a:effectLst/>
                          <a:latin typeface="+mn-lt"/>
                        </a:rPr>
                        <a:t>Infecções respiratórias inferiores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3.051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2.593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504073"/>
                  </a:ext>
                </a:extLst>
              </a:tr>
              <a:tr h="370840">
                <a:tc>
                  <a:txBody>
                    <a:bodyPr/>
                    <a:lstStyle/>
                    <a:p>
                      <a:pPr lvl="1" algn="l" fontAlgn="b">
                        <a:spcBef>
                          <a:spcPts val="500"/>
                        </a:spcBef>
                        <a:spcAft>
                          <a:spcPts val="500"/>
                        </a:spcAft>
                      </a:pPr>
                      <a:r>
                        <a:rPr lang="en-US" sz="2000" b="0" i="0" u="none" strike="noStrike">
                          <a:effectLst/>
                          <a:latin typeface="+mn-lt"/>
                        </a:rPr>
                        <a:t>Doenças neonatais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3.198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2.038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27963019"/>
                  </a:ext>
                </a:extLst>
              </a:tr>
              <a:tr h="370840">
                <a:tc>
                  <a:txBody>
                    <a:bodyPr/>
                    <a:lstStyle/>
                    <a:p>
                      <a:pPr lvl="1" algn="l" fontAlgn="b">
                        <a:spcBef>
                          <a:spcPts val="500"/>
                        </a:spcBef>
                        <a:spcAft>
                          <a:spcPts val="500"/>
                        </a:spcAft>
                      </a:pPr>
                      <a:r>
                        <a:rPr lang="en-US" sz="2000" b="0" i="0" u="none" strike="noStrike" dirty="0" err="1">
                          <a:effectLst/>
                          <a:latin typeface="+mn-lt"/>
                        </a:rPr>
                        <a:t>Cancros</a:t>
                      </a:r>
                      <a:r>
                        <a:rPr lang="en-US" sz="2000" b="0" i="0" u="none" strike="noStrike" dirty="0">
                          <a:effectLst/>
                          <a:latin typeface="+mn-lt"/>
                        </a:rPr>
                        <a:t> da </a:t>
                      </a:r>
                      <a:r>
                        <a:rPr lang="en-US" sz="2000" b="0" i="0" u="none" strike="noStrike" dirty="0" err="1">
                          <a:effectLst/>
                          <a:latin typeface="+mn-lt"/>
                        </a:rPr>
                        <a:t>traqueia</a:t>
                      </a:r>
                      <a:r>
                        <a:rPr lang="en-US" sz="2000" b="0" i="0" u="none" strike="noStrike" dirty="0">
                          <a:effectLst/>
                          <a:latin typeface="+mn-lt"/>
                        </a:rPr>
                        <a:t>, dos </a:t>
                      </a:r>
                      <a:r>
                        <a:rPr lang="en-US" sz="2000" b="0" i="0" u="none" strike="noStrike" dirty="0" err="1">
                          <a:effectLst/>
                          <a:latin typeface="+mn-lt"/>
                        </a:rPr>
                        <a:t>brônquios</a:t>
                      </a:r>
                      <a:r>
                        <a:rPr lang="en-US" sz="2000" b="0" i="0" u="none" strike="noStrike" dirty="0">
                          <a:effectLst/>
                          <a:latin typeface="+mn-lt"/>
                        </a:rPr>
                        <a:t> e do </a:t>
                      </a:r>
                      <a:r>
                        <a:rPr lang="en-US" sz="2000" b="0" i="0" u="none" strike="noStrike" dirty="0" err="1">
                          <a:effectLst/>
                          <a:latin typeface="+mn-lt"/>
                        </a:rPr>
                        <a:t>pulmão</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1.206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1.784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744801"/>
                  </a:ext>
                </a:extLst>
              </a:tr>
              <a:tr h="370840">
                <a:tc>
                  <a:txBody>
                    <a:bodyPr/>
                    <a:lstStyle/>
                    <a:p>
                      <a:pPr lvl="1" algn="l" fontAlgn="b">
                        <a:spcBef>
                          <a:spcPts val="500"/>
                        </a:spcBef>
                        <a:spcAft>
                          <a:spcPts val="500"/>
                        </a:spcAft>
                      </a:pPr>
                      <a:r>
                        <a:rPr lang="en-US" sz="2000" b="0" i="0" u="none" strike="noStrike">
                          <a:effectLst/>
                          <a:latin typeface="+mn-lt"/>
                        </a:rPr>
                        <a:t>Doença de Alzheimer e outras demências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584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1.639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0297165"/>
                  </a:ext>
                </a:extLst>
              </a:tr>
              <a:tr h="370840">
                <a:tc>
                  <a:txBody>
                    <a:bodyPr/>
                    <a:lstStyle/>
                    <a:p>
                      <a:pPr lvl="1" algn="l" fontAlgn="b">
                        <a:spcBef>
                          <a:spcPts val="500"/>
                        </a:spcBef>
                        <a:spcAft>
                          <a:spcPts val="500"/>
                        </a:spcAft>
                      </a:pPr>
                      <a:r>
                        <a:rPr lang="en-US" sz="2000" b="0" i="0" u="none" strike="noStrike">
                          <a:effectLst/>
                          <a:latin typeface="+mn-lt"/>
                        </a:rPr>
                        <a:t>Doenças diarreicas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2.648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1.519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47974857"/>
                  </a:ext>
                </a:extLst>
              </a:tr>
              <a:tr h="370840">
                <a:tc>
                  <a:txBody>
                    <a:bodyPr/>
                    <a:lstStyle/>
                    <a:p>
                      <a:pPr lvl="1" algn="l" fontAlgn="b">
                        <a:spcBef>
                          <a:spcPts val="500"/>
                        </a:spcBef>
                        <a:spcAft>
                          <a:spcPts val="500"/>
                        </a:spcAft>
                      </a:pPr>
                      <a:r>
                        <a:rPr lang="en-US" sz="2000" b="0" i="0" u="none" strike="noStrike">
                          <a:effectLst/>
                          <a:latin typeface="+mn-lt"/>
                        </a:rPr>
                        <a:t>Diabetes mellitus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877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1.496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9813720"/>
                  </a:ext>
                </a:extLst>
              </a:tr>
              <a:tr h="370840">
                <a:tc>
                  <a:txBody>
                    <a:bodyPr/>
                    <a:lstStyle/>
                    <a:p>
                      <a:pPr lvl="1" algn="l" fontAlgn="b">
                        <a:spcBef>
                          <a:spcPts val="500"/>
                        </a:spcBef>
                        <a:spcAft>
                          <a:spcPts val="500"/>
                        </a:spcAft>
                      </a:pPr>
                      <a:r>
                        <a:rPr lang="en-US" sz="2000" b="0" i="0" u="none" strike="noStrike" dirty="0" err="1">
                          <a:effectLst/>
                          <a:latin typeface="+mn-lt"/>
                        </a:rPr>
                        <a:t>Doenças</a:t>
                      </a:r>
                      <a:r>
                        <a:rPr lang="en-US" sz="2000" b="0" i="0" u="none" strike="noStrike" dirty="0">
                          <a:effectLst/>
                          <a:latin typeface="+mn-lt"/>
                        </a:rPr>
                        <a:t> </a:t>
                      </a:r>
                      <a:r>
                        <a:rPr lang="en-US" sz="2000" b="0" i="0" u="none" strike="noStrike" dirty="0" err="1">
                          <a:effectLst/>
                          <a:latin typeface="+mn-lt"/>
                        </a:rPr>
                        <a:t>renais</a:t>
                      </a:r>
                      <a:endParaRPr lang="en-US" sz="2000" b="0" i="0" u="none" strike="noStrike" dirty="0">
                        <a:effectLst/>
                        <a:latin typeface="+mn-lt"/>
                      </a:endParaRPr>
                    </a:p>
                  </a:txBody>
                  <a:tcPr marL="6350" marR="6350" marT="635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a:effectLst/>
                          <a:latin typeface="+mn-lt"/>
                        </a:rPr>
                        <a:t>813 </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1.334 </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6502171"/>
                  </a:ext>
                </a:extLst>
              </a:tr>
            </a:tbl>
          </a:graphicData>
        </a:graphic>
      </p:graphicFrame>
      <p:sp>
        <p:nvSpPr>
          <p:cNvPr id="3" name="Text Placeholder 2">
            <a:extLst>
              <a:ext uri="{FF2B5EF4-FFF2-40B4-BE49-F238E27FC236}">
                <a16:creationId xmlns:a16="http://schemas.microsoft.com/office/drawing/2014/main" id="{015C54F3-EA81-8C97-B8C5-96E6550853D1}"/>
              </a:ext>
            </a:extLst>
          </p:cNvPr>
          <p:cNvSpPr>
            <a:spLocks noGrp="1"/>
          </p:cNvSpPr>
          <p:nvPr>
            <p:ph type="body" sz="quarter" idx="4294967295"/>
          </p:nvPr>
        </p:nvSpPr>
        <p:spPr>
          <a:xfrm>
            <a:off x="3200401" y="6370638"/>
            <a:ext cx="6634162" cy="458879"/>
          </a:xfrm>
          <a:prstGeom prst="rect">
            <a:avLst/>
          </a:prstGeom>
        </p:spPr>
        <p:txBody>
          <a:bodyPr/>
          <a:lstStyle/>
          <a:p>
            <a:pPr marL="0" indent="0">
              <a:buNone/>
            </a:pPr>
            <a:r>
              <a:rPr lang="en-US" sz="1200" dirty="0" err="1">
                <a:hlinkClick r:id="rId3"/>
              </a:rPr>
              <a:t>Estimativas</a:t>
            </a:r>
            <a:r>
              <a:rPr lang="en-US" sz="1200" dirty="0">
                <a:hlinkClick r:id="rId3"/>
              </a:rPr>
              <a:t> </a:t>
            </a:r>
            <a:r>
              <a:rPr lang="en-US" sz="1200" dirty="0" err="1">
                <a:hlinkClick r:id="rId3"/>
              </a:rPr>
              <a:t>Globais</a:t>
            </a:r>
            <a:r>
              <a:rPr lang="en-US" sz="1200" dirty="0">
                <a:hlinkClick r:id="rId3"/>
              </a:rPr>
              <a:t> de </a:t>
            </a:r>
            <a:r>
              <a:rPr lang="en-US" sz="1200" dirty="0" err="1">
                <a:hlinkClick r:id="rId3"/>
              </a:rPr>
              <a:t>Saúde</a:t>
            </a:r>
            <a:r>
              <a:rPr lang="en-US" sz="1200" dirty="0">
                <a:hlinkClick r:id="rId3"/>
              </a:rPr>
              <a:t> 2019: Mortes </a:t>
            </a:r>
            <a:r>
              <a:rPr lang="en-US" sz="1200" dirty="0" err="1">
                <a:hlinkClick r:id="rId3"/>
              </a:rPr>
              <a:t>por</a:t>
            </a:r>
            <a:r>
              <a:rPr lang="en-US" sz="1200" dirty="0">
                <a:hlinkClick r:id="rId3"/>
              </a:rPr>
              <a:t> Causa, </a:t>
            </a:r>
            <a:r>
              <a:rPr lang="en-US" sz="1200" dirty="0" err="1">
                <a:hlinkClick r:id="rId3"/>
              </a:rPr>
              <a:t>Idade</a:t>
            </a:r>
            <a:r>
              <a:rPr lang="en-US" sz="1200" dirty="0">
                <a:hlinkClick r:id="rId3"/>
              </a:rPr>
              <a:t>, </a:t>
            </a:r>
            <a:r>
              <a:rPr lang="en-US" sz="1200" dirty="0" err="1">
                <a:hlinkClick r:id="rId3"/>
              </a:rPr>
              <a:t>Sexo</a:t>
            </a:r>
            <a:r>
              <a:rPr lang="en-US" sz="1200" dirty="0">
                <a:hlinkClick r:id="rId3"/>
              </a:rPr>
              <a:t>, </a:t>
            </a:r>
            <a:r>
              <a:rPr lang="en-US" sz="1200" dirty="0" err="1">
                <a:hlinkClick r:id="rId3"/>
              </a:rPr>
              <a:t>por</a:t>
            </a:r>
            <a:r>
              <a:rPr lang="en-US" sz="1200" dirty="0">
                <a:hlinkClick r:id="rId3"/>
              </a:rPr>
              <a:t> País e </a:t>
            </a:r>
            <a:r>
              <a:rPr lang="en-US" sz="1200" dirty="0" err="1">
                <a:hlinkClick r:id="rId3"/>
              </a:rPr>
              <a:t>por</a:t>
            </a:r>
            <a:r>
              <a:rPr lang="en-US" sz="1200" dirty="0">
                <a:hlinkClick r:id="rId3"/>
              </a:rPr>
              <a:t> </a:t>
            </a:r>
            <a:r>
              <a:rPr lang="en-US" sz="1200" dirty="0" err="1">
                <a:hlinkClick r:id="rId3"/>
              </a:rPr>
              <a:t>Região</a:t>
            </a:r>
            <a:r>
              <a:rPr lang="en-US" sz="1200" dirty="0">
                <a:hlinkClick r:id="rId3"/>
              </a:rPr>
              <a:t>, 2000-2019. </a:t>
            </a:r>
            <a:r>
              <a:rPr lang="en-US" sz="1200" dirty="0" err="1">
                <a:hlinkClick r:id="rId3"/>
              </a:rPr>
              <a:t>Genebra</a:t>
            </a:r>
            <a:r>
              <a:rPr lang="en-US" sz="1200" dirty="0">
                <a:hlinkClick r:id="rId3"/>
              </a:rPr>
              <a:t>, </a:t>
            </a:r>
            <a:r>
              <a:rPr lang="en-US" sz="1200" dirty="0" err="1">
                <a:hlinkClick r:id="rId3"/>
              </a:rPr>
              <a:t>Organização</a:t>
            </a:r>
            <a:r>
              <a:rPr lang="en-US" sz="1200" dirty="0">
                <a:hlinkClick r:id="rId3"/>
              </a:rPr>
              <a:t> Mundial da </a:t>
            </a:r>
            <a:r>
              <a:rPr lang="en-US" sz="1200" dirty="0" err="1">
                <a:hlinkClick r:id="rId3"/>
              </a:rPr>
              <a:t>Saúde</a:t>
            </a:r>
            <a:r>
              <a:rPr lang="en-US" sz="1200" dirty="0">
                <a:hlinkClick r:id="rId3"/>
              </a:rPr>
              <a:t>; 2020.</a:t>
            </a:r>
            <a:endParaRPr lang="en-US" dirty="0"/>
          </a:p>
          <a:p>
            <a:endParaRPr lang="en-US" dirty="0"/>
          </a:p>
        </p:txBody>
      </p:sp>
      <p:sp>
        <p:nvSpPr>
          <p:cNvPr id="12" name="Text Placeholder 8">
            <a:extLst>
              <a:ext uri="{FF2B5EF4-FFF2-40B4-BE49-F238E27FC236}">
                <a16:creationId xmlns:a16="http://schemas.microsoft.com/office/drawing/2014/main" id="{498E3A63-CBB3-5E84-81F2-9C4059445DA7}"/>
              </a:ext>
            </a:extLst>
          </p:cNvPr>
          <p:cNvSpPr txBox="1">
            <a:spLocks/>
          </p:cNvSpPr>
          <p:nvPr/>
        </p:nvSpPr>
        <p:spPr>
          <a:xfrm>
            <a:off x="838200" y="6110822"/>
            <a:ext cx="1650274" cy="4588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600"/>
              </a:spcAft>
              <a:buNone/>
              <a:tabLst>
                <a:tab pos="6746875" algn="l"/>
              </a:tabLst>
            </a:pPr>
            <a:r>
              <a:rPr lang="en-US" sz="1600">
                <a:solidFill>
                  <a:schemeClr val="tx1"/>
                </a:solidFill>
              </a:rPr>
              <a:t>* em milhares</a:t>
            </a:r>
            <a:endParaRPr lang="en-US" sz="1600">
              <a:solidFill>
                <a:schemeClr val="accent2"/>
              </a:solidFill>
            </a:endParaRPr>
          </a:p>
        </p:txBody>
      </p:sp>
    </p:spTree>
    <p:extLst>
      <p:ext uri="{BB962C8B-B14F-4D97-AF65-F5344CB8AC3E}">
        <p14:creationId xmlns:p14="http://schemas.microsoft.com/office/powerpoint/2010/main" val="35809046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Tx/>
              <a:buFont typeface="Arial" panose="020B0604020202020204" pitchFamily="34" charset="0"/>
              <a:buChar char="•"/>
            </a:pPr>
            <a:r>
              <a:rPr lang="en-US" altLang="en-US" dirty="0" err="1"/>
              <a:t>Medida</a:t>
            </a:r>
            <a:r>
              <a:rPr lang="en-US" altLang="en-US" dirty="0"/>
              <a:t> </a:t>
            </a:r>
            <a:r>
              <a:rPr lang="en-US" altLang="en-US" dirty="0" err="1"/>
              <a:t>descritiva</a:t>
            </a:r>
            <a:r>
              <a:rPr lang="en-US" altLang="en-US" dirty="0"/>
              <a:t> </a:t>
            </a:r>
            <a:r>
              <a:rPr lang="en-US" altLang="en-US" dirty="0" err="1"/>
              <a:t>comum</a:t>
            </a:r>
            <a:endParaRPr lang="en-US" altLang="en-US" dirty="0"/>
          </a:p>
          <a:p>
            <a:pPr>
              <a:spcBef>
                <a:spcPts val="638"/>
              </a:spcBef>
              <a:buClr>
                <a:schemeClr val="tx1"/>
              </a:buClr>
              <a:buFont typeface="Arial" panose="020B0604020202020204" pitchFamily="34" charset="0"/>
              <a:buChar char="•"/>
            </a:pPr>
            <a:r>
              <a:rPr lang="en-US" altLang="en-US" dirty="0" err="1"/>
              <a:t>Fornece</a:t>
            </a:r>
            <a:r>
              <a:rPr lang="en-US" altLang="en-US" dirty="0"/>
              <a:t> </a:t>
            </a:r>
            <a:r>
              <a:rPr lang="en-US" altLang="en-US" dirty="0" err="1"/>
              <a:t>uma</a:t>
            </a:r>
            <a:r>
              <a:rPr lang="en-US" altLang="en-US" dirty="0"/>
              <a:t> </a:t>
            </a:r>
            <a:r>
              <a:rPr lang="en-US" altLang="en-US" dirty="0" err="1"/>
              <a:t>imagem</a:t>
            </a:r>
            <a:r>
              <a:rPr lang="en-US" altLang="en-US" dirty="0"/>
              <a:t> do peso da </a:t>
            </a:r>
            <a:r>
              <a:rPr lang="en-US" altLang="en-US" dirty="0" err="1"/>
              <a:t>doença</a:t>
            </a:r>
            <a:endParaRPr lang="en-US" altLang="en-US" dirty="0"/>
          </a:p>
          <a:p>
            <a:pPr>
              <a:spcBef>
                <a:spcPts val="638"/>
              </a:spcBef>
              <a:buClr>
                <a:schemeClr val="tx1"/>
              </a:buClr>
              <a:buFont typeface="Arial" panose="020B0604020202020204" pitchFamily="34" charset="0"/>
              <a:buChar char="•"/>
            </a:pPr>
            <a:r>
              <a:rPr lang="en-US" altLang="en-US" dirty="0" err="1"/>
              <a:t>Essencial</a:t>
            </a:r>
            <a:r>
              <a:rPr lang="en-US" altLang="en-US" dirty="0"/>
              <a:t> para a </a:t>
            </a:r>
            <a:r>
              <a:rPr lang="en-US" altLang="en-US" dirty="0" err="1"/>
              <a:t>prestação</a:t>
            </a:r>
            <a:r>
              <a:rPr lang="en-US" altLang="en-US" dirty="0"/>
              <a:t> de </a:t>
            </a:r>
            <a:r>
              <a:rPr lang="en-US" altLang="en-US" dirty="0" err="1"/>
              <a:t>serviços</a:t>
            </a:r>
            <a:r>
              <a:rPr lang="en-US" altLang="en-US" dirty="0"/>
              <a:t> e o </a:t>
            </a:r>
            <a:r>
              <a:rPr lang="en-US" altLang="en-US" dirty="0" err="1"/>
              <a:t>planejamento</a:t>
            </a:r>
            <a:endParaRPr lang="en-US" altLang="en-US" dirty="0"/>
          </a:p>
          <a:p>
            <a:pPr>
              <a:spcBef>
                <a:spcPts val="638"/>
              </a:spcBef>
              <a:buClr>
                <a:schemeClr val="tx1"/>
              </a:buClr>
              <a:buFont typeface="Arial" panose="020B0604020202020204" pitchFamily="34" charset="0"/>
              <a:buChar char="•"/>
            </a:pPr>
            <a:r>
              <a:rPr lang="en-US" altLang="en-US" dirty="0" err="1"/>
              <a:t>Primeira</a:t>
            </a:r>
            <a:r>
              <a:rPr lang="en-US" altLang="en-US" dirty="0"/>
              <a:t> </a:t>
            </a:r>
            <a:r>
              <a:rPr lang="en-US" altLang="en-US" dirty="0" err="1"/>
              <a:t>etapa</a:t>
            </a:r>
            <a:r>
              <a:rPr lang="en-US" altLang="en-US" dirty="0"/>
              <a:t> do </a:t>
            </a:r>
            <a:r>
              <a:rPr lang="en-US" altLang="en-US" dirty="0" err="1"/>
              <a:t>cálculo</a:t>
            </a:r>
            <a:r>
              <a:rPr lang="en-US" altLang="en-US" dirty="0"/>
              <a:t> das </a:t>
            </a:r>
            <a:r>
              <a:rPr lang="en-US" altLang="en-US" dirty="0" err="1"/>
              <a:t>taxas</a:t>
            </a:r>
            <a:endParaRPr lang="en-US" altLang="en-US" dirty="0"/>
          </a:p>
          <a:p>
            <a:endParaRPr lang="en-US" dirty="0"/>
          </a:p>
        </p:txBody>
      </p:sp>
      <p:sp>
        <p:nvSpPr>
          <p:cNvPr id="2" name="Title 1"/>
          <p:cNvSpPr>
            <a:spLocks noGrp="1"/>
          </p:cNvSpPr>
          <p:nvPr>
            <p:ph type="title"/>
          </p:nvPr>
        </p:nvSpPr>
        <p:spPr/>
        <p:txBody>
          <a:bodyPr/>
          <a:lstStyle/>
          <a:p>
            <a:r>
              <a:rPr lang="en-US" dirty="0" err="1"/>
              <a:t>Contagens</a:t>
            </a:r>
            <a:r>
              <a:rPr lang="en-US" dirty="0"/>
              <a:t>: </a:t>
            </a:r>
            <a:r>
              <a:rPr lang="en-US" dirty="0" err="1"/>
              <a:t>propriedades</a:t>
            </a:r>
            <a:r>
              <a:rPr lang="en-US" dirty="0"/>
              <a:t> e </a:t>
            </a:r>
            <a:r>
              <a:rPr lang="en-US" dirty="0" err="1"/>
              <a:t>utilizações</a:t>
            </a:r>
            <a:endParaRPr lang="en-US" dirty="0"/>
          </a:p>
        </p:txBody>
      </p:sp>
    </p:spTree>
    <p:extLst>
      <p:ext uri="{BB962C8B-B14F-4D97-AF65-F5344CB8AC3E}">
        <p14:creationId xmlns:p14="http://schemas.microsoft.com/office/powerpoint/2010/main" val="6669961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8F529E10-E5C1-3BEA-7457-E50F34E32102}"/>
                  </a:ext>
                </a:extLst>
              </p:cNvPr>
              <p:cNvSpPr txBox="1"/>
              <p:nvPr/>
            </p:nvSpPr>
            <p:spPr>
              <a:xfrm>
                <a:off x="2186191" y="2219855"/>
                <a:ext cx="6745537" cy="3636893"/>
              </a:xfrm>
              <a:prstGeom prst="rect">
                <a:avLst/>
              </a:prstGeom>
              <a:noFill/>
            </p:spPr>
            <p:txBody>
              <a:bodyPr wrap="square">
                <a:spAutoFit/>
              </a:bodyPr>
              <a:lstStyle/>
              <a:p>
                <a:pPr>
                  <a:defRPr/>
                </a:pPr>
                <a:r>
                  <a:rPr lang="en-US" sz="2800" dirty="0" err="1"/>
                  <a:t>Razões</a:t>
                </a:r>
                <a:endParaRPr lang="en-US" sz="2800" dirty="0"/>
              </a:p>
              <a:p>
                <a:pPr>
                  <a:defRPr/>
                </a:pPr>
                <a:r>
                  <a:rPr lang="en-US" sz="2800" dirty="0"/>
                  <a:t>Proporções</a:t>
                </a:r>
              </a:p>
              <a:p>
                <a:pPr>
                  <a:defRPr/>
                </a:pPr>
                <a:r>
                  <a:rPr lang="en-US" sz="2800" dirty="0" err="1"/>
                  <a:t>Taxas</a:t>
                </a:r>
                <a:endParaRPr lang="en-US" sz="2800" dirty="0"/>
              </a:p>
              <a:p>
                <a:pPr>
                  <a:defRPr/>
                </a:pPr>
                <a:endParaRPr lang="en-US" sz="2800" dirty="0"/>
              </a:p>
              <a:p>
                <a:pPr>
                  <a:defRPr/>
                </a:pPr>
                <a:endParaRPr lang="en-US" sz="2800" dirty="0"/>
              </a:p>
              <a:p>
                <a:pPr marL="457200" marR="0" lvl="1" indent="0" algn="l" defTabSz="914400" rtl="0" eaLnBrk="1" fontAlgn="auto" latinLnBrk="0" hangingPunct="1">
                  <a:lnSpc>
                    <a:spcPct val="100000"/>
                  </a:lnSpc>
                  <a:spcBef>
                    <a:spcPts val="1200"/>
                  </a:spcBef>
                  <a:spcAft>
                    <a:spcPts val="500"/>
                  </a:spcAft>
                  <a:buClr>
                    <a:srgbClr val="109648"/>
                  </a:buClr>
                  <a:buSzTx/>
                  <a:buFont typeface="Wingdings" panose="05000000000000000000" pitchFamily="2" charset="2"/>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Onde:</a:t>
                </a:r>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14:m>
                  <m:oMath xmlns:m="http://schemas.openxmlformats.org/officeDocument/2006/math">
                    <m:r>
                      <a:rPr kumimoji="0" 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𝒙</m:t>
                    </m:r>
                  </m:oMath>
                </a14:m>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numerador</a:t>
                </a:r>
              </a:p>
              <a:p>
                <a:pPr marL="914400" marR="0" lvl="2" indent="0" algn="l" defTabSz="914400" rtl="0" eaLnBrk="1" fontAlgn="auto" latinLnBrk="0" hangingPunct="1">
                  <a:lnSpc>
                    <a:spcPct val="100000"/>
                  </a:lnSpc>
                  <a:spcBef>
                    <a:spcPts val="0"/>
                  </a:spcBef>
                  <a:spcAft>
                    <a:spcPts val="500"/>
                  </a:spcAft>
                  <a:buClr>
                    <a:srgbClr val="109648"/>
                  </a:buClr>
                  <a:buSzTx/>
                  <a:buFont typeface="Arial" panose="020B0604020202020204" pitchFamily="34" charset="0"/>
                  <a:buNone/>
                  <a:tabLst/>
                  <a:defRPr/>
                </a:pPr>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altLang="en-US" sz="2400" b="1" u="none" strike="noStrike" kern="1200" cap="none" spc="0" normalizeH="0" baseline="0" noProof="0" dirty="0">
                    <a:ln>
                      <a:noFill/>
                    </a:ln>
                    <a:solidFill>
                      <a:prstClr val="black"/>
                    </a:solidFill>
                    <a:effectLst/>
                    <a:uLnTx/>
                    <a:uFillTx/>
                    <a:ea typeface="+mn-ea"/>
                    <a:cs typeface="+mn-cs"/>
                  </a:rPr>
                  <a:t> </a:t>
                </a:r>
                <a14:m>
                  <m:oMath xmlns:m="http://schemas.openxmlformats.org/officeDocument/2006/math">
                    <m:r>
                      <a:rPr kumimoji="0" lang="en-US" alt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𝒚</m:t>
                    </m:r>
                  </m:oMath>
                </a14:m>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denominador</a:t>
                </a:r>
              </a:p>
              <a:p>
                <a:pPr marL="914400" marR="0" lvl="2" indent="0" algn="l" defTabSz="914400" rtl="0" eaLnBrk="1" fontAlgn="auto" latinLnBrk="0" hangingPunct="1">
                  <a:lnSpc>
                    <a:spcPct val="100000"/>
                  </a:lnSpc>
                  <a:spcBef>
                    <a:spcPts val="0"/>
                  </a:spcBef>
                  <a:spcAft>
                    <a:spcPts val="500"/>
                  </a:spcAft>
                  <a:buClr>
                    <a:srgbClr val="109648"/>
                  </a:buClr>
                  <a:buSzTx/>
                  <a:buFont typeface="Arial" panose="020B0604020202020204" pitchFamily="34" charset="0"/>
                  <a:buNone/>
                  <a:tabLst/>
                  <a:defRPr/>
                </a:pPr>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u="none" strike="noStrike" kern="1200" cap="none" spc="0" normalizeH="0" baseline="0" noProof="0" dirty="0">
                    <a:ln>
                      <a:noFill/>
                    </a:ln>
                    <a:solidFill>
                      <a:prstClr val="black"/>
                    </a:solidFill>
                    <a:effectLst/>
                    <a:uLnTx/>
                    <a:uFillTx/>
                    <a:ea typeface="+mn-ea"/>
                    <a:cs typeface="+mn-cs"/>
                  </a:rPr>
                  <a:t> </a:t>
                </a:r>
                <a14:m>
                  <m:oMath xmlns:m="http://schemas.openxmlformats.org/officeDocument/2006/math">
                    <m:r>
                      <a:rPr kumimoji="0" lang="en-US" sz="2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𝒌</m:t>
                    </m:r>
                  </m:oMath>
                </a14:m>
                <a:r>
                  <a:rPr kumimoji="0" lang="en-US"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constante (1, 100, 1000 etc.)</a:t>
                </a:r>
              </a:p>
            </p:txBody>
          </p:sp>
        </mc:Choice>
        <mc:Fallback xmlns="">
          <p:sp>
            <p:nvSpPr>
              <p:cNvPr id="18" name="TextBox 17">
                <a:extLst>
                  <a:ext uri="{FF2B5EF4-FFF2-40B4-BE49-F238E27FC236}">
                    <a16:creationId xmlns:a16="http://schemas.microsoft.com/office/drawing/2014/main" id="{8F529E10-E5C1-3BEA-7457-E50F34E32102}"/>
                  </a:ext>
                </a:extLst>
              </p:cNvPr>
              <p:cNvSpPr txBox="1">
                <a:spLocks noRot="1" noChangeAspect="1" noMove="1" noResize="1" noEditPoints="1" noAdjustHandles="1" noChangeArrowheads="1" noChangeShapeType="1" noTextEdit="1"/>
              </p:cNvSpPr>
              <p:nvPr/>
            </p:nvSpPr>
            <p:spPr>
              <a:xfrm>
                <a:off x="2186191" y="2219855"/>
                <a:ext cx="6745537" cy="3636893"/>
              </a:xfrm>
              <a:prstGeom prst="rect">
                <a:avLst/>
              </a:prstGeom>
              <a:blipFill>
                <a:blip r:embed="rId3"/>
                <a:stretch>
                  <a:fillRect l="-1880" t="-1736" b="-2431"/>
                </a:stretch>
              </a:blipFill>
            </p:spPr>
            <p:txBody>
              <a:bodyPr/>
              <a:lstStyle/>
              <a:p>
                <a:r>
                  <a:rPr lang="pt-BR">
                    <a:noFill/>
                  </a:rPr>
                  <a:t> </a:t>
                </a:r>
              </a:p>
            </p:txBody>
          </p:sp>
        </mc:Fallback>
      </mc:AlternateContent>
      <p:sp>
        <p:nvSpPr>
          <p:cNvPr id="2" name="Title 1"/>
          <p:cNvSpPr>
            <a:spLocks noGrp="1"/>
          </p:cNvSpPr>
          <p:nvPr>
            <p:ph type="title"/>
          </p:nvPr>
        </p:nvSpPr>
        <p:spPr/>
        <p:txBody>
          <a:bodyPr/>
          <a:lstStyle/>
          <a:p>
            <a:r>
              <a:rPr lang="en-US" altLang="en-US" dirty="0"/>
              <a:t>Forma </a:t>
            </a:r>
            <a:r>
              <a:rPr lang="en-US" altLang="en-US" dirty="0" err="1"/>
              <a:t>comum</a:t>
            </a:r>
            <a:r>
              <a:rPr lang="en-US" altLang="en-US" dirty="0"/>
              <a:t> de </a:t>
            </a:r>
            <a:r>
              <a:rPr lang="en-US" altLang="en-US" dirty="0" err="1"/>
              <a:t>medidas</a:t>
            </a:r>
            <a:r>
              <a:rPr lang="en-US" altLang="en-US" dirty="0"/>
              <a:t> de </a:t>
            </a:r>
            <a:r>
              <a:rPr lang="en-US" altLang="en-US" dirty="0" err="1"/>
              <a:t>frequência</a:t>
            </a:r>
            <a:endParaRPr lang="en-US" dirty="0"/>
          </a:p>
        </p:txBody>
      </p:sp>
      <p:sp>
        <p:nvSpPr>
          <p:cNvPr id="5" name="AutoShape 22"/>
          <p:cNvSpPr>
            <a:spLocks/>
          </p:cNvSpPr>
          <p:nvPr/>
        </p:nvSpPr>
        <p:spPr bwMode="auto">
          <a:xfrm>
            <a:off x="4209134" y="1992842"/>
            <a:ext cx="304800" cy="1981200"/>
          </a:xfrm>
          <a:prstGeom prst="rightBrace">
            <a:avLst>
              <a:gd name="adj1" fmla="val 54167"/>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endParaRPr lang="en-US" altLang="en-US" sz="1800">
              <a:latin typeface="Courier New" panose="02070309020205020404" pitchFamily="49" charset="0"/>
              <a:cs typeface="Arial" panose="020B0604020202020204" pitchFamily="34" charset="0"/>
            </a:endParaRPr>
          </a:p>
        </p:txBody>
      </p:sp>
      <p:sp>
        <p:nvSpPr>
          <p:cNvPr id="6" name="Freeform 2"/>
          <p:cNvSpPr>
            <a:spLocks/>
          </p:cNvSpPr>
          <p:nvPr/>
        </p:nvSpPr>
        <p:spPr bwMode="auto">
          <a:xfrm>
            <a:off x="5614989" y="2021417"/>
            <a:ext cx="414337" cy="839787"/>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5" y="0"/>
                </a:moveTo>
                <a:lnTo>
                  <a:pt x="608" y="2"/>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4"/>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4"/>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1" y="1584"/>
                </a:lnTo>
                <a:lnTo>
                  <a:pt x="516" y="1586"/>
                </a:lnTo>
                <a:lnTo>
                  <a:pt x="509" y="1587"/>
                </a:lnTo>
                <a:lnTo>
                  <a:pt x="502" y="1587"/>
                </a:lnTo>
                <a:lnTo>
                  <a:pt x="497" y="1587"/>
                </a:lnTo>
                <a:lnTo>
                  <a:pt x="490" y="1586"/>
                </a:lnTo>
                <a:lnTo>
                  <a:pt x="483" y="1584"/>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4" y="1536"/>
                </a:lnTo>
                <a:lnTo>
                  <a:pt x="433" y="1529"/>
                </a:lnTo>
                <a:lnTo>
                  <a:pt x="432" y="1524"/>
                </a:lnTo>
                <a:lnTo>
                  <a:pt x="432" y="1517"/>
                </a:lnTo>
                <a:lnTo>
                  <a:pt x="430" y="1503"/>
                </a:lnTo>
                <a:lnTo>
                  <a:pt x="390" y="867"/>
                </a:lnTo>
                <a:lnTo>
                  <a:pt x="390" y="864"/>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6"/>
                </a:lnTo>
                <a:lnTo>
                  <a:pt x="314" y="1569"/>
                </a:lnTo>
                <a:lnTo>
                  <a:pt x="309" y="1573"/>
                </a:lnTo>
                <a:lnTo>
                  <a:pt x="303"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6"/>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4" y="648"/>
                </a:lnTo>
                <a:lnTo>
                  <a:pt x="112" y="663"/>
                </a:lnTo>
                <a:lnTo>
                  <a:pt x="110" y="669"/>
                </a:lnTo>
                <a:lnTo>
                  <a:pt x="108" y="673"/>
                </a:lnTo>
                <a:lnTo>
                  <a:pt x="106" y="677"/>
                </a:lnTo>
                <a:lnTo>
                  <a:pt x="102" y="681"/>
                </a:lnTo>
                <a:lnTo>
                  <a:pt x="99" y="685"/>
                </a:lnTo>
                <a:lnTo>
                  <a:pt x="96" y="689"/>
                </a:lnTo>
                <a:lnTo>
                  <a:pt x="92" y="693"/>
                </a:lnTo>
                <a:lnTo>
                  <a:pt x="88" y="696"/>
                </a:lnTo>
                <a:lnTo>
                  <a:pt x="84" y="699"/>
                </a:lnTo>
                <a:lnTo>
                  <a:pt x="80" y="700"/>
                </a:lnTo>
                <a:lnTo>
                  <a:pt x="76" y="703"/>
                </a:lnTo>
                <a:lnTo>
                  <a:pt x="72" y="704"/>
                </a:lnTo>
                <a:lnTo>
                  <a:pt x="66" y="706"/>
                </a:lnTo>
                <a:lnTo>
                  <a:pt x="62" y="706"/>
                </a:lnTo>
                <a:lnTo>
                  <a:pt x="56" y="707"/>
                </a:lnTo>
                <a:lnTo>
                  <a:pt x="51" y="706"/>
                </a:lnTo>
                <a:lnTo>
                  <a:pt x="47" y="706"/>
                </a:lnTo>
                <a:lnTo>
                  <a:pt x="41" y="704"/>
                </a:lnTo>
                <a:lnTo>
                  <a:pt x="37" y="703"/>
                </a:lnTo>
                <a:lnTo>
                  <a:pt x="33" y="700"/>
                </a:lnTo>
                <a:lnTo>
                  <a:pt x="28" y="699"/>
                </a:lnTo>
                <a:lnTo>
                  <a:pt x="23" y="696"/>
                </a:lnTo>
                <a:lnTo>
                  <a:pt x="21" y="693"/>
                </a:lnTo>
                <a:lnTo>
                  <a:pt x="16" y="689"/>
                </a:lnTo>
                <a:lnTo>
                  <a:pt x="12" y="685"/>
                </a:lnTo>
                <a:lnTo>
                  <a:pt x="11" y="681"/>
                </a:lnTo>
                <a:lnTo>
                  <a:pt x="7" y="677"/>
                </a:lnTo>
                <a:lnTo>
                  <a:pt x="5" y="673"/>
                </a:lnTo>
                <a:lnTo>
                  <a:pt x="3" y="669"/>
                </a:lnTo>
                <a:lnTo>
                  <a:pt x="3" y="663"/>
                </a:lnTo>
                <a:lnTo>
                  <a:pt x="1" y="659"/>
                </a:lnTo>
                <a:lnTo>
                  <a:pt x="0" y="653"/>
                </a:lnTo>
                <a:lnTo>
                  <a:pt x="1" y="648"/>
                </a:lnTo>
                <a:lnTo>
                  <a:pt x="112" y="67"/>
                </a:lnTo>
                <a:lnTo>
                  <a:pt x="117" y="54"/>
                </a:lnTo>
                <a:lnTo>
                  <a:pt x="123" y="44"/>
                </a:lnTo>
                <a:lnTo>
                  <a:pt x="125" y="40"/>
                </a:lnTo>
                <a:lnTo>
                  <a:pt x="130" y="31"/>
                </a:lnTo>
                <a:lnTo>
                  <a:pt x="136" y="25"/>
                </a:lnTo>
                <a:lnTo>
                  <a:pt x="152" y="12"/>
                </a:lnTo>
                <a:lnTo>
                  <a:pt x="161" y="5"/>
                </a:lnTo>
                <a:lnTo>
                  <a:pt x="174" y="1"/>
                </a:lnTo>
                <a:lnTo>
                  <a:pt x="185" y="0"/>
                </a:lnTo>
                <a:lnTo>
                  <a:pt x="595" y="0"/>
                </a:lnTo>
                <a:close/>
              </a:path>
            </a:pathLst>
          </a:custGeom>
          <a:solidFill>
            <a:srgbClr val="109648"/>
          </a:solidFill>
          <a:ln w="0">
            <a:solidFill>
              <a:srgbClr val="000000"/>
            </a:solidFill>
            <a:round/>
            <a:headEnd/>
            <a:tailEnd/>
          </a:ln>
        </p:spPr>
        <p:txBody>
          <a:bodyPr/>
          <a:lstStyle/>
          <a:p>
            <a:endParaRPr lang="en-US"/>
          </a:p>
        </p:txBody>
      </p:sp>
      <p:sp>
        <p:nvSpPr>
          <p:cNvPr id="7" name="Freeform 4"/>
          <p:cNvSpPr>
            <a:spLocks/>
          </p:cNvSpPr>
          <p:nvPr/>
        </p:nvSpPr>
        <p:spPr bwMode="auto">
          <a:xfrm>
            <a:off x="6103938" y="2021417"/>
            <a:ext cx="412750" cy="839787"/>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4" y="0"/>
                </a:moveTo>
                <a:lnTo>
                  <a:pt x="608" y="3"/>
                </a:lnTo>
                <a:lnTo>
                  <a:pt x="621" y="10"/>
                </a:lnTo>
                <a:lnTo>
                  <a:pt x="630" y="16"/>
                </a:lnTo>
                <a:lnTo>
                  <a:pt x="644" y="30"/>
                </a:lnTo>
                <a:lnTo>
                  <a:pt x="650" y="39"/>
                </a:lnTo>
                <a:lnTo>
                  <a:pt x="657" y="47"/>
                </a:lnTo>
                <a:lnTo>
                  <a:pt x="658" y="51"/>
                </a:lnTo>
                <a:lnTo>
                  <a:pt x="662" y="59"/>
                </a:lnTo>
                <a:lnTo>
                  <a:pt x="669" y="74"/>
                </a:lnTo>
                <a:lnTo>
                  <a:pt x="781" y="655"/>
                </a:lnTo>
                <a:lnTo>
                  <a:pt x="781" y="659"/>
                </a:lnTo>
                <a:lnTo>
                  <a:pt x="779" y="666"/>
                </a:lnTo>
                <a:lnTo>
                  <a:pt x="778" y="670"/>
                </a:lnTo>
                <a:lnTo>
                  <a:pt x="777" y="674"/>
                </a:lnTo>
                <a:lnTo>
                  <a:pt x="775" y="680"/>
                </a:lnTo>
                <a:lnTo>
                  <a:pt x="772" y="684"/>
                </a:lnTo>
                <a:lnTo>
                  <a:pt x="770" y="688"/>
                </a:lnTo>
                <a:lnTo>
                  <a:pt x="768" y="692"/>
                </a:lnTo>
                <a:lnTo>
                  <a:pt x="764" y="696"/>
                </a:lnTo>
                <a:lnTo>
                  <a:pt x="760" y="699"/>
                </a:lnTo>
                <a:lnTo>
                  <a:pt x="756" y="702"/>
                </a:lnTo>
                <a:lnTo>
                  <a:pt x="752" y="705"/>
                </a:lnTo>
                <a:lnTo>
                  <a:pt x="748" y="707"/>
                </a:lnTo>
                <a:lnTo>
                  <a:pt x="743" y="710"/>
                </a:lnTo>
                <a:lnTo>
                  <a:pt x="738" y="712"/>
                </a:lnTo>
                <a:lnTo>
                  <a:pt x="734" y="713"/>
                </a:lnTo>
                <a:lnTo>
                  <a:pt x="728" y="713"/>
                </a:lnTo>
                <a:lnTo>
                  <a:pt x="724" y="713"/>
                </a:lnTo>
                <a:lnTo>
                  <a:pt x="719" y="713"/>
                </a:lnTo>
                <a:lnTo>
                  <a:pt x="715" y="713"/>
                </a:lnTo>
                <a:lnTo>
                  <a:pt x="709" y="712"/>
                </a:lnTo>
                <a:lnTo>
                  <a:pt x="705" y="710"/>
                </a:lnTo>
                <a:lnTo>
                  <a:pt x="699" y="707"/>
                </a:lnTo>
                <a:lnTo>
                  <a:pt x="695" y="705"/>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4" y="1564"/>
                </a:lnTo>
                <a:lnTo>
                  <a:pt x="550" y="1569"/>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69"/>
                </a:lnTo>
                <a:lnTo>
                  <a:pt x="450" y="1564"/>
                </a:lnTo>
                <a:lnTo>
                  <a:pt x="445" y="1560"/>
                </a:lnTo>
                <a:lnTo>
                  <a:pt x="441" y="1554"/>
                </a:lnTo>
                <a:lnTo>
                  <a:pt x="439" y="1549"/>
                </a:lnTo>
                <a:lnTo>
                  <a:pt x="436" y="1543"/>
                </a:lnTo>
                <a:lnTo>
                  <a:pt x="434" y="1536"/>
                </a:lnTo>
                <a:lnTo>
                  <a:pt x="433" y="1529"/>
                </a:lnTo>
                <a:lnTo>
                  <a:pt x="432" y="1524"/>
                </a:lnTo>
                <a:lnTo>
                  <a:pt x="432" y="1517"/>
                </a:lnTo>
                <a:lnTo>
                  <a:pt x="430" y="1503"/>
                </a:lnTo>
                <a:lnTo>
                  <a:pt x="390" y="867"/>
                </a:lnTo>
                <a:lnTo>
                  <a:pt x="390" y="865"/>
                </a:lnTo>
                <a:lnTo>
                  <a:pt x="352" y="1494"/>
                </a:lnTo>
                <a:lnTo>
                  <a:pt x="350" y="1512"/>
                </a:lnTo>
                <a:lnTo>
                  <a:pt x="350" y="1517"/>
                </a:lnTo>
                <a:lnTo>
                  <a:pt x="349" y="1524"/>
                </a:lnTo>
                <a:lnTo>
                  <a:pt x="346" y="1529"/>
                </a:lnTo>
                <a:lnTo>
                  <a:pt x="345" y="1536"/>
                </a:lnTo>
                <a:lnTo>
                  <a:pt x="341" y="1542"/>
                </a:lnTo>
                <a:lnTo>
                  <a:pt x="338" y="1547"/>
                </a:lnTo>
                <a:lnTo>
                  <a:pt x="334" y="1553"/>
                </a:lnTo>
                <a:lnTo>
                  <a:pt x="330" y="1558"/>
                </a:lnTo>
                <a:lnTo>
                  <a:pt x="324" y="1563"/>
                </a:lnTo>
                <a:lnTo>
                  <a:pt x="320" y="1567"/>
                </a:lnTo>
                <a:lnTo>
                  <a:pt x="314" y="1569"/>
                </a:lnTo>
                <a:lnTo>
                  <a:pt x="309" y="1574"/>
                </a:lnTo>
                <a:lnTo>
                  <a:pt x="303" y="1576"/>
                </a:lnTo>
                <a:lnTo>
                  <a:pt x="296" y="1578"/>
                </a:lnTo>
                <a:lnTo>
                  <a:pt x="291" y="1579"/>
                </a:lnTo>
                <a:lnTo>
                  <a:pt x="284" y="1580"/>
                </a:lnTo>
                <a:lnTo>
                  <a:pt x="279" y="1580"/>
                </a:lnTo>
                <a:lnTo>
                  <a:pt x="272" y="1580"/>
                </a:lnTo>
                <a:lnTo>
                  <a:pt x="265" y="1579"/>
                </a:lnTo>
                <a:lnTo>
                  <a:pt x="259" y="1578"/>
                </a:lnTo>
                <a:lnTo>
                  <a:pt x="252" y="1576"/>
                </a:lnTo>
                <a:lnTo>
                  <a:pt x="247" y="1574"/>
                </a:lnTo>
                <a:lnTo>
                  <a:pt x="241" y="1569"/>
                </a:lnTo>
                <a:lnTo>
                  <a:pt x="236" y="1567"/>
                </a:lnTo>
                <a:lnTo>
                  <a:pt x="232" y="1563"/>
                </a:lnTo>
                <a:lnTo>
                  <a:pt x="226" y="1558"/>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6"/>
                </a:lnTo>
                <a:lnTo>
                  <a:pt x="84" y="699"/>
                </a:lnTo>
                <a:lnTo>
                  <a:pt x="80" y="701"/>
                </a:lnTo>
                <a:lnTo>
                  <a:pt x="76" y="703"/>
                </a:lnTo>
                <a:lnTo>
                  <a:pt x="72" y="705"/>
                </a:lnTo>
                <a:lnTo>
                  <a:pt x="66" y="706"/>
                </a:lnTo>
                <a:lnTo>
                  <a:pt x="62" y="706"/>
                </a:lnTo>
                <a:lnTo>
                  <a:pt x="56" y="707"/>
                </a:lnTo>
                <a:lnTo>
                  <a:pt x="51" y="706"/>
                </a:lnTo>
                <a:lnTo>
                  <a:pt x="47" y="706"/>
                </a:lnTo>
                <a:lnTo>
                  <a:pt x="41" y="705"/>
                </a:lnTo>
                <a:lnTo>
                  <a:pt x="37" y="703"/>
                </a:lnTo>
                <a:lnTo>
                  <a:pt x="33" y="701"/>
                </a:lnTo>
                <a:lnTo>
                  <a:pt x="27" y="699"/>
                </a:lnTo>
                <a:lnTo>
                  <a:pt x="23" y="696"/>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5"/>
                </a:lnTo>
                <a:lnTo>
                  <a:pt x="174" y="1"/>
                </a:lnTo>
                <a:lnTo>
                  <a:pt x="185" y="0"/>
                </a:lnTo>
                <a:lnTo>
                  <a:pt x="594" y="0"/>
                </a:lnTo>
                <a:close/>
              </a:path>
            </a:pathLst>
          </a:custGeom>
          <a:solidFill>
            <a:srgbClr val="109648"/>
          </a:solidFill>
          <a:ln w="0">
            <a:solidFill>
              <a:srgbClr val="000000"/>
            </a:solidFill>
            <a:round/>
            <a:headEnd/>
            <a:tailEnd/>
          </a:ln>
        </p:spPr>
        <p:txBody>
          <a:bodyPr/>
          <a:lstStyle/>
          <a:p>
            <a:endParaRPr lang="en-US"/>
          </a:p>
        </p:txBody>
      </p:sp>
      <p:sp>
        <p:nvSpPr>
          <p:cNvPr id="8" name="Freeform 5"/>
          <p:cNvSpPr>
            <a:spLocks/>
          </p:cNvSpPr>
          <p:nvPr/>
        </p:nvSpPr>
        <p:spPr bwMode="auto">
          <a:xfrm>
            <a:off x="6221414" y="1822979"/>
            <a:ext cx="168275" cy="169863"/>
          </a:xfrm>
          <a:custGeom>
            <a:avLst/>
            <a:gdLst>
              <a:gd name="T0" fmla="*/ 2147483646 w 318"/>
              <a:gd name="T1" fmla="*/ 2147483646 h 322"/>
              <a:gd name="T2" fmla="*/ 2147483646 w 318"/>
              <a:gd name="T3" fmla="*/ 2147483646 h 322"/>
              <a:gd name="T4" fmla="*/ 2147483646 w 318"/>
              <a:gd name="T5" fmla="*/ 2147483646 h 322"/>
              <a:gd name="T6" fmla="*/ 2147483646 w 318"/>
              <a:gd name="T7" fmla="*/ 2147483646 h 322"/>
              <a:gd name="T8" fmla="*/ 2147483646 w 318"/>
              <a:gd name="T9" fmla="*/ 0 h 322"/>
              <a:gd name="T10" fmla="*/ 2147483646 w 318"/>
              <a:gd name="T11" fmla="*/ 2147483646 h 322"/>
              <a:gd name="T12" fmla="*/ 2147483646 w 318"/>
              <a:gd name="T13" fmla="*/ 2147483646 h 322"/>
              <a:gd name="T14" fmla="*/ 2147483646 w 318"/>
              <a:gd name="T15" fmla="*/ 2147483646 h 322"/>
              <a:gd name="T16" fmla="*/ 0 w 318"/>
              <a:gd name="T17" fmla="*/ 2147483646 h 322"/>
              <a:gd name="T18" fmla="*/ 2147483646 w 318"/>
              <a:gd name="T19" fmla="*/ 2147483646 h 322"/>
              <a:gd name="T20" fmla="*/ 2147483646 w 318"/>
              <a:gd name="T21" fmla="*/ 2147483646 h 322"/>
              <a:gd name="T22" fmla="*/ 2147483646 w 318"/>
              <a:gd name="T23" fmla="*/ 2147483646 h 322"/>
              <a:gd name="T24" fmla="*/ 2147483646 w 318"/>
              <a:gd name="T25" fmla="*/ 2147483646 h 322"/>
              <a:gd name="T26" fmla="*/ 2147483646 w 318"/>
              <a:gd name="T27" fmla="*/ 2147483646 h 322"/>
              <a:gd name="T28" fmla="*/ 2147483646 w 318"/>
              <a:gd name="T29" fmla="*/ 2147483646 h 322"/>
              <a:gd name="T30" fmla="*/ 2147483646 w 318"/>
              <a:gd name="T31" fmla="*/ 2147483646 h 322"/>
              <a:gd name="T32" fmla="*/ 2147483646 w 318"/>
              <a:gd name="T33" fmla="*/ 2147483646 h 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2"/>
              <a:gd name="T53" fmla="*/ 318 w 318"/>
              <a:gd name="T54" fmla="*/ 322 h 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2">
                <a:moveTo>
                  <a:pt x="318" y="161"/>
                </a:moveTo>
                <a:lnTo>
                  <a:pt x="305" y="98"/>
                </a:lnTo>
                <a:lnTo>
                  <a:pt x="271" y="46"/>
                </a:lnTo>
                <a:lnTo>
                  <a:pt x="221" y="12"/>
                </a:lnTo>
                <a:lnTo>
                  <a:pt x="159" y="0"/>
                </a:lnTo>
                <a:lnTo>
                  <a:pt x="97" y="12"/>
                </a:lnTo>
                <a:lnTo>
                  <a:pt x="47" y="46"/>
                </a:lnTo>
                <a:lnTo>
                  <a:pt x="13" y="98"/>
                </a:lnTo>
                <a:lnTo>
                  <a:pt x="0" y="161"/>
                </a:lnTo>
                <a:lnTo>
                  <a:pt x="13" y="224"/>
                </a:lnTo>
                <a:lnTo>
                  <a:pt x="47" y="275"/>
                </a:lnTo>
                <a:lnTo>
                  <a:pt x="97" y="310"/>
                </a:lnTo>
                <a:lnTo>
                  <a:pt x="159" y="322"/>
                </a:lnTo>
                <a:lnTo>
                  <a:pt x="221" y="310"/>
                </a:lnTo>
                <a:lnTo>
                  <a:pt x="271" y="275"/>
                </a:lnTo>
                <a:lnTo>
                  <a:pt x="305" y="224"/>
                </a:lnTo>
                <a:lnTo>
                  <a:pt x="318" y="161"/>
                </a:lnTo>
                <a:close/>
              </a:path>
            </a:pathLst>
          </a:custGeom>
          <a:solidFill>
            <a:srgbClr val="109648"/>
          </a:solidFill>
          <a:ln w="0">
            <a:solidFill>
              <a:srgbClr val="000000"/>
            </a:solidFill>
            <a:round/>
            <a:headEnd/>
            <a:tailEnd/>
          </a:ln>
        </p:spPr>
        <p:txBody>
          <a:bodyPr/>
          <a:lstStyle/>
          <a:p>
            <a:endParaRPr lang="en-US"/>
          </a:p>
        </p:txBody>
      </p:sp>
      <p:sp>
        <p:nvSpPr>
          <p:cNvPr id="9" name="Freeform 6"/>
          <p:cNvSpPr>
            <a:spLocks/>
          </p:cNvSpPr>
          <p:nvPr/>
        </p:nvSpPr>
        <p:spPr bwMode="auto">
          <a:xfrm>
            <a:off x="5354638" y="3232678"/>
            <a:ext cx="412750" cy="839788"/>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5" y="0"/>
                </a:moveTo>
                <a:lnTo>
                  <a:pt x="608" y="3"/>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5"/>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5"/>
                </a:lnTo>
                <a:lnTo>
                  <a:pt x="691" y="702"/>
                </a:lnTo>
                <a:lnTo>
                  <a:pt x="688" y="699"/>
                </a:lnTo>
                <a:lnTo>
                  <a:pt x="684" y="696"/>
                </a:lnTo>
                <a:lnTo>
                  <a:pt x="682" y="692"/>
                </a:lnTo>
                <a:lnTo>
                  <a:pt x="677" y="688"/>
                </a:lnTo>
                <a:lnTo>
                  <a:pt x="675" y="684"/>
                </a:lnTo>
                <a:lnTo>
                  <a:pt x="673" y="680"/>
                </a:lnTo>
                <a:lnTo>
                  <a:pt x="672" y="674"/>
                </a:lnTo>
                <a:lnTo>
                  <a:pt x="671" y="670"/>
                </a:lnTo>
                <a:lnTo>
                  <a:pt x="666" y="655"/>
                </a:lnTo>
                <a:lnTo>
                  <a:pt x="578" y="244"/>
                </a:lnTo>
                <a:lnTo>
                  <a:pt x="578" y="1517"/>
                </a:lnTo>
                <a:lnTo>
                  <a:pt x="577" y="1524"/>
                </a:lnTo>
                <a:lnTo>
                  <a:pt x="575" y="1529"/>
                </a:lnTo>
                <a:lnTo>
                  <a:pt x="573"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2" y="1585"/>
                </a:lnTo>
                <a:lnTo>
                  <a:pt x="516" y="1586"/>
                </a:lnTo>
                <a:lnTo>
                  <a:pt x="509" y="1587"/>
                </a:lnTo>
                <a:lnTo>
                  <a:pt x="502" y="1587"/>
                </a:lnTo>
                <a:lnTo>
                  <a:pt x="497" y="1587"/>
                </a:lnTo>
                <a:lnTo>
                  <a:pt x="490" y="1586"/>
                </a:lnTo>
                <a:lnTo>
                  <a:pt x="483" y="1585"/>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5" y="1536"/>
                </a:lnTo>
                <a:lnTo>
                  <a:pt x="433" y="1529"/>
                </a:lnTo>
                <a:lnTo>
                  <a:pt x="432" y="1524"/>
                </a:lnTo>
                <a:lnTo>
                  <a:pt x="432" y="1517"/>
                </a:lnTo>
                <a:lnTo>
                  <a:pt x="430" y="1503"/>
                </a:lnTo>
                <a:lnTo>
                  <a:pt x="390" y="867"/>
                </a:lnTo>
                <a:lnTo>
                  <a:pt x="390" y="865"/>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7"/>
                </a:lnTo>
                <a:lnTo>
                  <a:pt x="315" y="1569"/>
                </a:lnTo>
                <a:lnTo>
                  <a:pt x="309" y="1573"/>
                </a:lnTo>
                <a:lnTo>
                  <a:pt x="304"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7"/>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5" y="648"/>
                </a:lnTo>
                <a:lnTo>
                  <a:pt x="112" y="663"/>
                </a:lnTo>
                <a:lnTo>
                  <a:pt x="110" y="669"/>
                </a:lnTo>
                <a:lnTo>
                  <a:pt x="108" y="673"/>
                </a:lnTo>
                <a:lnTo>
                  <a:pt x="106" y="677"/>
                </a:lnTo>
                <a:lnTo>
                  <a:pt x="102" y="681"/>
                </a:lnTo>
                <a:lnTo>
                  <a:pt x="99" y="685"/>
                </a:lnTo>
                <a:lnTo>
                  <a:pt x="97" y="689"/>
                </a:lnTo>
                <a:lnTo>
                  <a:pt x="92" y="694"/>
                </a:lnTo>
                <a:lnTo>
                  <a:pt x="88" y="696"/>
                </a:lnTo>
                <a:lnTo>
                  <a:pt x="84" y="699"/>
                </a:lnTo>
                <a:lnTo>
                  <a:pt x="80" y="700"/>
                </a:lnTo>
                <a:lnTo>
                  <a:pt x="76" y="703"/>
                </a:lnTo>
                <a:lnTo>
                  <a:pt x="72" y="705"/>
                </a:lnTo>
                <a:lnTo>
                  <a:pt x="66" y="706"/>
                </a:lnTo>
                <a:lnTo>
                  <a:pt x="62" y="706"/>
                </a:lnTo>
                <a:lnTo>
                  <a:pt x="57" y="707"/>
                </a:lnTo>
                <a:lnTo>
                  <a:pt x="51" y="706"/>
                </a:lnTo>
                <a:lnTo>
                  <a:pt x="47" y="706"/>
                </a:lnTo>
                <a:lnTo>
                  <a:pt x="41" y="705"/>
                </a:lnTo>
                <a:lnTo>
                  <a:pt x="37" y="703"/>
                </a:lnTo>
                <a:lnTo>
                  <a:pt x="33" y="700"/>
                </a:lnTo>
                <a:lnTo>
                  <a:pt x="28" y="699"/>
                </a:lnTo>
                <a:lnTo>
                  <a:pt x="23" y="696"/>
                </a:lnTo>
                <a:lnTo>
                  <a:pt x="21" y="694"/>
                </a:lnTo>
                <a:lnTo>
                  <a:pt x="17" y="689"/>
                </a:lnTo>
                <a:lnTo>
                  <a:pt x="12" y="685"/>
                </a:lnTo>
                <a:lnTo>
                  <a:pt x="11" y="681"/>
                </a:lnTo>
                <a:lnTo>
                  <a:pt x="7" y="677"/>
                </a:lnTo>
                <a:lnTo>
                  <a:pt x="6" y="673"/>
                </a:lnTo>
                <a:lnTo>
                  <a:pt x="3" y="669"/>
                </a:lnTo>
                <a:lnTo>
                  <a:pt x="3" y="663"/>
                </a:lnTo>
                <a:lnTo>
                  <a:pt x="1" y="659"/>
                </a:lnTo>
                <a:lnTo>
                  <a:pt x="0" y="654"/>
                </a:lnTo>
                <a:lnTo>
                  <a:pt x="1" y="648"/>
                </a:lnTo>
                <a:lnTo>
                  <a:pt x="112" y="67"/>
                </a:lnTo>
                <a:lnTo>
                  <a:pt x="117" y="54"/>
                </a:lnTo>
                <a:lnTo>
                  <a:pt x="123" y="44"/>
                </a:lnTo>
                <a:lnTo>
                  <a:pt x="126" y="40"/>
                </a:lnTo>
                <a:lnTo>
                  <a:pt x="130" y="32"/>
                </a:lnTo>
                <a:lnTo>
                  <a:pt x="137" y="25"/>
                </a:lnTo>
                <a:lnTo>
                  <a:pt x="152" y="12"/>
                </a:lnTo>
                <a:lnTo>
                  <a:pt x="161" y="5"/>
                </a:lnTo>
                <a:lnTo>
                  <a:pt x="174" y="1"/>
                </a:lnTo>
                <a:lnTo>
                  <a:pt x="185" y="0"/>
                </a:lnTo>
                <a:lnTo>
                  <a:pt x="595" y="0"/>
                </a:lnTo>
                <a:close/>
              </a:path>
            </a:pathLst>
          </a:custGeom>
          <a:solidFill>
            <a:srgbClr val="109648"/>
          </a:solidFill>
          <a:ln w="0">
            <a:solidFill>
              <a:srgbClr val="000000"/>
            </a:solidFill>
            <a:round/>
            <a:headEnd/>
            <a:tailEnd/>
          </a:ln>
        </p:spPr>
        <p:txBody>
          <a:bodyPr/>
          <a:lstStyle/>
          <a:p>
            <a:endParaRPr lang="en-US"/>
          </a:p>
        </p:txBody>
      </p:sp>
      <p:sp>
        <p:nvSpPr>
          <p:cNvPr id="10" name="Freeform 7"/>
          <p:cNvSpPr>
            <a:spLocks/>
          </p:cNvSpPr>
          <p:nvPr/>
        </p:nvSpPr>
        <p:spPr bwMode="auto">
          <a:xfrm>
            <a:off x="5473700" y="3045353"/>
            <a:ext cx="166688" cy="171450"/>
          </a:xfrm>
          <a:custGeom>
            <a:avLst/>
            <a:gdLst>
              <a:gd name="T0" fmla="*/ 2147483646 w 317"/>
              <a:gd name="T1" fmla="*/ 2147483646 h 323"/>
              <a:gd name="T2" fmla="*/ 2147483646 w 317"/>
              <a:gd name="T3" fmla="*/ 2147483646 h 323"/>
              <a:gd name="T4" fmla="*/ 2147483646 w 317"/>
              <a:gd name="T5" fmla="*/ 2147483646 h 323"/>
              <a:gd name="T6" fmla="*/ 2147483646 w 317"/>
              <a:gd name="T7" fmla="*/ 2147483646 h 323"/>
              <a:gd name="T8" fmla="*/ 2147483646 w 317"/>
              <a:gd name="T9" fmla="*/ 0 h 323"/>
              <a:gd name="T10" fmla="*/ 2147483646 w 317"/>
              <a:gd name="T11" fmla="*/ 2147483646 h 323"/>
              <a:gd name="T12" fmla="*/ 2147483646 w 317"/>
              <a:gd name="T13" fmla="*/ 2147483646 h 323"/>
              <a:gd name="T14" fmla="*/ 2147483646 w 317"/>
              <a:gd name="T15" fmla="*/ 2147483646 h 323"/>
              <a:gd name="T16" fmla="*/ 0 w 317"/>
              <a:gd name="T17" fmla="*/ 2147483646 h 323"/>
              <a:gd name="T18" fmla="*/ 2147483646 w 317"/>
              <a:gd name="T19" fmla="*/ 2147483646 h 323"/>
              <a:gd name="T20" fmla="*/ 2147483646 w 317"/>
              <a:gd name="T21" fmla="*/ 2147483646 h 323"/>
              <a:gd name="T22" fmla="*/ 2147483646 w 317"/>
              <a:gd name="T23" fmla="*/ 2147483646 h 323"/>
              <a:gd name="T24" fmla="*/ 2147483646 w 317"/>
              <a:gd name="T25" fmla="*/ 2147483646 h 323"/>
              <a:gd name="T26" fmla="*/ 2147483646 w 317"/>
              <a:gd name="T27" fmla="*/ 2147483646 h 323"/>
              <a:gd name="T28" fmla="*/ 2147483646 w 317"/>
              <a:gd name="T29" fmla="*/ 2147483646 h 323"/>
              <a:gd name="T30" fmla="*/ 2147483646 w 317"/>
              <a:gd name="T31" fmla="*/ 2147483646 h 323"/>
              <a:gd name="T32" fmla="*/ 2147483646 w 317"/>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7"/>
              <a:gd name="T52" fmla="*/ 0 h 323"/>
              <a:gd name="T53" fmla="*/ 317 w 317"/>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7" h="323">
                <a:moveTo>
                  <a:pt x="317" y="161"/>
                </a:moveTo>
                <a:lnTo>
                  <a:pt x="305" y="98"/>
                </a:lnTo>
                <a:lnTo>
                  <a:pt x="270" y="47"/>
                </a:lnTo>
                <a:lnTo>
                  <a:pt x="221" y="12"/>
                </a:lnTo>
                <a:lnTo>
                  <a:pt x="159" y="0"/>
                </a:lnTo>
                <a:lnTo>
                  <a:pt x="96" y="12"/>
                </a:lnTo>
                <a:lnTo>
                  <a:pt x="47" y="47"/>
                </a:lnTo>
                <a:lnTo>
                  <a:pt x="12" y="98"/>
                </a:lnTo>
                <a:lnTo>
                  <a:pt x="0" y="161"/>
                </a:lnTo>
                <a:lnTo>
                  <a:pt x="12" y="225"/>
                </a:lnTo>
                <a:lnTo>
                  <a:pt x="47" y="276"/>
                </a:lnTo>
                <a:lnTo>
                  <a:pt x="96" y="310"/>
                </a:lnTo>
                <a:lnTo>
                  <a:pt x="159" y="323"/>
                </a:lnTo>
                <a:lnTo>
                  <a:pt x="221" y="310"/>
                </a:lnTo>
                <a:lnTo>
                  <a:pt x="270" y="276"/>
                </a:lnTo>
                <a:lnTo>
                  <a:pt x="305" y="225"/>
                </a:lnTo>
                <a:lnTo>
                  <a:pt x="317" y="161"/>
                </a:lnTo>
                <a:close/>
              </a:path>
            </a:pathLst>
          </a:custGeom>
          <a:solidFill>
            <a:srgbClr val="109648"/>
          </a:solidFill>
          <a:ln w="0">
            <a:solidFill>
              <a:srgbClr val="000000"/>
            </a:solidFill>
            <a:round/>
            <a:headEnd/>
            <a:tailEnd/>
          </a:ln>
        </p:spPr>
        <p:txBody>
          <a:bodyPr/>
          <a:lstStyle/>
          <a:p>
            <a:endParaRPr lang="en-US"/>
          </a:p>
        </p:txBody>
      </p:sp>
      <p:sp>
        <p:nvSpPr>
          <p:cNvPr id="11" name="Freeform 8"/>
          <p:cNvSpPr>
            <a:spLocks/>
          </p:cNvSpPr>
          <p:nvPr/>
        </p:nvSpPr>
        <p:spPr bwMode="auto">
          <a:xfrm>
            <a:off x="5842000" y="3232678"/>
            <a:ext cx="412750" cy="839788"/>
          </a:xfrm>
          <a:custGeom>
            <a:avLst/>
            <a:gdLst>
              <a:gd name="T0" fmla="*/ 2147483646 w 780"/>
              <a:gd name="T1" fmla="*/ 2147483646 h 1587"/>
              <a:gd name="T2" fmla="*/ 2147483646 w 780"/>
              <a:gd name="T3" fmla="*/ 2147483646 h 1587"/>
              <a:gd name="T4" fmla="*/ 2147483646 w 780"/>
              <a:gd name="T5" fmla="*/ 2147483646 h 1587"/>
              <a:gd name="T6" fmla="*/ 2147483646 w 780"/>
              <a:gd name="T7" fmla="*/ 2147483646 h 1587"/>
              <a:gd name="T8" fmla="*/ 2147483646 w 780"/>
              <a:gd name="T9" fmla="*/ 2147483646 h 1587"/>
              <a:gd name="T10" fmla="*/ 2147483646 w 780"/>
              <a:gd name="T11" fmla="*/ 2147483646 h 1587"/>
              <a:gd name="T12" fmla="*/ 2147483646 w 780"/>
              <a:gd name="T13" fmla="*/ 2147483646 h 1587"/>
              <a:gd name="T14" fmla="*/ 2147483646 w 780"/>
              <a:gd name="T15" fmla="*/ 2147483646 h 1587"/>
              <a:gd name="T16" fmla="*/ 2147483646 w 780"/>
              <a:gd name="T17" fmla="*/ 2147483646 h 1587"/>
              <a:gd name="T18" fmla="*/ 2147483646 w 780"/>
              <a:gd name="T19" fmla="*/ 2147483646 h 1587"/>
              <a:gd name="T20" fmla="*/ 2147483646 w 780"/>
              <a:gd name="T21" fmla="*/ 2147483646 h 1587"/>
              <a:gd name="T22" fmla="*/ 2147483646 w 780"/>
              <a:gd name="T23" fmla="*/ 2147483646 h 1587"/>
              <a:gd name="T24" fmla="*/ 2147483646 w 780"/>
              <a:gd name="T25" fmla="*/ 2147483646 h 1587"/>
              <a:gd name="T26" fmla="*/ 2147483646 w 780"/>
              <a:gd name="T27" fmla="*/ 2147483646 h 1587"/>
              <a:gd name="T28" fmla="*/ 2147483646 w 780"/>
              <a:gd name="T29" fmla="*/ 2147483646 h 1587"/>
              <a:gd name="T30" fmla="*/ 2147483646 w 780"/>
              <a:gd name="T31" fmla="*/ 2147483646 h 1587"/>
              <a:gd name="T32" fmla="*/ 2147483646 w 780"/>
              <a:gd name="T33" fmla="*/ 2147483646 h 1587"/>
              <a:gd name="T34" fmla="*/ 2147483646 w 780"/>
              <a:gd name="T35" fmla="*/ 2147483646 h 1587"/>
              <a:gd name="T36" fmla="*/ 2147483646 w 780"/>
              <a:gd name="T37" fmla="*/ 2147483646 h 1587"/>
              <a:gd name="T38" fmla="*/ 2147483646 w 780"/>
              <a:gd name="T39" fmla="*/ 2147483646 h 1587"/>
              <a:gd name="T40" fmla="*/ 2147483646 w 780"/>
              <a:gd name="T41" fmla="*/ 2147483646 h 1587"/>
              <a:gd name="T42" fmla="*/ 2147483646 w 780"/>
              <a:gd name="T43" fmla="*/ 2147483646 h 1587"/>
              <a:gd name="T44" fmla="*/ 2147483646 w 780"/>
              <a:gd name="T45" fmla="*/ 2147483646 h 1587"/>
              <a:gd name="T46" fmla="*/ 2147483646 w 780"/>
              <a:gd name="T47" fmla="*/ 2147483646 h 1587"/>
              <a:gd name="T48" fmla="*/ 2147483646 w 780"/>
              <a:gd name="T49" fmla="*/ 2147483646 h 1587"/>
              <a:gd name="T50" fmla="*/ 2147483646 w 780"/>
              <a:gd name="T51" fmla="*/ 2147483646 h 1587"/>
              <a:gd name="T52" fmla="*/ 2147483646 w 780"/>
              <a:gd name="T53" fmla="*/ 2147483646 h 1587"/>
              <a:gd name="T54" fmla="*/ 2147483646 w 780"/>
              <a:gd name="T55" fmla="*/ 2147483646 h 1587"/>
              <a:gd name="T56" fmla="*/ 2147483646 w 780"/>
              <a:gd name="T57" fmla="*/ 2147483646 h 1587"/>
              <a:gd name="T58" fmla="*/ 2147483646 w 780"/>
              <a:gd name="T59" fmla="*/ 2147483646 h 1587"/>
              <a:gd name="T60" fmla="*/ 2147483646 w 780"/>
              <a:gd name="T61" fmla="*/ 2147483646 h 1587"/>
              <a:gd name="T62" fmla="*/ 2147483646 w 780"/>
              <a:gd name="T63" fmla="*/ 2147483646 h 1587"/>
              <a:gd name="T64" fmla="*/ 2147483646 w 780"/>
              <a:gd name="T65" fmla="*/ 2147483646 h 1587"/>
              <a:gd name="T66" fmla="*/ 2147483646 w 780"/>
              <a:gd name="T67" fmla="*/ 2147483646 h 1587"/>
              <a:gd name="T68" fmla="*/ 2147483646 w 780"/>
              <a:gd name="T69" fmla="*/ 2147483646 h 1587"/>
              <a:gd name="T70" fmla="*/ 2147483646 w 780"/>
              <a:gd name="T71" fmla="*/ 2147483646 h 1587"/>
              <a:gd name="T72" fmla="*/ 2147483646 w 780"/>
              <a:gd name="T73" fmla="*/ 2147483646 h 1587"/>
              <a:gd name="T74" fmla="*/ 2147483646 w 780"/>
              <a:gd name="T75" fmla="*/ 2147483646 h 1587"/>
              <a:gd name="T76" fmla="*/ 2147483646 w 780"/>
              <a:gd name="T77" fmla="*/ 2147483646 h 1587"/>
              <a:gd name="T78" fmla="*/ 2147483646 w 780"/>
              <a:gd name="T79" fmla="*/ 2147483646 h 1587"/>
              <a:gd name="T80" fmla="*/ 2147483646 w 780"/>
              <a:gd name="T81" fmla="*/ 2147483646 h 1587"/>
              <a:gd name="T82" fmla="*/ 2147483646 w 780"/>
              <a:gd name="T83" fmla="*/ 2147483646 h 1587"/>
              <a:gd name="T84" fmla="*/ 2147483646 w 780"/>
              <a:gd name="T85" fmla="*/ 2147483646 h 1587"/>
              <a:gd name="T86" fmla="*/ 2147483646 w 780"/>
              <a:gd name="T87" fmla="*/ 2147483646 h 1587"/>
              <a:gd name="T88" fmla="*/ 2147483646 w 780"/>
              <a:gd name="T89" fmla="*/ 2147483646 h 1587"/>
              <a:gd name="T90" fmla="*/ 2147483646 w 780"/>
              <a:gd name="T91" fmla="*/ 2147483646 h 1587"/>
              <a:gd name="T92" fmla="*/ 2147483646 w 780"/>
              <a:gd name="T93" fmla="*/ 2147483646 h 1587"/>
              <a:gd name="T94" fmla="*/ 2147483646 w 780"/>
              <a:gd name="T95" fmla="*/ 2147483646 h 1587"/>
              <a:gd name="T96" fmla="*/ 2147483646 w 780"/>
              <a:gd name="T97" fmla="*/ 2147483646 h 1587"/>
              <a:gd name="T98" fmla="*/ 2147483646 w 780"/>
              <a:gd name="T99" fmla="*/ 2147483646 h 1587"/>
              <a:gd name="T100" fmla="*/ 2147483646 w 780"/>
              <a:gd name="T101" fmla="*/ 2147483646 h 1587"/>
              <a:gd name="T102" fmla="*/ 2147483646 w 780"/>
              <a:gd name="T103" fmla="*/ 2147483646 h 1587"/>
              <a:gd name="T104" fmla="*/ 2147483646 w 780"/>
              <a:gd name="T105" fmla="*/ 2147483646 h 1587"/>
              <a:gd name="T106" fmla="*/ 2147483646 w 780"/>
              <a:gd name="T107" fmla="*/ 2147483646 h 1587"/>
              <a:gd name="T108" fmla="*/ 2147483646 w 780"/>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0"/>
              <a:gd name="T166" fmla="*/ 0 h 1587"/>
              <a:gd name="T167" fmla="*/ 780 w 780"/>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0" h="1587">
                <a:moveTo>
                  <a:pt x="594" y="0"/>
                </a:moveTo>
                <a:lnTo>
                  <a:pt x="608" y="3"/>
                </a:lnTo>
                <a:lnTo>
                  <a:pt x="620" y="10"/>
                </a:lnTo>
                <a:lnTo>
                  <a:pt x="630" y="17"/>
                </a:lnTo>
                <a:lnTo>
                  <a:pt x="644" y="30"/>
                </a:lnTo>
                <a:lnTo>
                  <a:pt x="649" y="39"/>
                </a:lnTo>
                <a:lnTo>
                  <a:pt x="656" y="47"/>
                </a:lnTo>
                <a:lnTo>
                  <a:pt x="658" y="51"/>
                </a:lnTo>
                <a:lnTo>
                  <a:pt x="662" y="59"/>
                </a:lnTo>
                <a:lnTo>
                  <a:pt x="669" y="75"/>
                </a:lnTo>
                <a:lnTo>
                  <a:pt x="780" y="655"/>
                </a:lnTo>
                <a:lnTo>
                  <a:pt x="780" y="659"/>
                </a:lnTo>
                <a:lnTo>
                  <a:pt x="779" y="666"/>
                </a:lnTo>
                <a:lnTo>
                  <a:pt x="778" y="670"/>
                </a:lnTo>
                <a:lnTo>
                  <a:pt x="776" y="674"/>
                </a:lnTo>
                <a:lnTo>
                  <a:pt x="775" y="680"/>
                </a:lnTo>
                <a:lnTo>
                  <a:pt x="772" y="684"/>
                </a:lnTo>
                <a:lnTo>
                  <a:pt x="769" y="688"/>
                </a:lnTo>
                <a:lnTo>
                  <a:pt x="768" y="692"/>
                </a:lnTo>
                <a:lnTo>
                  <a:pt x="764" y="697"/>
                </a:lnTo>
                <a:lnTo>
                  <a:pt x="760" y="699"/>
                </a:lnTo>
                <a:lnTo>
                  <a:pt x="756" y="702"/>
                </a:lnTo>
                <a:lnTo>
                  <a:pt x="751" y="705"/>
                </a:lnTo>
                <a:lnTo>
                  <a:pt x="747" y="708"/>
                </a:lnTo>
                <a:lnTo>
                  <a:pt x="743" y="710"/>
                </a:lnTo>
                <a:lnTo>
                  <a:pt x="738" y="712"/>
                </a:lnTo>
                <a:lnTo>
                  <a:pt x="734" y="713"/>
                </a:lnTo>
                <a:lnTo>
                  <a:pt x="728" y="713"/>
                </a:lnTo>
                <a:lnTo>
                  <a:pt x="724" y="713"/>
                </a:lnTo>
                <a:lnTo>
                  <a:pt x="718" y="713"/>
                </a:lnTo>
                <a:lnTo>
                  <a:pt x="714" y="713"/>
                </a:lnTo>
                <a:lnTo>
                  <a:pt x="709" y="712"/>
                </a:lnTo>
                <a:lnTo>
                  <a:pt x="705" y="710"/>
                </a:lnTo>
                <a:lnTo>
                  <a:pt x="699" y="708"/>
                </a:lnTo>
                <a:lnTo>
                  <a:pt x="695" y="705"/>
                </a:lnTo>
                <a:lnTo>
                  <a:pt x="691" y="702"/>
                </a:lnTo>
                <a:lnTo>
                  <a:pt x="688" y="699"/>
                </a:lnTo>
                <a:lnTo>
                  <a:pt x="684" y="697"/>
                </a:lnTo>
                <a:lnTo>
                  <a:pt x="681" y="692"/>
                </a:lnTo>
                <a:lnTo>
                  <a:pt x="677" y="688"/>
                </a:lnTo>
                <a:lnTo>
                  <a:pt x="674" y="684"/>
                </a:lnTo>
                <a:lnTo>
                  <a:pt x="673" y="680"/>
                </a:lnTo>
                <a:lnTo>
                  <a:pt x="671" y="674"/>
                </a:lnTo>
                <a:lnTo>
                  <a:pt x="670" y="670"/>
                </a:lnTo>
                <a:lnTo>
                  <a:pt x="666" y="655"/>
                </a:lnTo>
                <a:lnTo>
                  <a:pt x="578" y="244"/>
                </a:lnTo>
                <a:lnTo>
                  <a:pt x="578" y="1517"/>
                </a:lnTo>
                <a:lnTo>
                  <a:pt x="576" y="1524"/>
                </a:lnTo>
                <a:lnTo>
                  <a:pt x="575" y="1530"/>
                </a:lnTo>
                <a:lnTo>
                  <a:pt x="572" y="1536"/>
                </a:lnTo>
                <a:lnTo>
                  <a:pt x="569" y="1542"/>
                </a:lnTo>
                <a:lnTo>
                  <a:pt x="567" y="1549"/>
                </a:lnTo>
                <a:lnTo>
                  <a:pt x="562" y="1554"/>
                </a:lnTo>
                <a:lnTo>
                  <a:pt x="558"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6" y="1587"/>
                </a:lnTo>
                <a:lnTo>
                  <a:pt x="489" y="1586"/>
                </a:lnTo>
                <a:lnTo>
                  <a:pt x="482" y="1585"/>
                </a:lnTo>
                <a:lnTo>
                  <a:pt x="477" y="1582"/>
                </a:lnTo>
                <a:lnTo>
                  <a:pt x="471" y="1579"/>
                </a:lnTo>
                <a:lnTo>
                  <a:pt x="466" y="1576"/>
                </a:lnTo>
                <a:lnTo>
                  <a:pt x="460" y="1574"/>
                </a:lnTo>
                <a:lnTo>
                  <a:pt x="455" y="1570"/>
                </a:lnTo>
                <a:lnTo>
                  <a:pt x="449" y="1564"/>
                </a:lnTo>
                <a:lnTo>
                  <a:pt x="445" y="1560"/>
                </a:lnTo>
                <a:lnTo>
                  <a:pt x="441" y="1554"/>
                </a:lnTo>
                <a:lnTo>
                  <a:pt x="438" y="1549"/>
                </a:lnTo>
                <a:lnTo>
                  <a:pt x="436" y="1543"/>
                </a:lnTo>
                <a:lnTo>
                  <a:pt x="434" y="1536"/>
                </a:lnTo>
                <a:lnTo>
                  <a:pt x="433" y="1530"/>
                </a:lnTo>
                <a:lnTo>
                  <a:pt x="431" y="1524"/>
                </a:lnTo>
                <a:lnTo>
                  <a:pt x="431" y="1517"/>
                </a:lnTo>
                <a:lnTo>
                  <a:pt x="430" y="1503"/>
                </a:lnTo>
                <a:lnTo>
                  <a:pt x="390" y="868"/>
                </a:lnTo>
                <a:lnTo>
                  <a:pt x="390" y="865"/>
                </a:lnTo>
                <a:lnTo>
                  <a:pt x="351" y="1494"/>
                </a:lnTo>
                <a:lnTo>
                  <a:pt x="350" y="1512"/>
                </a:lnTo>
                <a:lnTo>
                  <a:pt x="350" y="1517"/>
                </a:lnTo>
                <a:lnTo>
                  <a:pt x="349" y="1524"/>
                </a:lnTo>
                <a:lnTo>
                  <a:pt x="346" y="1530"/>
                </a:lnTo>
                <a:lnTo>
                  <a:pt x="345" y="1536"/>
                </a:lnTo>
                <a:lnTo>
                  <a:pt x="340" y="1542"/>
                </a:lnTo>
                <a:lnTo>
                  <a:pt x="338" y="1547"/>
                </a:lnTo>
                <a:lnTo>
                  <a:pt x="333" y="1553"/>
                </a:lnTo>
                <a:lnTo>
                  <a:pt x="329" y="1559"/>
                </a:lnTo>
                <a:lnTo>
                  <a:pt x="324" y="1563"/>
                </a:lnTo>
                <a:lnTo>
                  <a:pt x="320" y="1567"/>
                </a:lnTo>
                <a:lnTo>
                  <a:pt x="314" y="1570"/>
                </a:lnTo>
                <a:lnTo>
                  <a:pt x="309" y="1574"/>
                </a:lnTo>
                <a:lnTo>
                  <a:pt x="303" y="1576"/>
                </a:lnTo>
                <a:lnTo>
                  <a:pt x="296" y="1578"/>
                </a:lnTo>
                <a:lnTo>
                  <a:pt x="291" y="1579"/>
                </a:lnTo>
                <a:lnTo>
                  <a:pt x="284" y="1581"/>
                </a:lnTo>
                <a:lnTo>
                  <a:pt x="278" y="1581"/>
                </a:lnTo>
                <a:lnTo>
                  <a:pt x="271" y="1581"/>
                </a:lnTo>
                <a:lnTo>
                  <a:pt x="264" y="1579"/>
                </a:lnTo>
                <a:lnTo>
                  <a:pt x="259" y="1578"/>
                </a:lnTo>
                <a:lnTo>
                  <a:pt x="252" y="1576"/>
                </a:lnTo>
                <a:lnTo>
                  <a:pt x="247" y="1574"/>
                </a:lnTo>
                <a:lnTo>
                  <a:pt x="241" y="1570"/>
                </a:lnTo>
                <a:lnTo>
                  <a:pt x="236" y="1567"/>
                </a:lnTo>
                <a:lnTo>
                  <a:pt x="231" y="1563"/>
                </a:lnTo>
                <a:lnTo>
                  <a:pt x="226" y="1559"/>
                </a:lnTo>
                <a:lnTo>
                  <a:pt x="222" y="1553"/>
                </a:lnTo>
                <a:lnTo>
                  <a:pt x="218" y="1547"/>
                </a:lnTo>
                <a:lnTo>
                  <a:pt x="213" y="1542"/>
                </a:lnTo>
                <a:lnTo>
                  <a:pt x="211" y="1536"/>
                </a:lnTo>
                <a:lnTo>
                  <a:pt x="208" y="1531"/>
                </a:lnTo>
                <a:lnTo>
                  <a:pt x="207" y="1523"/>
                </a:lnTo>
                <a:lnTo>
                  <a:pt x="207" y="1517"/>
                </a:lnTo>
                <a:lnTo>
                  <a:pt x="207" y="239"/>
                </a:lnTo>
                <a:lnTo>
                  <a:pt x="114" y="648"/>
                </a:lnTo>
                <a:lnTo>
                  <a:pt x="111" y="663"/>
                </a:lnTo>
                <a:lnTo>
                  <a:pt x="110" y="669"/>
                </a:lnTo>
                <a:lnTo>
                  <a:pt x="107" y="673"/>
                </a:lnTo>
                <a:lnTo>
                  <a:pt x="106" y="677"/>
                </a:lnTo>
                <a:lnTo>
                  <a:pt x="102" y="681"/>
                </a:lnTo>
                <a:lnTo>
                  <a:pt x="99" y="685"/>
                </a:lnTo>
                <a:lnTo>
                  <a:pt x="96" y="690"/>
                </a:lnTo>
                <a:lnTo>
                  <a:pt x="92" y="694"/>
                </a:lnTo>
                <a:lnTo>
                  <a:pt x="88" y="697"/>
                </a:lnTo>
                <a:lnTo>
                  <a:pt x="84" y="699"/>
                </a:lnTo>
                <a:lnTo>
                  <a:pt x="80" y="701"/>
                </a:lnTo>
                <a:lnTo>
                  <a:pt x="75" y="703"/>
                </a:lnTo>
                <a:lnTo>
                  <a:pt x="71" y="705"/>
                </a:lnTo>
                <a:lnTo>
                  <a:pt x="66" y="706"/>
                </a:lnTo>
                <a:lnTo>
                  <a:pt x="62" y="706"/>
                </a:lnTo>
                <a:lnTo>
                  <a:pt x="56" y="708"/>
                </a:lnTo>
                <a:lnTo>
                  <a:pt x="51" y="706"/>
                </a:lnTo>
                <a:lnTo>
                  <a:pt x="47" y="706"/>
                </a:lnTo>
                <a:lnTo>
                  <a:pt x="41" y="705"/>
                </a:lnTo>
                <a:lnTo>
                  <a:pt x="37" y="703"/>
                </a:lnTo>
                <a:lnTo>
                  <a:pt x="33" y="701"/>
                </a:lnTo>
                <a:lnTo>
                  <a:pt x="27" y="699"/>
                </a:lnTo>
                <a:lnTo>
                  <a:pt x="23" y="697"/>
                </a:lnTo>
                <a:lnTo>
                  <a:pt x="20" y="694"/>
                </a:lnTo>
                <a:lnTo>
                  <a:pt x="16" y="690"/>
                </a:lnTo>
                <a:lnTo>
                  <a:pt x="12" y="685"/>
                </a:lnTo>
                <a:lnTo>
                  <a:pt x="11" y="681"/>
                </a:lnTo>
                <a:lnTo>
                  <a:pt x="6" y="677"/>
                </a:lnTo>
                <a:lnTo>
                  <a:pt x="5" y="673"/>
                </a:lnTo>
                <a:lnTo>
                  <a:pt x="2" y="669"/>
                </a:lnTo>
                <a:lnTo>
                  <a:pt x="2" y="663"/>
                </a:lnTo>
                <a:lnTo>
                  <a:pt x="1" y="659"/>
                </a:lnTo>
                <a:lnTo>
                  <a:pt x="0" y="654"/>
                </a:lnTo>
                <a:lnTo>
                  <a:pt x="1" y="648"/>
                </a:lnTo>
                <a:lnTo>
                  <a:pt x="111" y="68"/>
                </a:lnTo>
                <a:lnTo>
                  <a:pt x="117" y="54"/>
                </a:lnTo>
                <a:lnTo>
                  <a:pt x="122" y="44"/>
                </a:lnTo>
                <a:lnTo>
                  <a:pt x="125" y="40"/>
                </a:lnTo>
                <a:lnTo>
                  <a:pt x="129" y="32"/>
                </a:lnTo>
                <a:lnTo>
                  <a:pt x="136" y="25"/>
                </a:lnTo>
                <a:lnTo>
                  <a:pt x="151" y="12"/>
                </a:lnTo>
                <a:lnTo>
                  <a:pt x="161" y="6"/>
                </a:lnTo>
                <a:lnTo>
                  <a:pt x="173" y="1"/>
                </a:lnTo>
                <a:lnTo>
                  <a:pt x="184" y="0"/>
                </a:lnTo>
                <a:lnTo>
                  <a:pt x="594" y="0"/>
                </a:lnTo>
                <a:close/>
              </a:path>
            </a:pathLst>
          </a:custGeom>
          <a:solidFill>
            <a:srgbClr val="109648"/>
          </a:solidFill>
          <a:ln w="0">
            <a:solidFill>
              <a:srgbClr val="000000"/>
            </a:solidFill>
            <a:round/>
            <a:headEnd/>
            <a:tailEnd/>
          </a:ln>
        </p:spPr>
        <p:txBody>
          <a:bodyPr/>
          <a:lstStyle/>
          <a:p>
            <a:endParaRPr lang="en-US"/>
          </a:p>
        </p:txBody>
      </p:sp>
      <p:sp>
        <p:nvSpPr>
          <p:cNvPr id="12" name="Freeform 9"/>
          <p:cNvSpPr>
            <a:spLocks/>
          </p:cNvSpPr>
          <p:nvPr/>
        </p:nvSpPr>
        <p:spPr bwMode="auto">
          <a:xfrm>
            <a:off x="5961064" y="3045353"/>
            <a:ext cx="168275" cy="171450"/>
          </a:xfrm>
          <a:custGeom>
            <a:avLst/>
            <a:gdLst>
              <a:gd name="T0" fmla="*/ 2147483646 w 318"/>
              <a:gd name="T1" fmla="*/ 2147483646 h 323"/>
              <a:gd name="T2" fmla="*/ 2147483646 w 318"/>
              <a:gd name="T3" fmla="*/ 2147483646 h 323"/>
              <a:gd name="T4" fmla="*/ 2147483646 w 318"/>
              <a:gd name="T5" fmla="*/ 2147483646 h 323"/>
              <a:gd name="T6" fmla="*/ 2147483646 w 318"/>
              <a:gd name="T7" fmla="*/ 2147483646 h 323"/>
              <a:gd name="T8" fmla="*/ 2147483646 w 318"/>
              <a:gd name="T9" fmla="*/ 0 h 323"/>
              <a:gd name="T10" fmla="*/ 2147483646 w 318"/>
              <a:gd name="T11" fmla="*/ 2147483646 h 323"/>
              <a:gd name="T12" fmla="*/ 2147483646 w 318"/>
              <a:gd name="T13" fmla="*/ 2147483646 h 323"/>
              <a:gd name="T14" fmla="*/ 2147483646 w 318"/>
              <a:gd name="T15" fmla="*/ 2147483646 h 323"/>
              <a:gd name="T16" fmla="*/ 0 w 318"/>
              <a:gd name="T17" fmla="*/ 2147483646 h 323"/>
              <a:gd name="T18" fmla="*/ 2147483646 w 318"/>
              <a:gd name="T19" fmla="*/ 2147483646 h 323"/>
              <a:gd name="T20" fmla="*/ 2147483646 w 318"/>
              <a:gd name="T21" fmla="*/ 2147483646 h 323"/>
              <a:gd name="T22" fmla="*/ 2147483646 w 318"/>
              <a:gd name="T23" fmla="*/ 2147483646 h 323"/>
              <a:gd name="T24" fmla="*/ 2147483646 w 318"/>
              <a:gd name="T25" fmla="*/ 2147483646 h 323"/>
              <a:gd name="T26" fmla="*/ 2147483646 w 318"/>
              <a:gd name="T27" fmla="*/ 2147483646 h 323"/>
              <a:gd name="T28" fmla="*/ 2147483646 w 318"/>
              <a:gd name="T29" fmla="*/ 2147483646 h 323"/>
              <a:gd name="T30" fmla="*/ 2147483646 w 318"/>
              <a:gd name="T31" fmla="*/ 2147483646 h 323"/>
              <a:gd name="T32" fmla="*/ 2147483646 w 318"/>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3"/>
              <a:gd name="T53" fmla="*/ 318 w 318"/>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3">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0">
            <a:solidFill>
              <a:srgbClr val="000000"/>
            </a:solidFill>
            <a:round/>
            <a:headEnd/>
            <a:tailEnd/>
          </a:ln>
        </p:spPr>
        <p:txBody>
          <a:bodyPr/>
          <a:lstStyle/>
          <a:p>
            <a:endParaRPr lang="en-US"/>
          </a:p>
        </p:txBody>
      </p:sp>
      <p:sp>
        <p:nvSpPr>
          <p:cNvPr id="13" name="Freeform 10"/>
          <p:cNvSpPr>
            <a:spLocks/>
          </p:cNvSpPr>
          <p:nvPr/>
        </p:nvSpPr>
        <p:spPr bwMode="auto">
          <a:xfrm>
            <a:off x="6319838" y="3232678"/>
            <a:ext cx="412750" cy="839788"/>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4" y="0"/>
                </a:moveTo>
                <a:lnTo>
                  <a:pt x="608" y="3"/>
                </a:lnTo>
                <a:lnTo>
                  <a:pt x="621" y="10"/>
                </a:lnTo>
                <a:lnTo>
                  <a:pt x="630" y="17"/>
                </a:lnTo>
                <a:lnTo>
                  <a:pt x="644" y="30"/>
                </a:lnTo>
                <a:lnTo>
                  <a:pt x="650" y="39"/>
                </a:lnTo>
                <a:lnTo>
                  <a:pt x="657" y="47"/>
                </a:lnTo>
                <a:lnTo>
                  <a:pt x="658" y="51"/>
                </a:lnTo>
                <a:lnTo>
                  <a:pt x="662" y="59"/>
                </a:lnTo>
                <a:lnTo>
                  <a:pt x="669" y="75"/>
                </a:lnTo>
                <a:lnTo>
                  <a:pt x="781" y="655"/>
                </a:lnTo>
                <a:lnTo>
                  <a:pt x="781" y="659"/>
                </a:lnTo>
                <a:lnTo>
                  <a:pt x="779" y="666"/>
                </a:lnTo>
                <a:lnTo>
                  <a:pt x="778" y="670"/>
                </a:lnTo>
                <a:lnTo>
                  <a:pt x="777" y="674"/>
                </a:lnTo>
                <a:lnTo>
                  <a:pt x="775" y="680"/>
                </a:lnTo>
                <a:lnTo>
                  <a:pt x="772" y="684"/>
                </a:lnTo>
                <a:lnTo>
                  <a:pt x="770" y="688"/>
                </a:lnTo>
                <a:lnTo>
                  <a:pt x="768" y="692"/>
                </a:lnTo>
                <a:lnTo>
                  <a:pt x="764" y="697"/>
                </a:lnTo>
                <a:lnTo>
                  <a:pt x="760" y="699"/>
                </a:lnTo>
                <a:lnTo>
                  <a:pt x="756" y="702"/>
                </a:lnTo>
                <a:lnTo>
                  <a:pt x="752" y="705"/>
                </a:lnTo>
                <a:lnTo>
                  <a:pt x="748" y="708"/>
                </a:lnTo>
                <a:lnTo>
                  <a:pt x="743" y="710"/>
                </a:lnTo>
                <a:lnTo>
                  <a:pt x="738" y="712"/>
                </a:lnTo>
                <a:lnTo>
                  <a:pt x="734" y="713"/>
                </a:lnTo>
                <a:lnTo>
                  <a:pt x="728" y="713"/>
                </a:lnTo>
                <a:lnTo>
                  <a:pt x="724" y="713"/>
                </a:lnTo>
                <a:lnTo>
                  <a:pt x="719" y="713"/>
                </a:lnTo>
                <a:lnTo>
                  <a:pt x="715" y="713"/>
                </a:lnTo>
                <a:lnTo>
                  <a:pt x="709" y="712"/>
                </a:lnTo>
                <a:lnTo>
                  <a:pt x="705" y="710"/>
                </a:lnTo>
                <a:lnTo>
                  <a:pt x="699" y="708"/>
                </a:lnTo>
                <a:lnTo>
                  <a:pt x="695" y="705"/>
                </a:lnTo>
                <a:lnTo>
                  <a:pt x="691" y="702"/>
                </a:lnTo>
                <a:lnTo>
                  <a:pt x="688" y="699"/>
                </a:lnTo>
                <a:lnTo>
                  <a:pt x="684" y="697"/>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30"/>
                </a:lnTo>
                <a:lnTo>
                  <a:pt x="572" y="1536"/>
                </a:lnTo>
                <a:lnTo>
                  <a:pt x="570" y="1542"/>
                </a:lnTo>
                <a:lnTo>
                  <a:pt x="567" y="1549"/>
                </a:lnTo>
                <a:lnTo>
                  <a:pt x="563" y="1554"/>
                </a:lnTo>
                <a:lnTo>
                  <a:pt x="559"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70"/>
                </a:lnTo>
                <a:lnTo>
                  <a:pt x="450" y="1564"/>
                </a:lnTo>
                <a:lnTo>
                  <a:pt x="445" y="1560"/>
                </a:lnTo>
                <a:lnTo>
                  <a:pt x="441" y="1554"/>
                </a:lnTo>
                <a:lnTo>
                  <a:pt x="439" y="1549"/>
                </a:lnTo>
                <a:lnTo>
                  <a:pt x="436" y="1543"/>
                </a:lnTo>
                <a:lnTo>
                  <a:pt x="434" y="1536"/>
                </a:lnTo>
                <a:lnTo>
                  <a:pt x="433" y="1530"/>
                </a:lnTo>
                <a:lnTo>
                  <a:pt x="432" y="1524"/>
                </a:lnTo>
                <a:lnTo>
                  <a:pt x="432" y="1517"/>
                </a:lnTo>
                <a:lnTo>
                  <a:pt x="430" y="1503"/>
                </a:lnTo>
                <a:lnTo>
                  <a:pt x="390" y="868"/>
                </a:lnTo>
                <a:lnTo>
                  <a:pt x="390" y="865"/>
                </a:lnTo>
                <a:lnTo>
                  <a:pt x="352" y="1494"/>
                </a:lnTo>
                <a:lnTo>
                  <a:pt x="350" y="1512"/>
                </a:lnTo>
                <a:lnTo>
                  <a:pt x="350" y="1517"/>
                </a:lnTo>
                <a:lnTo>
                  <a:pt x="349" y="1524"/>
                </a:lnTo>
                <a:lnTo>
                  <a:pt x="346" y="1530"/>
                </a:lnTo>
                <a:lnTo>
                  <a:pt x="345" y="1536"/>
                </a:lnTo>
                <a:lnTo>
                  <a:pt x="341" y="1542"/>
                </a:lnTo>
                <a:lnTo>
                  <a:pt x="338" y="1547"/>
                </a:lnTo>
                <a:lnTo>
                  <a:pt x="334" y="1553"/>
                </a:lnTo>
                <a:lnTo>
                  <a:pt x="330" y="1559"/>
                </a:lnTo>
                <a:lnTo>
                  <a:pt x="324" y="1563"/>
                </a:lnTo>
                <a:lnTo>
                  <a:pt x="320" y="1567"/>
                </a:lnTo>
                <a:lnTo>
                  <a:pt x="314" y="1570"/>
                </a:lnTo>
                <a:lnTo>
                  <a:pt x="309" y="1574"/>
                </a:lnTo>
                <a:lnTo>
                  <a:pt x="303" y="1576"/>
                </a:lnTo>
                <a:lnTo>
                  <a:pt x="296" y="1578"/>
                </a:lnTo>
                <a:lnTo>
                  <a:pt x="291" y="1579"/>
                </a:lnTo>
                <a:lnTo>
                  <a:pt x="284" y="1581"/>
                </a:lnTo>
                <a:lnTo>
                  <a:pt x="279" y="1581"/>
                </a:lnTo>
                <a:lnTo>
                  <a:pt x="272" y="1581"/>
                </a:lnTo>
                <a:lnTo>
                  <a:pt x="265" y="1579"/>
                </a:lnTo>
                <a:lnTo>
                  <a:pt x="259" y="1578"/>
                </a:lnTo>
                <a:lnTo>
                  <a:pt x="252" y="1576"/>
                </a:lnTo>
                <a:lnTo>
                  <a:pt x="247" y="1574"/>
                </a:lnTo>
                <a:lnTo>
                  <a:pt x="241" y="1570"/>
                </a:lnTo>
                <a:lnTo>
                  <a:pt x="236" y="1567"/>
                </a:lnTo>
                <a:lnTo>
                  <a:pt x="232" y="1563"/>
                </a:lnTo>
                <a:lnTo>
                  <a:pt x="226" y="1559"/>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7"/>
                </a:lnTo>
                <a:lnTo>
                  <a:pt x="84" y="699"/>
                </a:lnTo>
                <a:lnTo>
                  <a:pt x="80" y="701"/>
                </a:lnTo>
                <a:lnTo>
                  <a:pt x="76" y="703"/>
                </a:lnTo>
                <a:lnTo>
                  <a:pt x="72" y="705"/>
                </a:lnTo>
                <a:lnTo>
                  <a:pt x="66" y="706"/>
                </a:lnTo>
                <a:lnTo>
                  <a:pt x="62" y="706"/>
                </a:lnTo>
                <a:lnTo>
                  <a:pt x="56" y="708"/>
                </a:lnTo>
                <a:lnTo>
                  <a:pt x="51" y="706"/>
                </a:lnTo>
                <a:lnTo>
                  <a:pt x="47" y="706"/>
                </a:lnTo>
                <a:lnTo>
                  <a:pt x="41" y="705"/>
                </a:lnTo>
                <a:lnTo>
                  <a:pt x="37" y="703"/>
                </a:lnTo>
                <a:lnTo>
                  <a:pt x="33" y="701"/>
                </a:lnTo>
                <a:lnTo>
                  <a:pt x="27" y="699"/>
                </a:lnTo>
                <a:lnTo>
                  <a:pt x="23" y="697"/>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6"/>
                </a:lnTo>
                <a:lnTo>
                  <a:pt x="174" y="1"/>
                </a:lnTo>
                <a:lnTo>
                  <a:pt x="185" y="0"/>
                </a:lnTo>
                <a:lnTo>
                  <a:pt x="594" y="0"/>
                </a:lnTo>
                <a:close/>
              </a:path>
            </a:pathLst>
          </a:custGeom>
          <a:solidFill>
            <a:srgbClr val="109648"/>
          </a:solidFill>
          <a:ln w="0">
            <a:solidFill>
              <a:srgbClr val="000000"/>
            </a:solidFill>
            <a:round/>
            <a:headEnd/>
            <a:tailEnd/>
          </a:ln>
        </p:spPr>
        <p:txBody>
          <a:bodyPr/>
          <a:lstStyle/>
          <a:p>
            <a:endParaRPr lang="en-US"/>
          </a:p>
        </p:txBody>
      </p:sp>
      <p:sp>
        <p:nvSpPr>
          <p:cNvPr id="14" name="Freeform 11"/>
          <p:cNvSpPr>
            <a:spLocks/>
          </p:cNvSpPr>
          <p:nvPr/>
        </p:nvSpPr>
        <p:spPr bwMode="auto">
          <a:xfrm>
            <a:off x="6438900" y="3045353"/>
            <a:ext cx="166688" cy="171450"/>
          </a:xfrm>
          <a:custGeom>
            <a:avLst/>
            <a:gdLst>
              <a:gd name="T0" fmla="*/ 2147483646 w 317"/>
              <a:gd name="T1" fmla="*/ 2147483646 h 323"/>
              <a:gd name="T2" fmla="*/ 2147483646 w 317"/>
              <a:gd name="T3" fmla="*/ 2147483646 h 323"/>
              <a:gd name="T4" fmla="*/ 2147483646 w 317"/>
              <a:gd name="T5" fmla="*/ 2147483646 h 323"/>
              <a:gd name="T6" fmla="*/ 2147483646 w 317"/>
              <a:gd name="T7" fmla="*/ 2147483646 h 323"/>
              <a:gd name="T8" fmla="*/ 2147483646 w 317"/>
              <a:gd name="T9" fmla="*/ 0 h 323"/>
              <a:gd name="T10" fmla="*/ 2147483646 w 317"/>
              <a:gd name="T11" fmla="*/ 2147483646 h 323"/>
              <a:gd name="T12" fmla="*/ 2147483646 w 317"/>
              <a:gd name="T13" fmla="*/ 2147483646 h 323"/>
              <a:gd name="T14" fmla="*/ 2147483646 w 317"/>
              <a:gd name="T15" fmla="*/ 2147483646 h 323"/>
              <a:gd name="T16" fmla="*/ 0 w 317"/>
              <a:gd name="T17" fmla="*/ 2147483646 h 323"/>
              <a:gd name="T18" fmla="*/ 2147483646 w 317"/>
              <a:gd name="T19" fmla="*/ 2147483646 h 323"/>
              <a:gd name="T20" fmla="*/ 2147483646 w 317"/>
              <a:gd name="T21" fmla="*/ 2147483646 h 323"/>
              <a:gd name="T22" fmla="*/ 2147483646 w 317"/>
              <a:gd name="T23" fmla="*/ 2147483646 h 323"/>
              <a:gd name="T24" fmla="*/ 2147483646 w 317"/>
              <a:gd name="T25" fmla="*/ 2147483646 h 323"/>
              <a:gd name="T26" fmla="*/ 2147483646 w 317"/>
              <a:gd name="T27" fmla="*/ 2147483646 h 323"/>
              <a:gd name="T28" fmla="*/ 2147483646 w 317"/>
              <a:gd name="T29" fmla="*/ 2147483646 h 323"/>
              <a:gd name="T30" fmla="*/ 2147483646 w 317"/>
              <a:gd name="T31" fmla="*/ 2147483646 h 323"/>
              <a:gd name="T32" fmla="*/ 2147483646 w 317"/>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7"/>
              <a:gd name="T52" fmla="*/ 0 h 323"/>
              <a:gd name="T53" fmla="*/ 317 w 317"/>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7" h="323">
                <a:moveTo>
                  <a:pt x="317" y="162"/>
                </a:moveTo>
                <a:lnTo>
                  <a:pt x="305" y="98"/>
                </a:lnTo>
                <a:lnTo>
                  <a:pt x="270" y="47"/>
                </a:lnTo>
                <a:lnTo>
                  <a:pt x="220" y="13"/>
                </a:lnTo>
                <a:lnTo>
                  <a:pt x="158" y="0"/>
                </a:lnTo>
                <a:lnTo>
                  <a:pt x="96" y="13"/>
                </a:lnTo>
                <a:lnTo>
                  <a:pt x="47" y="47"/>
                </a:lnTo>
                <a:lnTo>
                  <a:pt x="12" y="98"/>
                </a:lnTo>
                <a:lnTo>
                  <a:pt x="0" y="162"/>
                </a:lnTo>
                <a:lnTo>
                  <a:pt x="12" y="225"/>
                </a:lnTo>
                <a:lnTo>
                  <a:pt x="47" y="276"/>
                </a:lnTo>
                <a:lnTo>
                  <a:pt x="96" y="311"/>
                </a:lnTo>
                <a:lnTo>
                  <a:pt x="158" y="323"/>
                </a:lnTo>
                <a:lnTo>
                  <a:pt x="220" y="311"/>
                </a:lnTo>
                <a:lnTo>
                  <a:pt x="270" y="276"/>
                </a:lnTo>
                <a:lnTo>
                  <a:pt x="305" y="225"/>
                </a:lnTo>
                <a:lnTo>
                  <a:pt x="317" y="162"/>
                </a:lnTo>
                <a:close/>
              </a:path>
            </a:pathLst>
          </a:custGeom>
          <a:solidFill>
            <a:srgbClr val="109648"/>
          </a:solidFill>
          <a:ln w="0">
            <a:solidFill>
              <a:srgbClr val="000000"/>
            </a:solidFill>
            <a:round/>
            <a:headEnd/>
            <a:tailEnd/>
          </a:ln>
        </p:spPr>
        <p:txBody>
          <a:bodyPr/>
          <a:lstStyle/>
          <a:p>
            <a:endParaRPr lang="en-US"/>
          </a:p>
        </p:txBody>
      </p:sp>
      <p:sp>
        <p:nvSpPr>
          <p:cNvPr id="15" name="Line 12"/>
          <p:cNvSpPr>
            <a:spLocks noChangeShapeType="1"/>
          </p:cNvSpPr>
          <p:nvPr/>
        </p:nvSpPr>
        <p:spPr bwMode="auto">
          <a:xfrm>
            <a:off x="5160963" y="2970742"/>
            <a:ext cx="1803400" cy="1587"/>
          </a:xfrm>
          <a:prstGeom prst="line">
            <a:avLst/>
          </a:prstGeom>
          <a:noFill/>
          <a:ln w="55563">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Freeform 9"/>
          <p:cNvSpPr>
            <a:spLocks/>
          </p:cNvSpPr>
          <p:nvPr/>
        </p:nvSpPr>
        <p:spPr bwMode="auto">
          <a:xfrm>
            <a:off x="5737226" y="1822978"/>
            <a:ext cx="168275" cy="171450"/>
          </a:xfrm>
          <a:custGeom>
            <a:avLst/>
            <a:gdLst>
              <a:gd name="T0" fmla="*/ 2147483646 w 318"/>
              <a:gd name="T1" fmla="*/ 2147483646 h 323"/>
              <a:gd name="T2" fmla="*/ 2147483646 w 318"/>
              <a:gd name="T3" fmla="*/ 2147483646 h 323"/>
              <a:gd name="T4" fmla="*/ 2147483646 w 318"/>
              <a:gd name="T5" fmla="*/ 2147483646 h 323"/>
              <a:gd name="T6" fmla="*/ 2147483646 w 318"/>
              <a:gd name="T7" fmla="*/ 2147483646 h 323"/>
              <a:gd name="T8" fmla="*/ 2147483646 w 318"/>
              <a:gd name="T9" fmla="*/ 0 h 323"/>
              <a:gd name="T10" fmla="*/ 2147483646 w 318"/>
              <a:gd name="T11" fmla="*/ 2147483646 h 323"/>
              <a:gd name="T12" fmla="*/ 2147483646 w 318"/>
              <a:gd name="T13" fmla="*/ 2147483646 h 323"/>
              <a:gd name="T14" fmla="*/ 2147483646 w 318"/>
              <a:gd name="T15" fmla="*/ 2147483646 h 323"/>
              <a:gd name="T16" fmla="*/ 0 w 318"/>
              <a:gd name="T17" fmla="*/ 2147483646 h 323"/>
              <a:gd name="T18" fmla="*/ 2147483646 w 318"/>
              <a:gd name="T19" fmla="*/ 2147483646 h 323"/>
              <a:gd name="T20" fmla="*/ 2147483646 w 318"/>
              <a:gd name="T21" fmla="*/ 2147483646 h 323"/>
              <a:gd name="T22" fmla="*/ 2147483646 w 318"/>
              <a:gd name="T23" fmla="*/ 2147483646 h 323"/>
              <a:gd name="T24" fmla="*/ 2147483646 w 318"/>
              <a:gd name="T25" fmla="*/ 2147483646 h 323"/>
              <a:gd name="T26" fmla="*/ 2147483646 w 318"/>
              <a:gd name="T27" fmla="*/ 2147483646 h 323"/>
              <a:gd name="T28" fmla="*/ 2147483646 w 318"/>
              <a:gd name="T29" fmla="*/ 2147483646 h 323"/>
              <a:gd name="T30" fmla="*/ 2147483646 w 318"/>
              <a:gd name="T31" fmla="*/ 2147483646 h 323"/>
              <a:gd name="T32" fmla="*/ 2147483646 w 318"/>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3"/>
              <a:gd name="T53" fmla="*/ 318 w 318"/>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3">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0">
            <a:solidFill>
              <a:srgbClr val="000000"/>
            </a:solidFill>
            <a:round/>
            <a:headEnd/>
            <a:tailEnd/>
          </a:ln>
        </p:spPr>
        <p:txBody>
          <a:bodyPr/>
          <a:lstStyle/>
          <a:p>
            <a:endParaRPr lang="en-US"/>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93DB59E-B3E5-4510-A985-AA91A237AEA5}"/>
                  </a:ext>
                </a:extLst>
              </p:cNvPr>
              <p:cNvSpPr txBox="1"/>
              <p:nvPr/>
            </p:nvSpPr>
            <p:spPr>
              <a:xfrm>
                <a:off x="7255939" y="2519568"/>
                <a:ext cx="1896353" cy="105157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1" i="1">
                          <a:latin typeface="Cambria Math" panose="02040503050406030204" pitchFamily="18" charset="0"/>
                        </a:rPr>
                        <m:t>=</m:t>
                      </m:r>
                      <m:f>
                        <m:fPr>
                          <m:ctrlPr>
                            <a:rPr lang="en-US" sz="3600" b="1" i="1">
                              <a:latin typeface="Cambria Math" panose="02040503050406030204" pitchFamily="18" charset="0"/>
                            </a:rPr>
                          </m:ctrlPr>
                        </m:fPr>
                        <m:num>
                          <m:r>
                            <a:rPr lang="en-US" sz="3600" b="1" i="1">
                              <a:latin typeface="Cambria Math" panose="02040503050406030204" pitchFamily="18" charset="0"/>
                            </a:rPr>
                            <m:t>𝒙</m:t>
                          </m:r>
                        </m:num>
                        <m:den>
                          <m:r>
                            <a:rPr lang="en-US" sz="3600" b="1" i="1">
                              <a:latin typeface="Cambria Math" panose="02040503050406030204" pitchFamily="18" charset="0"/>
                            </a:rPr>
                            <m:t>𝒚</m:t>
                          </m:r>
                        </m:den>
                      </m:f>
                      <m:r>
                        <a:rPr lang="en-US" sz="3600" b="1" i="1">
                          <a:latin typeface="Cambria Math" panose="02040503050406030204" pitchFamily="18" charset="0"/>
                        </a:rPr>
                        <m:t> </m:t>
                      </m:r>
                      <m:r>
                        <a:rPr lang="en-US" sz="3600" b="1" i="1">
                          <a:latin typeface="Cambria Math" panose="02040503050406030204" pitchFamily="18" charset="0"/>
                          <a:ea typeface="Cambria Math" panose="02040503050406030204" pitchFamily="18" charset="0"/>
                        </a:rPr>
                        <m:t>×</m:t>
                      </m:r>
                      <m:r>
                        <a:rPr lang="en-US" sz="3600" b="1" i="1">
                          <a:latin typeface="Cambria Math" panose="02040503050406030204" pitchFamily="18" charset="0"/>
                        </a:rPr>
                        <m:t> </m:t>
                      </m:r>
                      <m:r>
                        <a:rPr lang="en-US" sz="3600" b="1" i="1">
                          <a:latin typeface="Cambria Math" panose="02040503050406030204" pitchFamily="18" charset="0"/>
                        </a:rPr>
                        <m:t>𝒌</m:t>
                      </m:r>
                    </m:oMath>
                  </m:oMathPara>
                </a14:m>
                <a:endParaRPr lang="en-US" sz="3600" b="1"/>
              </a:p>
            </p:txBody>
          </p:sp>
        </mc:Choice>
        <mc:Fallback xmlns:p14="http://schemas.microsoft.com/office/powerpoint/2010/main" xmlns:a16="http://schemas.microsoft.com/office/drawing/2014/main" xmlns="">
          <p:sp>
            <p:nvSpPr>
              <p:cNvPr id="17" name="TextBox 16">
                <a:extLst>
                  <a:ext uri="{FF2B5EF4-FFF2-40B4-BE49-F238E27FC236}">
                    <a16:creationId xmlns:a16="http://schemas.microsoft.com/office/drawing/2014/main" id="{093DB59E-B3E5-4510-A985-AA91A237AEA5}"/>
                  </a:ext>
                </a:extLst>
              </p:cNvPr>
              <p:cNvSpPr txBox="1">
                <a:spLocks noRot="1" noChangeAspect="1" noMove="1" noResize="1" noEditPoints="1" noAdjustHandles="1" noChangeArrowheads="1" noChangeShapeType="1" noTextEdit="1"/>
              </p:cNvSpPr>
              <p:nvPr/>
            </p:nvSpPr>
            <p:spPr>
              <a:xfrm>
                <a:off x="7255939" y="2519568"/>
                <a:ext cx="1896353" cy="105157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9690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half" idx="2"/>
              </p:nvPr>
            </p:nvSpPr>
            <p:spPr/>
            <p:txBody>
              <a:bodyPr/>
              <a:lstStyle/>
              <a:p>
                <a:pPr marL="0" indent="0">
                  <a:spcBef>
                    <a:spcPts val="0"/>
                  </a:spcBef>
                  <a:buClr>
                    <a:srgbClr val="006600"/>
                  </a:buClr>
                  <a:buNone/>
                  <a:defRPr/>
                </a:pPr>
                <a:r>
                  <a:rPr lang="en-US" altLang="en-US" dirty="0">
                    <a:solidFill>
                      <a:srgbClr val="000000"/>
                    </a:solidFill>
                    <a:ea typeface="MS PGothic" pitchFamily="34" charset="-128"/>
                  </a:rPr>
                  <a:t>Comparação de </a:t>
                </a:r>
                <a:r>
                  <a:rPr lang="en-US" altLang="en-US" dirty="0" err="1">
                    <a:solidFill>
                      <a:srgbClr val="000000"/>
                    </a:solidFill>
                    <a:ea typeface="MS PGothic" pitchFamily="34" charset="-128"/>
                  </a:rPr>
                  <a:t>dois</a:t>
                </a:r>
                <a:r>
                  <a:rPr lang="en-US" altLang="en-US" dirty="0">
                    <a:solidFill>
                      <a:srgbClr val="000000"/>
                    </a:solidFill>
                    <a:ea typeface="MS PGothic" pitchFamily="34" charset="-128"/>
                  </a:rPr>
                  <a:t> </a:t>
                </a:r>
                <a:r>
                  <a:rPr lang="en-US" altLang="en-US" dirty="0" err="1">
                    <a:solidFill>
                      <a:srgbClr val="000000"/>
                    </a:solidFill>
                    <a:ea typeface="MS PGothic" pitchFamily="34" charset="-128"/>
                  </a:rPr>
                  <a:t>valores</a:t>
                </a:r>
                <a:r>
                  <a:rPr lang="en-US" altLang="en-US" dirty="0">
                    <a:solidFill>
                      <a:srgbClr val="000000"/>
                    </a:solidFill>
                    <a:ea typeface="MS PGothic" pitchFamily="34" charset="-128"/>
                  </a:rPr>
                  <a:t> </a:t>
                </a:r>
                <a:r>
                  <a:rPr lang="en-US" altLang="en-US" dirty="0" err="1">
                    <a:solidFill>
                      <a:srgbClr val="000000"/>
                    </a:solidFill>
                    <a:ea typeface="MS PGothic" pitchFamily="34" charset="-128"/>
                  </a:rPr>
                  <a:t>quaisquer</a:t>
                </a:r>
                <a:endParaRPr lang="en-US" altLang="en-US" dirty="0">
                  <a:solidFill>
                    <a:srgbClr val="000000"/>
                  </a:solidFill>
                  <a:ea typeface="MS PGothic" pitchFamily="34" charset="-128"/>
                </a:endParaRPr>
              </a:p>
              <a:p>
                <a:pPr lvl="1">
                  <a:spcBef>
                    <a:spcPts val="0"/>
                  </a:spcBef>
                  <a:defRPr/>
                </a:pPr>
                <a:r>
                  <a:rPr lang="en-GB" altLang="ja-JP" dirty="0">
                    <a:solidFill>
                      <a:srgbClr val="000000"/>
                    </a:solidFill>
                  </a:rPr>
                  <a:t>O </a:t>
                </a:r>
                <a:r>
                  <a:rPr lang="en-GB" altLang="ja-JP" dirty="0" err="1">
                    <a:solidFill>
                      <a:srgbClr val="000000"/>
                    </a:solidFill>
                  </a:rPr>
                  <a:t>numerador</a:t>
                </a:r>
                <a:r>
                  <a:rPr lang="en-GB" altLang="ja-JP" dirty="0">
                    <a:solidFill>
                      <a:srgbClr val="000000"/>
                    </a:solidFill>
                  </a:rPr>
                  <a:t> e o </a:t>
                </a:r>
                <a:r>
                  <a:rPr lang="en-GB" altLang="ja-JP" dirty="0" err="1">
                    <a:solidFill>
                      <a:srgbClr val="000000"/>
                    </a:solidFill>
                  </a:rPr>
                  <a:t>denominador</a:t>
                </a:r>
                <a:r>
                  <a:rPr lang="en-GB" altLang="ja-JP" dirty="0">
                    <a:solidFill>
                      <a:srgbClr val="000000"/>
                    </a:solidFill>
                  </a:rPr>
                  <a:t> </a:t>
                </a:r>
                <a:r>
                  <a:rPr lang="en-GB" altLang="ja-JP" dirty="0" err="1">
                    <a:solidFill>
                      <a:srgbClr val="000000"/>
                    </a:solidFill>
                  </a:rPr>
                  <a:t>podem</a:t>
                </a:r>
                <a:r>
                  <a:rPr lang="en-GB" altLang="ja-JP" dirty="0">
                    <a:solidFill>
                      <a:srgbClr val="000000"/>
                    </a:solidFill>
                  </a:rPr>
                  <a:t> </a:t>
                </a:r>
                <a:r>
                  <a:rPr lang="en-GB" altLang="ja-JP" dirty="0" err="1">
                    <a:solidFill>
                      <a:srgbClr val="000000"/>
                    </a:solidFill>
                  </a:rPr>
                  <a:t>estar</a:t>
                </a:r>
                <a:r>
                  <a:rPr lang="en-GB" altLang="ja-JP" dirty="0">
                    <a:solidFill>
                      <a:srgbClr val="000000"/>
                    </a:solidFill>
                  </a:rPr>
                  <a:t> </a:t>
                </a:r>
                <a:r>
                  <a:rPr lang="en-GB" altLang="ja-JP" dirty="0" err="1">
                    <a:solidFill>
                      <a:srgbClr val="000000"/>
                    </a:solidFill>
                  </a:rPr>
                  <a:t>relacionados</a:t>
                </a:r>
                <a:r>
                  <a:rPr lang="en-GB" altLang="ja-JP" dirty="0">
                    <a:solidFill>
                      <a:srgbClr val="000000"/>
                    </a:solidFill>
                  </a:rPr>
                  <a:t> </a:t>
                </a:r>
                <a:r>
                  <a:rPr lang="en-GB" altLang="ja-JP" u="sng" dirty="0" err="1">
                    <a:solidFill>
                      <a:srgbClr val="000000"/>
                    </a:solidFill>
                  </a:rPr>
                  <a:t>ou</a:t>
                </a:r>
                <a:r>
                  <a:rPr lang="en-GB" altLang="ja-JP" u="sng" dirty="0">
                    <a:solidFill>
                      <a:srgbClr val="000000"/>
                    </a:solidFill>
                  </a:rPr>
                  <a:t> </a:t>
                </a:r>
                <a:br>
                  <a:rPr lang="en-GB" altLang="ja-JP" u="sng" dirty="0">
                    <a:solidFill>
                      <a:srgbClr val="000000"/>
                    </a:solidFill>
                  </a:rPr>
                </a:br>
                <a:r>
                  <a:rPr lang="en-GB" altLang="ja-JP" dirty="0" err="1">
                    <a:solidFill>
                      <a:srgbClr val="000000"/>
                    </a:solidFill>
                  </a:rPr>
                  <a:t>não</a:t>
                </a:r>
                <a:r>
                  <a:rPr lang="en-GB" altLang="ja-JP" dirty="0">
                    <a:solidFill>
                      <a:srgbClr val="000000"/>
                    </a:solidFill>
                  </a:rPr>
                  <a:t> </a:t>
                </a:r>
                <a:r>
                  <a:rPr lang="en-GB" altLang="ja-JP" dirty="0" err="1">
                    <a:solidFill>
                      <a:srgbClr val="000000"/>
                    </a:solidFill>
                  </a:rPr>
                  <a:t>relacionados</a:t>
                </a:r>
                <a:endParaRPr lang="en-GB" altLang="ja-JP" dirty="0">
                  <a:solidFill>
                    <a:srgbClr val="000000"/>
                  </a:solidFill>
                </a:endParaRPr>
              </a:p>
              <a:p>
                <a:pPr marL="0" indent="0">
                  <a:spcBef>
                    <a:spcPts val="0"/>
                  </a:spcBef>
                  <a:buClr>
                    <a:srgbClr val="006600"/>
                  </a:buClr>
                  <a:buNone/>
                  <a:defRPr/>
                </a:pPr>
                <a:endParaRPr lang="en-GB" altLang="ja-JP" sz="1600" i="1" dirty="0">
                  <a:solidFill>
                    <a:srgbClr val="000000"/>
                  </a:solidFill>
                  <a:ea typeface="MS PGothic" pitchFamily="34" charset="-128"/>
                </a:endParaRPr>
              </a:p>
              <a:p>
                <a:pPr marL="0" indent="0">
                  <a:spcBef>
                    <a:spcPts val="0"/>
                  </a:spcBef>
                  <a:buClr>
                    <a:srgbClr val="006600"/>
                  </a:buClr>
                  <a:buNone/>
                  <a:defRPr/>
                </a:pPr>
                <a:endParaRPr lang="en-GB" altLang="ja-JP" dirty="0">
                  <a:solidFill>
                    <a:srgbClr val="000000"/>
                  </a:solidFill>
                </a:endParaRPr>
              </a:p>
              <a:p>
                <a:pPr marL="0" indent="0">
                  <a:spcBef>
                    <a:spcPts val="0"/>
                  </a:spcBef>
                  <a:buClr>
                    <a:srgbClr val="006600"/>
                  </a:buClr>
                  <a:buNone/>
                  <a:defRPr/>
                </a:pPr>
                <a:r>
                  <a:rPr lang="en-GB" altLang="ja-JP" b="1" dirty="0" err="1">
                    <a:solidFill>
                      <a:srgbClr val="00953A"/>
                    </a:solidFill>
                  </a:rPr>
                  <a:t>Razão</a:t>
                </a:r>
                <a:r>
                  <a:rPr lang="en-GB" altLang="ja-JP" b="1" dirty="0">
                    <a:solidFill>
                      <a:srgbClr val="00953A"/>
                    </a:solidFill>
                  </a:rPr>
                  <a:t> </a:t>
                </a:r>
                <a:r>
                  <a:rPr lang="en-GB" altLang="ja-JP" b="1" dirty="0"/>
                  <a:t>=</a:t>
                </a:r>
                <a:r>
                  <a:rPr lang="en-GB" altLang="ja-JP" dirty="0">
                    <a:solidFill>
                      <a:srgbClr val="000000"/>
                    </a:solidFill>
                  </a:rPr>
                  <a:t> </a:t>
                </a:r>
                <a:endParaRPr lang="en-US" dirty="0"/>
              </a:p>
              <a:p>
                <a:pPr marL="0" indent="0">
                  <a:spcBef>
                    <a:spcPts val="1200"/>
                  </a:spcBef>
                  <a:buNone/>
                  <a:defRPr/>
                </a:pPr>
                <a:endParaRPr lang="en-US" sz="2400" dirty="0"/>
              </a:p>
              <a:p>
                <a:pPr marL="457200" lvl="1" indent="0">
                  <a:spcBef>
                    <a:spcPts val="1200"/>
                  </a:spcBef>
                  <a:buNone/>
                  <a:defRPr/>
                </a:pPr>
                <a:r>
                  <a:rPr lang="en-US" dirty="0" err="1">
                    <a:latin typeface="Arial" panose="020B0604020202020204" pitchFamily="34" charset="0"/>
                    <a:cs typeface="Arial" panose="020B0604020202020204" pitchFamily="34" charset="0"/>
                  </a:rPr>
                  <a:t>Onde</a:t>
                </a:r>
                <a:r>
                  <a:rPr lang="en-US" dirty="0">
                    <a:latin typeface="Arial" panose="020B0604020202020204" pitchFamily="34" charset="0"/>
                    <a:cs typeface="Arial" panose="020B0604020202020204" pitchFamily="34" charset="0"/>
                  </a:rPr>
                  <a:t>:</a:t>
                </a:r>
                <a:r>
                  <a:rPr lang="en-US" altLang="en-US" dirty="0">
                    <a:latin typeface="Arial" panose="020B0604020202020204" pitchFamily="34" charset="0"/>
                    <a:cs typeface="Arial" panose="020B0604020202020204" pitchFamily="34" charset="0"/>
                  </a:rPr>
                  <a:t> 	 </a:t>
                </a:r>
                <a14:m>
                  <m:oMath xmlns:m="http://schemas.openxmlformats.org/officeDocument/2006/math">
                    <m:r>
                      <a:rPr lang="en-US" b="1" i="1">
                        <a:solidFill>
                          <a:prstClr val="black"/>
                        </a:solidFill>
                        <a:latin typeface="Cambria Math" panose="02040503050406030204" pitchFamily="18" charset="0"/>
                      </a:rPr>
                      <m:t>𝒙</m:t>
                    </m:r>
                    <m:r>
                      <a:rPr lang="en-US" b="1" i="1">
                        <a:solidFill>
                          <a:prstClr val="black"/>
                        </a:solidFill>
                        <a:latin typeface="Cambria Math" panose="02040503050406030204" pitchFamily="18" charset="0"/>
                      </a:rPr>
                      <m:t> </m:t>
                    </m:r>
                  </m:oMath>
                </a14:m>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numerador</a:t>
                </a:r>
                <a:endParaRPr lang="en-US" altLang="en-US" dirty="0">
                  <a:latin typeface="Arial" panose="020B0604020202020204" pitchFamily="34" charset="0"/>
                  <a:cs typeface="Arial" panose="020B0604020202020204" pitchFamily="34" charset="0"/>
                </a:endParaRPr>
              </a:p>
              <a:p>
                <a:pPr marL="914400" lvl="2" indent="0">
                  <a:spcBef>
                    <a:spcPts val="0"/>
                  </a:spcBef>
                  <a:buNone/>
                  <a:defRPr/>
                </a:pPr>
                <a:r>
                  <a:rPr lang="en-US" altLang="en-US" sz="2400" dirty="0">
                    <a:latin typeface="Arial" panose="020B0604020202020204" pitchFamily="34" charset="0"/>
                    <a:cs typeface="Arial" panose="020B0604020202020204" pitchFamily="34" charset="0"/>
                  </a:rPr>
                  <a:t>	</a:t>
                </a:r>
                <a:r>
                  <a:rPr lang="en-US" altLang="en-US" sz="2400" b="1" dirty="0">
                    <a:solidFill>
                      <a:prstClr val="black"/>
                    </a:solidFill>
                  </a:rPr>
                  <a:t> </a:t>
                </a:r>
                <a14:m>
                  <m:oMath xmlns:m="http://schemas.openxmlformats.org/officeDocument/2006/math">
                    <m:r>
                      <a:rPr lang="en-US" altLang="en-US" sz="2400" b="1" i="1">
                        <a:solidFill>
                          <a:prstClr val="black"/>
                        </a:solidFill>
                        <a:latin typeface="Cambria Math" panose="02040503050406030204" pitchFamily="18" charset="0"/>
                      </a:rPr>
                      <m:t>𝒚</m:t>
                    </m:r>
                  </m:oMath>
                </a14:m>
                <a:r>
                  <a:rPr lang="en-US" altLang="en-US" sz="2400" dirty="0">
                    <a:latin typeface="Arial" panose="020B0604020202020204" pitchFamily="34" charset="0"/>
                    <a:cs typeface="Arial" panose="020B0604020202020204" pitchFamily="34" charset="0"/>
                  </a:rPr>
                  <a:t> = </a:t>
                </a:r>
                <a:r>
                  <a:rPr lang="en-US" altLang="en-US" sz="2400" dirty="0" err="1">
                    <a:latin typeface="Arial" panose="020B0604020202020204" pitchFamily="34" charset="0"/>
                    <a:cs typeface="Arial" panose="020B0604020202020204" pitchFamily="34" charset="0"/>
                  </a:rPr>
                  <a:t>denominador</a:t>
                </a:r>
                <a:endParaRPr lang="en-US" altLang="en-US" sz="2400" dirty="0">
                  <a:latin typeface="Arial" panose="020B0604020202020204" pitchFamily="34" charset="0"/>
                  <a:cs typeface="Arial" panose="020B0604020202020204" pitchFamily="34" charset="0"/>
                </a:endParaRPr>
              </a:p>
              <a:p>
                <a:pPr marL="914400" lvl="2" indent="0">
                  <a:spcBef>
                    <a:spcPts val="0"/>
                  </a:spcBef>
                  <a:buNone/>
                  <a:defRPr/>
                </a:pPr>
                <a:r>
                  <a:rPr lang="en-US" altLang="en-US" sz="2400" dirty="0">
                    <a:latin typeface="Arial" panose="020B0604020202020204" pitchFamily="34" charset="0"/>
                    <a:cs typeface="Arial" panose="020B0604020202020204" pitchFamily="34" charset="0"/>
                  </a:rPr>
                  <a:t>	</a:t>
                </a:r>
                <a:r>
                  <a:rPr lang="en-US" sz="2400" b="1" dirty="0">
                    <a:solidFill>
                      <a:prstClr val="black"/>
                    </a:solidFill>
                  </a:rPr>
                  <a:t> </a:t>
                </a:r>
                <a14:m>
                  <m:oMath xmlns:m="http://schemas.openxmlformats.org/officeDocument/2006/math">
                    <m:r>
                      <a:rPr lang="en-US" sz="2400" b="1" i="1">
                        <a:solidFill>
                          <a:prstClr val="black"/>
                        </a:solidFill>
                        <a:latin typeface="Cambria Math" panose="02040503050406030204" pitchFamily="18" charset="0"/>
                      </a:rPr>
                      <m:t>𝒌</m:t>
                    </m:r>
                  </m:oMath>
                </a14:m>
                <a:r>
                  <a:rPr lang="en-US" altLang="en-US" sz="2400" dirty="0">
                    <a:latin typeface="Arial" panose="020B0604020202020204" pitchFamily="34" charset="0"/>
                    <a:cs typeface="Arial" panose="020B0604020202020204" pitchFamily="34" charset="0"/>
                  </a:rPr>
                  <a:t> = </a:t>
                </a:r>
                <a:r>
                  <a:rPr lang="en-US" altLang="en-US" sz="2400" dirty="0" err="1">
                    <a:latin typeface="Arial" panose="020B0604020202020204" pitchFamily="34" charset="0"/>
                    <a:cs typeface="Arial" panose="020B0604020202020204" pitchFamily="34" charset="0"/>
                  </a:rPr>
                  <a:t>constante</a:t>
                </a:r>
                <a:r>
                  <a:rPr lang="en-US" altLang="en-US" sz="2400" dirty="0">
                    <a:latin typeface="Arial" panose="020B0604020202020204" pitchFamily="34" charset="0"/>
                    <a:cs typeface="Arial" panose="020B0604020202020204" pitchFamily="34" charset="0"/>
                  </a:rPr>
                  <a:t> (1, 100, 1000 etc.)</a:t>
                </a:r>
              </a:p>
              <a:p>
                <a:pPr>
                  <a:buClr>
                    <a:srgbClr val="006600"/>
                  </a:buClr>
                  <a:defRPr/>
                </a:pPr>
                <a:endParaRPr lang="en-GB" altLang="ja-JP"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2"/>
              </p:nvPr>
            </p:nvSpPr>
            <p:spPr>
              <a:blipFill>
                <a:blip r:embed="rId3"/>
                <a:stretch>
                  <a:fillRect l="-1217" t="-1445" b="-2760"/>
                </a:stretch>
              </a:blipFill>
            </p:spPr>
            <p:txBody>
              <a:bodyPr/>
              <a:lstStyle/>
              <a:p>
                <a:r>
                  <a:rPr lang="pt-BR">
                    <a:noFill/>
                  </a:rPr>
                  <a:t> </a:t>
                </a:r>
              </a:p>
            </p:txBody>
          </p:sp>
        </mc:Fallback>
      </mc:AlternateContent>
      <p:sp>
        <p:nvSpPr>
          <p:cNvPr id="2" name="Title 1"/>
          <p:cNvSpPr>
            <a:spLocks noGrp="1"/>
          </p:cNvSpPr>
          <p:nvPr>
            <p:ph type="title"/>
          </p:nvPr>
        </p:nvSpPr>
        <p:spPr/>
        <p:txBody>
          <a:bodyPr/>
          <a:lstStyle/>
          <a:p>
            <a:r>
              <a:rPr lang="en-US" dirty="0" err="1"/>
              <a:t>Razão</a:t>
            </a:r>
            <a:endParaRPr lang="en-US"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D14E663-81D0-8F41-2919-550E94FD7B45}"/>
                  </a:ext>
                </a:extLst>
              </p:cNvPr>
              <p:cNvSpPr txBox="1"/>
              <p:nvPr/>
            </p:nvSpPr>
            <p:spPr>
              <a:xfrm>
                <a:off x="2295451" y="3521512"/>
                <a:ext cx="2057879"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600" b="1" i="1" smtClean="0">
                          <a:latin typeface="Cambria Math" panose="02040503050406030204" pitchFamily="18" charset="0"/>
                          <a:ea typeface="Cambria Math" panose="02040503050406030204" pitchFamily="18" charset="0"/>
                        </a:rPr>
                        <m:t>(</m:t>
                      </m:r>
                      <m:r>
                        <a:rPr lang="en-US" sz="3600" b="1" i="1" smtClean="0">
                          <a:latin typeface="Cambria Math" panose="02040503050406030204" pitchFamily="18" charset="0"/>
                          <a:ea typeface="Cambria Math" panose="02040503050406030204" pitchFamily="18" charset="0"/>
                        </a:rPr>
                        <m:t>𝒙</m:t>
                      </m:r>
                      <m:r>
                        <a:rPr lang="en-US" sz="3600" b="1" i="1" smtClean="0">
                          <a:latin typeface="Cambria Math" panose="02040503050406030204" pitchFamily="18" charset="0"/>
                          <a:ea typeface="Cambria Math" panose="02040503050406030204" pitchFamily="18" charset="0"/>
                        </a:rPr>
                        <m:t>:</m:t>
                      </m:r>
                      <m:r>
                        <a:rPr lang="en-US" sz="3600" b="1" i="1" smtClean="0">
                          <a:latin typeface="Cambria Math" panose="02040503050406030204" pitchFamily="18" charset="0"/>
                          <a:ea typeface="Cambria Math" panose="02040503050406030204" pitchFamily="18" charset="0"/>
                        </a:rPr>
                        <m:t>𝒚</m:t>
                      </m:r>
                      <m:r>
                        <a:rPr lang="en-US" sz="3600" b="1" i="1" smtClean="0">
                          <a:latin typeface="Cambria Math" panose="02040503050406030204" pitchFamily="18" charset="0"/>
                          <a:ea typeface="Cambria Math" panose="02040503050406030204" pitchFamily="18" charset="0"/>
                        </a:rPr>
                        <m:t>)× </m:t>
                      </m:r>
                      <m:r>
                        <a:rPr lang="en-US" sz="3600" b="1" i="1" smtClean="0">
                          <a:latin typeface="Cambria Math" panose="02040503050406030204" pitchFamily="18" charset="0"/>
                        </a:rPr>
                        <m:t>𝒌</m:t>
                      </m:r>
                    </m:oMath>
                  </m:oMathPara>
                </a14:m>
                <a:endParaRPr lang="en-US" sz="3600" b="1" dirty="0"/>
              </a:p>
            </p:txBody>
          </p:sp>
        </mc:Choice>
        <mc:Fallback xmlns="">
          <p:sp>
            <p:nvSpPr>
              <p:cNvPr id="4" name="TextBox 3">
                <a:extLst>
                  <a:ext uri="{FF2B5EF4-FFF2-40B4-BE49-F238E27FC236}">
                    <a16:creationId xmlns:a16="http://schemas.microsoft.com/office/drawing/2014/main" id="{4D14E663-81D0-8F41-2919-550E94FD7B45}"/>
                  </a:ext>
                </a:extLst>
              </p:cNvPr>
              <p:cNvSpPr txBox="1">
                <a:spLocks noRot="1" noChangeAspect="1" noMove="1" noResize="1" noEditPoints="1" noAdjustHandles="1" noChangeArrowheads="1" noChangeShapeType="1" noTextEdit="1"/>
              </p:cNvSpPr>
              <p:nvPr/>
            </p:nvSpPr>
            <p:spPr>
              <a:xfrm>
                <a:off x="2295451" y="3521512"/>
                <a:ext cx="2057879" cy="553998"/>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612677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Clr>
                <a:srgbClr val="006600"/>
              </a:buClr>
              <a:buNone/>
              <a:defRPr/>
            </a:pPr>
            <a:r>
              <a:rPr lang="en-GB" altLang="ja-JP" dirty="0" err="1">
                <a:solidFill>
                  <a:srgbClr val="000000"/>
                </a:solidFill>
              </a:rPr>
              <a:t>Calcular</a:t>
            </a:r>
            <a:r>
              <a:rPr lang="en-GB" altLang="ja-JP" dirty="0">
                <a:solidFill>
                  <a:srgbClr val="000000"/>
                </a:solidFill>
              </a:rPr>
              <a:t> a </a:t>
            </a:r>
            <a:r>
              <a:rPr lang="en-GB" altLang="ja-JP" dirty="0" err="1">
                <a:solidFill>
                  <a:srgbClr val="000000"/>
                </a:solidFill>
              </a:rPr>
              <a:t>razão</a:t>
            </a:r>
            <a:r>
              <a:rPr lang="en-GB" altLang="ja-JP" dirty="0">
                <a:solidFill>
                  <a:srgbClr val="000000"/>
                </a:solidFill>
              </a:rPr>
              <a:t> de </a:t>
            </a:r>
            <a:r>
              <a:rPr lang="en-GB" altLang="ja-JP" dirty="0" err="1">
                <a:solidFill>
                  <a:srgbClr val="000000"/>
                </a:solidFill>
              </a:rPr>
              <a:t>homens</a:t>
            </a:r>
            <a:r>
              <a:rPr lang="en-GB" altLang="ja-JP" dirty="0">
                <a:solidFill>
                  <a:srgbClr val="000000"/>
                </a:solidFill>
              </a:rPr>
              <a:t> e </a:t>
            </a:r>
            <a:r>
              <a:rPr lang="en-GB" altLang="ja-JP" dirty="0" err="1">
                <a:solidFill>
                  <a:srgbClr val="000000"/>
                </a:solidFill>
              </a:rPr>
              <a:t>mulheres</a:t>
            </a:r>
            <a:r>
              <a:rPr lang="en-GB" altLang="ja-JP" dirty="0">
                <a:solidFill>
                  <a:srgbClr val="000000"/>
                </a:solidFill>
              </a:rPr>
              <a:t> </a:t>
            </a:r>
            <a:r>
              <a:rPr lang="en-GB" altLang="ja-JP" dirty="0" err="1">
                <a:solidFill>
                  <a:srgbClr val="000000"/>
                </a:solidFill>
              </a:rPr>
              <a:t>neste</a:t>
            </a:r>
            <a:r>
              <a:rPr lang="en-GB" altLang="ja-JP" dirty="0">
                <a:solidFill>
                  <a:srgbClr val="000000"/>
                </a:solidFill>
              </a:rPr>
              <a:t> conjunto de dados</a:t>
            </a:r>
          </a:p>
          <a:p>
            <a:pPr>
              <a:buClr>
                <a:srgbClr val="006600"/>
              </a:buClr>
              <a:defRPr/>
            </a:pPr>
            <a:endParaRPr lang="en-GB" altLang="ja-JP" dirty="0">
              <a:solidFill>
                <a:srgbClr val="000000"/>
              </a:solidFill>
            </a:endParaRPr>
          </a:p>
          <a:p>
            <a:pPr marL="0" indent="0">
              <a:buClr>
                <a:srgbClr val="006600"/>
              </a:buClr>
              <a:buNone/>
              <a:defRPr/>
            </a:pPr>
            <a:endParaRPr lang="en-GB" altLang="ja-JP" dirty="0"/>
          </a:p>
          <a:p>
            <a:pPr marL="0" indent="0">
              <a:buClr>
                <a:srgbClr val="006600"/>
              </a:buClr>
              <a:buNone/>
              <a:defRPr/>
            </a:pPr>
            <a:r>
              <a:rPr lang="en-GB" altLang="ja-JP" dirty="0"/>
              <a:t>	</a:t>
            </a:r>
            <a:endParaRPr lang="en-US" dirty="0"/>
          </a:p>
        </p:txBody>
      </p:sp>
      <p:sp>
        <p:nvSpPr>
          <p:cNvPr id="2" name="Title 1"/>
          <p:cNvSpPr>
            <a:spLocks noGrp="1"/>
          </p:cNvSpPr>
          <p:nvPr>
            <p:ph type="title"/>
          </p:nvPr>
        </p:nvSpPr>
        <p:spPr/>
        <p:txBody>
          <a:bodyPr/>
          <a:lstStyle/>
          <a:p>
            <a:r>
              <a:rPr lang="en-US" dirty="0" err="1"/>
              <a:t>Razão</a:t>
            </a:r>
            <a:r>
              <a:rPr lang="en-US" dirty="0"/>
              <a:t>: </a:t>
            </a:r>
            <a:r>
              <a:rPr lang="en-US" dirty="0" err="1"/>
              <a:t>Prática</a:t>
            </a:r>
            <a:r>
              <a:rPr lang="en-US" dirty="0"/>
              <a:t> 1</a:t>
            </a:r>
          </a:p>
        </p:txBody>
      </p:sp>
      <p:graphicFrame>
        <p:nvGraphicFramePr>
          <p:cNvPr id="4" name="Table 3"/>
          <p:cNvGraphicFramePr>
            <a:graphicFrameLocks noGrp="1"/>
          </p:cNvGraphicFramePr>
          <p:nvPr>
            <p:extLst>
              <p:ext uri="{D42A27DB-BD31-4B8C-83A1-F6EECF244321}">
                <p14:modId xmlns:p14="http://schemas.microsoft.com/office/powerpoint/2010/main" val="2407016516"/>
              </p:ext>
            </p:extLst>
          </p:nvPr>
        </p:nvGraphicFramePr>
        <p:xfrm>
          <a:off x="838200" y="2116871"/>
          <a:ext cx="1286106" cy="4219575"/>
        </p:xfrm>
        <a:graphic>
          <a:graphicData uri="http://schemas.openxmlformats.org/drawingml/2006/table">
            <a:tbl>
              <a:tblPr/>
              <a:tblGrid>
                <a:gridCol w="1286106">
                  <a:extLst>
                    <a:ext uri="{9D8B030D-6E8A-4147-A177-3AD203B41FA5}">
                      <a16:colId xmlns:a16="http://schemas.microsoft.com/office/drawing/2014/main" val="20003"/>
                    </a:ext>
                  </a:extLst>
                </a:gridCol>
              </a:tblGrid>
              <a:tr h="762000">
                <a:tc>
                  <a:txBody>
                    <a:bodyPr/>
                    <a:lstStyle/>
                    <a:p>
                      <a:pPr algn="ctr" fontAlgn="ctr"/>
                      <a:r>
                        <a:rPr lang="en-US" sz="2000" b="1" i="0" u="none" strike="noStrike" dirty="0" err="1">
                          <a:solidFill>
                            <a:srgbClr val="000000"/>
                          </a:solidFill>
                          <a:effectLst/>
                          <a:latin typeface="Arial" panose="020B0604020202020204" pitchFamily="34" charset="0"/>
                          <a:cs typeface="Arial" panose="020B0604020202020204" pitchFamily="34" charset="0"/>
                        </a:rPr>
                        <a:t>Sexo</a:t>
                      </a:r>
                      <a:r>
                        <a:rPr lang="en-US" sz="2000" b="1" i="0" u="none" strike="noStrike" dirty="0">
                          <a:solidFill>
                            <a:srgbClr val="000000"/>
                          </a:solidFill>
                          <a:effectLst/>
                          <a:latin typeface="Arial" panose="020B0604020202020204" pitchFamily="34" charset="0"/>
                          <a:cs typeface="Arial" panose="020B0604020202020204" pitchFamily="34" charset="0"/>
                        </a:rPr>
                        <a:t> (H/M)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7"/>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9"/>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1"/>
                  </a:ext>
                </a:extLst>
              </a:tr>
              <a:tr h="190500">
                <a:tc>
                  <a:txBody>
                    <a:bodyPr/>
                    <a:lstStyle/>
                    <a:p>
                      <a:pPr algn="ctr" fontAlgn="b"/>
                      <a:r>
                        <a:rPr lang="en-US" sz="20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3B6857E-9FD2-0CD0-20E1-28AE71ED6AEA}"/>
                  </a:ext>
                </a:extLst>
              </p:cNvPr>
              <p:cNvSpPr txBox="1"/>
              <p:nvPr/>
            </p:nvSpPr>
            <p:spPr>
              <a:xfrm>
                <a:off x="2492492" y="3369018"/>
                <a:ext cx="7493044" cy="2513509"/>
              </a:xfrm>
              <a:prstGeom prst="rect">
                <a:avLst/>
              </a:prstGeom>
              <a:noFill/>
            </p:spPr>
            <p:txBody>
              <a:bodyPr wrap="square">
                <a:spAutoFit/>
              </a:bodyPr>
              <a:lstStyle/>
              <a:p>
                <a:pPr>
                  <a:spcBef>
                    <a:spcPts val="500"/>
                  </a:spcBef>
                  <a:spcAft>
                    <a:spcPts val="500"/>
                  </a:spcAft>
                  <a:defRPr/>
                </a:pPr>
                <a14:m>
                  <m:oMath xmlns:m="http://schemas.openxmlformats.org/officeDocument/2006/math">
                    <m:r>
                      <a:rPr kumimoji="0" 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𝒙</m:t>
                    </m:r>
                  </m:oMath>
                </a14:m>
                <a:r>
                  <a:rPr lang="en-US" altLang="en-US" sz="2400" dirty="0"/>
                  <a:t> = </a:t>
                </a:r>
                <a:endParaRPr lang="en-US" altLang="en-US" sz="2400" b="1" dirty="0">
                  <a:solidFill>
                    <a:srgbClr val="109648"/>
                  </a:solidFill>
                </a:endParaRPr>
              </a:p>
              <a:p>
                <a:pPr>
                  <a:spcBef>
                    <a:spcPts val="500"/>
                  </a:spcBef>
                  <a:spcAft>
                    <a:spcPts val="500"/>
                  </a:spcAft>
                  <a:defRPr/>
                </a:pPr>
                <a14:m>
                  <m:oMath xmlns:m="http://schemas.openxmlformats.org/officeDocument/2006/math">
                    <m:r>
                      <a:rPr lang="en-US" altLang="en-US" sz="2400" b="1" i="1" smtClean="0">
                        <a:solidFill>
                          <a:prstClr val="black"/>
                        </a:solidFill>
                        <a:latin typeface="Cambria Math" panose="02040503050406030204" pitchFamily="18" charset="0"/>
                      </a:rPr>
                      <m:t>𝒚</m:t>
                    </m:r>
                  </m:oMath>
                </a14:m>
                <a:r>
                  <a:rPr lang="en-US" altLang="en-US" sz="2400" dirty="0"/>
                  <a:t> = </a:t>
                </a:r>
                <a:endParaRPr lang="en-US" altLang="en-US" sz="2400" b="1" dirty="0">
                  <a:solidFill>
                    <a:srgbClr val="109648"/>
                  </a:solidFill>
                </a:endParaRPr>
              </a:p>
              <a:p>
                <a:pPr>
                  <a:spcBef>
                    <a:spcPts val="500"/>
                  </a:spcBef>
                  <a:spcAft>
                    <a:spcPts val="500"/>
                  </a:spcAft>
                  <a:defRPr/>
                </a:pPr>
                <a14:m>
                  <m:oMath xmlns:m="http://schemas.openxmlformats.org/officeDocument/2006/math">
                    <m:r>
                      <a:rPr kumimoji="0" 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𝒌</m:t>
                    </m:r>
                  </m:oMath>
                </a14:m>
                <a:r>
                  <a:rPr lang="en-US" altLang="en-US" sz="2400" dirty="0"/>
                  <a:t> (constante) = </a:t>
                </a:r>
                <a:endParaRPr lang="en-US" altLang="en-US" sz="2400" b="1" dirty="0">
                  <a:solidFill>
                    <a:srgbClr val="109648"/>
                  </a:solidFill>
                </a:endParaRPr>
              </a:p>
              <a:p>
                <a:pPr marL="0" indent="0">
                  <a:spcBef>
                    <a:spcPts val="500"/>
                  </a:spcBef>
                  <a:spcAft>
                    <a:spcPts val="500"/>
                  </a:spcAft>
                  <a:buNone/>
                  <a:defRPr/>
                </a:pPr>
                <a:endParaRPr lang="en-US" altLang="en-US" sz="2400" dirty="0"/>
              </a:p>
              <a:p>
                <a:pPr>
                  <a:spcBef>
                    <a:spcPts val="500"/>
                  </a:spcBef>
                  <a:spcAft>
                    <a:spcPts val="500"/>
                  </a:spcAft>
                  <a:defRPr/>
                </a:pPr>
                <a:r>
                  <a:rPr lang="en-GB" altLang="ja-JP" sz="2800" dirty="0" err="1"/>
                  <a:t>Razão</a:t>
                </a:r>
                <a:r>
                  <a:rPr lang="en-GB" altLang="ja-JP" sz="2800" dirty="0"/>
                  <a:t> (H:M) = </a:t>
                </a:r>
                <a:endParaRPr lang="en-US" sz="2400" dirty="0">
                  <a:solidFill>
                    <a:srgbClr val="109648"/>
                  </a:solidFill>
                </a:endParaRPr>
              </a:p>
            </p:txBody>
          </p:sp>
        </mc:Choice>
        <mc:Fallback xmlns="">
          <p:sp>
            <p:nvSpPr>
              <p:cNvPr id="9" name="TextBox 8">
                <a:extLst>
                  <a:ext uri="{FF2B5EF4-FFF2-40B4-BE49-F238E27FC236}">
                    <a16:creationId xmlns:a16="http://schemas.microsoft.com/office/drawing/2014/main" id="{03B6857E-9FD2-0CD0-20E1-28AE71ED6AEA}"/>
                  </a:ext>
                </a:extLst>
              </p:cNvPr>
              <p:cNvSpPr txBox="1">
                <a:spLocks noRot="1" noChangeAspect="1" noMove="1" noResize="1" noEditPoints="1" noAdjustHandles="1" noChangeArrowheads="1" noChangeShapeType="1" noTextEdit="1"/>
              </p:cNvSpPr>
              <p:nvPr/>
            </p:nvSpPr>
            <p:spPr>
              <a:xfrm>
                <a:off x="2492492" y="3369018"/>
                <a:ext cx="7493044" cy="2513509"/>
              </a:xfrm>
              <a:prstGeom prst="rect">
                <a:avLst/>
              </a:prstGeom>
              <a:blipFill>
                <a:blip r:embed="rId3"/>
                <a:stretch>
                  <a:fillRect l="-1692" t="-2010" b="-5528"/>
                </a:stretch>
              </a:blipFill>
            </p:spPr>
            <p:txBody>
              <a:bodyPr/>
              <a:lstStyle/>
              <a:p>
                <a:r>
                  <a:rPr lang="pt-BR">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C93EB63-C937-FED1-BB99-C597D4207DB3}"/>
                  </a:ext>
                </a:extLst>
              </p:cNvPr>
              <p:cNvSpPr txBox="1"/>
              <p:nvPr/>
            </p:nvSpPr>
            <p:spPr>
              <a:xfrm>
                <a:off x="3891982" y="2331549"/>
                <a:ext cx="2057879"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600" b="1" i="1" smtClean="0">
                          <a:latin typeface="Cambria Math" panose="02040503050406030204" pitchFamily="18" charset="0"/>
                          <a:ea typeface="Cambria Math" panose="02040503050406030204" pitchFamily="18" charset="0"/>
                        </a:rPr>
                        <m:t>(</m:t>
                      </m:r>
                      <m:r>
                        <a:rPr lang="en-US" sz="3600" b="1" i="1" smtClean="0">
                          <a:latin typeface="Cambria Math" panose="02040503050406030204" pitchFamily="18" charset="0"/>
                          <a:ea typeface="Cambria Math" panose="02040503050406030204" pitchFamily="18" charset="0"/>
                        </a:rPr>
                        <m:t>𝒙</m:t>
                      </m:r>
                      <m:r>
                        <a:rPr lang="en-US" sz="3600" b="1" i="1" smtClean="0">
                          <a:latin typeface="Cambria Math" panose="02040503050406030204" pitchFamily="18" charset="0"/>
                          <a:ea typeface="Cambria Math" panose="02040503050406030204" pitchFamily="18" charset="0"/>
                        </a:rPr>
                        <m:t>:</m:t>
                      </m:r>
                      <m:r>
                        <a:rPr lang="en-US" sz="3600" b="1" i="1" smtClean="0">
                          <a:latin typeface="Cambria Math" panose="02040503050406030204" pitchFamily="18" charset="0"/>
                          <a:ea typeface="Cambria Math" panose="02040503050406030204" pitchFamily="18" charset="0"/>
                        </a:rPr>
                        <m:t>𝒚</m:t>
                      </m:r>
                      <m:r>
                        <a:rPr lang="en-US" sz="3600" b="1" i="1" smtClean="0">
                          <a:latin typeface="Cambria Math" panose="02040503050406030204" pitchFamily="18" charset="0"/>
                          <a:ea typeface="Cambria Math" panose="02040503050406030204" pitchFamily="18" charset="0"/>
                        </a:rPr>
                        <m:t>)× </m:t>
                      </m:r>
                      <m:r>
                        <a:rPr lang="en-US" sz="3600" b="1" i="1" smtClean="0">
                          <a:latin typeface="Cambria Math" panose="02040503050406030204" pitchFamily="18" charset="0"/>
                        </a:rPr>
                        <m:t>𝒌</m:t>
                      </m:r>
                    </m:oMath>
                  </m:oMathPara>
                </a14:m>
                <a:endParaRPr lang="en-US" sz="3600" b="1" dirty="0"/>
              </a:p>
            </p:txBody>
          </p:sp>
        </mc:Choice>
        <mc:Fallback xmlns="">
          <p:sp>
            <p:nvSpPr>
              <p:cNvPr id="10" name="TextBox 9">
                <a:extLst>
                  <a:ext uri="{FF2B5EF4-FFF2-40B4-BE49-F238E27FC236}">
                    <a16:creationId xmlns:a16="http://schemas.microsoft.com/office/drawing/2014/main" id="{3C93EB63-C937-FED1-BB99-C597D4207DB3}"/>
                  </a:ext>
                </a:extLst>
              </p:cNvPr>
              <p:cNvSpPr txBox="1">
                <a:spLocks noRot="1" noChangeAspect="1" noMove="1" noResize="1" noEditPoints="1" noAdjustHandles="1" noChangeArrowheads="1" noChangeShapeType="1" noTextEdit="1"/>
              </p:cNvSpPr>
              <p:nvPr/>
            </p:nvSpPr>
            <p:spPr>
              <a:xfrm>
                <a:off x="3891982" y="2331549"/>
                <a:ext cx="2057879" cy="553998"/>
              </a:xfrm>
              <a:prstGeom prst="rect">
                <a:avLst/>
              </a:prstGeom>
              <a:blipFill>
                <a:blip r:embed="rId4"/>
                <a:stretch>
                  <a:fillRect l="-4294" t="-4444" r="-1840" b="-37778"/>
                </a:stretch>
              </a:blipFill>
            </p:spPr>
            <p:txBody>
              <a:bodyPr/>
              <a:lstStyle/>
              <a:p>
                <a:r>
                  <a:rPr lang="pt-BR">
                    <a:noFill/>
                  </a:rPr>
                  <a:t> </a:t>
                </a:r>
              </a:p>
            </p:txBody>
          </p:sp>
        </mc:Fallback>
      </mc:AlternateContent>
      <p:sp>
        <p:nvSpPr>
          <p:cNvPr id="14" name="TextBox 13">
            <a:extLst>
              <a:ext uri="{FF2B5EF4-FFF2-40B4-BE49-F238E27FC236}">
                <a16:creationId xmlns:a16="http://schemas.microsoft.com/office/drawing/2014/main" id="{79529F98-4CE9-76FA-BED1-1D6215998E24}"/>
              </a:ext>
            </a:extLst>
          </p:cNvPr>
          <p:cNvSpPr txBox="1"/>
          <p:nvPr/>
        </p:nvSpPr>
        <p:spPr>
          <a:xfrm>
            <a:off x="4920921" y="5341680"/>
            <a:ext cx="799147" cy="523220"/>
          </a:xfrm>
          <a:prstGeom prst="rect">
            <a:avLst/>
          </a:prstGeom>
          <a:noFill/>
        </p:spPr>
        <p:txBody>
          <a:bodyPr wrap="square">
            <a:spAutoFit/>
          </a:bodyPr>
          <a:lstStyle/>
          <a:p>
            <a:r>
              <a:rPr kumimoji="0" lang="en-GB" altLang="ja-JP" sz="2800" b="1" i="0" u="none" strike="noStrike" kern="1200" cap="none" spc="0" normalizeH="0" baseline="0" noProof="0">
                <a:ln>
                  <a:noFill/>
                </a:ln>
                <a:solidFill>
                  <a:srgbClr val="00953A"/>
                </a:solidFill>
                <a:effectLst/>
                <a:uLnTx/>
                <a:uFillTx/>
                <a:latin typeface="Arial"/>
              </a:rPr>
              <a:t>5:6</a:t>
            </a:r>
            <a:endParaRPr lang="en-US">
              <a:solidFill>
                <a:srgbClr val="00953A"/>
              </a:solidFill>
            </a:endParaRPr>
          </a:p>
        </p:txBody>
      </p:sp>
      <p:sp>
        <p:nvSpPr>
          <p:cNvPr id="15" name="TextBox 14">
            <a:extLst>
              <a:ext uri="{FF2B5EF4-FFF2-40B4-BE49-F238E27FC236}">
                <a16:creationId xmlns:a16="http://schemas.microsoft.com/office/drawing/2014/main" id="{E9D2F18B-43E5-29D3-B206-65AA04091448}"/>
              </a:ext>
            </a:extLst>
          </p:cNvPr>
          <p:cNvSpPr txBox="1"/>
          <p:nvPr/>
        </p:nvSpPr>
        <p:spPr>
          <a:xfrm>
            <a:off x="3018000" y="3837330"/>
            <a:ext cx="4269036" cy="461665"/>
          </a:xfrm>
          <a:prstGeom prst="rect">
            <a:avLst/>
          </a:prstGeom>
          <a:noFill/>
        </p:spPr>
        <p:txBody>
          <a:bodyPr wrap="square">
            <a:spAutoFit/>
          </a:bodyPr>
          <a:lstStyle/>
          <a:p>
            <a:r>
              <a:rPr kumimoji="0" lang="en-GB" altLang="ja-JP" sz="2400" b="1" i="0" u="none" strike="noStrike" kern="1200" cap="none" spc="0" normalizeH="0" baseline="0" noProof="0" dirty="0" err="1">
                <a:ln>
                  <a:noFill/>
                </a:ln>
                <a:solidFill>
                  <a:srgbClr val="00953A"/>
                </a:solidFill>
                <a:effectLst/>
                <a:uLnTx/>
                <a:uFillTx/>
                <a:latin typeface="Arial"/>
              </a:rPr>
              <a:t>número</a:t>
            </a:r>
            <a:r>
              <a:rPr kumimoji="0" lang="en-GB" altLang="ja-JP" sz="2400" b="1" i="0" u="none" strike="noStrike" kern="1200" cap="none" spc="0" normalizeH="0" baseline="0" noProof="0" dirty="0">
                <a:ln>
                  <a:noFill/>
                </a:ln>
                <a:solidFill>
                  <a:srgbClr val="00953A"/>
                </a:solidFill>
                <a:effectLst/>
                <a:uLnTx/>
                <a:uFillTx/>
                <a:latin typeface="Arial"/>
              </a:rPr>
              <a:t> de </a:t>
            </a:r>
            <a:r>
              <a:rPr kumimoji="0" lang="en-GB" altLang="ja-JP" sz="2400" b="1" i="0" u="none" strike="noStrike" kern="1200" cap="none" spc="0" normalizeH="0" baseline="0" noProof="0" dirty="0" err="1">
                <a:ln>
                  <a:noFill/>
                </a:ln>
                <a:solidFill>
                  <a:srgbClr val="00953A"/>
                </a:solidFill>
                <a:effectLst/>
                <a:uLnTx/>
                <a:uFillTx/>
                <a:latin typeface="Arial"/>
              </a:rPr>
              <a:t>mulheres</a:t>
            </a:r>
            <a:r>
              <a:rPr kumimoji="0" lang="en-GB" altLang="ja-JP" sz="2400" b="1" i="0" u="none" strike="noStrike" kern="1200" cap="none" spc="0" normalizeH="0" baseline="0" noProof="0" dirty="0">
                <a:ln>
                  <a:noFill/>
                </a:ln>
                <a:solidFill>
                  <a:srgbClr val="00953A"/>
                </a:solidFill>
                <a:effectLst/>
                <a:uLnTx/>
                <a:uFillTx/>
                <a:latin typeface="Arial"/>
              </a:rPr>
              <a:t> = 6</a:t>
            </a:r>
            <a:endParaRPr lang="en-US" sz="2400" b="1" dirty="0">
              <a:solidFill>
                <a:srgbClr val="00953A"/>
              </a:solidFill>
            </a:endParaRPr>
          </a:p>
        </p:txBody>
      </p:sp>
      <p:sp>
        <p:nvSpPr>
          <p:cNvPr id="16" name="TextBox 15">
            <a:extLst>
              <a:ext uri="{FF2B5EF4-FFF2-40B4-BE49-F238E27FC236}">
                <a16:creationId xmlns:a16="http://schemas.microsoft.com/office/drawing/2014/main" id="{1DCF686E-2BF5-C3FF-011E-1529F2A8C527}"/>
              </a:ext>
            </a:extLst>
          </p:cNvPr>
          <p:cNvSpPr txBox="1"/>
          <p:nvPr/>
        </p:nvSpPr>
        <p:spPr>
          <a:xfrm>
            <a:off x="2997186" y="3330662"/>
            <a:ext cx="4269036" cy="461665"/>
          </a:xfrm>
          <a:prstGeom prst="rect">
            <a:avLst/>
          </a:prstGeom>
          <a:noFill/>
        </p:spPr>
        <p:txBody>
          <a:bodyPr wrap="square">
            <a:spAutoFit/>
          </a:bodyPr>
          <a:lstStyle/>
          <a:p>
            <a:r>
              <a:rPr kumimoji="0" lang="en-GB" altLang="ja-JP" sz="2400" b="1" i="0" u="none" strike="noStrike" kern="1200" cap="none" spc="0" normalizeH="0" baseline="0" noProof="0">
                <a:ln>
                  <a:noFill/>
                </a:ln>
                <a:solidFill>
                  <a:srgbClr val="00953A"/>
                </a:solidFill>
                <a:effectLst/>
                <a:uLnTx/>
                <a:uFillTx/>
                <a:latin typeface="Arial"/>
              </a:rPr>
              <a:t>número de homens = 5</a:t>
            </a:r>
            <a:endParaRPr lang="en-US" sz="2400" b="1">
              <a:solidFill>
                <a:srgbClr val="00953A"/>
              </a:solidFill>
            </a:endParaRPr>
          </a:p>
        </p:txBody>
      </p:sp>
      <p:sp>
        <p:nvSpPr>
          <p:cNvPr id="17" name="TextBox 16">
            <a:extLst>
              <a:ext uri="{FF2B5EF4-FFF2-40B4-BE49-F238E27FC236}">
                <a16:creationId xmlns:a16="http://schemas.microsoft.com/office/drawing/2014/main" id="{EA92369E-F321-132D-6D8B-7EA6789C10E3}"/>
              </a:ext>
            </a:extLst>
          </p:cNvPr>
          <p:cNvSpPr txBox="1"/>
          <p:nvPr/>
        </p:nvSpPr>
        <p:spPr>
          <a:xfrm>
            <a:off x="4580370" y="4358316"/>
            <a:ext cx="681105" cy="461665"/>
          </a:xfrm>
          <a:prstGeom prst="rect">
            <a:avLst/>
          </a:prstGeom>
          <a:noFill/>
        </p:spPr>
        <p:txBody>
          <a:bodyPr wrap="square">
            <a:spAutoFit/>
          </a:bodyPr>
          <a:lstStyle/>
          <a:p>
            <a:r>
              <a:rPr lang="en-GB" altLang="ja-JP" sz="2400" b="1">
                <a:solidFill>
                  <a:srgbClr val="00953A"/>
                </a:solidFill>
                <a:latin typeface="Arial"/>
              </a:rPr>
              <a:t>1</a:t>
            </a:r>
            <a:endParaRPr lang="en-US" sz="2400" b="1">
              <a:solidFill>
                <a:srgbClr val="00953A"/>
              </a:solidFill>
            </a:endParaRPr>
          </a:p>
        </p:txBody>
      </p:sp>
      <p:sp>
        <p:nvSpPr>
          <p:cNvPr id="21" name="TextBox 20">
            <a:extLst>
              <a:ext uri="{FF2B5EF4-FFF2-40B4-BE49-F238E27FC236}">
                <a16:creationId xmlns:a16="http://schemas.microsoft.com/office/drawing/2014/main" id="{0B2D24DE-EE50-78E3-A17C-109DCD3A1446}"/>
              </a:ext>
            </a:extLst>
          </p:cNvPr>
          <p:cNvSpPr txBox="1"/>
          <p:nvPr/>
        </p:nvSpPr>
        <p:spPr>
          <a:xfrm>
            <a:off x="2492492" y="2395691"/>
            <a:ext cx="1687825" cy="523220"/>
          </a:xfrm>
          <a:prstGeom prst="rect">
            <a:avLst/>
          </a:prstGeom>
          <a:noFill/>
        </p:spPr>
        <p:txBody>
          <a:bodyPr wrap="square">
            <a:spAutoFit/>
          </a:bodyPr>
          <a:lstStyle/>
          <a:p>
            <a:r>
              <a:rPr kumimoji="0" lang="en-GB" altLang="ja-JP" sz="2800" i="0" u="none" strike="noStrike" kern="1200" cap="none" spc="0" normalizeH="0" baseline="0" noProof="0" dirty="0" err="1">
                <a:ln>
                  <a:noFill/>
                </a:ln>
                <a:effectLst/>
                <a:uLnTx/>
                <a:uFillTx/>
                <a:latin typeface="Arial"/>
                <a:ea typeface="+mn-ea"/>
                <a:cs typeface="+mn-cs"/>
              </a:rPr>
              <a:t>Razão</a:t>
            </a:r>
            <a:r>
              <a:rPr kumimoji="0" lang="en-GB" altLang="ja-JP" sz="2800" i="0" u="none" strike="noStrike" kern="1200" cap="none" spc="0" normalizeH="0" baseline="0" noProof="0" dirty="0">
                <a:ln>
                  <a:noFill/>
                </a:ln>
                <a:effectLst/>
                <a:uLnTx/>
                <a:uFillTx/>
                <a:latin typeface="Arial"/>
                <a:ea typeface="+mn-ea"/>
                <a:cs typeface="+mn-cs"/>
              </a:rPr>
              <a:t> =</a:t>
            </a:r>
            <a:endParaRPr lang="en-US" dirty="0"/>
          </a:p>
        </p:txBody>
      </p:sp>
    </p:spTree>
    <p:extLst>
      <p:ext uri="{BB962C8B-B14F-4D97-AF65-F5344CB8AC3E}">
        <p14:creationId xmlns:p14="http://schemas.microsoft.com/office/powerpoint/2010/main" val="125889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092645E-6452-5CD9-1468-438514915C11}"/>
                  </a:ext>
                </a:extLst>
              </p:cNvPr>
              <p:cNvSpPr>
                <a:spLocks noGrp="1"/>
              </p:cNvSpPr>
              <p:nvPr>
                <p:ph sz="half" idx="2"/>
              </p:nvPr>
            </p:nvSpPr>
            <p:spPr/>
            <p:txBody>
              <a:bodyPr/>
              <a:lstStyle/>
              <a:p>
                <a:pPr marL="0">
                  <a:buClr>
                    <a:srgbClr val="006600"/>
                  </a:buClr>
                  <a:buNone/>
                </a:pPr>
                <a:r>
                  <a:rPr lang="en-US" altLang="en-US" kern="0" dirty="0"/>
                  <a:t>Uma </a:t>
                </a:r>
                <a:r>
                  <a:rPr lang="en-US" altLang="en-US" kern="0" dirty="0" err="1"/>
                  <a:t>cidade</a:t>
                </a:r>
                <a:r>
                  <a:rPr lang="en-US" altLang="en-US" kern="0" dirty="0"/>
                  <a:t> de 4 </a:t>
                </a:r>
                <a:r>
                  <a:rPr lang="en-US" altLang="en-US" kern="0" dirty="0" err="1"/>
                  <a:t>milhões</a:t>
                </a:r>
                <a:r>
                  <a:rPr lang="en-US" altLang="en-US" kern="0" dirty="0"/>
                  <a:t> de </a:t>
                </a:r>
                <a:r>
                  <a:rPr lang="en-US" altLang="en-US" kern="0" dirty="0" err="1"/>
                  <a:t>habitantes</a:t>
                </a:r>
                <a:r>
                  <a:rPr lang="en-US" altLang="en-US" kern="0" dirty="0"/>
                  <a:t> </a:t>
                </a:r>
                <a:r>
                  <a:rPr lang="en-US" altLang="en-US" kern="0" dirty="0" err="1"/>
                  <a:t>tem</a:t>
                </a:r>
                <a:r>
                  <a:rPr lang="en-US" altLang="en-US" kern="0" dirty="0"/>
                  <a:t> 400 </a:t>
                </a:r>
                <a:r>
                  <a:rPr lang="en-US" altLang="en-US" kern="0" dirty="0" err="1"/>
                  <a:t>clínicas</a:t>
                </a:r>
                <a:r>
                  <a:rPr lang="en-US" altLang="en-US" kern="0" dirty="0"/>
                  <a:t>. </a:t>
                </a:r>
                <a:r>
                  <a:rPr lang="en-GB" altLang="ja-JP" kern="0" dirty="0" err="1">
                    <a:solidFill>
                      <a:srgbClr val="000000"/>
                    </a:solidFill>
                  </a:rPr>
                  <a:t>Calcule</a:t>
                </a:r>
                <a:r>
                  <a:rPr lang="en-GB" altLang="ja-JP" kern="0" dirty="0">
                    <a:solidFill>
                      <a:srgbClr val="000000"/>
                    </a:solidFill>
                  </a:rPr>
                  <a:t> a </a:t>
                </a:r>
                <a:r>
                  <a:rPr lang="en-GB" altLang="ja-JP" kern="0" dirty="0" err="1">
                    <a:solidFill>
                      <a:srgbClr val="000000"/>
                    </a:solidFill>
                  </a:rPr>
                  <a:t>razão</a:t>
                </a:r>
                <a:r>
                  <a:rPr lang="en-GB" altLang="ja-JP" kern="0" dirty="0">
                    <a:solidFill>
                      <a:srgbClr val="000000"/>
                    </a:solidFill>
                  </a:rPr>
                  <a:t> de </a:t>
                </a:r>
                <a:r>
                  <a:rPr lang="en-GB" altLang="ja-JP" kern="0" dirty="0" err="1">
                    <a:solidFill>
                      <a:srgbClr val="000000"/>
                    </a:solidFill>
                  </a:rPr>
                  <a:t>clínicas</a:t>
                </a:r>
                <a:r>
                  <a:rPr lang="en-GB" altLang="ja-JP" kern="0" dirty="0">
                    <a:solidFill>
                      <a:srgbClr val="000000"/>
                    </a:solidFill>
                  </a:rPr>
                  <a:t> </a:t>
                </a:r>
                <a:r>
                  <a:rPr lang="en-GB" altLang="ja-JP" kern="0" dirty="0" err="1">
                    <a:solidFill>
                      <a:srgbClr val="000000"/>
                    </a:solidFill>
                  </a:rPr>
                  <a:t>por</a:t>
                </a:r>
                <a:r>
                  <a:rPr lang="en-GB" altLang="ja-JP" kern="0" dirty="0">
                    <a:solidFill>
                      <a:srgbClr val="000000"/>
                    </a:solidFill>
                  </a:rPr>
                  <a:t> </a:t>
                </a:r>
                <a:r>
                  <a:rPr lang="en-GB" altLang="ja-JP" kern="0" dirty="0" err="1">
                    <a:solidFill>
                      <a:srgbClr val="000000"/>
                    </a:solidFill>
                  </a:rPr>
                  <a:t>pessoa</a:t>
                </a:r>
                <a:r>
                  <a:rPr lang="en-GB" altLang="ja-JP" kern="0" dirty="0">
                    <a:solidFill>
                      <a:srgbClr val="000000"/>
                    </a:solidFill>
                  </a:rPr>
                  <a:t>.</a:t>
                </a:r>
              </a:p>
              <a:p>
                <a:pPr marL="0">
                  <a:buNone/>
                </a:pPr>
                <a:r>
                  <a:rPr lang="en-US" altLang="en-US" sz="2400" kern="0" dirty="0"/>
                  <a:t> </a:t>
                </a:r>
                <a14:m>
                  <m:oMath xmlns:m="http://schemas.openxmlformats.org/officeDocument/2006/math">
                    <m:r>
                      <a:rPr lang="en-US" sz="2400" b="1" i="1">
                        <a:solidFill>
                          <a:prstClr val="black"/>
                        </a:solidFill>
                        <a:latin typeface="Cambria Math" panose="02040503050406030204" pitchFamily="18" charset="0"/>
                      </a:rPr>
                      <m:t>𝒙</m:t>
                    </m:r>
                  </m:oMath>
                </a14:m>
                <a:r>
                  <a:rPr lang="en-US" altLang="en-US" sz="2400" kern="0" dirty="0"/>
                  <a:t> = </a:t>
                </a:r>
              </a:p>
              <a:p>
                <a:pPr marL="0">
                  <a:buNone/>
                </a:pPr>
                <a14:m>
                  <m:oMath xmlns:m="http://schemas.openxmlformats.org/officeDocument/2006/math">
                    <m:r>
                      <a:rPr lang="en-US" altLang="en-US" sz="2400" b="1" i="1">
                        <a:solidFill>
                          <a:prstClr val="black"/>
                        </a:solidFill>
                        <a:latin typeface="Cambria Math" panose="02040503050406030204" pitchFamily="18" charset="0"/>
                      </a:rPr>
                      <m:t>𝒚</m:t>
                    </m:r>
                  </m:oMath>
                </a14:m>
                <a:r>
                  <a:rPr lang="en-US" altLang="en-US" sz="2400" kern="0" dirty="0"/>
                  <a:t> =</a:t>
                </a:r>
              </a:p>
              <a:p>
                <a:pPr marL="0">
                  <a:buNone/>
                </a:pPr>
                <a:endParaRPr lang="en-GB" altLang="ja-JP" sz="2400" kern="0" dirty="0">
                  <a:solidFill>
                    <a:srgbClr val="000000"/>
                  </a:solidFill>
                </a:endParaRPr>
              </a:p>
              <a:p>
                <a:pPr marL="0">
                  <a:buClr>
                    <a:srgbClr val="006600"/>
                  </a:buClr>
                  <a:buNone/>
                </a:pPr>
                <a:r>
                  <a:rPr lang="en-GB" altLang="ja-JP" sz="2400" kern="0" dirty="0">
                    <a:solidFill>
                      <a:srgbClr val="000000"/>
                    </a:solidFill>
                  </a:rPr>
                  <a:t>Se</a:t>
                </a:r>
                <a:r>
                  <a:rPr lang="en-US" sz="2400" b="1" dirty="0"/>
                  <a:t> </a:t>
                </a:r>
                <a14:m>
                  <m:oMath xmlns:m="http://schemas.openxmlformats.org/officeDocument/2006/math">
                    <m:r>
                      <a:rPr lang="en-US" sz="2400" b="1" i="1">
                        <a:latin typeface="Cambria Math" panose="02040503050406030204" pitchFamily="18" charset="0"/>
                      </a:rPr>
                      <m:t>𝒌</m:t>
                    </m:r>
                  </m:oMath>
                </a14:m>
                <a:r>
                  <a:rPr lang="en-GB" altLang="ja-JP" sz="2400" kern="0" dirty="0">
                    <a:solidFill>
                      <a:srgbClr val="000000"/>
                    </a:solidFill>
                  </a:rPr>
                  <a:t> (</a:t>
                </a:r>
                <a:r>
                  <a:rPr lang="en-GB" altLang="ja-JP" sz="2400" kern="0" dirty="0" err="1">
                    <a:solidFill>
                      <a:srgbClr val="000000"/>
                    </a:solidFill>
                  </a:rPr>
                  <a:t>constante</a:t>
                </a:r>
                <a:r>
                  <a:rPr lang="en-GB" altLang="ja-JP" sz="2400" kern="0" dirty="0">
                    <a:solidFill>
                      <a:srgbClr val="000000"/>
                    </a:solidFill>
                  </a:rPr>
                  <a:t>) = </a:t>
                </a:r>
                <a:r>
                  <a:rPr lang="en-GB" altLang="ja-JP" sz="2400" b="1" kern="0" dirty="0"/>
                  <a:t>1</a:t>
                </a:r>
                <a:r>
                  <a:rPr lang="en-GB" altLang="ja-JP" sz="2400" kern="0" dirty="0">
                    <a:solidFill>
                      <a:srgbClr val="000000"/>
                    </a:solidFill>
                  </a:rPr>
                  <a:t>, qual </a:t>
                </a:r>
                <a:r>
                  <a:rPr lang="en-GB" altLang="ja-JP" sz="2400" kern="0" dirty="0" err="1">
                    <a:solidFill>
                      <a:srgbClr val="000000"/>
                    </a:solidFill>
                  </a:rPr>
                  <a:t>é</a:t>
                </a:r>
                <a:r>
                  <a:rPr lang="en-GB" altLang="ja-JP" sz="2400" kern="0" dirty="0">
                    <a:solidFill>
                      <a:srgbClr val="000000"/>
                    </a:solidFill>
                  </a:rPr>
                  <a:t> a </a:t>
                </a:r>
                <a:r>
                  <a:rPr lang="en-GB" altLang="ja-JP" sz="2400" kern="0" dirty="0" err="1">
                    <a:solidFill>
                      <a:srgbClr val="000000"/>
                    </a:solidFill>
                  </a:rPr>
                  <a:t>razão</a:t>
                </a:r>
                <a:r>
                  <a:rPr lang="en-GB" altLang="ja-JP" sz="2400" kern="0" dirty="0">
                    <a:solidFill>
                      <a:srgbClr val="000000"/>
                    </a:solidFill>
                  </a:rPr>
                  <a:t> de </a:t>
                </a:r>
                <a:r>
                  <a:rPr lang="en-GB" altLang="ja-JP" sz="2400" kern="0" dirty="0" err="1">
                    <a:solidFill>
                      <a:srgbClr val="000000"/>
                    </a:solidFill>
                  </a:rPr>
                  <a:t>clínicas</a:t>
                </a:r>
                <a:r>
                  <a:rPr lang="en-GB" altLang="ja-JP" sz="2400" kern="0" dirty="0">
                    <a:solidFill>
                      <a:srgbClr val="000000"/>
                    </a:solidFill>
                  </a:rPr>
                  <a:t> </a:t>
                </a:r>
                <a:r>
                  <a:rPr lang="en-GB" altLang="ja-JP" sz="2400" kern="0" dirty="0" err="1">
                    <a:solidFill>
                      <a:srgbClr val="000000"/>
                    </a:solidFill>
                  </a:rPr>
                  <a:t>por</a:t>
                </a:r>
                <a:r>
                  <a:rPr lang="en-GB" altLang="ja-JP" sz="2400" kern="0" dirty="0">
                    <a:solidFill>
                      <a:srgbClr val="000000"/>
                    </a:solidFill>
                  </a:rPr>
                  <a:t> </a:t>
                </a:r>
                <a:r>
                  <a:rPr lang="en-GB" altLang="ja-JP" sz="2400" kern="0" dirty="0" err="1">
                    <a:solidFill>
                      <a:srgbClr val="000000"/>
                    </a:solidFill>
                  </a:rPr>
                  <a:t>pessoa</a:t>
                </a:r>
                <a:r>
                  <a:rPr lang="en-GB" altLang="ja-JP" sz="2400" kern="0" dirty="0">
                    <a:solidFill>
                      <a:srgbClr val="000000"/>
                    </a:solidFill>
                  </a:rPr>
                  <a:t>?</a:t>
                </a:r>
              </a:p>
              <a:p>
                <a:pPr marL="0">
                  <a:buClr>
                    <a:srgbClr val="006600"/>
                  </a:buClr>
                  <a:buNone/>
                </a:pPr>
                <a:r>
                  <a:rPr lang="en-GB" altLang="ja-JP" sz="2400" kern="0" dirty="0" err="1">
                    <a:solidFill>
                      <a:srgbClr val="000000"/>
                    </a:solidFill>
                  </a:rPr>
                  <a:t>Razão</a:t>
                </a:r>
                <a:r>
                  <a:rPr lang="en-GB" altLang="ja-JP" sz="2400" kern="0" dirty="0">
                    <a:solidFill>
                      <a:srgbClr val="000000"/>
                    </a:solidFill>
                  </a:rPr>
                  <a:t> =</a:t>
                </a:r>
              </a:p>
              <a:p>
                <a:pPr marL="0">
                  <a:buClr>
                    <a:srgbClr val="006600"/>
                  </a:buClr>
                  <a:buNone/>
                </a:pPr>
                <a:endParaRPr lang="en-GB" altLang="ja-JP" sz="2400" kern="0" dirty="0">
                  <a:solidFill>
                    <a:srgbClr val="000000"/>
                  </a:solidFill>
                </a:endParaRPr>
              </a:p>
              <a:p>
                <a:pPr marL="0">
                  <a:buClr>
                    <a:srgbClr val="006600"/>
                  </a:buClr>
                  <a:buNone/>
                </a:pPr>
                <a:r>
                  <a:rPr lang="en-GB" altLang="ja-JP" sz="2400" kern="0" dirty="0">
                    <a:solidFill>
                      <a:srgbClr val="000000"/>
                    </a:solidFill>
                  </a:rPr>
                  <a:t>Se</a:t>
                </a:r>
                <a:r>
                  <a:rPr lang="en-US" sz="2400" b="1" dirty="0"/>
                  <a:t> </a:t>
                </a:r>
                <a14:m>
                  <m:oMath xmlns:m="http://schemas.openxmlformats.org/officeDocument/2006/math">
                    <m:r>
                      <a:rPr lang="en-US" sz="2400" b="1" i="1">
                        <a:latin typeface="Cambria Math" panose="02040503050406030204" pitchFamily="18" charset="0"/>
                      </a:rPr>
                      <m:t>𝒌</m:t>
                    </m:r>
                  </m:oMath>
                </a14:m>
                <a:r>
                  <a:rPr lang="en-GB" altLang="ja-JP" sz="2400" kern="0" dirty="0">
                    <a:solidFill>
                      <a:srgbClr val="000000"/>
                    </a:solidFill>
                  </a:rPr>
                  <a:t> (</a:t>
                </a:r>
                <a:r>
                  <a:rPr lang="en-GB" altLang="ja-JP" sz="2400" kern="0" dirty="0" err="1">
                    <a:solidFill>
                      <a:srgbClr val="000000"/>
                    </a:solidFill>
                  </a:rPr>
                  <a:t>constante</a:t>
                </a:r>
                <a:r>
                  <a:rPr lang="en-GB" altLang="ja-JP" sz="2400" kern="0" dirty="0">
                    <a:solidFill>
                      <a:srgbClr val="000000"/>
                    </a:solidFill>
                  </a:rPr>
                  <a:t>) = </a:t>
                </a:r>
                <a:r>
                  <a:rPr lang="en-GB" altLang="ja-JP" sz="2400" b="1" kern="0" dirty="0"/>
                  <a:t>10.000</a:t>
                </a:r>
                <a:r>
                  <a:rPr lang="en-GB" altLang="ja-JP" sz="2400" kern="0" dirty="0">
                    <a:solidFill>
                      <a:srgbClr val="000000"/>
                    </a:solidFill>
                  </a:rPr>
                  <a:t>, qual </a:t>
                </a:r>
                <a:r>
                  <a:rPr lang="en-GB" altLang="ja-JP" sz="2400" kern="0" dirty="0" err="1">
                    <a:solidFill>
                      <a:srgbClr val="000000"/>
                    </a:solidFill>
                  </a:rPr>
                  <a:t>é</a:t>
                </a:r>
                <a:r>
                  <a:rPr lang="en-GB" altLang="ja-JP" sz="2400" kern="0" dirty="0">
                    <a:solidFill>
                      <a:srgbClr val="000000"/>
                    </a:solidFill>
                  </a:rPr>
                  <a:t> a </a:t>
                </a:r>
                <a:r>
                  <a:rPr lang="en-GB" altLang="ja-JP" sz="2400" kern="0" dirty="0" err="1">
                    <a:solidFill>
                      <a:srgbClr val="000000"/>
                    </a:solidFill>
                  </a:rPr>
                  <a:t>razão</a:t>
                </a:r>
                <a:r>
                  <a:rPr lang="en-GB" altLang="ja-JP" sz="2400" kern="0" dirty="0">
                    <a:solidFill>
                      <a:srgbClr val="000000"/>
                    </a:solidFill>
                  </a:rPr>
                  <a:t> de </a:t>
                </a:r>
                <a:r>
                  <a:rPr lang="en-GB" altLang="ja-JP" sz="2400" kern="0" dirty="0" err="1">
                    <a:solidFill>
                      <a:srgbClr val="000000"/>
                    </a:solidFill>
                  </a:rPr>
                  <a:t>clínicas</a:t>
                </a:r>
                <a:r>
                  <a:rPr lang="en-GB" altLang="ja-JP" sz="2400" kern="0" dirty="0">
                    <a:solidFill>
                      <a:srgbClr val="000000"/>
                    </a:solidFill>
                  </a:rPr>
                  <a:t> </a:t>
                </a:r>
                <a:r>
                  <a:rPr lang="en-GB" altLang="ja-JP" sz="2400" kern="0" dirty="0" err="1">
                    <a:solidFill>
                      <a:srgbClr val="000000"/>
                    </a:solidFill>
                  </a:rPr>
                  <a:t>por</a:t>
                </a:r>
                <a:r>
                  <a:rPr lang="en-GB" altLang="ja-JP" sz="2400" kern="0" dirty="0">
                    <a:solidFill>
                      <a:srgbClr val="000000"/>
                    </a:solidFill>
                  </a:rPr>
                  <a:t> </a:t>
                </a:r>
                <a:r>
                  <a:rPr lang="en-GB" altLang="ja-JP" sz="2400" kern="0" dirty="0" err="1">
                    <a:solidFill>
                      <a:srgbClr val="000000"/>
                    </a:solidFill>
                  </a:rPr>
                  <a:t>pessoa</a:t>
                </a:r>
                <a:r>
                  <a:rPr lang="en-GB" altLang="ja-JP" sz="2400" kern="0" dirty="0">
                    <a:solidFill>
                      <a:srgbClr val="000000"/>
                    </a:solidFill>
                  </a:rPr>
                  <a:t>?</a:t>
                </a:r>
              </a:p>
              <a:p>
                <a:pPr marL="0">
                  <a:buClr>
                    <a:srgbClr val="006600"/>
                  </a:buClr>
                  <a:buNone/>
                </a:pPr>
                <a:r>
                  <a:rPr lang="en-GB" altLang="ja-JP" sz="2400" kern="0" dirty="0" err="1">
                    <a:solidFill>
                      <a:srgbClr val="000000"/>
                    </a:solidFill>
                  </a:rPr>
                  <a:t>Razão</a:t>
                </a:r>
                <a:r>
                  <a:rPr lang="en-GB" altLang="ja-JP" sz="2400" kern="0" dirty="0">
                    <a:solidFill>
                      <a:srgbClr val="000000"/>
                    </a:solidFill>
                  </a:rPr>
                  <a:t> = </a:t>
                </a:r>
              </a:p>
            </p:txBody>
          </p:sp>
        </mc:Choice>
        <mc:Fallback xmlns="">
          <p:sp>
            <p:nvSpPr>
              <p:cNvPr id="3" name="Content Placeholder 2">
                <a:extLst>
                  <a:ext uri="{FF2B5EF4-FFF2-40B4-BE49-F238E27FC236}">
                    <a16:creationId xmlns:a16="http://schemas.microsoft.com/office/drawing/2014/main" id="{4092645E-6452-5CD9-1468-438514915C11}"/>
                  </a:ext>
                </a:extLst>
              </p:cNvPr>
              <p:cNvSpPr>
                <a:spLocks noGrp="1" noRot="1" noChangeAspect="1" noMove="1" noResize="1" noEditPoints="1" noAdjustHandles="1" noChangeArrowheads="1" noChangeShapeType="1" noTextEdit="1"/>
              </p:cNvSpPr>
              <p:nvPr>
                <p:ph sz="half" idx="2"/>
              </p:nvPr>
            </p:nvSpPr>
            <p:spPr>
              <a:blipFill>
                <a:blip r:embed="rId3"/>
                <a:stretch>
                  <a:fillRect l="-1217" t="-1445" r="-870" b="-8410"/>
                </a:stretch>
              </a:blipFill>
            </p:spPr>
            <p:txBody>
              <a:bodyPr/>
              <a:lstStyle/>
              <a:p>
                <a:r>
                  <a:rPr lang="pt-BR">
                    <a:noFill/>
                  </a:rPr>
                  <a:t> </a:t>
                </a:r>
              </a:p>
            </p:txBody>
          </p:sp>
        </mc:Fallback>
      </mc:AlternateContent>
      <p:sp>
        <p:nvSpPr>
          <p:cNvPr id="2" name="Title 1"/>
          <p:cNvSpPr>
            <a:spLocks noGrp="1"/>
          </p:cNvSpPr>
          <p:nvPr>
            <p:ph type="title"/>
          </p:nvPr>
        </p:nvSpPr>
        <p:spPr/>
        <p:txBody>
          <a:bodyPr/>
          <a:lstStyle/>
          <a:p>
            <a:r>
              <a:rPr lang="en-US" dirty="0" err="1"/>
              <a:t>Razão</a:t>
            </a:r>
            <a:r>
              <a:rPr lang="en-US" dirty="0"/>
              <a:t>: </a:t>
            </a:r>
            <a:r>
              <a:rPr lang="en-US" dirty="0" err="1"/>
              <a:t>Prática</a:t>
            </a:r>
            <a:r>
              <a:rPr lang="en-US" dirty="0"/>
              <a:t> 2</a:t>
            </a:r>
          </a:p>
        </p:txBody>
      </p:sp>
      <p:sp>
        <p:nvSpPr>
          <p:cNvPr id="9" name="Text Placeholder 5"/>
          <p:cNvSpPr txBox="1">
            <a:spLocks/>
          </p:cNvSpPr>
          <p:nvPr/>
        </p:nvSpPr>
        <p:spPr>
          <a:xfrm>
            <a:off x="2195322" y="4412072"/>
            <a:ext cx="7508278" cy="508951"/>
          </a:xfrm>
          <a:prstGeom prst="rect">
            <a:avLst/>
          </a:prstGeom>
        </p:spPr>
        <p:txBody>
          <a:bodyPr lIns="91440" tIns="45720" rIns="91440" bIns="45720" anchor="t"/>
          <a:lstStyle>
            <a:lvl1pPr marL="0" indent="0" algn="l" defTabSz="914400" rtl="0" eaLnBrk="1" latinLnBrk="0" hangingPunct="1">
              <a:spcBef>
                <a:spcPct val="20000"/>
              </a:spcBef>
              <a:buClrTx/>
              <a:buFontTx/>
              <a:buNone/>
              <a:defRPr sz="2800" b="1" kern="1200" baseline="0">
                <a:solidFill>
                  <a:srgbClr val="00953A"/>
                </a:solidFill>
                <a:latin typeface="Arial"/>
                <a:ea typeface="+mn-ea"/>
                <a:cs typeface="Arial"/>
              </a:defRPr>
            </a:lvl1pPr>
            <a:lvl2pPr marL="283464" indent="-285750" algn="l" defTabSz="914400" rtl="0" eaLnBrk="1" latinLnBrk="0" hangingPunct="1">
              <a:spcBef>
                <a:spcPct val="20000"/>
              </a:spcBef>
              <a:buClr>
                <a:schemeClr val="tx1"/>
              </a:buClr>
              <a:buFont typeface="Wingdings" panose="05000000000000000000" pitchFamily="2" charset="2"/>
              <a:buChar char="§"/>
              <a:defRPr sz="2800" kern="1200" baseline="0">
                <a:solidFill>
                  <a:schemeClr val="accent5"/>
                </a:solidFill>
                <a:latin typeface="Arial"/>
                <a:ea typeface="+mn-ea"/>
                <a:cs typeface="Arial"/>
              </a:defRPr>
            </a:lvl2pPr>
            <a:lvl3pPr marL="740664" indent="-283464" algn="l" defTabSz="914400" rtl="0" eaLnBrk="1" latinLnBrk="0" hangingPunct="1">
              <a:spcBef>
                <a:spcPct val="20000"/>
              </a:spcBef>
              <a:buClr>
                <a:schemeClr val="tx1"/>
              </a:buClr>
              <a:buFont typeface="Arial" panose="020B0604020202020204" pitchFamily="34" charset="0"/>
              <a:buChar char="−"/>
              <a:defRPr sz="2800" kern="1200" baseline="0">
                <a:solidFill>
                  <a:schemeClr val="accent5"/>
                </a:solidFill>
                <a:latin typeface="Arial"/>
                <a:ea typeface="+mn-ea"/>
                <a:cs typeface="Arial"/>
              </a:defRPr>
            </a:lvl3pPr>
            <a:lvl4pPr marL="1197864" indent="-228600" algn="l" defTabSz="914400" rtl="0" eaLnBrk="1" latinLnBrk="0" hangingPunct="1">
              <a:spcBef>
                <a:spcPct val="20000"/>
              </a:spcBef>
              <a:buClrTx/>
              <a:buFont typeface="Arial" panose="020B0604020202020204" pitchFamily="34" charset="0"/>
              <a:buChar char="•"/>
              <a:defRPr lang="en-US" sz="2800" kern="1200" baseline="0" dirty="0" smtClean="0">
                <a:solidFill>
                  <a:schemeClr val="accent5"/>
                </a:solidFill>
                <a:latin typeface="Arial"/>
                <a:ea typeface="+mn-ea"/>
                <a:cs typeface="Arial"/>
              </a:defRPr>
            </a:lvl4pPr>
            <a:lvl5pPr marL="1655064" indent="-228600" algn="l" defTabSz="914400" rtl="0" eaLnBrk="1" latinLnBrk="0" hangingPunct="1">
              <a:spcBef>
                <a:spcPct val="20000"/>
              </a:spcBef>
              <a:buClrTx/>
              <a:buSzPct val="80000"/>
              <a:buFont typeface="Courier New" panose="02070309020205020404" pitchFamily="49" charset="0"/>
              <a:buChar char="o"/>
              <a:defRPr sz="2800" kern="1200">
                <a:solidFill>
                  <a:schemeClr val="accent5"/>
                </a:solidFill>
                <a:latin typeface="Arial"/>
                <a:ea typeface="+mn-ea"/>
                <a:cs typeface="Arial"/>
              </a:defRPr>
            </a:lvl5pPr>
            <a:lvl6pPr marL="22860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228600">
              <a:spcBef>
                <a:spcPts val="500"/>
              </a:spcBef>
              <a:spcAft>
                <a:spcPts val="500"/>
              </a:spcAft>
              <a:buClr>
                <a:srgbClr val="006600"/>
              </a:buClr>
              <a:tabLst>
                <a:tab pos="574675" algn="l"/>
              </a:tabLst>
            </a:pPr>
            <a:r>
              <a:rPr lang="en-GB" altLang="ja-JP" sz="2400" kern="0" dirty="0">
                <a:solidFill>
                  <a:srgbClr val="109648"/>
                </a:solidFill>
              </a:rPr>
              <a:t>400 / 4.000.000 x 1 = 0,0001 </a:t>
            </a:r>
            <a:r>
              <a:rPr lang="en-GB" altLang="ja-JP" sz="2400" kern="0" dirty="0" err="1">
                <a:solidFill>
                  <a:srgbClr val="109648"/>
                </a:solidFill>
              </a:rPr>
              <a:t>clínicas</a:t>
            </a:r>
            <a:r>
              <a:rPr lang="en-GB" altLang="ja-JP" sz="2400" kern="0" dirty="0">
                <a:solidFill>
                  <a:srgbClr val="109648"/>
                </a:solidFill>
              </a:rPr>
              <a:t> / </a:t>
            </a:r>
            <a:r>
              <a:rPr lang="en-GB" altLang="ja-JP" sz="2400" kern="0" dirty="0" err="1">
                <a:solidFill>
                  <a:srgbClr val="109648"/>
                </a:solidFill>
              </a:rPr>
              <a:t>pessoa</a:t>
            </a:r>
            <a:endParaRPr lang="en-GB" altLang="ja-JP" sz="2400" kern="0" dirty="0">
              <a:solidFill>
                <a:srgbClr val="109648"/>
              </a:solidFill>
            </a:endParaRPr>
          </a:p>
        </p:txBody>
      </p:sp>
      <p:sp>
        <p:nvSpPr>
          <p:cNvPr id="5" name="TextBox 4">
            <a:extLst>
              <a:ext uri="{FF2B5EF4-FFF2-40B4-BE49-F238E27FC236}">
                <a16:creationId xmlns:a16="http://schemas.microsoft.com/office/drawing/2014/main" id="{98D42448-834D-EF40-3FC0-31AB152FA5A0}"/>
              </a:ext>
            </a:extLst>
          </p:cNvPr>
          <p:cNvSpPr txBox="1"/>
          <p:nvPr/>
        </p:nvSpPr>
        <p:spPr>
          <a:xfrm>
            <a:off x="1409366" y="2967335"/>
            <a:ext cx="6096918" cy="461665"/>
          </a:xfrm>
          <a:prstGeom prst="rect">
            <a:avLst/>
          </a:prstGeom>
          <a:noFill/>
        </p:spPr>
        <p:txBody>
          <a:bodyPr wrap="square">
            <a:spAutoFit/>
          </a:bodyPr>
          <a:lstStyle/>
          <a:p>
            <a:r>
              <a:rPr lang="en-GB" sz="2400" b="1" dirty="0" err="1">
                <a:solidFill>
                  <a:srgbClr val="109648"/>
                </a:solidFill>
                <a:latin typeface="Arial"/>
              </a:rPr>
              <a:t>população</a:t>
            </a:r>
            <a:r>
              <a:rPr lang="en-GB" sz="2400" b="1" dirty="0">
                <a:solidFill>
                  <a:srgbClr val="109648"/>
                </a:solidFill>
                <a:latin typeface="Arial"/>
              </a:rPr>
              <a:t> da </a:t>
            </a:r>
            <a:r>
              <a:rPr lang="en-GB" sz="2400" b="1" dirty="0" err="1">
                <a:solidFill>
                  <a:srgbClr val="109648"/>
                </a:solidFill>
                <a:latin typeface="Arial"/>
              </a:rPr>
              <a:t>cidade</a:t>
            </a:r>
            <a:r>
              <a:rPr lang="en-GB" sz="2400" b="1" dirty="0">
                <a:solidFill>
                  <a:srgbClr val="109648"/>
                </a:solidFill>
                <a:latin typeface="Arial"/>
              </a:rPr>
              <a:t> = 4.000.000</a:t>
            </a:r>
            <a:endParaRPr lang="en-US" sz="2400" b="1" dirty="0">
              <a:solidFill>
                <a:srgbClr val="109648"/>
              </a:solidFill>
            </a:endParaRPr>
          </a:p>
        </p:txBody>
      </p:sp>
      <p:sp>
        <p:nvSpPr>
          <p:cNvPr id="6" name="TextBox 5">
            <a:extLst>
              <a:ext uri="{FF2B5EF4-FFF2-40B4-BE49-F238E27FC236}">
                <a16:creationId xmlns:a16="http://schemas.microsoft.com/office/drawing/2014/main" id="{2CEE9A96-CEC7-E8F7-D5ED-9BD9AD30A730}"/>
              </a:ext>
            </a:extLst>
          </p:cNvPr>
          <p:cNvSpPr txBox="1"/>
          <p:nvPr/>
        </p:nvSpPr>
        <p:spPr>
          <a:xfrm>
            <a:off x="1409366" y="2461929"/>
            <a:ext cx="4269036" cy="461665"/>
          </a:xfrm>
          <a:prstGeom prst="rect">
            <a:avLst/>
          </a:prstGeom>
          <a:noFill/>
        </p:spPr>
        <p:txBody>
          <a:bodyPr wrap="square">
            <a:spAutoFit/>
          </a:bodyPr>
          <a:lstStyle/>
          <a:p>
            <a:r>
              <a:rPr kumimoji="0" lang="en-GB" altLang="ja-JP" sz="2400" b="1" i="0" u="none" strike="noStrike" kern="1200" cap="none" spc="0" normalizeH="0" baseline="0" noProof="0" dirty="0" err="1">
                <a:ln>
                  <a:noFill/>
                </a:ln>
                <a:solidFill>
                  <a:srgbClr val="109648"/>
                </a:solidFill>
                <a:effectLst/>
                <a:uLnTx/>
                <a:uFillTx/>
                <a:latin typeface="Arial"/>
              </a:rPr>
              <a:t>número</a:t>
            </a:r>
            <a:r>
              <a:rPr kumimoji="0" lang="en-GB" altLang="ja-JP" sz="2400" b="1" i="0" u="none" strike="noStrike" kern="1200" cap="none" spc="0" normalizeH="0" baseline="0" noProof="0" dirty="0">
                <a:ln>
                  <a:noFill/>
                </a:ln>
                <a:solidFill>
                  <a:srgbClr val="109648"/>
                </a:solidFill>
                <a:effectLst/>
                <a:uLnTx/>
                <a:uFillTx/>
                <a:latin typeface="Arial"/>
              </a:rPr>
              <a:t> de </a:t>
            </a:r>
            <a:r>
              <a:rPr kumimoji="0" lang="en-GB" altLang="ja-JP" sz="2400" b="1" i="0" u="none" strike="noStrike" kern="1200" cap="none" spc="0" normalizeH="0" baseline="0" noProof="0" dirty="0" err="1">
                <a:ln>
                  <a:noFill/>
                </a:ln>
                <a:solidFill>
                  <a:srgbClr val="109648"/>
                </a:solidFill>
                <a:effectLst/>
                <a:uLnTx/>
                <a:uFillTx/>
                <a:latin typeface="Arial"/>
              </a:rPr>
              <a:t>clínicas</a:t>
            </a:r>
            <a:r>
              <a:rPr kumimoji="0" lang="en-GB" altLang="ja-JP" sz="2400" b="1" i="0" u="none" strike="noStrike" kern="1200" cap="none" spc="0" normalizeH="0" baseline="0" noProof="0" dirty="0">
                <a:ln>
                  <a:noFill/>
                </a:ln>
                <a:solidFill>
                  <a:srgbClr val="109648"/>
                </a:solidFill>
                <a:effectLst/>
                <a:uLnTx/>
                <a:uFillTx/>
                <a:latin typeface="Arial"/>
              </a:rPr>
              <a:t> = 400</a:t>
            </a:r>
            <a:endParaRPr lang="en-US" sz="2400" b="1" dirty="0">
              <a:solidFill>
                <a:srgbClr val="109648"/>
              </a:solidFill>
            </a:endParaRPr>
          </a:p>
        </p:txBody>
      </p:sp>
      <p:sp>
        <p:nvSpPr>
          <p:cNvPr id="13" name="TextBox 12">
            <a:extLst>
              <a:ext uri="{FF2B5EF4-FFF2-40B4-BE49-F238E27FC236}">
                <a16:creationId xmlns:a16="http://schemas.microsoft.com/office/drawing/2014/main" id="{F7385596-D9A1-DA29-79BA-722E324CF2D4}"/>
              </a:ext>
            </a:extLst>
          </p:cNvPr>
          <p:cNvSpPr txBox="1"/>
          <p:nvPr/>
        </p:nvSpPr>
        <p:spPr>
          <a:xfrm>
            <a:off x="2021538" y="5939135"/>
            <a:ext cx="8059492" cy="461665"/>
          </a:xfrm>
          <a:prstGeom prst="rect">
            <a:avLst/>
          </a:prstGeom>
          <a:noFill/>
        </p:spPr>
        <p:txBody>
          <a:bodyPr wrap="square">
            <a:spAutoFit/>
          </a:bodyPr>
          <a:lstStyle/>
          <a:p>
            <a:pPr marL="0" marR="0" lvl="0" indent="-228600" algn="l" defTabSz="457200" rtl="0" eaLnBrk="1" fontAlgn="auto" latinLnBrk="0" hangingPunct="1">
              <a:lnSpc>
                <a:spcPct val="100000"/>
              </a:lnSpc>
              <a:spcBef>
                <a:spcPts val="500"/>
              </a:spcBef>
              <a:spcAft>
                <a:spcPts val="500"/>
              </a:spcAft>
              <a:buClr>
                <a:srgbClr val="006600"/>
              </a:buClr>
              <a:buSzTx/>
              <a:buFontTx/>
              <a:buNone/>
              <a:tabLst>
                <a:tab pos="574675" algn="l"/>
              </a:tabLst>
              <a:defRPr/>
            </a:pPr>
            <a:r>
              <a:rPr kumimoji="0" lang="en-GB" altLang="ja-JP" sz="2400" b="1" i="0" u="none" strike="noStrike" kern="0" cap="none" spc="0" normalizeH="0" baseline="0" noProof="0" dirty="0">
                <a:ln>
                  <a:noFill/>
                </a:ln>
                <a:solidFill>
                  <a:srgbClr val="109648"/>
                </a:solidFill>
                <a:effectLst/>
                <a:uLnTx/>
                <a:uFillTx/>
                <a:latin typeface="Arial"/>
                <a:ea typeface="+mn-ea"/>
                <a:cs typeface="+mn-cs"/>
              </a:rPr>
              <a:t>(400 / 4.000.000) x 10.000 = 1 </a:t>
            </a:r>
            <a:r>
              <a:rPr kumimoji="0" lang="en-GB" altLang="ja-JP" sz="2400" b="1" i="0" u="none" strike="noStrike" kern="0" cap="none" spc="0" normalizeH="0" baseline="0" noProof="0" dirty="0" err="1">
                <a:ln>
                  <a:noFill/>
                </a:ln>
                <a:solidFill>
                  <a:srgbClr val="109648"/>
                </a:solidFill>
                <a:effectLst/>
                <a:uLnTx/>
                <a:uFillTx/>
                <a:latin typeface="Arial"/>
                <a:ea typeface="+mn-ea"/>
                <a:cs typeface="+mn-cs"/>
              </a:rPr>
              <a:t>clínica</a:t>
            </a:r>
            <a:r>
              <a:rPr kumimoji="0" lang="en-GB" altLang="ja-JP" sz="2400" b="1" i="0" u="none" strike="noStrike" kern="0" cap="none" spc="0" normalizeH="0" baseline="0" noProof="0" dirty="0">
                <a:ln>
                  <a:noFill/>
                </a:ln>
                <a:solidFill>
                  <a:srgbClr val="109648"/>
                </a:solidFill>
                <a:effectLst/>
                <a:uLnTx/>
                <a:uFillTx/>
                <a:latin typeface="Arial"/>
                <a:ea typeface="+mn-ea"/>
                <a:cs typeface="+mn-cs"/>
              </a:rPr>
              <a:t> / 10.000 </a:t>
            </a:r>
            <a:r>
              <a:rPr kumimoji="0" lang="en-GB" altLang="ja-JP" sz="2400" b="1" i="0" u="none" strike="noStrike" kern="0" cap="none" spc="0" normalizeH="0" baseline="0" noProof="0" dirty="0" err="1">
                <a:ln>
                  <a:noFill/>
                </a:ln>
                <a:solidFill>
                  <a:srgbClr val="109648"/>
                </a:solidFill>
                <a:effectLst/>
                <a:uLnTx/>
                <a:uFillTx/>
                <a:latin typeface="Arial"/>
                <a:ea typeface="+mn-ea"/>
                <a:cs typeface="+mn-cs"/>
              </a:rPr>
              <a:t>pessoas</a:t>
            </a:r>
            <a:endParaRPr kumimoji="0" lang="en-GB" altLang="ja-JP" sz="2400" b="1" i="0" u="none" strike="noStrike" kern="0" cap="none" spc="0" normalizeH="0" baseline="0" noProof="0" dirty="0">
              <a:ln>
                <a:noFill/>
              </a:ln>
              <a:solidFill>
                <a:srgbClr val="109648"/>
              </a:solidFill>
              <a:effectLst/>
              <a:uLnTx/>
              <a:uFillTx/>
              <a:latin typeface="Arial"/>
              <a:ea typeface="+mn-ea"/>
              <a:cs typeface="+mn-cs"/>
            </a:endParaRPr>
          </a:p>
        </p:txBody>
      </p:sp>
    </p:spTree>
    <p:extLst>
      <p:ext uri="{BB962C8B-B14F-4D97-AF65-F5344CB8AC3E}">
        <p14:creationId xmlns:p14="http://schemas.microsoft.com/office/powerpoint/2010/main" val="621444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half" idx="2"/>
              </p:nvPr>
            </p:nvSpPr>
            <p:spPr>
              <a:xfrm>
                <a:off x="838200" y="1498735"/>
                <a:ext cx="6139849" cy="4639309"/>
              </a:xfrm>
            </p:spPr>
            <p:txBody>
              <a:bodyPr/>
              <a:lstStyle/>
              <a:p>
                <a:pPr marL="0">
                  <a:buNone/>
                </a:pPr>
                <a:r>
                  <a:rPr lang="en-US" dirty="0" err="1"/>
                  <a:t>Calcular</a:t>
                </a:r>
                <a:r>
                  <a:rPr lang="en-US" dirty="0"/>
                  <a:t> </a:t>
                </a:r>
                <a:r>
                  <a:rPr lang="en-US" dirty="0">
                    <a:latin typeface="Arial (Body)"/>
                    <a:ea typeface="Arial" panose="020B0604020202020204" pitchFamily="34" charset="0"/>
                    <a:cs typeface="Times New Roman" panose="02020603050405020304" pitchFamily="18" charset="0"/>
                  </a:rPr>
                  <a:t>a </a:t>
                </a:r>
                <a:r>
                  <a:rPr lang="en-US" dirty="0" err="1">
                    <a:latin typeface="Arial (Body)"/>
                    <a:ea typeface="Arial" panose="020B0604020202020204" pitchFamily="34" charset="0"/>
                    <a:cs typeface="Times New Roman" panose="02020603050405020304" pitchFamily="18" charset="0"/>
                  </a:rPr>
                  <a:t>razão</a:t>
                </a:r>
                <a:r>
                  <a:rPr lang="en-US" dirty="0">
                    <a:latin typeface="Arial (Body)"/>
                    <a:ea typeface="Arial" panose="020B0604020202020204" pitchFamily="34" charset="0"/>
                    <a:cs typeface="Times New Roman" panose="02020603050405020304" pitchFamily="18" charset="0"/>
                  </a:rPr>
                  <a:t> </a:t>
                </a:r>
                <a:r>
                  <a:rPr lang="en-US" dirty="0"/>
                  <a:t>de </a:t>
                </a:r>
                <a:r>
                  <a:rPr lang="en-US" dirty="0" err="1"/>
                  <a:t>doentes</a:t>
                </a:r>
                <a:r>
                  <a:rPr lang="en-US" dirty="0"/>
                  <a:t> </a:t>
                </a:r>
                <a:r>
                  <a:rPr lang="en-US" dirty="0" err="1"/>
                  <a:t>hospitalizados</a:t>
                </a:r>
                <a:r>
                  <a:rPr lang="en-US" dirty="0"/>
                  <a:t> e </a:t>
                </a:r>
                <a:r>
                  <a:rPr lang="en-US" dirty="0" err="1"/>
                  <a:t>não</a:t>
                </a:r>
                <a:r>
                  <a:rPr lang="en-US" dirty="0"/>
                  <a:t> </a:t>
                </a:r>
                <a:r>
                  <a:rPr lang="en-US" dirty="0" err="1"/>
                  <a:t>hospitalizados</a:t>
                </a:r>
                <a:endParaRPr lang="en-US" dirty="0"/>
              </a:p>
              <a:p>
                <a:pPr marL="0">
                  <a:buNone/>
                </a:pPr>
                <a14:m>
                  <m:oMath xmlns:m="http://schemas.openxmlformats.org/officeDocument/2006/math">
                    <m:r>
                      <a:rPr lang="en-US" sz="2400" b="1" i="1" smtClean="0">
                        <a:solidFill>
                          <a:prstClr val="black"/>
                        </a:solidFill>
                        <a:latin typeface="Cambria Math" panose="02040503050406030204" pitchFamily="18" charset="0"/>
                      </a:rPr>
                      <m:t>𝒙</m:t>
                    </m:r>
                    <m:r>
                      <a:rPr lang="en-US" sz="2400" b="1" i="1" smtClean="0">
                        <a:solidFill>
                          <a:prstClr val="black"/>
                        </a:solidFill>
                        <a:latin typeface="Cambria Math" panose="02040503050406030204" pitchFamily="18" charset="0"/>
                      </a:rPr>
                      <m:t> </m:t>
                    </m:r>
                  </m:oMath>
                </a14:m>
                <a:r>
                  <a:rPr lang="en-US" altLang="en-US" sz="2400" kern="0" dirty="0"/>
                  <a:t>=</a:t>
                </a:r>
              </a:p>
              <a:p>
                <a:pPr marL="0">
                  <a:buNone/>
                </a:pPr>
                <a14:m>
                  <m:oMath xmlns:m="http://schemas.openxmlformats.org/officeDocument/2006/math">
                    <m:r>
                      <a:rPr lang="en-US" altLang="en-US" sz="2400" b="1" i="1" smtClean="0">
                        <a:solidFill>
                          <a:prstClr val="black"/>
                        </a:solidFill>
                        <a:latin typeface="Cambria Math" panose="02040503050406030204" pitchFamily="18" charset="0"/>
                      </a:rPr>
                      <m:t>𝒚</m:t>
                    </m:r>
                  </m:oMath>
                </a14:m>
                <a:r>
                  <a:rPr lang="en-US" altLang="en-US" sz="2400" kern="0" dirty="0"/>
                  <a:t> =</a:t>
                </a:r>
                <a:endParaRPr lang="en-US" sz="2400" dirty="0">
                  <a:cs typeface="Arial" panose="020B0604020202020204" pitchFamily="34" charset="0"/>
                </a:endParaRPr>
              </a:p>
              <a:p>
                <a:pPr marL="0">
                  <a:buNone/>
                  <a:defRPr/>
                </a:pPr>
                <a:endParaRPr lang="en-US" dirty="0">
                  <a:cs typeface="Arial" panose="020B0604020202020204" pitchFamily="34" charset="0"/>
                </a:endParaRPr>
              </a:p>
              <a:p>
                <a:pPr marL="0">
                  <a:buNone/>
                  <a:defRPr/>
                </a:pPr>
                <a:r>
                  <a:rPr lang="en-US" dirty="0" err="1">
                    <a:cs typeface="Arial" panose="020B0604020202020204" pitchFamily="34" charset="0"/>
                  </a:rPr>
                  <a:t>Razão</a:t>
                </a:r>
                <a:r>
                  <a:rPr lang="en-US" dirty="0">
                    <a:cs typeface="Arial" panose="020B0604020202020204" pitchFamily="34" charset="0"/>
                  </a:rPr>
                  <a:t> =</a:t>
                </a:r>
                <a:endParaRPr lang="en-US" dirty="0"/>
              </a:p>
              <a:p>
                <a:pPr marL="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2"/>
              </p:nvPr>
            </p:nvSpPr>
            <p:spPr>
              <a:xfrm>
                <a:off x="838200" y="1498735"/>
                <a:ext cx="6139849" cy="4639309"/>
              </a:xfrm>
              <a:blipFill>
                <a:blip r:embed="rId3"/>
                <a:stretch>
                  <a:fillRect l="-2085" t="-1445"/>
                </a:stretch>
              </a:blipFill>
            </p:spPr>
            <p:txBody>
              <a:bodyPr/>
              <a:lstStyle/>
              <a:p>
                <a:r>
                  <a:rPr lang="pt-BR">
                    <a:noFill/>
                  </a:rPr>
                  <a:t> </a:t>
                </a:r>
              </a:p>
            </p:txBody>
          </p:sp>
        </mc:Fallback>
      </mc:AlternateContent>
      <p:sp>
        <p:nvSpPr>
          <p:cNvPr id="2" name="Title 1"/>
          <p:cNvSpPr>
            <a:spLocks noGrp="1"/>
          </p:cNvSpPr>
          <p:nvPr>
            <p:ph type="title"/>
          </p:nvPr>
        </p:nvSpPr>
        <p:spPr/>
        <p:txBody>
          <a:bodyPr/>
          <a:lstStyle/>
          <a:p>
            <a:r>
              <a:rPr lang="en-US" dirty="0" err="1"/>
              <a:t>Razão</a:t>
            </a:r>
            <a:r>
              <a:rPr lang="en-US" dirty="0"/>
              <a:t>: </a:t>
            </a:r>
            <a:r>
              <a:rPr lang="en-US" dirty="0" err="1"/>
              <a:t>Prática</a:t>
            </a:r>
            <a:r>
              <a:rPr lang="en-US" dirty="0"/>
              <a:t> 3</a:t>
            </a:r>
          </a:p>
        </p:txBody>
      </p:sp>
      <p:sp>
        <p:nvSpPr>
          <p:cNvPr id="6" name="TextBox 5"/>
          <p:cNvSpPr txBox="1"/>
          <p:nvPr/>
        </p:nvSpPr>
        <p:spPr>
          <a:xfrm>
            <a:off x="2338019" y="3978932"/>
            <a:ext cx="2654563" cy="523220"/>
          </a:xfrm>
          <a:prstGeom prst="rect">
            <a:avLst/>
          </a:prstGeom>
          <a:noFill/>
        </p:spPr>
        <p:txBody>
          <a:bodyPr wrap="square">
            <a:spAutoFit/>
          </a:bodyPr>
          <a:lstStyle/>
          <a:p>
            <a:pPr>
              <a:defRPr/>
            </a:pPr>
            <a:r>
              <a:rPr lang="en-US" sz="2800" b="1" dirty="0">
                <a:solidFill>
                  <a:srgbClr val="00953A"/>
                </a:solidFill>
                <a:latin typeface="Arial" panose="020B0604020202020204" pitchFamily="34" charset="0"/>
                <a:cs typeface="Arial" panose="020B0604020202020204" pitchFamily="34" charset="0"/>
              </a:rPr>
              <a:t>14:10 </a:t>
            </a:r>
            <a:r>
              <a:rPr lang="en-US" sz="2800" b="1" dirty="0" err="1">
                <a:solidFill>
                  <a:srgbClr val="00953A"/>
                </a:solidFill>
                <a:latin typeface="Arial" panose="020B0604020202020204" pitchFamily="34" charset="0"/>
                <a:cs typeface="Arial" panose="020B0604020202020204" pitchFamily="34" charset="0"/>
              </a:rPr>
              <a:t>ou</a:t>
            </a:r>
            <a:r>
              <a:rPr lang="en-US" sz="2800" b="1" dirty="0">
                <a:solidFill>
                  <a:srgbClr val="00953A"/>
                </a:solidFill>
                <a:latin typeface="Arial" panose="020B0604020202020204" pitchFamily="34" charset="0"/>
                <a:cs typeface="Arial" panose="020B0604020202020204" pitchFamily="34" charset="0"/>
              </a:rPr>
              <a:t> 1,4:1</a:t>
            </a:r>
          </a:p>
        </p:txBody>
      </p:sp>
      <p:sp>
        <p:nvSpPr>
          <p:cNvPr id="7" name="TextBox 6"/>
          <p:cNvSpPr txBox="1"/>
          <p:nvPr/>
        </p:nvSpPr>
        <p:spPr>
          <a:xfrm>
            <a:off x="1363594" y="2462912"/>
            <a:ext cx="4732406" cy="461665"/>
          </a:xfrm>
          <a:prstGeom prst="rect">
            <a:avLst/>
          </a:prstGeom>
          <a:noFill/>
        </p:spPr>
        <p:txBody>
          <a:bodyPr wrap="square">
            <a:spAutoFit/>
          </a:bodyPr>
          <a:lstStyle/>
          <a:p>
            <a:pPr>
              <a:defRPr/>
            </a:pPr>
            <a:r>
              <a:rPr lang="en-US" sz="2400" b="1" dirty="0" err="1">
                <a:solidFill>
                  <a:srgbClr val="00953A"/>
                </a:solidFill>
                <a:latin typeface="Arial" panose="020B0604020202020204" pitchFamily="34" charset="0"/>
                <a:cs typeface="Arial" panose="020B0604020202020204" pitchFamily="34" charset="0"/>
              </a:rPr>
              <a:t>número</a:t>
            </a:r>
            <a:r>
              <a:rPr lang="en-US" sz="2400" b="1" dirty="0">
                <a:solidFill>
                  <a:srgbClr val="00953A"/>
                </a:solidFill>
                <a:latin typeface="Arial" panose="020B0604020202020204" pitchFamily="34" charset="0"/>
                <a:cs typeface="Arial" panose="020B0604020202020204" pitchFamily="34" charset="0"/>
              </a:rPr>
              <a:t> de </a:t>
            </a:r>
            <a:r>
              <a:rPr lang="en-US" sz="2400" b="1" dirty="0" err="1">
                <a:solidFill>
                  <a:srgbClr val="00953A"/>
                </a:solidFill>
                <a:latin typeface="Arial" panose="020B0604020202020204" pitchFamily="34" charset="0"/>
                <a:cs typeface="Arial" panose="020B0604020202020204" pitchFamily="34" charset="0"/>
              </a:rPr>
              <a:t>hospitalizados</a:t>
            </a:r>
            <a:r>
              <a:rPr lang="en-US" sz="2400" b="1" dirty="0">
                <a:solidFill>
                  <a:srgbClr val="00953A"/>
                </a:solidFill>
                <a:latin typeface="Arial" panose="020B0604020202020204" pitchFamily="34" charset="0"/>
                <a:cs typeface="Arial" panose="020B0604020202020204" pitchFamily="34" charset="0"/>
              </a:rPr>
              <a:t> = 14</a:t>
            </a:r>
          </a:p>
        </p:txBody>
      </p:sp>
      <p:sp>
        <p:nvSpPr>
          <p:cNvPr id="8" name="TextBox 7"/>
          <p:cNvSpPr txBox="1"/>
          <p:nvPr/>
        </p:nvSpPr>
        <p:spPr>
          <a:xfrm>
            <a:off x="1363594" y="2967335"/>
            <a:ext cx="6750517" cy="461665"/>
          </a:xfrm>
          <a:prstGeom prst="rect">
            <a:avLst/>
          </a:prstGeom>
          <a:noFill/>
        </p:spPr>
        <p:txBody>
          <a:bodyPr wrap="square">
            <a:spAutoFit/>
          </a:bodyPr>
          <a:lstStyle/>
          <a:p>
            <a:pPr>
              <a:defRPr/>
            </a:pPr>
            <a:r>
              <a:rPr lang="en-US" sz="2400" b="1" dirty="0" err="1">
                <a:solidFill>
                  <a:srgbClr val="00953A"/>
                </a:solidFill>
                <a:latin typeface="Arial" panose="020B0604020202020204" pitchFamily="34" charset="0"/>
                <a:cs typeface="Arial" panose="020B0604020202020204" pitchFamily="34" charset="0"/>
              </a:rPr>
              <a:t>número</a:t>
            </a:r>
            <a:r>
              <a:rPr lang="en-US" sz="2400" b="1" dirty="0">
                <a:solidFill>
                  <a:srgbClr val="00953A"/>
                </a:solidFill>
                <a:latin typeface="Arial" panose="020B0604020202020204" pitchFamily="34" charset="0"/>
                <a:cs typeface="Arial" panose="020B0604020202020204" pitchFamily="34" charset="0"/>
              </a:rPr>
              <a:t> </a:t>
            </a:r>
            <a:r>
              <a:rPr lang="en-US" sz="2400" b="1" dirty="0" err="1">
                <a:solidFill>
                  <a:srgbClr val="00953A"/>
                </a:solidFill>
                <a:latin typeface="Arial" panose="020B0604020202020204" pitchFamily="34" charset="0"/>
                <a:cs typeface="Arial" panose="020B0604020202020204" pitchFamily="34" charset="0"/>
              </a:rPr>
              <a:t>não</a:t>
            </a:r>
            <a:r>
              <a:rPr lang="en-US" sz="2400" b="1" dirty="0">
                <a:solidFill>
                  <a:srgbClr val="00953A"/>
                </a:solidFill>
                <a:latin typeface="Arial" panose="020B0604020202020204" pitchFamily="34" charset="0"/>
                <a:cs typeface="Arial" panose="020B0604020202020204" pitchFamily="34" charset="0"/>
              </a:rPr>
              <a:t> </a:t>
            </a:r>
            <a:r>
              <a:rPr lang="en-US" sz="2400" b="1" dirty="0" err="1">
                <a:solidFill>
                  <a:srgbClr val="00953A"/>
                </a:solidFill>
                <a:latin typeface="Arial" panose="020B0604020202020204" pitchFamily="34" charset="0"/>
                <a:cs typeface="Arial" panose="020B0604020202020204" pitchFamily="34" charset="0"/>
              </a:rPr>
              <a:t>hospitalizados</a:t>
            </a:r>
            <a:r>
              <a:rPr lang="en-US" sz="2400" b="1" dirty="0">
                <a:solidFill>
                  <a:srgbClr val="00953A"/>
                </a:solidFill>
                <a:latin typeface="Arial" panose="020B0604020202020204" pitchFamily="34" charset="0"/>
                <a:cs typeface="Arial" panose="020B0604020202020204" pitchFamily="34" charset="0"/>
              </a:rPr>
              <a:t> = 10</a:t>
            </a:r>
          </a:p>
        </p:txBody>
      </p:sp>
      <p:graphicFrame>
        <p:nvGraphicFramePr>
          <p:cNvPr id="10" name="Group 392">
            <a:extLst>
              <a:ext uri="{FF2B5EF4-FFF2-40B4-BE49-F238E27FC236}">
                <a16:creationId xmlns:a16="http://schemas.microsoft.com/office/drawing/2014/main" id="{93C5110A-2A1C-0700-F9FE-C175780E2BF3}"/>
              </a:ext>
            </a:extLst>
          </p:cNvPr>
          <p:cNvGraphicFramePr>
            <a:graphicFrameLocks noGrp="1"/>
          </p:cNvGraphicFramePr>
          <p:nvPr>
            <p:extLst>
              <p:ext uri="{D42A27DB-BD31-4B8C-83A1-F6EECF244321}">
                <p14:modId xmlns:p14="http://schemas.microsoft.com/office/powerpoint/2010/main" val="810662081"/>
              </p:ext>
            </p:extLst>
          </p:nvPr>
        </p:nvGraphicFramePr>
        <p:xfrm>
          <a:off x="6978049" y="273849"/>
          <a:ext cx="2635881" cy="6310302"/>
        </p:xfrm>
        <a:graphic>
          <a:graphicData uri="http://schemas.openxmlformats.org/drawingml/2006/table">
            <a:tbl>
              <a:tblPr bandRow="1">
                <a:tableStyleId>{68D230F3-CF80-4859-8CE7-A43EE81993B5}</a:tableStyleId>
              </a:tblPr>
              <a:tblGrid>
                <a:gridCol w="537603">
                  <a:extLst>
                    <a:ext uri="{9D8B030D-6E8A-4147-A177-3AD203B41FA5}">
                      <a16:colId xmlns:a16="http://schemas.microsoft.com/office/drawing/2014/main" val="20000"/>
                    </a:ext>
                  </a:extLst>
                </a:gridCol>
                <a:gridCol w="2098278">
                  <a:extLst>
                    <a:ext uri="{9D8B030D-6E8A-4147-A177-3AD203B41FA5}">
                      <a16:colId xmlns:a16="http://schemas.microsoft.com/office/drawing/2014/main" val="20001"/>
                    </a:ext>
                  </a:extLst>
                </a:gridCol>
              </a:tblGrid>
              <a:tr h="31148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1" u="none" strike="noStrike" cap="none" normalizeH="0" baseline="0">
                          <a:ln>
                            <a:noFill/>
                          </a:ln>
                          <a:solidFill>
                            <a:schemeClr val="tx1"/>
                          </a:solidFill>
                          <a:effectLst/>
                        </a:rPr>
                        <a:t>ID</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1" u="none" strike="noStrike" cap="none" normalizeH="0" baseline="0" dirty="0" err="1">
                          <a:ln>
                            <a:noFill/>
                          </a:ln>
                          <a:solidFill>
                            <a:schemeClr val="tx1"/>
                          </a:solidFill>
                          <a:effectLst/>
                        </a:rPr>
                        <a:t>Hospitalizado</a:t>
                      </a:r>
                      <a:r>
                        <a:rPr kumimoji="0" lang="en-US" sz="1600" b="1" u="none" strike="noStrike" cap="none" normalizeH="0" baseline="0" dirty="0">
                          <a:ln>
                            <a:noFill/>
                          </a:ln>
                          <a:solidFill>
                            <a:schemeClr val="tx1"/>
                          </a:solidFill>
                          <a:effectLst/>
                        </a:rPr>
                        <a:t>?</a:t>
                      </a:r>
                      <a:endParaRPr kumimoji="0" lang="en-US" sz="1600" b="1" i="0" u="none" strike="noStrike" cap="none" normalizeH="0" baseline="0" dirty="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3</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5</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6</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7</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8</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9</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10</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13</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15</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16</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17</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18</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19</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20</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23</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dirty="0">
                          <a:solidFill>
                            <a:schemeClr val="tx1"/>
                          </a:solidFill>
                          <a:effectLs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rPr>
                        <a:t>24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dirty="0">
                          <a:solidFill>
                            <a:schemeClr val="tx1"/>
                          </a:solidFill>
                          <a:effectLst/>
                        </a:rPr>
                        <a:t>Sim</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spTree>
    <p:extLst>
      <p:ext uri="{BB962C8B-B14F-4D97-AF65-F5344CB8AC3E}">
        <p14:creationId xmlns:p14="http://schemas.microsoft.com/office/powerpoint/2010/main" val="92264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Clr>
                <a:srgbClr val="00953A"/>
              </a:buClr>
              <a:buNone/>
              <a:defRPr/>
            </a:pPr>
            <a:r>
              <a:rPr lang="en-US" altLang="en-US" dirty="0" err="1"/>
              <a:t>Comparação</a:t>
            </a:r>
            <a:r>
              <a:rPr lang="en-US" altLang="en-US" dirty="0"/>
              <a:t> de </a:t>
            </a:r>
            <a:r>
              <a:rPr lang="en-US" altLang="en-US" dirty="0" err="1"/>
              <a:t>uma</a:t>
            </a:r>
            <a:r>
              <a:rPr lang="en-US" altLang="en-US" dirty="0"/>
              <a:t> </a:t>
            </a:r>
            <a:r>
              <a:rPr lang="en-US" altLang="en-US" dirty="0" err="1"/>
              <a:t>parte</a:t>
            </a:r>
            <a:r>
              <a:rPr lang="en-US" altLang="en-US" dirty="0"/>
              <a:t> com o </a:t>
            </a:r>
            <a:r>
              <a:rPr lang="en-US" altLang="en-US" dirty="0" err="1"/>
              <a:t>todo</a:t>
            </a:r>
            <a:endParaRPr lang="en-US" altLang="en-US" dirty="0"/>
          </a:p>
          <a:p>
            <a:pPr lvl="1">
              <a:buClr>
                <a:srgbClr val="00953A"/>
              </a:buClr>
              <a:defRPr/>
            </a:pPr>
            <a:r>
              <a:rPr lang="en-US" altLang="en-US" dirty="0" err="1"/>
              <a:t>Útil</a:t>
            </a:r>
            <a:r>
              <a:rPr lang="en-US" altLang="en-US" dirty="0"/>
              <a:t> para </a:t>
            </a:r>
            <a:r>
              <a:rPr lang="en-US" altLang="en-US" dirty="0" err="1"/>
              <a:t>descrever</a:t>
            </a:r>
            <a:r>
              <a:rPr lang="en-US" altLang="en-US" dirty="0"/>
              <a:t> a </a:t>
            </a:r>
            <a:r>
              <a:rPr lang="en-US" altLang="en-US" dirty="0" err="1"/>
              <a:t>distribuição</a:t>
            </a:r>
            <a:r>
              <a:rPr lang="en-US" altLang="en-US" dirty="0"/>
              <a:t> das </a:t>
            </a:r>
            <a:r>
              <a:rPr lang="en-US" altLang="en-US" dirty="0" err="1"/>
              <a:t>caraterísticas</a:t>
            </a:r>
            <a:r>
              <a:rPr lang="en-US" altLang="en-US" dirty="0"/>
              <a:t> </a:t>
            </a:r>
            <a:r>
              <a:rPr lang="en-US" altLang="en-US" dirty="0" err="1"/>
              <a:t>numa</a:t>
            </a:r>
            <a:r>
              <a:rPr lang="en-US" altLang="en-US" dirty="0"/>
              <a:t> </a:t>
            </a:r>
            <a:r>
              <a:rPr lang="en-US" altLang="en-US" dirty="0" err="1"/>
              <a:t>população</a:t>
            </a:r>
            <a:endParaRPr lang="en-US" altLang="en-US" dirty="0"/>
          </a:p>
          <a:p>
            <a:pPr marL="0" indent="0">
              <a:buClr>
                <a:schemeClr val="tx1"/>
              </a:buClr>
              <a:buNone/>
              <a:defRPr/>
            </a:pPr>
            <a:endParaRPr lang="en-US" altLang="en-US" b="1" dirty="0">
              <a:solidFill>
                <a:srgbClr val="00953A"/>
              </a:solidFill>
            </a:endParaRPr>
          </a:p>
          <a:p>
            <a:pPr marL="0" indent="0">
              <a:buClr>
                <a:schemeClr val="tx1"/>
              </a:buClr>
              <a:buNone/>
              <a:defRPr/>
            </a:pPr>
            <a:r>
              <a:rPr lang="en-US" altLang="en-US" b="1" dirty="0" err="1">
                <a:solidFill>
                  <a:srgbClr val="00953A"/>
                </a:solidFill>
              </a:rPr>
              <a:t>Proporção</a:t>
            </a:r>
            <a:r>
              <a:rPr lang="en-US" altLang="en-US" b="1" dirty="0">
                <a:solidFill>
                  <a:srgbClr val="00953A"/>
                </a:solidFill>
              </a:rPr>
              <a:t> = </a:t>
            </a:r>
          </a:p>
          <a:p>
            <a:pPr marL="0" indent="0">
              <a:buClr>
                <a:schemeClr val="tx1"/>
              </a:buClr>
              <a:buNone/>
              <a:defRPr/>
            </a:pPr>
            <a:endParaRPr lang="en-US" altLang="en-US" sz="3600" dirty="0"/>
          </a:p>
          <a:p>
            <a:pPr marL="0" indent="0">
              <a:buClr>
                <a:schemeClr val="tx1"/>
              </a:buClr>
              <a:buNone/>
              <a:defRPr/>
            </a:pPr>
            <a:endParaRPr lang="en-US" altLang="en-US" sz="3600" dirty="0"/>
          </a:p>
          <a:p>
            <a:pPr marL="0" indent="0">
              <a:buClr>
                <a:schemeClr val="tx1"/>
              </a:buClr>
              <a:buNone/>
              <a:defRPr/>
            </a:pPr>
            <a:r>
              <a:rPr lang="en-US" altLang="en-US" b="1" dirty="0" err="1">
                <a:solidFill>
                  <a:srgbClr val="00953A"/>
                </a:solidFill>
              </a:rPr>
              <a:t>Porcentagem</a:t>
            </a:r>
            <a:r>
              <a:rPr lang="en-US" altLang="en-US" b="1" dirty="0">
                <a:solidFill>
                  <a:srgbClr val="00953A"/>
                </a:solidFill>
              </a:rPr>
              <a:t> = </a:t>
            </a:r>
            <a:r>
              <a:rPr lang="en-US" altLang="en-US" b="1" dirty="0" err="1"/>
              <a:t>Proporção</a:t>
            </a:r>
            <a:r>
              <a:rPr lang="en-US" altLang="en-US" b="1" dirty="0"/>
              <a:t> x 100% =</a:t>
            </a:r>
          </a:p>
        </p:txBody>
      </p:sp>
      <p:sp>
        <p:nvSpPr>
          <p:cNvPr id="2" name="Title 1"/>
          <p:cNvSpPr>
            <a:spLocks noGrp="1"/>
          </p:cNvSpPr>
          <p:nvPr>
            <p:ph type="title"/>
          </p:nvPr>
        </p:nvSpPr>
        <p:spPr/>
        <p:txBody>
          <a:bodyPr/>
          <a:lstStyle/>
          <a:p>
            <a:r>
              <a:rPr lang="en-US" dirty="0" err="1"/>
              <a:t>Proporção</a:t>
            </a:r>
            <a:endParaRPr lang="en-US" dirty="0"/>
          </a:p>
        </p:txBody>
      </p:sp>
      <p:grpSp>
        <p:nvGrpSpPr>
          <p:cNvPr id="6" name="Group 5">
            <a:extLst>
              <a:ext uri="{FF2B5EF4-FFF2-40B4-BE49-F238E27FC236}">
                <a16:creationId xmlns:a16="http://schemas.microsoft.com/office/drawing/2014/main" id="{A38907C5-5A80-60C8-E99A-69513B4EBC4D}"/>
              </a:ext>
            </a:extLst>
          </p:cNvPr>
          <p:cNvGrpSpPr/>
          <p:nvPr/>
        </p:nvGrpSpPr>
        <p:grpSpPr>
          <a:xfrm>
            <a:off x="3122464" y="3063048"/>
            <a:ext cx="7507436" cy="954107"/>
            <a:chOff x="1375558" y="3650556"/>
            <a:chExt cx="6288238" cy="954107"/>
          </a:xfrm>
        </p:grpSpPr>
        <p:sp>
          <p:nvSpPr>
            <p:cNvPr id="9" name="TextBox 8">
              <a:extLst>
                <a:ext uri="{FF2B5EF4-FFF2-40B4-BE49-F238E27FC236}">
                  <a16:creationId xmlns:a16="http://schemas.microsoft.com/office/drawing/2014/main" id="{E21F4360-4E71-43CC-29A2-EB74C68C4AE6}"/>
                </a:ext>
              </a:extLst>
            </p:cNvPr>
            <p:cNvSpPr txBox="1"/>
            <p:nvPr/>
          </p:nvSpPr>
          <p:spPr>
            <a:xfrm>
              <a:off x="1375558" y="3650556"/>
              <a:ext cx="6288238"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Número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com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uma</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caraterística</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específica</a:t>
              </a:r>
              <a:endParaRPr kumimoji="0" lang="en-US" altLang="en-US" sz="2800" b="1" i="0" u="none" strike="noStrike" kern="1200" cap="none" spc="0" normalizeH="0" baseline="0" noProof="0" dirty="0">
                <a:ln>
                  <a:noFill/>
                </a:ln>
                <a:solidFill>
                  <a:prstClr val="black"/>
                </a:solidFill>
                <a:effectLst/>
                <a:uLnTx/>
                <a:uFillTx/>
                <a:latin typeface="Arial"/>
                <a:ea typeface="+mn-ea"/>
                <a:cs typeface="Arial"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Número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total</a:t>
              </a:r>
            </a:p>
          </p:txBody>
        </p:sp>
        <p:cxnSp>
          <p:nvCxnSpPr>
            <p:cNvPr id="8" name="Straight Connector 7">
              <a:extLst>
                <a:ext uri="{FF2B5EF4-FFF2-40B4-BE49-F238E27FC236}">
                  <a16:creationId xmlns:a16="http://schemas.microsoft.com/office/drawing/2014/main" id="{F84B3592-7099-8ACC-6ACF-5C5E2D0B5AD8}"/>
                </a:ext>
              </a:extLst>
            </p:cNvPr>
            <p:cNvCxnSpPr>
              <a:cxnSpLocks/>
            </p:cNvCxnSpPr>
            <p:nvPr/>
          </p:nvCxnSpPr>
          <p:spPr>
            <a:xfrm>
              <a:off x="1375558" y="4127611"/>
              <a:ext cx="62882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0E888C13-C3DA-323A-7D12-4DE8966C0DA6}"/>
              </a:ext>
            </a:extLst>
          </p:cNvPr>
          <p:cNvGrpSpPr/>
          <p:nvPr/>
        </p:nvGrpSpPr>
        <p:grpSpPr>
          <a:xfrm>
            <a:off x="1322615" y="5601345"/>
            <a:ext cx="8926930" cy="954107"/>
            <a:chOff x="1055347" y="3517207"/>
            <a:chExt cx="7964191" cy="954107"/>
          </a:xfrm>
        </p:grpSpPr>
        <p:grpSp>
          <p:nvGrpSpPr>
            <p:cNvPr id="11" name="Group 10">
              <a:extLst>
                <a:ext uri="{FF2B5EF4-FFF2-40B4-BE49-F238E27FC236}">
                  <a16:creationId xmlns:a16="http://schemas.microsoft.com/office/drawing/2014/main" id="{C3289819-2334-25D0-392E-1CC1EB36BC75}"/>
                </a:ext>
              </a:extLst>
            </p:cNvPr>
            <p:cNvGrpSpPr/>
            <p:nvPr/>
          </p:nvGrpSpPr>
          <p:grpSpPr>
            <a:xfrm>
              <a:off x="1055347" y="3517207"/>
              <a:ext cx="6574536" cy="954107"/>
              <a:chOff x="1375558" y="3650556"/>
              <a:chExt cx="6291310" cy="954107"/>
            </a:xfrm>
          </p:grpSpPr>
          <p:sp>
            <p:nvSpPr>
              <p:cNvPr id="14" name="TextBox 13">
                <a:extLst>
                  <a:ext uri="{FF2B5EF4-FFF2-40B4-BE49-F238E27FC236}">
                    <a16:creationId xmlns:a16="http://schemas.microsoft.com/office/drawing/2014/main" id="{4A382074-2E53-AF06-9CAE-BDDF4A096A04}"/>
                  </a:ext>
                </a:extLst>
              </p:cNvPr>
              <p:cNvSpPr txBox="1"/>
              <p:nvPr/>
            </p:nvSpPr>
            <p:spPr>
              <a:xfrm>
                <a:off x="1375558" y="3650556"/>
                <a:ext cx="6203809"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a:ln>
                      <a:noFill/>
                    </a:ln>
                    <a:solidFill>
                      <a:prstClr val="black"/>
                    </a:solidFill>
                    <a:effectLst/>
                    <a:uLnTx/>
                    <a:uFillTx/>
                    <a:latin typeface="Arial"/>
                    <a:ea typeface="+mn-ea"/>
                    <a:cs typeface="Arial" charset="0"/>
                  </a:rPr>
                  <a:t>Número com uma caraterística específica</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a:ln>
                      <a:noFill/>
                    </a:ln>
                    <a:solidFill>
                      <a:prstClr val="black"/>
                    </a:solidFill>
                    <a:effectLst/>
                    <a:uLnTx/>
                    <a:uFillTx/>
                    <a:latin typeface="Arial"/>
                    <a:ea typeface="+mn-ea"/>
                    <a:cs typeface="Arial" charset="0"/>
                  </a:rPr>
                  <a:t>Número total</a:t>
                </a:r>
              </a:p>
            </p:txBody>
          </p:sp>
          <p:cxnSp>
            <p:nvCxnSpPr>
              <p:cNvPr id="13" name="Straight Connector 12">
                <a:extLst>
                  <a:ext uri="{FF2B5EF4-FFF2-40B4-BE49-F238E27FC236}">
                    <a16:creationId xmlns:a16="http://schemas.microsoft.com/office/drawing/2014/main" id="{C2843662-3F7B-4B5C-3B04-0E1A0E112FE3}"/>
                  </a:ext>
                </a:extLst>
              </p:cNvPr>
              <p:cNvCxnSpPr>
                <a:cxnSpLocks/>
              </p:cNvCxnSpPr>
              <p:nvPr/>
            </p:nvCxnSpPr>
            <p:spPr>
              <a:xfrm>
                <a:off x="1375558" y="4127611"/>
                <a:ext cx="62913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9A241BF9-BA93-AE5C-F419-3B1922AB6127}"/>
                </a:ext>
              </a:extLst>
            </p:cNvPr>
            <p:cNvSpPr txBox="1"/>
            <p:nvPr/>
          </p:nvSpPr>
          <p:spPr>
            <a:xfrm>
              <a:off x="7626672" y="3732650"/>
              <a:ext cx="1392866" cy="523220"/>
            </a:xfrm>
            <a:prstGeom prst="rect">
              <a:avLst/>
            </a:prstGeom>
            <a:noFill/>
          </p:spPr>
          <p:txBody>
            <a:bodyPr wrap="square">
              <a:spAutoFit/>
            </a:bodyPr>
            <a:lstStyle/>
            <a:p>
              <a:pPr>
                <a:defRPr/>
              </a:pPr>
              <a:r>
                <a:rPr lang="en-US" sz="2800" b="1">
                  <a:latin typeface="Arial" panose="020B0604020202020204" pitchFamily="34" charset="0"/>
                  <a:cs typeface="Arial" panose="020B0604020202020204" pitchFamily="34" charset="0"/>
                </a:rPr>
                <a:t>x 100%</a:t>
              </a:r>
              <a:endParaRPr lang="en-US" sz="200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4064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23CC68E1-6ACF-256B-C46F-773EAE81A473}"/>
              </a:ext>
            </a:extLst>
          </p:cNvPr>
          <p:cNvSpPr>
            <a:spLocks noGrp="1"/>
          </p:cNvSpPr>
          <p:nvPr>
            <p:ph type="body" sz="quarter" idx="4294967295"/>
          </p:nvPr>
        </p:nvSpPr>
        <p:spPr>
          <a:xfrm>
            <a:off x="2337716" y="6358926"/>
            <a:ext cx="7277097" cy="654164"/>
          </a:xfrm>
          <a:prstGeom prst="rect">
            <a:avLst/>
          </a:prstGeom>
        </p:spPr>
        <p:txBody>
          <a:bodyPr/>
          <a:lstStyle/>
          <a:p>
            <a:pPr marL="0" indent="0" algn="r">
              <a:buNone/>
            </a:pPr>
            <a:r>
              <a:rPr lang="en-US" sz="1200" dirty="0" err="1">
                <a:hlinkClick r:id="rId3"/>
              </a:rPr>
              <a:t>Estimativas</a:t>
            </a:r>
            <a:r>
              <a:rPr lang="en-US" sz="1200" dirty="0">
                <a:hlinkClick r:id="rId3"/>
              </a:rPr>
              <a:t> </a:t>
            </a:r>
            <a:r>
              <a:rPr lang="en-US" sz="1200" dirty="0" err="1">
                <a:hlinkClick r:id="rId3"/>
              </a:rPr>
              <a:t>Globais</a:t>
            </a:r>
            <a:r>
              <a:rPr lang="en-US" sz="1200" dirty="0">
                <a:hlinkClick r:id="rId3"/>
              </a:rPr>
              <a:t> de </a:t>
            </a:r>
            <a:r>
              <a:rPr lang="en-US" sz="1200" dirty="0" err="1">
                <a:hlinkClick r:id="rId3"/>
              </a:rPr>
              <a:t>Saúde</a:t>
            </a:r>
            <a:r>
              <a:rPr lang="en-US" sz="1200" dirty="0">
                <a:hlinkClick r:id="rId3"/>
              </a:rPr>
              <a:t> 2019: Mortes </a:t>
            </a:r>
            <a:r>
              <a:rPr lang="en-US" sz="1200" dirty="0" err="1">
                <a:hlinkClick r:id="rId3"/>
              </a:rPr>
              <a:t>por</a:t>
            </a:r>
            <a:r>
              <a:rPr lang="en-US" sz="1200" dirty="0">
                <a:hlinkClick r:id="rId3"/>
              </a:rPr>
              <a:t> Causa, </a:t>
            </a:r>
            <a:r>
              <a:rPr lang="en-US" sz="1200" dirty="0" err="1">
                <a:hlinkClick r:id="rId3"/>
              </a:rPr>
              <a:t>Idade</a:t>
            </a:r>
            <a:r>
              <a:rPr lang="en-US" sz="1200" dirty="0">
                <a:hlinkClick r:id="rId3"/>
              </a:rPr>
              <a:t>, </a:t>
            </a:r>
            <a:r>
              <a:rPr lang="en-US" sz="1200" dirty="0" err="1">
                <a:hlinkClick r:id="rId3"/>
              </a:rPr>
              <a:t>Sexo</a:t>
            </a:r>
            <a:r>
              <a:rPr lang="en-US" sz="1200" dirty="0">
                <a:hlinkClick r:id="rId3"/>
              </a:rPr>
              <a:t>, </a:t>
            </a:r>
            <a:r>
              <a:rPr lang="en-US" sz="1200" dirty="0" err="1">
                <a:hlinkClick r:id="rId3"/>
              </a:rPr>
              <a:t>por</a:t>
            </a:r>
            <a:r>
              <a:rPr lang="en-US" sz="1200" dirty="0">
                <a:hlinkClick r:id="rId3"/>
              </a:rPr>
              <a:t> País e </a:t>
            </a:r>
            <a:r>
              <a:rPr lang="en-US" sz="1200" dirty="0" err="1">
                <a:hlinkClick r:id="rId3"/>
              </a:rPr>
              <a:t>por</a:t>
            </a:r>
            <a:r>
              <a:rPr lang="en-US" sz="1200" dirty="0">
                <a:hlinkClick r:id="rId3"/>
              </a:rPr>
              <a:t> </a:t>
            </a:r>
            <a:r>
              <a:rPr lang="en-US" sz="1200" dirty="0" err="1">
                <a:hlinkClick r:id="rId3"/>
              </a:rPr>
              <a:t>Região</a:t>
            </a:r>
            <a:r>
              <a:rPr lang="en-US" sz="1200" dirty="0">
                <a:hlinkClick r:id="rId3"/>
              </a:rPr>
              <a:t>, 2000-2019. </a:t>
            </a:r>
            <a:r>
              <a:rPr lang="en-US" sz="1200" dirty="0" err="1">
                <a:hlinkClick r:id="rId3"/>
              </a:rPr>
              <a:t>Genebra</a:t>
            </a:r>
            <a:r>
              <a:rPr lang="en-US" sz="1200" dirty="0">
                <a:hlinkClick r:id="rId3"/>
              </a:rPr>
              <a:t>, </a:t>
            </a:r>
            <a:r>
              <a:rPr lang="en-US" sz="1200" dirty="0" err="1">
                <a:hlinkClick r:id="rId3"/>
              </a:rPr>
              <a:t>Organização</a:t>
            </a:r>
            <a:r>
              <a:rPr lang="en-US" sz="1200" dirty="0">
                <a:hlinkClick r:id="rId3"/>
              </a:rPr>
              <a:t> Mundial da </a:t>
            </a:r>
            <a:r>
              <a:rPr lang="en-US" sz="1200" dirty="0" err="1">
                <a:hlinkClick r:id="rId3"/>
              </a:rPr>
              <a:t>Saúde</a:t>
            </a:r>
            <a:r>
              <a:rPr lang="en-US" sz="1200" dirty="0">
                <a:hlinkClick r:id="rId3"/>
              </a:rPr>
              <a:t>; 2020.</a:t>
            </a:r>
            <a:endParaRPr lang="en-US" dirty="0"/>
          </a:p>
        </p:txBody>
      </p:sp>
      <p:sp>
        <p:nvSpPr>
          <p:cNvPr id="2" name="Title 1"/>
          <p:cNvSpPr>
            <a:spLocks noGrp="1"/>
          </p:cNvSpPr>
          <p:nvPr>
            <p:ph type="title"/>
          </p:nvPr>
        </p:nvSpPr>
        <p:spPr>
          <a:xfrm>
            <a:off x="823911" y="0"/>
            <a:ext cx="10529889" cy="1257300"/>
          </a:xfrm>
        </p:spPr>
        <p:txBody>
          <a:bodyPr/>
          <a:lstStyle/>
          <a:p>
            <a:r>
              <a:rPr lang="en-US" dirty="0" err="1"/>
              <a:t>Exemplo</a:t>
            </a:r>
            <a:r>
              <a:rPr lang="en-US" dirty="0"/>
              <a:t>: </a:t>
            </a:r>
            <a:r>
              <a:rPr lang="en-US" dirty="0" err="1"/>
              <a:t>proporções</a:t>
            </a:r>
            <a:r>
              <a:rPr lang="en-US" dirty="0"/>
              <a:t> </a:t>
            </a:r>
            <a:r>
              <a:rPr lang="en-US" dirty="0" err="1"/>
              <a:t>como</a:t>
            </a:r>
            <a:r>
              <a:rPr lang="en-US" dirty="0"/>
              <a:t> </a:t>
            </a:r>
            <a:r>
              <a:rPr lang="en-US" dirty="0" err="1"/>
              <a:t>porcentagens</a:t>
            </a:r>
            <a:r>
              <a:rPr lang="en-US" dirty="0"/>
              <a:t> do total</a:t>
            </a:r>
          </a:p>
        </p:txBody>
      </p:sp>
      <p:graphicFrame>
        <p:nvGraphicFramePr>
          <p:cNvPr id="13" name="Table 6">
            <a:extLst>
              <a:ext uri="{FF2B5EF4-FFF2-40B4-BE49-F238E27FC236}">
                <a16:creationId xmlns:a16="http://schemas.microsoft.com/office/drawing/2014/main" id="{0F749C36-2D50-D356-90B7-1360EF3D2B0E}"/>
              </a:ext>
            </a:extLst>
          </p:cNvPr>
          <p:cNvGraphicFramePr>
            <a:graphicFrameLocks noGrp="1"/>
          </p:cNvGraphicFramePr>
          <p:nvPr>
            <p:ph sz="half" idx="4294967295"/>
            <p:extLst>
              <p:ext uri="{D42A27DB-BD31-4B8C-83A1-F6EECF244321}">
                <p14:modId xmlns:p14="http://schemas.microsoft.com/office/powerpoint/2010/main" val="2164168681"/>
              </p:ext>
            </p:extLst>
          </p:nvPr>
        </p:nvGraphicFramePr>
        <p:xfrm>
          <a:off x="328624" y="1276350"/>
          <a:ext cx="11247040" cy="4820920"/>
        </p:xfrm>
        <a:graphic>
          <a:graphicData uri="http://schemas.openxmlformats.org/drawingml/2006/table">
            <a:tbl>
              <a:tblPr>
                <a:tableStyleId>{8799B23B-EC83-4686-B30A-512413B5E67A}</a:tableStyleId>
              </a:tblPr>
              <a:tblGrid>
                <a:gridCol w="6559062">
                  <a:extLst>
                    <a:ext uri="{9D8B030D-6E8A-4147-A177-3AD203B41FA5}">
                      <a16:colId xmlns:a16="http://schemas.microsoft.com/office/drawing/2014/main" val="4070875049"/>
                    </a:ext>
                  </a:extLst>
                </a:gridCol>
                <a:gridCol w="1248508">
                  <a:extLst>
                    <a:ext uri="{9D8B030D-6E8A-4147-A177-3AD203B41FA5}">
                      <a16:colId xmlns:a16="http://schemas.microsoft.com/office/drawing/2014/main" val="1833997020"/>
                    </a:ext>
                  </a:extLst>
                </a:gridCol>
                <a:gridCol w="1283677">
                  <a:extLst>
                    <a:ext uri="{9D8B030D-6E8A-4147-A177-3AD203B41FA5}">
                      <a16:colId xmlns:a16="http://schemas.microsoft.com/office/drawing/2014/main" val="978667049"/>
                    </a:ext>
                  </a:extLst>
                </a:gridCol>
                <a:gridCol w="1389184">
                  <a:extLst>
                    <a:ext uri="{9D8B030D-6E8A-4147-A177-3AD203B41FA5}">
                      <a16:colId xmlns:a16="http://schemas.microsoft.com/office/drawing/2014/main" val="4132635164"/>
                    </a:ext>
                  </a:extLst>
                </a:gridCol>
                <a:gridCol w="766609">
                  <a:extLst>
                    <a:ext uri="{9D8B030D-6E8A-4147-A177-3AD203B41FA5}">
                      <a16:colId xmlns:a16="http://schemas.microsoft.com/office/drawing/2014/main" val="3453705899"/>
                    </a:ext>
                  </a:extLst>
                </a:gridCol>
              </a:tblGrid>
              <a:tr h="370840">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t">
                        <a:spcBef>
                          <a:spcPts val="500"/>
                        </a:spcBef>
                        <a:spcAft>
                          <a:spcPts val="500"/>
                        </a:spcAft>
                      </a:pPr>
                      <a:r>
                        <a:rPr lang="en-US" sz="2000" b="1" i="0" u="none" strike="noStrike" dirty="0">
                          <a:solidFill>
                            <a:srgbClr val="000000"/>
                          </a:solidFill>
                          <a:effectLst/>
                          <a:latin typeface="+mn-lt"/>
                        </a:rPr>
                        <a:t>Mortes*</a:t>
                      </a:r>
                    </a:p>
                  </a:txBody>
                  <a:tcPr marL="6350" marR="6350" marT="6350">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Causa da morte</a:t>
                      </a: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0"/>
                        </a:spcBef>
                        <a:spcAft>
                          <a:spcPts val="0"/>
                        </a:spcAft>
                      </a:pPr>
                      <a:r>
                        <a:rPr lang="en-US" sz="2000" b="1" i="0" u="none" strike="noStrike">
                          <a:solidFill>
                            <a:srgbClr val="000000"/>
                          </a:solidFill>
                          <a:effectLst/>
                          <a:latin typeface="+mn-lt"/>
                        </a:rPr>
                        <a:t>2000</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0"/>
                        </a:spcBef>
                        <a:spcAft>
                          <a:spcPts val="0"/>
                        </a:spcAft>
                      </a:pPr>
                      <a:r>
                        <a:rPr lang="en-US" sz="2000" b="1" i="0" u="none" strike="noStrike" dirty="0">
                          <a:solidFill>
                            <a:srgbClr val="109648"/>
                          </a:solidFill>
                          <a:effectLst/>
                          <a:latin typeface="+mn-lt"/>
                        </a:rPr>
                        <a:t>%</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0"/>
                        </a:spcBef>
                        <a:spcAft>
                          <a:spcPts val="0"/>
                        </a:spcAft>
                      </a:pPr>
                      <a:r>
                        <a:rPr lang="en-US" sz="2000" b="1" i="0" u="none" strike="noStrike" dirty="0">
                          <a:solidFill>
                            <a:srgbClr val="000000"/>
                          </a:solidFill>
                          <a:effectLst/>
                          <a:latin typeface="+mn-lt"/>
                        </a:rPr>
                        <a:t>2019</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0"/>
                        </a:spcBef>
                        <a:spcAft>
                          <a:spcPts val="0"/>
                        </a:spcAft>
                      </a:pPr>
                      <a:r>
                        <a:rPr lang="en-US" sz="2000" b="1" i="0" u="none" strike="noStrike" dirty="0">
                          <a:solidFill>
                            <a:srgbClr val="109648"/>
                          </a:solidFill>
                          <a:effectLst/>
                          <a:latin typeface="+mn-lt"/>
                        </a:rPr>
                        <a:t>%</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lvl="1" algn="l" fontAlgn="b">
                        <a:spcBef>
                          <a:spcPts val="500"/>
                        </a:spcBef>
                        <a:spcAft>
                          <a:spcPts val="500"/>
                        </a:spcAft>
                      </a:pPr>
                      <a:r>
                        <a:rPr lang="en-US" sz="2000" b="0" i="0" u="sng" strike="noStrike" dirty="0" err="1">
                          <a:solidFill>
                            <a:srgbClr val="000000"/>
                          </a:solidFill>
                          <a:effectLst/>
                          <a:latin typeface="+mn-lt"/>
                        </a:rPr>
                        <a:t>Todas</a:t>
                      </a:r>
                      <a:r>
                        <a:rPr lang="en-US" sz="2000" b="0" i="0" u="sng" strike="noStrike" dirty="0">
                          <a:solidFill>
                            <a:srgbClr val="000000"/>
                          </a:solidFill>
                          <a:effectLst/>
                          <a:latin typeface="+mn-lt"/>
                        </a:rPr>
                        <a:t> as </a:t>
                      </a:r>
                      <a:r>
                        <a:rPr lang="en-US" sz="2000" b="0" i="0" u="sng" strike="noStrike" dirty="0" err="1">
                          <a:solidFill>
                            <a:srgbClr val="000000"/>
                          </a:solidFill>
                          <a:effectLst/>
                          <a:latin typeface="+mn-lt"/>
                        </a:rPr>
                        <a:t>causas</a:t>
                      </a:r>
                      <a:endParaRPr lang="en-US" sz="2000" b="0" i="0" u="sng" strike="noStrike" dirty="0">
                        <a:solidFill>
                          <a:srgbClr val="000000"/>
                        </a:solidFill>
                        <a:effectLst/>
                        <a:latin typeface="+mn-lt"/>
                      </a:endParaRPr>
                    </a:p>
                  </a:txBody>
                  <a:tcPr marL="6350" marR="6350" marT="635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solidFill>
                            <a:srgbClr val="000000"/>
                          </a:solidFill>
                          <a:effectLst/>
                          <a:latin typeface="+mn-lt"/>
                        </a:rPr>
                        <a:t>51.267 </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100,0</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solidFill>
                            <a:srgbClr val="000000"/>
                          </a:solidFill>
                          <a:effectLst/>
                          <a:latin typeface="+mn-lt"/>
                        </a:rPr>
                        <a:t>55.416 </a:t>
                      </a:r>
                    </a:p>
                  </a:txBody>
                  <a:tcPr marL="6350" marR="6350" marT="635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100,0</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lvl="1" algn="l" fontAlgn="b">
                        <a:spcBef>
                          <a:spcPts val="500"/>
                        </a:spcBef>
                        <a:spcAft>
                          <a:spcPts val="500"/>
                        </a:spcAft>
                      </a:pPr>
                      <a:r>
                        <a:rPr lang="en-US" sz="2000" b="0" i="0" u="none" strike="noStrike" dirty="0" err="1">
                          <a:effectLst/>
                          <a:latin typeface="+mn-lt"/>
                        </a:rPr>
                        <a:t>Doença</a:t>
                      </a:r>
                      <a:r>
                        <a:rPr lang="en-US" sz="2000" b="0" i="0" u="none" strike="noStrike" dirty="0">
                          <a:effectLst/>
                          <a:latin typeface="+mn-lt"/>
                        </a:rPr>
                        <a:t> </a:t>
                      </a:r>
                      <a:r>
                        <a:rPr lang="en-US" sz="2000" b="0" i="0" u="none" strike="noStrike" dirty="0" err="1">
                          <a:effectLst/>
                          <a:latin typeface="+mn-lt"/>
                        </a:rPr>
                        <a:t>cardíaca</a:t>
                      </a:r>
                      <a:r>
                        <a:rPr lang="en-US" sz="2000" b="0" i="0" u="none" strike="noStrike" dirty="0">
                          <a:effectLst/>
                          <a:latin typeface="+mn-lt"/>
                        </a:rPr>
                        <a:t> </a:t>
                      </a:r>
                      <a:r>
                        <a:rPr lang="en-US" sz="2000" b="0" i="0" u="none" strike="noStrike" dirty="0" err="1">
                          <a:effectLst/>
                          <a:latin typeface="+mn-lt"/>
                        </a:rPr>
                        <a:t>isquêmica</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6.756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13,2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8.885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16,0</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16995278"/>
                  </a:ext>
                </a:extLst>
              </a:tr>
              <a:tr h="370840">
                <a:tc>
                  <a:txBody>
                    <a:bodyPr/>
                    <a:lstStyle/>
                    <a:p>
                      <a:pPr lvl="1" algn="l" fontAlgn="b">
                        <a:spcBef>
                          <a:spcPts val="500"/>
                        </a:spcBef>
                        <a:spcAft>
                          <a:spcPts val="500"/>
                        </a:spcAft>
                      </a:pPr>
                      <a:r>
                        <a:rPr lang="en-US" sz="2000" b="0" i="0" u="none" strike="noStrike" dirty="0" err="1">
                          <a:effectLst/>
                          <a:latin typeface="+mn-lt"/>
                        </a:rPr>
                        <a:t>Acidente</a:t>
                      </a:r>
                      <a:r>
                        <a:rPr lang="en-US" sz="2000" b="0" i="0" u="none" strike="noStrike" dirty="0">
                          <a:effectLst/>
                          <a:latin typeface="+mn-lt"/>
                        </a:rPr>
                        <a:t> vascular cerebral</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5.464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10,7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6.194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11,2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0548957"/>
                  </a:ext>
                </a:extLst>
              </a:tr>
              <a:tr h="370840">
                <a:tc>
                  <a:txBody>
                    <a:bodyPr/>
                    <a:lstStyle/>
                    <a:p>
                      <a:pPr lvl="1" algn="l" fontAlgn="b">
                        <a:spcBef>
                          <a:spcPts val="500"/>
                        </a:spcBef>
                        <a:spcAft>
                          <a:spcPts val="500"/>
                        </a:spcAft>
                      </a:pPr>
                      <a:r>
                        <a:rPr lang="en-US" sz="2000" b="0" i="0" u="none" strike="noStrike" dirty="0" err="1">
                          <a:effectLst/>
                          <a:latin typeface="+mn-lt"/>
                        </a:rPr>
                        <a:t>Doença</a:t>
                      </a:r>
                      <a:r>
                        <a:rPr lang="en-US" sz="2000" b="0" i="0" u="none" strike="noStrike" dirty="0">
                          <a:effectLst/>
                          <a:latin typeface="+mn-lt"/>
                        </a:rPr>
                        <a:t> </a:t>
                      </a:r>
                      <a:r>
                        <a:rPr lang="en-US" sz="2000" b="0" i="0" u="none" strike="noStrike" dirty="0" err="1">
                          <a:effectLst/>
                          <a:latin typeface="+mn-lt"/>
                        </a:rPr>
                        <a:t>pulmonar</a:t>
                      </a:r>
                      <a:r>
                        <a:rPr lang="en-US" sz="2000" b="0" i="0" u="none" strike="noStrike" dirty="0">
                          <a:effectLst/>
                          <a:latin typeface="+mn-lt"/>
                        </a:rPr>
                        <a:t> </a:t>
                      </a:r>
                      <a:r>
                        <a:rPr lang="en-US" sz="2000" b="0" i="0" u="none" strike="noStrike" dirty="0" err="1">
                          <a:effectLst/>
                          <a:latin typeface="+mn-lt"/>
                        </a:rPr>
                        <a:t>obstrutiva</a:t>
                      </a:r>
                      <a:r>
                        <a:rPr lang="en-US" sz="2000" b="0" i="0" u="none" strike="noStrike" dirty="0">
                          <a:effectLst/>
                          <a:latin typeface="+mn-lt"/>
                        </a:rPr>
                        <a:t> </a:t>
                      </a:r>
                      <a:r>
                        <a:rPr lang="en-US" sz="2000" b="0" i="0" u="none" strike="noStrike" dirty="0" err="1">
                          <a:effectLst/>
                          <a:latin typeface="+mn-lt"/>
                        </a:rPr>
                        <a:t>crónica</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2.986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5,8</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3.228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5,8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931248"/>
                  </a:ext>
                </a:extLst>
              </a:tr>
              <a:tr h="370840">
                <a:tc>
                  <a:txBody>
                    <a:bodyPr/>
                    <a:lstStyle/>
                    <a:p>
                      <a:pPr lvl="1" algn="l" fontAlgn="b">
                        <a:spcBef>
                          <a:spcPts val="500"/>
                        </a:spcBef>
                        <a:spcAft>
                          <a:spcPts val="500"/>
                        </a:spcAft>
                      </a:pPr>
                      <a:r>
                        <a:rPr lang="en-US" sz="2000" b="0" i="0" u="none" strike="noStrike" dirty="0" err="1">
                          <a:effectLst/>
                          <a:latin typeface="+mn-lt"/>
                        </a:rPr>
                        <a:t>Infecções</a:t>
                      </a:r>
                      <a:r>
                        <a:rPr lang="en-US" sz="2000" b="0" i="0" u="none" strike="noStrike" dirty="0">
                          <a:effectLst/>
                          <a:latin typeface="+mn-lt"/>
                        </a:rPr>
                        <a:t> </a:t>
                      </a:r>
                      <a:r>
                        <a:rPr lang="en-US" sz="2000" b="0" i="0" u="none" strike="noStrike" dirty="0" err="1">
                          <a:effectLst/>
                          <a:latin typeface="+mn-lt"/>
                        </a:rPr>
                        <a:t>respiratórias</a:t>
                      </a:r>
                      <a:r>
                        <a:rPr lang="en-US" sz="2000" b="0" i="0" u="none" strike="noStrike" dirty="0">
                          <a:effectLst/>
                          <a:latin typeface="+mn-lt"/>
                        </a:rPr>
                        <a:t> </a:t>
                      </a:r>
                      <a:r>
                        <a:rPr lang="en-US" sz="2000" b="0" i="0" u="none" strike="noStrike" dirty="0" err="1">
                          <a:effectLst/>
                          <a:latin typeface="+mn-lt"/>
                        </a:rPr>
                        <a:t>inferiores</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3.051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6,0</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2.593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4,7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504073"/>
                  </a:ext>
                </a:extLst>
              </a:tr>
              <a:tr h="370840">
                <a:tc>
                  <a:txBody>
                    <a:bodyPr/>
                    <a:lstStyle/>
                    <a:p>
                      <a:pPr lvl="1" algn="l" fontAlgn="b">
                        <a:spcBef>
                          <a:spcPts val="500"/>
                        </a:spcBef>
                        <a:spcAft>
                          <a:spcPts val="500"/>
                        </a:spcAft>
                      </a:pPr>
                      <a:r>
                        <a:rPr lang="en-US" sz="2000" b="0" i="0" u="none" strike="noStrike" dirty="0" err="1">
                          <a:effectLst/>
                          <a:latin typeface="+mn-lt"/>
                        </a:rPr>
                        <a:t>Doenças</a:t>
                      </a:r>
                      <a:r>
                        <a:rPr lang="en-US" sz="2000" b="0" i="0" u="none" strike="noStrike" dirty="0">
                          <a:effectLst/>
                          <a:latin typeface="+mn-lt"/>
                        </a:rPr>
                        <a:t> </a:t>
                      </a:r>
                      <a:r>
                        <a:rPr lang="en-US" sz="2000" b="0" i="0" u="none" strike="noStrike" dirty="0" err="1">
                          <a:effectLst/>
                          <a:latin typeface="+mn-lt"/>
                        </a:rPr>
                        <a:t>neonatais</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3.198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6,2</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2.038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3,7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27963019"/>
                  </a:ext>
                </a:extLst>
              </a:tr>
              <a:tr h="370840">
                <a:tc>
                  <a:txBody>
                    <a:bodyPr/>
                    <a:lstStyle/>
                    <a:p>
                      <a:pPr lvl="1" algn="l" fontAlgn="b">
                        <a:spcBef>
                          <a:spcPts val="500"/>
                        </a:spcBef>
                        <a:spcAft>
                          <a:spcPts val="500"/>
                        </a:spcAft>
                      </a:pPr>
                      <a:r>
                        <a:rPr lang="en-US" sz="2000" b="0" i="0" u="none" strike="noStrike" dirty="0" err="1">
                          <a:effectLst/>
                          <a:latin typeface="+mn-lt"/>
                        </a:rPr>
                        <a:t>Cancros</a:t>
                      </a:r>
                      <a:r>
                        <a:rPr lang="en-US" sz="2000" b="0" i="0" u="none" strike="noStrike" dirty="0">
                          <a:effectLst/>
                          <a:latin typeface="+mn-lt"/>
                        </a:rPr>
                        <a:t> da </a:t>
                      </a:r>
                      <a:r>
                        <a:rPr lang="en-US" sz="2000" b="0" i="0" u="none" strike="noStrike" dirty="0" err="1">
                          <a:effectLst/>
                          <a:latin typeface="+mn-lt"/>
                        </a:rPr>
                        <a:t>traqueia</a:t>
                      </a:r>
                      <a:r>
                        <a:rPr lang="en-US" sz="2000" b="0" i="0" u="none" strike="noStrike" dirty="0">
                          <a:effectLst/>
                          <a:latin typeface="+mn-lt"/>
                        </a:rPr>
                        <a:t>, dos </a:t>
                      </a:r>
                      <a:r>
                        <a:rPr lang="en-US" sz="2000" b="0" i="0" u="none" strike="noStrike" dirty="0" err="1">
                          <a:effectLst/>
                          <a:latin typeface="+mn-lt"/>
                        </a:rPr>
                        <a:t>brônquios</a:t>
                      </a:r>
                      <a:r>
                        <a:rPr lang="en-US" sz="2000" b="0" i="0" u="none" strike="noStrike" dirty="0">
                          <a:effectLst/>
                          <a:latin typeface="+mn-lt"/>
                        </a:rPr>
                        <a:t> e do </a:t>
                      </a:r>
                      <a:r>
                        <a:rPr lang="en-US" sz="2000" b="0" i="0" u="none" strike="noStrike" dirty="0" err="1">
                          <a:effectLst/>
                          <a:latin typeface="+mn-lt"/>
                        </a:rPr>
                        <a:t>pulmão</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1.206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2,4</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1.784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3,2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744801"/>
                  </a:ext>
                </a:extLst>
              </a:tr>
              <a:tr h="370840">
                <a:tc>
                  <a:txBody>
                    <a:bodyPr/>
                    <a:lstStyle/>
                    <a:p>
                      <a:pPr lvl="1" algn="l" fontAlgn="b">
                        <a:spcBef>
                          <a:spcPts val="500"/>
                        </a:spcBef>
                        <a:spcAft>
                          <a:spcPts val="500"/>
                        </a:spcAft>
                      </a:pPr>
                      <a:r>
                        <a:rPr lang="en-US" sz="2000" b="0" i="0" u="none" strike="noStrike" dirty="0" err="1">
                          <a:effectLst/>
                          <a:latin typeface="+mn-lt"/>
                        </a:rPr>
                        <a:t>Doença</a:t>
                      </a:r>
                      <a:r>
                        <a:rPr lang="en-US" sz="2000" b="0" i="0" u="none" strike="noStrike" dirty="0">
                          <a:effectLst/>
                          <a:latin typeface="+mn-lt"/>
                        </a:rPr>
                        <a:t> de Alzheimer e </a:t>
                      </a:r>
                      <a:r>
                        <a:rPr lang="en-US" sz="2000" b="0" i="0" u="none" strike="noStrike" dirty="0" err="1">
                          <a:effectLst/>
                          <a:latin typeface="+mn-lt"/>
                        </a:rPr>
                        <a:t>outras</a:t>
                      </a:r>
                      <a:r>
                        <a:rPr lang="en-US" sz="2000" b="0" i="0" u="none" strike="noStrike" dirty="0">
                          <a:effectLst/>
                          <a:latin typeface="+mn-lt"/>
                        </a:rPr>
                        <a:t> </a:t>
                      </a:r>
                      <a:r>
                        <a:rPr lang="en-US" sz="2000" b="0" i="0" u="none" strike="noStrike" dirty="0" err="1">
                          <a:effectLst/>
                          <a:latin typeface="+mn-lt"/>
                        </a:rPr>
                        <a:t>demências</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584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1,1</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1.639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3,0</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0297165"/>
                  </a:ext>
                </a:extLst>
              </a:tr>
              <a:tr h="370840">
                <a:tc>
                  <a:txBody>
                    <a:bodyPr/>
                    <a:lstStyle/>
                    <a:p>
                      <a:pPr lvl="1" algn="l" fontAlgn="b">
                        <a:spcBef>
                          <a:spcPts val="500"/>
                        </a:spcBef>
                        <a:spcAft>
                          <a:spcPts val="500"/>
                        </a:spcAft>
                      </a:pPr>
                      <a:r>
                        <a:rPr lang="en-US" sz="2000" b="0" i="0" u="none" strike="noStrike" dirty="0" err="1">
                          <a:effectLst/>
                          <a:latin typeface="+mn-lt"/>
                        </a:rPr>
                        <a:t>Doenças</a:t>
                      </a:r>
                      <a:r>
                        <a:rPr lang="en-US" sz="2000" b="0" i="0" u="none" strike="noStrike" dirty="0">
                          <a:effectLst/>
                          <a:latin typeface="+mn-lt"/>
                        </a:rPr>
                        <a:t> </a:t>
                      </a:r>
                      <a:r>
                        <a:rPr lang="en-US" sz="2000" b="0" i="0" u="none" strike="noStrike" dirty="0" err="1">
                          <a:effectLst/>
                          <a:latin typeface="+mn-lt"/>
                        </a:rPr>
                        <a:t>diarreicas</a:t>
                      </a:r>
                      <a:endParaRPr lang="en-US" sz="2000" b="0" i="0" u="none" strike="noStrike" dirty="0">
                        <a:effectLst/>
                        <a:latin typeface="+mn-lt"/>
                      </a:endParaRP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dirty="0">
                          <a:effectLst/>
                          <a:latin typeface="+mn-lt"/>
                        </a:rPr>
                        <a:t>2.648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5,2</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1.519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2,7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47974857"/>
                  </a:ext>
                </a:extLst>
              </a:tr>
              <a:tr h="370840">
                <a:tc>
                  <a:txBody>
                    <a:bodyPr/>
                    <a:lstStyle/>
                    <a:p>
                      <a:pPr lvl="1" algn="l" fontAlgn="b">
                        <a:spcBef>
                          <a:spcPts val="500"/>
                        </a:spcBef>
                        <a:spcAft>
                          <a:spcPts val="500"/>
                        </a:spcAft>
                      </a:pPr>
                      <a:r>
                        <a:rPr lang="en-US" sz="2000" b="0" i="0" u="none" strike="noStrike" dirty="0">
                          <a:effectLst/>
                          <a:latin typeface="+mn-lt"/>
                        </a:rPr>
                        <a:t>Diabetes mellitus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a:effectLst/>
                          <a:latin typeface="+mn-lt"/>
                        </a:rPr>
                        <a:t>877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1,7</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1.496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2,7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9813720"/>
                  </a:ext>
                </a:extLst>
              </a:tr>
              <a:tr h="370840">
                <a:tc>
                  <a:txBody>
                    <a:bodyPr/>
                    <a:lstStyle/>
                    <a:p>
                      <a:pPr lvl="1" algn="l" fontAlgn="b">
                        <a:spcBef>
                          <a:spcPts val="500"/>
                        </a:spcBef>
                        <a:spcAft>
                          <a:spcPts val="500"/>
                        </a:spcAft>
                      </a:pPr>
                      <a:r>
                        <a:rPr lang="en-US" sz="2000" b="0" i="0" u="none" strike="noStrike" dirty="0" err="1">
                          <a:effectLst/>
                          <a:latin typeface="+mn-lt"/>
                        </a:rPr>
                        <a:t>Doenças</a:t>
                      </a:r>
                      <a:r>
                        <a:rPr lang="en-US" sz="2000" b="0" i="0" u="none" strike="noStrike" dirty="0">
                          <a:effectLst/>
                          <a:latin typeface="+mn-lt"/>
                        </a:rPr>
                        <a:t> </a:t>
                      </a:r>
                      <a:r>
                        <a:rPr lang="en-US" sz="2000" b="0" i="0" u="none" strike="noStrike" dirty="0" err="1">
                          <a:effectLst/>
                          <a:latin typeface="+mn-lt"/>
                        </a:rPr>
                        <a:t>renais</a:t>
                      </a:r>
                      <a:endParaRPr lang="en-US" sz="2000" b="0" i="0" u="none" strike="noStrike" dirty="0">
                        <a:effectLst/>
                        <a:latin typeface="+mn-lt"/>
                      </a:endParaRPr>
                    </a:p>
                  </a:txBody>
                  <a:tcPr marL="6350" marR="6350" marT="635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n-US" sz="2000" b="0" i="0" u="none" strike="noStrike">
                          <a:effectLst/>
                          <a:latin typeface="+mn-lt"/>
                        </a:rPr>
                        <a:t>813 </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1" i="0" u="none" strike="noStrike" dirty="0">
                          <a:solidFill>
                            <a:srgbClr val="109648"/>
                          </a:solidFill>
                          <a:effectLst/>
                          <a:latin typeface="+mn-lt"/>
                        </a:rPr>
                        <a:t>1,6</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n-US" sz="2000" b="0" i="0" u="none" strike="noStrike" dirty="0">
                          <a:effectLst/>
                          <a:latin typeface="+mn-lt"/>
                        </a:rPr>
                        <a:t>1.334 </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US" sz="2000" b="1" i="0" u="none" strike="noStrike" dirty="0">
                          <a:solidFill>
                            <a:srgbClr val="109648"/>
                          </a:solidFill>
                          <a:effectLst/>
                          <a:latin typeface="+mn-lt"/>
                        </a:rPr>
                        <a:t>2,4</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6502171"/>
                  </a:ext>
                </a:extLst>
              </a:tr>
            </a:tbl>
          </a:graphicData>
        </a:graphic>
      </p:graphicFrame>
      <p:sp>
        <p:nvSpPr>
          <p:cNvPr id="9" name="Text Placeholder 8"/>
          <p:cNvSpPr txBox="1">
            <a:spLocks/>
          </p:cNvSpPr>
          <p:nvPr/>
        </p:nvSpPr>
        <p:spPr>
          <a:xfrm>
            <a:off x="823912" y="6137823"/>
            <a:ext cx="1650274" cy="4588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600"/>
              </a:spcAft>
              <a:buNone/>
              <a:tabLst>
                <a:tab pos="6746875" algn="l"/>
              </a:tabLst>
            </a:pPr>
            <a:r>
              <a:rPr lang="en-US" sz="1600" dirty="0">
                <a:solidFill>
                  <a:schemeClr val="tx1"/>
                </a:solidFill>
              </a:rPr>
              <a:t>* </a:t>
            </a:r>
            <a:r>
              <a:rPr lang="en-US" sz="1600" dirty="0" err="1">
                <a:solidFill>
                  <a:schemeClr val="tx1"/>
                </a:solidFill>
              </a:rPr>
              <a:t>em</a:t>
            </a:r>
            <a:r>
              <a:rPr lang="en-US" sz="1600" dirty="0">
                <a:solidFill>
                  <a:schemeClr val="tx1"/>
                </a:solidFill>
              </a:rPr>
              <a:t> </a:t>
            </a:r>
            <a:r>
              <a:rPr lang="en-US" sz="1600" dirty="0" err="1">
                <a:solidFill>
                  <a:schemeClr val="tx1"/>
                </a:solidFill>
              </a:rPr>
              <a:t>milhares</a:t>
            </a:r>
            <a:endParaRPr lang="en-US" sz="1600" dirty="0">
              <a:solidFill>
                <a:schemeClr val="accent2"/>
              </a:solidFill>
            </a:endParaRPr>
          </a:p>
        </p:txBody>
      </p:sp>
      <p:sp>
        <p:nvSpPr>
          <p:cNvPr id="14" name="Rectangle 13">
            <a:extLst>
              <a:ext uri="{FF2B5EF4-FFF2-40B4-BE49-F238E27FC236}">
                <a16:creationId xmlns:a16="http://schemas.microsoft.com/office/drawing/2014/main" id="{1E7A7FE2-1F4B-8E6D-5DBF-07DC1D3FDCB1}"/>
              </a:ext>
            </a:extLst>
          </p:cNvPr>
          <p:cNvSpPr/>
          <p:nvPr/>
        </p:nvSpPr>
        <p:spPr>
          <a:xfrm>
            <a:off x="10816470" y="1765603"/>
            <a:ext cx="930406" cy="43140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F8D21B1-6482-A440-894B-21652CB20B46}"/>
              </a:ext>
            </a:extLst>
          </p:cNvPr>
          <p:cNvSpPr/>
          <p:nvPr/>
        </p:nvSpPr>
        <p:spPr>
          <a:xfrm>
            <a:off x="8778578" y="1617002"/>
            <a:ext cx="930406" cy="444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DFD1104-84C0-CEA7-E97E-91CE82826ADC}"/>
              </a:ext>
            </a:extLst>
          </p:cNvPr>
          <p:cNvSpPr/>
          <p:nvPr/>
        </p:nvSpPr>
        <p:spPr>
          <a:xfrm>
            <a:off x="8374060" y="1652172"/>
            <a:ext cx="771896" cy="268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EB84D71-8225-8187-98C7-1761BB9BECDB}"/>
              </a:ext>
            </a:extLst>
          </p:cNvPr>
          <p:cNvSpPr/>
          <p:nvPr/>
        </p:nvSpPr>
        <p:spPr>
          <a:xfrm>
            <a:off x="11202418" y="1656292"/>
            <a:ext cx="771896" cy="268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957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941A7-FF97-536C-8894-243727A13F1E}"/>
              </a:ext>
            </a:extLst>
          </p:cNvPr>
          <p:cNvSpPr>
            <a:spLocks noGrp="1"/>
          </p:cNvSpPr>
          <p:nvPr>
            <p:ph type="title"/>
          </p:nvPr>
        </p:nvSpPr>
        <p:spPr/>
        <p:txBody>
          <a:bodyPr/>
          <a:lstStyle/>
          <a:p>
            <a:r>
              <a:rPr lang="en-US" dirty="0"/>
              <a:t>A </a:t>
            </a:r>
            <a:r>
              <a:rPr lang="en-US" dirty="0" err="1"/>
              <a:t>importância</a:t>
            </a:r>
            <a:r>
              <a:rPr lang="en-US" dirty="0"/>
              <a:t> de </a:t>
            </a:r>
            <a:r>
              <a:rPr lang="en-US" dirty="0" err="1"/>
              <a:t>resumir</a:t>
            </a:r>
            <a:r>
              <a:rPr lang="en-US" dirty="0"/>
              <a:t> </a:t>
            </a:r>
            <a:r>
              <a:rPr lang="en-US" dirty="0" err="1"/>
              <a:t>os</a:t>
            </a:r>
            <a:r>
              <a:rPr lang="en-US" dirty="0"/>
              <a:t> dados</a:t>
            </a:r>
          </a:p>
        </p:txBody>
      </p:sp>
      <p:sp>
        <p:nvSpPr>
          <p:cNvPr id="3" name="Content Placeholder 2">
            <a:extLst>
              <a:ext uri="{FF2B5EF4-FFF2-40B4-BE49-F238E27FC236}">
                <a16:creationId xmlns:a16="http://schemas.microsoft.com/office/drawing/2014/main" id="{E663DB37-9605-D70C-9E21-1466DD1A0FA8}"/>
              </a:ext>
            </a:extLst>
          </p:cNvPr>
          <p:cNvSpPr>
            <a:spLocks noGrp="1"/>
          </p:cNvSpPr>
          <p:nvPr>
            <p:ph sz="half" idx="2"/>
          </p:nvPr>
        </p:nvSpPr>
        <p:spPr/>
        <p:txBody>
          <a:bodyPr anchor="ctr"/>
          <a:lstStyle/>
          <a:p>
            <a:pPr marL="0">
              <a:buNone/>
            </a:pPr>
            <a:r>
              <a:rPr lang="en-US" sz="2800" dirty="0" err="1"/>
              <a:t>Resumir</a:t>
            </a:r>
            <a:r>
              <a:rPr lang="en-US" sz="2800" dirty="0"/>
              <a:t> </a:t>
            </a:r>
            <a:r>
              <a:rPr lang="en-US" sz="2800" dirty="0" err="1"/>
              <a:t>os</a:t>
            </a:r>
            <a:r>
              <a:rPr lang="en-US" sz="2800" dirty="0"/>
              <a:t> dados:</a:t>
            </a:r>
          </a:p>
          <a:p>
            <a:pPr marL="457200">
              <a:buFont typeface="Arial" panose="020B0604020202020204" pitchFamily="34" charset="0"/>
              <a:buChar char="•"/>
            </a:pPr>
            <a:r>
              <a:rPr lang="en-US" sz="2800" dirty="0"/>
              <a:t>Pode </a:t>
            </a:r>
            <a:r>
              <a:rPr lang="en-US" sz="2800" dirty="0" err="1"/>
              <a:t>ajudar</a:t>
            </a:r>
            <a:r>
              <a:rPr lang="en-US" sz="2800" dirty="0"/>
              <a:t> a </a:t>
            </a:r>
            <a:r>
              <a:rPr lang="en-US" sz="2800" dirty="0" err="1"/>
              <a:t>identificar</a:t>
            </a:r>
            <a:r>
              <a:rPr lang="en-US" sz="2800" dirty="0"/>
              <a:t> </a:t>
            </a:r>
            <a:r>
              <a:rPr lang="en-US" sz="2800" dirty="0" err="1"/>
              <a:t>rapidamente</a:t>
            </a:r>
            <a:r>
              <a:rPr lang="en-US" sz="2800" dirty="0"/>
              <a:t> o que é normal e o que </a:t>
            </a:r>
            <a:r>
              <a:rPr lang="en-US" sz="2800" dirty="0" err="1"/>
              <a:t>é</a:t>
            </a:r>
            <a:r>
              <a:rPr lang="en-US" sz="2800" dirty="0"/>
              <a:t> </a:t>
            </a:r>
            <a:r>
              <a:rPr lang="en-US" dirty="0" err="1"/>
              <a:t>atípico</a:t>
            </a:r>
            <a:endParaRPr lang="en-US" sz="2800" dirty="0"/>
          </a:p>
          <a:p>
            <a:pPr marL="457200">
              <a:buFont typeface="Arial" panose="020B0604020202020204" pitchFamily="34" charset="0"/>
              <a:buChar char="•"/>
            </a:pPr>
            <a:r>
              <a:rPr lang="en-US" sz="2800" dirty="0" err="1"/>
              <a:t>Apresenta</a:t>
            </a:r>
            <a:r>
              <a:rPr lang="en-US" sz="2800" dirty="0"/>
              <a:t> </a:t>
            </a:r>
            <a:r>
              <a:rPr lang="en-US" sz="2800" dirty="0" err="1"/>
              <a:t>os</a:t>
            </a:r>
            <a:r>
              <a:rPr lang="en-US" sz="2800" dirty="0"/>
              <a:t> dados de uma forma </a:t>
            </a:r>
            <a:r>
              <a:rPr lang="en-US" sz="2800" dirty="0" err="1"/>
              <a:t>lógica</a:t>
            </a:r>
            <a:r>
              <a:rPr lang="en-US" sz="2800" dirty="0"/>
              <a:t>, </a:t>
            </a:r>
            <a:r>
              <a:rPr lang="en-US" sz="2800" dirty="0" err="1"/>
              <a:t>significativa</a:t>
            </a:r>
            <a:r>
              <a:rPr lang="en-US" sz="2800" dirty="0"/>
              <a:t> </a:t>
            </a:r>
            <a:br>
              <a:rPr lang="en-US" sz="2800" dirty="0"/>
            </a:br>
            <a:r>
              <a:rPr lang="en-US" sz="2800" dirty="0"/>
              <a:t>e </a:t>
            </a:r>
            <a:r>
              <a:rPr lang="en-US" sz="2800" dirty="0" err="1"/>
              <a:t>eficiente</a:t>
            </a:r>
            <a:endParaRPr lang="en-US" sz="2800" dirty="0"/>
          </a:p>
          <a:p>
            <a:pPr marL="457200">
              <a:buFont typeface="Arial" panose="020B0604020202020204" pitchFamily="34" charset="0"/>
              <a:buChar char="•"/>
            </a:pPr>
            <a:r>
              <a:rPr lang="en-US" sz="2800" dirty="0"/>
              <a:t>É o </a:t>
            </a:r>
            <a:r>
              <a:rPr lang="en-US" sz="2800" dirty="0" err="1"/>
              <a:t>primeiro</a:t>
            </a:r>
            <a:r>
              <a:rPr lang="en-US" sz="2800" dirty="0"/>
              <a:t> </a:t>
            </a:r>
            <a:r>
              <a:rPr lang="en-US" sz="2800" dirty="0" err="1"/>
              <a:t>passo</a:t>
            </a:r>
            <a:r>
              <a:rPr lang="en-US" sz="2800" dirty="0"/>
              <a:t> para a </a:t>
            </a:r>
            <a:r>
              <a:rPr lang="en-US" sz="2800" dirty="0" err="1"/>
              <a:t>resolução</a:t>
            </a:r>
            <a:r>
              <a:rPr lang="en-US" sz="2800" dirty="0"/>
              <a:t> de </a:t>
            </a:r>
            <a:r>
              <a:rPr lang="en-US" sz="2800" dirty="0" err="1"/>
              <a:t>problemas</a:t>
            </a:r>
            <a:r>
              <a:rPr lang="en-US" sz="2800" dirty="0"/>
              <a:t> e para a </a:t>
            </a:r>
            <a:r>
              <a:rPr lang="en-US" sz="2800" dirty="0" err="1"/>
              <a:t>tomada</a:t>
            </a:r>
            <a:r>
              <a:rPr lang="en-US" sz="2800" dirty="0"/>
              <a:t> de </a:t>
            </a:r>
            <a:r>
              <a:rPr lang="en-US" sz="2800" dirty="0" err="1"/>
              <a:t>decisões</a:t>
            </a:r>
            <a:r>
              <a:rPr lang="en-US" sz="2800" dirty="0"/>
              <a:t> com base </a:t>
            </a:r>
            <a:r>
              <a:rPr lang="en-US" sz="2800" dirty="0" err="1"/>
              <a:t>em</a:t>
            </a:r>
            <a:r>
              <a:rPr lang="en-US" sz="2800" dirty="0"/>
              <a:t> </a:t>
            </a:r>
            <a:r>
              <a:rPr lang="en-US" sz="2800" dirty="0" err="1"/>
              <a:t>evidências</a:t>
            </a:r>
            <a:endParaRPr lang="en-US" dirty="0"/>
          </a:p>
        </p:txBody>
      </p:sp>
    </p:spTree>
    <p:extLst>
      <p:ext uri="{BB962C8B-B14F-4D97-AF65-F5344CB8AC3E}">
        <p14:creationId xmlns:p14="http://schemas.microsoft.com/office/powerpoint/2010/main" val="1977438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B054125-E8E4-D5B3-0E25-DCD290A8F7A4}"/>
              </a:ext>
            </a:extLst>
          </p:cNvPr>
          <p:cNvSpPr txBox="1">
            <a:spLocks/>
          </p:cNvSpPr>
          <p:nvPr/>
        </p:nvSpPr>
        <p:spPr>
          <a:xfrm>
            <a:off x="277494" y="1478856"/>
            <a:ext cx="709642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ltLang="en-US" dirty="0" err="1">
                <a:cs typeface="Arial" panose="020B0604020202020204" pitchFamily="34" charset="0"/>
              </a:rPr>
              <a:t>Calcular</a:t>
            </a:r>
            <a:r>
              <a:rPr lang="en-US" altLang="en-US" dirty="0">
                <a:cs typeface="Arial" panose="020B0604020202020204" pitchFamily="34" charset="0"/>
              </a:rPr>
              <a:t> a </a:t>
            </a:r>
            <a:r>
              <a:rPr lang="en-US" altLang="en-US" dirty="0" err="1">
                <a:cs typeface="Arial" panose="020B0604020202020204" pitchFamily="34" charset="0"/>
              </a:rPr>
              <a:t>proporção</a:t>
            </a:r>
            <a:r>
              <a:rPr lang="en-US" altLang="en-US" dirty="0">
                <a:cs typeface="Arial" panose="020B0604020202020204" pitchFamily="34" charset="0"/>
              </a:rPr>
              <a:t> e o percentual de </a:t>
            </a:r>
            <a:r>
              <a:rPr lang="en-US" altLang="en-US" dirty="0" err="1">
                <a:cs typeface="Arial" panose="020B0604020202020204" pitchFamily="34" charset="0"/>
              </a:rPr>
              <a:t>casos</a:t>
            </a:r>
            <a:r>
              <a:rPr lang="en-US" altLang="en-US" dirty="0">
                <a:cs typeface="Arial" panose="020B0604020202020204" pitchFamily="34" charset="0"/>
              </a:rPr>
              <a:t> que </a:t>
            </a:r>
            <a:r>
              <a:rPr lang="en-US" altLang="en-US" dirty="0" err="1">
                <a:cs typeface="Arial" panose="020B0604020202020204" pitchFamily="34" charset="0"/>
              </a:rPr>
              <a:t>foram</a:t>
            </a:r>
            <a:r>
              <a:rPr lang="en-US" altLang="en-US" dirty="0">
                <a:cs typeface="Arial" panose="020B0604020202020204" pitchFamily="34" charset="0"/>
              </a:rPr>
              <a:t> </a:t>
            </a:r>
            <a:r>
              <a:rPr lang="en-US" altLang="en-US" dirty="0" err="1">
                <a:cs typeface="Arial" panose="020B0604020202020204" pitchFamily="34" charset="0"/>
              </a:rPr>
              <a:t>hospitalizados</a:t>
            </a:r>
            <a:r>
              <a:rPr lang="en-US" altLang="en-US" dirty="0">
                <a:cs typeface="Arial" panose="020B0604020202020204" pitchFamily="34" charset="0"/>
              </a:rPr>
              <a:t>.</a:t>
            </a:r>
          </a:p>
          <a:p>
            <a:pPr marL="0" indent="0">
              <a:buFont typeface="Arial" panose="020B0604020202020204" pitchFamily="34" charset="0"/>
              <a:buNone/>
              <a:defRPr/>
            </a:pPr>
            <a:endParaRPr lang="en-US" sz="2400" dirty="0">
              <a:latin typeface="Arial" panose="020B0604020202020204" pitchFamily="34" charset="0"/>
              <a:cs typeface="Arial" panose="020B0604020202020204" pitchFamily="34" charset="0"/>
            </a:endParaRPr>
          </a:p>
          <a:p>
            <a:pPr marL="0" indent="0">
              <a:buFont typeface="Arial" panose="020B0604020202020204" pitchFamily="34" charset="0"/>
              <a:buNone/>
              <a:defRPr/>
            </a:pPr>
            <a:r>
              <a:rPr lang="en-US" sz="2000" dirty="0" err="1">
                <a:latin typeface="Arial" panose="020B0604020202020204" pitchFamily="34" charset="0"/>
                <a:cs typeface="Arial" panose="020B0604020202020204" pitchFamily="34" charset="0"/>
              </a:rPr>
              <a:t>Número</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hospitalizados</a:t>
            </a:r>
            <a:r>
              <a:rPr lang="en-US" sz="2000" dirty="0">
                <a:latin typeface="Arial" panose="020B0604020202020204" pitchFamily="34" charset="0"/>
                <a:cs typeface="Arial" panose="020B0604020202020204" pitchFamily="34" charset="0"/>
              </a:rPr>
              <a:t> =</a:t>
            </a:r>
          </a:p>
          <a:p>
            <a:pPr marL="0" indent="0">
              <a:buFont typeface="Arial" panose="020B0604020202020204" pitchFamily="34" charset="0"/>
              <a:buNone/>
              <a:defRPr/>
            </a:pPr>
            <a:r>
              <a:rPr lang="en-US" sz="2000" dirty="0" err="1">
                <a:latin typeface="Arial" panose="020B0604020202020204" pitchFamily="34" charset="0"/>
                <a:cs typeface="Arial" panose="020B0604020202020204" pitchFamily="34" charset="0"/>
              </a:rPr>
              <a:t>Número</a:t>
            </a:r>
            <a:r>
              <a:rPr lang="en-US" sz="2000" dirty="0">
                <a:latin typeface="Arial" panose="020B0604020202020204" pitchFamily="34" charset="0"/>
                <a:cs typeface="Arial" panose="020B0604020202020204" pitchFamily="34" charset="0"/>
              </a:rPr>
              <a:t> total de </a:t>
            </a:r>
            <a:r>
              <a:rPr lang="en-US" sz="2000" dirty="0" err="1">
                <a:latin typeface="Arial" panose="020B0604020202020204" pitchFamily="34" charset="0"/>
                <a:cs typeface="Arial" panose="020B0604020202020204" pitchFamily="34" charset="0"/>
              </a:rPr>
              <a:t>casos</a:t>
            </a:r>
            <a:r>
              <a:rPr lang="en-US" sz="2000" dirty="0">
                <a:latin typeface="Arial" panose="020B0604020202020204" pitchFamily="34" charset="0"/>
                <a:cs typeface="Arial" panose="020B0604020202020204" pitchFamily="34" charset="0"/>
              </a:rPr>
              <a:t> =</a:t>
            </a:r>
          </a:p>
          <a:p>
            <a:pPr marL="0" indent="0">
              <a:buFont typeface="Arial" panose="020B0604020202020204" pitchFamily="34" charset="0"/>
              <a:buNone/>
              <a:defRPr/>
            </a:pPr>
            <a:endParaRPr lang="en-US" sz="2400" dirty="0">
              <a:latin typeface="Arial" panose="020B0604020202020204" pitchFamily="34" charset="0"/>
              <a:cs typeface="Arial" panose="020B0604020202020204" pitchFamily="34" charset="0"/>
            </a:endParaRPr>
          </a:p>
          <a:p>
            <a:pPr marL="0" indent="0">
              <a:buFont typeface="Arial" panose="020B0604020202020204" pitchFamily="34" charset="0"/>
              <a:buNone/>
              <a:defRPr/>
            </a:pPr>
            <a:r>
              <a:rPr lang="en-US" sz="2400" dirty="0" err="1">
                <a:latin typeface="Arial" panose="020B0604020202020204" pitchFamily="34" charset="0"/>
                <a:cs typeface="Arial" panose="020B0604020202020204" pitchFamily="34" charset="0"/>
              </a:rPr>
              <a:t>Proporção</a:t>
            </a:r>
            <a:r>
              <a:rPr lang="en-US" sz="2400" dirty="0">
                <a:latin typeface="Arial" panose="020B0604020202020204" pitchFamily="34" charset="0"/>
                <a:cs typeface="Arial" panose="020B0604020202020204" pitchFamily="34" charset="0"/>
              </a:rPr>
              <a:t> de </a:t>
            </a:r>
            <a:r>
              <a:rPr lang="en-US" sz="2400" dirty="0" err="1">
                <a:latin typeface="Arial" panose="020B0604020202020204" pitchFamily="34" charset="0"/>
                <a:cs typeface="Arial" panose="020B0604020202020204" pitchFamily="34" charset="0"/>
              </a:rPr>
              <a:t>hospitalizados</a:t>
            </a:r>
            <a:r>
              <a:rPr lang="en-US" sz="2400" dirty="0">
                <a:latin typeface="Arial" panose="020B0604020202020204" pitchFamily="34" charset="0"/>
                <a:cs typeface="Arial" panose="020B0604020202020204" pitchFamily="34" charset="0"/>
              </a:rPr>
              <a:t> =</a:t>
            </a:r>
          </a:p>
          <a:p>
            <a:pPr marL="0" indent="0">
              <a:buFont typeface="Arial" panose="020B0604020202020204" pitchFamily="34" charset="0"/>
              <a:buNone/>
              <a:defRPr/>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hospitalizados</a:t>
            </a:r>
            <a:r>
              <a:rPr lang="en-US" sz="2400" dirty="0">
                <a:latin typeface="Arial" panose="020B0604020202020204" pitchFamily="34" charset="0"/>
                <a:cs typeface="Arial" panose="020B0604020202020204" pitchFamily="34" charset="0"/>
              </a:rPr>
              <a:t> =</a:t>
            </a:r>
            <a:endParaRPr lang="en-US" sz="2400" dirty="0"/>
          </a:p>
          <a:p>
            <a:pPr marL="0" indent="0">
              <a:buFont typeface="Arial" panose="020B0604020202020204" pitchFamily="34" charset="0"/>
              <a:buNone/>
            </a:pPr>
            <a:endParaRPr lang="en-US" sz="2400" dirty="0"/>
          </a:p>
        </p:txBody>
      </p:sp>
      <p:sp>
        <p:nvSpPr>
          <p:cNvPr id="2" name="Title 1"/>
          <p:cNvSpPr>
            <a:spLocks noGrp="1"/>
          </p:cNvSpPr>
          <p:nvPr>
            <p:ph type="title"/>
          </p:nvPr>
        </p:nvSpPr>
        <p:spPr/>
        <p:txBody>
          <a:bodyPr/>
          <a:lstStyle/>
          <a:p>
            <a:r>
              <a:rPr lang="en-US" dirty="0" err="1"/>
              <a:t>Proporções</a:t>
            </a:r>
            <a:r>
              <a:rPr lang="en-US" dirty="0"/>
              <a:t>: </a:t>
            </a:r>
            <a:r>
              <a:rPr lang="en-US" dirty="0" err="1"/>
              <a:t>Prática</a:t>
            </a:r>
            <a:r>
              <a:rPr lang="en-US" dirty="0"/>
              <a:t> 1</a:t>
            </a:r>
          </a:p>
        </p:txBody>
      </p:sp>
      <p:sp>
        <p:nvSpPr>
          <p:cNvPr id="9" name="Content Placeholder 1"/>
          <p:cNvSpPr txBox="1">
            <a:spLocks/>
          </p:cNvSpPr>
          <p:nvPr/>
        </p:nvSpPr>
        <p:spPr>
          <a:xfrm>
            <a:off x="3582886" y="2828366"/>
            <a:ext cx="755431"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n-US" sz="2400" b="1" dirty="0">
                <a:solidFill>
                  <a:srgbClr val="00953A"/>
                </a:solidFill>
                <a:cs typeface="Arial" panose="020B0604020202020204" pitchFamily="34" charset="0"/>
              </a:rPr>
              <a:t>14</a:t>
            </a:r>
          </a:p>
        </p:txBody>
      </p:sp>
      <p:sp>
        <p:nvSpPr>
          <p:cNvPr id="10" name="Content Placeholder 1">
            <a:extLst>
              <a:ext uri="{FF2B5EF4-FFF2-40B4-BE49-F238E27FC236}">
                <a16:creationId xmlns:a16="http://schemas.microsoft.com/office/drawing/2014/main" id="{DE8BBBE0-1420-76E6-6BDF-9D4D67C0EEFB}"/>
              </a:ext>
            </a:extLst>
          </p:cNvPr>
          <p:cNvSpPr txBox="1">
            <a:spLocks/>
          </p:cNvSpPr>
          <p:nvPr/>
        </p:nvSpPr>
        <p:spPr>
          <a:xfrm>
            <a:off x="3006123" y="4718571"/>
            <a:ext cx="4205215" cy="494593"/>
          </a:xfrm>
          <a:prstGeom prst="rect">
            <a:avLst/>
          </a:prstGeom>
        </p:spPr>
        <p:txBody>
          <a:bodyPr lIns="91440" tIns="45720" rIns="91440" bIns="45720" anchor="t"/>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n-US" sz="2400" b="1" dirty="0">
                <a:solidFill>
                  <a:srgbClr val="00953A"/>
                </a:solidFill>
                <a:cs typeface="Arial"/>
              </a:rPr>
              <a:t>0,583 x 100 </a:t>
            </a:r>
            <a:r>
              <a:rPr lang="en-US" sz="2400" dirty="0">
                <a:solidFill>
                  <a:srgbClr val="00953A"/>
                </a:solidFill>
                <a:cs typeface="Arial"/>
              </a:rPr>
              <a:t>= </a:t>
            </a:r>
            <a:r>
              <a:rPr lang="en-US" sz="2400" b="1" dirty="0">
                <a:solidFill>
                  <a:srgbClr val="00953A"/>
                </a:solidFill>
                <a:cs typeface="Arial"/>
              </a:rPr>
              <a:t>58%</a:t>
            </a:r>
            <a:endParaRPr lang="en-US" sz="2400" b="1" dirty="0">
              <a:solidFill>
                <a:srgbClr val="00953A"/>
              </a:solidFill>
              <a:cs typeface="Arial" panose="020B0604020202020204" pitchFamily="34" charset="0"/>
            </a:endParaRPr>
          </a:p>
        </p:txBody>
      </p:sp>
      <p:sp>
        <p:nvSpPr>
          <p:cNvPr id="11" name="Content Placeholder 1">
            <a:extLst>
              <a:ext uri="{FF2B5EF4-FFF2-40B4-BE49-F238E27FC236}">
                <a16:creationId xmlns:a16="http://schemas.microsoft.com/office/drawing/2014/main" id="{BF1552FA-044A-E47D-07E0-E849C3C9DA91}"/>
              </a:ext>
            </a:extLst>
          </p:cNvPr>
          <p:cNvSpPr txBox="1">
            <a:spLocks/>
          </p:cNvSpPr>
          <p:nvPr/>
        </p:nvSpPr>
        <p:spPr>
          <a:xfrm>
            <a:off x="3221212" y="3240733"/>
            <a:ext cx="755431"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n-US" sz="2400" b="1" dirty="0">
                <a:solidFill>
                  <a:srgbClr val="00953A"/>
                </a:solidFill>
                <a:cs typeface="Arial" panose="020B0604020202020204" pitchFamily="34" charset="0"/>
              </a:rPr>
              <a:t>24</a:t>
            </a:r>
          </a:p>
        </p:txBody>
      </p:sp>
      <p:sp>
        <p:nvSpPr>
          <p:cNvPr id="12" name="Content Placeholder 1">
            <a:extLst>
              <a:ext uri="{FF2B5EF4-FFF2-40B4-BE49-F238E27FC236}">
                <a16:creationId xmlns:a16="http://schemas.microsoft.com/office/drawing/2014/main" id="{29E69328-DC4D-D7C3-22C6-5FF81E38AF15}"/>
              </a:ext>
            </a:extLst>
          </p:cNvPr>
          <p:cNvSpPr txBox="1">
            <a:spLocks/>
          </p:cNvSpPr>
          <p:nvPr/>
        </p:nvSpPr>
        <p:spPr>
          <a:xfrm>
            <a:off x="4605617" y="4194311"/>
            <a:ext cx="2768297"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n-US" sz="2400" b="1" dirty="0">
                <a:solidFill>
                  <a:srgbClr val="00953A"/>
                </a:solidFill>
                <a:cs typeface="Arial" panose="020B0604020202020204" pitchFamily="34" charset="0"/>
              </a:rPr>
              <a:t>14 / 24 = 0,583</a:t>
            </a:r>
          </a:p>
        </p:txBody>
      </p:sp>
      <p:graphicFrame>
        <p:nvGraphicFramePr>
          <p:cNvPr id="3" name="Group 392">
            <a:extLst>
              <a:ext uri="{FF2B5EF4-FFF2-40B4-BE49-F238E27FC236}">
                <a16:creationId xmlns:a16="http://schemas.microsoft.com/office/drawing/2014/main" id="{A1F31C45-7D2D-984E-8192-912FCF06EDA0}"/>
              </a:ext>
            </a:extLst>
          </p:cNvPr>
          <p:cNvGraphicFramePr>
            <a:graphicFrameLocks noGrp="1"/>
          </p:cNvGraphicFramePr>
          <p:nvPr>
            <p:extLst>
              <p:ext uri="{D42A27DB-BD31-4B8C-83A1-F6EECF244321}">
                <p14:modId xmlns:p14="http://schemas.microsoft.com/office/powerpoint/2010/main" val="339095278"/>
              </p:ext>
            </p:extLst>
          </p:nvPr>
        </p:nvGraphicFramePr>
        <p:xfrm>
          <a:off x="7211338" y="205040"/>
          <a:ext cx="2661876" cy="6310302"/>
        </p:xfrm>
        <a:graphic>
          <a:graphicData uri="http://schemas.openxmlformats.org/drawingml/2006/table">
            <a:tbl>
              <a:tblPr bandRow="1">
                <a:tableStyleId>{68D230F3-CF80-4859-8CE7-A43EE81993B5}</a:tableStyleId>
              </a:tblPr>
              <a:tblGrid>
                <a:gridCol w="727315">
                  <a:extLst>
                    <a:ext uri="{9D8B030D-6E8A-4147-A177-3AD203B41FA5}">
                      <a16:colId xmlns:a16="http://schemas.microsoft.com/office/drawing/2014/main" val="20000"/>
                    </a:ext>
                  </a:extLst>
                </a:gridCol>
                <a:gridCol w="1934561">
                  <a:extLst>
                    <a:ext uri="{9D8B030D-6E8A-4147-A177-3AD203B41FA5}">
                      <a16:colId xmlns:a16="http://schemas.microsoft.com/office/drawing/2014/main" val="20001"/>
                    </a:ext>
                  </a:extLst>
                </a:gridCol>
              </a:tblGrid>
              <a:tr h="31148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1" u="none" strike="noStrike" cap="none" normalizeH="0" baseline="0">
                          <a:ln>
                            <a:noFill/>
                          </a:ln>
                          <a:solidFill>
                            <a:schemeClr val="tx1"/>
                          </a:solidFill>
                          <a:effectLst/>
                          <a:latin typeface="+mn-lt"/>
                        </a:rPr>
                        <a:t>ID</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1" u="none" strike="noStrike" cap="none" normalizeH="0" baseline="0">
                          <a:ln>
                            <a:noFill/>
                          </a:ln>
                          <a:solidFill>
                            <a:schemeClr val="tx1"/>
                          </a:solidFill>
                          <a:effectLst/>
                          <a:latin typeface="+mn-lt"/>
                        </a:rPr>
                        <a:t>Hospitalizado?</a:t>
                      </a:r>
                      <a:endParaRPr kumimoji="0" lang="en-US" sz="1600" b="1" i="0" u="none" strike="noStrike" cap="none" normalizeH="0" baseline="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extLst>
                  <a:ext uri="{0D108BD9-81ED-4DB2-BD59-A6C34878D82A}">
                    <a16:rowId xmlns:a16="http://schemas.microsoft.com/office/drawing/2014/main" val="1000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dirty="0">
                          <a:ln>
                            <a:noFill/>
                          </a:ln>
                          <a:solidFill>
                            <a:schemeClr val="tx1"/>
                          </a:solidFill>
                          <a:effectLst/>
                          <a:latin typeface="+mn-lt"/>
                        </a:rPr>
                        <a:t>3</a:t>
                      </a:r>
                      <a:endParaRPr kumimoji="0" lang="en-US" sz="1600" b="0" i="0" u="none" strike="noStrike" cap="none" normalizeH="0" baseline="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Sim</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Sim</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alpha val="20000"/>
                      </a:srgbClr>
                    </a:solidFill>
                  </a:tcPr>
                </a:tc>
                <a:extLst>
                  <a:ext uri="{0D108BD9-81ED-4DB2-BD59-A6C34878D82A}">
                    <a16:rowId xmlns:a16="http://schemas.microsoft.com/office/drawing/2014/main" val="1000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5</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6</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7</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Sim</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8</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9</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10</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13</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15</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16</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17</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18</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19</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20</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21</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22</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a:solidFill>
                            <a:schemeClr val="tx1"/>
                          </a:solidFill>
                          <a:effectLst/>
                          <a:latin typeface="+mn-lt"/>
                        </a:rPr>
                        <a:t>Sim</a:t>
                      </a:r>
                      <a:endParaRPr lang="en-US" sz="1600" b="0" i="0" u="none" strike="noStrike">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23</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dirty="0">
                          <a:solidFill>
                            <a:schemeClr val="tx1"/>
                          </a:solidFill>
                          <a:effectLst/>
                          <a:latin typeface="+mn-lt"/>
                        </a:rPr>
                        <a:t>Não</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n-US" sz="1600" b="0" u="none" strike="noStrike" cap="none" normalizeH="0" baseline="0">
                          <a:ln>
                            <a:noFill/>
                          </a:ln>
                          <a:solidFill>
                            <a:schemeClr val="tx1"/>
                          </a:solidFill>
                          <a:effectLst/>
                          <a:latin typeface="+mn-lt"/>
                        </a:rPr>
                        <a:t>24</a:t>
                      </a:r>
                      <a:endParaRPr kumimoji="0" lang="en-US" sz="1600" b="0" i="0" u="none" strike="noStrike" cap="none" normalizeH="0" baseline="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n-US" sz="1600" b="0" u="none" strike="noStrike" dirty="0">
                          <a:solidFill>
                            <a:schemeClr val="tx1"/>
                          </a:solidFill>
                          <a:effectLst/>
                          <a:latin typeface="+mn-lt"/>
                        </a:rPr>
                        <a:t>Sim</a:t>
                      </a:r>
                      <a:endParaRPr lang="en-US" sz="1600" b="0" i="0" u="none" strike="noStrike"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spTree>
    <p:extLst>
      <p:ext uri="{BB962C8B-B14F-4D97-AF65-F5344CB8AC3E}">
        <p14:creationId xmlns:p14="http://schemas.microsoft.com/office/powerpoint/2010/main" val="213492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563D9B-E66E-1187-6750-133BB01665AA}"/>
              </a:ext>
            </a:extLst>
          </p:cNvPr>
          <p:cNvSpPr>
            <a:spLocks noGrp="1"/>
          </p:cNvSpPr>
          <p:nvPr>
            <p:ph sz="half" idx="2"/>
          </p:nvPr>
        </p:nvSpPr>
        <p:spPr>
          <a:xfrm>
            <a:off x="838200" y="1498735"/>
            <a:ext cx="11353800" cy="4639309"/>
          </a:xfrm>
        </p:spPr>
        <p:txBody>
          <a:bodyPr/>
          <a:lstStyle/>
          <a:p>
            <a:r>
              <a:rPr lang="en-US" dirty="0">
                <a:cs typeface="Arial" panose="020B0604020202020204" pitchFamily="34" charset="0"/>
              </a:rPr>
              <a:t>14 / 24 = ?</a:t>
            </a:r>
          </a:p>
          <a:p>
            <a:r>
              <a:rPr lang="en-US" dirty="0"/>
              <a:t>Se o </a:t>
            </a:r>
            <a:r>
              <a:rPr lang="en-US" dirty="0" err="1"/>
              <a:t>denominador</a:t>
            </a:r>
            <a:r>
              <a:rPr lang="en-US" dirty="0"/>
              <a:t> for &lt;1000, </a:t>
            </a:r>
            <a:r>
              <a:rPr lang="en-US" dirty="0" err="1"/>
              <a:t>arredondar</a:t>
            </a:r>
            <a:r>
              <a:rPr lang="en-US" dirty="0"/>
              <a:t> para 2 </a:t>
            </a:r>
            <a:r>
              <a:rPr lang="en-US" dirty="0" err="1"/>
              <a:t>algarismos</a:t>
            </a:r>
            <a:r>
              <a:rPr lang="en-US" dirty="0"/>
              <a:t> </a:t>
            </a:r>
            <a:r>
              <a:rPr lang="en-US" dirty="0" err="1"/>
              <a:t>significativos</a:t>
            </a:r>
            <a:endParaRPr lang="en-US" dirty="0"/>
          </a:p>
          <a:p>
            <a:r>
              <a:rPr lang="en-US" dirty="0"/>
              <a:t>É </a:t>
            </a:r>
            <a:r>
              <a:rPr lang="en-US" dirty="0" err="1"/>
              <a:t>mais</a:t>
            </a:r>
            <a:r>
              <a:rPr lang="en-US" dirty="0"/>
              <a:t> </a:t>
            </a:r>
            <a:r>
              <a:rPr lang="en-US" dirty="0" err="1"/>
              <a:t>fácil</a:t>
            </a:r>
            <a:r>
              <a:rPr lang="en-US" dirty="0"/>
              <a:t> </a:t>
            </a:r>
            <a:r>
              <a:rPr lang="en-US" dirty="0" err="1"/>
              <a:t>ler</a:t>
            </a:r>
            <a:r>
              <a:rPr lang="en-US" dirty="0"/>
              <a:t> e </a:t>
            </a:r>
            <a:r>
              <a:rPr lang="en-US" dirty="0" err="1"/>
              <a:t>interpretar</a:t>
            </a:r>
            <a:r>
              <a:rPr lang="en-US" dirty="0"/>
              <a:t> as </a:t>
            </a:r>
            <a:r>
              <a:rPr lang="en-US" dirty="0" err="1"/>
              <a:t>percentagens</a:t>
            </a:r>
            <a:r>
              <a:rPr lang="en-US" dirty="0"/>
              <a:t> </a:t>
            </a:r>
            <a:r>
              <a:rPr lang="en-US" dirty="0" err="1"/>
              <a:t>arredondadas</a:t>
            </a:r>
            <a:r>
              <a:rPr lang="en-US" dirty="0"/>
              <a:t>:</a:t>
            </a:r>
          </a:p>
          <a:p>
            <a:r>
              <a:rPr lang="en-US" dirty="0" err="1"/>
              <a:t>Muitas</a:t>
            </a:r>
            <a:r>
              <a:rPr lang="en-US" dirty="0"/>
              <a:t> </a:t>
            </a:r>
            <a:r>
              <a:rPr lang="en-US" dirty="0" err="1"/>
              <a:t>vezes</a:t>
            </a:r>
            <a:r>
              <a:rPr lang="en-US" dirty="0"/>
              <a:t>, </a:t>
            </a:r>
            <a:r>
              <a:rPr lang="en-US" dirty="0" err="1"/>
              <a:t>não</a:t>
            </a:r>
            <a:r>
              <a:rPr lang="en-US" dirty="0"/>
              <a:t> é </a:t>
            </a:r>
            <a:r>
              <a:rPr lang="en-US" dirty="0" err="1"/>
              <a:t>necessária</a:t>
            </a:r>
            <a:r>
              <a:rPr lang="en-US" dirty="0"/>
              <a:t> (</a:t>
            </a:r>
            <a:r>
              <a:rPr lang="en-US" dirty="0" err="1"/>
              <a:t>ou</a:t>
            </a:r>
            <a:r>
              <a:rPr lang="en-US" dirty="0"/>
              <a:t> </a:t>
            </a:r>
            <a:r>
              <a:rPr lang="en-US" dirty="0" err="1"/>
              <a:t>útil</a:t>
            </a:r>
            <a:r>
              <a:rPr lang="en-US" dirty="0"/>
              <a:t>) uma </a:t>
            </a:r>
            <a:r>
              <a:rPr lang="en-US" dirty="0" err="1"/>
              <a:t>precisão</a:t>
            </a:r>
            <a:r>
              <a:rPr lang="en-US" dirty="0"/>
              <a:t> </a:t>
            </a:r>
            <a:r>
              <a:rPr lang="en-US" dirty="0" err="1"/>
              <a:t>suplementar</a:t>
            </a:r>
            <a:endParaRPr lang="en-US" dirty="0"/>
          </a:p>
          <a:p>
            <a:endParaRPr lang="en-US" dirty="0"/>
          </a:p>
          <a:p>
            <a:endParaRPr lang="en-US" dirty="0"/>
          </a:p>
        </p:txBody>
      </p:sp>
      <p:sp>
        <p:nvSpPr>
          <p:cNvPr id="3" name="Title 2">
            <a:extLst>
              <a:ext uri="{FF2B5EF4-FFF2-40B4-BE49-F238E27FC236}">
                <a16:creationId xmlns:a16="http://schemas.microsoft.com/office/drawing/2014/main" id="{784F480A-F02C-C02D-6E86-F4F41A40A1A5}"/>
              </a:ext>
            </a:extLst>
          </p:cNvPr>
          <p:cNvSpPr>
            <a:spLocks noGrp="1"/>
          </p:cNvSpPr>
          <p:nvPr>
            <p:ph type="title"/>
          </p:nvPr>
        </p:nvSpPr>
        <p:spPr/>
        <p:txBody>
          <a:bodyPr lIns="91440" tIns="45720" rIns="91440" bIns="45720" anchor="t"/>
          <a:lstStyle/>
          <a:p>
            <a:r>
              <a:rPr lang="en-US" dirty="0" err="1"/>
              <a:t>Arredondamento</a:t>
            </a:r>
            <a:r>
              <a:rPr lang="en-US" dirty="0"/>
              <a:t> de </a:t>
            </a:r>
            <a:r>
              <a:rPr lang="en-US" dirty="0" err="1"/>
              <a:t>percentuais</a:t>
            </a:r>
            <a:endParaRPr lang="en-US" dirty="0"/>
          </a:p>
        </p:txBody>
      </p:sp>
      <p:graphicFrame>
        <p:nvGraphicFramePr>
          <p:cNvPr id="5" name="Table 6">
            <a:extLst>
              <a:ext uri="{FF2B5EF4-FFF2-40B4-BE49-F238E27FC236}">
                <a16:creationId xmlns:a16="http://schemas.microsoft.com/office/drawing/2014/main" id="{B08C48E1-DA5B-A3C8-2E12-75A488E4CC03}"/>
              </a:ext>
            </a:extLst>
          </p:cNvPr>
          <p:cNvGraphicFramePr>
            <a:graphicFrameLocks/>
          </p:cNvGraphicFramePr>
          <p:nvPr>
            <p:extLst>
              <p:ext uri="{D42A27DB-BD31-4B8C-83A1-F6EECF244321}">
                <p14:modId xmlns:p14="http://schemas.microsoft.com/office/powerpoint/2010/main" val="2903044393"/>
              </p:ext>
            </p:extLst>
          </p:nvPr>
        </p:nvGraphicFramePr>
        <p:xfrm>
          <a:off x="545123" y="4098427"/>
          <a:ext cx="5523168" cy="1854200"/>
        </p:xfrm>
        <a:graphic>
          <a:graphicData uri="http://schemas.openxmlformats.org/drawingml/2006/table">
            <a:tbl>
              <a:tblPr>
                <a:tableStyleId>{8799B23B-EC83-4686-B30A-512413B5E67A}</a:tableStyleId>
              </a:tblPr>
              <a:tblGrid>
                <a:gridCol w="3868615">
                  <a:extLst>
                    <a:ext uri="{9D8B030D-6E8A-4147-A177-3AD203B41FA5}">
                      <a16:colId xmlns:a16="http://schemas.microsoft.com/office/drawing/2014/main" val="4070875049"/>
                    </a:ext>
                  </a:extLst>
                </a:gridCol>
                <a:gridCol w="625542">
                  <a:extLst>
                    <a:ext uri="{9D8B030D-6E8A-4147-A177-3AD203B41FA5}">
                      <a16:colId xmlns:a16="http://schemas.microsoft.com/office/drawing/2014/main" val="420395267"/>
                    </a:ext>
                  </a:extLst>
                </a:gridCol>
                <a:gridCol w="1029011">
                  <a:extLst>
                    <a:ext uri="{9D8B030D-6E8A-4147-A177-3AD203B41FA5}">
                      <a16:colId xmlns:a16="http://schemas.microsoft.com/office/drawing/2014/main" val="1177851633"/>
                    </a:ext>
                  </a:extLst>
                </a:gridCol>
              </a:tblGrid>
              <a:tr h="370840">
                <a:tc>
                  <a:txBody>
                    <a:bodyPr/>
                    <a:lstStyle/>
                    <a:p>
                      <a:pPr algn="l" fontAlgn="b">
                        <a:spcBef>
                          <a:spcPts val="500"/>
                        </a:spcBef>
                        <a:spcAft>
                          <a:spcPts val="500"/>
                        </a:spcAft>
                      </a:pPr>
                      <a:endParaRPr lang="en-US" sz="2000" b="1" i="0" u="none" strike="noStrike"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Causa da morte</a:t>
                      </a:r>
                    </a:p>
                  </a:txBody>
                  <a:tcPr marL="6350" marR="6350" marT="635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2000</a:t>
                      </a:r>
                    </a:p>
                  </a:txBody>
                  <a:tcPr marL="6350" marR="6350" marT="635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2019</a:t>
                      </a:r>
                    </a:p>
                  </a:txBody>
                  <a:tcPr marL="6350" marR="6350" marT="635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lvl="1" algn="l" rtl="0" fontAlgn="b"/>
                      <a:r>
                        <a:rPr lang="en-US" sz="2000" b="0" i="0" u="none" strike="noStrike" dirty="0" err="1">
                          <a:solidFill>
                            <a:srgbClr val="000000"/>
                          </a:solidFill>
                          <a:effectLst/>
                          <a:latin typeface="Arial" panose="020B0604020202020204" pitchFamily="34" charset="0"/>
                        </a:rPr>
                        <a:t>Doença</a:t>
                      </a:r>
                      <a:r>
                        <a:rPr lang="en-US" sz="2000" b="0" i="0" u="none" strike="noStrike" dirty="0">
                          <a:solidFill>
                            <a:srgbClr val="000000"/>
                          </a:solidFill>
                          <a:effectLst/>
                          <a:latin typeface="Arial" panose="020B0604020202020204" pitchFamily="34" charset="0"/>
                        </a:rPr>
                        <a:t> </a:t>
                      </a:r>
                      <a:r>
                        <a:rPr lang="en-US" sz="2000" b="0" i="0" u="none" strike="noStrike" dirty="0" err="1">
                          <a:solidFill>
                            <a:srgbClr val="000000"/>
                          </a:solidFill>
                          <a:effectLst/>
                          <a:latin typeface="Arial" panose="020B0604020202020204" pitchFamily="34" charset="0"/>
                        </a:rPr>
                        <a:t>cardíaca</a:t>
                      </a:r>
                      <a:r>
                        <a:rPr lang="en-US" sz="2000" b="0" i="0" u="none" strike="noStrike" dirty="0">
                          <a:solidFill>
                            <a:srgbClr val="000000"/>
                          </a:solidFill>
                          <a:effectLst/>
                          <a:latin typeface="Arial" panose="020B0604020202020204" pitchFamily="34" charset="0"/>
                        </a:rPr>
                        <a:t> </a:t>
                      </a:r>
                      <a:r>
                        <a:rPr lang="en-US" sz="2000" b="0" i="0" u="none" strike="noStrike" dirty="0" err="1">
                          <a:solidFill>
                            <a:srgbClr val="000000"/>
                          </a:solidFill>
                          <a:effectLst/>
                          <a:latin typeface="Arial" panose="020B0604020202020204" pitchFamily="34" charset="0"/>
                        </a:rPr>
                        <a:t>isquémica</a:t>
                      </a:r>
                      <a:endParaRPr lang="en-US" sz="2000" b="0" i="0" u="none" strike="noStrike" dirty="0">
                        <a:solidFill>
                          <a:srgbClr val="000000"/>
                        </a:solidFill>
                        <a:effectLst/>
                        <a:latin typeface="Arial" panose="020B0604020202020204" pitchFamily="34" charset="0"/>
                      </a:endParaRP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13,2</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16,0</a:t>
                      </a: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marL="457200" marR="0" lvl="1" indent="0" algn="l" defTabSz="914400" rtl="0" eaLnBrk="1" fontAlgn="b" latinLnBrk="0" hangingPunct="1">
                        <a:lnSpc>
                          <a:spcPct val="100000"/>
                        </a:lnSpc>
                        <a:spcBef>
                          <a:spcPts val="0"/>
                        </a:spcBef>
                        <a:spcAft>
                          <a:spcPts val="0"/>
                        </a:spcAft>
                        <a:buClrTx/>
                        <a:buSzTx/>
                        <a:buFontTx/>
                        <a:buNone/>
                        <a:tabLst/>
                        <a:defRPr/>
                      </a:pPr>
                      <a:r>
                        <a:rPr lang="en-US" sz="2000" b="0" i="0" u="none" strike="noStrike" dirty="0" err="1">
                          <a:solidFill>
                            <a:srgbClr val="000000"/>
                          </a:solidFill>
                          <a:effectLst/>
                          <a:latin typeface="Arial" panose="020B0604020202020204" pitchFamily="34" charset="0"/>
                        </a:rPr>
                        <a:t>Acidente</a:t>
                      </a:r>
                      <a:r>
                        <a:rPr lang="en-US" sz="2000" b="0" i="0" u="none" strike="noStrike" dirty="0">
                          <a:solidFill>
                            <a:srgbClr val="000000"/>
                          </a:solidFill>
                          <a:effectLst/>
                          <a:latin typeface="Arial" panose="020B0604020202020204" pitchFamily="34" charset="0"/>
                        </a:rPr>
                        <a:t> vascular cerebral</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10,7</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11,2</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4604791"/>
                  </a:ext>
                </a:extLst>
              </a:tr>
              <a:tr h="370840">
                <a:tc>
                  <a:txBody>
                    <a:bodyPr/>
                    <a:lstStyle/>
                    <a:p>
                      <a:pPr marL="457200" marR="0" lvl="1" indent="0" algn="l"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DPOC</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ctr"/>
                      <a:r>
                        <a:rPr lang="en-US" sz="2000" b="0" i="0" u="none" strike="noStrike" dirty="0">
                          <a:solidFill>
                            <a:schemeClr val="tx1"/>
                          </a:solidFill>
                          <a:effectLst/>
                          <a:latin typeface="Arial" panose="020B0604020202020204" pitchFamily="34" charset="0"/>
                        </a:rPr>
                        <a:t>5,8</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5,8</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2536251"/>
                  </a:ext>
                </a:extLst>
              </a:tr>
            </a:tbl>
          </a:graphicData>
        </a:graphic>
      </p:graphicFrame>
      <p:graphicFrame>
        <p:nvGraphicFramePr>
          <p:cNvPr id="6" name="Table 6">
            <a:extLst>
              <a:ext uri="{FF2B5EF4-FFF2-40B4-BE49-F238E27FC236}">
                <a16:creationId xmlns:a16="http://schemas.microsoft.com/office/drawing/2014/main" id="{6C244EF4-9A7E-708B-5CD5-14061E9710FD}"/>
              </a:ext>
            </a:extLst>
          </p:cNvPr>
          <p:cNvGraphicFramePr>
            <a:graphicFrameLocks/>
          </p:cNvGraphicFramePr>
          <p:nvPr>
            <p:extLst>
              <p:ext uri="{D42A27DB-BD31-4B8C-83A1-F6EECF244321}">
                <p14:modId xmlns:p14="http://schemas.microsoft.com/office/powerpoint/2010/main" val="2634174211"/>
              </p:ext>
            </p:extLst>
          </p:nvPr>
        </p:nvGraphicFramePr>
        <p:xfrm>
          <a:off x="6304084" y="4098427"/>
          <a:ext cx="5396308" cy="1854200"/>
        </p:xfrm>
        <a:graphic>
          <a:graphicData uri="http://schemas.openxmlformats.org/drawingml/2006/table">
            <a:tbl>
              <a:tblPr>
                <a:tableStyleId>{8799B23B-EC83-4686-B30A-512413B5E67A}</a:tableStyleId>
              </a:tblPr>
              <a:tblGrid>
                <a:gridCol w="3719147">
                  <a:extLst>
                    <a:ext uri="{9D8B030D-6E8A-4147-A177-3AD203B41FA5}">
                      <a16:colId xmlns:a16="http://schemas.microsoft.com/office/drawing/2014/main" val="4070875049"/>
                    </a:ext>
                  </a:extLst>
                </a:gridCol>
                <a:gridCol w="826477">
                  <a:extLst>
                    <a:ext uri="{9D8B030D-6E8A-4147-A177-3AD203B41FA5}">
                      <a16:colId xmlns:a16="http://schemas.microsoft.com/office/drawing/2014/main" val="420395267"/>
                    </a:ext>
                  </a:extLst>
                </a:gridCol>
                <a:gridCol w="850684">
                  <a:extLst>
                    <a:ext uri="{9D8B030D-6E8A-4147-A177-3AD203B41FA5}">
                      <a16:colId xmlns:a16="http://schemas.microsoft.com/office/drawing/2014/main" val="1177851633"/>
                    </a:ext>
                  </a:extLst>
                </a:gridCol>
              </a:tblGrid>
              <a:tr h="370840">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n-US" sz="2000" b="1" i="0" u="none" strike="noStrike">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n-US" sz="2000" b="1" i="0" u="none" strike="noStrike" dirty="0">
                          <a:solidFill>
                            <a:srgbClr val="000000"/>
                          </a:solidFill>
                          <a:effectLst/>
                          <a:latin typeface="+mn-lt"/>
                        </a:rPr>
                        <a:t>Causa da </a:t>
                      </a:r>
                      <a:r>
                        <a:rPr lang="en-US" sz="2000" b="1" i="0" u="none" strike="noStrike" dirty="0" err="1">
                          <a:solidFill>
                            <a:srgbClr val="000000"/>
                          </a:solidFill>
                          <a:effectLst/>
                          <a:latin typeface="+mn-lt"/>
                        </a:rPr>
                        <a:t>morte</a:t>
                      </a:r>
                      <a:endParaRPr lang="en-US" sz="2000" b="1" i="0" u="none" strike="noStrike" dirty="0">
                        <a:solidFill>
                          <a:srgbClr val="000000"/>
                        </a:solidFill>
                        <a:effectLst/>
                        <a:latin typeface="+mn-lt"/>
                      </a:endParaRPr>
                    </a:p>
                  </a:txBody>
                  <a:tcPr marL="6350" marR="6350" marT="635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2000</a:t>
                      </a:r>
                    </a:p>
                  </a:txBody>
                  <a:tcPr marL="6350" marR="6350" marT="635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n-US" sz="2000" b="1" i="0" u="none" strike="noStrike">
                          <a:solidFill>
                            <a:srgbClr val="000000"/>
                          </a:solidFill>
                          <a:effectLst/>
                          <a:latin typeface="+mn-lt"/>
                        </a:rPr>
                        <a:t>2019</a:t>
                      </a:r>
                    </a:p>
                  </a:txBody>
                  <a:tcPr marL="6350" marR="6350" marT="635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lvl="1" algn="l" rtl="0" fontAlgn="b"/>
                      <a:r>
                        <a:rPr lang="en-US" sz="2000" b="0" i="0" u="none" strike="noStrike" dirty="0" err="1">
                          <a:solidFill>
                            <a:srgbClr val="000000"/>
                          </a:solidFill>
                          <a:effectLst/>
                          <a:latin typeface="Arial" panose="020B0604020202020204" pitchFamily="34" charset="0"/>
                        </a:rPr>
                        <a:t>Doença</a:t>
                      </a:r>
                      <a:r>
                        <a:rPr lang="en-US" sz="2000" b="0" i="0" u="none" strike="noStrike" dirty="0">
                          <a:solidFill>
                            <a:srgbClr val="000000"/>
                          </a:solidFill>
                          <a:effectLst/>
                          <a:latin typeface="Arial" panose="020B0604020202020204" pitchFamily="34" charset="0"/>
                        </a:rPr>
                        <a:t> </a:t>
                      </a:r>
                      <a:r>
                        <a:rPr lang="en-US" sz="2000" b="0" i="0" u="none" strike="noStrike" dirty="0" err="1">
                          <a:solidFill>
                            <a:srgbClr val="000000"/>
                          </a:solidFill>
                          <a:effectLst/>
                          <a:latin typeface="Arial" panose="020B0604020202020204" pitchFamily="34" charset="0"/>
                        </a:rPr>
                        <a:t>cardíaca</a:t>
                      </a:r>
                      <a:r>
                        <a:rPr lang="en-US" sz="2000" b="0" i="0" u="none" strike="noStrike" dirty="0">
                          <a:solidFill>
                            <a:srgbClr val="000000"/>
                          </a:solidFill>
                          <a:effectLst/>
                          <a:latin typeface="Arial" panose="020B0604020202020204" pitchFamily="34" charset="0"/>
                        </a:rPr>
                        <a:t> </a:t>
                      </a:r>
                      <a:r>
                        <a:rPr lang="en-US" sz="2000" b="0" i="0" u="none" strike="noStrike" dirty="0" err="1">
                          <a:solidFill>
                            <a:srgbClr val="000000"/>
                          </a:solidFill>
                          <a:effectLst/>
                          <a:latin typeface="Arial" panose="020B0604020202020204" pitchFamily="34" charset="0"/>
                        </a:rPr>
                        <a:t>isquémica</a:t>
                      </a:r>
                      <a:endParaRPr lang="en-US" sz="2000" b="0" i="0" u="none" strike="noStrike" dirty="0">
                        <a:solidFill>
                          <a:srgbClr val="000000"/>
                        </a:solidFill>
                        <a:effectLst/>
                        <a:latin typeface="Arial" panose="020B0604020202020204" pitchFamily="34" charset="0"/>
                      </a:endParaRP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a:solidFill>
                            <a:schemeClr val="tx1"/>
                          </a:solidFill>
                          <a:effectLst/>
                          <a:latin typeface="Arial" panose="020B0604020202020204" pitchFamily="34" charset="0"/>
                        </a:rPr>
                        <a:t>13</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a:solidFill>
                            <a:schemeClr val="tx1"/>
                          </a:solidFill>
                          <a:effectLst/>
                          <a:latin typeface="Arial" panose="020B0604020202020204" pitchFamily="34" charset="0"/>
                        </a:rPr>
                        <a:t>16</a:t>
                      </a: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marL="457200" marR="0" lvl="1" indent="0" algn="l" defTabSz="914400" rtl="0" eaLnBrk="1" fontAlgn="b" latinLnBrk="0" hangingPunct="1">
                        <a:lnSpc>
                          <a:spcPct val="100000"/>
                        </a:lnSpc>
                        <a:spcBef>
                          <a:spcPts val="0"/>
                        </a:spcBef>
                        <a:spcAft>
                          <a:spcPts val="0"/>
                        </a:spcAft>
                        <a:buClrTx/>
                        <a:buSzTx/>
                        <a:buFontTx/>
                        <a:buNone/>
                        <a:tabLst/>
                        <a:defRPr/>
                      </a:pPr>
                      <a:r>
                        <a:rPr lang="en-US" sz="2000" b="0" i="0" u="none" strike="noStrike" dirty="0" err="1">
                          <a:solidFill>
                            <a:srgbClr val="000000"/>
                          </a:solidFill>
                          <a:effectLst/>
                          <a:latin typeface="Arial" panose="020B0604020202020204" pitchFamily="34" charset="0"/>
                        </a:rPr>
                        <a:t>Acidente</a:t>
                      </a:r>
                      <a:r>
                        <a:rPr lang="en-US" sz="2000" b="0" i="0" u="none" strike="noStrike" dirty="0">
                          <a:solidFill>
                            <a:srgbClr val="000000"/>
                          </a:solidFill>
                          <a:effectLst/>
                          <a:latin typeface="Arial" panose="020B0604020202020204" pitchFamily="34" charset="0"/>
                        </a:rPr>
                        <a:t> vascular cerebral</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a:solidFill>
                            <a:schemeClr val="tx1"/>
                          </a:solidFill>
                          <a:effectLst/>
                          <a:latin typeface="Arial" panose="020B0604020202020204" pitchFamily="34" charset="0"/>
                        </a:rPr>
                        <a:t>11</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a:solidFill>
                            <a:schemeClr val="tx1"/>
                          </a:solidFill>
                          <a:effectLst/>
                          <a:latin typeface="Arial" panose="020B0604020202020204" pitchFamily="34" charset="0"/>
                        </a:rPr>
                        <a:t>11</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4604791"/>
                  </a:ext>
                </a:extLst>
              </a:tr>
              <a:tr h="370840">
                <a:tc>
                  <a:txBody>
                    <a:bodyPr/>
                    <a:lstStyle/>
                    <a:p>
                      <a:pPr marL="457200" marR="0" lvl="1" indent="0" algn="l"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DPOC</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ctr"/>
                      <a:r>
                        <a:rPr lang="en-US" sz="2000" b="0" i="0" u="none" strike="noStrike" dirty="0">
                          <a:solidFill>
                            <a:schemeClr val="tx1"/>
                          </a:solidFill>
                          <a:effectLst/>
                          <a:latin typeface="Arial" panose="020B0604020202020204" pitchFamily="34" charset="0"/>
                        </a:rPr>
                        <a:t>6</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n-US" sz="2000" b="0" i="0" u="none" strike="noStrike" dirty="0">
                          <a:solidFill>
                            <a:schemeClr val="tx1"/>
                          </a:solidFill>
                          <a:effectLst/>
                          <a:latin typeface="Arial" panose="020B0604020202020204" pitchFamily="34" charset="0"/>
                        </a:rPr>
                        <a:t>6</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2536251"/>
                  </a:ext>
                </a:extLst>
              </a:tr>
            </a:tbl>
          </a:graphicData>
        </a:graphic>
      </p:graphicFrame>
      <p:sp>
        <p:nvSpPr>
          <p:cNvPr id="7" name="TextBox 6">
            <a:extLst>
              <a:ext uri="{FF2B5EF4-FFF2-40B4-BE49-F238E27FC236}">
                <a16:creationId xmlns:a16="http://schemas.microsoft.com/office/drawing/2014/main" id="{3872C334-0DEC-4B35-2FE6-0A0215F60927}"/>
              </a:ext>
            </a:extLst>
          </p:cNvPr>
          <p:cNvSpPr txBox="1"/>
          <p:nvPr/>
        </p:nvSpPr>
        <p:spPr>
          <a:xfrm>
            <a:off x="2610161" y="1478857"/>
            <a:ext cx="1079500" cy="523220"/>
          </a:xfrm>
          <a:prstGeom prst="rect">
            <a:avLst/>
          </a:prstGeom>
          <a:solidFill>
            <a:schemeClr val="bg1"/>
          </a:solidFill>
        </p:spPr>
        <p:txBody>
          <a:bodyPr wrap="square" rtlCol="0">
            <a:spAutoFit/>
          </a:bodyPr>
          <a:lstStyle/>
          <a:p>
            <a:r>
              <a:rPr lang="en-US" sz="2800" b="1">
                <a:solidFill>
                  <a:srgbClr val="00953A"/>
                </a:solidFill>
              </a:rPr>
              <a:t>58%</a:t>
            </a:r>
          </a:p>
        </p:txBody>
      </p:sp>
    </p:spTree>
    <p:extLst>
      <p:ext uri="{BB962C8B-B14F-4D97-AF65-F5344CB8AC3E}">
        <p14:creationId xmlns:p14="http://schemas.microsoft.com/office/powerpoint/2010/main" val="128547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199" y="1498735"/>
            <a:ext cx="10973041" cy="4639309"/>
          </a:xfrm>
        </p:spPr>
        <p:txBody>
          <a:bodyPr/>
          <a:lstStyle/>
          <a:p>
            <a:pPr marL="0" indent="0">
              <a:buNone/>
              <a:defRPr/>
            </a:pPr>
            <a:r>
              <a:rPr lang="en-US" altLang="en-US" dirty="0">
                <a:solidFill>
                  <a:srgbClr val="000000"/>
                </a:solidFill>
              </a:rPr>
              <a:t>Entre 10.000 </a:t>
            </a:r>
            <a:r>
              <a:rPr lang="en-US" altLang="en-US" dirty="0" err="1">
                <a:solidFill>
                  <a:srgbClr val="000000"/>
                </a:solidFill>
              </a:rPr>
              <a:t>adultos</a:t>
            </a:r>
            <a:r>
              <a:rPr lang="en-US" altLang="en-US" dirty="0">
                <a:solidFill>
                  <a:srgbClr val="000000"/>
                </a:solidFill>
              </a:rPr>
              <a:t> </a:t>
            </a:r>
            <a:r>
              <a:rPr lang="en-US" altLang="en-US" dirty="0" err="1">
                <a:solidFill>
                  <a:srgbClr val="000000"/>
                </a:solidFill>
              </a:rPr>
              <a:t>inscritos</a:t>
            </a:r>
            <a:r>
              <a:rPr lang="en-US" altLang="en-US" dirty="0">
                <a:solidFill>
                  <a:srgbClr val="000000"/>
                </a:solidFill>
              </a:rPr>
              <a:t> num </a:t>
            </a:r>
            <a:r>
              <a:rPr lang="en-US" altLang="en-US" dirty="0" err="1">
                <a:solidFill>
                  <a:srgbClr val="000000"/>
                </a:solidFill>
              </a:rPr>
              <a:t>inquérito</a:t>
            </a:r>
            <a:r>
              <a:rPr lang="en-US" altLang="en-US" dirty="0">
                <a:solidFill>
                  <a:srgbClr val="000000"/>
                </a:solidFill>
              </a:rPr>
              <a:t> </a:t>
            </a:r>
            <a:r>
              <a:rPr lang="en-US" altLang="en-US" dirty="0" err="1">
                <a:solidFill>
                  <a:srgbClr val="000000"/>
                </a:solidFill>
              </a:rPr>
              <a:t>sobre</a:t>
            </a:r>
            <a:r>
              <a:rPr lang="en-US" altLang="en-US" dirty="0">
                <a:solidFill>
                  <a:srgbClr val="000000"/>
                </a:solidFill>
              </a:rPr>
              <a:t> a </a:t>
            </a:r>
            <a:r>
              <a:rPr lang="en-US" altLang="en-US" dirty="0" err="1">
                <a:solidFill>
                  <a:srgbClr val="000000"/>
                </a:solidFill>
              </a:rPr>
              <a:t>pressão</a:t>
            </a:r>
            <a:r>
              <a:rPr lang="en-US" altLang="en-US" dirty="0">
                <a:solidFill>
                  <a:srgbClr val="000000"/>
                </a:solidFill>
              </a:rPr>
              <a:t> arterial (PA), 570 </a:t>
            </a:r>
            <a:r>
              <a:rPr lang="en-US" altLang="en-US" dirty="0" err="1">
                <a:solidFill>
                  <a:srgbClr val="000000"/>
                </a:solidFill>
              </a:rPr>
              <a:t>foram</a:t>
            </a:r>
            <a:r>
              <a:rPr lang="en-US" altLang="en-US" dirty="0">
                <a:solidFill>
                  <a:srgbClr val="000000"/>
                </a:solidFill>
              </a:rPr>
              <a:t> </a:t>
            </a:r>
            <a:r>
              <a:rPr lang="en-US" altLang="en-US" dirty="0" err="1">
                <a:solidFill>
                  <a:srgbClr val="000000"/>
                </a:solidFill>
              </a:rPr>
              <a:t>diagnosticados</a:t>
            </a:r>
            <a:r>
              <a:rPr lang="en-US" altLang="en-US" dirty="0">
                <a:solidFill>
                  <a:srgbClr val="000000"/>
                </a:solidFill>
              </a:rPr>
              <a:t> com </a:t>
            </a:r>
            <a:r>
              <a:rPr lang="en-US" altLang="en-US" dirty="0" err="1">
                <a:solidFill>
                  <a:srgbClr val="000000"/>
                </a:solidFill>
              </a:rPr>
              <a:t>hipertensão</a:t>
            </a:r>
            <a:r>
              <a:rPr lang="en-US" altLang="en-US" dirty="0">
                <a:solidFill>
                  <a:srgbClr val="000000"/>
                </a:solidFill>
              </a:rPr>
              <a:t> (</a:t>
            </a:r>
            <a:r>
              <a:rPr lang="en-US" altLang="en-US" dirty="0" err="1">
                <a:solidFill>
                  <a:srgbClr val="000000"/>
                </a:solidFill>
              </a:rPr>
              <a:t>definida</a:t>
            </a:r>
            <a:r>
              <a:rPr lang="en-US" altLang="en-US" dirty="0">
                <a:solidFill>
                  <a:srgbClr val="000000"/>
                </a:solidFill>
              </a:rPr>
              <a:t> </a:t>
            </a:r>
            <a:r>
              <a:rPr lang="en-US" altLang="en-US" dirty="0" err="1">
                <a:solidFill>
                  <a:srgbClr val="000000"/>
                </a:solidFill>
              </a:rPr>
              <a:t>como</a:t>
            </a:r>
            <a:r>
              <a:rPr lang="en-US" altLang="en-US" dirty="0">
                <a:solidFill>
                  <a:srgbClr val="000000"/>
                </a:solidFill>
              </a:rPr>
              <a:t> </a:t>
            </a:r>
            <a:r>
              <a:rPr lang="en-US" altLang="en-US" dirty="0" err="1">
                <a:solidFill>
                  <a:srgbClr val="000000"/>
                </a:solidFill>
              </a:rPr>
              <a:t>medição</a:t>
            </a:r>
            <a:r>
              <a:rPr lang="en-US" altLang="en-US" dirty="0">
                <a:solidFill>
                  <a:srgbClr val="000000"/>
                </a:solidFill>
              </a:rPr>
              <a:t> da PA </a:t>
            </a:r>
            <a:r>
              <a:rPr lang="en-US" altLang="en-US" dirty="0" err="1">
                <a:solidFill>
                  <a:srgbClr val="000000"/>
                </a:solidFill>
              </a:rPr>
              <a:t>diastólica</a:t>
            </a:r>
            <a:r>
              <a:rPr lang="en-US" altLang="en-US" dirty="0">
                <a:solidFill>
                  <a:srgbClr val="000000"/>
                </a:solidFill>
              </a:rPr>
              <a:t> &gt;95 mm Hg).</a:t>
            </a:r>
          </a:p>
          <a:p>
            <a:pPr marL="15875" indent="-15875">
              <a:spcBef>
                <a:spcPts val="1800"/>
              </a:spcBef>
              <a:buNone/>
              <a:defRPr/>
            </a:pPr>
            <a:r>
              <a:rPr lang="en-US" altLang="en-US" dirty="0">
                <a:solidFill>
                  <a:srgbClr val="000000"/>
                </a:solidFill>
              </a:rPr>
              <a:t>Qual é o percentual de </a:t>
            </a:r>
            <a:r>
              <a:rPr lang="en-US" altLang="en-US" dirty="0" err="1">
                <a:solidFill>
                  <a:srgbClr val="000000"/>
                </a:solidFill>
              </a:rPr>
              <a:t>pessoas</a:t>
            </a:r>
            <a:r>
              <a:rPr lang="en-US" altLang="en-US" dirty="0">
                <a:solidFill>
                  <a:srgbClr val="000000"/>
                </a:solidFill>
              </a:rPr>
              <a:t> </a:t>
            </a:r>
            <a:r>
              <a:rPr lang="en-US" altLang="en-US" dirty="0" err="1">
                <a:solidFill>
                  <a:srgbClr val="000000"/>
                </a:solidFill>
              </a:rPr>
              <a:t>inscritas</a:t>
            </a:r>
            <a:r>
              <a:rPr lang="en-US" altLang="en-US" dirty="0">
                <a:solidFill>
                  <a:srgbClr val="000000"/>
                </a:solidFill>
              </a:rPr>
              <a:t> no </a:t>
            </a:r>
            <a:r>
              <a:rPr lang="en-US" altLang="en-US" dirty="0" err="1">
                <a:solidFill>
                  <a:srgbClr val="000000"/>
                </a:solidFill>
              </a:rPr>
              <a:t>inquérito</a:t>
            </a:r>
            <a:r>
              <a:rPr lang="en-US" altLang="en-US" dirty="0">
                <a:solidFill>
                  <a:srgbClr val="000000"/>
                </a:solidFill>
              </a:rPr>
              <a:t> </a:t>
            </a:r>
            <a:br>
              <a:rPr lang="en-US" altLang="en-US" dirty="0">
                <a:solidFill>
                  <a:srgbClr val="000000"/>
                </a:solidFill>
              </a:rPr>
            </a:br>
            <a:r>
              <a:rPr lang="en-US" altLang="en-US" dirty="0">
                <a:solidFill>
                  <a:srgbClr val="000000"/>
                </a:solidFill>
              </a:rPr>
              <a:t>com </a:t>
            </a:r>
            <a:r>
              <a:rPr lang="en-US" altLang="en-US" dirty="0" err="1">
                <a:solidFill>
                  <a:srgbClr val="000000"/>
                </a:solidFill>
              </a:rPr>
              <a:t>hipertensão</a:t>
            </a:r>
            <a:r>
              <a:rPr lang="en-US" altLang="en-US" dirty="0">
                <a:solidFill>
                  <a:srgbClr val="000000"/>
                </a:solidFill>
              </a:rPr>
              <a:t>?</a:t>
            </a:r>
          </a:p>
          <a:p>
            <a:pPr marL="0" lvl="1" indent="0">
              <a:spcBef>
                <a:spcPts val="1200"/>
              </a:spcBef>
              <a:spcAft>
                <a:spcPts val="0"/>
              </a:spcAft>
              <a:buNone/>
              <a:tabLst>
                <a:tab pos="914400" algn="l"/>
              </a:tabLst>
              <a:defRPr/>
            </a:pPr>
            <a:r>
              <a:rPr lang="en-US" altLang="en-US" sz="2800" b="1" dirty="0">
                <a:solidFill>
                  <a:srgbClr val="00953A"/>
                </a:solidFill>
              </a:rPr>
              <a:t>	570 </a:t>
            </a:r>
            <a:r>
              <a:rPr lang="en-US" altLang="en-US" sz="2800" b="1" dirty="0" err="1">
                <a:solidFill>
                  <a:srgbClr val="00953A"/>
                </a:solidFill>
              </a:rPr>
              <a:t>pessoas</a:t>
            </a:r>
            <a:r>
              <a:rPr lang="en-US" altLang="en-US" sz="2800" b="1" dirty="0">
                <a:solidFill>
                  <a:srgbClr val="00953A"/>
                </a:solidFill>
              </a:rPr>
              <a:t> com </a:t>
            </a:r>
            <a:r>
              <a:rPr lang="en-US" altLang="en-US" sz="2800" b="1" dirty="0" err="1">
                <a:solidFill>
                  <a:srgbClr val="00953A"/>
                </a:solidFill>
              </a:rPr>
              <a:t>hipertensão</a:t>
            </a:r>
            <a:endParaRPr lang="en-US" altLang="en-US" sz="2800" b="1" dirty="0">
              <a:solidFill>
                <a:srgbClr val="00953A"/>
              </a:solidFill>
            </a:endParaRPr>
          </a:p>
          <a:p>
            <a:pPr marL="0" lvl="1" indent="0">
              <a:spcBef>
                <a:spcPts val="0"/>
              </a:spcBef>
              <a:buNone/>
              <a:defRPr/>
            </a:pPr>
            <a:r>
              <a:rPr lang="en-US" altLang="en-US" sz="2800" b="1" dirty="0">
                <a:solidFill>
                  <a:srgbClr val="00953A"/>
                </a:solidFill>
              </a:rPr>
              <a:t>	  10.000 </a:t>
            </a:r>
            <a:r>
              <a:rPr lang="en-US" altLang="en-US" sz="2800" b="1" dirty="0" err="1">
                <a:solidFill>
                  <a:srgbClr val="00953A"/>
                </a:solidFill>
              </a:rPr>
              <a:t>pessoas</a:t>
            </a:r>
            <a:r>
              <a:rPr lang="en-US" altLang="en-US" sz="2800" b="1" dirty="0">
                <a:solidFill>
                  <a:srgbClr val="00953A"/>
                </a:solidFill>
              </a:rPr>
              <a:t> </a:t>
            </a:r>
            <a:r>
              <a:rPr lang="en-US" altLang="en-US" sz="2800" b="1" dirty="0" err="1">
                <a:solidFill>
                  <a:srgbClr val="00953A"/>
                </a:solidFill>
              </a:rPr>
              <a:t>inscritas</a:t>
            </a:r>
            <a:endParaRPr lang="en-US" altLang="en-US" sz="2800" b="1" dirty="0">
              <a:solidFill>
                <a:srgbClr val="00953A"/>
              </a:solidFill>
            </a:endParaRPr>
          </a:p>
          <a:p>
            <a:pPr marL="0" lvl="1" indent="0">
              <a:spcBef>
                <a:spcPts val="0"/>
              </a:spcBef>
              <a:buNone/>
              <a:defRPr/>
            </a:pPr>
            <a:r>
              <a:rPr lang="en-US" altLang="en-US" sz="2800" dirty="0"/>
              <a:t>Qual </a:t>
            </a:r>
            <a:r>
              <a:rPr lang="en-US" altLang="en-US" sz="2800" dirty="0" err="1"/>
              <a:t>é</a:t>
            </a:r>
            <a:r>
              <a:rPr lang="en-US" altLang="en-US" sz="2800" dirty="0"/>
              <a:t> o percentual de </a:t>
            </a:r>
            <a:r>
              <a:rPr lang="en-US" altLang="en-US" sz="2800" dirty="0" err="1"/>
              <a:t>pessoas</a:t>
            </a:r>
            <a:r>
              <a:rPr lang="en-US" altLang="en-US" sz="2800" dirty="0"/>
              <a:t> que </a:t>
            </a:r>
            <a:r>
              <a:rPr lang="en-US" altLang="en-US" sz="2800" dirty="0" err="1"/>
              <a:t>não</a:t>
            </a:r>
            <a:r>
              <a:rPr lang="en-US" altLang="en-US" sz="2800" dirty="0"/>
              <a:t> </a:t>
            </a:r>
            <a:r>
              <a:rPr lang="en-US" altLang="en-US" sz="2800" dirty="0" err="1"/>
              <a:t>sofriam</a:t>
            </a:r>
            <a:r>
              <a:rPr lang="en-US" altLang="en-US" sz="2800" dirty="0"/>
              <a:t> de </a:t>
            </a:r>
            <a:r>
              <a:rPr lang="en-US" altLang="en-US" sz="2800" dirty="0" err="1"/>
              <a:t>hipertensão</a:t>
            </a:r>
            <a:r>
              <a:rPr lang="en-US" altLang="en-US" sz="2800" dirty="0"/>
              <a:t>?</a:t>
            </a:r>
          </a:p>
          <a:p>
            <a:pPr marL="0" indent="0">
              <a:spcBef>
                <a:spcPts val="900"/>
              </a:spcBef>
              <a:buClr>
                <a:srgbClr val="CC0000"/>
              </a:buClr>
              <a:buSzPct val="65000"/>
              <a:buNone/>
              <a:tabLst>
                <a:tab pos="914400" algn="l"/>
                <a:tab pos="2459038" algn="ctr"/>
                <a:tab pos="4797425" algn="l"/>
              </a:tabLst>
              <a:defRPr/>
            </a:pPr>
            <a:r>
              <a:rPr lang="en-US" altLang="en-US" b="1" dirty="0">
                <a:solidFill>
                  <a:srgbClr val="00953A"/>
                </a:solidFill>
              </a:rPr>
              <a:t>	9,430 </a:t>
            </a:r>
            <a:r>
              <a:rPr lang="en-US" altLang="en-US" b="1" dirty="0" err="1">
                <a:solidFill>
                  <a:srgbClr val="00953A"/>
                </a:solidFill>
              </a:rPr>
              <a:t>pessoas</a:t>
            </a:r>
            <a:r>
              <a:rPr lang="en-US" altLang="en-US" b="1" dirty="0">
                <a:solidFill>
                  <a:srgbClr val="00953A"/>
                </a:solidFill>
              </a:rPr>
              <a:t> </a:t>
            </a:r>
            <a:r>
              <a:rPr lang="en-US" altLang="en-US" b="1" dirty="0" err="1">
                <a:solidFill>
                  <a:srgbClr val="00953A"/>
                </a:solidFill>
              </a:rPr>
              <a:t>não</a:t>
            </a:r>
            <a:r>
              <a:rPr lang="en-US" altLang="en-US" b="1" dirty="0">
                <a:solidFill>
                  <a:srgbClr val="00953A"/>
                </a:solidFill>
              </a:rPr>
              <a:t> </a:t>
            </a:r>
            <a:r>
              <a:rPr lang="en-US" altLang="en-US" b="1" dirty="0" err="1">
                <a:solidFill>
                  <a:srgbClr val="00953A"/>
                </a:solidFill>
              </a:rPr>
              <a:t>hipertensas</a:t>
            </a:r>
            <a:r>
              <a:rPr lang="en-US" altLang="en-US" b="1" dirty="0">
                <a:solidFill>
                  <a:srgbClr val="00953A"/>
                </a:solidFill>
              </a:rPr>
              <a:t> = 0.943</a:t>
            </a:r>
          </a:p>
          <a:p>
            <a:pPr marL="0" indent="0">
              <a:buClr>
                <a:srgbClr val="CC0000"/>
              </a:buClr>
              <a:buSzPct val="65000"/>
              <a:buNone/>
              <a:tabLst>
                <a:tab pos="284163" algn="l"/>
                <a:tab pos="2459038" algn="ctr"/>
                <a:tab pos="4797425" algn="l"/>
              </a:tabLst>
              <a:defRPr/>
            </a:pPr>
            <a:r>
              <a:rPr lang="en-US" altLang="en-US" b="1" dirty="0">
                <a:solidFill>
                  <a:srgbClr val="00953A"/>
                </a:solidFill>
              </a:rPr>
              <a:t>		          10.000 </a:t>
            </a:r>
            <a:r>
              <a:rPr lang="en-US" altLang="en-US" b="1" dirty="0" err="1">
                <a:solidFill>
                  <a:srgbClr val="00953A"/>
                </a:solidFill>
              </a:rPr>
              <a:t>pessoas</a:t>
            </a:r>
            <a:r>
              <a:rPr lang="en-US" altLang="en-US" b="1" dirty="0">
                <a:solidFill>
                  <a:srgbClr val="00953A"/>
                </a:solidFill>
              </a:rPr>
              <a:t> </a:t>
            </a:r>
            <a:r>
              <a:rPr lang="en-US" altLang="en-US" b="1" dirty="0" err="1">
                <a:solidFill>
                  <a:srgbClr val="00953A"/>
                </a:solidFill>
              </a:rPr>
              <a:t>inscritas</a:t>
            </a:r>
            <a:endParaRPr lang="en-US" altLang="en-US" b="1" dirty="0">
              <a:solidFill>
                <a:srgbClr val="00953A"/>
              </a:solidFill>
            </a:endParaRPr>
          </a:p>
        </p:txBody>
      </p:sp>
      <p:sp>
        <p:nvSpPr>
          <p:cNvPr id="2" name="Title 1"/>
          <p:cNvSpPr>
            <a:spLocks noGrp="1"/>
          </p:cNvSpPr>
          <p:nvPr>
            <p:ph type="title"/>
          </p:nvPr>
        </p:nvSpPr>
        <p:spPr/>
        <p:txBody>
          <a:bodyPr/>
          <a:lstStyle/>
          <a:p>
            <a:r>
              <a:rPr lang="en-US" dirty="0" err="1"/>
              <a:t>Proporções</a:t>
            </a:r>
            <a:r>
              <a:rPr lang="en-US" dirty="0"/>
              <a:t>: </a:t>
            </a:r>
            <a:r>
              <a:rPr lang="en-US" dirty="0" err="1"/>
              <a:t>prática</a:t>
            </a:r>
            <a:r>
              <a:rPr lang="en-US" dirty="0"/>
              <a:t> 2</a:t>
            </a:r>
          </a:p>
        </p:txBody>
      </p:sp>
      <p:sp>
        <p:nvSpPr>
          <p:cNvPr id="5" name="Rectangle 4"/>
          <p:cNvSpPr/>
          <p:nvPr/>
        </p:nvSpPr>
        <p:spPr>
          <a:xfrm>
            <a:off x="8481344" y="5618335"/>
            <a:ext cx="1513556" cy="523220"/>
          </a:xfrm>
          <a:prstGeom prst="rect">
            <a:avLst/>
          </a:prstGeom>
        </p:spPr>
        <p:txBody>
          <a:bodyPr wrap="none">
            <a:spAutoFit/>
          </a:bodyPr>
          <a:lstStyle/>
          <a:p>
            <a:r>
              <a:rPr lang="en-US" altLang="en-US" sz="2800" b="1" kern="0" dirty="0">
                <a:solidFill>
                  <a:srgbClr val="109648"/>
                </a:solidFill>
                <a:latin typeface="Arial" panose="020B0604020202020204" pitchFamily="34" charset="0"/>
                <a:cs typeface="Arial" panose="020B0604020202020204" pitchFamily="34" charset="0"/>
              </a:rPr>
              <a:t>= 94.3%</a:t>
            </a:r>
            <a:endParaRPr lang="en-US" sz="2800" dirty="0">
              <a:solidFill>
                <a:srgbClr val="109648"/>
              </a:solidFill>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11BD69DB-5D62-9705-47D5-D1A36BDDCB0B}"/>
              </a:ext>
            </a:extLst>
          </p:cNvPr>
          <p:cNvCxnSpPr>
            <a:cxnSpLocks/>
          </p:cNvCxnSpPr>
          <p:nvPr/>
        </p:nvCxnSpPr>
        <p:spPr>
          <a:xfrm>
            <a:off x="1716808" y="6203533"/>
            <a:ext cx="5569840" cy="0"/>
          </a:xfrm>
          <a:prstGeom prst="line">
            <a:avLst/>
          </a:prstGeom>
          <a:ln w="38100">
            <a:solidFill>
              <a:srgbClr val="00953A"/>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7466264" y="4277562"/>
            <a:ext cx="2528636" cy="523220"/>
          </a:xfrm>
          <a:prstGeom prst="rect">
            <a:avLst/>
          </a:prstGeom>
        </p:spPr>
        <p:txBody>
          <a:bodyPr wrap="square" lIns="91440" tIns="45720" rIns="91440" bIns="45720" anchor="t">
            <a:spAutoFit/>
          </a:bodyPr>
          <a:lstStyle/>
          <a:p>
            <a:pPr marL="0" lvl="1"/>
            <a:r>
              <a:rPr lang="en-US" altLang="en-US" sz="2800" b="1" dirty="0">
                <a:solidFill>
                  <a:srgbClr val="00953A"/>
                </a:solidFill>
              </a:rPr>
              <a:t>= 0,057 </a:t>
            </a:r>
            <a:r>
              <a:rPr lang="en-US" altLang="en-US" sz="2800" b="1" kern="0" dirty="0">
                <a:solidFill>
                  <a:srgbClr val="00953A"/>
                </a:solidFill>
                <a:latin typeface="Arial"/>
                <a:cs typeface="Arial"/>
              </a:rPr>
              <a:t>= 6%</a:t>
            </a:r>
            <a:endParaRPr lang="en-US" altLang="en-US" sz="2800" b="1" kern="0" dirty="0">
              <a:solidFill>
                <a:srgbClr val="00953A"/>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E52482E-56CE-7E08-3814-1199D72C056B}"/>
              </a:ext>
            </a:extLst>
          </p:cNvPr>
          <p:cNvSpPr txBox="1"/>
          <p:nvPr/>
        </p:nvSpPr>
        <p:spPr>
          <a:xfrm>
            <a:off x="527296" y="5572835"/>
            <a:ext cx="10973042" cy="523220"/>
          </a:xfrm>
          <a:prstGeom prst="rect">
            <a:avLst/>
          </a:prstGeom>
          <a:solidFill>
            <a:schemeClr val="bg1"/>
          </a:solidFill>
        </p:spPr>
        <p:txBody>
          <a:bodyPr wrap="square" lIns="91440" tIns="45720" rIns="91440" bIns="45720" anchor="t">
            <a:spAutoFit/>
          </a:bodyPr>
          <a:lstStyle/>
          <a:p>
            <a:pPr marL="0" indent="0">
              <a:buClr>
                <a:srgbClr val="CC0000"/>
              </a:buClr>
              <a:buSzPct val="65000"/>
              <a:buNone/>
              <a:tabLst>
                <a:tab pos="284163" algn="l"/>
                <a:tab pos="2459038" algn="ctr"/>
                <a:tab pos="4797425" algn="l"/>
              </a:tabLst>
              <a:defRPr/>
            </a:pPr>
            <a:r>
              <a:rPr lang="en-US" altLang="en-US" sz="2800" dirty="0" err="1"/>
              <a:t>Atalho</a:t>
            </a:r>
            <a:r>
              <a:rPr lang="en-US" altLang="en-US" sz="2800" dirty="0"/>
              <a:t> para </a:t>
            </a:r>
            <a:r>
              <a:rPr lang="en-US" altLang="en-US" sz="2800" dirty="0" err="1"/>
              <a:t>cálculo</a:t>
            </a:r>
            <a:r>
              <a:rPr lang="en-US" altLang="en-US" sz="2800" dirty="0"/>
              <a:t> de </a:t>
            </a:r>
            <a:r>
              <a:rPr lang="en-US" altLang="en-US" sz="2800" dirty="0" err="1"/>
              <a:t>apenas</a:t>
            </a:r>
            <a:r>
              <a:rPr lang="en-US" altLang="en-US" sz="2800" dirty="0"/>
              <a:t> duas </a:t>
            </a:r>
            <a:r>
              <a:rPr lang="en-US" altLang="en-US" sz="2800" dirty="0" err="1"/>
              <a:t>categorias</a:t>
            </a:r>
            <a:r>
              <a:rPr lang="en-US" altLang="en-US" sz="2800" dirty="0"/>
              <a:t>: </a:t>
            </a:r>
            <a:r>
              <a:rPr lang="en-US" altLang="en-US" sz="2800" b="1" dirty="0">
                <a:solidFill>
                  <a:srgbClr val="00953A"/>
                </a:solidFill>
              </a:rPr>
              <a:t>100% - 6% = 94%</a:t>
            </a:r>
          </a:p>
        </p:txBody>
      </p:sp>
      <p:cxnSp>
        <p:nvCxnSpPr>
          <p:cNvPr id="6" name="Straight Connector 5">
            <a:extLst>
              <a:ext uri="{FF2B5EF4-FFF2-40B4-BE49-F238E27FC236}">
                <a16:creationId xmlns:a16="http://schemas.microsoft.com/office/drawing/2014/main" id="{D48EBD27-7771-5474-0822-82B83057FA54}"/>
              </a:ext>
            </a:extLst>
          </p:cNvPr>
          <p:cNvCxnSpPr>
            <a:cxnSpLocks/>
          </p:cNvCxnSpPr>
          <p:nvPr/>
        </p:nvCxnSpPr>
        <p:spPr>
          <a:xfrm>
            <a:off x="1701470" y="4592606"/>
            <a:ext cx="54105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22C65C35-9BF7-E2FE-1BBB-BC406A93DD5E}"/>
              </a:ext>
            </a:extLst>
          </p:cNvPr>
          <p:cNvSpPr/>
          <p:nvPr/>
        </p:nvSpPr>
        <p:spPr>
          <a:xfrm>
            <a:off x="1459524" y="6096055"/>
            <a:ext cx="6006740" cy="5687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55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3"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
                <a:schemeClr val="tx1"/>
              </a:buClr>
              <a:buFont typeface="Arial" panose="020B0604020202020204" pitchFamily="34" charset="0"/>
              <a:buChar char="•"/>
            </a:pPr>
            <a:r>
              <a:rPr lang="en-US" altLang="en-US" dirty="0" err="1"/>
              <a:t>Prevalência</a:t>
            </a:r>
            <a:endParaRPr lang="en-US" altLang="en-US" dirty="0"/>
          </a:p>
          <a:p>
            <a:pPr>
              <a:buClr>
                <a:schemeClr val="tx1"/>
              </a:buClr>
              <a:buFont typeface="Arial" panose="020B0604020202020204" pitchFamily="34" charset="0"/>
              <a:buChar char="•"/>
            </a:pPr>
            <a:r>
              <a:rPr lang="en-US" altLang="en-US" dirty="0" err="1"/>
              <a:t>Incidência</a:t>
            </a:r>
            <a:endParaRPr lang="en-US" altLang="en-US" dirty="0"/>
          </a:p>
          <a:p>
            <a:pPr>
              <a:buClr>
                <a:schemeClr val="tx1"/>
              </a:buClr>
              <a:buFont typeface="Arial" panose="020B0604020202020204" pitchFamily="34" charset="0"/>
              <a:buChar char="•"/>
            </a:pPr>
            <a:r>
              <a:rPr lang="en-US" altLang="en-US" dirty="0"/>
              <a:t>Taxa de </a:t>
            </a:r>
            <a:r>
              <a:rPr lang="en-US" altLang="en-US" dirty="0" err="1"/>
              <a:t>ataque</a:t>
            </a:r>
            <a:endParaRPr lang="en-US" altLang="en-US" dirty="0"/>
          </a:p>
          <a:p>
            <a:pPr>
              <a:buClr>
                <a:schemeClr val="tx1"/>
              </a:buClr>
              <a:buFont typeface="Arial" panose="020B0604020202020204" pitchFamily="34" charset="0"/>
              <a:buChar char="•"/>
            </a:pPr>
            <a:r>
              <a:rPr lang="en-US" altLang="en-US" dirty="0"/>
              <a:t>Taxa de </a:t>
            </a:r>
            <a:r>
              <a:rPr lang="en-US" altLang="en-US" dirty="0" err="1"/>
              <a:t>mortalidade</a:t>
            </a:r>
            <a:endParaRPr lang="en-US" altLang="en-US" dirty="0"/>
          </a:p>
          <a:p>
            <a:pPr>
              <a:buClr>
                <a:schemeClr val="tx1"/>
              </a:buClr>
            </a:pPr>
            <a:r>
              <a:rPr lang="en-US" altLang="en-US" dirty="0"/>
              <a:t>Taxa de </a:t>
            </a:r>
            <a:r>
              <a:rPr lang="en-US" altLang="en-US" dirty="0" err="1"/>
              <a:t>letalidade</a:t>
            </a:r>
            <a:endParaRPr lang="en-US" altLang="en-US" dirty="0"/>
          </a:p>
          <a:p>
            <a:pPr>
              <a:buClr>
                <a:schemeClr val="tx1"/>
              </a:buClr>
              <a:buFont typeface="Arial" panose="020B0604020202020204" pitchFamily="34" charset="0"/>
              <a:buChar char="•"/>
            </a:pPr>
            <a:r>
              <a:rPr lang="en-US" altLang="en-US" dirty="0" err="1"/>
              <a:t>Outras</a:t>
            </a:r>
            <a:r>
              <a:rPr lang="en-US" altLang="en-US" dirty="0"/>
              <a:t> </a:t>
            </a:r>
            <a:r>
              <a:rPr lang="en-US" altLang="en-US" dirty="0" err="1"/>
              <a:t>taxas</a:t>
            </a:r>
            <a:endParaRPr lang="en-US" altLang="en-US" dirty="0"/>
          </a:p>
          <a:p>
            <a:pPr marL="287020" indent="-287020"/>
            <a:endParaRPr lang="en-US" dirty="0"/>
          </a:p>
        </p:txBody>
      </p:sp>
      <p:sp>
        <p:nvSpPr>
          <p:cNvPr id="2" name="Title 1"/>
          <p:cNvSpPr>
            <a:spLocks noGrp="1"/>
          </p:cNvSpPr>
          <p:nvPr>
            <p:ph type="title"/>
          </p:nvPr>
        </p:nvSpPr>
        <p:spPr/>
        <p:txBody>
          <a:bodyPr/>
          <a:lstStyle/>
          <a:p>
            <a:r>
              <a:rPr lang="en-US" dirty="0" err="1"/>
              <a:t>Indicadores</a:t>
            </a:r>
            <a:r>
              <a:rPr lang="en-US" dirty="0"/>
              <a:t> </a:t>
            </a:r>
            <a:r>
              <a:rPr lang="en-US" dirty="0" err="1"/>
              <a:t>relacionados</a:t>
            </a:r>
            <a:r>
              <a:rPr lang="en-US" dirty="0"/>
              <a:t> com a </a:t>
            </a:r>
            <a:r>
              <a:rPr lang="en-US" dirty="0" err="1"/>
              <a:t>saúde</a:t>
            </a:r>
            <a:endParaRPr lang="en-US" dirty="0"/>
          </a:p>
        </p:txBody>
      </p:sp>
      <p:pic>
        <p:nvPicPr>
          <p:cNvPr id="5" name="Graphic 4" descr="Cough with solid fill">
            <a:extLst>
              <a:ext uri="{FF2B5EF4-FFF2-40B4-BE49-F238E27FC236}">
                <a16:creationId xmlns:a16="http://schemas.microsoft.com/office/drawing/2014/main" id="{B4689276-F493-D112-B908-D2A6054DCC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7536" y="1498735"/>
            <a:ext cx="3035968" cy="3035968"/>
          </a:xfrm>
          <a:prstGeom prst="rect">
            <a:avLst/>
          </a:prstGeom>
        </p:spPr>
      </p:pic>
      <p:pic>
        <p:nvPicPr>
          <p:cNvPr id="7" name="Graphic 6" descr="Fever with solid fill">
            <a:extLst>
              <a:ext uri="{FF2B5EF4-FFF2-40B4-BE49-F238E27FC236}">
                <a16:creationId xmlns:a16="http://schemas.microsoft.com/office/drawing/2014/main" id="{CE977DD2-1317-24CF-0F26-DA6A9AC5D8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94296" y="3329969"/>
            <a:ext cx="3035968" cy="3035968"/>
          </a:xfrm>
          <a:prstGeom prst="rect">
            <a:avLst/>
          </a:prstGeom>
        </p:spPr>
      </p:pic>
    </p:spTree>
    <p:extLst>
      <p:ext uri="{BB962C8B-B14F-4D97-AF65-F5344CB8AC3E}">
        <p14:creationId xmlns:p14="http://schemas.microsoft.com/office/powerpoint/2010/main" val="10200912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b"/>
          <a:lstStyle/>
          <a:p>
            <a:r>
              <a:rPr lang="en-US" dirty="0" err="1">
                <a:latin typeface="Franklin Gothic Medium"/>
              </a:rPr>
              <a:t>Incidência</a:t>
            </a:r>
            <a:r>
              <a:rPr lang="en-US" dirty="0">
                <a:latin typeface="Franklin Gothic Medium"/>
              </a:rPr>
              <a:t> versus </a:t>
            </a:r>
            <a:r>
              <a:rPr lang="en-US" dirty="0" err="1">
                <a:latin typeface="Franklin Gothic Medium"/>
              </a:rPr>
              <a:t>Prevalência</a:t>
            </a:r>
            <a:r>
              <a:rPr lang="en-US" dirty="0">
                <a:latin typeface="Franklin Gothic Medium"/>
              </a:rPr>
              <a:t>: </a:t>
            </a:r>
            <a:r>
              <a:rPr lang="en-US" dirty="0" err="1">
                <a:latin typeface="Franklin Gothic Medium"/>
              </a:rPr>
              <a:t>Numerador</a:t>
            </a:r>
            <a:endParaRPr lang="en-US" dirty="0">
              <a:latin typeface="Franklin Gothic Medium"/>
            </a:endParaRPr>
          </a:p>
        </p:txBody>
      </p:sp>
      <p:sp>
        <p:nvSpPr>
          <p:cNvPr id="6" name="Content Placeholder 8">
            <a:extLst>
              <a:ext uri="{FF2B5EF4-FFF2-40B4-BE49-F238E27FC236}">
                <a16:creationId xmlns:a16="http://schemas.microsoft.com/office/drawing/2014/main" id="{BFB1804F-2478-F3B8-3F57-FFC99CACC77D}"/>
              </a:ext>
            </a:extLst>
          </p:cNvPr>
          <p:cNvSpPr txBox="1">
            <a:spLocks/>
          </p:cNvSpPr>
          <p:nvPr/>
        </p:nvSpPr>
        <p:spPr>
          <a:xfrm>
            <a:off x="2866231" y="2353531"/>
            <a:ext cx="5380954" cy="232397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tabLst>
                <a:tab pos="2003425" algn="l"/>
              </a:tabLst>
              <a:defRPr/>
            </a:pPr>
            <a:r>
              <a:rPr lang="en-US" sz="3200" dirty="0" err="1"/>
              <a:t>Incidência</a:t>
            </a:r>
            <a:r>
              <a:rPr lang="en-US" sz="3200" dirty="0"/>
              <a:t>: </a:t>
            </a:r>
            <a:r>
              <a:rPr lang="en-US" sz="3200" b="1" dirty="0" err="1"/>
              <a:t>novos</a:t>
            </a:r>
            <a:r>
              <a:rPr lang="en-US" sz="3200" b="1" dirty="0"/>
              <a:t> </a:t>
            </a:r>
            <a:r>
              <a:rPr lang="en-US" sz="3200" dirty="0" err="1"/>
              <a:t>casos</a:t>
            </a:r>
            <a:r>
              <a:rPr lang="en-US" sz="3200" dirty="0"/>
              <a:t> </a:t>
            </a:r>
            <a:endParaRPr lang="en-US" sz="3200" dirty="0">
              <a:cs typeface="Arial"/>
            </a:endParaRPr>
          </a:p>
          <a:p>
            <a:pPr marL="0" indent="0" algn="ctr">
              <a:buFont typeface="Arial" panose="020B0604020202020204" pitchFamily="34" charset="0"/>
              <a:buNone/>
              <a:tabLst>
                <a:tab pos="2003425" algn="l"/>
              </a:tabLst>
              <a:defRPr/>
            </a:pPr>
            <a:endParaRPr lang="en-US" sz="3200" dirty="0">
              <a:cs typeface="Arial"/>
            </a:endParaRPr>
          </a:p>
          <a:p>
            <a:pPr marL="0" indent="0" algn="ctr">
              <a:buFont typeface="Arial" panose="020B0604020202020204" pitchFamily="34" charset="0"/>
              <a:buNone/>
              <a:tabLst>
                <a:tab pos="2003425" algn="l"/>
              </a:tabLst>
              <a:defRPr/>
            </a:pPr>
            <a:r>
              <a:rPr lang="en-US" sz="3200" dirty="0" err="1"/>
              <a:t>Prevalência</a:t>
            </a:r>
            <a:r>
              <a:rPr lang="en-US" sz="3200" dirty="0"/>
              <a:t>: </a:t>
            </a:r>
            <a:r>
              <a:rPr lang="en-US" sz="3200" dirty="0" err="1"/>
              <a:t>casos</a:t>
            </a:r>
            <a:r>
              <a:rPr lang="en-US" sz="3200" dirty="0"/>
              <a:t> </a:t>
            </a:r>
            <a:r>
              <a:rPr lang="en-US" sz="3200" b="1" dirty="0" err="1"/>
              <a:t>atuais</a:t>
            </a:r>
            <a:endParaRPr lang="en-US" sz="3200" dirty="0">
              <a:cs typeface="Arial"/>
            </a:endParaRPr>
          </a:p>
          <a:p>
            <a:pPr algn="ctr">
              <a:defRPr/>
            </a:pPr>
            <a:endParaRPr lang="en-US" dirty="0"/>
          </a:p>
        </p:txBody>
      </p:sp>
    </p:spTree>
    <p:extLst>
      <p:ext uri="{BB962C8B-B14F-4D97-AF65-F5344CB8AC3E}">
        <p14:creationId xmlns:p14="http://schemas.microsoft.com/office/powerpoint/2010/main" val="6610415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a:buNone/>
              <a:defRPr/>
            </a:pPr>
            <a:r>
              <a:rPr lang="en-US" dirty="0" err="1">
                <a:effectLst/>
                <a:latin typeface="Arial" panose="020B0604020202020204" pitchFamily="34" charset="0"/>
                <a:cs typeface="Arial" panose="020B0604020202020204" pitchFamily="34" charset="0"/>
              </a:rPr>
              <a:t>Proporção</a:t>
            </a:r>
            <a:r>
              <a:rPr lang="en-US" dirty="0">
                <a:effectLst/>
                <a:latin typeface="Arial" panose="020B0604020202020204" pitchFamily="34" charset="0"/>
                <a:cs typeface="Arial" panose="020B0604020202020204" pitchFamily="34" charset="0"/>
              </a:rPr>
              <a:t> de </a:t>
            </a:r>
            <a:r>
              <a:rPr lang="en-US" dirty="0" err="1">
                <a:effectLst/>
                <a:latin typeface="Arial" panose="020B0604020202020204" pitchFamily="34" charset="0"/>
                <a:cs typeface="Arial" panose="020B0604020202020204" pitchFamily="34" charset="0"/>
              </a:rPr>
              <a:t>uma</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população</a:t>
            </a:r>
            <a:r>
              <a:rPr lang="en-US" dirty="0">
                <a:effectLst/>
                <a:latin typeface="Arial" panose="020B0604020202020204" pitchFamily="34" charset="0"/>
                <a:cs typeface="Arial" panose="020B0604020202020204" pitchFamily="34" charset="0"/>
              </a:rPr>
              <a:t> com </a:t>
            </a:r>
            <a:r>
              <a:rPr lang="en-US" dirty="0" err="1">
                <a:effectLst/>
                <a:latin typeface="Arial" panose="020B0604020202020204" pitchFamily="34" charset="0"/>
                <a:cs typeface="Arial" panose="020B0604020202020204" pitchFamily="34" charset="0"/>
              </a:rPr>
              <a:t>uma</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doença</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ou</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estado</a:t>
            </a:r>
            <a:r>
              <a:rPr lang="en-US" dirty="0">
                <a:effectLst/>
                <a:latin typeface="Arial" panose="020B0604020202020204" pitchFamily="34" charset="0"/>
                <a:cs typeface="Arial" panose="020B0604020202020204" pitchFamily="34" charset="0"/>
              </a:rPr>
              <a:t> de </a:t>
            </a:r>
            <a:r>
              <a:rPr lang="en-US" dirty="0" err="1">
                <a:effectLst/>
                <a:latin typeface="Arial" panose="020B0604020202020204" pitchFamily="34" charset="0"/>
                <a:cs typeface="Arial" panose="020B0604020202020204" pitchFamily="34" charset="0"/>
              </a:rPr>
              <a:t>saúde</a:t>
            </a:r>
            <a:r>
              <a:rPr lang="en-US" dirty="0">
                <a:effectLst/>
                <a:latin typeface="Arial" panose="020B0604020202020204" pitchFamily="34" charset="0"/>
                <a:cs typeface="Arial" panose="020B0604020202020204" pitchFamily="34" charset="0"/>
              </a:rPr>
              <a:t> num </a:t>
            </a:r>
            <a:r>
              <a:rPr lang="en-US" dirty="0" err="1">
                <a:effectLst/>
                <a:latin typeface="Arial" panose="020B0604020202020204" pitchFamily="34" charset="0"/>
                <a:cs typeface="Arial" panose="020B0604020202020204" pitchFamily="34" charset="0"/>
              </a:rPr>
              <a:t>determinado</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momento</a:t>
            </a:r>
            <a:r>
              <a:rPr lang="en-US" dirty="0">
                <a:effectLst/>
                <a:latin typeface="Arial" panose="020B0604020202020204" pitchFamily="34" charset="0"/>
                <a:cs typeface="Arial" panose="020B0604020202020204" pitchFamily="34" charset="0"/>
              </a:rPr>
              <a:t> </a:t>
            </a:r>
            <a:r>
              <a:rPr lang="en-US" dirty="0">
                <a:solidFill>
                  <a:srgbClr val="00953A"/>
                </a:solidFill>
                <a:effectLst/>
                <a:latin typeface="Arial" panose="020B0604020202020204" pitchFamily="34" charset="0"/>
                <a:cs typeface="Arial" panose="020B0604020202020204" pitchFamily="34" charset="0"/>
              </a:rPr>
              <a:t>(</a:t>
            </a:r>
            <a:r>
              <a:rPr lang="en-US" b="1" dirty="0" err="1">
                <a:solidFill>
                  <a:srgbClr val="00953A"/>
                </a:solidFill>
                <a:effectLst/>
                <a:latin typeface="Arial" panose="020B0604020202020204" pitchFamily="34" charset="0"/>
                <a:cs typeface="Arial" panose="020B0604020202020204" pitchFamily="34" charset="0"/>
              </a:rPr>
              <a:t>prevalência</a:t>
            </a:r>
            <a:r>
              <a:rPr lang="en-US" b="1" dirty="0">
                <a:solidFill>
                  <a:srgbClr val="00953A"/>
                </a:solidFill>
                <a:effectLst/>
                <a:latin typeface="Arial" panose="020B0604020202020204" pitchFamily="34" charset="0"/>
                <a:cs typeface="Arial" panose="020B0604020202020204" pitchFamily="34" charset="0"/>
              </a:rPr>
              <a:t> </a:t>
            </a:r>
            <a:r>
              <a:rPr lang="en-US" b="1" dirty="0" err="1">
                <a:solidFill>
                  <a:srgbClr val="00953A"/>
                </a:solidFill>
                <a:effectLst/>
                <a:latin typeface="Arial" panose="020B0604020202020204" pitchFamily="34" charset="0"/>
                <a:cs typeface="Arial" panose="020B0604020202020204" pitchFamily="34" charset="0"/>
              </a:rPr>
              <a:t>pontual</a:t>
            </a:r>
            <a:r>
              <a:rPr lang="en-US" dirty="0">
                <a:solidFill>
                  <a:srgbClr val="00953A"/>
                </a:solidFill>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ou</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durante</a:t>
            </a:r>
            <a:r>
              <a:rPr lang="en-US" dirty="0">
                <a:effectLst/>
                <a:latin typeface="Arial" panose="020B0604020202020204" pitchFamily="34" charset="0"/>
                <a:cs typeface="Arial" panose="020B0604020202020204" pitchFamily="34" charset="0"/>
              </a:rPr>
              <a:t> um </a:t>
            </a:r>
            <a:r>
              <a:rPr lang="en-US" dirty="0" err="1">
                <a:effectLst/>
                <a:latin typeface="Arial" panose="020B0604020202020204" pitchFamily="34" charset="0"/>
                <a:cs typeface="Arial" panose="020B0604020202020204" pitchFamily="34" charset="0"/>
              </a:rPr>
              <a:t>determinado</a:t>
            </a:r>
            <a:r>
              <a:rPr lang="en-US" dirty="0">
                <a:effectLst/>
                <a:latin typeface="Arial" panose="020B0604020202020204" pitchFamily="34" charset="0"/>
                <a:cs typeface="Arial" panose="020B0604020202020204" pitchFamily="34" charset="0"/>
              </a:rPr>
              <a:t> </a:t>
            </a:r>
            <a:r>
              <a:rPr lang="en-US" dirty="0" err="1">
                <a:effectLst/>
                <a:latin typeface="Arial" panose="020B0604020202020204" pitchFamily="34" charset="0"/>
                <a:cs typeface="Arial" panose="020B0604020202020204" pitchFamily="34" charset="0"/>
              </a:rPr>
              <a:t>período</a:t>
            </a:r>
            <a:r>
              <a:rPr lang="en-US" dirty="0">
                <a:effectLst/>
                <a:latin typeface="Arial" panose="020B0604020202020204" pitchFamily="34" charset="0"/>
                <a:cs typeface="Arial" panose="020B0604020202020204" pitchFamily="34" charset="0"/>
              </a:rPr>
              <a:t> de tempo </a:t>
            </a:r>
            <a:r>
              <a:rPr lang="en-US" dirty="0">
                <a:solidFill>
                  <a:srgbClr val="00953A"/>
                </a:solidFill>
                <a:effectLst/>
                <a:latin typeface="Arial" panose="020B0604020202020204" pitchFamily="34" charset="0"/>
                <a:cs typeface="Arial" panose="020B0604020202020204" pitchFamily="34" charset="0"/>
              </a:rPr>
              <a:t>(</a:t>
            </a:r>
            <a:r>
              <a:rPr lang="en-US" b="1" dirty="0" err="1">
                <a:solidFill>
                  <a:srgbClr val="00953A"/>
                </a:solidFill>
                <a:effectLst/>
                <a:latin typeface="Arial" panose="020B0604020202020204" pitchFamily="34" charset="0"/>
                <a:cs typeface="Arial" panose="020B0604020202020204" pitchFamily="34" charset="0"/>
              </a:rPr>
              <a:t>prevalência</a:t>
            </a:r>
            <a:r>
              <a:rPr lang="en-US" b="1" dirty="0">
                <a:solidFill>
                  <a:srgbClr val="00953A"/>
                </a:solidFill>
                <a:effectLst/>
                <a:latin typeface="Arial" panose="020B0604020202020204" pitchFamily="34" charset="0"/>
                <a:cs typeface="Arial" panose="020B0604020202020204" pitchFamily="34" charset="0"/>
              </a:rPr>
              <a:t> </a:t>
            </a:r>
            <a:br>
              <a:rPr lang="en-US" b="1" dirty="0">
                <a:solidFill>
                  <a:srgbClr val="00953A"/>
                </a:solidFill>
                <a:effectLst/>
                <a:latin typeface="Arial" panose="020B0604020202020204" pitchFamily="34" charset="0"/>
                <a:cs typeface="Arial" panose="020B0604020202020204" pitchFamily="34" charset="0"/>
              </a:rPr>
            </a:br>
            <a:r>
              <a:rPr lang="en-US" b="1" dirty="0">
                <a:solidFill>
                  <a:srgbClr val="00953A"/>
                </a:solidFill>
                <a:effectLst/>
                <a:latin typeface="Arial" panose="020B0604020202020204" pitchFamily="34" charset="0"/>
                <a:cs typeface="Arial" panose="020B0604020202020204" pitchFamily="34" charset="0"/>
              </a:rPr>
              <a:t>do </a:t>
            </a:r>
            <a:r>
              <a:rPr lang="en-US" b="1" dirty="0" err="1">
                <a:solidFill>
                  <a:srgbClr val="00953A"/>
                </a:solidFill>
                <a:effectLst/>
                <a:latin typeface="Arial" panose="020B0604020202020204" pitchFamily="34" charset="0"/>
                <a:cs typeface="Arial" panose="020B0604020202020204" pitchFamily="34" charset="0"/>
              </a:rPr>
              <a:t>período</a:t>
            </a:r>
            <a:r>
              <a:rPr lang="en-US" dirty="0">
                <a:solidFill>
                  <a:srgbClr val="00953A"/>
                </a:solidFill>
                <a:effectLst/>
                <a:latin typeface="Arial" panose="020B0604020202020204" pitchFamily="34" charset="0"/>
                <a:cs typeface="Arial" panose="020B0604020202020204" pitchFamily="34" charset="0"/>
              </a:rPr>
              <a:t>)</a:t>
            </a:r>
          </a:p>
          <a:p>
            <a:pPr marL="0">
              <a:buNone/>
              <a:defRPr/>
            </a:pPr>
            <a:r>
              <a:rPr lang="en-US" dirty="0">
                <a:latin typeface="Arial" panose="020B0604020202020204" pitchFamily="34" charset="0"/>
                <a:cs typeface="Arial" panose="020B0604020202020204" pitchFamily="34" charset="0"/>
              </a:rPr>
              <a:t>	</a:t>
            </a:r>
            <a:endParaRPr lang="en-US" dirty="0">
              <a:effectLst/>
              <a:latin typeface="Arial" panose="020B0604020202020204" pitchFamily="34" charset="0"/>
              <a:cs typeface="Arial" panose="020B0604020202020204" pitchFamily="34" charset="0"/>
            </a:endParaRPr>
          </a:p>
          <a:p>
            <a:pPr marL="0" lvl="2">
              <a:buNone/>
              <a:defRPr/>
            </a:pPr>
            <a:r>
              <a:rPr lang="en-US" sz="2800" b="1" dirty="0" err="1">
                <a:solidFill>
                  <a:srgbClr val="00953A"/>
                </a:solidFill>
                <a:latin typeface="Arial" panose="020B0604020202020204" pitchFamily="34" charset="0"/>
                <a:cs typeface="Arial" panose="020B0604020202020204" pitchFamily="34" charset="0"/>
              </a:rPr>
              <a:t>Prevalência</a:t>
            </a:r>
            <a:r>
              <a:rPr lang="en-US" sz="2800" b="1" dirty="0">
                <a:solidFill>
                  <a:srgbClr val="00953A"/>
                </a:solidFill>
                <a:latin typeface="Arial" panose="020B0604020202020204" pitchFamily="34" charset="0"/>
                <a:cs typeface="Arial" panose="020B0604020202020204" pitchFamily="34" charset="0"/>
              </a:rPr>
              <a:t> = </a:t>
            </a:r>
            <a:endParaRPr lang="en-US" dirty="0">
              <a:solidFill>
                <a:srgbClr val="00953A"/>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err="1"/>
              <a:t>Prevalência</a:t>
            </a:r>
            <a:endParaRPr lang="en-US" dirty="0"/>
          </a:p>
        </p:txBody>
      </p:sp>
      <p:grpSp>
        <p:nvGrpSpPr>
          <p:cNvPr id="12" name="Group 11">
            <a:extLst>
              <a:ext uri="{FF2B5EF4-FFF2-40B4-BE49-F238E27FC236}">
                <a16:creationId xmlns:a16="http://schemas.microsoft.com/office/drawing/2014/main" id="{D2CE9D6D-6021-EE2F-5561-89AB1CE2FD3E}"/>
              </a:ext>
            </a:extLst>
          </p:cNvPr>
          <p:cNvGrpSpPr/>
          <p:nvPr/>
        </p:nvGrpSpPr>
        <p:grpSpPr>
          <a:xfrm>
            <a:off x="838200" y="4399174"/>
            <a:ext cx="11016342" cy="954107"/>
            <a:chOff x="1013394" y="3953535"/>
            <a:chExt cx="10131204" cy="954107"/>
          </a:xfrm>
        </p:grpSpPr>
        <p:sp>
          <p:nvSpPr>
            <p:cNvPr id="9" name="TextBox 8">
              <a:extLst>
                <a:ext uri="{FF2B5EF4-FFF2-40B4-BE49-F238E27FC236}">
                  <a16:creationId xmlns:a16="http://schemas.microsoft.com/office/drawing/2014/main" id="{57FF84CF-267F-421C-833E-681B6F25BC14}"/>
                </a:ext>
              </a:extLst>
            </p:cNvPr>
            <p:cNvSpPr txBox="1"/>
            <p:nvPr/>
          </p:nvSpPr>
          <p:spPr>
            <a:xfrm>
              <a:off x="1013394" y="3953535"/>
              <a:ext cx="8081158"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Número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de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casos</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com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doença</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ou</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estado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de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saúde</a:t>
              </a:r>
              <a:endParaRPr kumimoji="0" lang="en-US" altLang="en-US" sz="2800" b="1" i="0" u="none" strike="noStrike" kern="1200" cap="none" spc="0" normalizeH="0" baseline="0" noProof="0" dirty="0">
                <a:ln>
                  <a:noFill/>
                </a:ln>
                <a:solidFill>
                  <a:prstClr val="black"/>
                </a:solidFill>
                <a:effectLst/>
                <a:uLnTx/>
                <a:uFillTx/>
                <a:latin typeface="Arial"/>
                <a:ea typeface="+mn-ea"/>
                <a:cs typeface="Arial"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Dimensão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da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população</a:t>
              </a:r>
              <a:endParaRPr kumimoji="0" lang="en-US" altLang="en-US" sz="2800" b="1" i="0" u="none" strike="noStrike" kern="1200" cap="none" spc="0" normalizeH="0" baseline="0" noProof="0" dirty="0">
                <a:ln>
                  <a:noFill/>
                </a:ln>
                <a:solidFill>
                  <a:prstClr val="black"/>
                </a:solidFill>
                <a:effectLst/>
                <a:uLnTx/>
                <a:uFillTx/>
                <a:latin typeface="Arial"/>
                <a:ea typeface="+mn-ea"/>
                <a:cs typeface="Arial" charset="0"/>
              </a:endParaRPr>
            </a:p>
          </p:txBody>
        </p:sp>
        <p:sp>
          <p:nvSpPr>
            <p:cNvPr id="7" name="TextBox 6">
              <a:extLst>
                <a:ext uri="{FF2B5EF4-FFF2-40B4-BE49-F238E27FC236}">
                  <a16:creationId xmlns:a16="http://schemas.microsoft.com/office/drawing/2014/main" id="{F4FB37A0-3F04-B48D-CBF9-CECE1CEC7CB1}"/>
                </a:ext>
              </a:extLst>
            </p:cNvPr>
            <p:cNvSpPr txBox="1"/>
            <p:nvPr/>
          </p:nvSpPr>
          <p:spPr>
            <a:xfrm>
              <a:off x="8919358" y="4155839"/>
              <a:ext cx="2225240" cy="523220"/>
            </a:xfrm>
            <a:prstGeom prst="rect">
              <a:avLst/>
            </a:prstGeom>
            <a:noFill/>
          </p:spPr>
          <p:txBody>
            <a:bodyPr wrap="square">
              <a:spAutoFit/>
            </a:bodyPr>
            <a:lstStyle/>
            <a:p>
              <a:pPr>
                <a:defRPr/>
              </a:pPr>
              <a:r>
                <a:rPr lang="en-US" sz="2800" b="1" dirty="0">
                  <a:latin typeface="Arial" panose="020B0604020202020204" pitchFamily="34" charset="0"/>
                </a:rPr>
                <a:t>x </a:t>
              </a:r>
              <a:r>
                <a:rPr lang="en-US" sz="2800" b="1" dirty="0" err="1">
                  <a:latin typeface="Arial" panose="020B0604020202020204" pitchFamily="34" charset="0"/>
                </a:rPr>
                <a:t>Constante</a:t>
              </a:r>
              <a:endParaRPr lang="en-US" sz="2800" b="1" dirty="0">
                <a:latin typeface="Arial" panose="020B0604020202020204" pitchFamily="34" charset="0"/>
              </a:endParaRPr>
            </a:p>
          </p:txBody>
        </p:sp>
        <p:cxnSp>
          <p:nvCxnSpPr>
            <p:cNvPr id="8" name="Straight Connector 7">
              <a:extLst>
                <a:ext uri="{FF2B5EF4-FFF2-40B4-BE49-F238E27FC236}">
                  <a16:creationId xmlns:a16="http://schemas.microsoft.com/office/drawing/2014/main" id="{92FA20DE-9B20-B6EE-06E2-483EFD518105}"/>
                </a:ext>
              </a:extLst>
            </p:cNvPr>
            <p:cNvCxnSpPr>
              <a:cxnSpLocks/>
            </p:cNvCxnSpPr>
            <p:nvPr/>
          </p:nvCxnSpPr>
          <p:spPr>
            <a:xfrm flipV="1">
              <a:off x="1160926" y="4424494"/>
              <a:ext cx="7758434" cy="60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290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74A9A4F4-C9CC-5732-708B-B6E1716D4731}"/>
              </a:ext>
            </a:extLst>
          </p:cNvPr>
          <p:cNvSpPr>
            <a:spLocks noGrp="1"/>
          </p:cNvSpPr>
          <p:nvPr>
            <p:ph sz="half" idx="2"/>
          </p:nvPr>
        </p:nvSpPr>
        <p:spPr/>
        <p:txBody>
          <a:bodyPr/>
          <a:lstStyle/>
          <a:p>
            <a:pPr marL="0" algn="ctr">
              <a:buNone/>
              <a:tabLst>
                <a:tab pos="857250" algn="l"/>
              </a:tabLst>
              <a:defRPr/>
            </a:pPr>
            <a:r>
              <a:rPr lang="en-US" altLang="en-US" dirty="0" err="1"/>
              <a:t>Número</a:t>
            </a:r>
            <a:r>
              <a:rPr lang="en-US" altLang="en-US" dirty="0"/>
              <a:t> de </a:t>
            </a:r>
            <a:r>
              <a:rPr lang="en-US" altLang="en-US" dirty="0" err="1"/>
              <a:t>crianças</a:t>
            </a:r>
            <a:r>
              <a:rPr lang="en-US" altLang="en-US" dirty="0"/>
              <a:t> com anemia no </a:t>
            </a:r>
            <a:r>
              <a:rPr lang="en-US" altLang="en-US" dirty="0" err="1"/>
              <a:t>distrito</a:t>
            </a:r>
            <a:r>
              <a:rPr lang="en-US" altLang="en-US" dirty="0"/>
              <a:t> Y </a:t>
            </a:r>
            <a:r>
              <a:rPr lang="en-US" altLang="en-US" dirty="0" err="1"/>
              <a:t>em</a:t>
            </a:r>
            <a:r>
              <a:rPr lang="en-US" altLang="en-US" dirty="0"/>
              <a:t> 2023</a:t>
            </a:r>
          </a:p>
          <a:p>
            <a:pPr marL="0" algn="ctr">
              <a:buNone/>
              <a:tabLst>
                <a:tab pos="857250" algn="l"/>
              </a:tabLst>
              <a:defRPr/>
            </a:pPr>
            <a:r>
              <a:rPr lang="en-US" altLang="en-US" dirty="0" err="1"/>
              <a:t>População</a:t>
            </a:r>
            <a:r>
              <a:rPr lang="en-US" altLang="en-US" dirty="0"/>
              <a:t> </a:t>
            </a:r>
            <a:r>
              <a:rPr lang="en-US" altLang="en-US" dirty="0" err="1"/>
              <a:t>infantil</a:t>
            </a:r>
            <a:r>
              <a:rPr lang="en-US" altLang="en-US" dirty="0"/>
              <a:t> do </a:t>
            </a:r>
            <a:r>
              <a:rPr lang="en-US" altLang="en-US" dirty="0" err="1"/>
              <a:t>distrito</a:t>
            </a:r>
            <a:r>
              <a:rPr lang="en-US" altLang="en-US" dirty="0"/>
              <a:t> Y </a:t>
            </a:r>
            <a:r>
              <a:rPr lang="en-US" altLang="en-US" dirty="0" err="1"/>
              <a:t>em</a:t>
            </a:r>
            <a:r>
              <a:rPr lang="en-US" altLang="en-US" dirty="0"/>
              <a:t> 1 de </a:t>
            </a:r>
            <a:r>
              <a:rPr lang="en-US" altLang="en-US" dirty="0" err="1"/>
              <a:t>Julho</a:t>
            </a:r>
            <a:r>
              <a:rPr lang="en-US" altLang="en-US" dirty="0"/>
              <a:t> de 2023</a:t>
            </a:r>
          </a:p>
          <a:p>
            <a:pPr marL="0" algn="ctr">
              <a:buNone/>
              <a:tabLst>
                <a:tab pos="857250" algn="l"/>
              </a:tabLst>
              <a:defRPr/>
            </a:pPr>
            <a:endParaRPr lang="en-US" altLang="en-US" dirty="0"/>
          </a:p>
          <a:p>
            <a:pPr marL="0" algn="ctr">
              <a:buNone/>
              <a:tabLst>
                <a:tab pos="857250" algn="l"/>
              </a:tabLst>
              <a:defRPr/>
            </a:pPr>
            <a:endParaRPr lang="en-US" altLang="en-US" sz="2400" dirty="0">
              <a:solidFill>
                <a:srgbClr val="C00000"/>
              </a:solidFill>
            </a:endParaRPr>
          </a:p>
          <a:p>
            <a:pPr marL="0" algn="ctr">
              <a:buNone/>
              <a:tabLst>
                <a:tab pos="857250" algn="l"/>
              </a:tabLst>
              <a:defRPr/>
            </a:pPr>
            <a:endParaRPr lang="en-US" altLang="en-US" sz="2400" dirty="0">
              <a:solidFill>
                <a:srgbClr val="C00000"/>
              </a:solidFill>
            </a:endParaRPr>
          </a:p>
          <a:p>
            <a:pPr marL="0" algn="ctr">
              <a:buNone/>
              <a:tabLst>
                <a:tab pos="857250" algn="l"/>
              </a:tabLst>
              <a:defRPr/>
            </a:pPr>
            <a:endParaRPr lang="en-US" altLang="en-US" sz="2400" dirty="0"/>
          </a:p>
          <a:p>
            <a:pPr marL="0" algn="ctr">
              <a:buNone/>
              <a:tabLst>
                <a:tab pos="857250" algn="l"/>
              </a:tabLst>
              <a:defRPr/>
            </a:pPr>
            <a:endParaRPr lang="en-US" altLang="en-US" sz="2400" dirty="0"/>
          </a:p>
          <a:p>
            <a:pPr marL="287020">
              <a:defRPr/>
            </a:pPr>
            <a:endParaRPr lang="en-US" dirty="0"/>
          </a:p>
          <a:p>
            <a:pPr marL="0">
              <a:buNone/>
            </a:pPr>
            <a:endParaRPr lang="en-US" dirty="0"/>
          </a:p>
        </p:txBody>
      </p:sp>
      <p:sp>
        <p:nvSpPr>
          <p:cNvPr id="2" name="Title 1"/>
          <p:cNvSpPr>
            <a:spLocks noGrp="1"/>
          </p:cNvSpPr>
          <p:nvPr>
            <p:ph type="title"/>
          </p:nvPr>
        </p:nvSpPr>
        <p:spPr/>
        <p:txBody>
          <a:bodyPr/>
          <a:lstStyle/>
          <a:p>
            <a:r>
              <a:rPr lang="en-US" dirty="0" err="1"/>
              <a:t>Exemplos</a:t>
            </a:r>
            <a:r>
              <a:rPr lang="en-US" dirty="0"/>
              <a:t>: </a:t>
            </a:r>
            <a:r>
              <a:rPr lang="en-US" dirty="0" err="1"/>
              <a:t>Prevalência</a:t>
            </a:r>
            <a:endParaRPr lang="en-US" dirty="0"/>
          </a:p>
        </p:txBody>
      </p:sp>
      <p:sp>
        <p:nvSpPr>
          <p:cNvPr id="20" name="Content Placeholder 2">
            <a:extLst>
              <a:ext uri="{FF2B5EF4-FFF2-40B4-BE49-F238E27FC236}">
                <a16:creationId xmlns:a16="http://schemas.microsoft.com/office/drawing/2014/main" id="{00DB239D-9551-F597-8E64-7A64CED54303}"/>
              </a:ext>
            </a:extLst>
          </p:cNvPr>
          <p:cNvSpPr txBox="1">
            <a:spLocks/>
          </p:cNvSpPr>
          <p:nvPr/>
        </p:nvSpPr>
        <p:spPr>
          <a:xfrm>
            <a:off x="838200" y="4803567"/>
            <a:ext cx="10515600" cy="1140027"/>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buFont typeface="Arial" panose="020B0604020202020204" pitchFamily="34" charset="0"/>
              <a:buNone/>
              <a:tabLst>
                <a:tab pos="857250" algn="l"/>
              </a:tabLst>
              <a:defRPr/>
            </a:pPr>
            <a:r>
              <a:rPr lang="en-US" altLang="en-US" dirty="0" err="1"/>
              <a:t>Número</a:t>
            </a:r>
            <a:r>
              <a:rPr lang="en-US" altLang="en-US" dirty="0"/>
              <a:t> de </a:t>
            </a:r>
            <a:r>
              <a:rPr lang="en-US" altLang="en-US" dirty="0" err="1"/>
              <a:t>trabalhadores</a:t>
            </a:r>
            <a:r>
              <a:rPr lang="en-US" altLang="en-US" dirty="0"/>
              <a:t> com </a:t>
            </a:r>
            <a:r>
              <a:rPr lang="en-US" altLang="en-US" dirty="0" err="1"/>
              <a:t>chumbo</a:t>
            </a:r>
            <a:r>
              <a:rPr lang="en-US" altLang="en-US" dirty="0"/>
              <a:t> no </a:t>
            </a:r>
            <a:r>
              <a:rPr lang="en-US" altLang="en-US" dirty="0" err="1"/>
              <a:t>sangue</a:t>
            </a:r>
            <a:r>
              <a:rPr lang="en-US" altLang="en-US" dirty="0"/>
              <a:t> </a:t>
            </a:r>
            <a:r>
              <a:rPr lang="en-US" altLang="en-US" dirty="0" err="1"/>
              <a:t>acima</a:t>
            </a:r>
            <a:r>
              <a:rPr lang="en-US" altLang="en-US" dirty="0"/>
              <a:t> do </a:t>
            </a:r>
            <a:r>
              <a:rPr lang="en-US" altLang="en-US" dirty="0" err="1"/>
              <a:t>limite</a:t>
            </a:r>
            <a:r>
              <a:rPr lang="en-US" altLang="en-US" dirty="0"/>
              <a:t> de </a:t>
            </a:r>
            <a:r>
              <a:rPr lang="en-US" altLang="en-US" dirty="0" err="1"/>
              <a:t>referência</a:t>
            </a:r>
            <a:endParaRPr lang="en-US" altLang="en-US" dirty="0"/>
          </a:p>
          <a:p>
            <a:pPr marL="0" algn="ctr">
              <a:buFont typeface="Arial" panose="020B0604020202020204" pitchFamily="34" charset="0"/>
              <a:buNone/>
              <a:tabLst>
                <a:tab pos="857250" algn="l"/>
              </a:tabLst>
              <a:defRPr/>
            </a:pPr>
            <a:r>
              <a:rPr lang="en-US" altLang="en-US" dirty="0" err="1"/>
              <a:t>Número</a:t>
            </a:r>
            <a:r>
              <a:rPr lang="en-US" altLang="en-US" dirty="0"/>
              <a:t> total de </a:t>
            </a:r>
            <a:r>
              <a:rPr lang="en-US" altLang="en-US" dirty="0" err="1"/>
              <a:t>pessoas</a:t>
            </a:r>
            <a:r>
              <a:rPr lang="en-US" altLang="en-US" dirty="0"/>
              <a:t> que </a:t>
            </a:r>
            <a:r>
              <a:rPr lang="en-US" altLang="en-US" dirty="0" err="1"/>
              <a:t>trabalham</a:t>
            </a:r>
            <a:r>
              <a:rPr lang="en-US" altLang="en-US" dirty="0"/>
              <a:t> </a:t>
            </a:r>
            <a:r>
              <a:rPr lang="en-US" altLang="en-US" dirty="0" err="1"/>
              <a:t>na</a:t>
            </a:r>
            <a:r>
              <a:rPr lang="en-US" altLang="en-US" dirty="0"/>
              <a:t> mina de </a:t>
            </a:r>
            <a:r>
              <a:rPr lang="en-US" altLang="en-US" dirty="0" err="1"/>
              <a:t>ouro</a:t>
            </a:r>
            <a:r>
              <a:rPr lang="en-US" altLang="en-US" dirty="0"/>
              <a:t> ABC </a:t>
            </a:r>
            <a:r>
              <a:rPr lang="en-US" altLang="en-US" dirty="0" err="1"/>
              <a:t>em</a:t>
            </a:r>
            <a:r>
              <a:rPr lang="en-US" altLang="en-US" dirty="0"/>
              <a:t> 1 de </a:t>
            </a:r>
            <a:r>
              <a:rPr lang="en-US" altLang="en-US" dirty="0" err="1"/>
              <a:t>Julho</a:t>
            </a:r>
            <a:r>
              <a:rPr lang="en-US" altLang="en-US" dirty="0"/>
              <a:t> de 2023</a:t>
            </a:r>
          </a:p>
          <a:p>
            <a:pPr marL="0" algn="ctr">
              <a:buFont typeface="Arial" panose="020B0604020202020204" pitchFamily="34" charset="0"/>
              <a:buNone/>
              <a:tabLst>
                <a:tab pos="857250" algn="l"/>
              </a:tabLst>
              <a:defRPr/>
            </a:pPr>
            <a:endParaRPr lang="en-US" altLang="en-US" sz="2400" dirty="0">
              <a:solidFill>
                <a:srgbClr val="C00000"/>
              </a:solidFill>
            </a:endParaRPr>
          </a:p>
          <a:p>
            <a:pPr marL="0" algn="ctr">
              <a:buFont typeface="Arial" panose="020B0604020202020204" pitchFamily="34" charset="0"/>
              <a:buNone/>
              <a:tabLst>
                <a:tab pos="857250" algn="l"/>
              </a:tabLst>
              <a:defRPr/>
            </a:pPr>
            <a:endParaRPr lang="en-US" altLang="en-US" sz="2400" dirty="0">
              <a:solidFill>
                <a:srgbClr val="C00000"/>
              </a:solidFill>
            </a:endParaRPr>
          </a:p>
          <a:p>
            <a:pPr marL="0" algn="ctr">
              <a:buFont typeface="Arial" panose="020B0604020202020204" pitchFamily="34" charset="0"/>
              <a:buNone/>
              <a:tabLst>
                <a:tab pos="857250" algn="l"/>
              </a:tabLst>
              <a:defRPr/>
            </a:pPr>
            <a:endParaRPr lang="en-US" altLang="en-US" sz="2400" dirty="0"/>
          </a:p>
          <a:p>
            <a:pPr marL="0" algn="ctr">
              <a:buFont typeface="Arial" panose="020B0604020202020204" pitchFamily="34" charset="0"/>
              <a:buNone/>
              <a:tabLst>
                <a:tab pos="857250" algn="l"/>
              </a:tabLst>
              <a:defRPr/>
            </a:pPr>
            <a:endParaRPr lang="en-US" altLang="en-US" sz="2400" dirty="0"/>
          </a:p>
          <a:p>
            <a:pPr marL="287020">
              <a:defRPr/>
            </a:pPr>
            <a:endParaRPr lang="en-US" dirty="0"/>
          </a:p>
          <a:p>
            <a:pPr marL="0">
              <a:buFont typeface="Arial" panose="020B0604020202020204" pitchFamily="34" charset="0"/>
              <a:buNone/>
            </a:pPr>
            <a:endParaRPr lang="en-US" dirty="0"/>
          </a:p>
        </p:txBody>
      </p:sp>
      <p:cxnSp>
        <p:nvCxnSpPr>
          <p:cNvPr id="22" name="Straight Connector 21">
            <a:extLst>
              <a:ext uri="{FF2B5EF4-FFF2-40B4-BE49-F238E27FC236}">
                <a16:creationId xmlns:a16="http://schemas.microsoft.com/office/drawing/2014/main" id="{CAF66622-A17C-4FD9-99E9-152C7560094D}"/>
              </a:ext>
            </a:extLst>
          </p:cNvPr>
          <p:cNvCxnSpPr>
            <a:cxnSpLocks/>
          </p:cNvCxnSpPr>
          <p:nvPr/>
        </p:nvCxnSpPr>
        <p:spPr>
          <a:xfrm>
            <a:off x="1650670" y="2038089"/>
            <a:ext cx="89539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AE032DC-9E19-8E59-9955-DF80F13231C4}"/>
              </a:ext>
            </a:extLst>
          </p:cNvPr>
          <p:cNvCxnSpPr>
            <a:cxnSpLocks/>
          </p:cNvCxnSpPr>
          <p:nvPr/>
        </p:nvCxnSpPr>
        <p:spPr>
          <a:xfrm>
            <a:off x="1389413" y="3844142"/>
            <a:ext cx="9345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AB3FC26-7803-E0BB-77DF-73B65CD2FF67}"/>
              </a:ext>
            </a:extLst>
          </p:cNvPr>
          <p:cNvCxnSpPr>
            <a:cxnSpLocks/>
          </p:cNvCxnSpPr>
          <p:nvPr/>
        </p:nvCxnSpPr>
        <p:spPr>
          <a:xfrm>
            <a:off x="838200" y="5779329"/>
            <a:ext cx="1051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B8AAA236-15E6-027C-AB23-53145B99F317}"/>
              </a:ext>
            </a:extLst>
          </p:cNvPr>
          <p:cNvSpPr txBox="1">
            <a:spLocks/>
          </p:cNvSpPr>
          <p:nvPr/>
        </p:nvSpPr>
        <p:spPr>
          <a:xfrm>
            <a:off x="492369" y="2906484"/>
            <a:ext cx="11095893" cy="168629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spcAft>
                <a:spcPts val="0"/>
              </a:spcAft>
              <a:buFont typeface="Arial" panose="020B0604020202020204" pitchFamily="34" charset="0"/>
              <a:buNone/>
              <a:tabLst>
                <a:tab pos="857250" algn="l"/>
              </a:tabLst>
              <a:defRPr/>
            </a:pPr>
            <a:r>
              <a:rPr lang="en-US" altLang="en-US" dirty="0" err="1"/>
              <a:t>Número</a:t>
            </a:r>
            <a:r>
              <a:rPr lang="en-US" altLang="en-US" dirty="0"/>
              <a:t> de </a:t>
            </a:r>
            <a:r>
              <a:rPr lang="en-US" altLang="en-US" dirty="0" err="1"/>
              <a:t>bovinos</a:t>
            </a:r>
            <a:r>
              <a:rPr lang="en-US" altLang="en-US" dirty="0"/>
              <a:t> com um teste de </a:t>
            </a:r>
            <a:r>
              <a:rPr lang="en-US" altLang="en-US" dirty="0" err="1"/>
              <a:t>anticorpos</a:t>
            </a:r>
            <a:r>
              <a:rPr lang="en-US" altLang="en-US" dirty="0"/>
              <a:t> </a:t>
            </a:r>
            <a:r>
              <a:rPr lang="en-US" altLang="en-US" i="1" dirty="0"/>
              <a:t>contra a Brucella </a:t>
            </a:r>
            <a:r>
              <a:rPr lang="en-US" altLang="en-US" dirty="0" err="1"/>
              <a:t>positivo</a:t>
            </a:r>
            <a:r>
              <a:rPr lang="en-US" altLang="en-US" dirty="0"/>
              <a:t> </a:t>
            </a:r>
            <a:r>
              <a:rPr lang="en-US" altLang="en-US" dirty="0" err="1"/>
              <a:t>na</a:t>
            </a:r>
            <a:r>
              <a:rPr lang="en-US" altLang="en-US" dirty="0"/>
              <a:t> </a:t>
            </a:r>
            <a:r>
              <a:rPr lang="en-US" altLang="en-US" dirty="0" err="1"/>
              <a:t>região</a:t>
            </a:r>
            <a:r>
              <a:rPr lang="en-US" altLang="en-US" dirty="0"/>
              <a:t> Z </a:t>
            </a:r>
            <a:r>
              <a:rPr lang="en-US" altLang="en-US" dirty="0" err="1"/>
              <a:t>em</a:t>
            </a:r>
            <a:r>
              <a:rPr lang="en-US" altLang="en-US" dirty="0"/>
              <a:t> 2023</a:t>
            </a:r>
            <a:endParaRPr lang="en-US" altLang="en-US" sz="2400" dirty="0">
              <a:solidFill>
                <a:srgbClr val="C00000"/>
              </a:solidFill>
            </a:endParaRPr>
          </a:p>
          <a:p>
            <a:pPr marL="0" algn="ctr">
              <a:buFont typeface="Arial" panose="020B0604020202020204" pitchFamily="34" charset="0"/>
              <a:buNone/>
              <a:tabLst>
                <a:tab pos="857250" algn="l"/>
              </a:tabLst>
              <a:defRPr/>
            </a:pPr>
            <a:r>
              <a:rPr lang="en-US" altLang="en-US" dirty="0" err="1"/>
              <a:t>Número</a:t>
            </a:r>
            <a:r>
              <a:rPr lang="en-US" altLang="en-US" dirty="0"/>
              <a:t> total de </a:t>
            </a:r>
            <a:r>
              <a:rPr lang="en-US" altLang="en-US" dirty="0" err="1"/>
              <a:t>bovinos</a:t>
            </a:r>
            <a:r>
              <a:rPr lang="en-US" altLang="en-US" dirty="0"/>
              <a:t> da </a:t>
            </a:r>
            <a:r>
              <a:rPr lang="en-US" altLang="en-US" dirty="0" err="1"/>
              <a:t>circunscrição</a:t>
            </a:r>
            <a:r>
              <a:rPr lang="en-US" altLang="en-US" dirty="0"/>
              <a:t> Z </a:t>
            </a:r>
            <a:r>
              <a:rPr lang="en-US" altLang="en-US" dirty="0" err="1"/>
              <a:t>em</a:t>
            </a:r>
            <a:r>
              <a:rPr lang="en-US" altLang="en-US" dirty="0"/>
              <a:t> 1 de </a:t>
            </a:r>
            <a:r>
              <a:rPr lang="en-US" altLang="en-US" dirty="0" err="1"/>
              <a:t>Julho</a:t>
            </a:r>
            <a:r>
              <a:rPr lang="en-US" altLang="en-US" dirty="0"/>
              <a:t> de 2023</a:t>
            </a:r>
          </a:p>
          <a:p>
            <a:pPr marL="0" algn="ctr">
              <a:buFont typeface="Arial" panose="020B0604020202020204" pitchFamily="34" charset="0"/>
              <a:buNone/>
              <a:tabLst>
                <a:tab pos="857250" algn="l"/>
              </a:tabLst>
              <a:defRPr/>
            </a:pPr>
            <a:endParaRPr lang="en-US" altLang="en-US" sz="2400" dirty="0"/>
          </a:p>
        </p:txBody>
      </p:sp>
    </p:spTree>
    <p:extLst>
      <p:ext uri="{BB962C8B-B14F-4D97-AF65-F5344CB8AC3E}">
        <p14:creationId xmlns:p14="http://schemas.microsoft.com/office/powerpoint/2010/main" val="273063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21">
                                            <p:txEl>
                                              <p:pRg st="0" end="0"/>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1">
                                            <p:txEl>
                                              <p:pRg st="1" end="1"/>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25"/>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0" grpId="0"/>
      <p:bldP spid="25" grpId="0"/>
      <p:bldP spid="25"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n-US" altLang="en-US" dirty="0" err="1">
                <a:cs typeface="Arial" charset="0"/>
              </a:rPr>
              <a:t>Novos</a:t>
            </a:r>
            <a:r>
              <a:rPr lang="en-US" altLang="en-US" dirty="0">
                <a:cs typeface="Arial" charset="0"/>
              </a:rPr>
              <a:t> </a:t>
            </a:r>
            <a:r>
              <a:rPr lang="en-US" altLang="en-US" dirty="0" err="1">
                <a:cs typeface="Arial" charset="0"/>
              </a:rPr>
              <a:t>casos</a:t>
            </a:r>
            <a:r>
              <a:rPr lang="en-US" altLang="en-US" dirty="0">
                <a:cs typeface="Arial" charset="0"/>
              </a:rPr>
              <a:t> de </a:t>
            </a:r>
            <a:r>
              <a:rPr lang="en-US" altLang="en-US" dirty="0" err="1">
                <a:cs typeface="Arial" charset="0"/>
              </a:rPr>
              <a:t>uma</a:t>
            </a:r>
            <a:r>
              <a:rPr lang="en-US" altLang="en-US" dirty="0">
                <a:cs typeface="Arial" charset="0"/>
              </a:rPr>
              <a:t> </a:t>
            </a:r>
            <a:r>
              <a:rPr lang="en-US" altLang="en-US" dirty="0" err="1">
                <a:cs typeface="Arial" charset="0"/>
              </a:rPr>
              <a:t>doença</a:t>
            </a:r>
            <a:r>
              <a:rPr lang="en-US" altLang="en-US" dirty="0">
                <a:cs typeface="Arial" charset="0"/>
              </a:rPr>
              <a:t> </a:t>
            </a:r>
            <a:r>
              <a:rPr lang="en-US" altLang="en-US" dirty="0" err="1">
                <a:cs typeface="Arial" charset="0"/>
              </a:rPr>
              <a:t>ou</a:t>
            </a:r>
            <a:r>
              <a:rPr lang="en-US" altLang="en-US" dirty="0">
                <a:cs typeface="Arial" charset="0"/>
              </a:rPr>
              <a:t> </a:t>
            </a:r>
            <a:r>
              <a:rPr lang="en-US" altLang="en-US" dirty="0" err="1">
                <a:cs typeface="Arial" charset="0"/>
              </a:rPr>
              <a:t>estado</a:t>
            </a:r>
            <a:r>
              <a:rPr lang="en-US" altLang="en-US" dirty="0">
                <a:cs typeface="Arial" charset="0"/>
              </a:rPr>
              <a:t> de </a:t>
            </a:r>
            <a:r>
              <a:rPr lang="en-US" altLang="en-US" dirty="0" err="1">
                <a:cs typeface="Arial" charset="0"/>
              </a:rPr>
              <a:t>saúde</a:t>
            </a:r>
            <a:r>
              <a:rPr lang="en-US" altLang="en-US" dirty="0">
                <a:cs typeface="Arial" charset="0"/>
              </a:rPr>
              <a:t> </a:t>
            </a:r>
            <a:r>
              <a:rPr lang="en-US" altLang="en-US" dirty="0" err="1">
                <a:cs typeface="Arial" charset="0"/>
              </a:rPr>
              <a:t>numa</a:t>
            </a:r>
            <a:r>
              <a:rPr lang="en-US" altLang="en-US" dirty="0">
                <a:cs typeface="Arial" charset="0"/>
              </a:rPr>
              <a:t> </a:t>
            </a:r>
            <a:r>
              <a:rPr lang="en-US" altLang="en-US" dirty="0" err="1">
                <a:cs typeface="Arial" charset="0"/>
              </a:rPr>
              <a:t>população</a:t>
            </a:r>
            <a:r>
              <a:rPr lang="en-US" altLang="en-US" dirty="0">
                <a:cs typeface="Arial" charset="0"/>
              </a:rPr>
              <a:t> </a:t>
            </a:r>
            <a:r>
              <a:rPr lang="en-US" altLang="en-US" dirty="0" err="1">
                <a:cs typeface="Arial" charset="0"/>
              </a:rPr>
              <a:t>durante</a:t>
            </a:r>
            <a:r>
              <a:rPr lang="en-US" altLang="en-US" dirty="0">
                <a:cs typeface="Arial" charset="0"/>
              </a:rPr>
              <a:t> um </a:t>
            </a:r>
            <a:r>
              <a:rPr lang="en-US" altLang="en-US" dirty="0" err="1">
                <a:cs typeface="Arial" charset="0"/>
              </a:rPr>
              <a:t>determinado</a:t>
            </a:r>
            <a:r>
              <a:rPr lang="en-US" altLang="en-US" dirty="0">
                <a:cs typeface="Arial" charset="0"/>
              </a:rPr>
              <a:t> </a:t>
            </a:r>
            <a:r>
              <a:rPr lang="en-US" altLang="en-US" dirty="0" err="1">
                <a:cs typeface="Arial" charset="0"/>
              </a:rPr>
              <a:t>período</a:t>
            </a:r>
            <a:r>
              <a:rPr lang="en-US" altLang="en-US" dirty="0">
                <a:cs typeface="Arial" charset="0"/>
              </a:rPr>
              <a:t> de tempo </a:t>
            </a:r>
            <a:r>
              <a:rPr lang="en-US" altLang="en-US" dirty="0" err="1">
                <a:cs typeface="Arial" charset="0"/>
              </a:rPr>
              <a:t>numa</a:t>
            </a:r>
            <a:r>
              <a:rPr lang="en-US" altLang="en-US" dirty="0">
                <a:cs typeface="Arial" charset="0"/>
              </a:rPr>
              <a:t> </a:t>
            </a:r>
            <a:r>
              <a:rPr lang="en-US" altLang="en-US" dirty="0" err="1">
                <a:cs typeface="Arial" charset="0"/>
              </a:rPr>
              <a:t>população</a:t>
            </a:r>
            <a:r>
              <a:rPr lang="en-US" altLang="en-US" dirty="0">
                <a:cs typeface="Arial" charset="0"/>
              </a:rPr>
              <a:t> de </a:t>
            </a:r>
            <a:r>
              <a:rPr lang="en-US" altLang="en-US" dirty="0" err="1">
                <a:cs typeface="Arial" charset="0"/>
              </a:rPr>
              <a:t>risco</a:t>
            </a:r>
            <a:r>
              <a:rPr lang="en-US" altLang="en-US" dirty="0">
                <a:cs typeface="Arial" charset="0"/>
              </a:rPr>
              <a:t> </a:t>
            </a:r>
            <a:endParaRPr lang="en-US" altLang="en-US" b="1" dirty="0">
              <a:cs typeface="Arial" charset="0"/>
            </a:endParaRPr>
          </a:p>
          <a:p>
            <a:pPr marL="0" indent="0">
              <a:buNone/>
            </a:pPr>
            <a:endParaRPr lang="en-US" altLang="en-US" b="1" dirty="0">
              <a:cs typeface="Arial" charset="0"/>
            </a:endParaRPr>
          </a:p>
          <a:p>
            <a:pPr marL="0" indent="0">
              <a:buNone/>
            </a:pPr>
            <a:r>
              <a:rPr lang="en-US" altLang="en-US" b="1" dirty="0">
                <a:solidFill>
                  <a:srgbClr val="00953A"/>
                </a:solidFill>
                <a:cs typeface="Arial" charset="0"/>
              </a:rPr>
              <a:t>Taxa de </a:t>
            </a:r>
            <a:r>
              <a:rPr lang="en-US" altLang="en-US" b="1" dirty="0" err="1">
                <a:solidFill>
                  <a:srgbClr val="00953A"/>
                </a:solidFill>
                <a:cs typeface="Arial" charset="0"/>
              </a:rPr>
              <a:t>incidência</a:t>
            </a:r>
            <a:r>
              <a:rPr lang="en-US" altLang="en-US" b="1" dirty="0">
                <a:solidFill>
                  <a:srgbClr val="00953A"/>
                </a:solidFill>
                <a:cs typeface="Arial" charset="0"/>
              </a:rPr>
              <a:t> = </a:t>
            </a:r>
          </a:p>
          <a:p>
            <a:pPr marL="0" indent="0">
              <a:buNone/>
            </a:pPr>
            <a:endParaRPr lang="en-US" altLang="en-US" i="1" dirty="0">
              <a:cs typeface="Arial" charset="0"/>
            </a:endParaRPr>
          </a:p>
          <a:p>
            <a:pPr marL="0" indent="0">
              <a:buNone/>
            </a:pPr>
            <a:endParaRPr lang="en-US" b="1" dirty="0">
              <a:solidFill>
                <a:srgbClr val="00820C"/>
              </a:solidFill>
            </a:endParaRPr>
          </a:p>
          <a:p>
            <a:pPr marL="0" indent="0">
              <a:buNone/>
            </a:pPr>
            <a:endParaRPr lang="en-US" b="1" dirty="0">
              <a:solidFill>
                <a:srgbClr val="00820C"/>
              </a:solidFill>
            </a:endParaRPr>
          </a:p>
        </p:txBody>
      </p:sp>
      <p:sp>
        <p:nvSpPr>
          <p:cNvPr id="2" name="Title 1"/>
          <p:cNvSpPr>
            <a:spLocks noGrp="1"/>
          </p:cNvSpPr>
          <p:nvPr>
            <p:ph type="title"/>
          </p:nvPr>
        </p:nvSpPr>
        <p:spPr/>
        <p:txBody>
          <a:bodyPr/>
          <a:lstStyle/>
          <a:p>
            <a:r>
              <a:rPr lang="en-US" dirty="0"/>
              <a:t>Taxa de </a:t>
            </a:r>
            <a:r>
              <a:rPr lang="en-US" dirty="0" err="1"/>
              <a:t>Incidência</a:t>
            </a:r>
            <a:endParaRPr lang="en-US" dirty="0"/>
          </a:p>
        </p:txBody>
      </p:sp>
      <p:grpSp>
        <p:nvGrpSpPr>
          <p:cNvPr id="21" name="Group 20">
            <a:extLst>
              <a:ext uri="{FF2B5EF4-FFF2-40B4-BE49-F238E27FC236}">
                <a16:creationId xmlns:a16="http://schemas.microsoft.com/office/drawing/2014/main" id="{57251658-9B28-4D1C-57AB-76A395CB4171}"/>
              </a:ext>
            </a:extLst>
          </p:cNvPr>
          <p:cNvGrpSpPr/>
          <p:nvPr/>
        </p:nvGrpSpPr>
        <p:grpSpPr>
          <a:xfrm>
            <a:off x="0" y="3805452"/>
            <a:ext cx="11848537" cy="1815882"/>
            <a:chOff x="-212278" y="3517207"/>
            <a:chExt cx="11783225" cy="1815882"/>
          </a:xfrm>
        </p:grpSpPr>
        <p:grpSp>
          <p:nvGrpSpPr>
            <p:cNvPr id="15" name="Group 14">
              <a:extLst>
                <a:ext uri="{FF2B5EF4-FFF2-40B4-BE49-F238E27FC236}">
                  <a16:creationId xmlns:a16="http://schemas.microsoft.com/office/drawing/2014/main" id="{FAAAE19D-1359-C23E-EE62-0F9EECEAA5D5}"/>
                </a:ext>
              </a:extLst>
            </p:cNvPr>
            <p:cNvGrpSpPr/>
            <p:nvPr/>
          </p:nvGrpSpPr>
          <p:grpSpPr>
            <a:xfrm>
              <a:off x="-212278" y="3517207"/>
              <a:ext cx="9321672" cy="1815882"/>
              <a:chOff x="162542" y="3650556"/>
              <a:chExt cx="8920102" cy="1815882"/>
            </a:xfrm>
          </p:grpSpPr>
          <p:sp>
            <p:nvSpPr>
              <p:cNvPr id="11" name="TextBox 10">
                <a:extLst>
                  <a:ext uri="{FF2B5EF4-FFF2-40B4-BE49-F238E27FC236}">
                    <a16:creationId xmlns:a16="http://schemas.microsoft.com/office/drawing/2014/main" id="{E96DF6C1-8E4B-4149-2949-4B183ADBE1C3}"/>
                  </a:ext>
                </a:extLst>
              </p:cNvPr>
              <p:cNvSpPr txBox="1"/>
              <p:nvPr/>
            </p:nvSpPr>
            <p:spPr>
              <a:xfrm>
                <a:off x="162542" y="3650556"/>
                <a:ext cx="8920102" cy="1815882"/>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Número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de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novos</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casos</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durante</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o </a:t>
                </a:r>
                <a:b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b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período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especificado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Dimensão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da </a:t>
                </a:r>
                <a:r>
                  <a:rPr kumimoji="0" lang="en-US" altLang="en-US" sz="2800" b="1" i="0" u="none" strike="noStrike" kern="1200" cap="none" spc="0" normalizeH="0" baseline="0" noProof="0" dirty="0" err="1">
                    <a:ln>
                      <a:noFill/>
                    </a:ln>
                    <a:solidFill>
                      <a:prstClr val="black"/>
                    </a:solidFill>
                    <a:effectLst/>
                    <a:uLnTx/>
                    <a:uFillTx/>
                    <a:latin typeface="Arial"/>
                    <a:ea typeface="+mn-ea"/>
                    <a:cs typeface="Arial" charset="0"/>
                  </a:rPr>
                  <a:t>população</a:t>
                </a:r>
                <a:r>
                  <a:rPr kumimoji="0" lang="en-US" altLang="en-US" sz="2800" b="1" i="0" u="none" strike="noStrike" kern="1200" cap="none" spc="0" normalizeH="0" baseline="0" noProof="0" dirty="0">
                    <a:ln>
                      <a:noFill/>
                    </a:ln>
                    <a:solidFill>
                      <a:prstClr val="black"/>
                    </a:solidFill>
                    <a:effectLst/>
                    <a:uLnTx/>
                    <a:uFillTx/>
                    <a:latin typeface="Arial"/>
                    <a:ea typeface="+mn-ea"/>
                    <a:cs typeface="Arial" charset="0"/>
                  </a:rPr>
                  <a:t>) x (Tempo)</a:t>
                </a:r>
              </a:p>
            </p:txBody>
          </p:sp>
          <p:cxnSp>
            <p:nvCxnSpPr>
              <p:cNvPr id="7" name="Straight Connector 6">
                <a:extLst>
                  <a:ext uri="{FF2B5EF4-FFF2-40B4-BE49-F238E27FC236}">
                    <a16:creationId xmlns:a16="http://schemas.microsoft.com/office/drawing/2014/main" id="{6390E498-6262-0F0E-F2DA-8A51CD1E75BD}"/>
                  </a:ext>
                </a:extLst>
              </p:cNvPr>
              <p:cNvCxnSpPr>
                <a:cxnSpLocks/>
              </p:cNvCxnSpPr>
              <p:nvPr/>
            </p:nvCxnSpPr>
            <p:spPr>
              <a:xfrm>
                <a:off x="934757" y="4770817"/>
                <a:ext cx="7707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B2C4C3A7-D058-6C5B-FC14-E03FDA869EC8}"/>
                </a:ext>
              </a:extLst>
            </p:cNvPr>
            <p:cNvSpPr txBox="1"/>
            <p:nvPr/>
          </p:nvSpPr>
          <p:spPr>
            <a:xfrm>
              <a:off x="9075321" y="3686074"/>
              <a:ext cx="2495626" cy="1138773"/>
            </a:xfrm>
            <a:prstGeom prst="rect">
              <a:avLst/>
            </a:prstGeom>
            <a:noFill/>
          </p:spPr>
          <p:txBody>
            <a:bodyPr wrap="square">
              <a:spAutoFit/>
            </a:bodyPr>
            <a:lstStyle/>
            <a:p>
              <a:pPr>
                <a:defRPr/>
              </a:pPr>
              <a:r>
                <a:rPr lang="en-US" sz="2800" b="1" dirty="0">
                  <a:latin typeface="Arial" panose="020B0604020202020204" pitchFamily="34" charset="0"/>
                  <a:cs typeface="Arial" panose="020B0604020202020204" pitchFamily="34" charset="0"/>
                </a:rPr>
                <a:t>x </a:t>
              </a:r>
              <a:r>
                <a:rPr lang="en-US" sz="2800" b="1" dirty="0" err="1">
                  <a:latin typeface="Arial" panose="020B0604020202020204" pitchFamily="34" charset="0"/>
                  <a:cs typeface="Arial" panose="020B0604020202020204" pitchFamily="34" charset="0"/>
                </a:rPr>
                <a:t>Constante</a:t>
              </a:r>
              <a:endParaRPr lang="en-US" sz="2800" b="1" dirty="0">
                <a:latin typeface="Arial" panose="020B0604020202020204" pitchFamily="34" charset="0"/>
                <a:cs typeface="Arial" panose="020B0604020202020204" pitchFamily="34" charset="0"/>
              </a:endParaRPr>
            </a:p>
            <a:p>
              <a:pPr algn="ctr">
                <a:defRPr/>
              </a:pP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por</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exemplo</a:t>
              </a:r>
              <a:r>
                <a:rPr lang="en-US" sz="2000" dirty="0">
                  <a:latin typeface="Arial" panose="020B0604020202020204" pitchFamily="34" charset="0"/>
                  <a:cs typeface="Arial" panose="020B0604020202020204" pitchFamily="34" charset="0"/>
                </a:rPr>
                <a:t>, 100% </a:t>
              </a:r>
              <a:r>
                <a:rPr lang="en-US" sz="2000" dirty="0" err="1">
                  <a:latin typeface="Arial" panose="020B0604020202020204" pitchFamily="34" charset="0"/>
                  <a:cs typeface="Arial" panose="020B0604020202020204" pitchFamily="34" charset="0"/>
                </a:rPr>
                <a:t>ou</a:t>
              </a:r>
              <a:r>
                <a:rPr lang="en-US" sz="2000" dirty="0">
                  <a:latin typeface="Arial" panose="020B0604020202020204" pitchFamily="34" charset="0"/>
                  <a:cs typeface="Arial" panose="020B0604020202020204" pitchFamily="34" charset="0"/>
                </a:rPr>
                <a:t> 1.000)</a:t>
              </a:r>
            </a:p>
          </p:txBody>
        </p:sp>
      </p:grpSp>
    </p:spTree>
    <p:extLst>
      <p:ext uri="{BB962C8B-B14F-4D97-AF65-F5344CB8AC3E}">
        <p14:creationId xmlns:p14="http://schemas.microsoft.com/office/powerpoint/2010/main" val="91392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n-US" altLang="en-US" dirty="0">
                <a:cs typeface="Arial" charset="0"/>
              </a:rPr>
              <a:t>No </a:t>
            </a:r>
            <a:r>
              <a:rPr lang="en-US" altLang="en-US" dirty="0" err="1">
                <a:cs typeface="Arial" charset="0"/>
              </a:rPr>
              <a:t>ano</a:t>
            </a:r>
            <a:r>
              <a:rPr lang="en-US" altLang="en-US" dirty="0">
                <a:cs typeface="Arial" charset="0"/>
              </a:rPr>
              <a:t> passado, </a:t>
            </a:r>
            <a:r>
              <a:rPr lang="en-US" altLang="en-US" dirty="0" err="1">
                <a:cs typeface="Arial" charset="0"/>
              </a:rPr>
              <a:t>foram</a:t>
            </a:r>
            <a:r>
              <a:rPr lang="en-US" altLang="en-US" dirty="0">
                <a:cs typeface="Arial" charset="0"/>
              </a:rPr>
              <a:t> </a:t>
            </a:r>
            <a:r>
              <a:rPr lang="en-US" altLang="en-US" dirty="0" err="1">
                <a:cs typeface="Arial" charset="0"/>
              </a:rPr>
              <a:t>notificados</a:t>
            </a:r>
            <a:r>
              <a:rPr lang="en-US" altLang="en-US" dirty="0">
                <a:cs typeface="Arial" charset="0"/>
              </a:rPr>
              <a:t> 24 </a:t>
            </a:r>
            <a:r>
              <a:rPr lang="en-US" altLang="en-US" dirty="0" err="1">
                <a:cs typeface="Arial" charset="0"/>
              </a:rPr>
              <a:t>novos</a:t>
            </a:r>
            <a:r>
              <a:rPr lang="en-US" altLang="en-US" dirty="0">
                <a:cs typeface="Arial" charset="0"/>
              </a:rPr>
              <a:t> </a:t>
            </a:r>
            <a:r>
              <a:rPr lang="en-US" altLang="en-US" dirty="0" err="1">
                <a:cs typeface="Arial" charset="0"/>
              </a:rPr>
              <a:t>casos</a:t>
            </a:r>
            <a:r>
              <a:rPr lang="en-US" altLang="en-US" dirty="0">
                <a:cs typeface="Arial" charset="0"/>
              </a:rPr>
              <a:t> da </a:t>
            </a:r>
            <a:r>
              <a:rPr lang="en-US" altLang="en-US" dirty="0" err="1">
                <a:cs typeface="Arial" charset="0"/>
              </a:rPr>
              <a:t>doença</a:t>
            </a:r>
            <a:r>
              <a:rPr lang="en-US" altLang="en-US" dirty="0">
                <a:cs typeface="Arial" charset="0"/>
              </a:rPr>
              <a:t> do </a:t>
            </a:r>
            <a:r>
              <a:rPr lang="en-US" altLang="en-US" dirty="0" err="1">
                <a:cs typeface="Arial" charset="0"/>
              </a:rPr>
              <a:t>vírus</a:t>
            </a:r>
            <a:r>
              <a:rPr lang="en-US" altLang="en-US" dirty="0">
                <a:cs typeface="Arial" charset="0"/>
              </a:rPr>
              <a:t> Zika (ZVD) no Distrito A (300,000 </a:t>
            </a:r>
            <a:r>
              <a:rPr lang="en-US" altLang="en-US" dirty="0" err="1">
                <a:cs typeface="Arial" charset="0"/>
              </a:rPr>
              <a:t>habitantes</a:t>
            </a:r>
            <a:r>
              <a:rPr lang="en-US" altLang="en-US" dirty="0">
                <a:cs typeface="Arial" charset="0"/>
              </a:rPr>
              <a:t>)</a:t>
            </a:r>
          </a:p>
          <a:p>
            <a:pPr marL="0" indent="0">
              <a:spcBef>
                <a:spcPts val="1200"/>
              </a:spcBef>
              <a:buClr>
                <a:srgbClr val="006600"/>
              </a:buClr>
              <a:buNone/>
              <a:defRPr/>
            </a:pPr>
            <a:r>
              <a:rPr lang="en-US" altLang="en-US" dirty="0" err="1">
                <a:cs typeface="Arial" charset="0"/>
              </a:rPr>
              <a:t>Calcular</a:t>
            </a:r>
            <a:r>
              <a:rPr lang="en-US" altLang="en-US" dirty="0">
                <a:cs typeface="Arial" charset="0"/>
              </a:rPr>
              <a:t> a taxa de </a:t>
            </a:r>
            <a:r>
              <a:rPr lang="en-US" altLang="en-US" dirty="0" err="1">
                <a:cs typeface="Arial" charset="0"/>
              </a:rPr>
              <a:t>incidência</a:t>
            </a:r>
            <a:r>
              <a:rPr lang="en-US" altLang="en-US" dirty="0">
                <a:cs typeface="Arial" charset="0"/>
              </a:rPr>
              <a:t> de ZVD </a:t>
            </a:r>
            <a:r>
              <a:rPr lang="en-US" altLang="en-US" dirty="0" err="1">
                <a:cs typeface="Arial" charset="0"/>
              </a:rPr>
              <a:t>por</a:t>
            </a:r>
            <a:r>
              <a:rPr lang="en-US" altLang="en-US" dirty="0">
                <a:cs typeface="Arial" charset="0"/>
              </a:rPr>
              <a:t> 100.000 </a:t>
            </a:r>
            <a:r>
              <a:rPr lang="en-US" altLang="en-US" dirty="0" err="1">
                <a:cs typeface="Arial" charset="0"/>
              </a:rPr>
              <a:t>em</a:t>
            </a:r>
            <a:r>
              <a:rPr lang="en-US" altLang="en-US" dirty="0">
                <a:cs typeface="Arial" charset="0"/>
              </a:rPr>
              <a:t> 2024</a:t>
            </a:r>
            <a:endParaRPr lang="en-US" dirty="0"/>
          </a:p>
          <a:p>
            <a:pPr>
              <a:defRPr/>
            </a:pPr>
            <a:endParaRPr lang="en-US" dirty="0"/>
          </a:p>
          <a:p>
            <a:pPr marL="0" indent="0">
              <a:buNone/>
            </a:pPr>
            <a:endParaRPr lang="en-US" dirty="0"/>
          </a:p>
          <a:p>
            <a:pPr marL="0" indent="0">
              <a:buNone/>
            </a:pPr>
            <a:r>
              <a:rPr lang="en-US" altLang="en-US" dirty="0">
                <a:solidFill>
                  <a:prstClr val="black"/>
                </a:solidFill>
                <a:cs typeface="Arial" charset="0"/>
              </a:rPr>
              <a:t>A taxa de </a:t>
            </a:r>
            <a:r>
              <a:rPr lang="en-US" altLang="en-US" dirty="0" err="1">
                <a:solidFill>
                  <a:prstClr val="black"/>
                </a:solidFill>
                <a:cs typeface="Arial" charset="0"/>
              </a:rPr>
              <a:t>incidência</a:t>
            </a:r>
            <a:r>
              <a:rPr lang="en-US" altLang="en-US" dirty="0">
                <a:solidFill>
                  <a:prstClr val="black"/>
                </a:solidFill>
                <a:cs typeface="Arial" charset="0"/>
              </a:rPr>
              <a:t> de ZVD no </a:t>
            </a:r>
            <a:r>
              <a:rPr lang="en-US" altLang="en-US" dirty="0" err="1">
                <a:solidFill>
                  <a:prstClr val="black"/>
                </a:solidFill>
                <a:cs typeface="Arial" charset="0"/>
              </a:rPr>
              <a:t>ano</a:t>
            </a:r>
            <a:r>
              <a:rPr lang="en-US" altLang="en-US" dirty="0">
                <a:solidFill>
                  <a:prstClr val="black"/>
                </a:solidFill>
                <a:cs typeface="Arial" charset="0"/>
              </a:rPr>
              <a:t> passado </a:t>
            </a:r>
            <a:r>
              <a:rPr lang="en-US" altLang="en-US" dirty="0" err="1">
                <a:cs typeface="Arial" charset="0"/>
              </a:rPr>
              <a:t>foi</a:t>
            </a:r>
            <a:r>
              <a:rPr lang="en-US" altLang="en-US" dirty="0">
                <a:cs typeface="Arial" charset="0"/>
              </a:rPr>
              <a:t> de 8 </a:t>
            </a:r>
            <a:r>
              <a:rPr lang="en-US" altLang="en-US" dirty="0" err="1">
                <a:cs typeface="Arial" charset="0"/>
              </a:rPr>
              <a:t>casos</a:t>
            </a:r>
            <a:r>
              <a:rPr lang="en-US" altLang="en-US" dirty="0">
                <a:cs typeface="Arial" charset="0"/>
              </a:rPr>
              <a:t> </a:t>
            </a:r>
            <a:r>
              <a:rPr lang="en-US" altLang="en-US" dirty="0" err="1">
                <a:cs typeface="Arial" charset="0"/>
              </a:rPr>
              <a:t>por</a:t>
            </a:r>
            <a:r>
              <a:rPr lang="en-US" altLang="en-US" dirty="0">
                <a:cs typeface="Arial" charset="0"/>
              </a:rPr>
              <a:t> 100,000 </a:t>
            </a:r>
            <a:r>
              <a:rPr lang="en-US" altLang="en-US" dirty="0" err="1">
                <a:cs typeface="Arial" charset="0"/>
              </a:rPr>
              <a:t>habitantes</a:t>
            </a:r>
            <a:r>
              <a:rPr lang="en-US" altLang="en-US" dirty="0">
                <a:cs typeface="Arial" charset="0"/>
              </a:rPr>
              <a:t> </a:t>
            </a:r>
            <a:r>
              <a:rPr lang="en-US" altLang="en-US" dirty="0" err="1">
                <a:cs typeface="Arial" charset="0"/>
              </a:rPr>
              <a:t>por</a:t>
            </a:r>
            <a:r>
              <a:rPr lang="en-US" altLang="en-US" dirty="0">
                <a:cs typeface="Arial" charset="0"/>
              </a:rPr>
              <a:t> </a:t>
            </a:r>
            <a:r>
              <a:rPr lang="en-US" altLang="en-US" dirty="0" err="1">
                <a:cs typeface="Arial" charset="0"/>
              </a:rPr>
              <a:t>ano</a:t>
            </a:r>
            <a:endParaRPr lang="en-US" altLang="en-US" dirty="0">
              <a:cs typeface="Arial" charset="0"/>
            </a:endParaRPr>
          </a:p>
          <a:p>
            <a:pPr marL="0" indent="0">
              <a:buNone/>
            </a:pPr>
            <a:endParaRPr lang="en-US" dirty="0"/>
          </a:p>
        </p:txBody>
      </p:sp>
      <p:sp>
        <p:nvSpPr>
          <p:cNvPr id="2" name="Title 1"/>
          <p:cNvSpPr>
            <a:spLocks noGrp="1"/>
          </p:cNvSpPr>
          <p:nvPr>
            <p:ph type="title"/>
          </p:nvPr>
        </p:nvSpPr>
        <p:spPr/>
        <p:txBody>
          <a:bodyPr/>
          <a:lstStyle/>
          <a:p>
            <a:r>
              <a:rPr lang="en-US" dirty="0" err="1"/>
              <a:t>Exemplo</a:t>
            </a:r>
            <a:r>
              <a:rPr lang="en-US" dirty="0"/>
              <a:t>: Taxa de </a:t>
            </a:r>
            <a:r>
              <a:rPr lang="en-US" dirty="0" err="1"/>
              <a:t>Incidência</a:t>
            </a:r>
            <a:endParaRPr lang="en-US" dirty="0"/>
          </a:p>
        </p:txBody>
      </p:sp>
      <p:grpSp>
        <p:nvGrpSpPr>
          <p:cNvPr id="20" name="Group 19">
            <a:extLst>
              <a:ext uri="{FF2B5EF4-FFF2-40B4-BE49-F238E27FC236}">
                <a16:creationId xmlns:a16="http://schemas.microsoft.com/office/drawing/2014/main" id="{3BB764F9-C5AE-95D7-B296-A14B60A2C260}"/>
              </a:ext>
            </a:extLst>
          </p:cNvPr>
          <p:cNvGrpSpPr/>
          <p:nvPr/>
        </p:nvGrpSpPr>
        <p:grpSpPr>
          <a:xfrm>
            <a:off x="2252744" y="3109344"/>
            <a:ext cx="7529090" cy="954107"/>
            <a:chOff x="791488" y="3231986"/>
            <a:chExt cx="5996796" cy="954107"/>
          </a:xfrm>
        </p:grpSpPr>
        <p:grpSp>
          <p:nvGrpSpPr>
            <p:cNvPr id="21" name="Group 20">
              <a:extLst>
                <a:ext uri="{FF2B5EF4-FFF2-40B4-BE49-F238E27FC236}">
                  <a16:creationId xmlns:a16="http://schemas.microsoft.com/office/drawing/2014/main" id="{8C2EF67E-2FFB-F6C9-C97C-19D1F6ACDA6A}"/>
                </a:ext>
              </a:extLst>
            </p:cNvPr>
            <p:cNvGrpSpPr/>
            <p:nvPr/>
          </p:nvGrpSpPr>
          <p:grpSpPr>
            <a:xfrm>
              <a:off x="791488" y="3231986"/>
              <a:ext cx="3809251" cy="954107"/>
              <a:chOff x="1002658" y="3650557"/>
              <a:chExt cx="3645151" cy="954107"/>
            </a:xfrm>
          </p:grpSpPr>
          <p:cxnSp>
            <p:nvCxnSpPr>
              <p:cNvPr id="23" name="Straight Connector 22">
                <a:extLst>
                  <a:ext uri="{FF2B5EF4-FFF2-40B4-BE49-F238E27FC236}">
                    <a16:creationId xmlns:a16="http://schemas.microsoft.com/office/drawing/2014/main" id="{21DD2351-04BF-C849-3F61-0BB7432A141A}"/>
                  </a:ext>
                </a:extLst>
              </p:cNvPr>
              <p:cNvCxnSpPr>
                <a:cxnSpLocks/>
              </p:cNvCxnSpPr>
              <p:nvPr/>
            </p:nvCxnSpPr>
            <p:spPr>
              <a:xfrm>
                <a:off x="1375558" y="4127611"/>
                <a:ext cx="289935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0DB9B08-A0E3-4B5C-AA10-1B025AD17A38}"/>
                  </a:ext>
                </a:extLst>
              </p:cNvPr>
              <p:cNvSpPr txBox="1"/>
              <p:nvPr/>
            </p:nvSpPr>
            <p:spPr>
              <a:xfrm>
                <a:off x="1002658" y="3650557"/>
                <a:ext cx="3645151"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altLang="en-US" sz="2800" b="1" dirty="0">
                    <a:solidFill>
                      <a:srgbClr val="109648"/>
                    </a:solidFill>
                    <a:latin typeface="Arial"/>
                    <a:cs typeface="Arial" charset="0"/>
                  </a:rPr>
                  <a:t>24 </a:t>
                </a:r>
                <a:r>
                  <a:rPr lang="en-US" altLang="en-US" sz="2800" b="1" dirty="0" err="1">
                    <a:solidFill>
                      <a:srgbClr val="109648"/>
                    </a:solidFill>
                    <a:latin typeface="Arial"/>
                    <a:cs typeface="Arial" charset="0"/>
                  </a:rPr>
                  <a:t>casos</a:t>
                </a:r>
                <a:endParaRPr lang="en-US" altLang="en-US" sz="2800" b="1" dirty="0">
                  <a:solidFill>
                    <a:srgbClr val="109648"/>
                  </a:solidFill>
                  <a:latin typeface="Arial"/>
                  <a:cs typeface="Arial"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r>
                  <a:rPr lang="en-US" altLang="en-US" sz="2800" b="1" dirty="0">
                    <a:solidFill>
                      <a:srgbClr val="109648"/>
                    </a:solidFill>
                    <a:latin typeface="Arial"/>
                    <a:cs typeface="Arial" charset="0"/>
                  </a:rPr>
                  <a:t>300.000 </a:t>
                </a:r>
                <a:r>
                  <a:rPr lang="en-US" altLang="en-US" sz="2800" b="1" dirty="0" err="1">
                    <a:solidFill>
                      <a:srgbClr val="109648"/>
                    </a:solidFill>
                    <a:latin typeface="Arial"/>
                    <a:cs typeface="Arial" charset="0"/>
                  </a:rPr>
                  <a:t>habitantes</a:t>
                </a:r>
                <a:r>
                  <a:rPr lang="en-US" altLang="en-US" sz="2800" b="1" dirty="0">
                    <a:solidFill>
                      <a:srgbClr val="109648"/>
                    </a:solidFill>
                    <a:latin typeface="Arial"/>
                    <a:cs typeface="Arial" charset="0"/>
                  </a:rPr>
                  <a:t> </a:t>
                </a:r>
                <a:r>
                  <a:rPr kumimoji="0" lang="en-US" altLang="en-US" sz="2800" b="1" i="0" u="none" strike="noStrike" kern="1200" cap="none" spc="0" normalizeH="0" baseline="0" noProof="0" dirty="0">
                    <a:ln>
                      <a:noFill/>
                    </a:ln>
                    <a:effectLst/>
                    <a:uLnTx/>
                    <a:uFillTx/>
                    <a:latin typeface="Arial"/>
                    <a:cs typeface="Arial" charset="0"/>
                  </a:rPr>
                  <a:t>x </a:t>
                </a:r>
                <a:r>
                  <a:rPr lang="en-US" altLang="en-US" sz="2800" b="1" dirty="0">
                    <a:solidFill>
                      <a:srgbClr val="109648"/>
                    </a:solidFill>
                    <a:latin typeface="Arial"/>
                    <a:cs typeface="Arial" charset="0"/>
                  </a:rPr>
                  <a:t>1 </a:t>
                </a:r>
                <a:r>
                  <a:rPr lang="en-US" altLang="en-US" sz="2800" b="1" dirty="0" err="1">
                    <a:solidFill>
                      <a:srgbClr val="109648"/>
                    </a:solidFill>
                    <a:latin typeface="Arial"/>
                    <a:cs typeface="Arial" charset="0"/>
                  </a:rPr>
                  <a:t>ano</a:t>
                </a:r>
                <a:endParaRPr kumimoji="0" lang="en-US" altLang="en-US" sz="2800" b="1" i="0" u="none" strike="noStrike" kern="1200" cap="none" spc="0" normalizeH="0" baseline="0" noProof="0" dirty="0">
                  <a:ln>
                    <a:noFill/>
                  </a:ln>
                  <a:solidFill>
                    <a:srgbClr val="109648"/>
                  </a:solidFill>
                  <a:effectLst/>
                  <a:uLnTx/>
                  <a:uFillTx/>
                  <a:latin typeface="Arial"/>
                  <a:cs typeface="Arial" charset="0"/>
                </a:endParaRPr>
              </a:p>
            </p:txBody>
          </p:sp>
        </p:grpSp>
        <p:sp>
          <p:nvSpPr>
            <p:cNvPr id="22" name="TextBox 21">
              <a:extLst>
                <a:ext uri="{FF2B5EF4-FFF2-40B4-BE49-F238E27FC236}">
                  <a16:creationId xmlns:a16="http://schemas.microsoft.com/office/drawing/2014/main" id="{314A8C2C-0C6F-EC33-74F3-ECAF2E33F31F}"/>
                </a:ext>
              </a:extLst>
            </p:cNvPr>
            <p:cNvSpPr txBox="1"/>
            <p:nvPr/>
          </p:nvSpPr>
          <p:spPr>
            <a:xfrm>
              <a:off x="4635634" y="3373738"/>
              <a:ext cx="2152650" cy="523220"/>
            </a:xfrm>
            <a:prstGeom prst="rect">
              <a:avLst/>
            </a:prstGeom>
            <a:noFill/>
          </p:spPr>
          <p:txBody>
            <a:bodyPr wrap="square">
              <a:spAutoFit/>
            </a:bodyPr>
            <a:lstStyle/>
            <a:p>
              <a:pPr>
                <a:defRPr/>
              </a:pPr>
              <a:r>
                <a:rPr lang="en-US" sz="2800" b="1" dirty="0">
                  <a:latin typeface="Arial" panose="020B0604020202020204" pitchFamily="34" charset="0"/>
                  <a:cs typeface="Arial" panose="020B0604020202020204" pitchFamily="34" charset="0"/>
                </a:rPr>
                <a:t>x </a:t>
              </a:r>
              <a:r>
                <a:rPr lang="en-US" sz="2800" b="1" dirty="0">
                  <a:solidFill>
                    <a:srgbClr val="109648"/>
                  </a:solidFill>
                  <a:latin typeface="Arial" panose="020B0604020202020204" pitchFamily="34" charset="0"/>
                  <a:cs typeface="Arial" panose="020B0604020202020204" pitchFamily="34" charset="0"/>
                </a:rPr>
                <a:t>100.000 </a:t>
              </a:r>
              <a:r>
                <a:rPr lang="en-US" sz="2800" b="1" dirty="0">
                  <a:latin typeface="Arial" panose="020B0604020202020204" pitchFamily="34" charset="0"/>
                  <a:cs typeface="Arial" panose="020B0604020202020204" pitchFamily="34" charset="0"/>
                </a:rPr>
                <a:t>=</a:t>
              </a:r>
            </a:p>
          </p:txBody>
        </p:sp>
      </p:grpSp>
      <p:sp>
        <p:nvSpPr>
          <p:cNvPr id="11" name="TextBox 10"/>
          <p:cNvSpPr txBox="1">
            <a:spLocks noChangeArrowheads="1"/>
          </p:cNvSpPr>
          <p:nvPr/>
        </p:nvSpPr>
        <p:spPr bwMode="auto">
          <a:xfrm>
            <a:off x="9160076" y="3230960"/>
            <a:ext cx="8450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a:solidFill>
                  <a:srgbClr val="109648"/>
                </a:solidFill>
                <a:cs typeface="Arial" panose="020B0604020202020204" pitchFamily="34" charset="0"/>
              </a:rPr>
              <a:t>8</a:t>
            </a:r>
          </a:p>
        </p:txBody>
      </p:sp>
    </p:spTree>
    <p:extLst>
      <p:ext uri="{BB962C8B-B14F-4D97-AF65-F5344CB8AC3E}">
        <p14:creationId xmlns:p14="http://schemas.microsoft.com/office/powerpoint/2010/main" val="1714259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199" y="1498735"/>
            <a:ext cx="10848975" cy="4639309"/>
          </a:xfrm>
        </p:spPr>
        <p:txBody>
          <a:bodyPr/>
          <a:lstStyle/>
          <a:p>
            <a:pPr marL="0" indent="0">
              <a:buNone/>
              <a:defRPr/>
            </a:pPr>
            <a:r>
              <a:rPr lang="en-US" altLang="en-US" dirty="0">
                <a:cs typeface="Arial" charset="0"/>
              </a:rPr>
              <a:t>Nos últimos 3 anos, </a:t>
            </a:r>
            <a:r>
              <a:rPr lang="en-US" altLang="en-US" dirty="0" err="1">
                <a:cs typeface="Arial" charset="0"/>
              </a:rPr>
              <a:t>foram</a:t>
            </a:r>
            <a:r>
              <a:rPr lang="en-US" altLang="en-US" dirty="0">
                <a:cs typeface="Arial" charset="0"/>
              </a:rPr>
              <a:t> </a:t>
            </a:r>
            <a:r>
              <a:rPr lang="en-US" altLang="en-US" dirty="0" err="1">
                <a:cs typeface="Arial" charset="0"/>
              </a:rPr>
              <a:t>notificados</a:t>
            </a:r>
            <a:r>
              <a:rPr lang="en-US" altLang="en-US" dirty="0">
                <a:cs typeface="Arial" charset="0"/>
              </a:rPr>
              <a:t> 60 </a:t>
            </a:r>
            <a:r>
              <a:rPr lang="en-US" altLang="en-US" dirty="0" err="1">
                <a:cs typeface="Arial" charset="0"/>
              </a:rPr>
              <a:t>casos</a:t>
            </a:r>
            <a:r>
              <a:rPr lang="en-US" altLang="en-US" dirty="0">
                <a:cs typeface="Arial" charset="0"/>
              </a:rPr>
              <a:t> de </a:t>
            </a:r>
            <a:r>
              <a:rPr lang="en-US" altLang="en-US" dirty="0" err="1">
                <a:cs typeface="Arial" charset="0"/>
              </a:rPr>
              <a:t>doença</a:t>
            </a:r>
            <a:r>
              <a:rPr lang="en-US" altLang="en-US" dirty="0">
                <a:cs typeface="Arial" charset="0"/>
              </a:rPr>
              <a:t> do vírus Zika ao sistema de vigilância no Distrito A (300.000 habitantes).</a:t>
            </a:r>
          </a:p>
          <a:p>
            <a:pPr marL="0" indent="0">
              <a:buNone/>
              <a:defRPr/>
            </a:pPr>
            <a:r>
              <a:rPr lang="en-US" altLang="en-US" dirty="0">
                <a:cs typeface="Arial" charset="0"/>
              </a:rPr>
              <a:t>Calcular a taxa de incidência </a:t>
            </a:r>
            <a:r>
              <a:rPr lang="en-US" altLang="en-US" b="1" dirty="0">
                <a:cs typeface="Arial" charset="0"/>
              </a:rPr>
              <a:t>MÉDIA ANUAL </a:t>
            </a:r>
            <a:r>
              <a:rPr lang="en-US" altLang="en-US" dirty="0">
                <a:cs typeface="Arial" charset="0"/>
              </a:rPr>
              <a:t>durante o período de </a:t>
            </a:r>
            <a:r>
              <a:rPr lang="en-US" altLang="en-US" dirty="0" err="1">
                <a:cs typeface="Arial" charset="0"/>
              </a:rPr>
              <a:t>período</a:t>
            </a:r>
            <a:r>
              <a:rPr lang="en-US" altLang="en-US" dirty="0">
                <a:cs typeface="Arial" charset="0"/>
              </a:rPr>
              <a:t> de 3 anos.</a:t>
            </a:r>
          </a:p>
          <a:p>
            <a:pPr marL="0" indent="0">
              <a:buNone/>
              <a:defRPr/>
            </a:pPr>
            <a:endParaRPr lang="en-US" altLang="en-US" dirty="0">
              <a:solidFill>
                <a:prstClr val="black"/>
              </a:solidFill>
              <a:cs typeface="Arial" charset="0"/>
            </a:endParaRPr>
          </a:p>
          <a:p>
            <a:pPr marL="0" indent="0">
              <a:buNone/>
              <a:defRPr/>
            </a:pPr>
            <a:endParaRPr lang="en-US" altLang="en-US" dirty="0">
              <a:solidFill>
                <a:prstClr val="black"/>
              </a:solidFill>
              <a:cs typeface="Arial" charset="0"/>
            </a:endParaRPr>
          </a:p>
          <a:p>
            <a:pPr marL="0" indent="0">
              <a:buNone/>
              <a:defRPr/>
            </a:pPr>
            <a:endParaRPr lang="en-US" altLang="en-US" dirty="0">
              <a:solidFill>
                <a:prstClr val="black"/>
              </a:solidFill>
              <a:cs typeface="Arial" charset="0"/>
            </a:endParaRPr>
          </a:p>
          <a:p>
            <a:pPr marL="0" indent="0">
              <a:buNone/>
              <a:defRPr/>
            </a:pPr>
            <a:r>
              <a:rPr lang="en-US" altLang="en-US" dirty="0">
                <a:solidFill>
                  <a:prstClr val="black"/>
                </a:solidFill>
                <a:cs typeface="Arial" charset="0"/>
              </a:rPr>
              <a:t>A taxa média anual de incidência de </a:t>
            </a:r>
            <a:r>
              <a:rPr lang="en-US" altLang="en-US" dirty="0">
                <a:cs typeface="Arial" charset="0"/>
              </a:rPr>
              <a:t>ZVD no Distrito A foi de 6,7 casos </a:t>
            </a:r>
            <a:r>
              <a:rPr lang="en-US" altLang="en-US" dirty="0" err="1">
                <a:cs typeface="Arial" charset="0"/>
              </a:rPr>
              <a:t>por</a:t>
            </a:r>
            <a:r>
              <a:rPr lang="en-US" altLang="en-US" dirty="0">
                <a:cs typeface="Arial" charset="0"/>
              </a:rPr>
              <a:t> 100.000 habitantes por ano.</a:t>
            </a:r>
            <a:endParaRPr lang="en-US" altLang="en-US" dirty="0">
              <a:solidFill>
                <a:prstClr val="black"/>
              </a:solidFill>
              <a:cs typeface="Arial" charset="0"/>
            </a:endParaRPr>
          </a:p>
          <a:p>
            <a:endParaRPr lang="en-US" dirty="0"/>
          </a:p>
        </p:txBody>
      </p:sp>
      <p:sp>
        <p:nvSpPr>
          <p:cNvPr id="2" name="Title 1"/>
          <p:cNvSpPr>
            <a:spLocks noGrp="1"/>
          </p:cNvSpPr>
          <p:nvPr>
            <p:ph type="title"/>
          </p:nvPr>
        </p:nvSpPr>
        <p:spPr/>
        <p:txBody>
          <a:bodyPr/>
          <a:lstStyle/>
          <a:p>
            <a:r>
              <a:rPr lang="en-US" dirty="0"/>
              <a:t>Taxa de </a:t>
            </a:r>
            <a:r>
              <a:rPr lang="en-US" dirty="0" err="1"/>
              <a:t>Incidência</a:t>
            </a:r>
            <a:r>
              <a:rPr lang="en-US" dirty="0"/>
              <a:t>: </a:t>
            </a:r>
            <a:r>
              <a:rPr lang="en-US" dirty="0" err="1"/>
              <a:t>Prática</a:t>
            </a:r>
            <a:endParaRPr lang="en-US" dirty="0"/>
          </a:p>
        </p:txBody>
      </p:sp>
      <p:grpSp>
        <p:nvGrpSpPr>
          <p:cNvPr id="5" name="Group 4">
            <a:extLst>
              <a:ext uri="{FF2B5EF4-FFF2-40B4-BE49-F238E27FC236}">
                <a16:creationId xmlns:a16="http://schemas.microsoft.com/office/drawing/2014/main" id="{16F0710E-B39F-0B16-F6CF-67AC0DBB24D4}"/>
              </a:ext>
            </a:extLst>
          </p:cNvPr>
          <p:cNvGrpSpPr/>
          <p:nvPr/>
        </p:nvGrpSpPr>
        <p:grpSpPr>
          <a:xfrm>
            <a:off x="1698171" y="3798511"/>
            <a:ext cx="7761143" cy="954088"/>
            <a:chOff x="1593995" y="3987801"/>
            <a:chExt cx="7761143" cy="954088"/>
          </a:xfrm>
        </p:grpSpPr>
        <p:grpSp>
          <p:nvGrpSpPr>
            <p:cNvPr id="10" name="Group 9"/>
            <p:cNvGrpSpPr>
              <a:grpSpLocks/>
            </p:cNvGrpSpPr>
            <p:nvPr/>
          </p:nvGrpSpPr>
          <p:grpSpPr bwMode="auto">
            <a:xfrm>
              <a:off x="1593995" y="3987801"/>
              <a:ext cx="7002318" cy="954088"/>
              <a:chOff x="-606531" y="2926080"/>
              <a:chExt cx="7197357" cy="954107"/>
            </a:xfrm>
          </p:grpSpPr>
          <p:sp>
            <p:nvSpPr>
              <p:cNvPr id="11" name="TextBox 2"/>
              <p:cNvSpPr txBox="1">
                <a:spLocks noChangeArrowheads="1"/>
              </p:cNvSpPr>
              <p:nvPr/>
            </p:nvSpPr>
            <p:spPr bwMode="auto">
              <a:xfrm>
                <a:off x="-606531" y="2926080"/>
                <a:ext cx="5046754" cy="954107"/>
              </a:xfrm>
              <a:prstGeom prst="rect">
                <a:avLst/>
              </a:prstGeom>
              <a:noFill/>
              <a:ln>
                <a:noFill/>
              </a:ln>
              <a:extLst>
                <a:ext uri="{909E8E84-426E-40dd-AFC4-6F175D3DCCD1}"/>
                <a:ext uri="{91240B29-F687-4f45-9708-019B960494DF}"/>
              </a:extLst>
            </p:spPr>
            <p:txBody>
              <a:bodyPr wrap="square">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0"/>
                  </a:spcBef>
                  <a:buClrTx/>
                  <a:buNone/>
                  <a:tabLst>
                    <a:tab pos="6400800" algn="r"/>
                  </a:tabLst>
                  <a:defRPr/>
                </a:pPr>
                <a:r>
                  <a:rPr lang="en-US" altLang="en-US" b="1" dirty="0">
                    <a:solidFill>
                      <a:srgbClr val="00953A"/>
                    </a:solidFill>
                    <a:cs typeface="Arial" charset="0"/>
                  </a:rPr>
                  <a:t>               60 </a:t>
                </a:r>
                <a:r>
                  <a:rPr lang="en-US" altLang="en-US" b="1" dirty="0" err="1">
                    <a:solidFill>
                      <a:srgbClr val="00953A"/>
                    </a:solidFill>
                    <a:cs typeface="Arial" charset="0"/>
                  </a:rPr>
                  <a:t>casos</a:t>
                </a:r>
                <a:r>
                  <a:rPr lang="en-US" altLang="en-US" b="1" dirty="0">
                    <a:solidFill>
                      <a:srgbClr val="00953A"/>
                    </a:solidFill>
                    <a:cs typeface="Arial" charset="0"/>
                  </a:rPr>
                  <a:t>     </a:t>
                </a:r>
              </a:p>
              <a:p>
                <a:pPr eaLnBrk="1" hangingPunct="1">
                  <a:spcBef>
                    <a:spcPct val="0"/>
                  </a:spcBef>
                  <a:buClrTx/>
                  <a:buNone/>
                  <a:tabLst>
                    <a:tab pos="2743200" algn="ctr"/>
                  </a:tabLst>
                  <a:defRPr/>
                </a:pPr>
                <a:r>
                  <a:rPr lang="en-US" altLang="en-US" b="1" dirty="0">
                    <a:solidFill>
                      <a:srgbClr val="00953A"/>
                    </a:solidFill>
                    <a:cs typeface="Arial" charset="0"/>
                  </a:rPr>
                  <a:t>300.000 </a:t>
                </a:r>
                <a:r>
                  <a:rPr lang="en-US" altLang="en-US" b="1" dirty="0" err="1">
                    <a:solidFill>
                      <a:srgbClr val="00953A"/>
                    </a:solidFill>
                    <a:cs typeface="Arial" charset="0"/>
                  </a:rPr>
                  <a:t>habitantes</a:t>
                </a:r>
                <a:r>
                  <a:rPr lang="en-US" altLang="en-US" b="1" dirty="0">
                    <a:solidFill>
                      <a:srgbClr val="00953A"/>
                    </a:solidFill>
                    <a:cs typeface="Arial" charset="0"/>
                  </a:rPr>
                  <a:t> </a:t>
                </a:r>
                <a:r>
                  <a:rPr lang="en-US" altLang="en-US" b="1" dirty="0">
                    <a:cs typeface="Arial" charset="0"/>
                  </a:rPr>
                  <a:t>x </a:t>
                </a:r>
                <a:r>
                  <a:rPr lang="en-US" altLang="en-US" b="1" dirty="0">
                    <a:solidFill>
                      <a:srgbClr val="00953A"/>
                    </a:solidFill>
                    <a:cs typeface="Arial" charset="0"/>
                  </a:rPr>
                  <a:t>3 </a:t>
                </a:r>
                <a:r>
                  <a:rPr lang="en-US" altLang="en-US" b="1" dirty="0" err="1">
                    <a:solidFill>
                      <a:srgbClr val="00953A"/>
                    </a:solidFill>
                    <a:cs typeface="Arial" charset="0"/>
                  </a:rPr>
                  <a:t>anos</a:t>
                </a:r>
                <a:endParaRPr lang="en-US" altLang="en-US" b="1" dirty="0">
                  <a:solidFill>
                    <a:srgbClr val="00953A"/>
                  </a:solidFill>
                  <a:cs typeface="Arial" charset="0"/>
                </a:endParaRPr>
              </a:p>
            </p:txBody>
          </p:sp>
          <p:sp>
            <p:nvSpPr>
              <p:cNvPr id="12" name="TextBox 7"/>
              <p:cNvSpPr txBox="1">
                <a:spLocks noChangeArrowheads="1"/>
              </p:cNvSpPr>
              <p:nvPr/>
            </p:nvSpPr>
            <p:spPr bwMode="auto">
              <a:xfrm>
                <a:off x="4440627" y="3066116"/>
                <a:ext cx="21501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a:cs typeface="Arial" panose="020B0604020202020204" pitchFamily="34" charset="0"/>
                  </a:rPr>
                  <a:t>x </a:t>
                </a:r>
                <a:r>
                  <a:rPr lang="en-US" altLang="en-US" b="1" dirty="0">
                    <a:solidFill>
                      <a:srgbClr val="00953A"/>
                    </a:solidFill>
                    <a:cs typeface="Arial" panose="020B0604020202020204" pitchFamily="34" charset="0"/>
                  </a:rPr>
                  <a:t>100.000 </a:t>
                </a:r>
                <a:r>
                  <a:rPr lang="en-US" altLang="en-US" b="1" dirty="0">
                    <a:cs typeface="Arial" panose="020B0604020202020204" pitchFamily="34" charset="0"/>
                  </a:rPr>
                  <a:t>=</a:t>
                </a:r>
              </a:p>
            </p:txBody>
          </p:sp>
        </p:grpSp>
        <p:cxnSp>
          <p:nvCxnSpPr>
            <p:cNvPr id="13" name="Straight Connector 12"/>
            <p:cNvCxnSpPr>
              <a:cxnSpLocks/>
            </p:cNvCxnSpPr>
            <p:nvPr/>
          </p:nvCxnSpPr>
          <p:spPr>
            <a:xfrm>
              <a:off x="1593995" y="4484723"/>
              <a:ext cx="49099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8596313" y="4129381"/>
              <a:ext cx="758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a:solidFill>
                    <a:srgbClr val="00953A"/>
                  </a:solidFill>
                  <a:cs typeface="Arial" panose="020B0604020202020204" pitchFamily="34" charset="0"/>
                </a:rPr>
                <a:t>6,7</a:t>
              </a:r>
            </a:p>
          </p:txBody>
        </p:sp>
      </p:grpSp>
    </p:spTree>
    <p:extLst>
      <p:ext uri="{BB962C8B-B14F-4D97-AF65-F5344CB8AC3E}">
        <p14:creationId xmlns:p14="http://schemas.microsoft.com/office/powerpoint/2010/main" val="2623635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D78CFFA-AE80-26D5-B512-8792203E6145}"/>
              </a:ext>
            </a:extLst>
          </p:cNvPr>
          <p:cNvSpPr/>
          <p:nvPr/>
        </p:nvSpPr>
        <p:spPr>
          <a:xfrm>
            <a:off x="8115299" y="4532811"/>
            <a:ext cx="1959429" cy="953589"/>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88989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n-US" altLang="en-US" dirty="0">
                <a:cs typeface="Arial" panose="020B0604020202020204" pitchFamily="34" charset="0"/>
              </a:rPr>
              <a:t>Novos casos numa população durante um determinado período de tempo, normalmente durante um surto</a:t>
            </a:r>
          </a:p>
          <a:p>
            <a:pPr marL="0" indent="0">
              <a:buNone/>
            </a:pPr>
            <a:endParaRPr lang="en-US" sz="2400" b="1" dirty="0">
              <a:solidFill>
                <a:srgbClr val="00820C"/>
              </a:solidFill>
            </a:endParaRPr>
          </a:p>
          <a:p>
            <a:pPr marL="0" indent="0">
              <a:buNone/>
            </a:pPr>
            <a:r>
              <a:rPr lang="en-US" b="1" dirty="0">
                <a:solidFill>
                  <a:srgbClr val="00953A"/>
                </a:solidFill>
              </a:rPr>
              <a:t>Taxa de ataque =</a:t>
            </a:r>
          </a:p>
          <a:p>
            <a:pPr marL="0" indent="0">
              <a:buNone/>
            </a:pPr>
            <a:endParaRPr lang="en-US" b="1" dirty="0">
              <a:solidFill>
                <a:srgbClr val="00820C"/>
              </a:solidFill>
            </a:endParaRPr>
          </a:p>
          <a:p>
            <a:pPr marL="0" indent="0">
              <a:buNone/>
            </a:pPr>
            <a:endParaRPr lang="en-US" b="1" dirty="0">
              <a:solidFill>
                <a:srgbClr val="00820C"/>
              </a:solidFill>
            </a:endParaRPr>
          </a:p>
          <a:p>
            <a:pPr marL="0" indent="0">
              <a:buNone/>
            </a:pPr>
            <a:endParaRPr lang="en-US" altLang="en-US" sz="2400" dirty="0">
              <a:solidFill>
                <a:srgbClr val="000000"/>
              </a:solidFill>
              <a:ea typeface="MS PGothic" panose="020B0600070205080204" pitchFamily="34" charset="-128"/>
              <a:cs typeface="Arial" panose="020B0604020202020204" pitchFamily="34" charset="0"/>
            </a:endParaRPr>
          </a:p>
          <a:p>
            <a:pPr marL="0" indent="0">
              <a:buNone/>
            </a:pPr>
            <a:endParaRPr lang="en-US" b="1" dirty="0">
              <a:solidFill>
                <a:srgbClr val="00820C"/>
              </a:solidFill>
            </a:endParaRPr>
          </a:p>
        </p:txBody>
      </p:sp>
      <p:sp>
        <p:nvSpPr>
          <p:cNvPr id="2" name="Title 1"/>
          <p:cNvSpPr>
            <a:spLocks noGrp="1"/>
          </p:cNvSpPr>
          <p:nvPr>
            <p:ph type="title"/>
          </p:nvPr>
        </p:nvSpPr>
        <p:spPr/>
        <p:txBody>
          <a:bodyPr/>
          <a:lstStyle/>
          <a:p>
            <a:r>
              <a:rPr lang="en-US" dirty="0"/>
              <a:t>Taxa de </a:t>
            </a:r>
            <a:r>
              <a:rPr lang="en-US" dirty="0" err="1"/>
              <a:t>ataque</a:t>
            </a:r>
            <a:r>
              <a:rPr lang="en-US" dirty="0"/>
              <a:t> ("Risco")</a:t>
            </a:r>
          </a:p>
        </p:txBody>
      </p:sp>
      <p:grpSp>
        <p:nvGrpSpPr>
          <p:cNvPr id="13" name="Group 12">
            <a:extLst>
              <a:ext uri="{FF2B5EF4-FFF2-40B4-BE49-F238E27FC236}">
                <a16:creationId xmlns:a16="http://schemas.microsoft.com/office/drawing/2014/main" id="{219296B0-C156-D621-5C55-247876345D71}"/>
              </a:ext>
            </a:extLst>
          </p:cNvPr>
          <p:cNvGrpSpPr/>
          <p:nvPr/>
        </p:nvGrpSpPr>
        <p:grpSpPr>
          <a:xfrm>
            <a:off x="1051429" y="3660877"/>
            <a:ext cx="9073183" cy="2246769"/>
            <a:chOff x="889504" y="3637425"/>
            <a:chExt cx="9073183" cy="2246769"/>
          </a:xfrm>
        </p:grpSpPr>
        <p:sp>
          <p:nvSpPr>
            <p:cNvPr id="4" name="TextBox 3"/>
            <p:cNvSpPr txBox="1"/>
            <p:nvPr/>
          </p:nvSpPr>
          <p:spPr>
            <a:xfrm>
              <a:off x="7648112" y="4022794"/>
              <a:ext cx="2314575" cy="1138773"/>
            </a:xfrm>
            <a:prstGeom prst="rect">
              <a:avLst/>
            </a:prstGeom>
            <a:noFill/>
          </p:spPr>
          <p:txBody>
            <a:bodyPr wrap="square">
              <a:spAutoFit/>
            </a:bodyPr>
            <a:lstStyle/>
            <a:p>
              <a:pPr>
                <a:defRPr/>
              </a:pPr>
              <a:r>
                <a:rPr lang="en-US" sz="2800" b="1" dirty="0">
                  <a:latin typeface="Arial" panose="020B0604020202020204" pitchFamily="34" charset="0"/>
                  <a:cs typeface="Arial" panose="020B0604020202020204" pitchFamily="34" charset="0"/>
                </a:rPr>
                <a:t>x </a:t>
              </a:r>
              <a:r>
                <a:rPr lang="en-US" sz="2800" b="1" dirty="0" err="1">
                  <a:latin typeface="Arial" panose="020B0604020202020204" pitchFamily="34" charset="0"/>
                  <a:cs typeface="Arial" panose="020B0604020202020204" pitchFamily="34" charset="0"/>
                </a:rPr>
                <a:t>Constante</a:t>
              </a:r>
              <a:endParaRPr lang="en-US" sz="2800" b="1" dirty="0">
                <a:latin typeface="Arial" panose="020B0604020202020204" pitchFamily="34" charset="0"/>
                <a:cs typeface="Arial" panose="020B0604020202020204" pitchFamily="34" charset="0"/>
              </a:endParaRPr>
            </a:p>
            <a:p>
              <a:pPr algn="ctr">
                <a:defRPr/>
              </a:pP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por</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exemplo</a:t>
              </a:r>
              <a:r>
                <a:rPr lang="en-US" sz="2000" dirty="0">
                  <a:latin typeface="Arial" panose="020B0604020202020204" pitchFamily="34" charset="0"/>
                  <a:cs typeface="Arial" panose="020B0604020202020204" pitchFamily="34" charset="0"/>
                </a:rPr>
                <a:t>, 100% </a:t>
              </a:r>
              <a:r>
                <a:rPr lang="en-US" sz="2000" dirty="0" err="1">
                  <a:latin typeface="Arial" panose="020B0604020202020204" pitchFamily="34" charset="0"/>
                  <a:cs typeface="Arial" panose="020B0604020202020204" pitchFamily="34" charset="0"/>
                </a:rPr>
                <a:t>ou</a:t>
              </a:r>
              <a:r>
                <a:rPr lang="en-US" sz="2000" dirty="0">
                  <a:latin typeface="Arial" panose="020B0604020202020204" pitchFamily="34" charset="0"/>
                  <a:cs typeface="Arial" panose="020B0604020202020204" pitchFamily="34" charset="0"/>
                </a:rPr>
                <a:t> 1,000)</a:t>
              </a:r>
            </a:p>
          </p:txBody>
        </p:sp>
        <p:sp>
          <p:nvSpPr>
            <p:cNvPr id="5" name="TextBox 2"/>
            <p:cNvSpPr txBox="1">
              <a:spLocks noChangeArrowheads="1"/>
            </p:cNvSpPr>
            <p:nvPr/>
          </p:nvSpPr>
          <p:spPr bwMode="auto">
            <a:xfrm>
              <a:off x="889504" y="3637425"/>
              <a:ext cx="6522188" cy="2246769"/>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wrap="square">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ClrTx/>
                <a:buFontTx/>
                <a:buNone/>
              </a:pPr>
              <a:r>
                <a:rPr lang="en-US" altLang="en-US" b="1" dirty="0">
                  <a:cs typeface="Arial" charset="0"/>
                </a:rPr>
                <a:t> Número de novos casos durante o </a:t>
              </a:r>
              <a:r>
                <a:rPr lang="en-US" altLang="en-US" b="1" dirty="0" err="1">
                  <a:cs typeface="Arial" charset="0"/>
                </a:rPr>
                <a:t>período</a:t>
              </a:r>
              <a:r>
                <a:rPr lang="en-US" altLang="en-US" b="1" dirty="0">
                  <a:cs typeface="Arial" charset="0"/>
                </a:rPr>
                <a:t> </a:t>
              </a:r>
              <a:r>
                <a:rPr lang="en-US" altLang="en-US" b="1" dirty="0" err="1">
                  <a:cs typeface="Arial" charset="0"/>
                </a:rPr>
                <a:t>especificado</a:t>
              </a:r>
              <a:r>
                <a:rPr lang="en-US" altLang="en-US" b="1" dirty="0">
                  <a:cs typeface="Arial" charset="0"/>
                </a:rPr>
                <a:t>  </a:t>
              </a:r>
            </a:p>
            <a:p>
              <a:pPr algn="ctr" eaLnBrk="1" hangingPunct="1">
                <a:spcBef>
                  <a:spcPct val="0"/>
                </a:spcBef>
                <a:buClrTx/>
                <a:buFontTx/>
                <a:buNone/>
              </a:pPr>
              <a:r>
                <a:rPr lang="en-US" altLang="en-US" b="1" dirty="0">
                  <a:cs typeface="Arial" charset="0"/>
                </a:rPr>
                <a:t>      </a:t>
              </a:r>
            </a:p>
            <a:p>
              <a:pPr algn="ctr" eaLnBrk="1" hangingPunct="1">
                <a:spcBef>
                  <a:spcPct val="0"/>
                </a:spcBef>
                <a:buClrTx/>
                <a:buFontTx/>
                <a:buNone/>
              </a:pPr>
              <a:r>
                <a:rPr lang="en-US" altLang="en-US" b="1" dirty="0">
                  <a:cs typeface="Arial" charset="0"/>
                </a:rPr>
                <a:t>Total da população no </a:t>
              </a:r>
              <a:r>
                <a:rPr lang="en-US" altLang="en-US" b="1" dirty="0" err="1">
                  <a:cs typeface="Arial" charset="0"/>
                </a:rPr>
                <a:t>início</a:t>
              </a:r>
              <a:r>
                <a:rPr lang="en-US" altLang="en-US" b="1" dirty="0">
                  <a:cs typeface="Arial" charset="0"/>
                </a:rPr>
                <a:t> </a:t>
              </a:r>
              <a:br>
                <a:rPr lang="en-US" altLang="en-US" b="1" dirty="0">
                  <a:cs typeface="Arial" charset="0"/>
                </a:rPr>
              </a:br>
              <a:r>
                <a:rPr lang="en-US" altLang="en-US" b="1" dirty="0" err="1">
                  <a:cs typeface="Arial" charset="0"/>
                </a:rPr>
                <a:t>desse</a:t>
              </a:r>
              <a:r>
                <a:rPr lang="en-US" altLang="en-US" b="1" dirty="0">
                  <a:cs typeface="Arial" charset="0"/>
                </a:rPr>
                <a:t> período</a:t>
              </a:r>
            </a:p>
          </p:txBody>
        </p:sp>
      </p:grpSp>
      <p:cxnSp>
        <p:nvCxnSpPr>
          <p:cNvPr id="6" name="Straight Connector 5">
            <a:extLst>
              <a:ext uri="{FF2B5EF4-FFF2-40B4-BE49-F238E27FC236}">
                <a16:creationId xmlns:a16="http://schemas.microsoft.com/office/drawing/2014/main" id="{118BE5AD-C36D-7162-6B84-D9A53230A41C}"/>
              </a:ext>
            </a:extLst>
          </p:cNvPr>
          <p:cNvCxnSpPr>
            <a:cxnSpLocks/>
          </p:cNvCxnSpPr>
          <p:nvPr/>
        </p:nvCxnSpPr>
        <p:spPr>
          <a:xfrm>
            <a:off x="1051429" y="4776324"/>
            <a:ext cx="65221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27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98735"/>
            <a:ext cx="10834688" cy="4639309"/>
          </a:xfrm>
        </p:spPr>
        <p:txBody>
          <a:bodyPr/>
          <a:lstStyle/>
          <a:p>
            <a:pPr marL="0" indent="0">
              <a:buNone/>
            </a:pPr>
            <a:r>
              <a:rPr lang="en-US" altLang="en-US" dirty="0">
                <a:solidFill>
                  <a:srgbClr val="000000"/>
                </a:solidFill>
                <a:ea typeface="MS PGothic" panose="020B0600070205080204" pitchFamily="34" charset="-128"/>
                <a:cs typeface="Arial" panose="020B0604020202020204" pitchFamily="34" charset="0"/>
              </a:rPr>
              <a:t>Um </a:t>
            </a:r>
            <a:r>
              <a:rPr lang="en-US" altLang="en-US" dirty="0" err="1">
                <a:solidFill>
                  <a:srgbClr val="000000"/>
                </a:solidFill>
                <a:ea typeface="MS PGothic" panose="020B0600070205080204" pitchFamily="34" charset="-128"/>
                <a:cs typeface="Arial" panose="020B0604020202020204" pitchFamily="34" charset="0"/>
              </a:rPr>
              <a:t>surto</a:t>
            </a:r>
            <a:r>
              <a:rPr lang="en-US" altLang="en-US" dirty="0">
                <a:solidFill>
                  <a:srgbClr val="000000"/>
                </a:solidFill>
                <a:ea typeface="MS PGothic" panose="020B0600070205080204" pitchFamily="34" charset="-128"/>
                <a:cs typeface="Arial" panose="020B0604020202020204" pitchFamily="34" charset="0"/>
              </a:rPr>
              <a:t> de 16 </a:t>
            </a:r>
            <a:r>
              <a:rPr lang="en-US" altLang="en-US" dirty="0" err="1">
                <a:solidFill>
                  <a:srgbClr val="000000"/>
                </a:solidFill>
                <a:ea typeface="MS PGothic" panose="020B0600070205080204" pitchFamily="34" charset="-128"/>
                <a:cs typeface="Arial" panose="020B0604020202020204" pitchFamily="34" charset="0"/>
              </a:rPr>
              <a:t>casos</a:t>
            </a:r>
            <a:r>
              <a:rPr lang="en-US" altLang="en-US" dirty="0">
                <a:solidFill>
                  <a:srgbClr val="000000"/>
                </a:solidFill>
                <a:ea typeface="MS PGothic" panose="020B0600070205080204" pitchFamily="34" charset="-128"/>
                <a:cs typeface="Arial" panose="020B0604020202020204" pitchFamily="34" charset="0"/>
              </a:rPr>
              <a:t> de </a:t>
            </a:r>
            <a:r>
              <a:rPr lang="en-US" altLang="en-US" dirty="0" err="1">
                <a:solidFill>
                  <a:srgbClr val="000000"/>
                </a:solidFill>
                <a:ea typeface="MS PGothic" panose="020B0600070205080204" pitchFamily="34" charset="-128"/>
                <a:cs typeface="Arial" panose="020B0604020202020204" pitchFamily="34" charset="0"/>
              </a:rPr>
              <a:t>antrax</a:t>
            </a:r>
            <a:r>
              <a:rPr lang="en-US" altLang="en-US" dirty="0">
                <a:solidFill>
                  <a:srgbClr val="000000"/>
                </a:solidFill>
                <a:ea typeface="MS PGothic" panose="020B0600070205080204" pitchFamily="34" charset="-128"/>
                <a:cs typeface="Arial" panose="020B0604020202020204" pitchFamily="34" charset="0"/>
              </a:rPr>
              <a:t> </a:t>
            </a:r>
            <a:r>
              <a:rPr lang="en-US" altLang="en-US" dirty="0" err="1">
                <a:solidFill>
                  <a:srgbClr val="000000"/>
                </a:solidFill>
                <a:ea typeface="MS PGothic" panose="020B0600070205080204" pitchFamily="34" charset="-128"/>
                <a:cs typeface="Arial" panose="020B0604020202020204" pitchFamily="34" charset="0"/>
              </a:rPr>
              <a:t>ocorreu</a:t>
            </a:r>
            <a:r>
              <a:rPr lang="en-US" altLang="en-US" dirty="0">
                <a:solidFill>
                  <a:srgbClr val="000000"/>
                </a:solidFill>
                <a:ea typeface="MS PGothic" panose="020B0600070205080204" pitchFamily="34" charset="-128"/>
                <a:cs typeface="Arial" panose="020B0604020202020204" pitchFamily="34" charset="0"/>
              </a:rPr>
              <a:t> na Aldeia Q (</a:t>
            </a:r>
            <a:r>
              <a:rPr lang="en-US" altLang="en-US" dirty="0" err="1">
                <a:solidFill>
                  <a:srgbClr val="000000"/>
                </a:solidFill>
                <a:ea typeface="MS PGothic" panose="020B0600070205080204" pitchFamily="34" charset="-128"/>
                <a:cs typeface="Arial" panose="020B0604020202020204" pitchFamily="34" charset="0"/>
              </a:rPr>
              <a:t>população</a:t>
            </a:r>
            <a:r>
              <a:rPr lang="en-US" altLang="en-US" dirty="0">
                <a:solidFill>
                  <a:srgbClr val="000000"/>
                </a:solidFill>
                <a:ea typeface="MS PGothic" panose="020B0600070205080204" pitchFamily="34" charset="-128"/>
                <a:cs typeface="Arial" panose="020B0604020202020204" pitchFamily="34" charset="0"/>
              </a:rPr>
              <a:t> = 800) </a:t>
            </a:r>
            <a:r>
              <a:rPr lang="en-US" altLang="en-US" dirty="0" err="1">
                <a:solidFill>
                  <a:srgbClr val="000000"/>
                </a:solidFill>
                <a:ea typeface="MS PGothic" panose="020B0600070205080204" pitchFamily="34" charset="-128"/>
                <a:cs typeface="Arial" panose="020B0604020202020204" pitchFamily="34" charset="0"/>
              </a:rPr>
              <a:t>durante</a:t>
            </a:r>
            <a:r>
              <a:rPr lang="en-US" altLang="en-US" dirty="0">
                <a:solidFill>
                  <a:srgbClr val="000000"/>
                </a:solidFill>
                <a:ea typeface="MS PGothic" panose="020B0600070205080204" pitchFamily="34" charset="-128"/>
                <a:cs typeface="Arial" panose="020B0604020202020204" pitchFamily="34" charset="0"/>
              </a:rPr>
              <a:t> o </a:t>
            </a:r>
            <a:r>
              <a:rPr lang="en-US" altLang="en-US" dirty="0" err="1">
                <a:solidFill>
                  <a:srgbClr val="000000"/>
                </a:solidFill>
                <a:ea typeface="MS PGothic" panose="020B0600070205080204" pitchFamily="34" charset="-128"/>
                <a:cs typeface="Arial" panose="020B0604020202020204" pitchFamily="34" charset="0"/>
              </a:rPr>
              <a:t>mês</a:t>
            </a:r>
            <a:r>
              <a:rPr lang="en-US" altLang="en-US" dirty="0">
                <a:solidFill>
                  <a:srgbClr val="000000"/>
                </a:solidFill>
                <a:ea typeface="MS PGothic" panose="020B0600070205080204" pitchFamily="34" charset="-128"/>
                <a:cs typeface="Arial" panose="020B0604020202020204" pitchFamily="34" charset="0"/>
              </a:rPr>
              <a:t> de Maio de 2023. </a:t>
            </a:r>
            <a:r>
              <a:rPr lang="en-US" altLang="en-US" dirty="0" err="1">
                <a:solidFill>
                  <a:srgbClr val="000000"/>
                </a:solidFill>
                <a:ea typeface="MS PGothic" panose="020B0600070205080204" pitchFamily="34" charset="-128"/>
                <a:cs typeface="Arial" panose="020B0604020202020204" pitchFamily="34" charset="0"/>
              </a:rPr>
              <a:t>Calcule</a:t>
            </a:r>
            <a:r>
              <a:rPr lang="en-US" altLang="en-US" dirty="0">
                <a:solidFill>
                  <a:srgbClr val="000000"/>
                </a:solidFill>
                <a:ea typeface="MS PGothic" panose="020B0600070205080204" pitchFamily="34" charset="-128"/>
                <a:cs typeface="Arial" panose="020B0604020202020204" pitchFamily="34" charset="0"/>
              </a:rPr>
              <a:t> a taxa de </a:t>
            </a:r>
            <a:r>
              <a:rPr lang="en-US" altLang="en-US" dirty="0" err="1">
                <a:solidFill>
                  <a:srgbClr val="000000"/>
                </a:solidFill>
                <a:ea typeface="MS PGothic" panose="020B0600070205080204" pitchFamily="34" charset="-128"/>
                <a:cs typeface="Arial" panose="020B0604020202020204" pitchFamily="34" charset="0"/>
              </a:rPr>
              <a:t>ataque</a:t>
            </a:r>
            <a:r>
              <a:rPr lang="en-US" altLang="en-US" dirty="0">
                <a:solidFill>
                  <a:srgbClr val="000000"/>
                </a:solidFill>
                <a:ea typeface="MS PGothic" panose="020B0600070205080204" pitchFamily="34" charset="-128"/>
                <a:cs typeface="Arial" panose="020B0604020202020204" pitchFamily="34" charset="0"/>
              </a:rPr>
              <a:t>.</a:t>
            </a:r>
          </a:p>
          <a:p>
            <a:pPr marL="0" indent="0">
              <a:buNone/>
            </a:pPr>
            <a:endParaRPr lang="en-US" altLang="en-US" dirty="0">
              <a:solidFill>
                <a:srgbClr val="000000"/>
              </a:solidFill>
              <a:ea typeface="MS PGothic" panose="020B0600070205080204" pitchFamily="34" charset="-128"/>
              <a:cs typeface="Arial" panose="020B0604020202020204" pitchFamily="34" charset="0"/>
            </a:endParaRPr>
          </a:p>
          <a:p>
            <a:pPr marL="0" indent="0">
              <a:buNone/>
            </a:pPr>
            <a:endParaRPr lang="en-US" altLang="en-US" dirty="0">
              <a:solidFill>
                <a:srgbClr val="000000"/>
              </a:solidFill>
              <a:ea typeface="MS PGothic" panose="020B0600070205080204" pitchFamily="34" charset="-128"/>
              <a:cs typeface="Arial" panose="020B0604020202020204" pitchFamily="34" charset="0"/>
            </a:endParaRPr>
          </a:p>
          <a:p>
            <a:pPr marL="0" indent="0">
              <a:buNone/>
            </a:pPr>
            <a:endParaRPr lang="en-US" altLang="en-US" dirty="0">
              <a:solidFill>
                <a:srgbClr val="000000"/>
              </a:solidFill>
              <a:ea typeface="MS PGothic" panose="020B0600070205080204" pitchFamily="34" charset="-128"/>
              <a:cs typeface="Arial" panose="020B0604020202020204" pitchFamily="34" charset="0"/>
            </a:endParaRPr>
          </a:p>
          <a:p>
            <a:pPr marL="0" indent="0">
              <a:buNone/>
            </a:pPr>
            <a:r>
              <a:rPr lang="en-US" altLang="en-US" dirty="0">
                <a:solidFill>
                  <a:srgbClr val="000000"/>
                </a:solidFill>
                <a:ea typeface="MS PGothic" panose="020B0600070205080204" pitchFamily="34" charset="-128"/>
                <a:cs typeface="Arial" panose="020B0604020202020204" pitchFamily="34" charset="0"/>
              </a:rPr>
              <a:t>A taxa de </a:t>
            </a:r>
            <a:r>
              <a:rPr lang="en-US" altLang="en-US" dirty="0" err="1">
                <a:solidFill>
                  <a:srgbClr val="000000"/>
                </a:solidFill>
                <a:ea typeface="MS PGothic" panose="020B0600070205080204" pitchFamily="34" charset="-128"/>
                <a:cs typeface="Arial" panose="020B0604020202020204" pitchFamily="34" charset="0"/>
              </a:rPr>
              <a:t>ataque</a:t>
            </a:r>
            <a:r>
              <a:rPr lang="en-US" altLang="en-US" dirty="0">
                <a:solidFill>
                  <a:srgbClr val="000000"/>
                </a:solidFill>
                <a:ea typeface="MS PGothic" panose="020B0600070205080204" pitchFamily="34" charset="-128"/>
                <a:cs typeface="Arial" panose="020B0604020202020204" pitchFamily="34" charset="0"/>
              </a:rPr>
              <a:t> (</a:t>
            </a:r>
            <a:r>
              <a:rPr lang="en-US" altLang="en-US" dirty="0" err="1">
                <a:solidFill>
                  <a:srgbClr val="000000"/>
                </a:solidFill>
                <a:ea typeface="MS PGothic" panose="020B0600070205080204" pitchFamily="34" charset="-128"/>
                <a:cs typeface="Arial" panose="020B0604020202020204" pitchFamily="34" charset="0"/>
              </a:rPr>
              <a:t>risco</a:t>
            </a:r>
            <a:r>
              <a:rPr lang="en-US" altLang="en-US" dirty="0">
                <a:solidFill>
                  <a:srgbClr val="000000"/>
                </a:solidFill>
                <a:ea typeface="MS PGothic" panose="020B0600070205080204" pitchFamily="34" charset="-128"/>
                <a:cs typeface="Arial" panose="020B0604020202020204" pitchFamily="34" charset="0"/>
              </a:rPr>
              <a:t>) </a:t>
            </a:r>
            <a:r>
              <a:rPr lang="en-US" altLang="en-US" dirty="0" err="1">
                <a:solidFill>
                  <a:srgbClr val="000000"/>
                </a:solidFill>
                <a:ea typeface="MS PGothic" panose="020B0600070205080204" pitchFamily="34" charset="-128"/>
                <a:cs typeface="Arial" panose="020B0604020202020204" pitchFamily="34" charset="0"/>
              </a:rPr>
              <a:t>durante</a:t>
            </a:r>
            <a:r>
              <a:rPr lang="en-US" altLang="en-US" dirty="0">
                <a:solidFill>
                  <a:srgbClr val="000000"/>
                </a:solidFill>
                <a:ea typeface="MS PGothic" panose="020B0600070205080204" pitchFamily="34" charset="-128"/>
                <a:cs typeface="Arial" panose="020B0604020202020204" pitchFamily="34" charset="0"/>
              </a:rPr>
              <a:t> o </a:t>
            </a:r>
            <a:r>
              <a:rPr lang="en-US" altLang="en-US" dirty="0" err="1">
                <a:solidFill>
                  <a:srgbClr val="000000"/>
                </a:solidFill>
                <a:ea typeface="MS PGothic" panose="020B0600070205080204" pitchFamily="34" charset="-128"/>
                <a:cs typeface="Arial" panose="020B0604020202020204" pitchFamily="34" charset="0"/>
              </a:rPr>
              <a:t>surto</a:t>
            </a:r>
            <a:r>
              <a:rPr lang="en-US" altLang="en-US" dirty="0">
                <a:solidFill>
                  <a:srgbClr val="000000"/>
                </a:solidFill>
                <a:ea typeface="MS PGothic" panose="020B0600070205080204" pitchFamily="34" charset="-128"/>
                <a:cs typeface="Arial" panose="020B0604020202020204" pitchFamily="34" charset="0"/>
              </a:rPr>
              <a:t> de </a:t>
            </a:r>
            <a:r>
              <a:rPr lang="en-US" altLang="en-US" dirty="0" err="1">
                <a:solidFill>
                  <a:srgbClr val="000000"/>
                </a:solidFill>
                <a:ea typeface="MS PGothic" panose="020B0600070205080204" pitchFamily="34" charset="-128"/>
                <a:cs typeface="Arial" panose="020B0604020202020204" pitchFamily="34" charset="0"/>
              </a:rPr>
              <a:t>antrax</a:t>
            </a:r>
            <a:r>
              <a:rPr lang="en-US" altLang="en-US" dirty="0">
                <a:solidFill>
                  <a:srgbClr val="000000"/>
                </a:solidFill>
                <a:ea typeface="MS PGothic" panose="020B0600070205080204" pitchFamily="34" charset="-128"/>
                <a:cs typeface="Arial" panose="020B0604020202020204" pitchFamily="34" charset="0"/>
              </a:rPr>
              <a:t> </a:t>
            </a:r>
            <a:r>
              <a:rPr lang="en-US" altLang="en-US" dirty="0" err="1">
                <a:solidFill>
                  <a:srgbClr val="000000"/>
                </a:solidFill>
                <a:ea typeface="MS PGothic" panose="020B0600070205080204" pitchFamily="34" charset="-128"/>
                <a:cs typeface="Arial" panose="020B0604020202020204" pitchFamily="34" charset="0"/>
              </a:rPr>
              <a:t>foi</a:t>
            </a:r>
            <a:r>
              <a:rPr lang="en-US" altLang="en-US" dirty="0">
                <a:solidFill>
                  <a:srgbClr val="000000"/>
                </a:solidFill>
                <a:ea typeface="MS PGothic" panose="020B0600070205080204" pitchFamily="34" charset="-128"/>
                <a:cs typeface="Arial" panose="020B0604020202020204" pitchFamily="34" charset="0"/>
              </a:rPr>
              <a:t> de 2,0%.</a:t>
            </a:r>
          </a:p>
          <a:p>
            <a:pPr marL="0" indent="0">
              <a:buNone/>
            </a:pPr>
            <a:endParaRPr lang="en-US" b="1" dirty="0">
              <a:solidFill>
                <a:srgbClr val="00820C"/>
              </a:solidFill>
            </a:endParaRPr>
          </a:p>
        </p:txBody>
      </p:sp>
      <p:sp>
        <p:nvSpPr>
          <p:cNvPr id="2" name="Title 1"/>
          <p:cNvSpPr>
            <a:spLocks noGrp="1"/>
          </p:cNvSpPr>
          <p:nvPr>
            <p:ph type="title"/>
          </p:nvPr>
        </p:nvSpPr>
        <p:spPr/>
        <p:txBody>
          <a:bodyPr/>
          <a:lstStyle/>
          <a:p>
            <a:r>
              <a:rPr lang="en-US" dirty="0" err="1"/>
              <a:t>Exemplo</a:t>
            </a:r>
            <a:r>
              <a:rPr lang="en-US" dirty="0"/>
              <a:t>: Taxa de </a:t>
            </a:r>
            <a:r>
              <a:rPr lang="en-US" dirty="0" err="1"/>
              <a:t>ataque</a:t>
            </a:r>
            <a:r>
              <a:rPr lang="en-US" dirty="0"/>
              <a:t> ("Risco")</a:t>
            </a:r>
          </a:p>
        </p:txBody>
      </p:sp>
      <p:sp>
        <p:nvSpPr>
          <p:cNvPr id="8" name="TextBox 7"/>
          <p:cNvSpPr txBox="1">
            <a:spLocks noChangeArrowheads="1"/>
          </p:cNvSpPr>
          <p:nvPr/>
        </p:nvSpPr>
        <p:spPr bwMode="auto">
          <a:xfrm>
            <a:off x="2694745" y="2971905"/>
            <a:ext cx="29764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b="1" u="sng">
                <a:solidFill>
                  <a:srgbClr val="00953A"/>
                </a:solidFill>
                <a:ea typeface="MS PGothic" panose="020B0600070205080204" pitchFamily="34" charset="-128"/>
                <a:cs typeface="Arial" panose="020B0604020202020204" pitchFamily="34" charset="0"/>
              </a:rPr>
              <a:t>16 </a:t>
            </a:r>
          </a:p>
          <a:p>
            <a:pPr eaLnBrk="1" hangingPunct="1">
              <a:spcBef>
                <a:spcPct val="0"/>
              </a:spcBef>
              <a:buClrTx/>
              <a:buSzTx/>
              <a:buFontTx/>
              <a:buNone/>
            </a:pPr>
            <a:r>
              <a:rPr lang="en-US" altLang="en-US">
                <a:solidFill>
                  <a:srgbClr val="00953A"/>
                </a:solidFill>
                <a:ea typeface="MS PGothic" panose="020B0600070205080204" pitchFamily="34" charset="-128"/>
                <a:cs typeface="Arial" panose="020B0604020202020204" pitchFamily="34" charset="0"/>
              </a:rPr>
              <a:t>800 </a:t>
            </a:r>
          </a:p>
        </p:txBody>
      </p:sp>
      <p:sp>
        <p:nvSpPr>
          <p:cNvPr id="10" name="TextBox 9"/>
          <p:cNvSpPr txBox="1">
            <a:spLocks noChangeArrowheads="1"/>
          </p:cNvSpPr>
          <p:nvPr/>
        </p:nvSpPr>
        <p:spPr bwMode="auto">
          <a:xfrm>
            <a:off x="3368842" y="3172003"/>
            <a:ext cx="12512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b="1" dirty="0">
                <a:solidFill>
                  <a:srgbClr val="00953A"/>
                </a:solidFill>
                <a:ea typeface="MS PGothic" panose="020B0600070205080204" pitchFamily="34" charset="-128"/>
                <a:cs typeface="Arial" panose="020B0604020202020204" pitchFamily="34" charset="0"/>
              </a:rPr>
              <a:t>= 0,</a:t>
            </a:r>
            <a:r>
              <a:rPr lang="en-US" altLang="en-US" dirty="0">
                <a:solidFill>
                  <a:srgbClr val="00953A"/>
                </a:solidFill>
                <a:ea typeface="MS PGothic" panose="020B0600070205080204" pitchFamily="34" charset="-128"/>
                <a:cs typeface="Arial" panose="020B0604020202020204" pitchFamily="34" charset="0"/>
              </a:rPr>
              <a:t>02 </a:t>
            </a:r>
            <a:endParaRPr lang="en-US" altLang="en-US" b="1" dirty="0">
              <a:solidFill>
                <a:srgbClr val="00953A"/>
              </a:solidFill>
              <a:ea typeface="MS PGothic" panose="020B0600070205080204" pitchFamily="34" charset="-128"/>
              <a:cs typeface="Arial" panose="020B0604020202020204" pitchFamily="34" charset="0"/>
            </a:endParaRPr>
          </a:p>
        </p:txBody>
      </p:sp>
      <p:sp>
        <p:nvSpPr>
          <p:cNvPr id="11" name="TextBox 10"/>
          <p:cNvSpPr txBox="1">
            <a:spLocks noChangeArrowheads="1"/>
          </p:cNvSpPr>
          <p:nvPr/>
        </p:nvSpPr>
        <p:spPr bwMode="auto">
          <a:xfrm>
            <a:off x="7919380" y="3187348"/>
            <a:ext cx="13779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b="1" dirty="0">
                <a:solidFill>
                  <a:srgbClr val="00953A"/>
                </a:solidFill>
                <a:ea typeface="MS PGothic" panose="020B0600070205080204" pitchFamily="34" charset="-128"/>
                <a:cs typeface="Arial" panose="020B0604020202020204" pitchFamily="34" charset="0"/>
              </a:rPr>
              <a:t>2,0%</a:t>
            </a:r>
          </a:p>
        </p:txBody>
      </p:sp>
      <p:sp>
        <p:nvSpPr>
          <p:cNvPr id="4" name="TextBox 3">
            <a:extLst>
              <a:ext uri="{FF2B5EF4-FFF2-40B4-BE49-F238E27FC236}">
                <a16:creationId xmlns:a16="http://schemas.microsoft.com/office/drawing/2014/main" id="{D7640BAA-4407-2477-4964-E1B39B992A00}"/>
              </a:ext>
            </a:extLst>
          </p:cNvPr>
          <p:cNvSpPr txBox="1">
            <a:spLocks noChangeArrowheads="1"/>
          </p:cNvSpPr>
          <p:nvPr/>
        </p:nvSpPr>
        <p:spPr bwMode="auto">
          <a:xfrm>
            <a:off x="5792987" y="3187348"/>
            <a:ext cx="24366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n-US" altLang="en-US" b="1" dirty="0">
                <a:solidFill>
                  <a:srgbClr val="00953A"/>
                </a:solidFill>
                <a:ea typeface="MS PGothic" panose="020B0600070205080204" pitchFamily="34" charset="-128"/>
                <a:cs typeface="Arial" panose="020B0604020202020204" pitchFamily="34" charset="0"/>
              </a:rPr>
              <a:t>0,02 x 100 </a:t>
            </a:r>
            <a:r>
              <a:rPr lang="en-US" altLang="en-US" dirty="0">
                <a:solidFill>
                  <a:srgbClr val="00953A"/>
                </a:solidFill>
                <a:ea typeface="MS PGothic" panose="020B0600070205080204" pitchFamily="34" charset="-128"/>
                <a:cs typeface="Arial" panose="020B0604020202020204" pitchFamily="34" charset="0"/>
              </a:rPr>
              <a:t>= </a:t>
            </a:r>
            <a:endParaRPr lang="en-US" altLang="en-US" b="1" dirty="0">
              <a:solidFill>
                <a:srgbClr val="00953A"/>
              </a:solidFill>
              <a:ea typeface="MS PGothic" panose="020B0600070205080204" pitchFamily="34" charset="-128"/>
              <a:cs typeface="Arial" panose="020B0604020202020204" pitchFamily="34" charset="0"/>
            </a:endParaRPr>
          </a:p>
        </p:txBody>
      </p:sp>
      <p:sp>
        <p:nvSpPr>
          <p:cNvPr id="5" name="AutoShape 319">
            <a:extLst>
              <a:ext uri="{FF2B5EF4-FFF2-40B4-BE49-F238E27FC236}">
                <a16:creationId xmlns:a16="http://schemas.microsoft.com/office/drawing/2014/main" id="{7792B406-E11E-3077-6567-E3C84FA435A4}"/>
              </a:ext>
            </a:extLst>
          </p:cNvPr>
          <p:cNvSpPr>
            <a:spLocks noChangeArrowheads="1"/>
          </p:cNvSpPr>
          <p:nvPr/>
        </p:nvSpPr>
        <p:spPr bwMode="auto">
          <a:xfrm>
            <a:off x="4850799" y="3249561"/>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12048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4" grpId="0"/>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0DC2F2F-6D7E-4FAC-102C-702C4BCD6518}"/>
              </a:ext>
            </a:extLst>
          </p:cNvPr>
          <p:cNvSpPr txBox="1">
            <a:spLocks/>
          </p:cNvSpPr>
          <p:nvPr/>
        </p:nvSpPr>
        <p:spPr>
          <a:xfrm>
            <a:off x="838199" y="4772285"/>
            <a:ext cx="10850217" cy="194575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latin typeface="Arial" panose="020B0604020202020204" pitchFamily="34" charset="0"/>
                <a:cs typeface="Arial" panose="020B0604020202020204" pitchFamily="34" charset="0"/>
              </a:rPr>
              <a:t>1. Qual </a:t>
            </a:r>
            <a:r>
              <a:rPr lang="en-US" dirty="0" err="1">
                <a:latin typeface="Arial" panose="020B0604020202020204" pitchFamily="34" charset="0"/>
                <a:cs typeface="Arial" panose="020B0604020202020204" pitchFamily="34" charset="0"/>
              </a:rPr>
              <a:t>é</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grupo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etário</a:t>
            </a:r>
            <a:r>
              <a:rPr lang="en-US" dirty="0">
                <a:latin typeface="Arial" panose="020B0604020202020204" pitchFamily="34" charset="0"/>
                <a:cs typeface="Arial" panose="020B0604020202020204" pitchFamily="34" charset="0"/>
              </a:rPr>
              <a:t> com </a:t>
            </a:r>
            <a:r>
              <a:rPr lang="en-US" dirty="0" err="1">
                <a:latin typeface="Arial" panose="020B0604020202020204" pitchFamily="34" charset="0"/>
                <a:cs typeface="Arial" panose="020B0604020202020204" pitchFamily="34" charset="0"/>
              </a:rPr>
              <a:t>mais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casos</a:t>
            </a:r>
            <a:r>
              <a:rPr lang="en-US" dirty="0">
                <a:latin typeface="Arial" panose="020B0604020202020204" pitchFamily="34" charset="0"/>
                <a:cs typeface="Arial" panose="020B0604020202020204" pitchFamily="34" charset="0"/>
              </a:rPr>
              <a:t>?</a:t>
            </a:r>
          </a:p>
          <a:p>
            <a:pPr marL="0" indent="0">
              <a:buFont typeface="Arial" panose="020B0604020202020204" pitchFamily="34" charset="0"/>
              <a:buNone/>
            </a:pPr>
            <a:r>
              <a:rPr lang="en-US" dirty="0">
                <a:latin typeface="Arial" panose="020B0604020202020204" pitchFamily="34" charset="0"/>
                <a:cs typeface="Arial" panose="020B0604020202020204" pitchFamily="34" charset="0"/>
              </a:rPr>
              <a:t>2. Qual </a:t>
            </a:r>
            <a:r>
              <a:rPr lang="en-US" dirty="0" err="1">
                <a:latin typeface="Arial" panose="020B0604020202020204" pitchFamily="34" charset="0"/>
                <a:cs typeface="Arial" panose="020B0604020202020204" pitchFamily="34" charset="0"/>
              </a:rPr>
              <a:t>é</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grupo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etário</a:t>
            </a:r>
            <a:r>
              <a:rPr lang="en-US" dirty="0">
                <a:latin typeface="Arial" panose="020B0604020202020204" pitchFamily="34" charset="0"/>
                <a:cs typeface="Arial" panose="020B0604020202020204" pitchFamily="34" charset="0"/>
              </a:rPr>
              <a:t> com </a:t>
            </a:r>
            <a:r>
              <a:rPr lang="en-US" dirty="0" err="1">
                <a:latin typeface="Arial" panose="020B0604020202020204" pitchFamily="34" charset="0"/>
                <a:cs typeface="Arial" panose="020B0604020202020204" pitchFamily="34" charset="0"/>
              </a:rPr>
              <a:t>maior</a:t>
            </a:r>
            <a:r>
              <a:rPr lang="en-US"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risco</a:t>
            </a:r>
            <a:r>
              <a:rPr lang="en-US" b="1"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de </a:t>
            </a:r>
            <a:r>
              <a:rPr lang="en-US" dirty="0" err="1">
                <a:latin typeface="Arial" panose="020B0604020202020204" pitchFamily="34" charset="0"/>
                <a:cs typeface="Arial" panose="020B0604020202020204" pitchFamily="34" charset="0"/>
              </a:rPr>
              <a:t>doença</a:t>
            </a:r>
            <a:r>
              <a:rPr lang="en-US" dirty="0">
                <a:latin typeface="Arial" panose="020B0604020202020204" pitchFamily="34" charset="0"/>
                <a:cs typeface="Arial" panose="020B0604020202020204" pitchFamily="34" charset="0"/>
              </a:rPr>
              <a:t>?</a:t>
            </a:r>
          </a:p>
          <a:p>
            <a:pPr marL="0" indent="0">
              <a:spcBef>
                <a:spcPts val="0"/>
              </a:spcBef>
              <a:buNone/>
            </a:pPr>
            <a:r>
              <a:rPr lang="en-US" sz="2800" b="1" dirty="0">
                <a:solidFill>
                  <a:srgbClr val="00953A"/>
                </a:solidFill>
                <a:latin typeface="Arial" panose="020B0604020202020204" pitchFamily="34" charset="0"/>
                <a:cs typeface="Arial" panose="020B0604020202020204" pitchFamily="34" charset="0"/>
              </a:rPr>
              <a:t>Para </a:t>
            </a:r>
            <a:r>
              <a:rPr lang="en-US" sz="2800" b="1" dirty="0" err="1">
                <a:solidFill>
                  <a:srgbClr val="00953A"/>
                </a:solidFill>
                <a:latin typeface="Arial" panose="020B0604020202020204" pitchFamily="34" charset="0"/>
                <a:cs typeface="Arial" panose="020B0604020202020204" pitchFamily="34" charset="0"/>
              </a:rPr>
              <a:t>calcular</a:t>
            </a:r>
            <a:r>
              <a:rPr lang="en-US" sz="2800" b="1" dirty="0">
                <a:solidFill>
                  <a:srgbClr val="00953A"/>
                </a:solidFill>
                <a:latin typeface="Arial" panose="020B0604020202020204" pitchFamily="34" charset="0"/>
                <a:cs typeface="Arial" panose="020B0604020202020204" pitchFamily="34" charset="0"/>
              </a:rPr>
              <a:t> o </a:t>
            </a:r>
            <a:r>
              <a:rPr lang="en-US" sz="2800" b="1" dirty="0" err="1">
                <a:solidFill>
                  <a:srgbClr val="00953A"/>
                </a:solidFill>
                <a:latin typeface="Arial" panose="020B0604020202020204" pitchFamily="34" charset="0"/>
                <a:cs typeface="Arial" panose="020B0604020202020204" pitchFamily="34" charset="0"/>
              </a:rPr>
              <a:t>risco</a:t>
            </a:r>
            <a:r>
              <a:rPr lang="en-US" sz="2800" b="1" dirty="0">
                <a:solidFill>
                  <a:srgbClr val="00953A"/>
                </a:solidFill>
                <a:latin typeface="Arial" panose="020B0604020202020204" pitchFamily="34" charset="0"/>
                <a:cs typeface="Arial" panose="020B0604020202020204" pitchFamily="34" charset="0"/>
              </a:rPr>
              <a:t>, </a:t>
            </a:r>
            <a:r>
              <a:rPr lang="en-US" sz="2800" b="1" dirty="0" err="1">
                <a:solidFill>
                  <a:srgbClr val="00953A"/>
                </a:solidFill>
                <a:latin typeface="Arial" panose="020B0604020202020204" pitchFamily="34" charset="0"/>
                <a:cs typeface="Arial" panose="020B0604020202020204" pitchFamily="34" charset="0"/>
              </a:rPr>
              <a:t>é</a:t>
            </a:r>
            <a:r>
              <a:rPr lang="en-US" sz="2800" b="1" dirty="0">
                <a:solidFill>
                  <a:srgbClr val="00953A"/>
                </a:solidFill>
                <a:latin typeface="Arial" panose="020B0604020202020204" pitchFamily="34" charset="0"/>
                <a:cs typeface="Arial" panose="020B0604020202020204" pitchFamily="34" charset="0"/>
              </a:rPr>
              <a:t> </a:t>
            </a:r>
            <a:r>
              <a:rPr lang="en-US" sz="2800" b="1" dirty="0" err="1">
                <a:solidFill>
                  <a:srgbClr val="00953A"/>
                </a:solidFill>
                <a:latin typeface="Arial" panose="020B0604020202020204" pitchFamily="34" charset="0"/>
                <a:cs typeface="Arial" panose="020B0604020202020204" pitchFamily="34" charset="0"/>
              </a:rPr>
              <a:t>necessário</a:t>
            </a:r>
            <a:r>
              <a:rPr lang="en-US" sz="2800" b="1" dirty="0">
                <a:solidFill>
                  <a:srgbClr val="00953A"/>
                </a:solidFill>
                <a:latin typeface="Arial" panose="020B0604020202020204" pitchFamily="34" charset="0"/>
                <a:cs typeface="Arial" panose="020B0604020202020204" pitchFamily="34" charset="0"/>
              </a:rPr>
              <a:t> </a:t>
            </a:r>
            <a:r>
              <a:rPr lang="en-US" sz="2800" b="1" dirty="0" err="1">
                <a:solidFill>
                  <a:srgbClr val="00953A"/>
                </a:solidFill>
                <a:latin typeface="Arial" panose="020B0604020202020204" pitchFamily="34" charset="0"/>
                <a:cs typeface="Arial" panose="020B0604020202020204" pitchFamily="34" charset="0"/>
              </a:rPr>
              <a:t>ter</a:t>
            </a:r>
            <a:r>
              <a:rPr lang="en-US" sz="2800" b="1" dirty="0">
                <a:solidFill>
                  <a:srgbClr val="00953A"/>
                </a:solidFill>
                <a:latin typeface="Arial" panose="020B0604020202020204" pitchFamily="34" charset="0"/>
                <a:cs typeface="Arial" panose="020B0604020202020204" pitchFamily="34" charset="0"/>
              </a:rPr>
              <a:t> </a:t>
            </a:r>
            <a:r>
              <a:rPr lang="en-US" sz="2800" b="1" dirty="0" err="1">
                <a:solidFill>
                  <a:srgbClr val="00953A"/>
                </a:solidFill>
                <a:latin typeface="Arial" panose="020B0604020202020204" pitchFamily="34" charset="0"/>
                <a:cs typeface="Arial" panose="020B0604020202020204" pitchFamily="34" charset="0"/>
              </a:rPr>
              <a:t>denominadores</a:t>
            </a:r>
            <a:r>
              <a:rPr lang="en-US" sz="2800" b="1" dirty="0">
                <a:solidFill>
                  <a:srgbClr val="00953A"/>
                </a:solidFill>
                <a:latin typeface="Arial" panose="020B0604020202020204" pitchFamily="34" charset="0"/>
                <a:cs typeface="Arial" panose="020B0604020202020204" pitchFamily="34" charset="0"/>
              </a:rPr>
              <a:t> (</a:t>
            </a:r>
            <a:r>
              <a:rPr lang="en-US" sz="2800" b="1" dirty="0" err="1">
                <a:solidFill>
                  <a:srgbClr val="00953A"/>
                </a:solidFill>
                <a:latin typeface="Arial" panose="020B0604020202020204" pitchFamily="34" charset="0"/>
                <a:cs typeface="Arial" panose="020B0604020202020204" pitchFamily="34" charset="0"/>
              </a:rPr>
              <a:t>dimensão</a:t>
            </a:r>
            <a:r>
              <a:rPr lang="en-US" sz="2800" b="1" dirty="0">
                <a:solidFill>
                  <a:srgbClr val="00953A"/>
                </a:solidFill>
                <a:latin typeface="Arial" panose="020B0604020202020204" pitchFamily="34" charset="0"/>
                <a:cs typeface="Arial" panose="020B0604020202020204" pitchFamily="34" charset="0"/>
              </a:rPr>
              <a:t> da </a:t>
            </a:r>
            <a:r>
              <a:rPr lang="en-US" sz="2800" b="1" dirty="0" err="1">
                <a:solidFill>
                  <a:srgbClr val="00953A"/>
                </a:solidFill>
                <a:latin typeface="Arial" panose="020B0604020202020204" pitchFamily="34" charset="0"/>
                <a:cs typeface="Arial" panose="020B0604020202020204" pitchFamily="34" charset="0"/>
              </a:rPr>
              <a:t>população</a:t>
            </a:r>
            <a:r>
              <a:rPr lang="en-US" sz="2800" b="1" dirty="0">
                <a:solidFill>
                  <a:srgbClr val="00953A"/>
                </a:solidFill>
                <a:latin typeface="Arial" panose="020B0604020202020204" pitchFamily="34" charset="0"/>
                <a:cs typeface="Arial" panose="020B0604020202020204" pitchFamily="34" charset="0"/>
              </a:rPr>
              <a:t>)</a:t>
            </a:r>
            <a:endParaRPr lang="en-US" sz="2000" kern="0" dirty="0"/>
          </a:p>
          <a:p>
            <a:pPr algn="ctr"/>
            <a:endParaRPr lang="en-US" dirty="0"/>
          </a:p>
        </p:txBody>
      </p:sp>
      <p:sp>
        <p:nvSpPr>
          <p:cNvPr id="6" name="Content Placeholder 5">
            <a:extLst>
              <a:ext uri="{FF2B5EF4-FFF2-40B4-BE49-F238E27FC236}">
                <a16:creationId xmlns:a16="http://schemas.microsoft.com/office/drawing/2014/main" id="{8A3B6511-2C66-E7FC-CD1A-A97505AA896E}"/>
              </a:ext>
            </a:extLst>
          </p:cNvPr>
          <p:cNvSpPr>
            <a:spLocks noGrp="1"/>
          </p:cNvSpPr>
          <p:nvPr>
            <p:ph sz="half" idx="2"/>
          </p:nvPr>
        </p:nvSpPr>
        <p:spPr>
          <a:xfrm>
            <a:off x="838200" y="1377327"/>
            <a:ext cx="10515600" cy="4760717"/>
          </a:xfrm>
        </p:spPr>
        <p:txBody>
          <a:bodyPr/>
          <a:lstStyle/>
          <a:p>
            <a:pPr marL="0" indent="0" algn="ctr">
              <a:spcBef>
                <a:spcPts val="0"/>
              </a:spcBef>
              <a:spcAft>
                <a:spcPts val="0"/>
              </a:spcAft>
              <a:buNone/>
            </a:pPr>
            <a:r>
              <a:rPr lang="en-US" altLang="en-US" sz="2400" b="1" kern="0" dirty="0">
                <a:ea typeface="ＭＳ Ｐゴシック" pitchFamily="34" charset="-128"/>
                <a:cs typeface="Arial" panose="020B0604020202020204" pitchFamily="34" charset="0"/>
              </a:rPr>
              <a:t>Casos de </a:t>
            </a:r>
            <a:r>
              <a:rPr lang="en-US" altLang="en-US" sz="2400" b="1" kern="0" dirty="0" err="1">
                <a:ea typeface="ＭＳ Ｐゴシック" pitchFamily="34" charset="-128"/>
                <a:cs typeface="Arial" panose="020B0604020202020204" pitchFamily="34" charset="0"/>
              </a:rPr>
              <a:t>diarreia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aquosa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aguda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por</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idade</a:t>
            </a:r>
            <a:r>
              <a:rPr lang="en-US" altLang="en-US" sz="2400" b="1" kern="0" dirty="0">
                <a:ea typeface="ＭＳ Ｐゴシック" pitchFamily="34" charset="-128"/>
                <a:cs typeface="Arial" panose="020B0604020202020204" pitchFamily="34" charset="0"/>
              </a:rPr>
              <a:t> e </a:t>
            </a:r>
            <a:r>
              <a:rPr lang="en-US" altLang="en-US" sz="2400" b="1" kern="0" dirty="0" err="1">
                <a:ea typeface="ＭＳ Ｐゴシック" pitchFamily="34" charset="-128"/>
                <a:cs typeface="Arial" panose="020B0604020202020204" pitchFamily="34" charset="0"/>
              </a:rPr>
              <a:t>sexo</a:t>
            </a:r>
            <a:r>
              <a:rPr lang="en-US" altLang="en-US" sz="2400" b="1" kern="0" dirty="0">
                <a:ea typeface="ＭＳ Ｐゴシック" pitchFamily="34" charset="-128"/>
                <a:cs typeface="Arial" panose="020B0604020202020204" pitchFamily="34" charset="0"/>
              </a:rPr>
              <a:t>, Aldeia X, Janeiro de 2024</a:t>
            </a: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kern="0" dirty="0">
              <a:ea typeface="ＭＳ Ｐゴシック" pitchFamily="34" charset="-128"/>
              <a:cs typeface="Arial" panose="020B0604020202020204" pitchFamily="34" charset="0"/>
            </a:endParaRPr>
          </a:p>
          <a:p>
            <a:pPr marL="0" indent="0" algn="ctr">
              <a:spcBef>
                <a:spcPts val="0"/>
              </a:spcBef>
              <a:spcAft>
                <a:spcPts val="0"/>
              </a:spcAft>
              <a:buNone/>
            </a:pPr>
            <a:endParaRPr lang="en-US" sz="2400" b="1" dirty="0"/>
          </a:p>
        </p:txBody>
      </p:sp>
      <p:sp>
        <p:nvSpPr>
          <p:cNvPr id="2" name="Title 1"/>
          <p:cNvSpPr>
            <a:spLocks noGrp="1"/>
          </p:cNvSpPr>
          <p:nvPr>
            <p:ph type="title"/>
          </p:nvPr>
        </p:nvSpPr>
        <p:spPr/>
        <p:txBody>
          <a:bodyPr/>
          <a:lstStyle/>
          <a:p>
            <a:r>
              <a:rPr lang="en-US" dirty="0" err="1"/>
              <a:t>Frequências</a:t>
            </a:r>
            <a:r>
              <a:rPr lang="en-US" dirty="0"/>
              <a:t> versus </a:t>
            </a:r>
            <a:r>
              <a:rPr lang="en-US" dirty="0" err="1"/>
              <a:t>taxas</a:t>
            </a:r>
            <a:r>
              <a:rPr lang="en-US" dirty="0"/>
              <a:t> de </a:t>
            </a:r>
            <a:r>
              <a:rPr lang="en-US" dirty="0" err="1"/>
              <a:t>ataque</a:t>
            </a:r>
            <a:endParaRPr lang="en-US" dirty="0"/>
          </a:p>
        </p:txBody>
      </p:sp>
      <p:sp>
        <p:nvSpPr>
          <p:cNvPr id="4" name="Text Placeholder 1"/>
          <p:cNvSpPr txBox="1">
            <a:spLocks/>
          </p:cNvSpPr>
          <p:nvPr/>
        </p:nvSpPr>
        <p:spPr>
          <a:xfrm>
            <a:off x="7741228" y="4772285"/>
            <a:ext cx="2766350" cy="582592"/>
          </a:xfrm>
          <a:prstGeom prst="rect">
            <a:avLst/>
          </a:prstGeom>
        </p:spPr>
        <p:txBody>
          <a:bodyPr anchor="t" anchorCtr="0"/>
          <a:lstStyle>
            <a:lvl1pPr marL="0" indent="0" algn="l" defTabSz="914400" rtl="0" eaLnBrk="1" latinLnBrk="0" hangingPunct="1">
              <a:lnSpc>
                <a:spcPts val="3900"/>
              </a:lnSpc>
              <a:spcBef>
                <a:spcPts val="0"/>
              </a:spcBef>
              <a:buFont typeface="Arial" panose="020B0604020202020204" pitchFamily="34" charset="0"/>
              <a:buNone/>
              <a:defRPr lang="en-US" sz="3600" b="0" kern="1200" baseline="0" dirty="0">
                <a:solidFill>
                  <a:schemeClr val="accent5"/>
                </a:solidFill>
                <a:latin typeface="Franklin Gothic Medium" panose="020B0603020102020204" pitchFamily="34" charset="0"/>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US" sz="2800" b="1" dirty="0">
                <a:solidFill>
                  <a:srgbClr val="00953A"/>
                </a:solidFill>
                <a:latin typeface="Arial" panose="020B0604020202020204" pitchFamily="34" charset="0"/>
                <a:cs typeface="Arial" panose="020B0604020202020204" pitchFamily="34" charset="0"/>
              </a:rPr>
              <a:t>1-14 </a:t>
            </a:r>
            <a:r>
              <a:rPr lang="en-US" sz="2800" b="1" dirty="0" err="1">
                <a:solidFill>
                  <a:srgbClr val="00953A"/>
                </a:solidFill>
                <a:latin typeface="Arial" panose="020B0604020202020204" pitchFamily="34" charset="0"/>
                <a:cs typeface="Arial" panose="020B0604020202020204" pitchFamily="34" charset="0"/>
              </a:rPr>
              <a:t>anos</a:t>
            </a:r>
            <a:endParaRPr lang="en-US" sz="2800" b="1" dirty="0">
              <a:solidFill>
                <a:srgbClr val="00953A"/>
              </a:solidFill>
              <a:latin typeface="Arial" panose="020B0604020202020204" pitchFamily="34" charset="0"/>
              <a:cs typeface="Arial" panose="020B0604020202020204" pitchFamily="34" charset="0"/>
            </a:endParaRPr>
          </a:p>
        </p:txBody>
      </p:sp>
      <p:sp>
        <p:nvSpPr>
          <p:cNvPr id="5" name="Text Placeholder 7"/>
          <p:cNvSpPr txBox="1">
            <a:spLocks/>
          </p:cNvSpPr>
          <p:nvPr/>
        </p:nvSpPr>
        <p:spPr>
          <a:xfrm>
            <a:off x="1976946" y="1377327"/>
            <a:ext cx="8530632" cy="416289"/>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spcBef>
                <a:spcPts val="0"/>
              </a:spcBef>
              <a:buNone/>
            </a:pPr>
            <a:endParaRPr lang="en-US" sz="2000" kern="0"/>
          </a:p>
        </p:txBody>
      </p:sp>
      <p:graphicFrame>
        <p:nvGraphicFramePr>
          <p:cNvPr id="7" name="Content Placeholder 3"/>
          <p:cNvGraphicFramePr>
            <a:graphicFrameLocks/>
          </p:cNvGraphicFramePr>
          <p:nvPr>
            <p:extLst>
              <p:ext uri="{D42A27DB-BD31-4B8C-83A1-F6EECF244321}">
                <p14:modId xmlns:p14="http://schemas.microsoft.com/office/powerpoint/2010/main" val="2401831219"/>
              </p:ext>
            </p:extLst>
          </p:nvPr>
        </p:nvGraphicFramePr>
        <p:xfrm>
          <a:off x="1905349" y="1866685"/>
          <a:ext cx="8381299" cy="2773680"/>
        </p:xfrm>
        <a:graphic>
          <a:graphicData uri="http://schemas.openxmlformats.org/drawingml/2006/table">
            <a:tbl>
              <a:tblPr firstRow="1" bandRow="1">
                <a:tableStyleId>{68D230F3-CF80-4859-8CE7-A43EE81993B5}</a:tableStyleId>
              </a:tblPr>
              <a:tblGrid>
                <a:gridCol w="1777624">
                  <a:extLst>
                    <a:ext uri="{9D8B030D-6E8A-4147-A177-3AD203B41FA5}">
                      <a16:colId xmlns:a16="http://schemas.microsoft.com/office/drawing/2014/main" val="20000"/>
                    </a:ext>
                  </a:extLst>
                </a:gridCol>
                <a:gridCol w="2201225">
                  <a:extLst>
                    <a:ext uri="{9D8B030D-6E8A-4147-A177-3AD203B41FA5}">
                      <a16:colId xmlns:a16="http://schemas.microsoft.com/office/drawing/2014/main" val="20001"/>
                    </a:ext>
                  </a:extLst>
                </a:gridCol>
                <a:gridCol w="2201225">
                  <a:extLst>
                    <a:ext uri="{9D8B030D-6E8A-4147-A177-3AD203B41FA5}">
                      <a16:colId xmlns:a16="http://schemas.microsoft.com/office/drawing/2014/main" val="20002"/>
                    </a:ext>
                  </a:extLst>
                </a:gridCol>
                <a:gridCol w="2201225">
                  <a:extLst>
                    <a:ext uri="{9D8B030D-6E8A-4147-A177-3AD203B41FA5}">
                      <a16:colId xmlns:a16="http://schemas.microsoft.com/office/drawing/2014/main" val="20003"/>
                    </a:ext>
                  </a:extLst>
                </a:gridCol>
              </a:tblGrid>
              <a:tr h="27432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000">
                          <a:solidFill>
                            <a:schemeClr val="tx1"/>
                          </a:solidFill>
                          <a:latin typeface="+mn-lt"/>
                        </a:rPr>
                        <a:t>Idade (anos)</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000">
                          <a:solidFill>
                            <a:schemeClr val="tx1"/>
                          </a:solidFill>
                          <a:latin typeface="+mn-lt"/>
                        </a:rPr>
                        <a:t>Masculino</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000">
                          <a:solidFill>
                            <a:schemeClr val="tx1"/>
                          </a:solidFill>
                          <a:latin typeface="+mn-lt"/>
                        </a:rPr>
                        <a:t>Feminino</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000">
                          <a:solidFill>
                            <a:schemeClr val="tx1"/>
                          </a:solidFill>
                          <a:latin typeface="+mn-lt"/>
                        </a:rPr>
                        <a:t>Total</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&lt;1</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9</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17</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b="1">
                          <a:solidFill>
                            <a:schemeClr val="tx1"/>
                          </a:solidFill>
                          <a:latin typeface="+mn-lt"/>
                        </a:rPr>
                        <a:t>26</a:t>
                      </a:r>
                      <a:endParaRPr lang="en-US" sz="2000" b="1">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1-14</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152</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107</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b="1">
                          <a:solidFill>
                            <a:schemeClr val="tx1"/>
                          </a:solidFill>
                          <a:latin typeface="+mn-lt"/>
                        </a:rPr>
                        <a:t>259</a:t>
                      </a:r>
                      <a:endParaRPr lang="en-US" sz="2000" b="1">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mn-lt"/>
                        </a:rPr>
                        <a:t>15-29</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44</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51</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b="1">
                          <a:solidFill>
                            <a:schemeClr val="tx1"/>
                          </a:solidFill>
                          <a:latin typeface="+mn-lt"/>
                        </a:rPr>
                        <a:t>95</a:t>
                      </a:r>
                      <a:endParaRPr lang="en-US" sz="2000" b="1">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mn-lt"/>
                        </a:rPr>
                        <a:t>30-49</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17</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24</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b="1">
                          <a:solidFill>
                            <a:schemeClr val="tx1"/>
                          </a:solidFill>
                          <a:latin typeface="+mn-lt"/>
                        </a:rPr>
                        <a:t>41</a:t>
                      </a:r>
                      <a:endParaRPr lang="en-US" sz="2000" b="1">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latin typeface="+mn-lt"/>
                        </a:rPr>
                        <a:t>≥50</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8</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a:solidFill>
                            <a:schemeClr val="tx1"/>
                          </a:solidFill>
                          <a:latin typeface="+mn-lt"/>
                        </a:rPr>
                        <a:t>10</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2000" b="1">
                          <a:solidFill>
                            <a:schemeClr val="tx1"/>
                          </a:solidFill>
                          <a:latin typeface="+mn-lt"/>
                        </a:rPr>
                        <a:t>18</a:t>
                      </a:r>
                      <a:endParaRPr lang="en-US" sz="2000" b="1">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7432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n-US" sz="2000">
                          <a:solidFill>
                            <a:schemeClr val="tx1"/>
                          </a:solidFill>
                          <a:latin typeface="+mn-lt"/>
                        </a:rPr>
                        <a:t>Total</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n-US" sz="2000" dirty="0">
                          <a:solidFill>
                            <a:schemeClr val="tx1"/>
                          </a:solidFill>
                          <a:latin typeface="+mn-lt"/>
                        </a:rPr>
                        <a:t>230</a:t>
                      </a:r>
                      <a:endParaRPr lang="en-US" sz="200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n-US" sz="2000">
                          <a:solidFill>
                            <a:schemeClr val="tx1"/>
                          </a:solidFill>
                          <a:latin typeface="+mn-lt"/>
                        </a:rPr>
                        <a:t>209</a:t>
                      </a:r>
                      <a:endParaRPr lang="en-US" sz="200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n-US" sz="2000" dirty="0">
                          <a:solidFill>
                            <a:schemeClr val="tx1"/>
                          </a:solidFill>
                          <a:latin typeface="+mn-lt"/>
                        </a:rPr>
                        <a:t>439</a:t>
                      </a:r>
                      <a:endParaRPr lang="en-US" sz="200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13" name="Rectangle: Rounded Corners 12">
            <a:extLst>
              <a:ext uri="{FF2B5EF4-FFF2-40B4-BE49-F238E27FC236}">
                <a16:creationId xmlns:a16="http://schemas.microsoft.com/office/drawing/2014/main" id="{B6A108E7-F3BE-E6B8-18F9-E73A40CE78D7}"/>
              </a:ext>
            </a:extLst>
          </p:cNvPr>
          <p:cNvSpPr/>
          <p:nvPr/>
        </p:nvSpPr>
        <p:spPr>
          <a:xfrm>
            <a:off x="8079129" y="2695481"/>
            <a:ext cx="2207519" cy="333135"/>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601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Taxas</a:t>
            </a:r>
            <a:r>
              <a:rPr lang="en-US" dirty="0"/>
              <a:t> de </a:t>
            </a:r>
            <a:r>
              <a:rPr lang="en-US" dirty="0" err="1"/>
              <a:t>Ataque</a:t>
            </a:r>
            <a:r>
              <a:rPr lang="en-US" dirty="0"/>
              <a:t>: </a:t>
            </a:r>
            <a:r>
              <a:rPr lang="en-US" dirty="0" err="1"/>
              <a:t>Prática</a:t>
            </a:r>
            <a:r>
              <a:rPr lang="en-US" dirty="0"/>
              <a:t> 1</a:t>
            </a:r>
          </a:p>
        </p:txBody>
      </p:sp>
      <p:sp>
        <p:nvSpPr>
          <p:cNvPr id="5" name="Text Placeholder 1"/>
          <p:cNvSpPr txBox="1">
            <a:spLocks/>
          </p:cNvSpPr>
          <p:nvPr/>
        </p:nvSpPr>
        <p:spPr bwMode="auto">
          <a:xfrm>
            <a:off x="1846263" y="5611813"/>
            <a:ext cx="8602662"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 typeface="Arial" panose="020B0604020202020204" pitchFamily="34" charset="0"/>
              <a:buNone/>
            </a:pPr>
            <a:endParaRPr lang="en-US" altLang="en-US" sz="2400">
              <a:solidFill>
                <a:srgbClr val="AAE2CA"/>
              </a:solidFill>
              <a:cs typeface="Arial" panose="020B0604020202020204" pitchFamily="34" charset="0"/>
            </a:endParaRPr>
          </a:p>
        </p:txBody>
      </p:sp>
      <p:sp>
        <p:nvSpPr>
          <p:cNvPr id="10" name="Text Placeholder 1"/>
          <p:cNvSpPr txBox="1">
            <a:spLocks/>
          </p:cNvSpPr>
          <p:nvPr/>
        </p:nvSpPr>
        <p:spPr bwMode="auto">
          <a:xfrm>
            <a:off x="3189788" y="5811750"/>
            <a:ext cx="6726822" cy="83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 typeface="Arial" panose="020B0604020202020204" pitchFamily="34" charset="0"/>
              <a:buNone/>
            </a:pPr>
            <a:r>
              <a:rPr lang="en-US" altLang="en-US" b="1" dirty="0">
                <a:solidFill>
                  <a:srgbClr val="00953A"/>
                </a:solidFill>
                <a:cs typeface="Arial" panose="020B0604020202020204" pitchFamily="34" charset="0"/>
              </a:rPr>
              <a:t>259 / 18.350 x 1.000 = 0.0141 x 1.000</a:t>
            </a:r>
          </a:p>
          <a:p>
            <a:pPr algn="ctr" eaLnBrk="1" hangingPunct="1">
              <a:spcBef>
                <a:spcPct val="0"/>
              </a:spcBef>
              <a:buClrTx/>
              <a:buSzTx/>
              <a:buFont typeface="Arial" panose="020B0604020202020204" pitchFamily="34" charset="0"/>
              <a:buNone/>
            </a:pPr>
            <a:r>
              <a:rPr lang="en-US" altLang="en-US" b="1" dirty="0">
                <a:solidFill>
                  <a:srgbClr val="00953A"/>
                </a:solidFill>
                <a:latin typeface="Arial"/>
                <a:cs typeface="Arial"/>
              </a:rPr>
              <a:t>= 14 </a:t>
            </a:r>
            <a:r>
              <a:rPr lang="en-US" altLang="en-US" b="1" dirty="0" err="1">
                <a:solidFill>
                  <a:srgbClr val="00953A"/>
                </a:solidFill>
                <a:latin typeface="Arial"/>
                <a:cs typeface="Arial"/>
              </a:rPr>
              <a:t>casos</a:t>
            </a:r>
            <a:r>
              <a:rPr lang="en-US" altLang="en-US" b="1" dirty="0">
                <a:solidFill>
                  <a:srgbClr val="00953A"/>
                </a:solidFill>
                <a:latin typeface="Arial"/>
                <a:cs typeface="Arial"/>
              </a:rPr>
              <a:t> /1.000 </a:t>
            </a:r>
            <a:r>
              <a:rPr lang="en-US" altLang="en-US" b="1" dirty="0" err="1">
                <a:solidFill>
                  <a:srgbClr val="00953A"/>
                </a:solidFill>
                <a:latin typeface="Arial"/>
                <a:cs typeface="Arial"/>
              </a:rPr>
              <a:t>habitantes</a:t>
            </a:r>
            <a:endParaRPr lang="en-US" altLang="en-US" b="1" dirty="0">
              <a:solidFill>
                <a:srgbClr val="00953A"/>
              </a:solidFill>
              <a:latin typeface="Arial"/>
              <a:cs typeface="Arial"/>
            </a:endParaRPr>
          </a:p>
        </p:txBody>
      </p:sp>
      <p:sp>
        <p:nvSpPr>
          <p:cNvPr id="11" name="Content Placeholder 5">
            <a:extLst>
              <a:ext uri="{FF2B5EF4-FFF2-40B4-BE49-F238E27FC236}">
                <a16:creationId xmlns:a16="http://schemas.microsoft.com/office/drawing/2014/main" id="{BD49013F-6E92-80D3-5730-EF44F52C3B1B}"/>
              </a:ext>
            </a:extLst>
          </p:cNvPr>
          <p:cNvSpPr txBox="1">
            <a:spLocks/>
          </p:cNvSpPr>
          <p:nvPr/>
        </p:nvSpPr>
        <p:spPr>
          <a:xfrm>
            <a:off x="319950" y="5286143"/>
            <a:ext cx="11655287" cy="1073384"/>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dirty="0" err="1">
                <a:cs typeface="Arial" panose="020B0604020202020204" pitchFamily="34" charset="0"/>
              </a:rPr>
              <a:t>Calcular</a:t>
            </a:r>
            <a:r>
              <a:rPr lang="en-US" altLang="en-US" dirty="0">
                <a:cs typeface="Arial" panose="020B0604020202020204" pitchFamily="34" charset="0"/>
              </a:rPr>
              <a:t> a taxa de </a:t>
            </a:r>
            <a:r>
              <a:rPr lang="en-US" altLang="en-US" dirty="0" err="1">
                <a:cs typeface="Arial" panose="020B0604020202020204" pitchFamily="34" charset="0"/>
              </a:rPr>
              <a:t>ataque</a:t>
            </a:r>
            <a:r>
              <a:rPr lang="en-US" altLang="en-US" dirty="0">
                <a:cs typeface="Arial" panose="020B0604020202020204" pitchFamily="34" charset="0"/>
              </a:rPr>
              <a:t> (</a:t>
            </a:r>
            <a:r>
              <a:rPr lang="en-US" altLang="en-US" dirty="0" err="1">
                <a:cs typeface="Arial" panose="020B0604020202020204" pitchFamily="34" charset="0"/>
              </a:rPr>
              <a:t>risco</a:t>
            </a:r>
            <a:r>
              <a:rPr lang="en-US" altLang="en-US" dirty="0">
                <a:cs typeface="Arial" panose="020B0604020202020204" pitchFamily="34" charset="0"/>
              </a:rPr>
              <a:t>) para </a:t>
            </a:r>
            <a:r>
              <a:rPr lang="en-US" altLang="en-US" dirty="0" err="1">
                <a:cs typeface="Arial" panose="020B0604020202020204" pitchFamily="34" charset="0"/>
              </a:rPr>
              <a:t>crianças</a:t>
            </a:r>
            <a:r>
              <a:rPr lang="en-US" altLang="en-US" dirty="0">
                <a:cs typeface="Arial" panose="020B0604020202020204" pitchFamily="34" charset="0"/>
              </a:rPr>
              <a:t> de 1-14 </a:t>
            </a:r>
            <a:r>
              <a:rPr lang="en-US" altLang="en-US" dirty="0" err="1">
                <a:cs typeface="Arial" panose="020B0604020202020204" pitchFamily="34" charset="0"/>
              </a:rPr>
              <a:t>anos</a:t>
            </a:r>
            <a:r>
              <a:rPr lang="en-US" altLang="en-US" dirty="0">
                <a:cs typeface="Arial" panose="020B0604020202020204" pitchFamily="34" charset="0"/>
              </a:rPr>
              <a:t>, </a:t>
            </a:r>
            <a:r>
              <a:rPr lang="en-US" altLang="en-US" dirty="0" err="1">
                <a:cs typeface="Arial" panose="020B0604020202020204" pitchFamily="34" charset="0"/>
              </a:rPr>
              <a:t>por</a:t>
            </a:r>
            <a:r>
              <a:rPr lang="en-US" altLang="en-US" dirty="0">
                <a:cs typeface="Arial" panose="020B0604020202020204" pitchFamily="34" charset="0"/>
              </a:rPr>
              <a:t> </a:t>
            </a:r>
            <a:br>
              <a:rPr lang="en-US" altLang="en-US" dirty="0">
                <a:cs typeface="Arial" panose="020B0604020202020204" pitchFamily="34" charset="0"/>
              </a:rPr>
            </a:br>
            <a:r>
              <a:rPr lang="en-US" altLang="en-US" dirty="0">
                <a:cs typeface="Arial" panose="020B0604020202020204" pitchFamily="34" charset="0"/>
              </a:rPr>
              <a:t>1.000 </a:t>
            </a:r>
            <a:r>
              <a:rPr lang="en-US" altLang="en-US" dirty="0" err="1">
                <a:cs typeface="Arial" panose="020B0604020202020204" pitchFamily="34" charset="0"/>
              </a:rPr>
              <a:t>habitantes</a:t>
            </a:r>
            <a:r>
              <a:rPr lang="en-US" altLang="en-US" dirty="0">
                <a:cs typeface="Arial" panose="020B0604020202020204" pitchFamily="34" charset="0"/>
              </a:rPr>
              <a:t>.</a:t>
            </a:r>
            <a:endParaRPr lang="en-US" dirty="0"/>
          </a:p>
        </p:txBody>
      </p:sp>
      <p:sp>
        <p:nvSpPr>
          <p:cNvPr id="12" name="Rectangle: Rounded Corners 11">
            <a:extLst>
              <a:ext uri="{FF2B5EF4-FFF2-40B4-BE49-F238E27FC236}">
                <a16:creationId xmlns:a16="http://schemas.microsoft.com/office/drawing/2014/main" id="{5AB37513-F4A6-9F23-F390-4C290C40EF0D}"/>
              </a:ext>
            </a:extLst>
          </p:cNvPr>
          <p:cNvSpPr/>
          <p:nvPr/>
        </p:nvSpPr>
        <p:spPr>
          <a:xfrm>
            <a:off x="7967562" y="3251083"/>
            <a:ext cx="2207519" cy="429844"/>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5">
            <a:extLst>
              <a:ext uri="{FF2B5EF4-FFF2-40B4-BE49-F238E27FC236}">
                <a16:creationId xmlns:a16="http://schemas.microsoft.com/office/drawing/2014/main" id="{0A50F8E3-CCEB-44A4-7617-4D4795355AF6}"/>
              </a:ext>
            </a:extLst>
          </p:cNvPr>
          <p:cNvSpPr txBox="1">
            <a:spLocks/>
          </p:cNvSpPr>
          <p:nvPr/>
        </p:nvSpPr>
        <p:spPr>
          <a:xfrm>
            <a:off x="1905350" y="1302986"/>
            <a:ext cx="8381299" cy="7862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altLang="en-US" sz="2400" b="1" kern="0" dirty="0">
                <a:ea typeface="ＭＳ Ｐゴシック" pitchFamily="34" charset="-128"/>
                <a:cs typeface="Arial" panose="020B0604020202020204" pitchFamily="34" charset="0"/>
              </a:rPr>
              <a:t>Casos de </a:t>
            </a:r>
            <a:r>
              <a:rPr lang="en-US" altLang="en-US" sz="2400" b="1" kern="0" dirty="0" err="1">
                <a:ea typeface="ＭＳ Ｐゴシック" pitchFamily="34" charset="-128"/>
                <a:cs typeface="Arial" panose="020B0604020202020204" pitchFamily="34" charset="0"/>
              </a:rPr>
              <a:t>diarreia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aquosa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aguda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por</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idade</a:t>
            </a:r>
            <a:r>
              <a:rPr lang="en-US" altLang="en-US" sz="2400" b="1" kern="0" dirty="0">
                <a:ea typeface="ＭＳ Ｐゴシック" pitchFamily="34" charset="-128"/>
                <a:cs typeface="Arial" panose="020B0604020202020204" pitchFamily="34" charset="0"/>
              </a:rPr>
              <a:t> e </a:t>
            </a:r>
            <a:r>
              <a:rPr lang="en-US" altLang="en-US" sz="2400" b="1" kern="0" dirty="0" err="1">
                <a:ea typeface="ＭＳ Ｐゴシック" pitchFamily="34" charset="-128"/>
                <a:cs typeface="Arial" panose="020B0604020202020204" pitchFamily="34" charset="0"/>
              </a:rPr>
              <a:t>sexo</a:t>
            </a:r>
            <a:r>
              <a:rPr lang="en-US" altLang="en-US" sz="2400" b="1" kern="0" dirty="0">
                <a:ea typeface="ＭＳ Ｐゴシック" pitchFamily="34" charset="-128"/>
                <a:cs typeface="Arial" panose="020B0604020202020204" pitchFamily="34" charset="0"/>
              </a:rPr>
              <a:t>, </a:t>
            </a:r>
          </a:p>
          <a:p>
            <a:pPr marL="0" indent="0" algn="ctr">
              <a:spcBef>
                <a:spcPts val="0"/>
              </a:spcBef>
              <a:buFont typeface="Arial" panose="020B0604020202020204" pitchFamily="34" charset="0"/>
              <a:buNone/>
            </a:pPr>
            <a:r>
              <a:rPr lang="en-US" altLang="en-US" sz="2400" b="1" kern="0" dirty="0">
                <a:ea typeface="ＭＳ Ｐゴシック" pitchFamily="34" charset="-128"/>
                <a:cs typeface="Arial" panose="020B0604020202020204" pitchFamily="34" charset="0"/>
              </a:rPr>
              <a:t>Aldeia X, Janeiro de 2024</a:t>
            </a: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spcBef>
                <a:spcPts val="0"/>
              </a:spcBef>
              <a:buFont typeface="Arial" panose="020B0604020202020204" pitchFamily="34" charset="0"/>
              <a:buNone/>
            </a:pPr>
            <a:endParaRPr lang="en-US" sz="2400" b="1" kern="0" dirty="0"/>
          </a:p>
          <a:p>
            <a:pPr marL="0" indent="0" algn="ctr">
              <a:spcBef>
                <a:spcPts val="0"/>
              </a:spcBef>
              <a:buFont typeface="Arial" panose="020B0604020202020204" pitchFamily="34" charset="0"/>
              <a:buNone/>
            </a:pPr>
            <a:endParaRPr lang="en-US" sz="2400" b="1" dirty="0"/>
          </a:p>
        </p:txBody>
      </p:sp>
      <p:graphicFrame>
        <p:nvGraphicFramePr>
          <p:cNvPr id="8" name="Content Placeholder 3"/>
          <p:cNvGraphicFramePr>
            <a:graphicFrameLocks/>
          </p:cNvGraphicFramePr>
          <p:nvPr>
            <p:extLst>
              <p:ext uri="{D42A27DB-BD31-4B8C-83A1-F6EECF244321}">
                <p14:modId xmlns:p14="http://schemas.microsoft.com/office/powerpoint/2010/main" val="3558968713"/>
              </p:ext>
            </p:extLst>
          </p:nvPr>
        </p:nvGraphicFramePr>
        <p:xfrm>
          <a:off x="2016917" y="2095951"/>
          <a:ext cx="8158164" cy="3169952"/>
        </p:xfrm>
        <a:graphic>
          <a:graphicData uri="http://schemas.openxmlformats.org/drawingml/2006/table">
            <a:tbl>
              <a:tblPr firstRow="1" bandRow="1">
                <a:tableStyleId>{68D230F3-CF80-4859-8CE7-A43EE81993B5}</a:tableStyleId>
              </a:tblPr>
              <a:tblGrid>
                <a:gridCol w="1362387">
                  <a:extLst>
                    <a:ext uri="{9D8B030D-6E8A-4147-A177-3AD203B41FA5}">
                      <a16:colId xmlns:a16="http://schemas.microsoft.com/office/drawing/2014/main" val="20000"/>
                    </a:ext>
                  </a:extLst>
                </a:gridCol>
                <a:gridCol w="1292707">
                  <a:extLst>
                    <a:ext uri="{9D8B030D-6E8A-4147-A177-3AD203B41FA5}">
                      <a16:colId xmlns:a16="http://schemas.microsoft.com/office/drawing/2014/main" val="20001"/>
                    </a:ext>
                  </a:extLst>
                </a:gridCol>
                <a:gridCol w="1100614">
                  <a:extLst>
                    <a:ext uri="{9D8B030D-6E8A-4147-A177-3AD203B41FA5}">
                      <a16:colId xmlns:a16="http://schemas.microsoft.com/office/drawing/2014/main" val="20002"/>
                    </a:ext>
                  </a:extLst>
                </a:gridCol>
                <a:gridCol w="1100614">
                  <a:extLst>
                    <a:ext uri="{9D8B030D-6E8A-4147-A177-3AD203B41FA5}">
                      <a16:colId xmlns:a16="http://schemas.microsoft.com/office/drawing/2014/main" val="20003"/>
                    </a:ext>
                  </a:extLst>
                </a:gridCol>
                <a:gridCol w="1100614">
                  <a:extLst>
                    <a:ext uri="{9D8B030D-6E8A-4147-A177-3AD203B41FA5}">
                      <a16:colId xmlns:a16="http://schemas.microsoft.com/office/drawing/2014/main" val="20004"/>
                    </a:ext>
                  </a:extLst>
                </a:gridCol>
                <a:gridCol w="1100614">
                  <a:extLst>
                    <a:ext uri="{9D8B030D-6E8A-4147-A177-3AD203B41FA5}">
                      <a16:colId xmlns:a16="http://schemas.microsoft.com/office/drawing/2014/main" val="20005"/>
                    </a:ext>
                  </a:extLst>
                </a:gridCol>
                <a:gridCol w="1100614">
                  <a:extLst>
                    <a:ext uri="{9D8B030D-6E8A-4147-A177-3AD203B41FA5}">
                      <a16:colId xmlns:a16="http://schemas.microsoft.com/office/drawing/2014/main" val="20006"/>
                    </a:ext>
                  </a:extLst>
                </a:gridCol>
              </a:tblGrid>
              <a:tr h="365760">
                <a:tc rowSpan="2">
                  <a:txBody>
                    <a:bodyPr/>
                    <a:lstStyle/>
                    <a:p>
                      <a:pPr algn="ctr"/>
                      <a:r>
                        <a:rPr lang="en-US" sz="2000">
                          <a:solidFill>
                            <a:schemeClr val="tx1"/>
                          </a:solidFill>
                        </a:rPr>
                        <a:t>Idade (anos)</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sz="2000">
                          <a:solidFill>
                            <a:schemeClr val="tx1"/>
                          </a:solidFill>
                        </a:rPr>
                        <a:t>Homens</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n-US" sz="2000" dirty="0" err="1">
                          <a:solidFill>
                            <a:schemeClr val="tx1"/>
                          </a:solidFill>
                        </a:rPr>
                        <a:t>Mulheres</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n-US" sz="2000">
                          <a:solidFill>
                            <a:schemeClr val="tx1"/>
                          </a:solidFill>
                        </a:rPr>
                        <a:t>Total</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365760">
                <a:tc vMerge="1">
                  <a:txBody>
                    <a:bodyPr/>
                    <a:lstStyle/>
                    <a:p>
                      <a:endParaRPr lang="en-US"/>
                    </a:p>
                  </a:txBody>
                  <a:tcPr/>
                </a:tc>
                <a:tc>
                  <a:txBody>
                    <a:bodyPr/>
                    <a:lstStyle/>
                    <a:p>
                      <a:pPr algn="ctr"/>
                      <a:r>
                        <a:rPr lang="en-US" sz="2000" b="1">
                          <a:solidFill>
                            <a:schemeClr val="tx1"/>
                          </a:solidFill>
                        </a:rPr>
                        <a:t>Casos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solidFill>
                            <a:schemeClr val="tx1"/>
                          </a:solidFill>
                        </a:rPr>
                        <a:t>Pop.</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a:solidFill>
                            <a:schemeClr val="tx1"/>
                          </a:solidFill>
                        </a:rPr>
                        <a:t>Casos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solidFill>
                            <a:schemeClr val="tx1"/>
                          </a:solidFill>
                        </a:rPr>
                        <a:t>Pop.</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a:solidFill>
                            <a:schemeClr val="tx1"/>
                          </a:solidFill>
                        </a:rPr>
                        <a:t>Casos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solidFill>
                            <a:schemeClr val="tx1"/>
                          </a:solidFill>
                        </a:rPr>
                        <a:t>Pop.</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85240386"/>
                  </a:ext>
                </a:extLst>
              </a:tr>
              <a:tr h="365760">
                <a:tc>
                  <a:txBody>
                    <a:bodyPr/>
                    <a:lstStyle/>
                    <a:p>
                      <a:pPr algn="ctr"/>
                      <a:r>
                        <a:rPr lang="en-US" sz="2000">
                          <a:solidFill>
                            <a:schemeClr val="tx1"/>
                          </a:solidFill>
                        </a:rPr>
                        <a:t>&lt;1</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a:solidFill>
                            <a:schemeClr val="tx1"/>
                          </a:solidFill>
                        </a:rPr>
                        <a:t>800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a:solidFill>
                            <a:schemeClr val="tx1"/>
                          </a:solidFill>
                        </a:rPr>
                        <a:t>850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26</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1.650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60">
                <a:tc>
                  <a:txBody>
                    <a:bodyPr/>
                    <a:lstStyle/>
                    <a:p>
                      <a:pPr algn="ctr"/>
                      <a:r>
                        <a:rPr lang="en-US" sz="2000">
                          <a:solidFill>
                            <a:schemeClr val="tx1"/>
                          </a:solidFill>
                        </a:rPr>
                        <a:t>1-14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152</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9.200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107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9.150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259</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18.350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15-29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44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5.500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51</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6.000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95</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11.500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30-49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6.250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24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6.750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41</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13.000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≥50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8</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3.000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dirty="0">
                          <a:solidFill>
                            <a:schemeClr val="tx1"/>
                          </a:solidFill>
                        </a:rPr>
                        <a:t>4.500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18</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7.500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65760">
                <a:tc>
                  <a:txBody>
                    <a:bodyPr/>
                    <a:lstStyle/>
                    <a:p>
                      <a:pPr algn="ctr"/>
                      <a:r>
                        <a:rPr lang="en-US" sz="2000" b="1">
                          <a:solidFill>
                            <a:schemeClr val="tx1"/>
                          </a:solidFill>
                        </a:rPr>
                        <a:t>Total</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230</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24.750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209</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27.250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439</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000" b="1" dirty="0">
                          <a:solidFill>
                            <a:schemeClr val="tx1"/>
                          </a:solidFill>
                        </a:rPr>
                        <a:t>52.000</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415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a:extLst>
              <a:ext uri="{FF2B5EF4-FFF2-40B4-BE49-F238E27FC236}">
                <a16:creationId xmlns:a16="http://schemas.microsoft.com/office/drawing/2014/main" id="{66EB6EBA-0F20-14EC-29A5-1541D5FB6953}"/>
              </a:ext>
            </a:extLst>
          </p:cNvPr>
          <p:cNvSpPr txBox="1">
            <a:spLocks/>
          </p:cNvSpPr>
          <p:nvPr/>
        </p:nvSpPr>
        <p:spPr>
          <a:xfrm>
            <a:off x="1905350" y="1299878"/>
            <a:ext cx="8381299" cy="7862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altLang="en-US" sz="2400" b="1" kern="0" dirty="0">
                <a:ea typeface="ＭＳ Ｐゴシック" pitchFamily="34" charset="-128"/>
                <a:cs typeface="Arial" panose="020B0604020202020204" pitchFamily="34" charset="0"/>
              </a:rPr>
              <a:t>Casos de </a:t>
            </a:r>
            <a:r>
              <a:rPr lang="en-US" altLang="en-US" sz="2400" b="1" kern="0" dirty="0" err="1">
                <a:ea typeface="ＭＳ Ｐゴシック" pitchFamily="34" charset="-128"/>
                <a:cs typeface="Arial" panose="020B0604020202020204" pitchFamily="34" charset="0"/>
              </a:rPr>
              <a:t>diarreia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aquosa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aguda</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por</a:t>
            </a:r>
            <a:r>
              <a:rPr lang="en-US" altLang="en-US" sz="2400" b="1" kern="0" dirty="0">
                <a:ea typeface="ＭＳ Ｐゴシック" pitchFamily="34" charset="-128"/>
                <a:cs typeface="Arial" panose="020B0604020202020204" pitchFamily="34" charset="0"/>
              </a:rPr>
              <a:t> </a:t>
            </a:r>
            <a:r>
              <a:rPr lang="en-US" altLang="en-US" sz="2400" b="1" kern="0" dirty="0" err="1">
                <a:ea typeface="ＭＳ Ｐゴシック" pitchFamily="34" charset="-128"/>
                <a:cs typeface="Arial" panose="020B0604020202020204" pitchFamily="34" charset="0"/>
              </a:rPr>
              <a:t>idade</a:t>
            </a:r>
            <a:r>
              <a:rPr lang="en-US" altLang="en-US" sz="2400" b="1" kern="0" dirty="0">
                <a:ea typeface="ＭＳ Ｐゴシック" pitchFamily="34" charset="-128"/>
                <a:cs typeface="Arial" panose="020B0604020202020204" pitchFamily="34" charset="0"/>
              </a:rPr>
              <a:t> e </a:t>
            </a:r>
            <a:r>
              <a:rPr lang="en-US" altLang="en-US" sz="2400" b="1" kern="0" dirty="0" err="1">
                <a:ea typeface="ＭＳ Ｐゴシック" pitchFamily="34" charset="-128"/>
                <a:cs typeface="Arial" panose="020B0604020202020204" pitchFamily="34" charset="0"/>
              </a:rPr>
              <a:t>sexo</a:t>
            </a:r>
            <a:r>
              <a:rPr lang="en-US" altLang="en-US" sz="2400" b="1" kern="0" dirty="0">
                <a:ea typeface="ＭＳ Ｐゴシック" pitchFamily="34" charset="-128"/>
                <a:cs typeface="Arial" panose="020B0604020202020204" pitchFamily="34" charset="0"/>
              </a:rPr>
              <a:t>, </a:t>
            </a:r>
          </a:p>
          <a:p>
            <a:pPr marL="0" indent="0" algn="ctr">
              <a:spcBef>
                <a:spcPts val="0"/>
              </a:spcBef>
              <a:buFont typeface="Arial" panose="020B0604020202020204" pitchFamily="34" charset="0"/>
              <a:buNone/>
            </a:pPr>
            <a:r>
              <a:rPr lang="en-US" altLang="en-US" sz="2400" b="1" kern="0" dirty="0">
                <a:ea typeface="ＭＳ Ｐゴシック" pitchFamily="34" charset="-128"/>
                <a:cs typeface="Arial" panose="020B0604020202020204" pitchFamily="34" charset="0"/>
              </a:rPr>
              <a:t>Aldeia X, Janeiro de 2024</a:t>
            </a: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n-US" sz="2400" b="1" kern="0" dirty="0">
              <a:ea typeface="ＭＳ Ｐゴシック" pitchFamily="34" charset="-128"/>
              <a:cs typeface="Arial" panose="020B0604020202020204" pitchFamily="34" charset="0"/>
            </a:endParaRPr>
          </a:p>
          <a:p>
            <a:pPr marL="0" indent="0">
              <a:spcBef>
                <a:spcPts val="0"/>
              </a:spcBef>
              <a:buFont typeface="Arial" panose="020B0604020202020204" pitchFamily="34" charset="0"/>
              <a:buNone/>
            </a:pPr>
            <a:endParaRPr lang="en-US" sz="2400" b="1" kern="0" dirty="0"/>
          </a:p>
          <a:p>
            <a:pPr marL="0" indent="0" algn="ctr">
              <a:spcBef>
                <a:spcPts val="0"/>
              </a:spcBef>
              <a:buFont typeface="Arial" panose="020B0604020202020204" pitchFamily="34" charset="0"/>
              <a:buNone/>
            </a:pPr>
            <a:endParaRPr lang="en-US" sz="2400" b="1" dirty="0"/>
          </a:p>
        </p:txBody>
      </p:sp>
      <p:sp>
        <p:nvSpPr>
          <p:cNvPr id="10" name="Content Placeholder 5">
            <a:extLst>
              <a:ext uri="{FF2B5EF4-FFF2-40B4-BE49-F238E27FC236}">
                <a16:creationId xmlns:a16="http://schemas.microsoft.com/office/drawing/2014/main" id="{45B03B24-C229-F566-521D-0F6220602ADD}"/>
              </a:ext>
            </a:extLst>
          </p:cNvPr>
          <p:cNvSpPr txBox="1">
            <a:spLocks/>
          </p:cNvSpPr>
          <p:nvPr/>
        </p:nvSpPr>
        <p:spPr>
          <a:xfrm>
            <a:off x="383349" y="5603822"/>
            <a:ext cx="10515600" cy="977601"/>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dirty="0">
                <a:solidFill>
                  <a:schemeClr val="tx1"/>
                </a:solidFill>
                <a:latin typeface="Arial" panose="020B0604020202020204" pitchFamily="34" charset="0"/>
                <a:cs typeface="Arial" panose="020B0604020202020204" pitchFamily="34" charset="0"/>
              </a:rPr>
              <a:t>1. Qual o </a:t>
            </a:r>
            <a:r>
              <a:rPr lang="en-US" sz="2400" dirty="0" err="1">
                <a:solidFill>
                  <a:schemeClr val="tx1"/>
                </a:solidFill>
                <a:latin typeface="Arial" panose="020B0604020202020204" pitchFamily="34" charset="0"/>
                <a:cs typeface="Arial" panose="020B0604020202020204" pitchFamily="34" charset="0"/>
              </a:rPr>
              <a:t>grupo</a:t>
            </a:r>
            <a:r>
              <a:rPr lang="en-US" sz="2400" dirty="0">
                <a:solidFill>
                  <a:schemeClr val="tx1"/>
                </a:solidFill>
                <a:latin typeface="Arial" panose="020B0604020202020204" pitchFamily="34" charset="0"/>
                <a:cs typeface="Arial" panose="020B0604020202020204" pitchFamily="34" charset="0"/>
              </a:rPr>
              <a:t> </a:t>
            </a:r>
            <a:r>
              <a:rPr lang="en-US" sz="2400" dirty="0" err="1">
                <a:solidFill>
                  <a:schemeClr val="tx1"/>
                </a:solidFill>
                <a:latin typeface="Arial" panose="020B0604020202020204" pitchFamily="34" charset="0"/>
                <a:cs typeface="Arial" panose="020B0604020202020204" pitchFamily="34" charset="0"/>
              </a:rPr>
              <a:t>etário</a:t>
            </a:r>
            <a:r>
              <a:rPr lang="en-US" sz="2400" dirty="0">
                <a:solidFill>
                  <a:schemeClr val="tx1"/>
                </a:solidFill>
                <a:latin typeface="Arial" panose="020B0604020202020204" pitchFamily="34" charset="0"/>
                <a:cs typeface="Arial" panose="020B0604020202020204" pitchFamily="34" charset="0"/>
              </a:rPr>
              <a:t> com </a:t>
            </a:r>
            <a:r>
              <a:rPr lang="en-US" sz="2400" dirty="0" err="1">
                <a:solidFill>
                  <a:schemeClr val="tx1"/>
                </a:solidFill>
                <a:latin typeface="Arial" panose="020B0604020202020204" pitchFamily="34" charset="0"/>
                <a:cs typeface="Arial" panose="020B0604020202020204" pitchFamily="34" charset="0"/>
              </a:rPr>
              <a:t>mais</a:t>
            </a:r>
            <a:r>
              <a:rPr lang="en-US" sz="2400" dirty="0">
                <a:solidFill>
                  <a:schemeClr val="tx1"/>
                </a:solidFill>
                <a:latin typeface="Arial" panose="020B0604020202020204" pitchFamily="34" charset="0"/>
                <a:cs typeface="Arial" panose="020B0604020202020204" pitchFamily="34" charset="0"/>
              </a:rPr>
              <a:t> </a:t>
            </a:r>
            <a:r>
              <a:rPr lang="en-US" sz="2400" dirty="0" err="1">
                <a:solidFill>
                  <a:schemeClr val="tx1"/>
                </a:solidFill>
                <a:latin typeface="Arial" panose="020B0604020202020204" pitchFamily="34" charset="0"/>
                <a:cs typeface="Arial" panose="020B0604020202020204" pitchFamily="34" charset="0"/>
              </a:rPr>
              <a:t>casos</a:t>
            </a:r>
            <a:r>
              <a:rPr lang="en-US" sz="2400" dirty="0">
                <a:solidFill>
                  <a:schemeClr val="tx1"/>
                </a:solidFill>
                <a:latin typeface="Arial" panose="020B0604020202020204" pitchFamily="34" charset="0"/>
                <a:cs typeface="Arial" panose="020B0604020202020204" pitchFamily="34" charset="0"/>
              </a:rPr>
              <a:t>?</a:t>
            </a:r>
          </a:p>
          <a:p>
            <a:pPr marL="0" indent="0">
              <a:lnSpc>
                <a:spcPct val="100000"/>
              </a:lnSpc>
              <a:buNone/>
            </a:pPr>
            <a:r>
              <a:rPr lang="en-US" sz="2400" dirty="0">
                <a:solidFill>
                  <a:schemeClr val="tx1"/>
                </a:solidFill>
                <a:latin typeface="Arial" panose="020B0604020202020204" pitchFamily="34" charset="0"/>
                <a:cs typeface="Arial" panose="020B0604020202020204" pitchFamily="34" charset="0"/>
              </a:rPr>
              <a:t>2. Qual o </a:t>
            </a:r>
            <a:r>
              <a:rPr lang="en-US" sz="2400" dirty="0" err="1">
                <a:solidFill>
                  <a:schemeClr val="tx1"/>
                </a:solidFill>
                <a:latin typeface="Arial" panose="020B0604020202020204" pitchFamily="34" charset="0"/>
                <a:cs typeface="Arial" panose="020B0604020202020204" pitchFamily="34" charset="0"/>
              </a:rPr>
              <a:t>grupo</a:t>
            </a:r>
            <a:r>
              <a:rPr lang="en-US" sz="2400" dirty="0">
                <a:solidFill>
                  <a:schemeClr val="tx1"/>
                </a:solidFill>
                <a:latin typeface="Arial" panose="020B0604020202020204" pitchFamily="34" charset="0"/>
                <a:cs typeface="Arial" panose="020B0604020202020204" pitchFamily="34" charset="0"/>
              </a:rPr>
              <a:t> </a:t>
            </a:r>
            <a:r>
              <a:rPr lang="en-US" sz="2400" dirty="0" err="1">
                <a:solidFill>
                  <a:schemeClr val="tx1"/>
                </a:solidFill>
                <a:latin typeface="Arial" panose="020B0604020202020204" pitchFamily="34" charset="0"/>
                <a:cs typeface="Arial" panose="020B0604020202020204" pitchFamily="34" charset="0"/>
              </a:rPr>
              <a:t>etário</a:t>
            </a:r>
            <a:r>
              <a:rPr lang="en-US" sz="2400" dirty="0">
                <a:solidFill>
                  <a:schemeClr val="tx1"/>
                </a:solidFill>
                <a:latin typeface="Arial" panose="020B0604020202020204" pitchFamily="34" charset="0"/>
                <a:cs typeface="Arial" panose="020B0604020202020204" pitchFamily="34" charset="0"/>
              </a:rPr>
              <a:t> com </a:t>
            </a:r>
            <a:r>
              <a:rPr lang="en-US" sz="2400" dirty="0" err="1">
                <a:solidFill>
                  <a:schemeClr val="tx1"/>
                </a:solidFill>
                <a:latin typeface="Arial" panose="020B0604020202020204" pitchFamily="34" charset="0"/>
                <a:cs typeface="Arial" panose="020B0604020202020204" pitchFamily="34" charset="0"/>
              </a:rPr>
              <a:t>maior</a:t>
            </a:r>
            <a:r>
              <a:rPr lang="en-US" sz="2400" dirty="0">
                <a:solidFill>
                  <a:schemeClr val="tx1"/>
                </a:solidFill>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risco</a:t>
            </a:r>
            <a:r>
              <a:rPr lang="en-US" sz="2400" b="1" dirty="0">
                <a:latin typeface="Arial" panose="020B0604020202020204" pitchFamily="34" charset="0"/>
                <a:cs typeface="Arial" panose="020B0604020202020204" pitchFamily="34" charset="0"/>
              </a:rPr>
              <a:t> </a:t>
            </a:r>
            <a:r>
              <a:rPr lang="en-US" sz="2400" dirty="0">
                <a:solidFill>
                  <a:schemeClr val="tx1"/>
                </a:solidFill>
                <a:latin typeface="Arial" panose="020B0604020202020204" pitchFamily="34" charset="0"/>
                <a:cs typeface="Arial" panose="020B0604020202020204" pitchFamily="34" charset="0"/>
              </a:rPr>
              <a:t>de </a:t>
            </a:r>
            <a:r>
              <a:rPr lang="en-US" sz="2400" dirty="0" err="1">
                <a:solidFill>
                  <a:schemeClr val="tx1"/>
                </a:solidFill>
                <a:latin typeface="Arial" panose="020B0604020202020204" pitchFamily="34" charset="0"/>
                <a:cs typeface="Arial" panose="020B0604020202020204" pitchFamily="34" charset="0"/>
              </a:rPr>
              <a:t>doença</a:t>
            </a:r>
            <a:r>
              <a:rPr lang="en-US" sz="2400" dirty="0">
                <a:solidFill>
                  <a:schemeClr val="tx1"/>
                </a:solidFill>
                <a:latin typeface="Arial" panose="020B0604020202020204" pitchFamily="34" charset="0"/>
                <a:cs typeface="Arial" panose="020B0604020202020204" pitchFamily="34" charset="0"/>
              </a:rPr>
              <a:t>?</a:t>
            </a:r>
          </a:p>
        </p:txBody>
      </p:sp>
      <p:sp>
        <p:nvSpPr>
          <p:cNvPr id="2" name="Title 1"/>
          <p:cNvSpPr>
            <a:spLocks noGrp="1"/>
          </p:cNvSpPr>
          <p:nvPr>
            <p:ph type="title"/>
          </p:nvPr>
        </p:nvSpPr>
        <p:spPr/>
        <p:txBody>
          <a:bodyPr/>
          <a:lstStyle/>
          <a:p>
            <a:r>
              <a:rPr lang="en-US" dirty="0" err="1"/>
              <a:t>Taxas</a:t>
            </a:r>
            <a:r>
              <a:rPr lang="en-US" dirty="0"/>
              <a:t> de </a:t>
            </a:r>
            <a:r>
              <a:rPr lang="en-US" dirty="0" err="1"/>
              <a:t>Ataque</a:t>
            </a:r>
            <a:r>
              <a:rPr lang="en-US" dirty="0"/>
              <a:t>: </a:t>
            </a:r>
            <a:r>
              <a:rPr lang="en-US" dirty="0" err="1"/>
              <a:t>Prática</a:t>
            </a:r>
            <a:r>
              <a:rPr lang="en-US" dirty="0"/>
              <a:t> 2</a:t>
            </a:r>
          </a:p>
        </p:txBody>
      </p:sp>
      <p:graphicFrame>
        <p:nvGraphicFramePr>
          <p:cNvPr id="8" name="Content Placeholder 3"/>
          <p:cNvGraphicFramePr>
            <a:graphicFrameLocks/>
          </p:cNvGraphicFramePr>
          <p:nvPr>
            <p:extLst>
              <p:ext uri="{D42A27DB-BD31-4B8C-83A1-F6EECF244321}">
                <p14:modId xmlns:p14="http://schemas.microsoft.com/office/powerpoint/2010/main" val="269015714"/>
              </p:ext>
            </p:extLst>
          </p:nvPr>
        </p:nvGraphicFramePr>
        <p:xfrm>
          <a:off x="1336118" y="2085667"/>
          <a:ext cx="9815586" cy="3352832"/>
        </p:xfrm>
        <a:graphic>
          <a:graphicData uri="http://schemas.openxmlformats.org/drawingml/2006/table">
            <a:tbl>
              <a:tblPr firstRow="1" bandRow="1">
                <a:tableStyleId>{68D230F3-CF80-4859-8CE7-A43EE81993B5}</a:tableStyleId>
              </a:tblPr>
              <a:tblGrid>
                <a:gridCol w="1248056">
                  <a:extLst>
                    <a:ext uri="{9D8B030D-6E8A-4147-A177-3AD203B41FA5}">
                      <a16:colId xmlns:a16="http://schemas.microsoft.com/office/drawing/2014/main" val="20000"/>
                    </a:ext>
                  </a:extLst>
                </a:gridCol>
                <a:gridCol w="1033669">
                  <a:extLst>
                    <a:ext uri="{9D8B030D-6E8A-4147-A177-3AD203B41FA5}">
                      <a16:colId xmlns:a16="http://schemas.microsoft.com/office/drawing/2014/main" val="20001"/>
                    </a:ext>
                  </a:extLst>
                </a:gridCol>
                <a:gridCol w="1709531">
                  <a:extLst>
                    <a:ext uri="{9D8B030D-6E8A-4147-A177-3AD203B41FA5}">
                      <a16:colId xmlns:a16="http://schemas.microsoft.com/office/drawing/2014/main" val="20002"/>
                    </a:ext>
                  </a:extLst>
                </a:gridCol>
                <a:gridCol w="1053548">
                  <a:extLst>
                    <a:ext uri="{9D8B030D-6E8A-4147-A177-3AD203B41FA5}">
                      <a16:colId xmlns:a16="http://schemas.microsoft.com/office/drawing/2014/main" val="20003"/>
                    </a:ext>
                  </a:extLst>
                </a:gridCol>
                <a:gridCol w="1749287">
                  <a:extLst>
                    <a:ext uri="{9D8B030D-6E8A-4147-A177-3AD203B41FA5}">
                      <a16:colId xmlns:a16="http://schemas.microsoft.com/office/drawing/2014/main" val="20004"/>
                    </a:ext>
                  </a:extLst>
                </a:gridCol>
                <a:gridCol w="1033669">
                  <a:extLst>
                    <a:ext uri="{9D8B030D-6E8A-4147-A177-3AD203B41FA5}">
                      <a16:colId xmlns:a16="http://schemas.microsoft.com/office/drawing/2014/main" val="20005"/>
                    </a:ext>
                  </a:extLst>
                </a:gridCol>
                <a:gridCol w="1987826">
                  <a:extLst>
                    <a:ext uri="{9D8B030D-6E8A-4147-A177-3AD203B41FA5}">
                      <a16:colId xmlns:a16="http://schemas.microsoft.com/office/drawing/2014/main" val="20006"/>
                    </a:ext>
                  </a:extLst>
                </a:gridCol>
              </a:tblGrid>
              <a:tr h="365760">
                <a:tc rowSpan="2">
                  <a:txBody>
                    <a:bodyPr/>
                    <a:lstStyle/>
                    <a:p>
                      <a:pPr algn="ctr"/>
                      <a:r>
                        <a:rPr lang="en-US" sz="2000" b="1">
                          <a:solidFill>
                            <a:schemeClr val="tx1"/>
                          </a:solidFill>
                        </a:rPr>
                        <a:t>Idade (anos)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sz="2000" b="1">
                          <a:solidFill>
                            <a:schemeClr val="tx1"/>
                          </a:solidFill>
                        </a:rPr>
                        <a:t>Homens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n-US" sz="2000" b="1">
                          <a:solidFill>
                            <a:schemeClr val="tx1"/>
                          </a:solidFill>
                        </a:rPr>
                        <a:t>Mulheres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n-US" sz="2000" b="1">
                          <a:solidFill>
                            <a:schemeClr val="tx1"/>
                          </a:solidFill>
                        </a:rPr>
                        <a:t>Total</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365760">
                <a:tc vMerge="1">
                  <a:txBody>
                    <a:bodyPr/>
                    <a:lstStyle/>
                    <a:p>
                      <a:endParaRPr lang="en-US"/>
                    </a:p>
                  </a:txBody>
                  <a:tcPr/>
                </a:tc>
                <a:tc>
                  <a:txBody>
                    <a:bodyPr/>
                    <a:lstStyle/>
                    <a:p>
                      <a:pPr algn="ctr"/>
                      <a:r>
                        <a:rPr lang="en-US" sz="2000" b="1">
                          <a:solidFill>
                            <a:schemeClr val="tx1"/>
                          </a:solidFill>
                        </a:rPr>
                        <a:t>Casos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Taxa de </a:t>
                      </a:r>
                      <a:r>
                        <a:rPr lang="en-US" sz="1600" b="1" dirty="0" err="1">
                          <a:solidFill>
                            <a:schemeClr val="tx1"/>
                          </a:solidFill>
                        </a:rPr>
                        <a:t>ataque</a:t>
                      </a:r>
                      <a:r>
                        <a:rPr lang="en-US" sz="1600" b="1" dirty="0">
                          <a:solidFill>
                            <a:schemeClr val="tx1"/>
                          </a:solidFill>
                        </a:rPr>
                        <a:t> </a:t>
                      </a:r>
                    </a:p>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a:t>
                      </a:r>
                      <a:r>
                        <a:rPr lang="en-US" sz="1600" b="1" dirty="0" err="1">
                          <a:solidFill>
                            <a:schemeClr val="tx1"/>
                          </a:solidFill>
                        </a:rPr>
                        <a:t>por</a:t>
                      </a:r>
                      <a:r>
                        <a:rPr lang="en-US" sz="1600" b="1" dirty="0">
                          <a:solidFill>
                            <a:schemeClr val="tx1"/>
                          </a:solidFill>
                        </a:rPr>
                        <a:t> 1.000)</a:t>
                      </a:r>
                      <a:endParaRPr lang="en-US" sz="1600" b="1" dirty="0">
                        <a:solidFill>
                          <a:schemeClr val="tx1"/>
                        </a:solidFill>
                        <a:latin typeface="+mn-lt"/>
                        <a:cs typeface="Arial"/>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solidFill>
                            <a:schemeClr val="tx1"/>
                          </a:solidFill>
                        </a:rPr>
                        <a:t>Casos</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Taxa de </a:t>
                      </a:r>
                      <a:r>
                        <a:rPr lang="en-US" sz="1600" b="1" dirty="0" err="1">
                          <a:solidFill>
                            <a:schemeClr val="tx1"/>
                          </a:solidFill>
                        </a:rPr>
                        <a:t>ataque</a:t>
                      </a:r>
                      <a:r>
                        <a:rPr lang="en-US" sz="1600" b="1" dirty="0">
                          <a:solidFill>
                            <a:schemeClr val="tx1"/>
                          </a:solidFill>
                        </a:rPr>
                        <a:t> </a:t>
                      </a:r>
                    </a:p>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a:t>
                      </a:r>
                      <a:r>
                        <a:rPr lang="en-US" sz="1600" b="1" dirty="0" err="1">
                          <a:solidFill>
                            <a:schemeClr val="tx1"/>
                          </a:solidFill>
                        </a:rPr>
                        <a:t>por</a:t>
                      </a:r>
                      <a:r>
                        <a:rPr lang="en-US" sz="1600" b="1" dirty="0">
                          <a:solidFill>
                            <a:schemeClr val="tx1"/>
                          </a:solidFill>
                        </a:rPr>
                        <a:t> 1.000)</a:t>
                      </a:r>
                      <a:endParaRPr lang="en-US" sz="1600" b="1" dirty="0">
                        <a:solidFill>
                          <a:schemeClr val="tx1"/>
                        </a:solidFill>
                        <a:latin typeface="Arial"/>
                        <a:cs typeface="Arial"/>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solidFill>
                            <a:schemeClr val="tx1"/>
                          </a:solidFill>
                        </a:rPr>
                        <a:t>Casos</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Taxa de </a:t>
                      </a:r>
                      <a:r>
                        <a:rPr lang="en-US" sz="1600" b="1" dirty="0" err="1">
                          <a:solidFill>
                            <a:schemeClr val="tx1"/>
                          </a:solidFill>
                        </a:rPr>
                        <a:t>ataque</a:t>
                      </a:r>
                      <a:r>
                        <a:rPr lang="en-US" sz="1600" b="1" dirty="0">
                          <a:solidFill>
                            <a:schemeClr val="tx1"/>
                          </a:solidFill>
                        </a:rPr>
                        <a:t> </a:t>
                      </a:r>
                    </a:p>
                    <a:p>
                      <a:pPr marL="0" marR="0" lvl="0" indent="0" algn="ctr" rtl="0" eaLnBrk="1" fontAlgn="auto" latinLnBrk="0" hangingPunct="1">
                        <a:lnSpc>
                          <a:spcPct val="100000"/>
                        </a:lnSpc>
                        <a:spcBef>
                          <a:spcPts val="0"/>
                        </a:spcBef>
                        <a:spcAft>
                          <a:spcPts val="0"/>
                        </a:spcAft>
                        <a:buClrTx/>
                        <a:buSzTx/>
                        <a:buFontTx/>
                        <a:buNone/>
                      </a:pPr>
                      <a:r>
                        <a:rPr lang="en-US" sz="1600" b="1" dirty="0">
                          <a:solidFill>
                            <a:schemeClr val="tx1"/>
                          </a:solidFill>
                        </a:rPr>
                        <a:t>(</a:t>
                      </a:r>
                      <a:r>
                        <a:rPr lang="en-US" sz="1600" b="1" dirty="0" err="1">
                          <a:solidFill>
                            <a:schemeClr val="tx1"/>
                          </a:solidFill>
                        </a:rPr>
                        <a:t>por</a:t>
                      </a:r>
                      <a:r>
                        <a:rPr lang="en-US" sz="1600" b="1" dirty="0">
                          <a:solidFill>
                            <a:schemeClr val="tx1"/>
                          </a:solidFill>
                        </a:rPr>
                        <a:t> 1.000)</a:t>
                      </a:r>
                      <a:endParaRPr lang="en-US" sz="1600" b="1" dirty="0">
                        <a:solidFill>
                          <a:schemeClr val="tx1"/>
                        </a:solidFill>
                        <a:latin typeface="+mn-lt"/>
                        <a:cs typeface="Arial"/>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85240386"/>
                  </a:ext>
                </a:extLst>
              </a:tr>
              <a:tr h="365760">
                <a:tc>
                  <a:txBody>
                    <a:bodyPr/>
                    <a:lstStyle/>
                    <a:p>
                      <a:pPr algn="ctr"/>
                      <a:r>
                        <a:rPr lang="en-US" sz="2000">
                          <a:solidFill>
                            <a:schemeClr val="tx1"/>
                          </a:solidFill>
                        </a:rPr>
                        <a:t>&lt;1</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11,3</a:t>
                      </a:r>
                      <a:endParaRPr lang="en-US" sz="2000" b="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rPr>
                        <a:t>20,0</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26</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15,8</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60">
                <a:tc>
                  <a:txBody>
                    <a:bodyPr/>
                    <a:lstStyle/>
                    <a:p>
                      <a:pPr algn="ctr"/>
                      <a:r>
                        <a:rPr lang="en-US" sz="2000">
                          <a:solidFill>
                            <a:schemeClr val="tx1"/>
                          </a:solidFill>
                        </a:rPr>
                        <a:t>1-14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152</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16,5</a:t>
                      </a:r>
                      <a:endParaRPr lang="en-US" sz="2000" b="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107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rPr>
                        <a:t>11,7</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259</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14,1</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15-29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44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8,0</a:t>
                      </a:r>
                      <a:endParaRPr lang="en-US" sz="2000" b="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51</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rPr>
                        <a:t>8,5</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95</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8,3</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30-49</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17</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2,7</a:t>
                      </a:r>
                      <a:endParaRPr lang="en-US" sz="2000" b="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24</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rPr>
                        <a:t>3,6</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41</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3,2</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tx1"/>
                          </a:solidFill>
                        </a:rPr>
                        <a:t>≥50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8</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2,7</a:t>
                      </a:r>
                      <a:endParaRPr lang="en-US" sz="2000" b="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a:solidFill>
                            <a:schemeClr val="tx1"/>
                          </a:solidFill>
                        </a:rPr>
                        <a:t>10</a:t>
                      </a:r>
                      <a:endParaRPr lang="en-US" sz="200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rPr>
                        <a:t>2,2</a:t>
                      </a:r>
                      <a:endParaRPr lang="en-US" sz="200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18</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2,4</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65760">
                <a:tc>
                  <a:txBody>
                    <a:bodyPr/>
                    <a:lstStyle/>
                    <a:p>
                      <a:pPr algn="ctr"/>
                      <a:r>
                        <a:rPr lang="en-US" sz="2000" b="1">
                          <a:solidFill>
                            <a:schemeClr val="tx1"/>
                          </a:solidFill>
                        </a:rPr>
                        <a:t>Total</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230</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baseline="0" dirty="0">
                          <a:solidFill>
                            <a:schemeClr val="tx1"/>
                          </a:solidFill>
                        </a:rPr>
                        <a:t>9,3</a:t>
                      </a:r>
                      <a:endParaRPr lang="en-US" sz="2000" b="1" baseline="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209</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baseline="0" dirty="0">
                          <a:solidFill>
                            <a:schemeClr val="tx1"/>
                          </a:solidFill>
                        </a:rPr>
                        <a:t>7,7</a:t>
                      </a:r>
                      <a:endParaRPr lang="en-US" sz="2000" b="1" baseline="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a:solidFill>
                            <a:schemeClr val="tx1"/>
                          </a:solidFill>
                        </a:rPr>
                        <a:t>439</a:t>
                      </a:r>
                      <a:endParaRPr lang="en-US" sz="2000" b="1">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solidFill>
                            <a:schemeClr val="tx1"/>
                          </a:solidFill>
                        </a:rPr>
                        <a:t>8,4</a:t>
                      </a:r>
                      <a:endParaRPr lang="en-US" sz="2000" b="1"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12" name="Text Placeholder 1"/>
          <p:cNvSpPr txBox="1">
            <a:spLocks/>
          </p:cNvSpPr>
          <p:nvPr/>
        </p:nvSpPr>
        <p:spPr>
          <a:xfrm>
            <a:off x="5873426" y="5603822"/>
            <a:ext cx="2717032" cy="461665"/>
          </a:xfrm>
          <a:prstGeom prst="rect">
            <a:avLst/>
          </a:prstGeom>
          <a:ln>
            <a:noFill/>
          </a:ln>
        </p:spPr>
        <p:txBody>
          <a:bodyPr anchor="t" anchorCtr="0"/>
          <a:lstStyle>
            <a:lvl1pPr marL="0" indent="0" algn="l" defTabSz="914400" rtl="0" eaLnBrk="1" latinLnBrk="0" hangingPunct="1">
              <a:lnSpc>
                <a:spcPts val="3900"/>
              </a:lnSpc>
              <a:spcBef>
                <a:spcPts val="0"/>
              </a:spcBef>
              <a:buFont typeface="Arial" panose="020B0604020202020204" pitchFamily="34" charset="0"/>
              <a:buNone/>
              <a:defRPr lang="en-US" sz="3600" b="0" kern="1200" baseline="0" dirty="0">
                <a:solidFill>
                  <a:schemeClr val="accent5"/>
                </a:solidFill>
                <a:latin typeface="Franklin Gothic Medium" panose="020B0603020102020204" pitchFamily="34" charset="0"/>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US" sz="2400" b="1" dirty="0">
                <a:solidFill>
                  <a:srgbClr val="00820C"/>
                </a:solidFill>
                <a:latin typeface="Arial" panose="020B0604020202020204" pitchFamily="34" charset="0"/>
                <a:cs typeface="Arial" panose="020B0604020202020204" pitchFamily="34" charset="0"/>
              </a:rPr>
              <a:t>1-14 </a:t>
            </a:r>
            <a:r>
              <a:rPr lang="en-US" sz="2400" b="1" dirty="0" err="1">
                <a:solidFill>
                  <a:srgbClr val="00820C"/>
                </a:solidFill>
                <a:latin typeface="Arial" panose="020B0604020202020204" pitchFamily="34" charset="0"/>
                <a:cs typeface="Arial" panose="020B0604020202020204" pitchFamily="34" charset="0"/>
              </a:rPr>
              <a:t>anos</a:t>
            </a:r>
            <a:endParaRPr lang="en-US" sz="2400" dirty="0">
              <a:solidFill>
                <a:srgbClr val="00820C"/>
              </a:solidFill>
              <a:latin typeface="Arial" panose="020B0604020202020204" pitchFamily="34" charset="0"/>
              <a:cs typeface="Arial" panose="020B0604020202020204" pitchFamily="34" charset="0"/>
            </a:endParaRPr>
          </a:p>
        </p:txBody>
      </p:sp>
      <p:sp>
        <p:nvSpPr>
          <p:cNvPr id="17" name="TextBox 16"/>
          <p:cNvSpPr txBox="1">
            <a:spLocks noChangeArrowheads="1"/>
          </p:cNvSpPr>
          <p:nvPr/>
        </p:nvSpPr>
        <p:spPr bwMode="auto">
          <a:xfrm>
            <a:off x="7175357" y="6136889"/>
            <a:ext cx="2717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r">
              <a:spcBef>
                <a:spcPct val="0"/>
              </a:spcBef>
              <a:buClrTx/>
              <a:buSzTx/>
              <a:buFontTx/>
              <a:buNone/>
            </a:pPr>
            <a:r>
              <a:rPr lang="en-US" altLang="en-US" sz="2400" b="1" dirty="0">
                <a:solidFill>
                  <a:srgbClr val="0069AA"/>
                </a:solidFill>
                <a:cs typeface="Arial" panose="020B0604020202020204" pitchFamily="34" charset="0"/>
              </a:rPr>
              <a:t>&lt;1 </a:t>
            </a:r>
            <a:r>
              <a:rPr lang="en-US" altLang="en-US" sz="2400" b="1" dirty="0" err="1">
                <a:solidFill>
                  <a:srgbClr val="0069AA"/>
                </a:solidFill>
                <a:cs typeface="Arial" panose="020B0604020202020204" pitchFamily="34" charset="0"/>
              </a:rPr>
              <a:t>ano</a:t>
            </a:r>
            <a:r>
              <a:rPr lang="en-US" altLang="en-US" sz="2400" b="1" dirty="0">
                <a:solidFill>
                  <a:srgbClr val="0069AA"/>
                </a:solidFill>
                <a:cs typeface="Arial" panose="020B0604020202020204" pitchFamily="34" charset="0"/>
              </a:rPr>
              <a:t> de </a:t>
            </a:r>
            <a:r>
              <a:rPr lang="en-US" altLang="en-US" sz="2400" b="1" dirty="0" err="1">
                <a:solidFill>
                  <a:srgbClr val="0069AA"/>
                </a:solidFill>
                <a:cs typeface="Arial" panose="020B0604020202020204" pitchFamily="34" charset="0"/>
              </a:rPr>
              <a:t>idade</a:t>
            </a:r>
            <a:endParaRPr lang="en-US" altLang="en-US" sz="2400" b="1" dirty="0">
              <a:solidFill>
                <a:srgbClr val="0069AA"/>
              </a:solidFill>
              <a:cs typeface="Arial" panose="020B0604020202020204" pitchFamily="34" charset="0"/>
            </a:endParaRPr>
          </a:p>
        </p:txBody>
      </p:sp>
      <p:sp>
        <p:nvSpPr>
          <p:cNvPr id="7" name="Rectangle: Rounded Corners 6">
            <a:extLst>
              <a:ext uri="{FF2B5EF4-FFF2-40B4-BE49-F238E27FC236}">
                <a16:creationId xmlns:a16="http://schemas.microsoft.com/office/drawing/2014/main" id="{BB289D96-A964-C513-47C7-7B72841C4AD1}"/>
              </a:ext>
            </a:extLst>
          </p:cNvPr>
          <p:cNvSpPr/>
          <p:nvPr/>
        </p:nvSpPr>
        <p:spPr>
          <a:xfrm>
            <a:off x="8096660" y="3447469"/>
            <a:ext cx="1079424" cy="429844"/>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409E5396-E801-F855-795A-5D0AAE5D3D0D}"/>
              </a:ext>
            </a:extLst>
          </p:cNvPr>
          <p:cNvSpPr/>
          <p:nvPr/>
        </p:nvSpPr>
        <p:spPr>
          <a:xfrm>
            <a:off x="9144000" y="3063350"/>
            <a:ext cx="2007703" cy="347182"/>
          </a:xfrm>
          <a:prstGeom prst="roundRect">
            <a:avLst/>
          </a:prstGeom>
          <a:noFill/>
          <a:ln w="76200">
            <a:solidFill>
              <a:srgbClr val="0069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067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3"/>
          <p:cNvSpPr>
            <a:spLocks noChangeShapeType="1"/>
          </p:cNvSpPr>
          <p:nvPr/>
        </p:nvSpPr>
        <p:spPr bwMode="auto">
          <a:xfrm>
            <a:off x="2346325" y="1827726"/>
            <a:ext cx="73914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6" name="Line 15"/>
          <p:cNvSpPr>
            <a:spLocks noChangeShapeType="1"/>
          </p:cNvSpPr>
          <p:nvPr/>
        </p:nvSpPr>
        <p:spPr bwMode="auto">
          <a:xfrm>
            <a:off x="7467600" y="2377001"/>
            <a:ext cx="19812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7" name="Line 17"/>
          <p:cNvSpPr>
            <a:spLocks noChangeShapeType="1"/>
          </p:cNvSpPr>
          <p:nvPr/>
        </p:nvSpPr>
        <p:spPr bwMode="auto">
          <a:xfrm>
            <a:off x="2438400" y="2924688"/>
            <a:ext cx="16764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8" name="Line 18"/>
          <p:cNvSpPr>
            <a:spLocks noChangeShapeType="1"/>
          </p:cNvSpPr>
          <p:nvPr/>
        </p:nvSpPr>
        <p:spPr bwMode="auto">
          <a:xfrm>
            <a:off x="3810000" y="3473963"/>
            <a:ext cx="5943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9" name="Line 23"/>
          <p:cNvSpPr>
            <a:spLocks noChangeShapeType="1"/>
          </p:cNvSpPr>
          <p:nvPr/>
        </p:nvSpPr>
        <p:spPr bwMode="auto">
          <a:xfrm>
            <a:off x="4267200" y="4023238"/>
            <a:ext cx="2514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10" name="Line 24"/>
          <p:cNvSpPr>
            <a:spLocks noChangeShapeType="1"/>
          </p:cNvSpPr>
          <p:nvPr/>
        </p:nvSpPr>
        <p:spPr bwMode="auto">
          <a:xfrm>
            <a:off x="6019800" y="5120201"/>
            <a:ext cx="3657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11" name="Line 25"/>
          <p:cNvSpPr>
            <a:spLocks noChangeShapeType="1"/>
          </p:cNvSpPr>
          <p:nvPr/>
        </p:nvSpPr>
        <p:spPr bwMode="auto">
          <a:xfrm>
            <a:off x="2362200" y="5667888"/>
            <a:ext cx="3276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cxnSp>
        <p:nvCxnSpPr>
          <p:cNvPr id="12" name="Straight Connector 11"/>
          <p:cNvCxnSpPr>
            <a:cxnSpLocks/>
            <a:endCxn id="16" idx="3"/>
          </p:cNvCxnSpPr>
          <p:nvPr/>
        </p:nvCxnSpPr>
        <p:spPr>
          <a:xfrm>
            <a:off x="8880472" y="1653252"/>
            <a:ext cx="0" cy="4763612"/>
          </a:xfrm>
          <a:prstGeom prst="line">
            <a:avLst/>
          </a:prstGeom>
          <a:ln w="38100">
            <a:solidFill>
              <a:srgbClr val="0065A4"/>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a:xfrm>
            <a:off x="3130550" y="1653252"/>
            <a:ext cx="0" cy="4763612"/>
          </a:xfrm>
          <a:prstGeom prst="line">
            <a:avLst/>
          </a:prstGeom>
          <a:ln w="38100" cmpd="sng">
            <a:solidFill>
              <a:srgbClr val="0065A4"/>
            </a:solidFill>
            <a:prstDash val="solid"/>
          </a:ln>
        </p:spPr>
        <p:style>
          <a:lnRef idx="1">
            <a:schemeClr val="accent1"/>
          </a:lnRef>
          <a:fillRef idx="0">
            <a:schemeClr val="accent1"/>
          </a:fillRef>
          <a:effectRef idx="0">
            <a:schemeClr val="accent1"/>
          </a:effectRef>
          <a:fontRef idx="minor">
            <a:schemeClr val="tx1"/>
          </a:fontRef>
        </p:style>
      </p:cxnSp>
      <p:sp>
        <p:nvSpPr>
          <p:cNvPr id="14" name="Line 17"/>
          <p:cNvSpPr>
            <a:spLocks noChangeShapeType="1"/>
          </p:cNvSpPr>
          <p:nvPr/>
        </p:nvSpPr>
        <p:spPr bwMode="auto">
          <a:xfrm>
            <a:off x="2174876" y="4570926"/>
            <a:ext cx="639763"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15" name="Line 17"/>
          <p:cNvSpPr>
            <a:spLocks noChangeShapeType="1"/>
          </p:cNvSpPr>
          <p:nvPr/>
        </p:nvSpPr>
        <p:spPr bwMode="auto">
          <a:xfrm>
            <a:off x="9061451" y="6220338"/>
            <a:ext cx="639763"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n-US"/>
          </a:p>
        </p:txBody>
      </p:sp>
      <p:sp>
        <p:nvSpPr>
          <p:cNvPr id="16" name="TextBox 15"/>
          <p:cNvSpPr txBox="1"/>
          <p:nvPr/>
        </p:nvSpPr>
        <p:spPr>
          <a:xfrm>
            <a:off x="3130550" y="6062921"/>
            <a:ext cx="5749922" cy="707886"/>
          </a:xfrm>
          <a:prstGeom prst="rect">
            <a:avLst/>
          </a:prstGeom>
          <a:noFill/>
          <a:ln w="19050">
            <a:noFill/>
          </a:ln>
        </p:spPr>
        <p:txBody>
          <a:bodyPr wrap="square">
            <a:spAutoFit/>
          </a:bodyPr>
          <a:lstStyle/>
          <a:p>
            <a:pPr algn="ctr">
              <a:defRPr/>
            </a:pPr>
            <a:r>
              <a:rPr lang="en-US" sz="2000" dirty="0">
                <a:latin typeface="Arial" panose="020B0604020202020204" pitchFamily="34" charset="0"/>
              </a:rPr>
              <a:t>Cada </a:t>
            </a:r>
            <a:r>
              <a:rPr lang="en-US" sz="2000" dirty="0" err="1">
                <a:latin typeface="Arial" panose="020B0604020202020204" pitchFamily="34" charset="0"/>
              </a:rPr>
              <a:t>linha</a:t>
            </a:r>
            <a:r>
              <a:rPr lang="en-US" sz="2000" dirty="0">
                <a:latin typeface="Arial" panose="020B0604020202020204" pitchFamily="34" charset="0"/>
              </a:rPr>
              <a:t> </a:t>
            </a:r>
            <a:r>
              <a:rPr lang="en-US" sz="2000" dirty="0" err="1">
                <a:latin typeface="Arial" panose="020B0604020202020204" pitchFamily="34" charset="0"/>
              </a:rPr>
              <a:t>representa</a:t>
            </a:r>
            <a:r>
              <a:rPr lang="en-US" sz="2000" dirty="0">
                <a:latin typeface="Arial" panose="020B0604020202020204" pitchFamily="34" charset="0"/>
              </a:rPr>
              <a:t> um </a:t>
            </a:r>
            <a:r>
              <a:rPr lang="en-US" sz="2000" dirty="0" err="1">
                <a:latin typeface="Arial" panose="020B0604020202020204" pitchFamily="34" charset="0"/>
              </a:rPr>
              <a:t>caso</a:t>
            </a:r>
            <a:endParaRPr lang="en-US" sz="2000" dirty="0">
              <a:latin typeface="Arial" panose="020B0604020202020204" pitchFamily="34" charset="0"/>
            </a:endParaRPr>
          </a:p>
          <a:p>
            <a:pPr algn="ctr">
              <a:defRPr/>
            </a:pPr>
            <a:r>
              <a:rPr lang="en-US" sz="2000" dirty="0" err="1">
                <a:latin typeface="Arial" panose="020B0604020202020204" pitchFamily="34" charset="0"/>
              </a:rPr>
              <a:t>População</a:t>
            </a:r>
            <a:r>
              <a:rPr lang="en-US" sz="2000" dirty="0">
                <a:latin typeface="Arial" panose="020B0604020202020204" pitchFamily="34" charset="0"/>
              </a:rPr>
              <a:t> da </a:t>
            </a:r>
            <a:r>
              <a:rPr lang="en-US" sz="2000" dirty="0" err="1">
                <a:latin typeface="Arial" panose="020B0604020202020204" pitchFamily="34" charset="0"/>
              </a:rPr>
              <a:t>comunidade</a:t>
            </a:r>
            <a:r>
              <a:rPr lang="en-US" sz="2000" dirty="0">
                <a:latin typeface="Arial" panose="020B0604020202020204" pitchFamily="34" charset="0"/>
              </a:rPr>
              <a:t> = 100 </a:t>
            </a:r>
            <a:r>
              <a:rPr lang="en-US" sz="2000" dirty="0" err="1">
                <a:latin typeface="Arial" panose="020B0604020202020204" pitchFamily="34" charset="0"/>
              </a:rPr>
              <a:t>pessoas</a:t>
            </a:r>
            <a:endParaRPr lang="en-US" sz="2000" dirty="0">
              <a:latin typeface="Arial" panose="020B0604020202020204" pitchFamily="34" charset="0"/>
            </a:endParaRPr>
          </a:p>
        </p:txBody>
      </p:sp>
      <p:sp>
        <p:nvSpPr>
          <p:cNvPr id="22" name="Title 21">
            <a:extLst>
              <a:ext uri="{FF2B5EF4-FFF2-40B4-BE49-F238E27FC236}">
                <a16:creationId xmlns:a16="http://schemas.microsoft.com/office/drawing/2014/main" id="{F7FD222E-AA1B-5981-4F0D-BC455E5D028F}"/>
              </a:ext>
            </a:extLst>
          </p:cNvPr>
          <p:cNvSpPr>
            <a:spLocks noGrp="1"/>
          </p:cNvSpPr>
          <p:nvPr>
            <p:ph type="title"/>
          </p:nvPr>
        </p:nvSpPr>
        <p:spPr/>
        <p:txBody>
          <a:bodyPr/>
          <a:lstStyle/>
          <a:p>
            <a:r>
              <a:rPr lang="en-US" sz="4400" dirty="0" err="1">
                <a:latin typeface="Franklin Gothic Medium" panose="020B0603020102020204" pitchFamily="34" charset="0"/>
              </a:rPr>
              <a:t>Cálculos</a:t>
            </a:r>
            <a:r>
              <a:rPr lang="en-US" sz="4400" dirty="0">
                <a:latin typeface="Franklin Gothic Medium" panose="020B0603020102020204" pitchFamily="34" charset="0"/>
              </a:rPr>
              <a:t> de </a:t>
            </a:r>
            <a:r>
              <a:rPr lang="en-US" dirty="0" err="1">
                <a:latin typeface="Franklin Gothic Medium" panose="020B0603020102020204" pitchFamily="34" charset="0"/>
              </a:rPr>
              <a:t>I</a:t>
            </a:r>
            <a:r>
              <a:rPr lang="en-US" sz="4400" dirty="0" err="1">
                <a:latin typeface="Franklin Gothic Medium" panose="020B0603020102020204" pitchFamily="34" charset="0"/>
              </a:rPr>
              <a:t>ncidência</a:t>
            </a:r>
            <a:r>
              <a:rPr lang="en-US" sz="4400" dirty="0">
                <a:latin typeface="Franklin Gothic Medium" panose="020B0603020102020204" pitchFamily="34" charset="0"/>
              </a:rPr>
              <a:t> e </a:t>
            </a:r>
            <a:r>
              <a:rPr lang="en-US" dirty="0" err="1">
                <a:latin typeface="Franklin Gothic Medium" panose="020B0603020102020204" pitchFamily="34" charset="0"/>
              </a:rPr>
              <a:t>P</a:t>
            </a:r>
            <a:r>
              <a:rPr lang="en-US" sz="4400" dirty="0" err="1">
                <a:latin typeface="Franklin Gothic Medium" panose="020B0603020102020204" pitchFamily="34" charset="0"/>
              </a:rPr>
              <a:t>revalência</a:t>
            </a:r>
            <a:endParaRPr lang="en-US" dirty="0"/>
          </a:p>
        </p:txBody>
      </p:sp>
      <p:sp>
        <p:nvSpPr>
          <p:cNvPr id="24" name="TextBox 23">
            <a:extLst>
              <a:ext uri="{FF2B5EF4-FFF2-40B4-BE49-F238E27FC236}">
                <a16:creationId xmlns:a16="http://schemas.microsoft.com/office/drawing/2014/main" id="{92F5D625-E1DB-0780-3E23-024112C0CF57}"/>
              </a:ext>
            </a:extLst>
          </p:cNvPr>
          <p:cNvSpPr txBox="1"/>
          <p:nvPr/>
        </p:nvSpPr>
        <p:spPr>
          <a:xfrm>
            <a:off x="2386329" y="1278824"/>
            <a:ext cx="1620043" cy="461665"/>
          </a:xfrm>
          <a:prstGeom prst="rect">
            <a:avLst/>
          </a:prstGeom>
          <a:noFill/>
          <a:ln w="19050">
            <a:noFill/>
          </a:ln>
        </p:spPr>
        <p:txBody>
          <a:bodyPr wrap="square">
            <a:spAutoFit/>
          </a:bodyPr>
          <a:lstStyle/>
          <a:p>
            <a:pPr algn="ctr">
              <a:defRPr/>
            </a:pPr>
            <a:r>
              <a:rPr lang="en-US" sz="2400" dirty="0">
                <a:latin typeface="Arial" panose="020B0604020202020204" pitchFamily="34" charset="0"/>
              </a:rPr>
              <a:t>1 de </a:t>
            </a:r>
            <a:r>
              <a:rPr lang="en-US" sz="2400" dirty="0" err="1">
                <a:latin typeface="Arial" panose="020B0604020202020204" pitchFamily="34" charset="0"/>
              </a:rPr>
              <a:t>julho</a:t>
            </a:r>
            <a:endParaRPr lang="en-US" sz="2400" dirty="0">
              <a:latin typeface="Arial" panose="020B0604020202020204" pitchFamily="34" charset="0"/>
            </a:endParaRPr>
          </a:p>
        </p:txBody>
      </p:sp>
      <p:sp>
        <p:nvSpPr>
          <p:cNvPr id="27" name="TextBox 26">
            <a:extLst>
              <a:ext uri="{FF2B5EF4-FFF2-40B4-BE49-F238E27FC236}">
                <a16:creationId xmlns:a16="http://schemas.microsoft.com/office/drawing/2014/main" id="{4EDBA94F-2825-D831-7DD6-493080CC60BB}"/>
              </a:ext>
            </a:extLst>
          </p:cNvPr>
          <p:cNvSpPr txBox="1"/>
          <p:nvPr/>
        </p:nvSpPr>
        <p:spPr>
          <a:xfrm>
            <a:off x="7953620" y="1253628"/>
            <a:ext cx="1853703" cy="461665"/>
          </a:xfrm>
          <a:prstGeom prst="rect">
            <a:avLst/>
          </a:prstGeom>
          <a:noFill/>
          <a:ln w="19050">
            <a:noFill/>
          </a:ln>
        </p:spPr>
        <p:txBody>
          <a:bodyPr wrap="square">
            <a:spAutoFit/>
          </a:bodyPr>
          <a:lstStyle/>
          <a:p>
            <a:pPr algn="ctr">
              <a:defRPr/>
            </a:pPr>
            <a:r>
              <a:rPr lang="en-US" sz="2400" dirty="0">
                <a:latin typeface="Arial" panose="020B0604020202020204" pitchFamily="34" charset="0"/>
              </a:rPr>
              <a:t>1 de </a:t>
            </a:r>
            <a:r>
              <a:rPr lang="en-US" sz="2400" dirty="0" err="1">
                <a:latin typeface="Arial" panose="020B0604020202020204" pitchFamily="34" charset="0"/>
              </a:rPr>
              <a:t>agosto</a:t>
            </a:r>
            <a:endParaRPr lang="en-US" sz="2400" dirty="0">
              <a:latin typeface="Arial" panose="020B0604020202020204" pitchFamily="34" charset="0"/>
            </a:endParaRPr>
          </a:p>
        </p:txBody>
      </p:sp>
    </p:spTree>
    <p:extLst>
      <p:ext uri="{BB962C8B-B14F-4D97-AF65-F5344CB8AC3E}">
        <p14:creationId xmlns:p14="http://schemas.microsoft.com/office/powerpoint/2010/main" val="6501242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57200"/>
            <a:ext cx="11009237" cy="800100"/>
          </a:xfrm>
        </p:spPr>
        <p:txBody>
          <a:bodyPr/>
          <a:lstStyle/>
          <a:p>
            <a:r>
              <a:rPr lang="en-US" dirty="0" err="1"/>
              <a:t>Comparação</a:t>
            </a:r>
            <a:r>
              <a:rPr lang="en-US" dirty="0"/>
              <a:t> da </a:t>
            </a:r>
            <a:r>
              <a:rPr lang="en-US" dirty="0" err="1"/>
              <a:t>incidência</a:t>
            </a:r>
            <a:r>
              <a:rPr lang="en-US" dirty="0"/>
              <a:t> e da </a:t>
            </a:r>
            <a:r>
              <a:rPr lang="en-US" dirty="0" err="1"/>
              <a:t>prevalência</a:t>
            </a:r>
            <a:endParaRPr lang="en-US" dirty="0"/>
          </a:p>
        </p:txBody>
      </p:sp>
      <p:sp>
        <p:nvSpPr>
          <p:cNvPr id="14" name="Content Placeholder 3">
            <a:extLst>
              <a:ext uri="{FF2B5EF4-FFF2-40B4-BE49-F238E27FC236}">
                <a16:creationId xmlns:a16="http://schemas.microsoft.com/office/drawing/2014/main" id="{AAAA2502-2F72-4F8F-ECA8-E2654CB82534}"/>
              </a:ext>
            </a:extLst>
          </p:cNvPr>
          <p:cNvSpPr txBox="1">
            <a:spLocks/>
          </p:cNvSpPr>
          <p:nvPr/>
        </p:nvSpPr>
        <p:spPr>
          <a:xfrm>
            <a:off x="536714" y="1609509"/>
            <a:ext cx="5367125" cy="4755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err="1">
                <a:solidFill>
                  <a:srgbClr val="00953A"/>
                </a:solidFill>
              </a:rPr>
              <a:t>Incidência</a:t>
            </a:r>
            <a:endParaRPr lang="en-US" b="1" dirty="0">
              <a:solidFill>
                <a:srgbClr val="00953A"/>
              </a:solidFill>
            </a:endParaRPr>
          </a:p>
          <a:p>
            <a:pPr>
              <a:spcBef>
                <a:spcPts val="1200"/>
              </a:spcBef>
              <a:defRPr/>
            </a:pPr>
            <a:r>
              <a:rPr lang="en-US" altLang="en-US" b="1" dirty="0"/>
              <a:t>NOVOS </a:t>
            </a:r>
            <a:r>
              <a:rPr lang="en-US" altLang="en-US" dirty="0" err="1"/>
              <a:t>casos</a:t>
            </a:r>
            <a:r>
              <a:rPr lang="en-US" altLang="en-US" dirty="0"/>
              <a:t> </a:t>
            </a:r>
            <a:r>
              <a:rPr lang="en-US" altLang="en-US" dirty="0" err="1"/>
              <a:t>ou</a:t>
            </a:r>
            <a:r>
              <a:rPr lang="en-US" altLang="en-US" dirty="0"/>
              <a:t> </a:t>
            </a:r>
            <a:r>
              <a:rPr lang="en-US" altLang="en-US" dirty="0" err="1"/>
              <a:t>eventos</a:t>
            </a:r>
            <a:r>
              <a:rPr lang="en-US" altLang="en-US" dirty="0"/>
              <a:t> </a:t>
            </a:r>
            <a:r>
              <a:rPr lang="en-US" altLang="en-US" dirty="0" err="1"/>
              <a:t>durante</a:t>
            </a:r>
            <a:r>
              <a:rPr lang="en-US" altLang="en-US" dirty="0"/>
              <a:t> um </a:t>
            </a:r>
            <a:r>
              <a:rPr lang="en-US" altLang="en-US" dirty="0" err="1"/>
              <a:t>período</a:t>
            </a:r>
            <a:r>
              <a:rPr lang="en-US" altLang="en-US" dirty="0"/>
              <a:t> de tempo</a:t>
            </a:r>
          </a:p>
          <a:p>
            <a:pPr>
              <a:spcBef>
                <a:spcPts val="1200"/>
              </a:spcBef>
              <a:defRPr/>
            </a:pPr>
            <a:r>
              <a:rPr lang="en-US" altLang="en-US" dirty="0" err="1"/>
              <a:t>Útil</a:t>
            </a:r>
            <a:r>
              <a:rPr lang="en-US" altLang="en-US" dirty="0"/>
              <a:t> para </a:t>
            </a:r>
            <a:r>
              <a:rPr lang="en-US" altLang="en-US" dirty="0" err="1"/>
              <a:t>estudar</a:t>
            </a:r>
            <a:r>
              <a:rPr lang="en-US" altLang="en-US" dirty="0"/>
              <a:t> </a:t>
            </a:r>
            <a:r>
              <a:rPr lang="en-US" altLang="en-US" dirty="0" err="1"/>
              <a:t>fatores</a:t>
            </a:r>
            <a:r>
              <a:rPr lang="en-US" altLang="en-US" dirty="0"/>
              <a:t> que </a:t>
            </a:r>
            <a:r>
              <a:rPr lang="en-US" altLang="en-US" dirty="0" err="1"/>
              <a:t>causam</a:t>
            </a:r>
            <a:r>
              <a:rPr lang="en-US" altLang="en-US" dirty="0"/>
              <a:t> </a:t>
            </a:r>
            <a:r>
              <a:rPr lang="en-US" altLang="en-US" dirty="0" err="1"/>
              <a:t>doenças</a:t>
            </a:r>
            <a:r>
              <a:rPr lang="en-US" altLang="en-US" dirty="0"/>
              <a:t> ("</a:t>
            </a:r>
            <a:r>
              <a:rPr lang="en-US" altLang="en-US" dirty="0" err="1"/>
              <a:t>factores</a:t>
            </a:r>
            <a:r>
              <a:rPr lang="en-US" altLang="en-US" dirty="0"/>
              <a:t> </a:t>
            </a:r>
            <a:br>
              <a:rPr lang="en-US" altLang="en-US" dirty="0"/>
            </a:br>
            <a:r>
              <a:rPr lang="en-US" altLang="en-US" dirty="0"/>
              <a:t>de </a:t>
            </a:r>
            <a:r>
              <a:rPr lang="en-US" altLang="en-US" dirty="0" err="1"/>
              <a:t>risco</a:t>
            </a:r>
            <a:r>
              <a:rPr lang="en-US" altLang="en-US" dirty="0"/>
              <a:t>")</a:t>
            </a:r>
          </a:p>
          <a:p>
            <a:pPr marL="0" indent="0">
              <a:buFont typeface="Arial" panose="020B0604020202020204" pitchFamily="34" charset="0"/>
              <a:buNone/>
            </a:pPr>
            <a:endParaRPr lang="en-US" b="1" u="sng" dirty="0">
              <a:solidFill>
                <a:srgbClr val="00820C"/>
              </a:solidFill>
            </a:endParaRPr>
          </a:p>
        </p:txBody>
      </p:sp>
      <p:sp>
        <p:nvSpPr>
          <p:cNvPr id="15" name="Content Placeholder 4">
            <a:extLst>
              <a:ext uri="{FF2B5EF4-FFF2-40B4-BE49-F238E27FC236}">
                <a16:creationId xmlns:a16="http://schemas.microsoft.com/office/drawing/2014/main" id="{2D8174BA-17EF-9B3D-59B2-D2E488779DDE}"/>
              </a:ext>
            </a:extLst>
          </p:cNvPr>
          <p:cNvSpPr txBox="1">
            <a:spLocks/>
          </p:cNvSpPr>
          <p:nvPr/>
        </p:nvSpPr>
        <p:spPr>
          <a:xfrm>
            <a:off x="6339621" y="1645604"/>
            <a:ext cx="5507819" cy="4755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err="1">
                <a:solidFill>
                  <a:srgbClr val="00953A"/>
                </a:solidFill>
              </a:rPr>
              <a:t>Prevalência</a:t>
            </a:r>
            <a:endParaRPr lang="en-US" b="1" dirty="0">
              <a:solidFill>
                <a:srgbClr val="00953A"/>
              </a:solidFill>
            </a:endParaRPr>
          </a:p>
          <a:p>
            <a:pPr>
              <a:spcBef>
                <a:spcPts val="1200"/>
              </a:spcBef>
              <a:defRPr/>
            </a:pPr>
            <a:r>
              <a:rPr lang="en-US" altLang="en-US" b="1" dirty="0"/>
              <a:t>TODOS </a:t>
            </a:r>
            <a:r>
              <a:rPr lang="en-US" altLang="en-US" b="1" dirty="0" err="1"/>
              <a:t>os</a:t>
            </a:r>
            <a:r>
              <a:rPr lang="en-US" altLang="en-US" b="1" dirty="0"/>
              <a:t> </a:t>
            </a:r>
            <a:r>
              <a:rPr lang="en-US" altLang="en-US" dirty="0" err="1"/>
              <a:t>casos</a:t>
            </a:r>
            <a:r>
              <a:rPr lang="en-US" altLang="en-US" dirty="0"/>
              <a:t> num </a:t>
            </a:r>
            <a:r>
              <a:rPr lang="en-US" altLang="en-US" dirty="0" err="1"/>
              <a:t>determinado</a:t>
            </a:r>
            <a:r>
              <a:rPr lang="en-US" altLang="en-US" dirty="0"/>
              <a:t> </a:t>
            </a:r>
            <a:r>
              <a:rPr lang="en-US" altLang="en-US" dirty="0" err="1"/>
              <a:t>momento</a:t>
            </a:r>
            <a:r>
              <a:rPr lang="en-US" altLang="en-US" dirty="0"/>
              <a:t> </a:t>
            </a:r>
            <a:r>
              <a:rPr lang="en-US" altLang="en-US" dirty="0" err="1"/>
              <a:t>ou</a:t>
            </a:r>
            <a:r>
              <a:rPr lang="en-US" altLang="en-US" dirty="0"/>
              <a:t> </a:t>
            </a:r>
            <a:r>
              <a:rPr lang="en-US" altLang="en-US" dirty="0" err="1"/>
              <a:t>período</a:t>
            </a:r>
            <a:r>
              <a:rPr lang="en-US" altLang="en-US" dirty="0"/>
              <a:t> de tempo</a:t>
            </a:r>
          </a:p>
          <a:p>
            <a:pPr>
              <a:spcBef>
                <a:spcPts val="1200"/>
              </a:spcBef>
              <a:defRPr/>
            </a:pPr>
            <a:r>
              <a:rPr lang="en-US" altLang="en-US" dirty="0" err="1"/>
              <a:t>Útil</a:t>
            </a:r>
            <a:r>
              <a:rPr lang="en-US" altLang="en-US" dirty="0"/>
              <a:t> para </a:t>
            </a:r>
            <a:r>
              <a:rPr lang="en-US" altLang="en-US" dirty="0" err="1"/>
              <a:t>medir</a:t>
            </a:r>
            <a:r>
              <a:rPr lang="en-US" altLang="en-US" dirty="0"/>
              <a:t> a </a:t>
            </a:r>
            <a:r>
              <a:rPr lang="en-US" altLang="en-US" dirty="0" err="1"/>
              <a:t>dimensão</a:t>
            </a:r>
            <a:r>
              <a:rPr lang="en-US" altLang="en-US" dirty="0"/>
              <a:t> do </a:t>
            </a:r>
            <a:r>
              <a:rPr lang="en-US" altLang="en-US" dirty="0" err="1"/>
              <a:t>problema</a:t>
            </a:r>
            <a:r>
              <a:rPr lang="en-US" altLang="en-US" dirty="0"/>
              <a:t> e </a:t>
            </a:r>
            <a:r>
              <a:rPr lang="en-US" altLang="en-US" dirty="0" err="1"/>
              <a:t>planear</a:t>
            </a:r>
            <a:r>
              <a:rPr lang="en-US" altLang="en-US" dirty="0"/>
              <a:t> </a:t>
            </a:r>
            <a:r>
              <a:rPr lang="en-US" altLang="en-US" dirty="0" err="1"/>
              <a:t>intervenções</a:t>
            </a:r>
            <a:endParaRPr lang="en-US" altLang="en-US" dirty="0"/>
          </a:p>
          <a:p>
            <a:pPr marL="0" indent="0">
              <a:buFont typeface="Arial" panose="020B0604020202020204" pitchFamily="34" charset="0"/>
              <a:buNone/>
            </a:pPr>
            <a:endParaRPr lang="en-US" b="1" u="sng" dirty="0">
              <a:solidFill>
                <a:srgbClr val="00820C"/>
              </a:solidFill>
            </a:endParaRPr>
          </a:p>
        </p:txBody>
      </p:sp>
      <p:cxnSp>
        <p:nvCxnSpPr>
          <p:cNvPr id="16" name="Straight Connector 15">
            <a:extLst>
              <a:ext uri="{FF2B5EF4-FFF2-40B4-BE49-F238E27FC236}">
                <a16:creationId xmlns:a16="http://schemas.microsoft.com/office/drawing/2014/main" id="{204E60C0-0F10-50EE-8EFF-DA2A920222AC}"/>
              </a:ext>
            </a:extLst>
          </p:cNvPr>
          <p:cNvCxnSpPr>
            <a:cxnSpLocks/>
          </p:cNvCxnSpPr>
          <p:nvPr/>
        </p:nvCxnSpPr>
        <p:spPr>
          <a:xfrm>
            <a:off x="6121730" y="1517944"/>
            <a:ext cx="0" cy="3630526"/>
          </a:xfrm>
          <a:prstGeom prst="line">
            <a:avLst/>
          </a:prstGeom>
          <a:ln w="76200">
            <a:solidFill>
              <a:srgbClr val="00953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9682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33C1B4-D50F-BD25-0383-DE508ABE655E}"/>
              </a:ext>
            </a:extLst>
          </p:cNvPr>
          <p:cNvSpPr>
            <a:spLocks noGrp="1"/>
          </p:cNvSpPr>
          <p:nvPr>
            <p:ph sz="half" idx="2"/>
          </p:nvPr>
        </p:nvSpPr>
        <p:spPr/>
        <p:txBody>
          <a:bodyPr/>
          <a:lstStyle/>
          <a:p>
            <a:pPr marL="0" indent="0" rtl="0">
              <a:buNone/>
            </a:pPr>
            <a:r>
              <a:rPr lang="en-US" b="0" i="0" u="none" strike="noStrike" dirty="0" err="1">
                <a:solidFill>
                  <a:srgbClr val="000000"/>
                </a:solidFill>
                <a:effectLst/>
              </a:rPr>
              <a:t>Número</a:t>
            </a:r>
            <a:r>
              <a:rPr lang="en-US" b="0" i="0" u="none" strike="noStrike" dirty="0">
                <a:solidFill>
                  <a:srgbClr val="000000"/>
                </a:solidFill>
                <a:effectLst/>
              </a:rPr>
              <a:t> de </a:t>
            </a:r>
            <a:r>
              <a:rPr lang="en-US" b="0" i="0" u="none" strike="noStrike" dirty="0" err="1">
                <a:solidFill>
                  <a:srgbClr val="000000"/>
                </a:solidFill>
                <a:effectLst/>
              </a:rPr>
              <a:t>mortes</a:t>
            </a:r>
            <a:r>
              <a:rPr lang="en-US" b="0" i="0" u="none" strike="noStrike" dirty="0">
                <a:solidFill>
                  <a:srgbClr val="000000"/>
                </a:solidFill>
                <a:effectLst/>
              </a:rPr>
              <a:t> </a:t>
            </a:r>
            <a:r>
              <a:rPr lang="en-US" b="0" i="0" u="none" strike="noStrike" dirty="0" err="1">
                <a:solidFill>
                  <a:srgbClr val="000000"/>
                </a:solidFill>
                <a:effectLst/>
              </a:rPr>
              <a:t>numa</a:t>
            </a:r>
            <a:r>
              <a:rPr lang="en-US" b="0" i="0" u="none" strike="noStrike" dirty="0">
                <a:solidFill>
                  <a:srgbClr val="000000"/>
                </a:solidFill>
                <a:effectLst/>
              </a:rPr>
              <a:t> </a:t>
            </a:r>
            <a:r>
              <a:rPr lang="en-US" b="0" i="0" u="none" strike="noStrike" dirty="0" err="1">
                <a:solidFill>
                  <a:srgbClr val="000000"/>
                </a:solidFill>
                <a:effectLst/>
              </a:rPr>
              <a:t>população</a:t>
            </a:r>
            <a:r>
              <a:rPr lang="en-US" b="0" i="0" u="none" strike="noStrike" dirty="0">
                <a:solidFill>
                  <a:srgbClr val="000000"/>
                </a:solidFill>
                <a:effectLst/>
              </a:rPr>
              <a:t> </a:t>
            </a:r>
            <a:r>
              <a:rPr lang="en-US" b="0" i="0" u="none" strike="noStrike" dirty="0" err="1">
                <a:solidFill>
                  <a:srgbClr val="000000"/>
                </a:solidFill>
                <a:effectLst/>
              </a:rPr>
              <a:t>definida</a:t>
            </a:r>
            <a:r>
              <a:rPr lang="en-US" b="0" i="0" u="none" strike="noStrike" dirty="0">
                <a:solidFill>
                  <a:srgbClr val="000000"/>
                </a:solidFill>
                <a:effectLst/>
              </a:rPr>
              <a:t> </a:t>
            </a:r>
            <a:r>
              <a:rPr lang="en-US" b="0" i="0" u="none" strike="noStrike" dirty="0" err="1">
                <a:solidFill>
                  <a:srgbClr val="000000"/>
                </a:solidFill>
                <a:effectLst/>
              </a:rPr>
              <a:t>durante</a:t>
            </a:r>
            <a:r>
              <a:rPr lang="en-US" b="0" i="0" u="none" strike="noStrike" dirty="0">
                <a:solidFill>
                  <a:srgbClr val="000000"/>
                </a:solidFill>
                <a:effectLst/>
              </a:rPr>
              <a:t> um </a:t>
            </a:r>
            <a:r>
              <a:rPr lang="en-US" b="0" i="0" u="none" strike="noStrike" dirty="0" err="1">
                <a:solidFill>
                  <a:srgbClr val="000000"/>
                </a:solidFill>
                <a:effectLst/>
              </a:rPr>
              <a:t>determinado</a:t>
            </a:r>
            <a:r>
              <a:rPr lang="en-US" b="0" i="0" u="none" strike="noStrike" dirty="0">
                <a:solidFill>
                  <a:srgbClr val="000000"/>
                </a:solidFill>
                <a:effectLst/>
              </a:rPr>
              <a:t> </a:t>
            </a:r>
            <a:r>
              <a:rPr lang="en-US" b="0" i="0" u="none" strike="noStrike" dirty="0" err="1">
                <a:solidFill>
                  <a:srgbClr val="000000"/>
                </a:solidFill>
                <a:effectLst/>
              </a:rPr>
              <a:t>período</a:t>
            </a:r>
            <a:r>
              <a:rPr lang="en-US" b="0" i="0" u="none" strike="noStrike" dirty="0">
                <a:solidFill>
                  <a:srgbClr val="000000"/>
                </a:solidFill>
                <a:effectLst/>
              </a:rPr>
              <a:t> de tempo</a:t>
            </a:r>
            <a:endParaRPr lang="en-US" dirty="0"/>
          </a:p>
          <a:p>
            <a:pPr lvl="1"/>
            <a:r>
              <a:rPr lang="en-US" b="0" i="0" u="none" strike="noStrike" dirty="0" err="1">
                <a:solidFill>
                  <a:srgbClr val="000000"/>
                </a:solidFill>
                <a:effectLst/>
              </a:rPr>
              <a:t>Utilizada</a:t>
            </a:r>
            <a:r>
              <a:rPr lang="en-US" b="0" i="0" u="none" strike="noStrike" dirty="0">
                <a:solidFill>
                  <a:srgbClr val="000000"/>
                </a:solidFill>
                <a:effectLst/>
              </a:rPr>
              <a:t> para </a:t>
            </a:r>
            <a:r>
              <a:rPr lang="en-US" b="0" i="0" u="none" strike="noStrike" dirty="0" err="1">
                <a:solidFill>
                  <a:srgbClr val="000000"/>
                </a:solidFill>
                <a:effectLst/>
              </a:rPr>
              <a:t>comparar</a:t>
            </a:r>
            <a:r>
              <a:rPr lang="en-US" b="0" i="0" u="none" strike="noStrike" dirty="0">
                <a:solidFill>
                  <a:srgbClr val="000000"/>
                </a:solidFill>
                <a:effectLst/>
              </a:rPr>
              <a:t> </a:t>
            </a:r>
            <a:r>
              <a:rPr lang="en-US" b="0" i="0" u="none" strike="noStrike" dirty="0" err="1">
                <a:solidFill>
                  <a:srgbClr val="000000"/>
                </a:solidFill>
                <a:effectLst/>
              </a:rPr>
              <a:t>os</a:t>
            </a:r>
            <a:r>
              <a:rPr lang="en-US" b="0" i="0" u="none" strike="noStrike" dirty="0">
                <a:solidFill>
                  <a:srgbClr val="000000"/>
                </a:solidFill>
                <a:effectLst/>
              </a:rPr>
              <a:t> </a:t>
            </a:r>
            <a:r>
              <a:rPr lang="en-US" b="0" i="0" u="none" strike="noStrike" dirty="0" err="1">
                <a:solidFill>
                  <a:srgbClr val="000000"/>
                </a:solidFill>
                <a:effectLst/>
              </a:rPr>
              <a:t>óbitos</a:t>
            </a:r>
            <a:r>
              <a:rPr lang="en-US" b="0" i="0" u="none" strike="noStrike" dirty="0">
                <a:solidFill>
                  <a:srgbClr val="000000"/>
                </a:solidFill>
                <a:effectLst/>
              </a:rPr>
              <a:t> entre zonas, </a:t>
            </a:r>
            <a:r>
              <a:rPr lang="en-US" b="0" i="0" u="none" strike="noStrike" dirty="0" err="1">
                <a:solidFill>
                  <a:srgbClr val="000000"/>
                </a:solidFill>
                <a:effectLst/>
              </a:rPr>
              <a:t>uma</a:t>
            </a:r>
            <a:r>
              <a:rPr lang="en-US" b="0" i="0" u="none" strike="noStrike" dirty="0">
                <a:solidFill>
                  <a:srgbClr val="000000"/>
                </a:solidFill>
                <a:effectLst/>
              </a:rPr>
              <a:t> </a:t>
            </a:r>
            <a:r>
              <a:rPr lang="en-US" b="0" i="0" u="none" strike="noStrike" dirty="0" err="1">
                <a:solidFill>
                  <a:srgbClr val="000000"/>
                </a:solidFill>
                <a:effectLst/>
              </a:rPr>
              <a:t>vez</a:t>
            </a:r>
            <a:r>
              <a:rPr lang="en-US" b="0" i="0" u="none" strike="noStrike" dirty="0">
                <a:solidFill>
                  <a:srgbClr val="000000"/>
                </a:solidFill>
                <a:effectLst/>
              </a:rPr>
              <a:t> que as </a:t>
            </a:r>
            <a:r>
              <a:rPr lang="en-US" b="0" i="0" u="none" strike="noStrike" dirty="0" err="1">
                <a:solidFill>
                  <a:srgbClr val="000000"/>
                </a:solidFill>
                <a:effectLst/>
              </a:rPr>
              <a:t>taxas</a:t>
            </a:r>
            <a:r>
              <a:rPr lang="en-US" b="0" i="0" u="none" strike="noStrike" dirty="0">
                <a:solidFill>
                  <a:srgbClr val="000000"/>
                </a:solidFill>
                <a:effectLst/>
              </a:rPr>
              <a:t> </a:t>
            </a:r>
            <a:r>
              <a:rPr lang="en-US" b="0" i="0" u="none" strike="noStrike" dirty="0" err="1">
                <a:solidFill>
                  <a:srgbClr val="000000"/>
                </a:solidFill>
                <a:effectLst/>
              </a:rPr>
              <a:t>têm</a:t>
            </a:r>
            <a:r>
              <a:rPr lang="en-US" b="0" i="0" u="none" strike="noStrike" dirty="0">
                <a:solidFill>
                  <a:srgbClr val="000000"/>
                </a:solidFill>
                <a:effectLst/>
              </a:rPr>
              <a:t> </a:t>
            </a:r>
            <a:r>
              <a:rPr lang="en-US" b="0" i="0" u="none" strike="noStrike" dirty="0" err="1">
                <a:solidFill>
                  <a:srgbClr val="000000"/>
                </a:solidFill>
                <a:effectLst/>
              </a:rPr>
              <a:t>em</a:t>
            </a:r>
            <a:r>
              <a:rPr lang="en-US" b="0" i="0" u="none" strike="noStrike" dirty="0">
                <a:solidFill>
                  <a:srgbClr val="000000"/>
                </a:solidFill>
                <a:effectLst/>
              </a:rPr>
              <a:t> </a:t>
            </a:r>
            <a:r>
              <a:rPr lang="en-US" b="0" i="0" u="none" strike="noStrike" dirty="0" err="1">
                <a:solidFill>
                  <a:srgbClr val="000000"/>
                </a:solidFill>
                <a:effectLst/>
              </a:rPr>
              <a:t>conta</a:t>
            </a:r>
            <a:r>
              <a:rPr lang="en-US" b="0" i="0" u="none" strike="noStrike" dirty="0">
                <a:solidFill>
                  <a:srgbClr val="000000"/>
                </a:solidFill>
                <a:effectLst/>
              </a:rPr>
              <a:t> as </a:t>
            </a:r>
            <a:r>
              <a:rPr lang="en-US" b="0" i="0" u="none" strike="noStrike" dirty="0" err="1">
                <a:solidFill>
                  <a:srgbClr val="000000"/>
                </a:solidFill>
                <a:effectLst/>
              </a:rPr>
              <a:t>diferenças</a:t>
            </a:r>
            <a:r>
              <a:rPr lang="en-US" b="0" i="0" u="none" strike="noStrike" dirty="0">
                <a:solidFill>
                  <a:srgbClr val="000000"/>
                </a:solidFill>
                <a:effectLst/>
              </a:rPr>
              <a:t> </a:t>
            </a:r>
            <a:r>
              <a:rPr lang="en-US" b="0" i="0" u="none" strike="noStrike" dirty="0" err="1">
                <a:solidFill>
                  <a:srgbClr val="000000"/>
                </a:solidFill>
                <a:effectLst/>
              </a:rPr>
              <a:t>na</a:t>
            </a:r>
            <a:r>
              <a:rPr lang="en-US" b="0" i="0" u="none" strike="noStrike" dirty="0">
                <a:solidFill>
                  <a:srgbClr val="000000"/>
                </a:solidFill>
                <a:effectLst/>
              </a:rPr>
              <a:t> </a:t>
            </a:r>
            <a:r>
              <a:rPr lang="en-US" b="0" i="0" u="none" strike="noStrike" dirty="0" err="1">
                <a:solidFill>
                  <a:srgbClr val="000000"/>
                </a:solidFill>
                <a:effectLst/>
              </a:rPr>
              <a:t>dimensão</a:t>
            </a:r>
            <a:r>
              <a:rPr lang="en-US" b="0" i="0" u="none" strike="noStrike" dirty="0">
                <a:solidFill>
                  <a:srgbClr val="000000"/>
                </a:solidFill>
                <a:effectLst/>
              </a:rPr>
              <a:t> da </a:t>
            </a:r>
            <a:r>
              <a:rPr lang="en-US" b="0" i="0" u="none" strike="noStrike" dirty="0" err="1">
                <a:solidFill>
                  <a:srgbClr val="000000"/>
                </a:solidFill>
                <a:effectLst/>
              </a:rPr>
              <a:t>população</a:t>
            </a:r>
            <a:endParaRPr lang="en-US" b="0" i="0" u="none" strike="noStrike" dirty="0">
              <a:solidFill>
                <a:srgbClr val="109648"/>
              </a:solidFill>
              <a:effectLst/>
            </a:endParaRPr>
          </a:p>
          <a:p>
            <a:pPr marL="0" indent="0" rtl="0">
              <a:buNone/>
            </a:pPr>
            <a:br>
              <a:rPr lang="en-US" b="0" dirty="0">
                <a:effectLst/>
              </a:rPr>
            </a:br>
            <a:r>
              <a:rPr lang="en-US" b="1" i="0" u="none" strike="noStrike" dirty="0">
                <a:solidFill>
                  <a:srgbClr val="00953A"/>
                </a:solidFill>
                <a:effectLst/>
              </a:rPr>
              <a:t>Taxa de </a:t>
            </a:r>
            <a:r>
              <a:rPr lang="en-US" b="1" i="0" u="none" strike="noStrike" dirty="0" err="1">
                <a:solidFill>
                  <a:srgbClr val="00953A"/>
                </a:solidFill>
                <a:effectLst/>
              </a:rPr>
              <a:t>mortalidade</a:t>
            </a:r>
            <a:r>
              <a:rPr lang="en-US" b="1" i="0" u="none" strike="noStrike" dirty="0">
                <a:solidFill>
                  <a:srgbClr val="00953A"/>
                </a:solidFill>
                <a:effectLst/>
              </a:rPr>
              <a:t> =</a:t>
            </a:r>
            <a:endParaRPr lang="en-US" b="0" dirty="0">
              <a:effectLst/>
            </a:endParaRPr>
          </a:p>
          <a:p>
            <a:pPr marL="0" indent="0" algn="ctr" rtl="0">
              <a:spcBef>
                <a:spcPts val="0"/>
              </a:spcBef>
              <a:spcAft>
                <a:spcPts val="0"/>
              </a:spcAft>
              <a:buNone/>
            </a:pPr>
            <a:r>
              <a:rPr lang="en-US" sz="2800" b="1" i="0" u="none" strike="noStrike" dirty="0">
                <a:solidFill>
                  <a:srgbClr val="5B9BD5"/>
                </a:solidFill>
                <a:effectLst/>
                <a:latin typeface="Arial" panose="020B0604020202020204" pitchFamily="34" charset="0"/>
              </a:rPr>
              <a:t> </a:t>
            </a:r>
            <a:br>
              <a:rPr lang="en-US" dirty="0"/>
            </a:br>
            <a:br>
              <a:rPr lang="en-US" b="0" dirty="0">
                <a:effectLst/>
              </a:rPr>
            </a:br>
            <a:endParaRPr lang="en-US" dirty="0"/>
          </a:p>
        </p:txBody>
      </p:sp>
      <p:sp>
        <p:nvSpPr>
          <p:cNvPr id="3" name="Title 2">
            <a:extLst>
              <a:ext uri="{FF2B5EF4-FFF2-40B4-BE49-F238E27FC236}">
                <a16:creationId xmlns:a16="http://schemas.microsoft.com/office/drawing/2014/main" id="{C9300A9A-BE33-2B72-FF1C-8F8B2EA8AD01}"/>
              </a:ext>
            </a:extLst>
          </p:cNvPr>
          <p:cNvSpPr>
            <a:spLocks noGrp="1"/>
          </p:cNvSpPr>
          <p:nvPr>
            <p:ph type="title"/>
          </p:nvPr>
        </p:nvSpPr>
        <p:spPr/>
        <p:txBody>
          <a:bodyPr/>
          <a:lstStyle/>
          <a:p>
            <a:r>
              <a:rPr lang="en-US" dirty="0"/>
              <a:t>Taxa de </a:t>
            </a:r>
            <a:r>
              <a:rPr lang="en-US" dirty="0" err="1"/>
              <a:t>mortalidade</a:t>
            </a:r>
            <a:endParaRPr lang="en-US" dirty="0"/>
          </a:p>
        </p:txBody>
      </p:sp>
      <p:grpSp>
        <p:nvGrpSpPr>
          <p:cNvPr id="5" name="Group 4">
            <a:extLst>
              <a:ext uri="{FF2B5EF4-FFF2-40B4-BE49-F238E27FC236}">
                <a16:creationId xmlns:a16="http://schemas.microsoft.com/office/drawing/2014/main" id="{5C62534B-D197-D2DB-3300-0671F26A9298}"/>
              </a:ext>
            </a:extLst>
          </p:cNvPr>
          <p:cNvGrpSpPr/>
          <p:nvPr/>
        </p:nvGrpSpPr>
        <p:grpSpPr>
          <a:xfrm>
            <a:off x="324376" y="4588326"/>
            <a:ext cx="11543248" cy="1138773"/>
            <a:chOff x="-781286" y="5164059"/>
            <a:chExt cx="11543248" cy="1138773"/>
          </a:xfrm>
        </p:grpSpPr>
        <p:sp>
          <p:nvSpPr>
            <p:cNvPr id="6" name="TextBox 2">
              <a:extLst>
                <a:ext uri="{FF2B5EF4-FFF2-40B4-BE49-F238E27FC236}">
                  <a16:creationId xmlns:a16="http://schemas.microsoft.com/office/drawing/2014/main" id="{37B4CA9E-2CE1-6662-4C2E-11284E98A096}"/>
                </a:ext>
              </a:extLst>
            </p:cNvPr>
            <p:cNvSpPr txBox="1">
              <a:spLocks noChangeArrowheads="1"/>
            </p:cNvSpPr>
            <p:nvPr/>
          </p:nvSpPr>
          <p:spPr bwMode="auto">
            <a:xfrm>
              <a:off x="-781286" y="5164059"/>
              <a:ext cx="92260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Tx/>
                <a:buNone/>
              </a:pPr>
              <a:r>
                <a:rPr lang="en-US" altLang="en-US" b="1" u="sng" dirty="0" err="1">
                  <a:ea typeface="MS PGothic" panose="020B0600070205080204" pitchFamily="34" charset="-128"/>
                  <a:cs typeface="Arial" panose="020B0604020202020204" pitchFamily="34" charset="0"/>
                </a:rPr>
                <a:t>Número</a:t>
              </a:r>
              <a:r>
                <a:rPr lang="en-US" altLang="en-US" b="1" u="sng" dirty="0">
                  <a:ea typeface="MS PGothic" panose="020B0600070205080204" pitchFamily="34" charset="-128"/>
                  <a:cs typeface="Arial" panose="020B0604020202020204" pitchFamily="34" charset="0"/>
                </a:rPr>
                <a:t> de </a:t>
              </a:r>
              <a:r>
                <a:rPr lang="en-US" altLang="en-US" b="1" u="sng" dirty="0" err="1">
                  <a:ea typeface="MS PGothic" panose="020B0600070205080204" pitchFamily="34" charset="-128"/>
                  <a:cs typeface="Arial" panose="020B0604020202020204" pitchFamily="34" charset="0"/>
                </a:rPr>
                <a:t>mortes</a:t>
              </a:r>
              <a:r>
                <a:rPr lang="en-US" altLang="en-US" b="1" u="sng" dirty="0">
                  <a:ea typeface="MS PGothic" panose="020B0600070205080204" pitchFamily="34" charset="-128"/>
                  <a:cs typeface="Arial" panose="020B0604020202020204" pitchFamily="34" charset="0"/>
                </a:rPr>
                <a:t> </a:t>
              </a:r>
              <a:r>
                <a:rPr lang="en-US" altLang="en-US" b="1" u="sng" dirty="0" err="1">
                  <a:ea typeface="MS PGothic" panose="020B0600070205080204" pitchFamily="34" charset="-128"/>
                  <a:cs typeface="Arial" panose="020B0604020202020204" pitchFamily="34" charset="0"/>
                </a:rPr>
                <a:t>durante</a:t>
              </a:r>
              <a:r>
                <a:rPr lang="en-US" altLang="en-US" b="1" u="sng" dirty="0">
                  <a:ea typeface="MS PGothic" panose="020B0600070205080204" pitchFamily="34" charset="-128"/>
                  <a:cs typeface="Arial" panose="020B0604020202020204" pitchFamily="34" charset="0"/>
                </a:rPr>
                <a:t> o </a:t>
              </a:r>
              <a:r>
                <a:rPr lang="en-US" altLang="en-US" b="1" u="sng" dirty="0" err="1">
                  <a:ea typeface="MS PGothic" panose="020B0600070205080204" pitchFamily="34" charset="-128"/>
                  <a:cs typeface="Arial" panose="020B0604020202020204" pitchFamily="34" charset="0"/>
                </a:rPr>
                <a:t>período</a:t>
              </a:r>
              <a:r>
                <a:rPr lang="en-US" altLang="en-US" b="1" u="sng" dirty="0">
                  <a:ea typeface="MS PGothic" panose="020B0600070205080204" pitchFamily="34" charset="-128"/>
                  <a:cs typeface="Arial" panose="020B0604020202020204" pitchFamily="34" charset="0"/>
                </a:rPr>
                <a:t> </a:t>
              </a:r>
              <a:r>
                <a:rPr lang="en-US" altLang="en-US" b="1" u="sng" dirty="0" err="1">
                  <a:ea typeface="MS PGothic" panose="020B0600070205080204" pitchFamily="34" charset="-128"/>
                  <a:cs typeface="Arial" panose="020B0604020202020204" pitchFamily="34" charset="0"/>
                </a:rPr>
                <a:t>especificado</a:t>
              </a:r>
              <a:endParaRPr lang="en-US" altLang="en-US" b="1" u="sng" dirty="0">
                <a:ea typeface="MS PGothic" panose="020B0600070205080204" pitchFamily="34" charset="-128"/>
                <a:cs typeface="Arial" panose="020B0604020202020204" pitchFamily="34" charset="0"/>
              </a:endParaRPr>
            </a:p>
            <a:p>
              <a:pPr algn="ctr" eaLnBrk="1" hangingPunct="1">
                <a:spcBef>
                  <a:spcPct val="0"/>
                </a:spcBef>
                <a:buClrTx/>
                <a:buSzTx/>
                <a:buFontTx/>
                <a:buNone/>
              </a:pPr>
              <a:r>
                <a:rPr lang="en-US" altLang="en-US" b="1" dirty="0">
                  <a:ea typeface="MS PGothic" panose="020B0600070205080204" pitchFamily="34" charset="-128"/>
                  <a:cs typeface="Arial" panose="020B0604020202020204" pitchFamily="34" charset="0"/>
                </a:rPr>
                <a:t>Total da </a:t>
              </a:r>
              <a:r>
                <a:rPr lang="en-US" altLang="en-US" b="1" dirty="0" err="1">
                  <a:ea typeface="MS PGothic" panose="020B0600070205080204" pitchFamily="34" charset="-128"/>
                  <a:cs typeface="Arial" panose="020B0604020202020204" pitchFamily="34" charset="0"/>
                </a:rPr>
                <a:t>população</a:t>
              </a:r>
              <a:endParaRPr lang="en-US" altLang="en-US" b="1" dirty="0">
                <a:ea typeface="MS PGothic" panose="020B0600070205080204" pitchFamily="34" charset="-128"/>
                <a:cs typeface="Arial" panose="020B0604020202020204" pitchFamily="34" charset="0"/>
              </a:endParaRPr>
            </a:p>
          </p:txBody>
        </p:sp>
        <p:sp>
          <p:nvSpPr>
            <p:cNvPr id="7" name="TextBox 6">
              <a:extLst>
                <a:ext uri="{FF2B5EF4-FFF2-40B4-BE49-F238E27FC236}">
                  <a16:creationId xmlns:a16="http://schemas.microsoft.com/office/drawing/2014/main" id="{59906C84-4501-8D8B-CDF9-15935EDEE81F}"/>
                </a:ext>
              </a:extLst>
            </p:cNvPr>
            <p:cNvSpPr txBox="1"/>
            <p:nvPr/>
          </p:nvSpPr>
          <p:spPr>
            <a:xfrm>
              <a:off x="8444726" y="5164059"/>
              <a:ext cx="2317236" cy="1138773"/>
            </a:xfrm>
            <a:prstGeom prst="rect">
              <a:avLst/>
            </a:prstGeom>
            <a:noFill/>
          </p:spPr>
          <p:txBody>
            <a:bodyPr wrap="square">
              <a:spAutoFit/>
            </a:bodyPr>
            <a:lstStyle/>
            <a:p>
              <a:pPr>
                <a:defRPr/>
              </a:pPr>
              <a:r>
                <a:rPr lang="en-US" sz="2800" b="1" dirty="0">
                  <a:latin typeface="Arial" panose="020B0604020202020204" pitchFamily="34" charset="0"/>
                  <a:cs typeface="Arial" panose="020B0604020202020204" pitchFamily="34" charset="0"/>
                </a:rPr>
                <a:t>x </a:t>
              </a:r>
              <a:r>
                <a:rPr lang="en-US" sz="2800" b="1" dirty="0" err="1">
                  <a:latin typeface="Arial" panose="020B0604020202020204" pitchFamily="34" charset="0"/>
                  <a:cs typeface="Arial" panose="020B0604020202020204" pitchFamily="34" charset="0"/>
                </a:rPr>
                <a:t>Constante</a:t>
              </a:r>
              <a:endParaRPr lang="en-US" sz="2800" b="1" dirty="0">
                <a:latin typeface="Arial" panose="020B0604020202020204" pitchFamily="34" charset="0"/>
                <a:cs typeface="Arial" panose="020B0604020202020204" pitchFamily="34" charset="0"/>
              </a:endParaRPr>
            </a:p>
            <a:p>
              <a:pPr algn="ctr">
                <a:defRPr/>
              </a:pP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normalmente</a:t>
              </a:r>
              <a:r>
                <a:rPr lang="en-US" sz="2000" dirty="0">
                  <a:latin typeface="Arial" panose="020B0604020202020204" pitchFamily="34" charset="0"/>
                  <a:cs typeface="Arial" panose="020B0604020202020204" pitchFamily="34" charset="0"/>
                </a:rPr>
                <a:t> 1.000)</a:t>
              </a:r>
            </a:p>
          </p:txBody>
        </p:sp>
      </p:grpSp>
    </p:spTree>
    <p:extLst>
      <p:ext uri="{BB962C8B-B14F-4D97-AF65-F5344CB8AC3E}">
        <p14:creationId xmlns:p14="http://schemas.microsoft.com/office/powerpoint/2010/main" val="367617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87020" indent="-287020">
              <a:spcBef>
                <a:spcPct val="0"/>
              </a:spcBef>
              <a:defRPr/>
            </a:pPr>
            <a:r>
              <a:rPr lang="en-US" altLang="en-US" dirty="0">
                <a:cs typeface="Arial"/>
              </a:rPr>
              <a:t>Taxa de </a:t>
            </a:r>
            <a:r>
              <a:rPr lang="en-US" altLang="en-US" dirty="0" err="1">
                <a:cs typeface="Arial"/>
              </a:rPr>
              <a:t>mortalidade</a:t>
            </a:r>
            <a:r>
              <a:rPr lang="en-US" altLang="en-US" dirty="0">
                <a:cs typeface="Arial"/>
              </a:rPr>
              <a:t>: </a:t>
            </a:r>
            <a:r>
              <a:rPr lang="en-US" altLang="en-US" dirty="0" err="1">
                <a:cs typeface="Arial"/>
              </a:rPr>
              <a:t>refere</a:t>
            </a:r>
            <a:r>
              <a:rPr lang="en-US" altLang="en-US" dirty="0">
                <a:cs typeface="Arial"/>
              </a:rPr>
              <a:t>-se a </a:t>
            </a:r>
            <a:r>
              <a:rPr lang="en-US" altLang="en-US" dirty="0" err="1">
                <a:cs typeface="Arial"/>
              </a:rPr>
              <a:t>toda</a:t>
            </a:r>
            <a:r>
              <a:rPr lang="en-US" altLang="en-US" dirty="0">
                <a:cs typeface="Arial"/>
              </a:rPr>
              <a:t> a </a:t>
            </a:r>
            <a:r>
              <a:rPr lang="en-US" altLang="en-US" dirty="0" err="1">
                <a:cs typeface="Arial"/>
              </a:rPr>
              <a:t>população</a:t>
            </a:r>
            <a:endParaRPr lang="en-US" altLang="en-US" dirty="0">
              <a:cs typeface="Arial"/>
            </a:endParaRPr>
          </a:p>
          <a:p>
            <a:pPr marL="287020" indent="-287020">
              <a:spcBef>
                <a:spcPct val="0"/>
              </a:spcBef>
              <a:defRPr/>
            </a:pPr>
            <a:r>
              <a:rPr lang="en-US" altLang="en-US" dirty="0">
                <a:cs typeface="Arial"/>
              </a:rPr>
              <a:t>Taxa de </a:t>
            </a:r>
            <a:r>
              <a:rPr lang="en-US" altLang="en-US" dirty="0" err="1">
                <a:cs typeface="Arial"/>
              </a:rPr>
              <a:t>mortalidade</a:t>
            </a:r>
            <a:r>
              <a:rPr lang="en-US" altLang="en-US" dirty="0">
                <a:cs typeface="Arial"/>
              </a:rPr>
              <a:t> </a:t>
            </a:r>
            <a:r>
              <a:rPr lang="en-US" altLang="en-US" dirty="0" err="1">
                <a:cs typeface="Arial"/>
              </a:rPr>
              <a:t>específica</a:t>
            </a:r>
            <a:r>
              <a:rPr lang="en-US" altLang="en-US" dirty="0">
                <a:cs typeface="Arial"/>
              </a:rPr>
              <a:t> da </a:t>
            </a:r>
            <a:r>
              <a:rPr lang="en-US" altLang="en-US" dirty="0" err="1">
                <a:cs typeface="Arial"/>
              </a:rPr>
              <a:t>doença</a:t>
            </a:r>
            <a:r>
              <a:rPr lang="en-US" altLang="en-US" dirty="0">
                <a:cs typeface="Arial"/>
              </a:rPr>
              <a:t> (</a:t>
            </a:r>
            <a:r>
              <a:rPr lang="en-US" altLang="en-US" dirty="0" err="1">
                <a:cs typeface="Arial"/>
              </a:rPr>
              <a:t>específica</a:t>
            </a:r>
            <a:r>
              <a:rPr lang="en-US" altLang="en-US" dirty="0">
                <a:cs typeface="Arial"/>
              </a:rPr>
              <a:t> </a:t>
            </a:r>
            <a:br>
              <a:rPr lang="en-US" altLang="en-US" dirty="0">
                <a:cs typeface="Arial"/>
              </a:rPr>
            </a:br>
            <a:r>
              <a:rPr lang="en-US" altLang="en-US" dirty="0">
                <a:cs typeface="Arial"/>
              </a:rPr>
              <a:t>da causa)</a:t>
            </a:r>
          </a:p>
          <a:p>
            <a:pPr marL="287020" indent="-287020">
              <a:spcBef>
                <a:spcPct val="0"/>
              </a:spcBef>
              <a:defRPr/>
            </a:pPr>
            <a:r>
              <a:rPr lang="en-US" altLang="en-US" dirty="0">
                <a:cs typeface="Arial"/>
              </a:rPr>
              <a:t>Taxa de </a:t>
            </a:r>
            <a:r>
              <a:rPr lang="en-US" altLang="en-US" dirty="0" err="1">
                <a:cs typeface="Arial"/>
              </a:rPr>
              <a:t>mortalidade</a:t>
            </a:r>
            <a:r>
              <a:rPr lang="en-US" altLang="en-US" dirty="0">
                <a:cs typeface="Arial"/>
              </a:rPr>
              <a:t> </a:t>
            </a:r>
            <a:r>
              <a:rPr lang="en-US" altLang="en-US" dirty="0" err="1">
                <a:cs typeface="Arial"/>
              </a:rPr>
              <a:t>específica</a:t>
            </a:r>
            <a:r>
              <a:rPr lang="en-US" altLang="en-US" dirty="0">
                <a:cs typeface="Arial"/>
              </a:rPr>
              <a:t> </a:t>
            </a:r>
            <a:r>
              <a:rPr lang="en-US" altLang="en-US" dirty="0" err="1">
                <a:cs typeface="Arial"/>
              </a:rPr>
              <a:t>por</a:t>
            </a:r>
            <a:r>
              <a:rPr lang="en-US" altLang="en-US" dirty="0">
                <a:cs typeface="Arial"/>
              </a:rPr>
              <a:t> </a:t>
            </a:r>
            <a:r>
              <a:rPr lang="en-US" altLang="en-US" dirty="0" err="1">
                <a:cs typeface="Arial"/>
              </a:rPr>
              <a:t>idade</a:t>
            </a:r>
            <a:endParaRPr lang="en-US" altLang="en-US" dirty="0">
              <a:cs typeface="Arial"/>
            </a:endParaRPr>
          </a:p>
          <a:p>
            <a:pPr marL="287020" indent="-287020">
              <a:spcBef>
                <a:spcPct val="0"/>
              </a:spcBef>
              <a:defRPr/>
            </a:pPr>
            <a:r>
              <a:rPr lang="en-US" altLang="en-US" dirty="0">
                <a:cs typeface="Arial"/>
              </a:rPr>
              <a:t>Taxa de </a:t>
            </a:r>
            <a:r>
              <a:rPr lang="en-US" altLang="en-US" dirty="0" err="1">
                <a:cs typeface="Arial"/>
              </a:rPr>
              <a:t>mortalidade</a:t>
            </a:r>
            <a:r>
              <a:rPr lang="en-US" altLang="en-US" dirty="0">
                <a:cs typeface="Arial"/>
              </a:rPr>
              <a:t> </a:t>
            </a:r>
            <a:r>
              <a:rPr lang="en-US" altLang="en-US" dirty="0" err="1">
                <a:cs typeface="Arial"/>
              </a:rPr>
              <a:t>materna</a:t>
            </a:r>
            <a:endParaRPr lang="en-US" altLang="en-US" dirty="0">
              <a:cs typeface="Arial"/>
            </a:endParaRPr>
          </a:p>
          <a:p>
            <a:pPr marL="0" indent="0">
              <a:spcBef>
                <a:spcPct val="0"/>
              </a:spcBef>
              <a:buNone/>
              <a:defRPr/>
            </a:pPr>
            <a:endParaRPr lang="en-US" altLang="en-US" dirty="0">
              <a:cs typeface="Arial"/>
            </a:endParaRPr>
          </a:p>
          <a:p>
            <a:pPr marL="0" indent="0">
              <a:spcBef>
                <a:spcPct val="0"/>
              </a:spcBef>
              <a:buNone/>
              <a:defRPr/>
            </a:pPr>
            <a:r>
              <a:rPr lang="en-US" altLang="en-US" dirty="0" err="1">
                <a:cs typeface="Arial"/>
              </a:rPr>
              <a:t>Outras</a:t>
            </a:r>
            <a:endParaRPr lang="en-US" altLang="en-US" dirty="0">
              <a:cs typeface="Arial"/>
            </a:endParaRPr>
          </a:p>
          <a:p>
            <a:pPr marL="287020" indent="-287020">
              <a:spcBef>
                <a:spcPts val="0"/>
              </a:spcBef>
              <a:defRPr/>
            </a:pPr>
            <a:endParaRPr lang="en-US" altLang="en-US" sz="1800" i="1" dirty="0"/>
          </a:p>
          <a:p>
            <a:pPr marL="0" indent="0">
              <a:buNone/>
            </a:pPr>
            <a:endParaRPr lang="en-US" dirty="0"/>
          </a:p>
        </p:txBody>
      </p:sp>
      <p:sp>
        <p:nvSpPr>
          <p:cNvPr id="2" name="Title 1"/>
          <p:cNvSpPr>
            <a:spLocks noGrp="1"/>
          </p:cNvSpPr>
          <p:nvPr>
            <p:ph type="title"/>
          </p:nvPr>
        </p:nvSpPr>
        <p:spPr/>
        <p:txBody>
          <a:bodyPr/>
          <a:lstStyle/>
          <a:p>
            <a:r>
              <a:rPr lang="en-US" altLang="en-US" dirty="0" err="1">
                <a:latin typeface="Franklin Gothic Medium"/>
              </a:rPr>
              <a:t>Tipos</a:t>
            </a:r>
            <a:r>
              <a:rPr lang="en-US" altLang="en-US" dirty="0">
                <a:latin typeface="Franklin Gothic Medium"/>
              </a:rPr>
              <a:t> de taxa de </a:t>
            </a:r>
            <a:r>
              <a:rPr lang="en-US" altLang="en-US" dirty="0" err="1">
                <a:latin typeface="Franklin Gothic Medium"/>
              </a:rPr>
              <a:t>mortalidade</a:t>
            </a:r>
            <a:endParaRPr lang="en-US" dirty="0">
              <a:latin typeface="Franklin Gothic Medium"/>
            </a:endParaRPr>
          </a:p>
        </p:txBody>
      </p:sp>
    </p:spTree>
    <p:extLst>
      <p:ext uri="{BB962C8B-B14F-4D97-AF65-F5344CB8AC3E}">
        <p14:creationId xmlns:p14="http://schemas.microsoft.com/office/powerpoint/2010/main" val="6101259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n-US" altLang="en-US" dirty="0" err="1"/>
              <a:t>Ocorreram</a:t>
            </a:r>
            <a:r>
              <a:rPr lang="en-US" altLang="en-US" dirty="0"/>
              <a:t> 540.000 </a:t>
            </a:r>
            <a:r>
              <a:rPr lang="en-US" altLang="en-US" dirty="0" err="1"/>
              <a:t>mortes</a:t>
            </a:r>
            <a:r>
              <a:rPr lang="en-US" altLang="en-US" dirty="0"/>
              <a:t> </a:t>
            </a:r>
            <a:r>
              <a:rPr lang="en-US" altLang="en-US" dirty="0" err="1"/>
              <a:t>durante</a:t>
            </a:r>
            <a:r>
              <a:rPr lang="en-US" altLang="en-US" dirty="0"/>
              <a:t> 2023 no </a:t>
            </a:r>
            <a:r>
              <a:rPr lang="en-US" altLang="en-US" dirty="0" err="1"/>
              <a:t>país</a:t>
            </a:r>
            <a:r>
              <a:rPr lang="en-US" altLang="en-US" dirty="0"/>
              <a:t> A (</a:t>
            </a:r>
            <a:r>
              <a:rPr lang="en-US" altLang="en-US" dirty="0" err="1"/>
              <a:t>população</a:t>
            </a:r>
            <a:r>
              <a:rPr lang="en-US" altLang="en-US" dirty="0"/>
              <a:t> </a:t>
            </a:r>
            <a:r>
              <a:rPr lang="en-US" altLang="en-US" dirty="0" err="1"/>
              <a:t>estimada</a:t>
            </a:r>
            <a:r>
              <a:rPr lang="en-US" altLang="en-US" dirty="0"/>
              <a:t> </a:t>
            </a:r>
            <a:r>
              <a:rPr lang="en-US" altLang="en-US" dirty="0" err="1"/>
              <a:t>em</a:t>
            </a:r>
            <a:r>
              <a:rPr lang="en-US" altLang="en-US" dirty="0"/>
              <a:t> 2023 de 60.000.000). </a:t>
            </a:r>
          </a:p>
          <a:p>
            <a:pPr marL="0" indent="0">
              <a:buNone/>
              <a:defRPr/>
            </a:pPr>
            <a:r>
              <a:rPr lang="en-US" altLang="en-US" dirty="0" err="1"/>
              <a:t>Calcule</a:t>
            </a:r>
            <a:r>
              <a:rPr lang="en-US" altLang="en-US" dirty="0"/>
              <a:t> a taxa de </a:t>
            </a:r>
            <a:r>
              <a:rPr lang="en-US" altLang="en-US" dirty="0" err="1"/>
              <a:t>mortalidade</a:t>
            </a:r>
            <a:r>
              <a:rPr lang="en-US" altLang="en-US" dirty="0"/>
              <a:t>.</a:t>
            </a:r>
          </a:p>
          <a:p>
            <a:pPr marL="0" indent="0">
              <a:spcBef>
                <a:spcPts val="1200"/>
              </a:spcBef>
              <a:buNone/>
              <a:defRPr/>
            </a:pPr>
            <a:r>
              <a:rPr lang="en-US" altLang="en-US" dirty="0"/>
              <a:t>Taxa de </a:t>
            </a:r>
            <a:r>
              <a:rPr lang="en-US" altLang="en-US" dirty="0" err="1"/>
              <a:t>mortalidade</a:t>
            </a:r>
            <a:r>
              <a:rPr lang="en-US" altLang="en-US" dirty="0"/>
              <a:t> =</a:t>
            </a:r>
          </a:p>
          <a:p>
            <a:pPr marL="0" indent="0">
              <a:spcBef>
                <a:spcPts val="1200"/>
              </a:spcBef>
              <a:buNone/>
              <a:defRPr/>
            </a:pPr>
            <a:endParaRPr lang="en-US" altLang="en-US" dirty="0"/>
          </a:p>
          <a:p>
            <a:pPr marL="0" indent="0">
              <a:spcBef>
                <a:spcPts val="1200"/>
              </a:spcBef>
              <a:buNone/>
              <a:defRPr/>
            </a:pPr>
            <a:endParaRPr lang="en-US" altLang="en-US" dirty="0"/>
          </a:p>
          <a:p>
            <a:pPr marL="0" indent="0">
              <a:spcBef>
                <a:spcPts val="1200"/>
              </a:spcBef>
              <a:buNone/>
              <a:defRPr/>
            </a:pPr>
            <a:endParaRPr lang="en-US" altLang="en-US" dirty="0"/>
          </a:p>
        </p:txBody>
      </p:sp>
      <p:sp>
        <p:nvSpPr>
          <p:cNvPr id="2" name="Title 1"/>
          <p:cNvSpPr>
            <a:spLocks noGrp="1"/>
          </p:cNvSpPr>
          <p:nvPr>
            <p:ph type="title"/>
          </p:nvPr>
        </p:nvSpPr>
        <p:spPr/>
        <p:txBody>
          <a:bodyPr/>
          <a:lstStyle/>
          <a:p>
            <a:pPr>
              <a:defRPr/>
            </a:pPr>
            <a:r>
              <a:rPr lang="en-US" altLang="en-US" dirty="0">
                <a:latin typeface="Franklin Gothic Medium"/>
              </a:rPr>
              <a:t>Taxa de </a:t>
            </a:r>
            <a:r>
              <a:rPr lang="en-US" altLang="en-US" dirty="0" err="1">
                <a:latin typeface="Franklin Gothic Medium"/>
              </a:rPr>
              <a:t>mortalidade</a:t>
            </a:r>
            <a:r>
              <a:rPr lang="en-US" altLang="en-US" dirty="0">
                <a:latin typeface="Franklin Gothic Medium"/>
              </a:rPr>
              <a:t>: </a:t>
            </a:r>
            <a:r>
              <a:rPr lang="en-US" altLang="en-US" dirty="0" err="1">
                <a:latin typeface="Franklin Gothic Medium"/>
              </a:rPr>
              <a:t>Prática</a:t>
            </a:r>
            <a:endParaRPr lang="en-US" dirty="0">
              <a:latin typeface="Franklin Gothic Medium"/>
            </a:endParaRPr>
          </a:p>
        </p:txBody>
      </p:sp>
      <p:sp>
        <p:nvSpPr>
          <p:cNvPr id="5" name="TextBox 4"/>
          <p:cNvSpPr txBox="1">
            <a:spLocks noChangeArrowheads="1"/>
          </p:cNvSpPr>
          <p:nvPr/>
        </p:nvSpPr>
        <p:spPr bwMode="auto">
          <a:xfrm>
            <a:off x="7351826" y="3955941"/>
            <a:ext cx="36250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None/>
              <a:tabLst>
                <a:tab pos="519113" algn="l"/>
              </a:tabLst>
            </a:pPr>
            <a:r>
              <a:rPr lang="en-US" altLang="en-US" b="1" dirty="0">
                <a:solidFill>
                  <a:srgbClr val="00953A"/>
                </a:solidFill>
                <a:cs typeface="Arial" panose="020B0604020202020204" pitchFamily="34" charset="0"/>
              </a:rPr>
              <a:t>9 </a:t>
            </a:r>
            <a:r>
              <a:rPr lang="en-US" altLang="en-US" b="1" dirty="0" err="1">
                <a:solidFill>
                  <a:srgbClr val="00953A"/>
                </a:solidFill>
                <a:cs typeface="Arial" panose="020B0604020202020204" pitchFamily="34" charset="0"/>
              </a:rPr>
              <a:t>mortes</a:t>
            </a:r>
            <a:r>
              <a:rPr lang="en-US" altLang="en-US" b="1" dirty="0">
                <a:solidFill>
                  <a:srgbClr val="00953A"/>
                </a:solidFill>
                <a:cs typeface="Arial" panose="020B0604020202020204" pitchFamily="34" charset="0"/>
              </a:rPr>
              <a:t> </a:t>
            </a:r>
            <a:r>
              <a:rPr lang="en-US" altLang="en-US" b="1" dirty="0" err="1">
                <a:solidFill>
                  <a:srgbClr val="00953A"/>
                </a:solidFill>
                <a:cs typeface="Arial" panose="020B0604020202020204" pitchFamily="34" charset="0"/>
              </a:rPr>
              <a:t>por</a:t>
            </a:r>
            <a:r>
              <a:rPr lang="en-US" altLang="en-US" b="1" dirty="0">
                <a:solidFill>
                  <a:srgbClr val="00953A"/>
                </a:solidFill>
                <a:cs typeface="Arial" panose="020B0604020202020204" pitchFamily="34" charset="0"/>
              </a:rPr>
              <a:t> </a:t>
            </a:r>
          </a:p>
          <a:p>
            <a:pPr>
              <a:spcBef>
                <a:spcPct val="0"/>
              </a:spcBef>
              <a:buClrTx/>
              <a:buSzTx/>
              <a:buNone/>
              <a:tabLst>
                <a:tab pos="519113" algn="l"/>
              </a:tabLst>
            </a:pPr>
            <a:r>
              <a:rPr lang="en-US" altLang="en-US" b="1" dirty="0">
                <a:solidFill>
                  <a:srgbClr val="00953A"/>
                </a:solidFill>
                <a:cs typeface="Arial" panose="020B0604020202020204" pitchFamily="34" charset="0"/>
              </a:rPr>
              <a:t>1.000 </a:t>
            </a:r>
            <a:r>
              <a:rPr lang="en-US" altLang="en-US" b="1" dirty="0" err="1">
                <a:solidFill>
                  <a:srgbClr val="00953A"/>
                </a:solidFill>
                <a:cs typeface="Arial" panose="020B0604020202020204" pitchFamily="34" charset="0"/>
              </a:rPr>
              <a:t>habitantes</a:t>
            </a:r>
            <a:endParaRPr lang="en-US" altLang="en-US" dirty="0">
              <a:solidFill>
                <a:srgbClr val="00953A"/>
              </a:solidFill>
              <a:cs typeface="Arial" panose="020B0604020202020204" pitchFamily="34" charset="0"/>
            </a:endParaRPr>
          </a:p>
        </p:txBody>
      </p:sp>
      <p:grpSp>
        <p:nvGrpSpPr>
          <p:cNvPr id="4" name="Group 3">
            <a:extLst>
              <a:ext uri="{FF2B5EF4-FFF2-40B4-BE49-F238E27FC236}">
                <a16:creationId xmlns:a16="http://schemas.microsoft.com/office/drawing/2014/main" id="{3B750BA4-241A-3ABE-9789-3815B2986AC1}"/>
              </a:ext>
            </a:extLst>
          </p:cNvPr>
          <p:cNvGrpSpPr/>
          <p:nvPr/>
        </p:nvGrpSpPr>
        <p:grpSpPr>
          <a:xfrm>
            <a:off x="1215114" y="4015913"/>
            <a:ext cx="7647758" cy="954107"/>
            <a:chOff x="3056605" y="3987801"/>
            <a:chExt cx="5918729" cy="954107"/>
          </a:xfrm>
        </p:grpSpPr>
        <p:grpSp>
          <p:nvGrpSpPr>
            <p:cNvPr id="8" name="Group 7">
              <a:extLst>
                <a:ext uri="{FF2B5EF4-FFF2-40B4-BE49-F238E27FC236}">
                  <a16:creationId xmlns:a16="http://schemas.microsoft.com/office/drawing/2014/main" id="{BAE07FE5-F3B7-4BB9-8E11-63A3AB093E68}"/>
                </a:ext>
              </a:extLst>
            </p:cNvPr>
            <p:cNvGrpSpPr>
              <a:grpSpLocks/>
            </p:cNvGrpSpPr>
            <p:nvPr/>
          </p:nvGrpSpPr>
          <p:grpSpPr bwMode="auto">
            <a:xfrm>
              <a:off x="3056605" y="3987801"/>
              <a:ext cx="5918729" cy="954107"/>
              <a:chOff x="896818" y="2926080"/>
              <a:chExt cx="6083586" cy="954126"/>
            </a:xfrm>
          </p:grpSpPr>
          <p:sp>
            <p:nvSpPr>
              <p:cNvPr id="11" name="TextBox 2">
                <a:extLst>
                  <a:ext uri="{FF2B5EF4-FFF2-40B4-BE49-F238E27FC236}">
                    <a16:creationId xmlns:a16="http://schemas.microsoft.com/office/drawing/2014/main" id="{29E8CEEF-F909-9CB5-5AE4-E3AF6D4426C8}"/>
                  </a:ext>
                </a:extLst>
              </p:cNvPr>
              <p:cNvSpPr txBox="1">
                <a:spLocks noChangeArrowheads="1"/>
              </p:cNvSpPr>
              <p:nvPr/>
            </p:nvSpPr>
            <p:spPr bwMode="auto">
              <a:xfrm>
                <a:off x="896818" y="2926080"/>
                <a:ext cx="3543406" cy="954126"/>
              </a:xfrm>
              <a:prstGeom prst="rect">
                <a:avLst/>
              </a:prstGeom>
              <a:noFill/>
              <a:ln>
                <a:noFill/>
              </a:ln>
              <a:extLst>
                <a:ext uri="{909E8E84-426E-40dd-AFC4-6F175D3DCCD1}"/>
                <a:ext uri="{91240B29-F687-4f45-9708-019B960494DF}"/>
              </a:extLst>
            </p:spPr>
            <p:txBody>
              <a:bodyPr wrap="square">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ClrTx/>
                  <a:buNone/>
                  <a:tabLst>
                    <a:tab pos="6400800" algn="r"/>
                  </a:tabLst>
                  <a:defRPr/>
                </a:pPr>
                <a:r>
                  <a:rPr lang="en-US" altLang="en-US" sz="2800" b="1" dirty="0">
                    <a:solidFill>
                      <a:srgbClr val="00953A"/>
                    </a:solidFill>
                    <a:ea typeface="MS PGothic" panose="020B0600070205080204" pitchFamily="34" charset="-128"/>
                    <a:cs typeface="Arial" panose="020B0604020202020204" pitchFamily="34" charset="0"/>
                  </a:rPr>
                  <a:t> 540.000 </a:t>
                </a:r>
                <a:r>
                  <a:rPr lang="en-US" altLang="en-US" sz="2800" b="1" dirty="0" err="1">
                    <a:solidFill>
                      <a:srgbClr val="00953A"/>
                    </a:solidFill>
                    <a:ea typeface="MS PGothic" panose="020B0600070205080204" pitchFamily="34" charset="-128"/>
                    <a:cs typeface="Arial" panose="020B0604020202020204" pitchFamily="34" charset="0"/>
                  </a:rPr>
                  <a:t>mortes</a:t>
                </a:r>
                <a:endParaRPr lang="en-US" altLang="en-US" b="1" dirty="0">
                  <a:solidFill>
                    <a:srgbClr val="00953A"/>
                  </a:solidFill>
                  <a:cs typeface="Arial" charset="0"/>
                </a:endParaRPr>
              </a:p>
              <a:p>
                <a:pPr algn="ctr" eaLnBrk="1" hangingPunct="1">
                  <a:spcBef>
                    <a:spcPct val="0"/>
                  </a:spcBef>
                  <a:buClrTx/>
                  <a:buNone/>
                  <a:tabLst>
                    <a:tab pos="2743200" algn="ctr"/>
                  </a:tabLst>
                  <a:defRPr/>
                </a:pPr>
                <a:r>
                  <a:rPr lang="en-US" altLang="en-US" b="1" dirty="0">
                    <a:solidFill>
                      <a:srgbClr val="00953A"/>
                    </a:solidFill>
                    <a:cs typeface="Arial" charset="0"/>
                  </a:rPr>
                  <a:t>60.000.000 </a:t>
                </a:r>
                <a:r>
                  <a:rPr lang="en-US" altLang="en-US" b="1" dirty="0" err="1">
                    <a:solidFill>
                      <a:srgbClr val="00953A"/>
                    </a:solidFill>
                    <a:cs typeface="Arial" charset="0"/>
                  </a:rPr>
                  <a:t>habitantes</a:t>
                </a:r>
                <a:endParaRPr lang="en-US" altLang="en-US" b="1" dirty="0">
                  <a:solidFill>
                    <a:srgbClr val="00953A"/>
                  </a:solidFill>
                  <a:cs typeface="Arial" charset="0"/>
                </a:endParaRPr>
              </a:p>
            </p:txBody>
          </p:sp>
          <p:sp>
            <p:nvSpPr>
              <p:cNvPr id="12" name="TextBox 7">
                <a:extLst>
                  <a:ext uri="{FF2B5EF4-FFF2-40B4-BE49-F238E27FC236}">
                    <a16:creationId xmlns:a16="http://schemas.microsoft.com/office/drawing/2014/main" id="{A2BD0120-59AD-568E-CB02-E2F45E7EF8B0}"/>
                  </a:ext>
                </a:extLst>
              </p:cNvPr>
              <p:cNvSpPr txBox="1">
                <a:spLocks noChangeArrowheads="1"/>
              </p:cNvSpPr>
              <p:nvPr/>
            </p:nvSpPr>
            <p:spPr bwMode="auto">
              <a:xfrm>
                <a:off x="4440224" y="3027082"/>
                <a:ext cx="25401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n-US" altLang="en-US" b="1" dirty="0">
                    <a:cs typeface="Arial" panose="020B0604020202020204" pitchFamily="34" charset="0"/>
                  </a:rPr>
                  <a:t>x 1.000 =</a:t>
                </a:r>
              </a:p>
            </p:txBody>
          </p:sp>
        </p:grpSp>
        <p:cxnSp>
          <p:nvCxnSpPr>
            <p:cNvPr id="9" name="Straight Connector 8">
              <a:extLst>
                <a:ext uri="{FF2B5EF4-FFF2-40B4-BE49-F238E27FC236}">
                  <a16:creationId xmlns:a16="http://schemas.microsoft.com/office/drawing/2014/main" id="{D6D549E6-63E0-15D4-B14D-B0620B988CDC}"/>
                </a:ext>
              </a:extLst>
            </p:cNvPr>
            <p:cNvCxnSpPr>
              <a:cxnSpLocks/>
              <a:endCxn id="11" idx="3"/>
            </p:cNvCxnSpPr>
            <p:nvPr/>
          </p:nvCxnSpPr>
          <p:spPr>
            <a:xfrm>
              <a:off x="3205129" y="4464855"/>
              <a:ext cx="32988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0156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55728B2-0B68-FE9D-8D88-79CD3EF8E9EE}"/>
              </a:ext>
            </a:extLst>
          </p:cNvPr>
          <p:cNvSpPr>
            <a:spLocks noGrp="1"/>
          </p:cNvSpPr>
          <p:nvPr>
            <p:ph type="title"/>
          </p:nvPr>
        </p:nvSpPr>
        <p:spPr/>
        <p:txBody>
          <a:bodyPr/>
          <a:lstStyle/>
          <a:p>
            <a:r>
              <a:rPr lang="en-US" dirty="0"/>
              <a:t>Dados </a:t>
            </a:r>
            <a:r>
              <a:rPr lang="en-US" dirty="0" err="1"/>
              <a:t>em</a:t>
            </a:r>
            <a:r>
              <a:rPr lang="en-US" dirty="0"/>
              <a:t> </a:t>
            </a:r>
            <a:r>
              <a:rPr lang="en-US" dirty="0" err="1"/>
              <a:t>uma</a:t>
            </a:r>
            <a:r>
              <a:rPr lang="en-US" dirty="0"/>
              <a:t> </a:t>
            </a:r>
            <a:r>
              <a:rPr lang="en-US" dirty="0" err="1"/>
              <a:t>lista</a:t>
            </a:r>
            <a:r>
              <a:rPr lang="en-US" dirty="0"/>
              <a:t> de </a:t>
            </a:r>
            <a:r>
              <a:rPr lang="en-US" dirty="0" err="1"/>
              <a:t>casos</a:t>
            </a:r>
            <a:endParaRPr lang="en-US" dirty="0"/>
          </a:p>
        </p:txBody>
      </p:sp>
      <p:graphicFrame>
        <p:nvGraphicFramePr>
          <p:cNvPr id="6" name="Table 5">
            <a:extLst>
              <a:ext uri="{FF2B5EF4-FFF2-40B4-BE49-F238E27FC236}">
                <a16:creationId xmlns:a16="http://schemas.microsoft.com/office/drawing/2014/main" id="{521C3A47-A744-FA07-C549-BFD770722BD1}"/>
              </a:ext>
            </a:extLst>
          </p:cNvPr>
          <p:cNvGraphicFramePr>
            <a:graphicFrameLocks noGrp="1"/>
          </p:cNvGraphicFramePr>
          <p:nvPr>
            <p:extLst>
              <p:ext uri="{D42A27DB-BD31-4B8C-83A1-F6EECF244321}">
                <p14:modId xmlns:p14="http://schemas.microsoft.com/office/powerpoint/2010/main" val="259607973"/>
              </p:ext>
            </p:extLst>
          </p:nvPr>
        </p:nvGraphicFramePr>
        <p:xfrm>
          <a:off x="594099" y="1697796"/>
          <a:ext cx="11003798" cy="4174768"/>
        </p:xfrm>
        <a:graphic>
          <a:graphicData uri="http://schemas.openxmlformats.org/drawingml/2006/table">
            <a:tbl>
              <a:tblPr/>
              <a:tblGrid>
                <a:gridCol w="480447">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29898">
                  <a:extLst>
                    <a:ext uri="{9D8B030D-6E8A-4147-A177-3AD203B41FA5}">
                      <a16:colId xmlns:a16="http://schemas.microsoft.com/office/drawing/2014/main" val="20002"/>
                    </a:ext>
                  </a:extLst>
                </a:gridCol>
                <a:gridCol w="852407">
                  <a:extLst>
                    <a:ext uri="{9D8B030D-6E8A-4147-A177-3AD203B41FA5}">
                      <a16:colId xmlns:a16="http://schemas.microsoft.com/office/drawing/2014/main" val="20003"/>
                    </a:ext>
                  </a:extLst>
                </a:gridCol>
                <a:gridCol w="1999281">
                  <a:extLst>
                    <a:ext uri="{9D8B030D-6E8A-4147-A177-3AD203B41FA5}">
                      <a16:colId xmlns:a16="http://schemas.microsoft.com/office/drawing/2014/main" val="20004"/>
                    </a:ext>
                  </a:extLst>
                </a:gridCol>
                <a:gridCol w="1255363">
                  <a:extLst>
                    <a:ext uri="{9D8B030D-6E8A-4147-A177-3AD203B41FA5}">
                      <a16:colId xmlns:a16="http://schemas.microsoft.com/office/drawing/2014/main" val="20005"/>
                    </a:ext>
                  </a:extLst>
                </a:gridCol>
                <a:gridCol w="2216258">
                  <a:extLst>
                    <a:ext uri="{9D8B030D-6E8A-4147-A177-3AD203B41FA5}">
                      <a16:colId xmlns:a16="http://schemas.microsoft.com/office/drawing/2014/main" val="20006"/>
                    </a:ext>
                  </a:extLst>
                </a:gridCol>
                <a:gridCol w="2355744">
                  <a:extLst>
                    <a:ext uri="{9D8B030D-6E8A-4147-A177-3AD203B41FA5}">
                      <a16:colId xmlns:a16="http://schemas.microsoft.com/office/drawing/2014/main" val="20007"/>
                    </a:ext>
                  </a:extLst>
                </a:gridCol>
              </a:tblGrid>
              <a:tr h="87879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dirty="0">
                          <a:solidFill>
                            <a:srgbClr val="000000"/>
                          </a:solidFill>
                          <a:effectLst/>
                          <a:latin typeface="Arial" panose="020B0604020202020204" pitchFamily="34" charset="0"/>
                          <a:cs typeface="Arial" panose="020B0604020202020204" pitchFamily="34" charset="0"/>
                        </a:rPr>
                        <a:t>ID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dirty="0">
                          <a:solidFill>
                            <a:srgbClr val="000000"/>
                          </a:solidFill>
                          <a:effectLst/>
                          <a:latin typeface="Arial" panose="020B0604020202020204" pitchFamily="34" charset="0"/>
                          <a:cs typeface="Arial" panose="020B0604020202020204" pitchFamily="34" charset="0"/>
                        </a:rPr>
                        <a:t>Aldeia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a:solidFill>
                            <a:srgbClr val="000000"/>
                          </a:solidFill>
                          <a:effectLst/>
                          <a:latin typeface="Arial" panose="020B0604020202020204" pitchFamily="34" charset="0"/>
                          <a:cs typeface="Arial" panose="020B0604020202020204" pitchFamily="34" charset="0"/>
                        </a:rPr>
                        <a:t>Idade (anos)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dirty="0" err="1">
                          <a:solidFill>
                            <a:srgbClr val="000000"/>
                          </a:solidFill>
                          <a:effectLst/>
                          <a:latin typeface="Arial" panose="020B0604020202020204" pitchFamily="34" charset="0"/>
                          <a:cs typeface="Arial" panose="020B0604020202020204" pitchFamily="34" charset="0"/>
                        </a:rPr>
                        <a:t>Sexo</a:t>
                      </a:r>
                      <a:endParaRPr lang="en-US" sz="2000" b="1" i="0" u="none" strike="noStrike" dirty="0">
                        <a:solidFill>
                          <a:srgbClr val="000000"/>
                        </a:solidFill>
                        <a:effectLst/>
                        <a:latin typeface="Arial" panose="020B0604020202020204" pitchFamily="34" charset="0"/>
                        <a:cs typeface="Arial" panose="020B0604020202020204" pitchFamily="34" charset="0"/>
                      </a:endParaRPr>
                    </a:p>
                    <a:p>
                      <a:pPr algn="ctr" fontAlgn="ctr"/>
                      <a:r>
                        <a:rPr lang="en-US" sz="2000" b="1" i="0" u="none" strike="noStrike" dirty="0">
                          <a:solidFill>
                            <a:srgbClr val="000000"/>
                          </a:solidFill>
                          <a:effectLst/>
                          <a:latin typeface="Arial" panose="020B0604020202020204" pitchFamily="34" charset="0"/>
                          <a:cs typeface="Arial" panose="020B0604020202020204" pitchFamily="34" charset="0"/>
                        </a:rPr>
                        <a:t> (M/F)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dirty="0">
                          <a:solidFill>
                            <a:srgbClr val="000000"/>
                          </a:solidFill>
                          <a:effectLst/>
                          <a:latin typeface="Arial" panose="020B0604020202020204" pitchFamily="34" charset="0"/>
                          <a:cs typeface="Arial" panose="020B0604020202020204" pitchFamily="34" charset="0"/>
                        </a:rPr>
                        <a:t>Data de </a:t>
                      </a:r>
                      <a:r>
                        <a:rPr lang="en-US" sz="2000" b="1" i="0" u="none" strike="noStrike" dirty="0" err="1">
                          <a:solidFill>
                            <a:srgbClr val="000000"/>
                          </a:solidFill>
                          <a:effectLst/>
                          <a:latin typeface="Arial" panose="020B0604020202020204" pitchFamily="34" charset="0"/>
                          <a:cs typeface="Arial" panose="020B0604020202020204" pitchFamily="34" charset="0"/>
                        </a:rPr>
                        <a:t>início</a:t>
                      </a:r>
                      <a:r>
                        <a:rPr lang="en-US" sz="2000" b="1" i="0" u="none" strike="noStrike" dirty="0">
                          <a:solidFill>
                            <a:srgbClr val="000000"/>
                          </a:solidFill>
                          <a:effectLst/>
                          <a:latin typeface="Arial" panose="020B0604020202020204" pitchFamily="34" charset="0"/>
                          <a:cs typeface="Arial" panose="020B0604020202020204" pitchFamily="34" charset="0"/>
                        </a:rPr>
                        <a:t> da </a:t>
                      </a:r>
                      <a:r>
                        <a:rPr lang="en-US" sz="2000" b="1" i="0" u="none" strike="noStrike" dirty="0" err="1">
                          <a:solidFill>
                            <a:srgbClr val="000000"/>
                          </a:solidFill>
                          <a:effectLst/>
                          <a:latin typeface="Arial" panose="020B0604020202020204" pitchFamily="34" charset="0"/>
                          <a:cs typeface="Arial" panose="020B0604020202020204" pitchFamily="34" charset="0"/>
                        </a:rPr>
                        <a:t>febre</a:t>
                      </a:r>
                      <a:endParaRPr lang="en-US"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a:solidFill>
                            <a:srgbClr val="000000"/>
                          </a:solidFill>
                          <a:effectLst/>
                          <a:latin typeface="Arial" panose="020B0604020202020204" pitchFamily="34" charset="0"/>
                          <a:cs typeface="Arial" panose="020B0604020202020204" pitchFamily="34" charset="0"/>
                        </a:rPr>
                        <a:t>Icterícia aguda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a:solidFill>
                            <a:srgbClr val="000000"/>
                          </a:solidFill>
                          <a:effectLst/>
                          <a:latin typeface="Arial" panose="020B0604020202020204" pitchFamily="34" charset="0"/>
                          <a:cs typeface="Arial" panose="020B0604020202020204" pitchFamily="34" charset="0"/>
                        </a:rPr>
                        <a:t>Vacina contra a febre amarela?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n-US" sz="2000" b="1" i="0" u="none" strike="noStrike" dirty="0">
                          <a:solidFill>
                            <a:srgbClr val="000000"/>
                          </a:solidFill>
                          <a:effectLst/>
                          <a:latin typeface="Arial" panose="020B0604020202020204" pitchFamily="34" charset="0"/>
                          <a:cs typeface="Arial" panose="020B0604020202020204" pitchFamily="34" charset="0"/>
                        </a:rPr>
                        <a:t>Teste de </a:t>
                      </a:r>
                      <a:r>
                        <a:rPr lang="en-US" sz="2000" b="1" i="0" u="none" strike="noStrike" dirty="0" err="1">
                          <a:solidFill>
                            <a:srgbClr val="000000"/>
                          </a:solidFill>
                          <a:effectLst/>
                          <a:latin typeface="Arial" panose="020B0604020202020204" pitchFamily="34" charset="0"/>
                          <a:cs typeface="Arial" panose="020B0604020202020204" pitchFamily="34" charset="0"/>
                        </a:rPr>
                        <a:t>laboratório</a:t>
                      </a:r>
                      <a:r>
                        <a:rPr lang="en-US" sz="2000" b="1" i="0" u="none" strike="noStrike" dirty="0">
                          <a:solidFill>
                            <a:srgbClr val="000000"/>
                          </a:solidFill>
                          <a:effectLst/>
                          <a:latin typeface="Arial" panose="020B0604020202020204" pitchFamily="34" charset="0"/>
                          <a:cs typeface="Arial" panose="020B0604020202020204" pitchFamily="34" charset="0"/>
                        </a:rPr>
                        <a:t> IGM+?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30 Dez. de 2023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09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12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12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13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30 Jan.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02 </a:t>
                      </a:r>
                      <a:r>
                        <a:rPr lang="en-US" sz="1800" b="0" i="0" u="none" strike="noStrike" dirty="0" err="1">
                          <a:solidFill>
                            <a:srgbClr val="000000"/>
                          </a:solidFill>
                          <a:effectLst/>
                          <a:latin typeface="Arial" panose="020B0604020202020204" pitchFamily="34" charset="0"/>
                          <a:cs typeface="Arial" panose="020B0604020202020204" pitchFamily="34" charset="0"/>
                        </a:rPr>
                        <a:t>Fev</a:t>
                      </a:r>
                      <a:r>
                        <a:rPr lang="en-US" sz="1800" b="0" i="0" u="none" strike="noStrike" dirty="0">
                          <a:solidFill>
                            <a:srgbClr val="000000"/>
                          </a:solidFill>
                          <a:effectLst/>
                          <a:latin typeface="Arial" panose="020B0604020202020204" pitchFamily="34" charset="0"/>
                          <a:cs typeface="Arial" panose="020B0604020202020204" pitchFamily="34" charset="0"/>
                        </a:rPr>
                        <a:t>.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08 </a:t>
                      </a:r>
                      <a:r>
                        <a:rPr lang="en-US" sz="1800" b="0" i="0" u="none" strike="noStrike" dirty="0" err="1">
                          <a:solidFill>
                            <a:srgbClr val="000000"/>
                          </a:solidFill>
                          <a:effectLst/>
                          <a:latin typeface="Arial" panose="020B0604020202020204" pitchFamily="34" charset="0"/>
                          <a:cs typeface="Arial" panose="020B0604020202020204" pitchFamily="34" charset="0"/>
                        </a:rPr>
                        <a:t>Fev</a:t>
                      </a:r>
                      <a:r>
                        <a:rPr lang="en-US" sz="1800" b="0" i="0" u="none" strike="noStrike" dirty="0">
                          <a:solidFill>
                            <a:srgbClr val="000000"/>
                          </a:solidFill>
                          <a:effectLst/>
                          <a:latin typeface="Arial" panose="020B0604020202020204" pitchFamily="34" charset="0"/>
                          <a:cs typeface="Arial" panose="020B0604020202020204" pitchFamily="34" charset="0"/>
                        </a:rPr>
                        <a:t>.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11 </a:t>
                      </a:r>
                      <a:r>
                        <a:rPr lang="en-US" sz="1800" b="0" i="0" u="none" strike="noStrike" dirty="0" err="1">
                          <a:solidFill>
                            <a:srgbClr val="000000"/>
                          </a:solidFill>
                          <a:effectLst/>
                          <a:latin typeface="Arial" panose="020B0604020202020204" pitchFamily="34" charset="0"/>
                          <a:cs typeface="Arial" panose="020B0604020202020204" pitchFamily="34" charset="0"/>
                        </a:rPr>
                        <a:t>Fev</a:t>
                      </a:r>
                      <a:r>
                        <a:rPr lang="en-US" sz="1800" b="0" i="0" u="none" strike="noStrike" dirty="0">
                          <a:solidFill>
                            <a:srgbClr val="000000"/>
                          </a:solidFill>
                          <a:effectLst/>
                          <a:latin typeface="Arial" panose="020B0604020202020204" pitchFamily="34" charset="0"/>
                          <a:cs typeface="Arial" panose="020B0604020202020204" pitchFamily="34" charset="0"/>
                        </a:rPr>
                        <a:t>.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1"/>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F</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a:t>
                      </a:r>
                      <a:r>
                        <a:rPr lang="en-US" sz="1800" b="0" i="0" u="none" strike="noStrike" dirty="0" err="1">
                          <a:solidFill>
                            <a:srgbClr val="000000"/>
                          </a:solidFill>
                          <a:effectLst/>
                          <a:latin typeface="Arial" panose="020B0604020202020204" pitchFamily="34" charset="0"/>
                          <a:cs typeface="Arial" panose="020B0604020202020204" pitchFamily="34" charset="0"/>
                        </a:rPr>
                        <a:t>Fev</a:t>
                      </a:r>
                      <a:r>
                        <a:rPr lang="en-US" sz="1800" b="0" i="0" u="none" strike="noStrike" dirty="0">
                          <a:solidFill>
                            <a:srgbClr val="000000"/>
                          </a:solidFill>
                          <a:effectLst/>
                          <a:latin typeface="Arial" panose="020B0604020202020204" pitchFamily="34" charset="0"/>
                          <a:cs typeface="Arial" panose="020B0604020202020204" pitchFamily="34" charset="0"/>
                        </a:rPr>
                        <a:t>. de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
        <p:nvSpPr>
          <p:cNvPr id="7" name="Content Placeholder 2">
            <a:extLst>
              <a:ext uri="{FF2B5EF4-FFF2-40B4-BE49-F238E27FC236}">
                <a16:creationId xmlns:a16="http://schemas.microsoft.com/office/drawing/2014/main" id="{F2D16424-FB6B-2F3D-CFBB-3AC7B874FB40}"/>
              </a:ext>
            </a:extLst>
          </p:cNvPr>
          <p:cNvSpPr txBox="1">
            <a:spLocks/>
          </p:cNvSpPr>
          <p:nvPr/>
        </p:nvSpPr>
        <p:spPr>
          <a:xfrm>
            <a:off x="1258637" y="1260564"/>
            <a:ext cx="9674723" cy="43723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itchFamily="2" charset="2"/>
              <a:buNone/>
              <a:defRPr/>
            </a:pPr>
            <a:r>
              <a:rPr lang="en-US" sz="2000" b="1" dirty="0"/>
              <a:t>Casos </a:t>
            </a:r>
            <a:r>
              <a:rPr lang="en-US" sz="2000" b="1" dirty="0" err="1"/>
              <a:t>confirmados</a:t>
            </a:r>
            <a:r>
              <a:rPr lang="en-US" sz="2000" b="1" dirty="0"/>
              <a:t> de </a:t>
            </a:r>
            <a:r>
              <a:rPr lang="en-US" sz="2000" b="1" dirty="0" err="1"/>
              <a:t>febre</a:t>
            </a:r>
            <a:r>
              <a:rPr lang="en-US" sz="2000" b="1" dirty="0"/>
              <a:t> </a:t>
            </a:r>
            <a:r>
              <a:rPr lang="en-US" sz="2000" b="1" dirty="0" err="1"/>
              <a:t>amarela</a:t>
            </a:r>
            <a:r>
              <a:rPr lang="en-US" sz="2000" b="1" dirty="0"/>
              <a:t>, País X, Dez. 2023 - </a:t>
            </a:r>
            <a:r>
              <a:rPr lang="en-US" sz="2000" b="1" dirty="0" err="1"/>
              <a:t>Fev</a:t>
            </a:r>
            <a:r>
              <a:rPr lang="en-US" sz="2000" b="1" dirty="0"/>
              <a:t>. 2024</a:t>
            </a:r>
          </a:p>
        </p:txBody>
      </p:sp>
      <p:sp>
        <p:nvSpPr>
          <p:cNvPr id="5" name="TextBox 4">
            <a:extLst>
              <a:ext uri="{FF2B5EF4-FFF2-40B4-BE49-F238E27FC236}">
                <a16:creationId xmlns:a16="http://schemas.microsoft.com/office/drawing/2014/main" id="{FCD5058D-9C5D-4225-2EBF-D427FCA30E2B}"/>
              </a:ext>
            </a:extLst>
          </p:cNvPr>
          <p:cNvSpPr txBox="1"/>
          <p:nvPr/>
        </p:nvSpPr>
        <p:spPr>
          <a:xfrm>
            <a:off x="1258638" y="6146297"/>
            <a:ext cx="3120857" cy="369332"/>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lang="en-US" dirty="0">
                <a:solidFill>
                  <a:srgbClr val="000000"/>
                </a:solidFill>
                <a:latin typeface="Arial" panose="020B0604020202020204" pitchFamily="34" charset="0"/>
                <a:cs typeface="Arial" panose="020B0604020202020204" pitchFamily="34" charset="0"/>
              </a:rPr>
              <a:t>S</a:t>
            </a:r>
            <a:r>
              <a:rPr lang="en-US" sz="1800" i="0" u="none" strike="noStrike" dirty="0">
                <a:solidFill>
                  <a:srgbClr val="000000"/>
                </a:solidFill>
                <a:effectLst/>
                <a:latin typeface="Arial" panose="020B0604020202020204" pitchFamily="34" charset="0"/>
                <a:cs typeface="Arial" panose="020B0604020202020204" pitchFamily="34" charset="0"/>
              </a:rPr>
              <a:t>=Sim, N=Não</a:t>
            </a:r>
          </a:p>
        </p:txBody>
      </p:sp>
    </p:spTree>
    <p:extLst>
      <p:ext uri="{BB962C8B-B14F-4D97-AF65-F5344CB8AC3E}">
        <p14:creationId xmlns:p14="http://schemas.microsoft.com/office/powerpoint/2010/main" val="35896169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spcBef>
                <a:spcPts val="0"/>
              </a:spcBef>
              <a:buNone/>
              <a:defRPr/>
            </a:pPr>
            <a:r>
              <a:rPr lang="en-US" altLang="en-US" dirty="0" err="1">
                <a:ea typeface="ＭＳ Ｐゴシック"/>
              </a:rPr>
              <a:t>Proporção</a:t>
            </a:r>
            <a:r>
              <a:rPr lang="en-US" altLang="en-US" dirty="0">
                <a:ea typeface="ＭＳ Ｐゴシック"/>
              </a:rPr>
              <a:t> de </a:t>
            </a:r>
            <a:r>
              <a:rPr lang="en-US" dirty="0" err="1"/>
              <a:t>casos</a:t>
            </a:r>
            <a:r>
              <a:rPr lang="en-US" dirty="0"/>
              <a:t> com </a:t>
            </a:r>
            <a:r>
              <a:rPr lang="en-US" dirty="0" err="1"/>
              <a:t>uma</a:t>
            </a:r>
            <a:r>
              <a:rPr lang="en-US" dirty="0"/>
              <a:t> </a:t>
            </a:r>
            <a:r>
              <a:rPr lang="en-US" dirty="0" err="1"/>
              <a:t>determinada</a:t>
            </a:r>
            <a:r>
              <a:rPr lang="en-US" dirty="0"/>
              <a:t> </a:t>
            </a:r>
            <a:r>
              <a:rPr lang="en-US" dirty="0" err="1"/>
              <a:t>doença</a:t>
            </a:r>
            <a:r>
              <a:rPr lang="en-US" dirty="0"/>
              <a:t> que </a:t>
            </a:r>
            <a:r>
              <a:rPr lang="en-US" dirty="0" err="1"/>
              <a:t>morreram</a:t>
            </a:r>
            <a:r>
              <a:rPr lang="en-US" dirty="0"/>
              <a:t> dessa </a:t>
            </a:r>
            <a:r>
              <a:rPr lang="en-US" dirty="0" err="1"/>
              <a:t>doença</a:t>
            </a:r>
            <a:endParaRPr lang="en-US" dirty="0"/>
          </a:p>
          <a:p>
            <a:pPr marL="744220" lvl="1" indent="-287020">
              <a:defRPr/>
            </a:pPr>
            <a:r>
              <a:rPr lang="en-US" altLang="en-US" dirty="0" err="1"/>
              <a:t>Descreve</a:t>
            </a:r>
            <a:r>
              <a:rPr lang="en-US" altLang="en-US" dirty="0"/>
              <a:t> a </a:t>
            </a:r>
            <a:r>
              <a:rPr lang="en-US" altLang="en-US" dirty="0" err="1"/>
              <a:t>virulência</a:t>
            </a:r>
            <a:r>
              <a:rPr lang="en-US" altLang="en-US" dirty="0"/>
              <a:t> </a:t>
            </a:r>
            <a:r>
              <a:rPr lang="en-US" altLang="en-US" dirty="0" err="1"/>
              <a:t>ou</a:t>
            </a:r>
            <a:r>
              <a:rPr lang="en-US" altLang="en-US" dirty="0"/>
              <a:t> </a:t>
            </a:r>
            <a:r>
              <a:rPr lang="en-US" altLang="en-US" dirty="0" err="1"/>
              <a:t>letalidade</a:t>
            </a:r>
            <a:r>
              <a:rPr lang="en-US" altLang="en-US" dirty="0"/>
              <a:t> da </a:t>
            </a:r>
            <a:r>
              <a:rPr lang="en-US" altLang="en-US" dirty="0" err="1"/>
              <a:t>doença</a:t>
            </a:r>
            <a:endParaRPr lang="en-US" altLang="en-US" dirty="0"/>
          </a:p>
          <a:p>
            <a:pPr marL="744220" lvl="1" indent="-287020">
              <a:defRPr/>
            </a:pPr>
            <a:r>
              <a:rPr lang="en-US" altLang="en-US" dirty="0"/>
              <a:t>Uma </a:t>
            </a:r>
            <a:r>
              <a:rPr lang="en-US" altLang="en-US" dirty="0" err="1"/>
              <a:t>proporção</a:t>
            </a:r>
            <a:r>
              <a:rPr lang="en-US" altLang="en-US" dirty="0"/>
              <a:t>, </a:t>
            </a:r>
            <a:r>
              <a:rPr lang="en-US" altLang="en-US" dirty="0" err="1"/>
              <a:t>não</a:t>
            </a:r>
            <a:r>
              <a:rPr lang="en-US" altLang="en-US" dirty="0"/>
              <a:t> uma taxa</a:t>
            </a:r>
          </a:p>
          <a:p>
            <a:pPr marL="744220" lvl="1" indent="-287020">
              <a:defRPr/>
            </a:pPr>
            <a:r>
              <a:rPr lang="en-US" altLang="en-US" dirty="0" err="1"/>
              <a:t>Frequentemente</a:t>
            </a:r>
            <a:r>
              <a:rPr lang="en-US" altLang="en-US" dirty="0"/>
              <a:t> </a:t>
            </a:r>
            <a:r>
              <a:rPr lang="en-US" altLang="en-US" dirty="0" err="1"/>
              <a:t>comunicada</a:t>
            </a:r>
            <a:r>
              <a:rPr lang="en-US" altLang="en-US" dirty="0"/>
              <a:t> </a:t>
            </a:r>
            <a:r>
              <a:rPr lang="en-US" altLang="en-US" dirty="0" err="1"/>
              <a:t>em</a:t>
            </a:r>
            <a:r>
              <a:rPr lang="en-US" altLang="en-US" dirty="0"/>
              <a:t> </a:t>
            </a:r>
            <a:r>
              <a:rPr lang="en-US" altLang="en-US" dirty="0" err="1"/>
              <a:t>porcentagem</a:t>
            </a:r>
            <a:endParaRPr lang="en-US" altLang="en-US" dirty="0"/>
          </a:p>
          <a:p>
            <a:pPr marL="457200" lvl="1" indent="-457200">
              <a:buClr>
                <a:srgbClr val="00820C"/>
              </a:buClr>
              <a:buFont typeface="Wingdings" panose="05000000000000000000" pitchFamily="2" charset="2"/>
              <a:buChar char="§"/>
              <a:defRPr/>
            </a:pPr>
            <a:endParaRPr lang="en-US" dirty="0"/>
          </a:p>
          <a:p>
            <a:pPr marL="0" lvl="1" indent="0">
              <a:buNone/>
              <a:defRPr/>
            </a:pPr>
            <a:r>
              <a:rPr lang="en-US" sz="2800" b="1" dirty="0">
                <a:solidFill>
                  <a:srgbClr val="00953A"/>
                </a:solidFill>
              </a:rPr>
              <a:t>Taxa de </a:t>
            </a:r>
            <a:r>
              <a:rPr lang="en-US" sz="2800" b="1" dirty="0" err="1">
                <a:solidFill>
                  <a:srgbClr val="00953A"/>
                </a:solidFill>
              </a:rPr>
              <a:t>letalidade</a:t>
            </a:r>
            <a:r>
              <a:rPr lang="en-US" sz="2800" b="1" dirty="0">
                <a:solidFill>
                  <a:srgbClr val="00953A"/>
                </a:solidFill>
              </a:rPr>
              <a:t> =</a:t>
            </a:r>
          </a:p>
          <a:p>
            <a:pPr marL="0" indent="0">
              <a:buNone/>
            </a:pPr>
            <a:endParaRPr lang="en-US" dirty="0"/>
          </a:p>
        </p:txBody>
      </p:sp>
      <p:sp>
        <p:nvSpPr>
          <p:cNvPr id="2" name="Title 1"/>
          <p:cNvSpPr>
            <a:spLocks noGrp="1"/>
          </p:cNvSpPr>
          <p:nvPr>
            <p:ph type="title"/>
          </p:nvPr>
        </p:nvSpPr>
        <p:spPr/>
        <p:txBody>
          <a:bodyPr/>
          <a:lstStyle/>
          <a:p>
            <a:r>
              <a:rPr lang="en-US" dirty="0"/>
              <a:t>Taxa de </a:t>
            </a:r>
            <a:r>
              <a:rPr lang="en-US" dirty="0" err="1"/>
              <a:t>letalidade</a:t>
            </a:r>
            <a:endParaRPr lang="en-US" dirty="0"/>
          </a:p>
        </p:txBody>
      </p:sp>
      <p:grpSp>
        <p:nvGrpSpPr>
          <p:cNvPr id="9" name="Group 8">
            <a:extLst>
              <a:ext uri="{FF2B5EF4-FFF2-40B4-BE49-F238E27FC236}">
                <a16:creationId xmlns:a16="http://schemas.microsoft.com/office/drawing/2014/main" id="{6A4225C0-CF14-96F6-CD66-E0AD444B2688}"/>
              </a:ext>
            </a:extLst>
          </p:cNvPr>
          <p:cNvGrpSpPr/>
          <p:nvPr/>
        </p:nvGrpSpPr>
        <p:grpSpPr>
          <a:xfrm>
            <a:off x="838200" y="4913672"/>
            <a:ext cx="9583056" cy="1204494"/>
            <a:chOff x="462807" y="4913672"/>
            <a:chExt cx="9583056" cy="1204494"/>
          </a:xfrm>
        </p:grpSpPr>
        <p:sp>
          <p:nvSpPr>
            <p:cNvPr id="4" name="TextBox 2"/>
            <p:cNvSpPr txBox="1">
              <a:spLocks noChangeArrowheads="1"/>
            </p:cNvSpPr>
            <p:nvPr/>
          </p:nvSpPr>
          <p:spPr bwMode="auto">
            <a:xfrm>
              <a:off x="462807" y="4913672"/>
              <a:ext cx="727149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Tx/>
                <a:buNone/>
              </a:pPr>
              <a:r>
                <a:rPr lang="en-US" altLang="en-US" b="1" dirty="0" err="1">
                  <a:ea typeface="MS PGothic" panose="020B0600070205080204" pitchFamily="34" charset="-128"/>
                  <a:cs typeface="Arial" panose="020B0604020202020204" pitchFamily="34" charset="0"/>
                </a:rPr>
                <a:t>Número</a:t>
              </a:r>
              <a:r>
                <a:rPr lang="en-US" altLang="en-US" b="1" dirty="0">
                  <a:ea typeface="MS PGothic" panose="020B0600070205080204" pitchFamily="34" charset="-128"/>
                  <a:cs typeface="Arial" panose="020B0604020202020204" pitchFamily="34" charset="0"/>
                </a:rPr>
                <a:t> de </a:t>
              </a:r>
              <a:r>
                <a:rPr lang="en-US" altLang="en-US" b="1" dirty="0" err="1">
                  <a:ea typeface="MS PGothic" panose="020B0600070205080204" pitchFamily="34" charset="-128"/>
                  <a:cs typeface="Arial" panose="020B0604020202020204" pitchFamily="34" charset="0"/>
                </a:rPr>
                <a:t>mortes</a:t>
              </a:r>
              <a:r>
                <a:rPr lang="en-US" altLang="en-US" b="1" dirty="0">
                  <a:ea typeface="MS PGothic" panose="020B0600070205080204" pitchFamily="34" charset="-128"/>
                  <a:cs typeface="Arial" panose="020B0604020202020204" pitchFamily="34" charset="0"/>
                </a:rPr>
                <a:t> </a:t>
              </a:r>
              <a:r>
                <a:rPr lang="en-US" altLang="en-US" b="1" dirty="0" err="1">
                  <a:ea typeface="MS PGothic" panose="020B0600070205080204" pitchFamily="34" charset="-128"/>
                  <a:cs typeface="Arial" panose="020B0604020202020204" pitchFamily="34" charset="0"/>
                </a:rPr>
                <a:t>devido</a:t>
              </a:r>
              <a:r>
                <a:rPr lang="en-US" altLang="en-US" b="1" dirty="0">
                  <a:ea typeface="MS PGothic" panose="020B0600070205080204" pitchFamily="34" charset="-128"/>
                  <a:cs typeface="Arial" panose="020B0604020202020204" pitchFamily="34" charset="0"/>
                </a:rPr>
                <a:t> a </a:t>
              </a:r>
              <a:r>
                <a:rPr lang="en-US" altLang="en-US" b="1" dirty="0" err="1">
                  <a:ea typeface="MS PGothic" panose="020B0600070205080204" pitchFamily="34" charset="-128"/>
                  <a:cs typeface="Arial" panose="020B0604020202020204" pitchFamily="34" charset="0"/>
                </a:rPr>
                <a:t>uma</a:t>
              </a:r>
              <a:r>
                <a:rPr lang="en-US" altLang="en-US" b="1" dirty="0">
                  <a:ea typeface="MS PGothic" panose="020B0600070205080204" pitchFamily="34" charset="-128"/>
                  <a:cs typeface="Arial" panose="020B0604020202020204" pitchFamily="34" charset="0"/>
                </a:rPr>
                <a:t> </a:t>
              </a:r>
              <a:r>
                <a:rPr lang="en-US" altLang="en-US" b="1" dirty="0" err="1">
                  <a:ea typeface="MS PGothic" panose="020B0600070205080204" pitchFamily="34" charset="-128"/>
                  <a:cs typeface="Arial" panose="020B0604020202020204" pitchFamily="34" charset="0"/>
                </a:rPr>
                <a:t>doença</a:t>
              </a:r>
              <a:endParaRPr lang="en-US" altLang="en-US" b="1" dirty="0">
                <a:ea typeface="MS PGothic" panose="020B0600070205080204" pitchFamily="34" charset="-128"/>
                <a:cs typeface="Arial" panose="020B0604020202020204" pitchFamily="34" charset="0"/>
              </a:endParaRPr>
            </a:p>
            <a:p>
              <a:pPr algn="ctr" eaLnBrk="1" hangingPunct="1">
                <a:spcBef>
                  <a:spcPct val="0"/>
                </a:spcBef>
                <a:buClrTx/>
                <a:buSzTx/>
                <a:buFontTx/>
                <a:buNone/>
              </a:pPr>
              <a:r>
                <a:rPr lang="en-US" altLang="en-US" b="1" dirty="0" err="1">
                  <a:ea typeface="MS PGothic" panose="020B0600070205080204" pitchFamily="34" charset="-128"/>
                  <a:cs typeface="Arial" panose="020B0604020202020204" pitchFamily="34" charset="0"/>
                </a:rPr>
                <a:t>Número</a:t>
              </a:r>
              <a:r>
                <a:rPr lang="en-US" altLang="en-US" b="1" dirty="0">
                  <a:ea typeface="MS PGothic" panose="020B0600070205080204" pitchFamily="34" charset="-128"/>
                  <a:cs typeface="Arial" panose="020B0604020202020204" pitchFamily="34" charset="0"/>
                </a:rPr>
                <a:t> de </a:t>
              </a:r>
              <a:r>
                <a:rPr lang="en-US" altLang="en-US" b="1" dirty="0" err="1">
                  <a:ea typeface="MS PGothic" panose="020B0600070205080204" pitchFamily="34" charset="-128"/>
                  <a:cs typeface="Arial" panose="020B0604020202020204" pitchFamily="34" charset="0"/>
                </a:rPr>
                <a:t>casos</a:t>
              </a:r>
              <a:r>
                <a:rPr lang="en-US" altLang="en-US" b="1" dirty="0">
                  <a:ea typeface="MS PGothic" panose="020B0600070205080204" pitchFamily="34" charset="-128"/>
                  <a:cs typeface="Arial" panose="020B0604020202020204" pitchFamily="34" charset="0"/>
                </a:rPr>
                <a:t> dessa </a:t>
              </a:r>
              <a:r>
                <a:rPr lang="en-US" altLang="en-US" b="1" dirty="0" err="1">
                  <a:ea typeface="MS PGothic" panose="020B0600070205080204" pitchFamily="34" charset="-128"/>
                  <a:cs typeface="Arial" panose="020B0604020202020204" pitchFamily="34" charset="0"/>
                </a:rPr>
                <a:t>doença</a:t>
              </a:r>
              <a:endParaRPr lang="en-US" altLang="en-US" b="1" dirty="0">
                <a:ea typeface="MS PGothic" panose="020B0600070205080204" pitchFamily="34" charset="-128"/>
                <a:cs typeface="Arial" panose="020B0604020202020204" pitchFamily="34" charset="0"/>
              </a:endParaRPr>
            </a:p>
          </p:txBody>
        </p:sp>
        <p:sp>
          <p:nvSpPr>
            <p:cNvPr id="8" name="TextBox 7">
              <a:extLst>
                <a:ext uri="{FF2B5EF4-FFF2-40B4-BE49-F238E27FC236}">
                  <a16:creationId xmlns:a16="http://schemas.microsoft.com/office/drawing/2014/main" id="{FF462A0E-18DB-D7A0-E1BD-FB18BFD3CB98}"/>
                </a:ext>
              </a:extLst>
            </p:cNvPr>
            <p:cNvSpPr txBox="1"/>
            <p:nvPr/>
          </p:nvSpPr>
          <p:spPr>
            <a:xfrm>
              <a:off x="7650262" y="4979393"/>
              <a:ext cx="2395601" cy="1138773"/>
            </a:xfrm>
            <a:prstGeom prst="rect">
              <a:avLst/>
            </a:prstGeom>
            <a:noFill/>
          </p:spPr>
          <p:txBody>
            <a:bodyPr wrap="square">
              <a:spAutoFit/>
            </a:bodyPr>
            <a:lstStyle/>
            <a:p>
              <a:pPr>
                <a:defRPr/>
              </a:pPr>
              <a:r>
                <a:rPr lang="en-US" sz="2800" b="1" dirty="0">
                  <a:latin typeface="Arial" panose="020B0604020202020204" pitchFamily="34" charset="0"/>
                  <a:cs typeface="Arial" panose="020B0604020202020204" pitchFamily="34" charset="0"/>
                </a:rPr>
                <a:t>x </a:t>
              </a:r>
              <a:r>
                <a:rPr lang="en-US" sz="2800" b="1" dirty="0" err="1">
                  <a:latin typeface="Arial" panose="020B0604020202020204" pitchFamily="34" charset="0"/>
                  <a:cs typeface="Arial" panose="020B0604020202020204" pitchFamily="34" charset="0"/>
                </a:rPr>
                <a:t>Constante</a:t>
              </a:r>
              <a:endParaRPr lang="en-US" sz="2800" b="1" dirty="0">
                <a:latin typeface="Arial" panose="020B0604020202020204" pitchFamily="34" charset="0"/>
                <a:cs typeface="Arial" panose="020B0604020202020204" pitchFamily="34" charset="0"/>
              </a:endParaRPr>
            </a:p>
            <a:p>
              <a:pPr algn="ctr">
                <a:defRPr/>
              </a:pP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por</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exemplo</a:t>
              </a:r>
              <a:r>
                <a:rPr lang="en-US" sz="2000" dirty="0">
                  <a:latin typeface="Arial" panose="020B0604020202020204" pitchFamily="34" charset="0"/>
                  <a:cs typeface="Arial" panose="020B0604020202020204" pitchFamily="34" charset="0"/>
                </a:rPr>
                <a:t>, 100% </a:t>
              </a:r>
              <a:r>
                <a:rPr lang="en-US" sz="2000" dirty="0" err="1">
                  <a:latin typeface="Arial" panose="020B0604020202020204" pitchFamily="34" charset="0"/>
                  <a:cs typeface="Arial" panose="020B0604020202020204" pitchFamily="34" charset="0"/>
                </a:rPr>
                <a:t>ou</a:t>
              </a:r>
              <a:r>
                <a:rPr lang="en-US" sz="2000" dirty="0">
                  <a:latin typeface="Arial" panose="020B0604020202020204" pitchFamily="34" charset="0"/>
                  <a:cs typeface="Arial" panose="020B0604020202020204" pitchFamily="34" charset="0"/>
                </a:rPr>
                <a:t> 1.000)</a:t>
              </a:r>
            </a:p>
          </p:txBody>
        </p:sp>
      </p:grpSp>
      <p:cxnSp>
        <p:nvCxnSpPr>
          <p:cNvPr id="5" name="Straight Connector 4">
            <a:extLst>
              <a:ext uri="{FF2B5EF4-FFF2-40B4-BE49-F238E27FC236}">
                <a16:creationId xmlns:a16="http://schemas.microsoft.com/office/drawing/2014/main" id="{D47FC91B-A3B1-664A-D353-A96CC05E98B9}"/>
              </a:ext>
            </a:extLst>
          </p:cNvPr>
          <p:cNvCxnSpPr>
            <a:cxnSpLocks/>
            <a:stCxn id="4" idx="1"/>
          </p:cNvCxnSpPr>
          <p:nvPr/>
        </p:nvCxnSpPr>
        <p:spPr>
          <a:xfrm>
            <a:off x="838200" y="5390716"/>
            <a:ext cx="70575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558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630C6AB-E3A5-0861-DD45-7C1EF3950BBA}"/>
              </a:ext>
            </a:extLst>
          </p:cNvPr>
          <p:cNvSpPr>
            <a:spLocks noGrp="1"/>
          </p:cNvSpPr>
          <p:nvPr>
            <p:ph sz="half" idx="2"/>
          </p:nvPr>
        </p:nvSpPr>
        <p:spPr>
          <a:xfrm>
            <a:off x="838200" y="5088272"/>
            <a:ext cx="10515600" cy="1021196"/>
          </a:xfrm>
          <a:prstGeom prst="rect">
            <a:avLst/>
          </a:prstGeom>
        </p:spPr>
        <p:txBody>
          <a:bodyPr/>
          <a:lstStyle/>
          <a:p>
            <a:pPr marL="0" indent="0">
              <a:buNone/>
            </a:pPr>
            <a:r>
              <a:rPr lang="en-US" sz="2800" dirty="0" err="1">
                <a:latin typeface="Arial" panose="020B0604020202020204" pitchFamily="34" charset="0"/>
              </a:rPr>
              <a:t>Calcular</a:t>
            </a:r>
            <a:r>
              <a:rPr lang="en-US" sz="2800" dirty="0">
                <a:latin typeface="Arial" panose="020B0604020202020204" pitchFamily="34" charset="0"/>
              </a:rPr>
              <a:t> a taxa de </a:t>
            </a:r>
            <a:r>
              <a:rPr lang="en-US" sz="2800" dirty="0" err="1">
                <a:latin typeface="Arial" panose="020B0604020202020204" pitchFamily="34" charset="0"/>
              </a:rPr>
              <a:t>letalidade</a:t>
            </a:r>
            <a:r>
              <a:rPr lang="en-US" sz="2800" dirty="0">
                <a:latin typeface="Arial" panose="020B0604020202020204" pitchFamily="34" charset="0"/>
              </a:rPr>
              <a:t> a </a:t>
            </a:r>
            <a:r>
              <a:rPr lang="en-US" sz="2800" dirty="0" err="1">
                <a:latin typeface="Arial" panose="020B0604020202020204" pitchFamily="34" charset="0"/>
              </a:rPr>
              <a:t>nível</a:t>
            </a:r>
            <a:r>
              <a:rPr lang="en-US" sz="2800" dirty="0">
                <a:latin typeface="Arial" panose="020B0604020202020204" pitchFamily="34" charset="0"/>
              </a:rPr>
              <a:t> </a:t>
            </a:r>
            <a:r>
              <a:rPr lang="en-US" sz="2800" dirty="0" err="1">
                <a:latin typeface="Arial" panose="020B0604020202020204" pitchFamily="34" charset="0"/>
              </a:rPr>
              <a:t>mundial</a:t>
            </a:r>
            <a:r>
              <a:rPr lang="en-US" sz="2800" dirty="0">
                <a:latin typeface="Arial" panose="020B0604020202020204" pitchFamily="34" charset="0"/>
              </a:rPr>
              <a:t> para 2003-2023</a:t>
            </a:r>
          </a:p>
          <a:p>
            <a:pPr marL="0" indent="0" algn="ctr">
              <a:buNone/>
            </a:pPr>
            <a:r>
              <a:rPr lang="en-US" altLang="en-US" sz="2800" b="1" dirty="0">
                <a:solidFill>
                  <a:srgbClr val="109648"/>
                </a:solidFill>
                <a:latin typeface="Arial" charset="0"/>
              </a:rPr>
              <a:t>460 / 880 </a:t>
            </a:r>
            <a:r>
              <a:rPr lang="en-US" altLang="en-US" sz="2800" b="1" dirty="0">
                <a:latin typeface="Arial" charset="0"/>
              </a:rPr>
              <a:t>x 100 </a:t>
            </a:r>
            <a:r>
              <a:rPr lang="en-US" altLang="en-US" sz="2800" b="1" dirty="0">
                <a:solidFill>
                  <a:schemeClr val="bg1"/>
                </a:solidFill>
                <a:latin typeface="Arial" charset="0"/>
              </a:rPr>
              <a:t>= 52%</a:t>
            </a:r>
          </a:p>
          <a:p>
            <a:pPr marL="0" indent="0" algn="ctr">
              <a:buNone/>
            </a:pPr>
            <a:endParaRPr lang="en-US" dirty="0"/>
          </a:p>
        </p:txBody>
      </p:sp>
      <p:sp>
        <p:nvSpPr>
          <p:cNvPr id="2" name="Title 1"/>
          <p:cNvSpPr>
            <a:spLocks noGrp="1"/>
          </p:cNvSpPr>
          <p:nvPr>
            <p:ph type="title"/>
          </p:nvPr>
        </p:nvSpPr>
        <p:spPr/>
        <p:txBody>
          <a:bodyPr/>
          <a:lstStyle/>
          <a:p>
            <a:r>
              <a:rPr lang="en-US" altLang="en-US" dirty="0"/>
              <a:t>Taxa de </a:t>
            </a:r>
            <a:r>
              <a:rPr lang="en-US" altLang="en-US" dirty="0" err="1"/>
              <a:t>letalidade</a:t>
            </a:r>
            <a:r>
              <a:rPr lang="en-US" altLang="en-US" dirty="0"/>
              <a:t>: </a:t>
            </a:r>
            <a:r>
              <a:rPr lang="en-US" altLang="en-US" dirty="0" err="1"/>
              <a:t>Prática</a:t>
            </a:r>
            <a:endParaRPr lang="en-US" dirty="0"/>
          </a:p>
        </p:txBody>
      </p:sp>
      <p:sp>
        <p:nvSpPr>
          <p:cNvPr id="6" name="Text Placeholder 5">
            <a:extLst>
              <a:ext uri="{FF2B5EF4-FFF2-40B4-BE49-F238E27FC236}">
                <a16:creationId xmlns:a16="http://schemas.microsoft.com/office/drawing/2014/main" id="{BCFA8604-12B7-9F34-B954-972C27386D8F}"/>
              </a:ext>
            </a:extLst>
          </p:cNvPr>
          <p:cNvSpPr>
            <a:spLocks noGrp="1"/>
          </p:cNvSpPr>
          <p:nvPr>
            <p:ph type="body" sz="quarter" idx="4294967295"/>
          </p:nvPr>
        </p:nvSpPr>
        <p:spPr>
          <a:xfrm>
            <a:off x="0" y="6434138"/>
            <a:ext cx="8891588" cy="866775"/>
          </a:xfrm>
          <a:prstGeom prst="rect">
            <a:avLst/>
          </a:prstGeom>
        </p:spPr>
        <p:txBody>
          <a:bodyPr/>
          <a:lstStyle/>
          <a:p>
            <a:r>
              <a:rPr lang="en-US" sz="1100" dirty="0">
                <a:hlinkClick r:id="rId3"/>
              </a:rPr>
              <a:t>OMS. </a:t>
            </a:r>
            <a:r>
              <a:rPr lang="en-US" sz="1100" dirty="0" err="1">
                <a:hlinkClick r:id="rId3"/>
              </a:rPr>
              <a:t>Programa</a:t>
            </a:r>
            <a:r>
              <a:rPr lang="en-US" sz="1100" dirty="0">
                <a:hlinkClick r:id="rId3"/>
              </a:rPr>
              <a:t> para a gripe. </a:t>
            </a:r>
            <a:r>
              <a:rPr lang="en-US" sz="1100" dirty="0" err="1">
                <a:hlinkClick r:id="rId3"/>
              </a:rPr>
              <a:t>Número</a:t>
            </a:r>
            <a:r>
              <a:rPr lang="en-US" sz="1100" dirty="0">
                <a:hlinkClick r:id="rId3"/>
              </a:rPr>
              <a:t> </a:t>
            </a:r>
            <a:r>
              <a:rPr lang="en-US" sz="1100" dirty="0" err="1">
                <a:hlinkClick r:id="rId3"/>
              </a:rPr>
              <a:t>cumulativo</a:t>
            </a:r>
            <a:r>
              <a:rPr lang="en-US" sz="1100" dirty="0">
                <a:hlinkClick r:id="rId3"/>
              </a:rPr>
              <a:t> de </a:t>
            </a:r>
            <a:r>
              <a:rPr lang="en-US" sz="1100" dirty="0" err="1">
                <a:hlinkClick r:id="rId3"/>
              </a:rPr>
              <a:t>casos</a:t>
            </a:r>
            <a:r>
              <a:rPr lang="en-US" sz="1100" dirty="0">
                <a:hlinkClick r:id="rId3"/>
              </a:rPr>
              <a:t> </a:t>
            </a:r>
            <a:r>
              <a:rPr lang="en-US" sz="1100" dirty="0" err="1">
                <a:hlinkClick r:id="rId3"/>
              </a:rPr>
              <a:t>humanos</a:t>
            </a:r>
            <a:r>
              <a:rPr lang="en-US" sz="1100" dirty="0">
                <a:hlinkClick r:id="rId3"/>
              </a:rPr>
              <a:t> </a:t>
            </a:r>
            <a:r>
              <a:rPr lang="en-US" sz="1100" dirty="0" err="1">
                <a:hlinkClick r:id="rId3"/>
              </a:rPr>
              <a:t>confirmados</a:t>
            </a:r>
            <a:r>
              <a:rPr lang="en-US" sz="1100" dirty="0">
                <a:hlinkClick r:id="rId3"/>
              </a:rPr>
              <a:t> de gripe </a:t>
            </a:r>
            <a:r>
              <a:rPr lang="en-US" sz="1100" dirty="0" err="1">
                <a:hlinkClick r:id="rId3"/>
              </a:rPr>
              <a:t>aviária</a:t>
            </a:r>
            <a:r>
              <a:rPr lang="en-US" sz="1100" dirty="0">
                <a:hlinkClick r:id="rId3"/>
              </a:rPr>
              <a:t> A (H5N1).  </a:t>
            </a:r>
            <a:r>
              <a:rPr lang="en-US" sz="1100" dirty="0" err="1">
                <a:hlinkClick r:id="rId3"/>
              </a:rPr>
              <a:t>dezembro</a:t>
            </a:r>
            <a:r>
              <a:rPr lang="en-US" sz="1100" dirty="0">
                <a:hlinkClick r:id="rId3"/>
              </a:rPr>
              <a:t> de 2023.</a:t>
            </a:r>
            <a:endParaRPr lang="en-US" sz="1100" dirty="0"/>
          </a:p>
          <a:p>
            <a:endParaRPr lang="en-US" dirty="0"/>
          </a:p>
        </p:txBody>
      </p:sp>
      <p:sp>
        <p:nvSpPr>
          <p:cNvPr id="4" name="TextBox 3"/>
          <p:cNvSpPr txBox="1"/>
          <p:nvPr/>
        </p:nvSpPr>
        <p:spPr>
          <a:xfrm>
            <a:off x="1976438" y="1508451"/>
            <a:ext cx="8278812" cy="830997"/>
          </a:xfrm>
          <a:prstGeom prst="rect">
            <a:avLst/>
          </a:prstGeom>
          <a:noFill/>
        </p:spPr>
        <p:txBody>
          <a:bodyPr>
            <a:spAutoFit/>
          </a:bodyPr>
          <a:lstStyle/>
          <a:p>
            <a:pPr algn="ctr">
              <a:defRPr/>
            </a:pPr>
            <a:r>
              <a:rPr lang="en-US" altLang="en-US" sz="2400" b="1">
                <a:latin typeface="Arial" panose="020B0604020202020204" pitchFamily="34" charset="0"/>
              </a:rPr>
              <a:t>Casos confirmados de gripe humana A/H5N1,</a:t>
            </a:r>
          </a:p>
          <a:p>
            <a:pPr algn="ctr">
              <a:defRPr/>
            </a:pPr>
            <a:r>
              <a:rPr lang="en-US" altLang="en-US" sz="2400" b="1">
                <a:latin typeface="Arial" panose="020B0604020202020204" pitchFamily="34" charset="0"/>
              </a:rPr>
              <a:t>Mundial, 2003-2023</a:t>
            </a:r>
            <a:endParaRPr lang="en-US" sz="2400" b="1">
              <a:solidFill>
                <a:schemeClr val="accent5">
                  <a:lumMod val="95000"/>
                  <a:lumOff val="5000"/>
                </a:schemeClr>
              </a:solidFill>
              <a:latin typeface="Arial" panose="020B0604020202020204" pitchFamily="34" charset="0"/>
            </a:endParaRPr>
          </a:p>
        </p:txBody>
      </p:sp>
      <p:sp>
        <p:nvSpPr>
          <p:cNvPr id="7" name="Rectangle 3"/>
          <p:cNvSpPr txBox="1">
            <a:spLocks noChangeArrowheads="1"/>
          </p:cNvSpPr>
          <p:nvPr/>
        </p:nvSpPr>
        <p:spPr bwMode="auto">
          <a:xfrm>
            <a:off x="3029744" y="2362894"/>
            <a:ext cx="6076950" cy="276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C00000"/>
              </a:buClr>
              <a:buSzPct val="100000"/>
              <a:buFont typeface="Wingdings" panose="05000000000000000000" pitchFamily="2" charset="2"/>
              <a:buChar char="§"/>
              <a:tabLst>
                <a:tab pos="2797175" algn="ctr"/>
                <a:tab pos="4225925" algn="ctr"/>
                <a:tab pos="5543550" algn="ctr"/>
                <a:tab pos="7315200" algn="r"/>
              </a:tabLst>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tabLst>
                <a:tab pos="2797175" algn="ctr"/>
                <a:tab pos="4225925" algn="ctr"/>
                <a:tab pos="5543550" algn="ctr"/>
                <a:tab pos="7315200" algn="r"/>
              </a:tabLst>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tabLst>
                <a:tab pos="2797175" algn="ctr"/>
                <a:tab pos="4225925" algn="ctr"/>
                <a:tab pos="5543550" algn="ctr"/>
                <a:tab pos="7315200" algn="r"/>
              </a:tabLst>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tabLst>
                <a:tab pos="2797175" algn="ctr"/>
                <a:tab pos="4225925" algn="ctr"/>
                <a:tab pos="5543550" algn="ctr"/>
                <a:tab pos="7315200" algn="r"/>
              </a:tabLst>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9pPr>
          </a:lstStyle>
          <a:p>
            <a:pPr>
              <a:spcBef>
                <a:spcPct val="0"/>
              </a:spcBef>
              <a:spcAft>
                <a:spcPts val="600"/>
              </a:spcAft>
              <a:buClrTx/>
              <a:buSzTx/>
              <a:buNone/>
            </a:pPr>
            <a:r>
              <a:rPr lang="en-US" altLang="en-US" sz="2400" u="sng" dirty="0">
                <a:cs typeface="Arial" panose="020B0604020202020204" pitchFamily="34" charset="0"/>
              </a:rPr>
              <a:t>Anos                  Casos   </a:t>
            </a:r>
            <a:r>
              <a:rPr lang="en-US" altLang="en-US" sz="2400" u="sng" dirty="0" err="1">
                <a:cs typeface="Arial" panose="020B0604020202020204" pitchFamily="34" charset="0"/>
              </a:rPr>
              <a:t>Óbitos</a:t>
            </a:r>
            <a:r>
              <a:rPr lang="en-US" altLang="en-US" sz="2400" u="sng" dirty="0">
                <a:cs typeface="Arial" panose="020B0604020202020204" pitchFamily="34" charset="0"/>
              </a:rPr>
              <a:t>         CFR</a:t>
            </a:r>
          </a:p>
          <a:p>
            <a:pPr>
              <a:spcBef>
                <a:spcPct val="0"/>
              </a:spcBef>
              <a:spcAft>
                <a:spcPts val="600"/>
              </a:spcAft>
              <a:buClrTx/>
              <a:buSzTx/>
              <a:buNone/>
            </a:pPr>
            <a:r>
              <a:rPr lang="en-US" altLang="en-US" sz="2400" dirty="0">
                <a:cs typeface="Arial" panose="020B0604020202020204" pitchFamily="34" charset="0"/>
              </a:rPr>
              <a:t>2003-2009         468        282             60%</a:t>
            </a:r>
          </a:p>
          <a:p>
            <a:pPr>
              <a:spcBef>
                <a:spcPct val="0"/>
              </a:spcBef>
              <a:spcAft>
                <a:spcPts val="600"/>
              </a:spcAft>
              <a:buClrTx/>
              <a:buSzTx/>
              <a:buNone/>
            </a:pPr>
            <a:r>
              <a:rPr lang="en-US" altLang="en-US" sz="2400" dirty="0">
                <a:cs typeface="Arial" panose="020B0604020202020204" pitchFamily="34" charset="0"/>
              </a:rPr>
              <a:t>2010-2014         233        125             54%</a:t>
            </a:r>
          </a:p>
          <a:p>
            <a:pPr>
              <a:spcBef>
                <a:spcPct val="0"/>
              </a:spcBef>
              <a:spcAft>
                <a:spcPts val="600"/>
              </a:spcAft>
              <a:buClrTx/>
              <a:buSzTx/>
              <a:buNone/>
            </a:pPr>
            <a:r>
              <a:rPr lang="en-US" altLang="en-US" sz="2400" dirty="0">
                <a:cs typeface="Arial" panose="020B0604020202020204" pitchFamily="34" charset="0"/>
              </a:rPr>
              <a:t>2015-2019         160         48              30%</a:t>
            </a:r>
          </a:p>
          <a:p>
            <a:pPr>
              <a:spcBef>
                <a:spcPct val="0"/>
              </a:spcBef>
              <a:spcAft>
                <a:spcPts val="600"/>
              </a:spcAft>
              <a:buClrTx/>
              <a:buSzTx/>
              <a:buNone/>
            </a:pPr>
            <a:r>
              <a:rPr lang="en-US" altLang="en-US" sz="2400" u="sng" dirty="0">
                <a:cs typeface="Arial" panose="020B0604020202020204" pitchFamily="34" charset="0"/>
              </a:rPr>
              <a:t>2020-2023         19           5                26%                             </a:t>
            </a:r>
            <a:r>
              <a:rPr lang="en-US" altLang="en-US" sz="2400" dirty="0">
                <a:cs typeface="Arial" panose="020B0604020202020204" pitchFamily="34" charset="0"/>
              </a:rPr>
              <a:t>  </a:t>
            </a:r>
            <a:endParaRPr lang="en-US" altLang="en-US" sz="2400" u="sng" dirty="0">
              <a:cs typeface="Arial" panose="020B0604020202020204" pitchFamily="34" charset="0"/>
            </a:endParaRPr>
          </a:p>
          <a:p>
            <a:pPr>
              <a:spcBef>
                <a:spcPct val="0"/>
              </a:spcBef>
              <a:spcAft>
                <a:spcPts val="600"/>
              </a:spcAft>
              <a:buClrTx/>
              <a:buSzTx/>
              <a:buNone/>
            </a:pPr>
            <a:r>
              <a:rPr lang="en-US" altLang="en-US" sz="2400" dirty="0">
                <a:cs typeface="Arial" panose="020B0604020202020204" pitchFamily="34" charset="0"/>
              </a:rPr>
              <a:t>2003-2023         880      460              ____</a:t>
            </a:r>
            <a:endParaRPr lang="en-US" altLang="en-US" sz="2400" b="1" dirty="0">
              <a:cs typeface="Arial" panose="020B0604020202020204" pitchFamily="34" charset="0"/>
            </a:endParaRPr>
          </a:p>
          <a:p>
            <a:pPr eaLnBrk="1" hangingPunct="1">
              <a:lnSpc>
                <a:spcPct val="90000"/>
              </a:lnSpc>
              <a:spcBef>
                <a:spcPct val="0"/>
              </a:spcBef>
              <a:buClrTx/>
              <a:buSzTx/>
              <a:buFont typeface="Wingdings" panose="05000000000000000000" pitchFamily="2" charset="2"/>
              <a:buNone/>
            </a:pPr>
            <a:endParaRPr lang="en-US" altLang="en-US" b="1" dirty="0">
              <a:cs typeface="Arial" panose="020B0604020202020204" pitchFamily="34" charset="0"/>
            </a:endParaRPr>
          </a:p>
        </p:txBody>
      </p:sp>
      <p:sp>
        <p:nvSpPr>
          <p:cNvPr id="11" name="Content Placeholder 9">
            <a:extLst>
              <a:ext uri="{FF2B5EF4-FFF2-40B4-BE49-F238E27FC236}">
                <a16:creationId xmlns:a16="http://schemas.microsoft.com/office/drawing/2014/main" id="{DD51E379-9E13-686A-4BF4-724600D03594}"/>
              </a:ext>
            </a:extLst>
          </p:cNvPr>
          <p:cNvSpPr txBox="1">
            <a:spLocks/>
          </p:cNvSpPr>
          <p:nvPr/>
        </p:nvSpPr>
        <p:spPr>
          <a:xfrm>
            <a:off x="6959127" y="5607218"/>
            <a:ext cx="1574157" cy="70644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b="1" dirty="0">
                <a:solidFill>
                  <a:srgbClr val="109648"/>
                </a:solidFill>
                <a:latin typeface="Arial" charset="0"/>
              </a:rPr>
              <a:t>= 52%</a:t>
            </a:r>
          </a:p>
          <a:p>
            <a:pPr marL="0" indent="0">
              <a:buFont typeface="Arial" panose="020B0604020202020204" pitchFamily="34" charset="0"/>
              <a:buNone/>
            </a:pPr>
            <a:endParaRPr lang="en-US" dirty="0"/>
          </a:p>
        </p:txBody>
      </p:sp>
      <p:sp>
        <p:nvSpPr>
          <p:cNvPr id="5" name="TextBox 4">
            <a:extLst>
              <a:ext uri="{FF2B5EF4-FFF2-40B4-BE49-F238E27FC236}">
                <a16:creationId xmlns:a16="http://schemas.microsoft.com/office/drawing/2014/main" id="{9A15C207-68D3-DA27-DE14-16E5088F7269}"/>
              </a:ext>
            </a:extLst>
          </p:cNvPr>
          <p:cNvSpPr txBox="1"/>
          <p:nvPr/>
        </p:nvSpPr>
        <p:spPr>
          <a:xfrm>
            <a:off x="7968192" y="4534712"/>
            <a:ext cx="801511" cy="461665"/>
          </a:xfrm>
          <a:prstGeom prst="rect">
            <a:avLst/>
          </a:prstGeom>
          <a:noFill/>
        </p:spPr>
        <p:txBody>
          <a:bodyPr wrap="square">
            <a:spAutoFit/>
          </a:bodyPr>
          <a:lstStyle/>
          <a:p>
            <a:r>
              <a:rPr lang="en-US" altLang="en-US" sz="2400" b="1" dirty="0">
                <a:solidFill>
                  <a:srgbClr val="109648"/>
                </a:solidFill>
                <a:latin typeface="Arial" charset="0"/>
              </a:rPr>
              <a:t>52%</a:t>
            </a:r>
            <a:endParaRPr lang="en-US" sz="2400" dirty="0"/>
          </a:p>
        </p:txBody>
      </p:sp>
    </p:spTree>
    <p:extLst>
      <p:ext uri="{BB962C8B-B14F-4D97-AF65-F5344CB8AC3E}">
        <p14:creationId xmlns:p14="http://schemas.microsoft.com/office/powerpoint/2010/main" val="262388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p:txBody>
          <a:bodyPr anchor="t"/>
          <a:lstStyle/>
          <a:p>
            <a:pPr lvl="0"/>
            <a:r>
              <a:rPr lang="en-US" dirty="0" err="1"/>
              <a:t>Calcular</a:t>
            </a:r>
            <a:r>
              <a:rPr lang="en-US" dirty="0"/>
              <a:t> </a:t>
            </a:r>
            <a:r>
              <a:rPr lang="en-US" dirty="0" err="1"/>
              <a:t>medidas</a:t>
            </a:r>
            <a:r>
              <a:rPr lang="en-US" dirty="0"/>
              <a:t> de </a:t>
            </a:r>
            <a:r>
              <a:rPr lang="en-US" dirty="0" err="1"/>
              <a:t>frequência</a:t>
            </a:r>
            <a:r>
              <a:rPr lang="en-US" dirty="0"/>
              <a:t> (1/3)</a:t>
            </a:r>
            <a:endParaRPr lang="fr-FR" dirty="0"/>
          </a:p>
        </p:txBody>
      </p:sp>
    </p:spTree>
    <p:extLst>
      <p:ext uri="{BB962C8B-B14F-4D97-AF65-F5344CB8AC3E}">
        <p14:creationId xmlns:p14="http://schemas.microsoft.com/office/powerpoint/2010/main" val="9285928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411AC-B924-0639-B70A-F018C77C70EB}"/>
              </a:ext>
            </a:extLst>
          </p:cNvPr>
          <p:cNvSpPr>
            <a:spLocks noGrp="1"/>
          </p:cNvSpPr>
          <p:nvPr>
            <p:ph sz="half" idx="2"/>
          </p:nvPr>
        </p:nvSpPr>
        <p:spPr/>
        <p:txBody>
          <a:bodyPr/>
          <a:lstStyle/>
          <a:p>
            <a:pPr marL="514350" indent="-514350">
              <a:spcBef>
                <a:spcPts val="0"/>
              </a:spcBef>
              <a:buFont typeface="+mj-lt"/>
              <a:buAutoNum type="arabicPeriod"/>
              <a:defRPr/>
            </a:pPr>
            <a:r>
              <a:rPr lang="en-US" sz="2800" dirty="0"/>
              <a:t>Que </a:t>
            </a:r>
            <a:r>
              <a:rPr lang="en-US" sz="2800" dirty="0" err="1"/>
              <a:t>proporção</a:t>
            </a:r>
            <a:r>
              <a:rPr lang="en-US" sz="2800" dirty="0"/>
              <a:t> de </a:t>
            </a:r>
            <a:r>
              <a:rPr lang="en-US" sz="2800" dirty="0" err="1"/>
              <a:t>mulheres</a:t>
            </a:r>
            <a:r>
              <a:rPr lang="en-US" sz="2800" dirty="0"/>
              <a:t> do </a:t>
            </a:r>
            <a:r>
              <a:rPr lang="en-US" sz="2800" dirty="0" err="1"/>
              <a:t>grupo</a:t>
            </a:r>
            <a:r>
              <a:rPr lang="en-US" sz="2800" dirty="0"/>
              <a:t> </a:t>
            </a:r>
            <a:r>
              <a:rPr lang="en-US" sz="2800" dirty="0" err="1"/>
              <a:t>tinha</a:t>
            </a:r>
            <a:r>
              <a:rPr lang="en-US" sz="2800" dirty="0"/>
              <a:t> </a:t>
            </a:r>
            <a:r>
              <a:rPr lang="en-US" sz="2800" dirty="0" err="1"/>
              <a:t>hipertensão</a:t>
            </a:r>
            <a:r>
              <a:rPr lang="en-US" sz="2800" dirty="0"/>
              <a:t> </a:t>
            </a:r>
            <a:r>
              <a:rPr lang="en-US" sz="2800" dirty="0" err="1"/>
              <a:t>não</a:t>
            </a:r>
            <a:r>
              <a:rPr lang="en-US" sz="2800" dirty="0"/>
              <a:t> </a:t>
            </a:r>
            <a:r>
              <a:rPr lang="en-US" sz="2800" dirty="0" err="1"/>
              <a:t>reconhecida</a:t>
            </a:r>
            <a:r>
              <a:rPr lang="en-US" sz="2800" dirty="0"/>
              <a:t> </a:t>
            </a:r>
            <a:r>
              <a:rPr lang="en-US" sz="2800" dirty="0" err="1"/>
              <a:t>anteriormente</a:t>
            </a:r>
            <a:r>
              <a:rPr lang="en-US" sz="2800" dirty="0"/>
              <a:t> no Dia 1?</a:t>
            </a:r>
          </a:p>
          <a:p>
            <a:pPr marL="457200" indent="0">
              <a:buNone/>
              <a:defRPr/>
            </a:pPr>
            <a:r>
              <a:rPr lang="en-US" b="1" dirty="0">
                <a:solidFill>
                  <a:srgbClr val="00953A"/>
                </a:solidFill>
                <a:ea typeface="Times New Roman" panose="02020603050405020304" pitchFamily="18" charset="0"/>
                <a:cs typeface="Times New Roman" panose="02020603050405020304" pitchFamily="18" charset="0"/>
              </a:rPr>
              <a:t>(37 / 787) x 100 = 4,7%</a:t>
            </a:r>
            <a:endParaRPr lang="en-US" dirty="0">
              <a:solidFill>
                <a:srgbClr val="00953A"/>
              </a:solidFill>
              <a:ea typeface="Times New Roman" panose="02020603050405020304" pitchFamily="18" charset="0"/>
              <a:cs typeface="Times New Roman" panose="02020603050405020304" pitchFamily="18" charset="0"/>
            </a:endParaRPr>
          </a:p>
          <a:p>
            <a:pPr marL="514350" indent="-514350">
              <a:spcBef>
                <a:spcPts val="0"/>
              </a:spcBef>
              <a:buFont typeface="+mj-lt"/>
              <a:buAutoNum type="arabicPeriod"/>
              <a:defRPr/>
            </a:pPr>
            <a:endParaRPr lang="en-US" sz="2800" dirty="0"/>
          </a:p>
          <a:p>
            <a:pPr marL="514350" indent="-514350">
              <a:spcBef>
                <a:spcPts val="0"/>
              </a:spcBef>
              <a:buFont typeface="+mj-lt"/>
              <a:buAutoNum type="arabicPeriod" startAt="2"/>
              <a:defRPr/>
            </a:pPr>
            <a:r>
              <a:rPr lang="en-US" sz="2800" dirty="0"/>
              <a:t>Qual era a </a:t>
            </a:r>
            <a:r>
              <a:rPr lang="en-US" sz="2800" dirty="0" err="1"/>
              <a:t>prevalência</a:t>
            </a:r>
            <a:r>
              <a:rPr lang="en-US" sz="2800" dirty="0"/>
              <a:t> de </a:t>
            </a:r>
            <a:r>
              <a:rPr lang="en-US" sz="2800" dirty="0" err="1"/>
              <a:t>hipertensão</a:t>
            </a:r>
            <a:r>
              <a:rPr lang="en-US" sz="2800" dirty="0"/>
              <a:t> </a:t>
            </a:r>
            <a:r>
              <a:rPr lang="en-US" sz="2800" dirty="0" err="1"/>
              <a:t>nesta</a:t>
            </a:r>
            <a:r>
              <a:rPr lang="en-US" sz="2800" dirty="0"/>
              <a:t> </a:t>
            </a:r>
            <a:r>
              <a:rPr lang="en-US" sz="2800" dirty="0" err="1"/>
              <a:t>coorte</a:t>
            </a:r>
            <a:r>
              <a:rPr lang="en-US" sz="2800" dirty="0"/>
              <a:t> de </a:t>
            </a:r>
            <a:r>
              <a:rPr lang="en-US" sz="2800" dirty="0" err="1"/>
              <a:t>mulheres</a:t>
            </a:r>
            <a:r>
              <a:rPr lang="en-US" sz="2800" dirty="0"/>
              <a:t> no final do </a:t>
            </a:r>
            <a:r>
              <a:rPr lang="en-US" sz="2800" dirty="0" err="1"/>
              <a:t>primeiro</a:t>
            </a:r>
            <a:r>
              <a:rPr lang="en-US" sz="2800" dirty="0"/>
              <a:t> </a:t>
            </a:r>
            <a:r>
              <a:rPr lang="en-US" sz="2800" dirty="0" err="1"/>
              <a:t>ano</a:t>
            </a:r>
            <a:r>
              <a:rPr lang="en-US" sz="2800" dirty="0"/>
              <a:t> do </a:t>
            </a:r>
            <a:r>
              <a:rPr lang="en-US" sz="2800" dirty="0" err="1"/>
              <a:t>estudo</a:t>
            </a:r>
            <a:r>
              <a:rPr lang="en-US" sz="2800" dirty="0"/>
              <a:t>?</a:t>
            </a:r>
          </a:p>
          <a:p>
            <a:pPr marL="457200" indent="0">
              <a:buNone/>
              <a:defRPr/>
            </a:pPr>
            <a:r>
              <a:rPr lang="en-US" b="1" dirty="0">
                <a:solidFill>
                  <a:srgbClr val="00953A"/>
                </a:solidFill>
                <a:ea typeface="Times New Roman" panose="02020603050405020304" pitchFamily="18" charset="0"/>
                <a:cs typeface="Times New Roman" panose="02020603050405020304" pitchFamily="18" charset="0"/>
              </a:rPr>
              <a:t>(37 + 43) / 787 x 100 = 10,2%</a:t>
            </a:r>
            <a:endParaRPr lang="en-US" dirty="0">
              <a:solidFill>
                <a:srgbClr val="00953A"/>
              </a:solidFill>
              <a:ea typeface="Times New Roman" panose="02020603050405020304" pitchFamily="18" charset="0"/>
              <a:cs typeface="Times New Roman" panose="02020603050405020304" pitchFamily="18" charset="0"/>
            </a:endParaRPr>
          </a:p>
          <a:p>
            <a:pPr marL="514350" indent="-514350">
              <a:spcBef>
                <a:spcPts val="0"/>
              </a:spcBef>
              <a:buFont typeface="+mj-lt"/>
              <a:buAutoNum type="arabicPeriod"/>
              <a:defRPr/>
            </a:pPr>
            <a:endParaRPr lang="en-US" sz="2800" dirty="0"/>
          </a:p>
          <a:p>
            <a:endParaRPr lang="en-US" dirty="0"/>
          </a:p>
        </p:txBody>
      </p:sp>
      <p:sp>
        <p:nvSpPr>
          <p:cNvPr id="2" name="Title 1">
            <a:extLst>
              <a:ext uri="{FF2B5EF4-FFF2-40B4-BE49-F238E27FC236}">
                <a16:creationId xmlns:a16="http://schemas.microsoft.com/office/drawing/2014/main" id="{CB4AC439-80E1-F4A1-C1A5-DDB30F810A40}"/>
              </a:ext>
            </a:extLst>
          </p:cNvPr>
          <p:cNvSpPr>
            <a:spLocks noGrp="1"/>
          </p:cNvSpPr>
          <p:nvPr>
            <p:ph type="title"/>
          </p:nvPr>
        </p:nvSpPr>
        <p:spPr/>
        <p:txBody>
          <a:bodyPr/>
          <a:lstStyle/>
          <a:p>
            <a:r>
              <a:rPr lang="en-US" dirty="0" err="1"/>
              <a:t>Calcular</a:t>
            </a:r>
            <a:r>
              <a:rPr lang="en-US" dirty="0"/>
              <a:t> </a:t>
            </a:r>
            <a:r>
              <a:rPr lang="en-US" dirty="0" err="1"/>
              <a:t>medidas</a:t>
            </a:r>
            <a:r>
              <a:rPr lang="en-US" dirty="0"/>
              <a:t> de </a:t>
            </a:r>
            <a:r>
              <a:rPr lang="en-US" dirty="0" err="1"/>
              <a:t>frequência</a:t>
            </a:r>
            <a:r>
              <a:rPr lang="en-US" dirty="0"/>
              <a:t> (2/3)</a:t>
            </a:r>
          </a:p>
        </p:txBody>
      </p:sp>
    </p:spTree>
    <p:extLst>
      <p:ext uri="{BB962C8B-B14F-4D97-AF65-F5344CB8AC3E}">
        <p14:creationId xmlns:p14="http://schemas.microsoft.com/office/powerpoint/2010/main" val="138523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411AC-B924-0639-B70A-F018C77C70EB}"/>
              </a:ext>
            </a:extLst>
          </p:cNvPr>
          <p:cNvSpPr>
            <a:spLocks noGrp="1"/>
          </p:cNvSpPr>
          <p:nvPr>
            <p:ph sz="half" idx="2"/>
          </p:nvPr>
        </p:nvSpPr>
        <p:spPr/>
        <p:txBody>
          <a:bodyPr lIns="91440" tIns="45720" rIns="91440" bIns="45720" anchor="t"/>
          <a:lstStyle/>
          <a:p>
            <a:pPr marL="514350" indent="-514350">
              <a:spcBef>
                <a:spcPts val="0"/>
              </a:spcBef>
              <a:buFont typeface="+mj-lt"/>
              <a:buAutoNum type="arabicPeriod" startAt="3"/>
              <a:defRPr/>
            </a:pPr>
            <a:r>
              <a:rPr lang="en-US" sz="2800" dirty="0"/>
              <a:t>Qual </a:t>
            </a:r>
            <a:r>
              <a:rPr lang="en-US" sz="2800" dirty="0" err="1"/>
              <a:t>foi</a:t>
            </a:r>
            <a:r>
              <a:rPr lang="en-US" sz="2800" dirty="0"/>
              <a:t> a </a:t>
            </a:r>
            <a:r>
              <a:rPr lang="en-US" sz="2800" dirty="0" err="1"/>
              <a:t>incidência</a:t>
            </a:r>
            <a:r>
              <a:rPr lang="en-US" sz="2800" dirty="0"/>
              <a:t> de </a:t>
            </a:r>
            <a:r>
              <a:rPr lang="en-US" sz="2800" dirty="0" err="1"/>
              <a:t>hipertensão</a:t>
            </a:r>
            <a:r>
              <a:rPr lang="en-US" sz="2800" dirty="0"/>
              <a:t> </a:t>
            </a:r>
            <a:r>
              <a:rPr lang="en-US" sz="2800" dirty="0" err="1"/>
              <a:t>por</a:t>
            </a:r>
            <a:r>
              <a:rPr lang="en-US" sz="2800" dirty="0"/>
              <a:t> </a:t>
            </a:r>
            <a:r>
              <a:rPr lang="en-US" sz="2800" dirty="0" err="1"/>
              <a:t>ano</a:t>
            </a:r>
            <a:r>
              <a:rPr lang="en-US" sz="2800" dirty="0"/>
              <a:t> </a:t>
            </a:r>
            <a:r>
              <a:rPr lang="en-US" sz="2800" dirty="0" err="1"/>
              <a:t>durante</a:t>
            </a:r>
            <a:r>
              <a:rPr lang="en-US" sz="2800" dirty="0"/>
              <a:t> o </a:t>
            </a:r>
            <a:r>
              <a:rPr lang="en-US" sz="2800" dirty="0" err="1"/>
              <a:t>período</a:t>
            </a:r>
            <a:r>
              <a:rPr lang="en-US" sz="2800" dirty="0"/>
              <a:t> do </a:t>
            </a:r>
            <a:r>
              <a:rPr lang="en-US" sz="2800" dirty="0" err="1"/>
              <a:t>estudo</a:t>
            </a:r>
            <a:r>
              <a:rPr lang="en-US" sz="2800" dirty="0"/>
              <a:t>?</a:t>
            </a:r>
          </a:p>
          <a:p>
            <a:pPr marL="457200" indent="0">
              <a:spcBef>
                <a:spcPts val="0"/>
              </a:spcBef>
              <a:buNone/>
              <a:defRPr/>
            </a:pPr>
            <a:r>
              <a:rPr lang="en-US" sz="2800" b="1" dirty="0">
                <a:solidFill>
                  <a:srgbClr val="00953A"/>
                </a:solidFill>
                <a:effectLst/>
                <a:latin typeface="+mn-lt"/>
                <a:ea typeface="Times New Roman" panose="02020603050405020304" pitchFamily="18" charset="0"/>
              </a:rPr>
              <a:t>(43 + 54) / (787 - 37) / 4 </a:t>
            </a:r>
            <a:r>
              <a:rPr lang="en-US" sz="2800" b="1" dirty="0" err="1">
                <a:solidFill>
                  <a:srgbClr val="00953A"/>
                </a:solidFill>
                <a:effectLst/>
                <a:latin typeface="+mn-lt"/>
                <a:ea typeface="Times New Roman" panose="02020603050405020304" pitchFamily="18" charset="0"/>
              </a:rPr>
              <a:t>anos</a:t>
            </a:r>
            <a:r>
              <a:rPr lang="en-US" sz="2800" b="1" dirty="0">
                <a:solidFill>
                  <a:srgbClr val="00953A"/>
                </a:solidFill>
                <a:effectLst/>
                <a:latin typeface="+mn-lt"/>
                <a:ea typeface="Times New Roman" panose="02020603050405020304" pitchFamily="18" charset="0"/>
              </a:rPr>
              <a:t> = 0,032 = </a:t>
            </a:r>
          </a:p>
          <a:p>
            <a:pPr marL="457200" indent="0">
              <a:spcBef>
                <a:spcPts val="0"/>
              </a:spcBef>
              <a:buNone/>
              <a:defRPr/>
            </a:pPr>
            <a:r>
              <a:rPr lang="en-US" b="1" dirty="0">
                <a:solidFill>
                  <a:srgbClr val="00953A"/>
                </a:solidFill>
                <a:ea typeface="Times New Roman" panose="02020603050405020304" pitchFamily="18" charset="0"/>
              </a:rPr>
              <a:t>3 </a:t>
            </a:r>
            <a:r>
              <a:rPr lang="en-US" sz="2800" b="1" dirty="0" err="1">
                <a:solidFill>
                  <a:srgbClr val="00953A"/>
                </a:solidFill>
                <a:effectLst/>
                <a:latin typeface="+mn-lt"/>
                <a:ea typeface="Times New Roman" panose="02020603050405020304" pitchFamily="18" charset="0"/>
              </a:rPr>
              <a:t>casos</a:t>
            </a:r>
            <a:r>
              <a:rPr lang="en-US" sz="2800" b="1" dirty="0">
                <a:solidFill>
                  <a:srgbClr val="00953A"/>
                </a:solidFill>
                <a:effectLst/>
                <a:latin typeface="+mn-lt"/>
                <a:ea typeface="Times New Roman" panose="02020603050405020304" pitchFamily="18" charset="0"/>
              </a:rPr>
              <a:t> </a:t>
            </a:r>
            <a:r>
              <a:rPr lang="en-US" sz="2800" b="1" dirty="0" err="1">
                <a:solidFill>
                  <a:srgbClr val="00953A"/>
                </a:solidFill>
                <a:effectLst/>
                <a:latin typeface="+mn-lt"/>
                <a:ea typeface="Times New Roman" panose="02020603050405020304" pitchFamily="18" charset="0"/>
              </a:rPr>
              <a:t>por</a:t>
            </a:r>
            <a:r>
              <a:rPr lang="en-US" sz="2800" b="1" dirty="0">
                <a:solidFill>
                  <a:srgbClr val="00953A"/>
                </a:solidFill>
                <a:effectLst/>
                <a:latin typeface="+mn-lt"/>
                <a:ea typeface="Times New Roman" panose="02020603050405020304" pitchFamily="18" charset="0"/>
              </a:rPr>
              <a:t> 100 </a:t>
            </a:r>
            <a:r>
              <a:rPr lang="en-US" sz="2800" b="1" dirty="0" err="1">
                <a:solidFill>
                  <a:srgbClr val="00953A"/>
                </a:solidFill>
                <a:effectLst/>
                <a:latin typeface="+mn-lt"/>
                <a:ea typeface="Times New Roman" panose="02020603050405020304" pitchFamily="18" charset="0"/>
              </a:rPr>
              <a:t>mulheres</a:t>
            </a:r>
            <a:r>
              <a:rPr lang="en-US" sz="2800" b="1" dirty="0">
                <a:solidFill>
                  <a:srgbClr val="00953A"/>
                </a:solidFill>
                <a:effectLst/>
                <a:latin typeface="+mn-lt"/>
                <a:ea typeface="Times New Roman" panose="02020603050405020304" pitchFamily="18" charset="0"/>
              </a:rPr>
              <a:t> </a:t>
            </a:r>
            <a:r>
              <a:rPr lang="en-US" sz="2800" b="1" dirty="0" err="1">
                <a:solidFill>
                  <a:srgbClr val="00953A"/>
                </a:solidFill>
                <a:effectLst/>
                <a:latin typeface="+mn-lt"/>
                <a:ea typeface="Times New Roman" panose="02020603050405020304" pitchFamily="18" charset="0"/>
              </a:rPr>
              <a:t>por</a:t>
            </a:r>
            <a:r>
              <a:rPr lang="en-US" sz="2800" b="1" dirty="0">
                <a:solidFill>
                  <a:srgbClr val="00953A"/>
                </a:solidFill>
                <a:effectLst/>
                <a:latin typeface="+mn-lt"/>
                <a:ea typeface="Times New Roman" panose="02020603050405020304" pitchFamily="18" charset="0"/>
              </a:rPr>
              <a:t> </a:t>
            </a:r>
            <a:r>
              <a:rPr lang="en-US" b="1" dirty="0" err="1">
                <a:solidFill>
                  <a:srgbClr val="00953A"/>
                </a:solidFill>
                <a:ea typeface="Times New Roman" panose="02020603050405020304" pitchFamily="18" charset="0"/>
              </a:rPr>
              <a:t>ano</a:t>
            </a:r>
            <a:r>
              <a:rPr lang="en-US" b="1" dirty="0">
                <a:solidFill>
                  <a:srgbClr val="00953A"/>
                </a:solidFill>
                <a:ea typeface="Times New Roman" panose="02020603050405020304" pitchFamily="18" charset="0"/>
              </a:rPr>
              <a:t> </a:t>
            </a:r>
            <a:endParaRPr lang="en-US" dirty="0">
              <a:solidFill>
                <a:srgbClr val="00953A"/>
              </a:solidFill>
              <a:latin typeface="+mn-lt"/>
            </a:endParaRPr>
          </a:p>
          <a:p>
            <a:pPr marL="514350" indent="-514350">
              <a:spcBef>
                <a:spcPts val="0"/>
              </a:spcBef>
              <a:buFont typeface="+mj-lt"/>
              <a:buAutoNum type="arabicPeriod" startAt="3"/>
              <a:defRPr/>
            </a:pPr>
            <a:endParaRPr lang="en-US" sz="2800" dirty="0"/>
          </a:p>
          <a:p>
            <a:pPr marL="514350" indent="-514350">
              <a:spcBef>
                <a:spcPts val="0"/>
              </a:spcBef>
              <a:buFont typeface="+mj-lt"/>
              <a:buAutoNum type="arabicPeriod" startAt="4"/>
              <a:defRPr/>
            </a:pPr>
            <a:r>
              <a:rPr lang="en-US" sz="2800" dirty="0"/>
              <a:t>Qual </a:t>
            </a:r>
            <a:r>
              <a:rPr lang="en-US" sz="2800" dirty="0" err="1"/>
              <a:t>foi</a:t>
            </a:r>
            <a:r>
              <a:rPr lang="en-US" sz="2800" dirty="0"/>
              <a:t> a taxa </a:t>
            </a:r>
            <a:r>
              <a:rPr lang="en-US" sz="2800" dirty="0" err="1"/>
              <a:t>anual</a:t>
            </a:r>
            <a:r>
              <a:rPr lang="en-US" sz="2800" dirty="0"/>
              <a:t> de </a:t>
            </a:r>
            <a:r>
              <a:rPr lang="en-US" sz="2800" dirty="0" err="1"/>
              <a:t>mortalidade</a:t>
            </a:r>
            <a:r>
              <a:rPr lang="en-US" sz="2800" dirty="0"/>
              <a:t> (</a:t>
            </a:r>
            <a:r>
              <a:rPr lang="en-US" sz="2800" dirty="0" err="1"/>
              <a:t>morte</a:t>
            </a:r>
            <a:r>
              <a:rPr lang="en-US" sz="2800" dirty="0"/>
              <a:t>) entre </a:t>
            </a:r>
            <a:r>
              <a:rPr lang="en-US" sz="2800" dirty="0" err="1"/>
              <a:t>todas</a:t>
            </a:r>
            <a:r>
              <a:rPr lang="en-US" sz="2800" dirty="0"/>
              <a:t> as 787 </a:t>
            </a:r>
            <a:r>
              <a:rPr lang="en-US" sz="2800" dirty="0" err="1"/>
              <a:t>mulheres</a:t>
            </a:r>
            <a:r>
              <a:rPr lang="en-US" sz="2800" dirty="0"/>
              <a:t> </a:t>
            </a:r>
            <a:r>
              <a:rPr lang="en-US" sz="2800" dirty="0" err="1"/>
              <a:t>durante</a:t>
            </a:r>
            <a:r>
              <a:rPr lang="en-US" sz="2800" dirty="0"/>
              <a:t> o </a:t>
            </a:r>
            <a:r>
              <a:rPr lang="en-US" sz="2800" dirty="0" err="1"/>
              <a:t>período</a:t>
            </a:r>
            <a:r>
              <a:rPr lang="en-US" sz="2800" dirty="0"/>
              <a:t> do </a:t>
            </a:r>
            <a:r>
              <a:rPr lang="en-US" sz="2800" dirty="0" err="1"/>
              <a:t>estudo</a:t>
            </a:r>
            <a:r>
              <a:rPr lang="en-US" sz="2800" dirty="0"/>
              <a:t>?</a:t>
            </a:r>
          </a:p>
          <a:p>
            <a:pPr marL="457200" indent="0">
              <a:buNone/>
              <a:defRPr/>
            </a:pPr>
            <a:r>
              <a:rPr lang="en-US" b="1" dirty="0">
                <a:solidFill>
                  <a:srgbClr val="00953A"/>
                </a:solidFill>
                <a:ea typeface="Times New Roman" panose="02020603050405020304" pitchFamily="18" charset="0"/>
              </a:rPr>
              <a:t>(6 / 787) x 1000 / 4 = 2 </a:t>
            </a:r>
            <a:r>
              <a:rPr lang="en-US" b="1" dirty="0" err="1">
                <a:solidFill>
                  <a:srgbClr val="00953A"/>
                </a:solidFill>
                <a:ea typeface="Times New Roman" panose="02020603050405020304" pitchFamily="18" charset="0"/>
              </a:rPr>
              <a:t>mortes</a:t>
            </a:r>
            <a:r>
              <a:rPr lang="en-US" b="1" dirty="0">
                <a:solidFill>
                  <a:srgbClr val="00953A"/>
                </a:solidFill>
                <a:ea typeface="Times New Roman" panose="02020603050405020304" pitchFamily="18" charset="0"/>
              </a:rPr>
              <a:t> </a:t>
            </a:r>
            <a:r>
              <a:rPr lang="en-US" b="1" dirty="0" err="1">
                <a:solidFill>
                  <a:srgbClr val="00953A"/>
                </a:solidFill>
                <a:ea typeface="Times New Roman" panose="02020603050405020304" pitchFamily="18" charset="0"/>
              </a:rPr>
              <a:t>por</a:t>
            </a:r>
            <a:r>
              <a:rPr lang="en-US" b="1" dirty="0">
                <a:solidFill>
                  <a:srgbClr val="00953A"/>
                </a:solidFill>
                <a:ea typeface="Times New Roman" panose="02020603050405020304" pitchFamily="18" charset="0"/>
              </a:rPr>
              <a:t> 1.000 </a:t>
            </a:r>
            <a:r>
              <a:rPr lang="en-US" b="1" dirty="0" err="1">
                <a:solidFill>
                  <a:srgbClr val="00953A"/>
                </a:solidFill>
                <a:ea typeface="Times New Roman" panose="02020603050405020304" pitchFamily="18" charset="0"/>
              </a:rPr>
              <a:t>mulheres</a:t>
            </a:r>
            <a:r>
              <a:rPr lang="en-US" b="1" dirty="0">
                <a:solidFill>
                  <a:srgbClr val="00953A"/>
                </a:solidFill>
                <a:ea typeface="Times New Roman" panose="02020603050405020304" pitchFamily="18" charset="0"/>
              </a:rPr>
              <a:t> </a:t>
            </a:r>
            <a:r>
              <a:rPr lang="en-US" b="1" dirty="0" err="1">
                <a:solidFill>
                  <a:srgbClr val="00953A"/>
                </a:solidFill>
                <a:ea typeface="Times New Roman" panose="02020603050405020304" pitchFamily="18" charset="0"/>
              </a:rPr>
              <a:t>por</a:t>
            </a:r>
            <a:r>
              <a:rPr lang="en-US" b="1" dirty="0">
                <a:solidFill>
                  <a:srgbClr val="00953A"/>
                </a:solidFill>
                <a:ea typeface="Times New Roman" panose="02020603050405020304" pitchFamily="18" charset="0"/>
              </a:rPr>
              <a:t> </a:t>
            </a:r>
            <a:r>
              <a:rPr lang="en-US" b="1" dirty="0" err="1">
                <a:solidFill>
                  <a:srgbClr val="00953A"/>
                </a:solidFill>
                <a:ea typeface="Times New Roman" panose="02020603050405020304" pitchFamily="18" charset="0"/>
              </a:rPr>
              <a:t>ano</a:t>
            </a:r>
            <a:endParaRPr lang="en-US" dirty="0">
              <a:solidFill>
                <a:srgbClr val="00953A"/>
              </a:solidFill>
            </a:endParaRPr>
          </a:p>
          <a:p>
            <a:pPr marL="0" indent="0">
              <a:spcBef>
                <a:spcPts val="0"/>
              </a:spcBef>
              <a:buNone/>
              <a:defRPr/>
            </a:pPr>
            <a:endParaRPr lang="en-US" sz="2800" dirty="0"/>
          </a:p>
          <a:p>
            <a:endParaRPr lang="en-US" dirty="0"/>
          </a:p>
        </p:txBody>
      </p:sp>
      <p:sp>
        <p:nvSpPr>
          <p:cNvPr id="2" name="Title 1">
            <a:extLst>
              <a:ext uri="{FF2B5EF4-FFF2-40B4-BE49-F238E27FC236}">
                <a16:creationId xmlns:a16="http://schemas.microsoft.com/office/drawing/2014/main" id="{CB4AC439-80E1-F4A1-C1A5-DDB30F810A40}"/>
              </a:ext>
            </a:extLst>
          </p:cNvPr>
          <p:cNvSpPr>
            <a:spLocks noGrp="1"/>
          </p:cNvSpPr>
          <p:nvPr>
            <p:ph type="title"/>
          </p:nvPr>
        </p:nvSpPr>
        <p:spPr/>
        <p:txBody>
          <a:bodyPr/>
          <a:lstStyle/>
          <a:p>
            <a:r>
              <a:rPr lang="en-US" dirty="0" err="1"/>
              <a:t>Calcular</a:t>
            </a:r>
            <a:r>
              <a:rPr lang="en-US" dirty="0"/>
              <a:t> </a:t>
            </a:r>
            <a:r>
              <a:rPr lang="en-US" dirty="0" err="1"/>
              <a:t>medidas</a:t>
            </a:r>
            <a:r>
              <a:rPr lang="en-US" dirty="0"/>
              <a:t> de </a:t>
            </a:r>
            <a:r>
              <a:rPr lang="en-US" dirty="0" err="1"/>
              <a:t>frequência</a:t>
            </a:r>
            <a:r>
              <a:rPr lang="en-US" dirty="0"/>
              <a:t> (3/3)</a:t>
            </a:r>
          </a:p>
        </p:txBody>
      </p:sp>
    </p:spTree>
    <p:extLst>
      <p:ext uri="{BB962C8B-B14F-4D97-AF65-F5344CB8AC3E}">
        <p14:creationId xmlns:p14="http://schemas.microsoft.com/office/powerpoint/2010/main" val="148410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Medidas</a:t>
            </a:r>
            <a:r>
              <a:rPr lang="en-US" altLang="en-US" dirty="0"/>
              <a:t> de </a:t>
            </a:r>
            <a:r>
              <a:rPr lang="en-US" altLang="en-US" dirty="0" err="1"/>
              <a:t>frequência</a:t>
            </a:r>
            <a:r>
              <a:rPr lang="en-US" altLang="en-US" dirty="0"/>
              <a:t> </a:t>
            </a:r>
            <a:r>
              <a:rPr lang="en-US" altLang="en-US" dirty="0" err="1"/>
              <a:t>resumo</a:t>
            </a:r>
            <a:endParaRPr lang="en-US" dirty="0"/>
          </a:p>
        </p:txBody>
      </p:sp>
      <p:sp>
        <p:nvSpPr>
          <p:cNvPr id="5" name="Rounded Rectangle 4"/>
          <p:cNvSpPr/>
          <p:nvPr/>
        </p:nvSpPr>
        <p:spPr>
          <a:xfrm>
            <a:off x="1292702" y="1369839"/>
            <a:ext cx="3108960" cy="1189038"/>
          </a:xfrm>
          <a:prstGeom prst="roundRect">
            <a:avLst/>
          </a:prstGeom>
          <a:solidFill>
            <a:sysClr val="window" lastClr="FFFFFF"/>
          </a:solidFill>
          <a:ln w="76200" cap="flat" cmpd="sng" algn="ctr">
            <a:solidFill>
              <a:srgbClr val="339933"/>
            </a:solidFill>
            <a:prstDash val="solid"/>
          </a:ln>
          <a:effectLst/>
        </p:spPr>
        <p:txBody>
          <a:bodyPr anchor="ctr"/>
          <a:lstStyle/>
          <a:p>
            <a:pPr marL="3175" indent="-228600" algn="ctr">
              <a:spcBef>
                <a:spcPts val="500"/>
              </a:spcBef>
              <a:spcAft>
                <a:spcPts val="500"/>
              </a:spcAft>
              <a:defRPr/>
            </a:pPr>
            <a:r>
              <a:rPr lang="en-US" altLang="en-US" sz="2400" b="1" kern="0" dirty="0" err="1">
                <a:solidFill>
                  <a:sysClr val="windowText" lastClr="000000"/>
                </a:solidFill>
                <a:latin typeface="Arial" panose="020B0604020202020204" pitchFamily="34" charset="0"/>
                <a:ea typeface="ＭＳ Ｐゴシック" pitchFamily="34" charset="-128"/>
              </a:rPr>
              <a:t>Contagens</a:t>
            </a:r>
            <a:br>
              <a:rPr lang="en-US" altLang="en-US" sz="2000" b="1" kern="0" dirty="0">
                <a:solidFill>
                  <a:sysClr val="windowText" lastClr="000000"/>
                </a:solidFill>
                <a:latin typeface="Arial" panose="020B0604020202020204" pitchFamily="34" charset="0"/>
                <a:ea typeface="ＭＳ Ｐゴシック" pitchFamily="34" charset="-128"/>
              </a:rPr>
            </a:br>
            <a:r>
              <a:rPr lang="en-US" altLang="en-US" sz="2000" kern="0" dirty="0" err="1">
                <a:solidFill>
                  <a:sysClr val="windowText" lastClr="000000"/>
                </a:solidFill>
                <a:latin typeface="Arial" panose="020B0604020202020204" pitchFamily="34" charset="0"/>
                <a:ea typeface="ＭＳ Ｐゴシック" pitchFamily="34" charset="-128"/>
              </a:rPr>
              <a:t>Número</a:t>
            </a:r>
            <a:r>
              <a:rPr lang="en-US" altLang="en-US" sz="2000" kern="0" dirty="0">
                <a:solidFill>
                  <a:sysClr val="windowText" lastClr="000000"/>
                </a:solidFill>
                <a:latin typeface="Arial" panose="020B0604020202020204" pitchFamily="34" charset="0"/>
                <a:ea typeface="ＭＳ Ｐゴシック" pitchFamily="34" charset="-128"/>
              </a:rPr>
              <a:t> de </a:t>
            </a:r>
            <a:r>
              <a:rPr lang="en-US" altLang="en-US" sz="2000" kern="0" dirty="0" err="1">
                <a:solidFill>
                  <a:sysClr val="windowText" lastClr="000000"/>
                </a:solidFill>
                <a:latin typeface="Arial" panose="020B0604020202020204" pitchFamily="34" charset="0"/>
                <a:ea typeface="ＭＳ Ｐゴシック" pitchFamily="34" charset="-128"/>
              </a:rPr>
              <a:t>casos</a:t>
            </a:r>
            <a:endParaRPr lang="en-US" sz="2000" kern="0" dirty="0">
              <a:solidFill>
                <a:sysClr val="windowText" lastClr="000000"/>
              </a:solidFill>
              <a:latin typeface="Arial" panose="020B0604020202020204" pitchFamily="34" charset="0"/>
            </a:endParaRPr>
          </a:p>
        </p:txBody>
      </p:sp>
      <p:sp>
        <p:nvSpPr>
          <p:cNvPr id="6" name="Rounded Rectangle 5"/>
          <p:cNvSpPr/>
          <p:nvPr/>
        </p:nvSpPr>
        <p:spPr>
          <a:xfrm>
            <a:off x="4541361" y="2674265"/>
            <a:ext cx="3109912" cy="1721599"/>
          </a:xfrm>
          <a:prstGeom prst="roundRect">
            <a:avLst/>
          </a:prstGeom>
          <a:noFill/>
          <a:ln w="76200" cap="flat" cmpd="sng" algn="ctr">
            <a:solidFill>
              <a:srgbClr val="0069AA"/>
            </a:solidFill>
            <a:prstDash val="solid"/>
          </a:ln>
          <a:effectLst/>
        </p:spPr>
        <p:txBody>
          <a:bodyPr anchor="ctr"/>
          <a:lstStyle/>
          <a:p>
            <a:pPr indent="-228600" algn="ctr">
              <a:spcBef>
                <a:spcPts val="500"/>
              </a:spcBef>
              <a:spcAft>
                <a:spcPts val="500"/>
              </a:spcAft>
              <a:defRPr/>
            </a:pPr>
            <a:r>
              <a:rPr lang="en-US" sz="2400" b="1" kern="0" dirty="0">
                <a:solidFill>
                  <a:sysClr val="windowText" lastClr="000000"/>
                </a:solidFill>
                <a:latin typeface="Arial" panose="020B0604020202020204" pitchFamily="34" charset="0"/>
              </a:rPr>
              <a:t>Taxa de </a:t>
            </a:r>
            <a:r>
              <a:rPr lang="en-US" sz="2400" b="1" kern="0" dirty="0" err="1">
                <a:solidFill>
                  <a:sysClr val="windowText" lastClr="000000"/>
                </a:solidFill>
                <a:latin typeface="Arial" panose="020B0604020202020204" pitchFamily="34" charset="0"/>
              </a:rPr>
              <a:t>ataque</a:t>
            </a:r>
            <a:r>
              <a:rPr lang="en-US" sz="2400" b="1" kern="0" dirty="0">
                <a:solidFill>
                  <a:sysClr val="windowText" lastClr="000000"/>
                </a:solidFill>
                <a:latin typeface="Arial" panose="020B0604020202020204" pitchFamily="34" charset="0"/>
              </a:rPr>
              <a:t> </a:t>
            </a:r>
            <a:br>
              <a:rPr lang="en-US" sz="2000" b="1" kern="0" dirty="0">
                <a:solidFill>
                  <a:sysClr val="windowText" lastClr="000000"/>
                </a:solidFill>
                <a:latin typeface="Arial" panose="020B0604020202020204" pitchFamily="34" charset="0"/>
              </a:rPr>
            </a:br>
            <a:r>
              <a:rPr lang="en-US" sz="2000" kern="0" dirty="0" err="1">
                <a:solidFill>
                  <a:sysClr val="windowText" lastClr="000000"/>
                </a:solidFill>
                <a:latin typeface="Arial" panose="020B0604020202020204" pitchFamily="34" charset="0"/>
              </a:rPr>
              <a:t>Novos</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casos</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curto</a:t>
            </a:r>
            <a:r>
              <a:rPr lang="en-US" sz="2000" kern="0" dirty="0">
                <a:solidFill>
                  <a:sysClr val="windowText" lastClr="000000"/>
                </a:solidFill>
                <a:latin typeface="Arial" panose="020B0604020202020204" pitchFamily="34" charset="0"/>
              </a:rPr>
              <a:t> </a:t>
            </a:r>
            <a:br>
              <a:rPr lang="en-US" sz="2000" kern="0" dirty="0">
                <a:solidFill>
                  <a:sysClr val="windowText" lastClr="000000"/>
                </a:solidFill>
                <a:latin typeface="Arial" panose="020B0604020202020204" pitchFamily="34" charset="0"/>
              </a:rPr>
            </a:br>
            <a:r>
              <a:rPr lang="en-US" sz="2000" kern="0" dirty="0" err="1">
                <a:solidFill>
                  <a:sysClr val="windowText" lastClr="000000"/>
                </a:solidFill>
                <a:latin typeface="Arial" panose="020B0604020202020204" pitchFamily="34" charset="0"/>
              </a:rPr>
              <a:t>intervalo</a:t>
            </a:r>
            <a:r>
              <a:rPr lang="en-US" sz="2000" kern="0" dirty="0">
                <a:solidFill>
                  <a:sysClr val="windowText" lastClr="000000"/>
                </a:solidFill>
                <a:latin typeface="Arial" panose="020B0604020202020204" pitchFamily="34" charset="0"/>
              </a:rPr>
              <a:t> de tempo</a:t>
            </a:r>
          </a:p>
        </p:txBody>
      </p:sp>
      <p:sp>
        <p:nvSpPr>
          <p:cNvPr id="7" name="Rounded Rectangle 6"/>
          <p:cNvSpPr/>
          <p:nvPr/>
        </p:nvSpPr>
        <p:spPr>
          <a:xfrm>
            <a:off x="4541361" y="1369839"/>
            <a:ext cx="3109912" cy="1189038"/>
          </a:xfrm>
          <a:prstGeom prst="roundRect">
            <a:avLst/>
          </a:prstGeom>
          <a:noFill/>
          <a:ln w="76200" cap="flat" cmpd="sng" algn="ctr">
            <a:solidFill>
              <a:srgbClr val="339933"/>
            </a:solidFill>
            <a:prstDash val="solid"/>
          </a:ln>
          <a:effectLst/>
        </p:spPr>
        <p:txBody>
          <a:bodyPr anchor="ctr"/>
          <a:lstStyle/>
          <a:p>
            <a:pPr marL="3175" lvl="1" indent="-228600" algn="ctr">
              <a:spcBef>
                <a:spcPts val="500"/>
              </a:spcBef>
              <a:spcAft>
                <a:spcPts val="500"/>
              </a:spcAft>
              <a:defRPr/>
            </a:pPr>
            <a:r>
              <a:rPr lang="en-US" altLang="en-US" sz="2400" b="1" kern="0" dirty="0" err="1">
                <a:solidFill>
                  <a:sysClr val="windowText" lastClr="000000"/>
                </a:solidFill>
                <a:latin typeface="Arial" panose="020B0604020202020204" pitchFamily="34" charset="0"/>
                <a:ea typeface="ＭＳ Ｐゴシック" pitchFamily="34" charset="-128"/>
              </a:rPr>
              <a:t>Frequências</a:t>
            </a:r>
            <a:r>
              <a:rPr lang="en-US" altLang="en-US" sz="2400" b="1" kern="0" dirty="0">
                <a:solidFill>
                  <a:sysClr val="windowText" lastClr="000000"/>
                </a:solidFill>
                <a:latin typeface="Arial" panose="020B0604020202020204" pitchFamily="34" charset="0"/>
                <a:ea typeface="ＭＳ Ｐゴシック" pitchFamily="34" charset="-128"/>
              </a:rPr>
              <a:t> </a:t>
            </a:r>
            <a:br>
              <a:rPr lang="en-US" altLang="en-US" sz="2000" b="1" kern="0" dirty="0">
                <a:solidFill>
                  <a:sysClr val="windowText" lastClr="000000"/>
                </a:solidFill>
                <a:latin typeface="Arial" panose="020B0604020202020204" pitchFamily="34" charset="0"/>
                <a:ea typeface="ＭＳ Ｐゴシック" pitchFamily="34" charset="-128"/>
              </a:rPr>
            </a:br>
            <a:r>
              <a:rPr lang="en-US" altLang="en-US" sz="2000" kern="0" dirty="0" err="1">
                <a:solidFill>
                  <a:sysClr val="windowText" lastClr="000000"/>
                </a:solidFill>
                <a:latin typeface="Arial" panose="020B0604020202020204" pitchFamily="34" charset="0"/>
                <a:ea typeface="ＭＳ Ｐゴシック" pitchFamily="34" charset="-128"/>
              </a:rPr>
              <a:t>Comparação</a:t>
            </a:r>
            <a:r>
              <a:rPr lang="en-US" altLang="en-US" sz="2000" kern="0" dirty="0">
                <a:solidFill>
                  <a:sysClr val="windowText" lastClr="000000"/>
                </a:solidFill>
                <a:latin typeface="Arial" panose="020B0604020202020204" pitchFamily="34" charset="0"/>
                <a:ea typeface="ＭＳ Ｐゴシック" pitchFamily="34" charset="-128"/>
              </a:rPr>
              <a:t> de </a:t>
            </a:r>
            <a:r>
              <a:rPr lang="en-US" altLang="en-US" sz="2000" kern="0" dirty="0" err="1">
                <a:solidFill>
                  <a:sysClr val="windowText" lastClr="000000"/>
                </a:solidFill>
                <a:latin typeface="Arial" panose="020B0604020202020204" pitchFamily="34" charset="0"/>
                <a:ea typeface="ＭＳ Ｐゴシック" pitchFamily="34" charset="-128"/>
              </a:rPr>
              <a:t>quaisquer</a:t>
            </a:r>
            <a:r>
              <a:rPr lang="en-US" altLang="en-US" sz="2000" kern="0" dirty="0">
                <a:solidFill>
                  <a:sysClr val="windowText" lastClr="000000"/>
                </a:solidFill>
                <a:latin typeface="Arial" panose="020B0604020202020204" pitchFamily="34" charset="0"/>
                <a:ea typeface="ＭＳ Ｐゴシック" pitchFamily="34" charset="-128"/>
              </a:rPr>
              <a:t> </a:t>
            </a:r>
            <a:r>
              <a:rPr lang="en-US" altLang="en-US" sz="2000" kern="0" dirty="0" err="1">
                <a:solidFill>
                  <a:sysClr val="windowText" lastClr="000000"/>
                </a:solidFill>
                <a:latin typeface="Arial" panose="020B0604020202020204" pitchFamily="34" charset="0"/>
                <a:ea typeface="ＭＳ Ｐゴシック" pitchFamily="34" charset="-128"/>
              </a:rPr>
              <a:t>dois</a:t>
            </a:r>
            <a:r>
              <a:rPr lang="en-US" altLang="en-US" sz="2000" kern="0" dirty="0">
                <a:solidFill>
                  <a:sysClr val="windowText" lastClr="000000"/>
                </a:solidFill>
                <a:latin typeface="Arial" panose="020B0604020202020204" pitchFamily="34" charset="0"/>
                <a:ea typeface="ＭＳ Ｐゴシック" pitchFamily="34" charset="-128"/>
              </a:rPr>
              <a:t> </a:t>
            </a:r>
            <a:r>
              <a:rPr lang="en-US" altLang="en-US" sz="2000" kern="0" dirty="0" err="1">
                <a:solidFill>
                  <a:sysClr val="windowText" lastClr="000000"/>
                </a:solidFill>
                <a:latin typeface="Arial" panose="020B0604020202020204" pitchFamily="34" charset="0"/>
                <a:ea typeface="ＭＳ Ｐゴシック" pitchFamily="34" charset="-128"/>
              </a:rPr>
              <a:t>números</a:t>
            </a:r>
            <a:endParaRPr lang="en-US" altLang="en-US" sz="2000" kern="0" dirty="0">
              <a:solidFill>
                <a:sysClr val="windowText" lastClr="000000"/>
              </a:solidFill>
              <a:latin typeface="Arial" panose="020B0604020202020204" pitchFamily="34" charset="0"/>
              <a:ea typeface="ＭＳ Ｐゴシック" pitchFamily="34" charset="-128"/>
            </a:endParaRPr>
          </a:p>
        </p:txBody>
      </p:sp>
      <p:sp>
        <p:nvSpPr>
          <p:cNvPr id="8" name="Rounded Rectangle 7"/>
          <p:cNvSpPr/>
          <p:nvPr/>
        </p:nvSpPr>
        <p:spPr>
          <a:xfrm>
            <a:off x="7790972" y="2674265"/>
            <a:ext cx="3108325" cy="1721599"/>
          </a:xfrm>
          <a:prstGeom prst="roundRect">
            <a:avLst/>
          </a:prstGeom>
          <a:noFill/>
          <a:ln w="76200" cap="flat" cmpd="sng" algn="ctr">
            <a:solidFill>
              <a:srgbClr val="0069AA"/>
            </a:solidFill>
            <a:prstDash val="solid"/>
          </a:ln>
          <a:effectLst/>
        </p:spPr>
        <p:txBody>
          <a:bodyPr anchor="ctr"/>
          <a:lstStyle/>
          <a:p>
            <a:pPr marL="7938" lvl="1" indent="-228600" algn="ctr">
              <a:spcBef>
                <a:spcPts val="500"/>
              </a:spcBef>
              <a:spcAft>
                <a:spcPts val="500"/>
              </a:spcAft>
              <a:defRPr/>
            </a:pPr>
            <a:r>
              <a:rPr lang="en-US" sz="2400" b="1" kern="0" dirty="0">
                <a:solidFill>
                  <a:sysClr val="windowText" lastClr="000000"/>
                </a:solidFill>
                <a:latin typeface="Arial" panose="020B0604020202020204" pitchFamily="34" charset="0"/>
              </a:rPr>
              <a:t>Taxa de </a:t>
            </a:r>
            <a:r>
              <a:rPr lang="en-US" sz="2400" b="1" kern="0" dirty="0" err="1">
                <a:solidFill>
                  <a:sysClr val="windowText" lastClr="000000"/>
                </a:solidFill>
                <a:latin typeface="Arial" panose="020B0604020202020204" pitchFamily="34" charset="0"/>
              </a:rPr>
              <a:t>incidência</a:t>
            </a:r>
            <a:r>
              <a:rPr lang="en-US" sz="2400" b="1" kern="0" dirty="0">
                <a:solidFill>
                  <a:sysClr val="windowText" lastClr="000000"/>
                </a:solidFill>
                <a:latin typeface="Arial" panose="020B0604020202020204" pitchFamily="34" charset="0"/>
              </a:rPr>
              <a:t> </a:t>
            </a:r>
            <a:br>
              <a:rPr lang="en-US" sz="2000" b="1" kern="0" dirty="0">
                <a:solidFill>
                  <a:sysClr val="windowText" lastClr="000000"/>
                </a:solidFill>
                <a:latin typeface="Arial" panose="020B0604020202020204" pitchFamily="34" charset="0"/>
              </a:rPr>
            </a:br>
            <a:r>
              <a:rPr lang="en-US" sz="2000" kern="0" dirty="0" err="1">
                <a:solidFill>
                  <a:sysClr val="windowText" lastClr="000000"/>
                </a:solidFill>
                <a:latin typeface="Arial" panose="020B0604020202020204" pitchFamily="34" charset="0"/>
              </a:rPr>
              <a:t>Novos</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casos</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qualquer</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intervalo</a:t>
            </a:r>
            <a:r>
              <a:rPr lang="en-US" sz="2000" kern="0" dirty="0">
                <a:solidFill>
                  <a:sysClr val="windowText" lastClr="000000"/>
                </a:solidFill>
                <a:latin typeface="Arial" panose="020B0604020202020204" pitchFamily="34" charset="0"/>
              </a:rPr>
              <a:t> de tempo, </a:t>
            </a:r>
            <a:r>
              <a:rPr lang="en-US" sz="2000" kern="0" dirty="0" err="1">
                <a:solidFill>
                  <a:sysClr val="windowText" lastClr="000000"/>
                </a:solidFill>
                <a:latin typeface="Arial" panose="020B0604020202020204" pitchFamily="34" charset="0"/>
              </a:rPr>
              <a:t>é</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necessário</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ter</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em</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conta</a:t>
            </a:r>
            <a:r>
              <a:rPr lang="en-US" sz="2000" kern="0" dirty="0">
                <a:solidFill>
                  <a:sysClr val="windowText" lastClr="000000"/>
                </a:solidFill>
                <a:latin typeface="Arial" panose="020B0604020202020204" pitchFamily="34" charset="0"/>
              </a:rPr>
              <a:t> o tempo</a:t>
            </a:r>
            <a:endParaRPr lang="en-US" altLang="en-US" sz="2000" kern="0" dirty="0">
              <a:solidFill>
                <a:sysClr val="windowText" lastClr="000000"/>
              </a:solidFill>
              <a:latin typeface="Arial" panose="020B0604020202020204" pitchFamily="34" charset="0"/>
              <a:ea typeface="ＭＳ Ｐゴシック" pitchFamily="34" charset="-128"/>
            </a:endParaRPr>
          </a:p>
        </p:txBody>
      </p:sp>
      <p:sp>
        <p:nvSpPr>
          <p:cNvPr id="10" name="Rounded Rectangle 9"/>
          <p:cNvSpPr/>
          <p:nvPr/>
        </p:nvSpPr>
        <p:spPr>
          <a:xfrm>
            <a:off x="7768746" y="4500312"/>
            <a:ext cx="3108325" cy="1760788"/>
          </a:xfrm>
          <a:prstGeom prst="roundRect">
            <a:avLst/>
          </a:prstGeom>
          <a:solidFill>
            <a:sysClr val="window" lastClr="FFFFFF"/>
          </a:solidFill>
          <a:ln w="76200" cap="flat" cmpd="sng" algn="ctr">
            <a:solidFill>
              <a:srgbClr val="00953A"/>
            </a:solidFill>
            <a:prstDash val="solid"/>
          </a:ln>
          <a:effectLst/>
        </p:spPr>
        <p:txBody>
          <a:bodyPr anchor="ctr"/>
          <a:lstStyle/>
          <a:p>
            <a:pPr indent="-228600" algn="ctr">
              <a:spcBef>
                <a:spcPts val="500"/>
              </a:spcBef>
              <a:spcAft>
                <a:spcPts val="500"/>
              </a:spcAft>
              <a:buClr>
                <a:srgbClr val="00A000"/>
              </a:buClr>
              <a:defRPr/>
            </a:pPr>
            <a:r>
              <a:rPr lang="en-US" sz="2400" b="1" kern="0" dirty="0">
                <a:solidFill>
                  <a:sysClr val="windowText" lastClr="000000"/>
                </a:solidFill>
                <a:latin typeface="Arial" panose="020B0604020202020204" pitchFamily="34" charset="0"/>
              </a:rPr>
              <a:t>Taxa de </a:t>
            </a:r>
            <a:r>
              <a:rPr lang="en-US" sz="2400" b="1" kern="0" dirty="0" err="1">
                <a:solidFill>
                  <a:sysClr val="windowText" lastClr="000000"/>
                </a:solidFill>
                <a:latin typeface="Arial" panose="020B0604020202020204" pitchFamily="34" charset="0"/>
              </a:rPr>
              <a:t>letalidade</a:t>
            </a:r>
            <a:r>
              <a:rPr lang="en-US" sz="2400" b="1" kern="0" dirty="0">
                <a:solidFill>
                  <a:sysClr val="windowText" lastClr="000000"/>
                </a:solidFill>
                <a:latin typeface="Arial" panose="020B0604020202020204" pitchFamily="34" charset="0"/>
              </a:rPr>
              <a:t> </a:t>
            </a:r>
            <a:br>
              <a:rPr lang="en-US" sz="2000" b="1" kern="0" dirty="0">
                <a:solidFill>
                  <a:sysClr val="windowText" lastClr="000000"/>
                </a:solidFill>
                <a:latin typeface="Arial" panose="020B0604020202020204" pitchFamily="34" charset="0"/>
              </a:rPr>
            </a:br>
            <a:r>
              <a:rPr lang="en-US" sz="2000" kern="0" dirty="0" err="1">
                <a:solidFill>
                  <a:sysClr val="windowText" lastClr="000000"/>
                </a:solidFill>
                <a:latin typeface="Arial" panose="020B0604020202020204" pitchFamily="34" charset="0"/>
              </a:rPr>
              <a:t>Proporção</a:t>
            </a:r>
            <a:r>
              <a:rPr lang="en-US" sz="2000" kern="0" dirty="0">
                <a:solidFill>
                  <a:sysClr val="windowText" lastClr="000000"/>
                </a:solidFill>
                <a:latin typeface="Arial" panose="020B0604020202020204" pitchFamily="34" charset="0"/>
              </a:rPr>
              <a:t> de </a:t>
            </a:r>
            <a:r>
              <a:rPr lang="en-US" sz="2000" kern="0" dirty="0" err="1">
                <a:solidFill>
                  <a:sysClr val="windowText" lastClr="000000"/>
                </a:solidFill>
                <a:latin typeface="Arial" panose="020B0604020202020204" pitchFamily="34" charset="0"/>
              </a:rPr>
              <a:t>casos</a:t>
            </a:r>
            <a:r>
              <a:rPr lang="en-US" sz="2000" kern="0" dirty="0">
                <a:solidFill>
                  <a:sysClr val="windowText" lastClr="000000"/>
                </a:solidFill>
                <a:latin typeface="Arial" panose="020B0604020202020204" pitchFamily="34" charset="0"/>
              </a:rPr>
              <a:t> de uma </a:t>
            </a:r>
            <a:r>
              <a:rPr lang="en-US" sz="2000" kern="0" dirty="0" err="1">
                <a:solidFill>
                  <a:sysClr val="windowText" lastClr="000000"/>
                </a:solidFill>
                <a:latin typeface="Arial" panose="020B0604020202020204" pitchFamily="34" charset="0"/>
              </a:rPr>
              <a:t>doença</a:t>
            </a:r>
            <a:r>
              <a:rPr lang="en-US" sz="2000" kern="0" dirty="0">
                <a:solidFill>
                  <a:sysClr val="windowText" lastClr="000000"/>
                </a:solidFill>
                <a:latin typeface="Arial" panose="020B0604020202020204" pitchFamily="34" charset="0"/>
              </a:rPr>
              <a:t> </a:t>
            </a:r>
            <a:r>
              <a:rPr lang="en-US" sz="2000" kern="0" dirty="0" err="1">
                <a:solidFill>
                  <a:sysClr val="windowText" lastClr="000000"/>
                </a:solidFill>
                <a:latin typeface="Arial" panose="020B0604020202020204" pitchFamily="34" charset="0"/>
              </a:rPr>
              <a:t>específica</a:t>
            </a:r>
            <a:r>
              <a:rPr lang="en-US" sz="2000" kern="0" dirty="0">
                <a:solidFill>
                  <a:sysClr val="windowText" lastClr="000000"/>
                </a:solidFill>
                <a:latin typeface="Arial" panose="020B0604020202020204" pitchFamily="34" charset="0"/>
              </a:rPr>
              <a:t> </a:t>
            </a:r>
            <a:br>
              <a:rPr lang="en-US" sz="2000" kern="0" dirty="0">
                <a:solidFill>
                  <a:sysClr val="windowText" lastClr="000000"/>
                </a:solidFill>
                <a:latin typeface="Arial" panose="020B0604020202020204" pitchFamily="34" charset="0"/>
              </a:rPr>
            </a:br>
            <a:r>
              <a:rPr lang="en-US" sz="2000" kern="0" dirty="0">
                <a:solidFill>
                  <a:sysClr val="windowText" lastClr="000000"/>
                </a:solidFill>
                <a:latin typeface="Arial" panose="020B0604020202020204" pitchFamily="34" charset="0"/>
              </a:rPr>
              <a:t>que </a:t>
            </a:r>
            <a:r>
              <a:rPr lang="en-US" sz="2000" kern="0" dirty="0" err="1">
                <a:solidFill>
                  <a:sysClr val="windowText" lastClr="000000"/>
                </a:solidFill>
                <a:latin typeface="Arial" panose="020B0604020202020204" pitchFamily="34" charset="0"/>
              </a:rPr>
              <a:t>morreram</a:t>
            </a:r>
            <a:endParaRPr lang="en-US" altLang="en-US" sz="2000" kern="0" dirty="0">
              <a:solidFill>
                <a:sysClr val="windowText" lastClr="000000"/>
              </a:solidFill>
              <a:latin typeface="Arial" panose="020B0604020202020204" pitchFamily="34" charset="0"/>
              <a:ea typeface="ＭＳ Ｐゴシック" pitchFamily="34" charset="-128"/>
            </a:endParaRPr>
          </a:p>
        </p:txBody>
      </p:sp>
      <p:sp>
        <p:nvSpPr>
          <p:cNvPr id="11" name="Rounded Rectangle 10"/>
          <p:cNvSpPr/>
          <p:nvPr/>
        </p:nvSpPr>
        <p:spPr>
          <a:xfrm>
            <a:off x="7790972" y="1369839"/>
            <a:ext cx="3108326" cy="1189038"/>
          </a:xfrm>
          <a:prstGeom prst="roundRect">
            <a:avLst/>
          </a:prstGeom>
          <a:noFill/>
          <a:ln w="76200" cap="flat" cmpd="sng" algn="ctr">
            <a:solidFill>
              <a:srgbClr val="339933"/>
            </a:solidFill>
            <a:prstDash val="solid"/>
          </a:ln>
          <a:effectLst/>
        </p:spPr>
        <p:txBody>
          <a:bodyPr anchor="ctr"/>
          <a:lstStyle/>
          <a:p>
            <a:pPr marL="3175" lvl="1" indent="-228600" algn="ctr">
              <a:spcBef>
                <a:spcPts val="500"/>
              </a:spcBef>
              <a:spcAft>
                <a:spcPts val="500"/>
              </a:spcAft>
              <a:defRPr/>
            </a:pPr>
            <a:r>
              <a:rPr lang="en-US" altLang="en-US" sz="2400" b="1" kern="0" dirty="0" err="1">
                <a:solidFill>
                  <a:sysClr val="windowText" lastClr="000000"/>
                </a:solidFill>
                <a:latin typeface="Arial" panose="020B0604020202020204" pitchFamily="34" charset="0"/>
                <a:ea typeface="ＭＳ Ｐゴシック" pitchFamily="34" charset="-128"/>
              </a:rPr>
              <a:t>Proporção</a:t>
            </a:r>
            <a:r>
              <a:rPr lang="en-US" altLang="en-US" sz="2400" b="1" kern="0" dirty="0">
                <a:solidFill>
                  <a:sysClr val="windowText" lastClr="000000"/>
                </a:solidFill>
                <a:latin typeface="Arial" panose="020B0604020202020204" pitchFamily="34" charset="0"/>
                <a:ea typeface="ＭＳ Ｐゴシック" pitchFamily="34" charset="-128"/>
              </a:rPr>
              <a:t> </a:t>
            </a:r>
            <a:br>
              <a:rPr lang="en-US" altLang="en-US" sz="2000" b="1" kern="0" dirty="0">
                <a:solidFill>
                  <a:sysClr val="windowText" lastClr="000000"/>
                </a:solidFill>
                <a:latin typeface="Arial" panose="020B0604020202020204" pitchFamily="34" charset="0"/>
                <a:ea typeface="ＭＳ Ｐゴシック" pitchFamily="34" charset="-128"/>
              </a:rPr>
            </a:br>
            <a:r>
              <a:rPr lang="en-US" altLang="en-US" sz="2000" kern="0" dirty="0" err="1">
                <a:solidFill>
                  <a:sysClr val="windowText" lastClr="000000"/>
                </a:solidFill>
                <a:latin typeface="Arial" panose="020B0604020202020204" pitchFamily="34" charset="0"/>
                <a:ea typeface="ＭＳ Ｐゴシック" pitchFamily="34" charset="-128"/>
              </a:rPr>
              <a:t>Parte</a:t>
            </a:r>
            <a:r>
              <a:rPr lang="en-US" altLang="en-US" sz="2000" kern="0" dirty="0">
                <a:solidFill>
                  <a:sysClr val="windowText" lastClr="000000"/>
                </a:solidFill>
                <a:latin typeface="Arial" panose="020B0604020202020204" pitchFamily="34" charset="0"/>
                <a:ea typeface="ＭＳ Ｐゴシック" pitchFamily="34" charset="-128"/>
              </a:rPr>
              <a:t> do </a:t>
            </a:r>
            <a:r>
              <a:rPr lang="en-US" altLang="en-US" sz="2000" kern="0" dirty="0" err="1">
                <a:solidFill>
                  <a:sysClr val="windowText" lastClr="000000"/>
                </a:solidFill>
                <a:latin typeface="Arial" panose="020B0604020202020204" pitchFamily="34" charset="0"/>
                <a:ea typeface="ＭＳ Ｐゴシック" pitchFamily="34" charset="-128"/>
              </a:rPr>
              <a:t>todo</a:t>
            </a:r>
            <a:endParaRPr lang="en-US" altLang="en-US" sz="2000" kern="0" dirty="0">
              <a:solidFill>
                <a:sysClr val="windowText" lastClr="000000"/>
              </a:solidFill>
              <a:latin typeface="Arial" panose="020B0604020202020204" pitchFamily="34" charset="0"/>
              <a:ea typeface="ＭＳ Ｐゴシック" pitchFamily="34" charset="-128"/>
            </a:endParaRPr>
          </a:p>
        </p:txBody>
      </p:sp>
      <p:sp>
        <p:nvSpPr>
          <p:cNvPr id="14" name="Rounded Rectangle 11">
            <a:extLst>
              <a:ext uri="{FF2B5EF4-FFF2-40B4-BE49-F238E27FC236}">
                <a16:creationId xmlns:a16="http://schemas.microsoft.com/office/drawing/2014/main" id="{A4E97FC9-8565-4CE9-A6F0-7F6FFA69D440}"/>
              </a:ext>
            </a:extLst>
          </p:cNvPr>
          <p:cNvSpPr/>
          <p:nvPr/>
        </p:nvSpPr>
        <p:spPr>
          <a:xfrm>
            <a:off x="1292702" y="2674266"/>
            <a:ext cx="3108960" cy="3586834"/>
          </a:xfrm>
          <a:prstGeom prst="roundRect">
            <a:avLst/>
          </a:prstGeom>
          <a:noFill/>
          <a:ln w="76200" cap="flat" cmpd="sng" algn="ctr">
            <a:solidFill>
              <a:srgbClr val="0069AA"/>
            </a:solidFill>
            <a:prstDash val="solid"/>
          </a:ln>
          <a:effectLst/>
        </p:spPr>
        <p:txBody>
          <a:bodyPr lIns="91440" tIns="45720" rIns="91440" bIns="45720" anchor="ctr"/>
          <a:lstStyle/>
          <a:p>
            <a:pPr marL="3175" indent="-228600" algn="ctr">
              <a:spcBef>
                <a:spcPts val="500"/>
              </a:spcBef>
              <a:spcAft>
                <a:spcPts val="500"/>
              </a:spcAft>
              <a:defRPr/>
            </a:pPr>
            <a:r>
              <a:rPr lang="en-US" altLang="en-US" sz="2400" b="1" kern="0" dirty="0">
                <a:latin typeface="Arial"/>
                <a:ea typeface="ＭＳ Ｐゴシック"/>
                <a:cs typeface="Arial"/>
              </a:rPr>
              <a:t>Taxa de </a:t>
            </a:r>
            <a:r>
              <a:rPr lang="en-US" altLang="en-US" sz="2400" b="1" kern="0" dirty="0" err="1">
                <a:latin typeface="Arial"/>
                <a:ea typeface="ＭＳ Ｐゴシック"/>
                <a:cs typeface="Arial"/>
              </a:rPr>
              <a:t>mortalidade</a:t>
            </a:r>
            <a:br>
              <a:rPr lang="en-US" altLang="en-US" sz="2000" b="1" kern="0" dirty="0">
                <a:latin typeface="Arial" panose="020B0604020202020204" pitchFamily="34" charset="0"/>
                <a:ea typeface="ＭＳ Ｐゴシック" pitchFamily="34" charset="-128"/>
              </a:rPr>
            </a:br>
            <a:r>
              <a:rPr lang="en-US" altLang="en-US" sz="2000" kern="0" dirty="0">
                <a:latin typeface="Arial"/>
                <a:ea typeface="ＭＳ Ｐゴシック"/>
                <a:cs typeface="Arial"/>
              </a:rPr>
              <a:t>Mortes entre </a:t>
            </a:r>
            <a:r>
              <a:rPr lang="en-US" altLang="en-US" sz="2000" kern="0" dirty="0" err="1">
                <a:latin typeface="Arial"/>
                <a:ea typeface="ＭＳ Ｐゴシック"/>
                <a:cs typeface="Arial"/>
              </a:rPr>
              <a:t>uma</a:t>
            </a:r>
            <a:r>
              <a:rPr lang="en-US" altLang="en-US" sz="2000" kern="0" dirty="0">
                <a:latin typeface="Arial"/>
                <a:ea typeface="ＭＳ Ｐゴシック"/>
                <a:cs typeface="Arial"/>
              </a:rPr>
              <a:t> </a:t>
            </a:r>
            <a:r>
              <a:rPr lang="en-US" altLang="en-US" sz="2000" kern="0" dirty="0" err="1">
                <a:latin typeface="Arial"/>
                <a:ea typeface="ＭＳ Ｐゴシック"/>
                <a:cs typeface="Arial"/>
              </a:rPr>
              <a:t>população</a:t>
            </a:r>
            <a:r>
              <a:rPr lang="en-US" altLang="en-US" sz="2000" kern="0" dirty="0">
                <a:latin typeface="Arial"/>
                <a:ea typeface="ＭＳ Ｐゴシック"/>
                <a:cs typeface="Arial"/>
              </a:rPr>
              <a:t> </a:t>
            </a:r>
            <a:r>
              <a:rPr lang="en-US" altLang="en-US" sz="2000" kern="0" dirty="0" err="1">
                <a:latin typeface="Arial"/>
                <a:ea typeface="ＭＳ Ｐゴシック"/>
                <a:cs typeface="Arial"/>
              </a:rPr>
              <a:t>definida</a:t>
            </a:r>
            <a:r>
              <a:rPr lang="en-US" altLang="en-US" sz="2000" kern="0" dirty="0">
                <a:latin typeface="Arial"/>
                <a:ea typeface="ＭＳ Ｐゴシック"/>
                <a:cs typeface="Arial"/>
              </a:rPr>
              <a:t> </a:t>
            </a:r>
            <a:r>
              <a:rPr lang="en-US" altLang="en-US" sz="2000" kern="0" dirty="0" err="1">
                <a:latin typeface="Arial"/>
                <a:ea typeface="ＭＳ Ｐゴシック"/>
                <a:cs typeface="Arial"/>
              </a:rPr>
              <a:t>durante</a:t>
            </a:r>
            <a:r>
              <a:rPr lang="en-US" altLang="en-US" sz="2000" kern="0" dirty="0">
                <a:latin typeface="Arial"/>
                <a:ea typeface="ＭＳ Ｐゴシック"/>
                <a:cs typeface="Arial"/>
              </a:rPr>
              <a:t> um </a:t>
            </a:r>
            <a:r>
              <a:rPr lang="en-US" altLang="en-US" sz="2000" kern="0" dirty="0" err="1">
                <a:latin typeface="Arial"/>
                <a:ea typeface="ＭＳ Ｐゴシック"/>
                <a:cs typeface="Arial"/>
              </a:rPr>
              <a:t>determinado</a:t>
            </a:r>
            <a:r>
              <a:rPr lang="en-US" altLang="en-US" sz="2000" kern="0" dirty="0">
                <a:latin typeface="Arial"/>
                <a:ea typeface="ＭＳ Ｐゴシック"/>
                <a:cs typeface="Arial"/>
              </a:rPr>
              <a:t> </a:t>
            </a:r>
            <a:br>
              <a:rPr lang="en-US" altLang="en-US" sz="2000" kern="0" dirty="0">
                <a:latin typeface="Arial"/>
                <a:ea typeface="ＭＳ Ｐゴシック"/>
                <a:cs typeface="Arial"/>
              </a:rPr>
            </a:br>
            <a:r>
              <a:rPr lang="en-US" altLang="en-US" sz="2000" kern="0" dirty="0" err="1">
                <a:latin typeface="Arial"/>
                <a:ea typeface="ＭＳ Ｐゴシック"/>
                <a:cs typeface="Arial"/>
              </a:rPr>
              <a:t>intervalo</a:t>
            </a:r>
            <a:r>
              <a:rPr lang="en-US" altLang="en-US" sz="2000" kern="0" dirty="0">
                <a:latin typeface="Arial"/>
                <a:ea typeface="ＭＳ Ｐゴシック"/>
                <a:cs typeface="Arial"/>
              </a:rPr>
              <a:t> de tempo</a:t>
            </a:r>
            <a:endParaRPr lang="en-US" sz="2000" kern="0" dirty="0">
              <a:latin typeface="Arial"/>
              <a:ea typeface="ＭＳ Ｐゴシック"/>
              <a:cs typeface="Arial"/>
            </a:endParaRPr>
          </a:p>
        </p:txBody>
      </p:sp>
      <p:sp>
        <p:nvSpPr>
          <p:cNvPr id="3" name="Rounded Rectangle 5">
            <a:extLst>
              <a:ext uri="{FF2B5EF4-FFF2-40B4-BE49-F238E27FC236}">
                <a16:creationId xmlns:a16="http://schemas.microsoft.com/office/drawing/2014/main" id="{E5C546E3-B8BC-5BF3-68ED-E9F5F4DD47F2}"/>
              </a:ext>
            </a:extLst>
          </p:cNvPr>
          <p:cNvSpPr/>
          <p:nvPr/>
        </p:nvSpPr>
        <p:spPr>
          <a:xfrm>
            <a:off x="4541361" y="4500312"/>
            <a:ext cx="3109912" cy="1760788"/>
          </a:xfrm>
          <a:prstGeom prst="roundRect">
            <a:avLst/>
          </a:prstGeom>
          <a:noFill/>
          <a:ln w="76200" cap="flat" cmpd="sng" algn="ctr">
            <a:solidFill>
              <a:srgbClr val="0069AA"/>
            </a:solidFill>
            <a:prstDash val="solid"/>
          </a:ln>
          <a:effectLst/>
        </p:spPr>
        <p:txBody>
          <a:bodyPr anchor="ctr"/>
          <a:lstStyle/>
          <a:p>
            <a:pPr indent="-228600" algn="ctr">
              <a:spcBef>
                <a:spcPts val="500"/>
              </a:spcBef>
              <a:spcAft>
                <a:spcPts val="500"/>
              </a:spcAft>
              <a:defRPr/>
            </a:pPr>
            <a:r>
              <a:rPr lang="en-US" sz="2400" b="1" kern="0" dirty="0" err="1">
                <a:solidFill>
                  <a:sysClr val="windowText" lastClr="000000"/>
                </a:solidFill>
                <a:latin typeface="Arial" panose="020B0604020202020204" pitchFamily="34" charset="0"/>
              </a:rPr>
              <a:t>Prevalência</a:t>
            </a:r>
            <a:br>
              <a:rPr lang="en-US" sz="2000" b="1" kern="0" dirty="0">
                <a:solidFill>
                  <a:sysClr val="windowText" lastClr="000000"/>
                </a:solidFill>
                <a:latin typeface="Arial" panose="020B0604020202020204" pitchFamily="34" charset="0"/>
              </a:rPr>
            </a:br>
            <a:r>
              <a:rPr lang="en-US" sz="2000" kern="0" dirty="0">
                <a:latin typeface="Arial"/>
                <a:cs typeface="Arial"/>
              </a:rPr>
              <a:t>Casos </a:t>
            </a:r>
            <a:r>
              <a:rPr lang="en-US" sz="2000" kern="0" dirty="0" err="1">
                <a:latin typeface="Arial"/>
                <a:cs typeface="Arial"/>
              </a:rPr>
              <a:t>atuais</a:t>
            </a:r>
            <a:r>
              <a:rPr lang="en-US" sz="2000" kern="0" dirty="0">
                <a:latin typeface="Arial"/>
                <a:cs typeface="Arial"/>
              </a:rPr>
              <a:t> </a:t>
            </a:r>
            <a:r>
              <a:rPr lang="en-US" sz="2000" kern="0" dirty="0" err="1">
                <a:latin typeface="Arial"/>
                <a:cs typeface="Arial"/>
              </a:rPr>
              <a:t>na</a:t>
            </a:r>
            <a:r>
              <a:rPr lang="en-US" sz="2000" kern="0" dirty="0">
                <a:latin typeface="Arial"/>
                <a:cs typeface="Arial"/>
              </a:rPr>
              <a:t> </a:t>
            </a:r>
            <a:r>
              <a:rPr lang="en-US" sz="2000" kern="0" dirty="0" err="1">
                <a:latin typeface="Arial"/>
                <a:cs typeface="Arial"/>
              </a:rPr>
              <a:t>população</a:t>
            </a:r>
            <a:r>
              <a:rPr lang="en-US" sz="2000" kern="0" dirty="0">
                <a:latin typeface="Arial"/>
                <a:cs typeface="Arial"/>
              </a:rPr>
              <a:t>, </a:t>
            </a:r>
            <a:r>
              <a:rPr lang="en-US" sz="2000" kern="0" dirty="0" err="1">
                <a:latin typeface="Arial"/>
                <a:cs typeface="Arial"/>
              </a:rPr>
              <a:t>independentemente</a:t>
            </a:r>
            <a:r>
              <a:rPr lang="en-US" sz="2000" kern="0" dirty="0">
                <a:latin typeface="Arial"/>
                <a:cs typeface="Arial"/>
              </a:rPr>
              <a:t> da data do </a:t>
            </a:r>
            <a:r>
              <a:rPr lang="en-US" sz="2000" kern="0" dirty="0" err="1">
                <a:latin typeface="Arial"/>
                <a:cs typeface="Arial"/>
              </a:rPr>
              <a:t>início</a:t>
            </a:r>
            <a:endParaRPr lang="en-US" altLang="en-US" sz="2000" kern="0" dirty="0">
              <a:latin typeface="Arial"/>
              <a:ea typeface="ＭＳ Ｐゴシック" pitchFamily="34" charset="-128"/>
              <a:cs typeface="Arial"/>
            </a:endParaRPr>
          </a:p>
        </p:txBody>
      </p:sp>
    </p:spTree>
    <p:extLst>
      <p:ext uri="{BB962C8B-B14F-4D97-AF65-F5344CB8AC3E}">
        <p14:creationId xmlns:p14="http://schemas.microsoft.com/office/powerpoint/2010/main" val="1256931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
                <a:schemeClr val="tx1"/>
              </a:buClr>
              <a:buFont typeface="Arial" panose="020B0604020202020204" pitchFamily="34" charset="0"/>
              <a:buChar char="•"/>
            </a:pPr>
            <a:r>
              <a:rPr lang="en-US" altLang="en-US" dirty="0"/>
              <a:t>Para </a:t>
            </a:r>
            <a:r>
              <a:rPr lang="en-US" altLang="en-US" b="1" dirty="0" err="1"/>
              <a:t>variáveis</a:t>
            </a:r>
            <a:r>
              <a:rPr lang="en-US" altLang="en-US" b="1" dirty="0"/>
              <a:t> </a:t>
            </a:r>
            <a:r>
              <a:rPr lang="en-US" altLang="en-US" b="1" dirty="0" err="1"/>
              <a:t>quantitativas</a:t>
            </a:r>
            <a:r>
              <a:rPr lang="en-US" altLang="en-US" dirty="0"/>
              <a:t>, </a:t>
            </a:r>
            <a:r>
              <a:rPr lang="en-US" altLang="en-US" dirty="0" err="1"/>
              <a:t>resumir</a:t>
            </a:r>
            <a:r>
              <a:rPr lang="en-US" altLang="en-US" dirty="0"/>
              <a:t> com </a:t>
            </a:r>
            <a:r>
              <a:rPr lang="en-US" altLang="en-US" dirty="0" err="1"/>
              <a:t>moda</a:t>
            </a:r>
            <a:r>
              <a:rPr lang="en-US" altLang="en-US" dirty="0"/>
              <a:t>, </a:t>
            </a:r>
            <a:r>
              <a:rPr lang="en-US" altLang="en-US" dirty="0" err="1"/>
              <a:t>mediana</a:t>
            </a:r>
            <a:r>
              <a:rPr lang="en-US" altLang="en-US" dirty="0"/>
              <a:t>, </a:t>
            </a:r>
            <a:r>
              <a:rPr lang="en-US" altLang="en-US" dirty="0" err="1"/>
              <a:t>média</a:t>
            </a:r>
            <a:r>
              <a:rPr lang="en-US" altLang="en-US" dirty="0"/>
              <a:t> e </a:t>
            </a:r>
            <a:r>
              <a:rPr lang="en-US" altLang="en-US" dirty="0" err="1"/>
              <a:t>intervalo</a:t>
            </a:r>
            <a:endParaRPr lang="en-US" altLang="en-US" dirty="0"/>
          </a:p>
          <a:p>
            <a:pPr>
              <a:buClrTx/>
              <a:buFont typeface="Arial" panose="020B0604020202020204" pitchFamily="34" charset="0"/>
              <a:buChar char="•"/>
            </a:pPr>
            <a:r>
              <a:rPr lang="en-US" altLang="en-US" dirty="0"/>
              <a:t>Para </a:t>
            </a:r>
            <a:r>
              <a:rPr lang="en-US" altLang="en-US" b="1" dirty="0"/>
              <a:t>dados </a:t>
            </a:r>
            <a:r>
              <a:rPr lang="en-US" altLang="en-US" b="1" dirty="0" err="1"/>
              <a:t>epidemiológicos</a:t>
            </a:r>
            <a:r>
              <a:rPr lang="en-US" altLang="en-US" dirty="0"/>
              <a:t>, </a:t>
            </a:r>
            <a:r>
              <a:rPr lang="en-US" altLang="en-US" dirty="0" err="1"/>
              <a:t>utilizar</a:t>
            </a:r>
            <a:r>
              <a:rPr lang="en-US" altLang="en-US" dirty="0"/>
              <a:t> a </a:t>
            </a:r>
            <a:r>
              <a:rPr lang="en-US" altLang="en-US" dirty="0" err="1"/>
              <a:t>mediana</a:t>
            </a:r>
            <a:r>
              <a:rPr lang="en-US" altLang="en-US" dirty="0"/>
              <a:t> e o </a:t>
            </a:r>
            <a:r>
              <a:rPr lang="en-US" altLang="en-US" dirty="0" err="1"/>
              <a:t>intervalo</a:t>
            </a:r>
            <a:endParaRPr lang="en-US" altLang="en-US" dirty="0"/>
          </a:p>
          <a:p>
            <a:r>
              <a:rPr lang="en-US" altLang="en-US" dirty="0"/>
              <a:t>Para </a:t>
            </a:r>
            <a:r>
              <a:rPr lang="en-US" altLang="en-US" b="1" dirty="0" err="1"/>
              <a:t>variáveis</a:t>
            </a:r>
            <a:r>
              <a:rPr lang="en-US" altLang="en-US" b="1" dirty="0"/>
              <a:t> </a:t>
            </a:r>
            <a:r>
              <a:rPr lang="en-US" altLang="en-US" b="1" dirty="0" err="1"/>
              <a:t>qualitativas</a:t>
            </a:r>
            <a:r>
              <a:rPr lang="en-US" altLang="en-US" dirty="0"/>
              <a:t>, </a:t>
            </a:r>
            <a:r>
              <a:rPr lang="en-US" altLang="en-US" dirty="0" err="1"/>
              <a:t>resumir</a:t>
            </a:r>
            <a:r>
              <a:rPr lang="en-US" altLang="en-US" dirty="0"/>
              <a:t> com </a:t>
            </a:r>
            <a:r>
              <a:rPr lang="en-US" altLang="en-US" dirty="0" err="1"/>
              <a:t>frequências</a:t>
            </a:r>
            <a:r>
              <a:rPr lang="en-US" altLang="en-US" dirty="0"/>
              <a:t>, </a:t>
            </a:r>
            <a:r>
              <a:rPr lang="en-US" altLang="en-US" dirty="0" err="1"/>
              <a:t>proporções</a:t>
            </a:r>
            <a:r>
              <a:rPr lang="en-US" altLang="en-US" dirty="0"/>
              <a:t> e </a:t>
            </a:r>
            <a:r>
              <a:rPr lang="en-US" altLang="en-US" dirty="0" err="1"/>
              <a:t>taxas</a:t>
            </a:r>
            <a:endParaRPr lang="en-US" altLang="en-US" dirty="0"/>
          </a:p>
          <a:p>
            <a:pPr>
              <a:buClrTx/>
              <a:buFont typeface="Arial" panose="020B0604020202020204" pitchFamily="34" charset="0"/>
              <a:buChar char="•"/>
            </a:pPr>
            <a:endParaRPr lang="en-US" altLang="en-US" dirty="0"/>
          </a:p>
          <a:p>
            <a:pPr marL="0">
              <a:buNone/>
            </a:pPr>
            <a:endParaRPr lang="en-US" dirty="0"/>
          </a:p>
        </p:txBody>
      </p:sp>
      <p:sp>
        <p:nvSpPr>
          <p:cNvPr id="2" name="Title 1"/>
          <p:cNvSpPr>
            <a:spLocks noGrp="1"/>
          </p:cNvSpPr>
          <p:nvPr>
            <p:ph type="title"/>
          </p:nvPr>
        </p:nvSpPr>
        <p:spPr/>
        <p:txBody>
          <a:bodyPr/>
          <a:lstStyle/>
          <a:p>
            <a:r>
              <a:rPr lang="en-US" dirty="0" err="1"/>
              <a:t>Resumo</a:t>
            </a:r>
            <a:r>
              <a:rPr lang="en-US" dirty="0"/>
              <a:t> da </a:t>
            </a:r>
            <a:r>
              <a:rPr lang="en-US" dirty="0" err="1"/>
              <a:t>lição</a:t>
            </a:r>
            <a:endParaRPr lang="en-US" dirty="0"/>
          </a:p>
        </p:txBody>
      </p:sp>
    </p:spTree>
    <p:extLst>
      <p:ext uri="{BB962C8B-B14F-4D97-AF65-F5344CB8AC3E}">
        <p14:creationId xmlns:p14="http://schemas.microsoft.com/office/powerpoint/2010/main" val="2607137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B5BAC5-1AE4-9407-3320-AFCFA7C2CBA8}"/>
              </a:ext>
            </a:extLst>
          </p:cNvPr>
          <p:cNvSpPr>
            <a:spLocks noGrp="1"/>
          </p:cNvSpPr>
          <p:nvPr>
            <p:ph sz="half" idx="2"/>
          </p:nvPr>
        </p:nvSpPr>
        <p:spPr/>
        <p:txBody>
          <a:bodyPr/>
          <a:lstStyle/>
          <a:p>
            <a:pPr lvl="0">
              <a:defRPr/>
            </a:pPr>
            <a:r>
              <a:rPr lang="en-US" dirty="0" err="1">
                <a:solidFill>
                  <a:prstClr val="black"/>
                </a:solidFill>
              </a:rPr>
              <a:t>Explicar</a:t>
            </a:r>
            <a:r>
              <a:rPr lang="en-US" dirty="0">
                <a:solidFill>
                  <a:prstClr val="black"/>
                </a:solidFill>
              </a:rPr>
              <a:t> a </a:t>
            </a:r>
            <a:r>
              <a:rPr lang="en-US" dirty="0" err="1">
                <a:solidFill>
                  <a:prstClr val="black"/>
                </a:solidFill>
              </a:rPr>
              <a:t>diferença</a:t>
            </a:r>
            <a:r>
              <a:rPr lang="en-US" dirty="0">
                <a:solidFill>
                  <a:prstClr val="black"/>
                </a:solidFill>
              </a:rPr>
              <a:t> </a:t>
            </a:r>
            <a:r>
              <a:rPr lang="en-GB" dirty="0">
                <a:solidFill>
                  <a:prstClr val="black"/>
                </a:solidFill>
              </a:rPr>
              <a:t>entre </a:t>
            </a:r>
            <a:r>
              <a:rPr lang="en-GB" dirty="0" err="1">
                <a:solidFill>
                  <a:prstClr val="black"/>
                </a:solidFill>
              </a:rPr>
              <a:t>variáveis</a:t>
            </a:r>
            <a:r>
              <a:rPr lang="en-GB" dirty="0">
                <a:solidFill>
                  <a:prstClr val="black"/>
                </a:solidFill>
              </a:rPr>
              <a:t> </a:t>
            </a:r>
            <a:r>
              <a:rPr lang="en-GB" dirty="0" err="1">
                <a:solidFill>
                  <a:prstClr val="black"/>
                </a:solidFill>
              </a:rPr>
              <a:t>quantitativas</a:t>
            </a:r>
            <a:r>
              <a:rPr lang="en-GB" dirty="0">
                <a:solidFill>
                  <a:prstClr val="black"/>
                </a:solidFill>
              </a:rPr>
              <a:t> e </a:t>
            </a:r>
            <a:r>
              <a:rPr lang="en-GB" dirty="0" err="1">
                <a:solidFill>
                  <a:prstClr val="black"/>
                </a:solidFill>
              </a:rPr>
              <a:t>qualitativas</a:t>
            </a:r>
            <a:r>
              <a:rPr lang="en-GB" dirty="0">
                <a:solidFill>
                  <a:prstClr val="black"/>
                </a:solidFill>
              </a:rPr>
              <a:t> e </a:t>
            </a:r>
            <a:r>
              <a:rPr lang="en-GB" dirty="0" err="1">
                <a:solidFill>
                  <a:prstClr val="black"/>
                </a:solidFill>
              </a:rPr>
              <a:t>como</a:t>
            </a:r>
            <a:r>
              <a:rPr lang="en-GB" dirty="0">
                <a:solidFill>
                  <a:prstClr val="black"/>
                </a:solidFill>
              </a:rPr>
              <a:t> </a:t>
            </a:r>
            <a:r>
              <a:rPr lang="en-GB" dirty="0" err="1">
                <a:solidFill>
                  <a:prstClr val="black"/>
                </a:solidFill>
              </a:rPr>
              <a:t>resumir</a:t>
            </a:r>
            <a:r>
              <a:rPr lang="en-GB" dirty="0">
                <a:solidFill>
                  <a:prstClr val="black"/>
                </a:solidFill>
              </a:rPr>
              <a:t> </a:t>
            </a:r>
            <a:r>
              <a:rPr lang="en-GB" dirty="0" err="1">
                <a:solidFill>
                  <a:prstClr val="black"/>
                </a:solidFill>
              </a:rPr>
              <a:t>cada</a:t>
            </a:r>
            <a:r>
              <a:rPr lang="en-GB" dirty="0">
                <a:solidFill>
                  <a:prstClr val="black"/>
                </a:solidFill>
              </a:rPr>
              <a:t> </a:t>
            </a:r>
            <a:r>
              <a:rPr lang="en-GB" dirty="0" err="1">
                <a:solidFill>
                  <a:prstClr val="black"/>
                </a:solidFill>
              </a:rPr>
              <a:t>uma</a:t>
            </a:r>
            <a:r>
              <a:rPr lang="en-GB" dirty="0">
                <a:solidFill>
                  <a:prstClr val="black"/>
                </a:solidFill>
              </a:rPr>
              <a:t> delas</a:t>
            </a:r>
          </a:p>
          <a:p>
            <a:pPr lvl="0">
              <a:defRPr/>
            </a:pPr>
            <a:r>
              <a:rPr lang="en-GB" dirty="0" err="1">
                <a:solidFill>
                  <a:prstClr val="black"/>
                </a:solidFill>
              </a:rPr>
              <a:t>Explicar</a:t>
            </a:r>
            <a:r>
              <a:rPr lang="en-GB" dirty="0">
                <a:solidFill>
                  <a:prstClr val="black"/>
                </a:solidFill>
              </a:rPr>
              <a:t> e </a:t>
            </a:r>
            <a:r>
              <a:rPr lang="en-GB" dirty="0" err="1">
                <a:solidFill>
                  <a:prstClr val="black"/>
                </a:solidFill>
              </a:rPr>
              <a:t>calcular</a:t>
            </a:r>
            <a:r>
              <a:rPr lang="en-GB" dirty="0">
                <a:solidFill>
                  <a:prstClr val="black"/>
                </a:solidFill>
              </a:rPr>
              <a:t>:</a:t>
            </a:r>
          </a:p>
          <a:p>
            <a:pPr lvl="1">
              <a:defRPr/>
            </a:pPr>
            <a:r>
              <a:rPr lang="en-GB" b="1" dirty="0" err="1">
                <a:solidFill>
                  <a:prstClr val="black"/>
                </a:solidFill>
              </a:rPr>
              <a:t>Medidas</a:t>
            </a:r>
            <a:r>
              <a:rPr lang="en-GB" b="1" dirty="0">
                <a:solidFill>
                  <a:prstClr val="black"/>
                </a:solidFill>
              </a:rPr>
              <a:t> de </a:t>
            </a:r>
            <a:r>
              <a:rPr lang="en-GB" b="1" dirty="0" err="1">
                <a:solidFill>
                  <a:prstClr val="black"/>
                </a:solidFill>
              </a:rPr>
              <a:t>tendência</a:t>
            </a:r>
            <a:r>
              <a:rPr lang="en-GB" b="1" dirty="0">
                <a:solidFill>
                  <a:prstClr val="black"/>
                </a:solidFill>
              </a:rPr>
              <a:t> central: </a:t>
            </a:r>
            <a:r>
              <a:rPr lang="en-GB" dirty="0" err="1">
                <a:solidFill>
                  <a:prstClr val="black"/>
                </a:solidFill>
              </a:rPr>
              <a:t>média</a:t>
            </a:r>
            <a:r>
              <a:rPr lang="en-GB" dirty="0">
                <a:solidFill>
                  <a:prstClr val="black"/>
                </a:solidFill>
              </a:rPr>
              <a:t>, </a:t>
            </a:r>
            <a:r>
              <a:rPr lang="en-GB" dirty="0" err="1">
                <a:solidFill>
                  <a:prstClr val="black"/>
                </a:solidFill>
              </a:rPr>
              <a:t>mediana</a:t>
            </a:r>
            <a:r>
              <a:rPr lang="en-GB" dirty="0">
                <a:solidFill>
                  <a:prstClr val="black"/>
                </a:solidFill>
              </a:rPr>
              <a:t> e </a:t>
            </a:r>
            <a:r>
              <a:rPr lang="en-GB" dirty="0" err="1">
                <a:solidFill>
                  <a:prstClr val="black"/>
                </a:solidFill>
              </a:rPr>
              <a:t>moda</a:t>
            </a:r>
            <a:endParaRPr lang="en-GB" dirty="0">
              <a:solidFill>
                <a:prstClr val="black"/>
              </a:solidFill>
            </a:endParaRPr>
          </a:p>
          <a:p>
            <a:pPr lvl="1">
              <a:defRPr/>
            </a:pPr>
            <a:r>
              <a:rPr lang="en-GB" b="1" dirty="0" err="1">
                <a:solidFill>
                  <a:prstClr val="black"/>
                </a:solidFill>
              </a:rPr>
              <a:t>Medidas</a:t>
            </a:r>
            <a:r>
              <a:rPr lang="en-GB" b="1" dirty="0">
                <a:solidFill>
                  <a:prstClr val="black"/>
                </a:solidFill>
              </a:rPr>
              <a:t> de </a:t>
            </a:r>
            <a:r>
              <a:rPr lang="en-GB" b="1" dirty="0" err="1">
                <a:solidFill>
                  <a:prstClr val="black"/>
                </a:solidFill>
              </a:rPr>
              <a:t>dispersão</a:t>
            </a:r>
            <a:r>
              <a:rPr lang="en-GB" b="1" dirty="0">
                <a:solidFill>
                  <a:prstClr val="black"/>
                </a:solidFill>
              </a:rPr>
              <a:t>: </a:t>
            </a:r>
            <a:r>
              <a:rPr lang="en-GB" dirty="0" err="1">
                <a:solidFill>
                  <a:prstClr val="black"/>
                </a:solidFill>
              </a:rPr>
              <a:t>variação</a:t>
            </a:r>
            <a:endParaRPr lang="en-GB" dirty="0">
              <a:solidFill>
                <a:prstClr val="black"/>
              </a:solidFill>
            </a:endParaRPr>
          </a:p>
          <a:p>
            <a:pPr lvl="1">
              <a:defRPr/>
            </a:pPr>
            <a:r>
              <a:rPr lang="en-GB" b="1" dirty="0" err="1">
                <a:solidFill>
                  <a:prstClr val="black"/>
                </a:solidFill>
              </a:rPr>
              <a:t>Medidas</a:t>
            </a:r>
            <a:r>
              <a:rPr lang="en-GB" b="1" dirty="0">
                <a:solidFill>
                  <a:prstClr val="black"/>
                </a:solidFill>
              </a:rPr>
              <a:t> de </a:t>
            </a:r>
            <a:r>
              <a:rPr lang="en-GB" b="1" dirty="0" err="1">
                <a:solidFill>
                  <a:prstClr val="black"/>
                </a:solidFill>
              </a:rPr>
              <a:t>frequência</a:t>
            </a:r>
            <a:r>
              <a:rPr lang="en-GB" b="1" dirty="0">
                <a:solidFill>
                  <a:prstClr val="black"/>
                </a:solidFill>
              </a:rPr>
              <a:t> da </a:t>
            </a:r>
            <a:r>
              <a:rPr lang="en-GB" b="1" dirty="0" err="1">
                <a:solidFill>
                  <a:prstClr val="black"/>
                </a:solidFill>
              </a:rPr>
              <a:t>doença</a:t>
            </a:r>
            <a:r>
              <a:rPr lang="en-GB" b="1" dirty="0">
                <a:solidFill>
                  <a:prstClr val="black"/>
                </a:solidFill>
              </a:rPr>
              <a:t>: </a:t>
            </a:r>
            <a:r>
              <a:rPr lang="en-GB" dirty="0" err="1">
                <a:solidFill>
                  <a:prstClr val="black"/>
                </a:solidFill>
              </a:rPr>
              <a:t>frequência</a:t>
            </a:r>
            <a:r>
              <a:rPr lang="en-GB" dirty="0">
                <a:solidFill>
                  <a:prstClr val="black"/>
                </a:solidFill>
              </a:rPr>
              <a:t>, </a:t>
            </a:r>
            <a:r>
              <a:rPr lang="en-GB" dirty="0" err="1">
                <a:solidFill>
                  <a:prstClr val="black"/>
                </a:solidFill>
              </a:rPr>
              <a:t>proporção</a:t>
            </a:r>
            <a:r>
              <a:rPr lang="en-GB" dirty="0">
                <a:solidFill>
                  <a:prstClr val="black"/>
                </a:solidFill>
              </a:rPr>
              <a:t>, taxa, </a:t>
            </a:r>
            <a:r>
              <a:rPr lang="en-GB" dirty="0" err="1">
                <a:solidFill>
                  <a:prstClr val="black"/>
                </a:solidFill>
              </a:rPr>
              <a:t>prevalência</a:t>
            </a:r>
            <a:r>
              <a:rPr lang="en-GB" dirty="0">
                <a:solidFill>
                  <a:prstClr val="black"/>
                </a:solidFill>
              </a:rPr>
              <a:t>, </a:t>
            </a:r>
            <a:r>
              <a:rPr lang="en-GB" dirty="0" err="1">
                <a:solidFill>
                  <a:prstClr val="black"/>
                </a:solidFill>
              </a:rPr>
              <a:t>incidência</a:t>
            </a:r>
            <a:r>
              <a:rPr lang="en-GB" dirty="0">
                <a:solidFill>
                  <a:prstClr val="black"/>
                </a:solidFill>
              </a:rPr>
              <a:t>, </a:t>
            </a:r>
            <a:r>
              <a:rPr lang="en-GB" dirty="0" err="1">
                <a:solidFill>
                  <a:prstClr val="black"/>
                </a:solidFill>
              </a:rPr>
              <a:t>taxas</a:t>
            </a:r>
            <a:r>
              <a:rPr lang="en-GB" dirty="0">
                <a:solidFill>
                  <a:prstClr val="black"/>
                </a:solidFill>
              </a:rPr>
              <a:t> de </a:t>
            </a:r>
            <a:r>
              <a:rPr lang="en-GB" dirty="0" err="1">
                <a:solidFill>
                  <a:prstClr val="black"/>
                </a:solidFill>
              </a:rPr>
              <a:t>ataque</a:t>
            </a:r>
            <a:r>
              <a:rPr lang="en-GB" dirty="0">
                <a:solidFill>
                  <a:prstClr val="black"/>
                </a:solidFill>
              </a:rPr>
              <a:t>, </a:t>
            </a:r>
            <a:r>
              <a:rPr lang="en-GB" dirty="0" err="1">
                <a:solidFill>
                  <a:prstClr val="black"/>
                </a:solidFill>
              </a:rPr>
              <a:t>taxas</a:t>
            </a:r>
            <a:r>
              <a:rPr lang="en-GB" dirty="0">
                <a:solidFill>
                  <a:prstClr val="black"/>
                </a:solidFill>
              </a:rPr>
              <a:t> de </a:t>
            </a:r>
            <a:r>
              <a:rPr lang="en-GB" dirty="0" err="1">
                <a:solidFill>
                  <a:prstClr val="black"/>
                </a:solidFill>
              </a:rPr>
              <a:t>mortalidade</a:t>
            </a:r>
            <a:r>
              <a:rPr lang="en-GB" dirty="0">
                <a:solidFill>
                  <a:prstClr val="black"/>
                </a:solidFill>
              </a:rPr>
              <a:t>, taxa </a:t>
            </a:r>
            <a:br>
              <a:rPr lang="en-GB" dirty="0">
                <a:solidFill>
                  <a:prstClr val="black"/>
                </a:solidFill>
              </a:rPr>
            </a:br>
            <a:r>
              <a:rPr lang="en-GB" dirty="0">
                <a:solidFill>
                  <a:prstClr val="black"/>
                </a:solidFill>
              </a:rPr>
              <a:t>de </a:t>
            </a:r>
            <a:r>
              <a:rPr lang="en-GB" dirty="0" err="1">
                <a:solidFill>
                  <a:prstClr val="black"/>
                </a:solidFill>
              </a:rPr>
              <a:t>letalidade</a:t>
            </a:r>
            <a:endParaRPr lang="en-GB" dirty="0">
              <a:solidFill>
                <a:prstClr val="black"/>
              </a:solidFill>
            </a:endParaRPr>
          </a:p>
        </p:txBody>
      </p:sp>
      <p:sp>
        <p:nvSpPr>
          <p:cNvPr id="3" name="Title 2">
            <a:extLst>
              <a:ext uri="{FF2B5EF4-FFF2-40B4-BE49-F238E27FC236}">
                <a16:creationId xmlns:a16="http://schemas.microsoft.com/office/drawing/2014/main" id="{27830C4D-1229-A9DC-CF61-872567B4DCE1}"/>
              </a:ext>
            </a:extLst>
          </p:cNvPr>
          <p:cNvSpPr>
            <a:spLocks noGrp="1"/>
          </p:cNvSpPr>
          <p:nvPr>
            <p:ph type="title"/>
          </p:nvPr>
        </p:nvSpPr>
        <p:spPr/>
        <p:txBody>
          <a:bodyPr/>
          <a:lstStyle/>
          <a:p>
            <a:r>
              <a:rPr lang="en-US" dirty="0" err="1"/>
              <a:t>Revisão</a:t>
            </a:r>
            <a:r>
              <a:rPr lang="en-US" dirty="0"/>
              <a:t> dos </a:t>
            </a:r>
            <a:r>
              <a:rPr lang="en-US" dirty="0" err="1"/>
              <a:t>objetivos</a:t>
            </a:r>
            <a:endParaRPr lang="en-US" dirty="0"/>
          </a:p>
        </p:txBody>
      </p:sp>
    </p:spTree>
    <p:extLst>
      <p:ext uri="{BB962C8B-B14F-4D97-AF65-F5344CB8AC3E}">
        <p14:creationId xmlns:p14="http://schemas.microsoft.com/office/powerpoint/2010/main" val="556502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8F8AE-C94A-B67E-F373-8FB6B734AD34}"/>
              </a:ext>
            </a:extLst>
          </p:cNvPr>
          <p:cNvSpPr>
            <a:spLocks noGrp="1"/>
          </p:cNvSpPr>
          <p:nvPr>
            <p:ph type="title"/>
          </p:nvPr>
        </p:nvSpPr>
        <p:spPr/>
        <p:txBody>
          <a:bodyPr/>
          <a:lstStyle/>
          <a:p>
            <a:r>
              <a:rPr lang="en-US" dirty="0" err="1"/>
              <a:t>Variáveis</a:t>
            </a:r>
            <a:r>
              <a:rPr lang="en-US" dirty="0"/>
              <a:t> </a:t>
            </a:r>
            <a:r>
              <a:rPr lang="en-US" dirty="0" err="1"/>
              <a:t>quantitativas</a:t>
            </a:r>
            <a:r>
              <a:rPr lang="en-US" dirty="0"/>
              <a:t>/ </a:t>
            </a:r>
            <a:r>
              <a:rPr lang="en-US" dirty="0" err="1"/>
              <a:t>numéricas</a:t>
            </a:r>
            <a:r>
              <a:rPr lang="en-US" dirty="0"/>
              <a:t>/</a:t>
            </a:r>
            <a:r>
              <a:rPr lang="en-US" dirty="0" err="1"/>
              <a:t>contínuas</a:t>
            </a:r>
            <a:endParaRPr lang="en-US" dirty="0"/>
          </a:p>
        </p:txBody>
      </p:sp>
      <p:sp>
        <p:nvSpPr>
          <p:cNvPr id="7" name="Content Placeholder 6">
            <a:extLst>
              <a:ext uri="{FF2B5EF4-FFF2-40B4-BE49-F238E27FC236}">
                <a16:creationId xmlns:a16="http://schemas.microsoft.com/office/drawing/2014/main" id="{E09CFCDB-1587-DD52-14A4-1248B23BE27C}"/>
              </a:ext>
            </a:extLst>
          </p:cNvPr>
          <p:cNvSpPr>
            <a:spLocks noGrp="1"/>
          </p:cNvSpPr>
          <p:nvPr>
            <p:ph sz="half" idx="2"/>
          </p:nvPr>
        </p:nvSpPr>
        <p:spPr/>
        <p:txBody>
          <a:bodyPr/>
          <a:lstStyle/>
          <a:p>
            <a:r>
              <a:rPr lang="en-US"/>
              <a:t>Medições numéricas</a:t>
            </a:r>
          </a:p>
          <a:p>
            <a:r>
              <a:rPr lang="en-US"/>
              <a:t>Contagens</a:t>
            </a:r>
          </a:p>
          <a:p>
            <a:pPr marL="0" indent="0">
              <a:buNone/>
            </a:pPr>
            <a:endParaRPr lang="en-US"/>
          </a:p>
          <a:p>
            <a:endParaRPr lang="en-US"/>
          </a:p>
        </p:txBody>
      </p:sp>
      <p:grpSp>
        <p:nvGrpSpPr>
          <p:cNvPr id="12" name="Group 11">
            <a:extLst>
              <a:ext uri="{FF2B5EF4-FFF2-40B4-BE49-F238E27FC236}">
                <a16:creationId xmlns:a16="http://schemas.microsoft.com/office/drawing/2014/main" id="{72AA0687-8269-A443-9EC2-344BB45CE4AD}"/>
              </a:ext>
            </a:extLst>
          </p:cNvPr>
          <p:cNvGrpSpPr/>
          <p:nvPr/>
        </p:nvGrpSpPr>
        <p:grpSpPr>
          <a:xfrm>
            <a:off x="838200" y="3060826"/>
            <a:ext cx="4403271" cy="3278897"/>
            <a:chOff x="6472989" y="2242678"/>
            <a:chExt cx="3525253" cy="3242695"/>
          </a:xfrm>
        </p:grpSpPr>
        <p:sp>
          <p:nvSpPr>
            <p:cNvPr id="9" name="Rectangle: Rounded Corners 8">
              <a:extLst>
                <a:ext uri="{FF2B5EF4-FFF2-40B4-BE49-F238E27FC236}">
                  <a16:creationId xmlns:a16="http://schemas.microsoft.com/office/drawing/2014/main" id="{99B6266C-3D55-9FE6-7E85-584FF55218FE}"/>
                </a:ext>
              </a:extLst>
            </p:cNvPr>
            <p:cNvSpPr/>
            <p:nvPr/>
          </p:nvSpPr>
          <p:spPr>
            <a:xfrm>
              <a:off x="6472989" y="2242678"/>
              <a:ext cx="3386889" cy="3242695"/>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a:t>Exemplos: </a:t>
              </a:r>
            </a:p>
            <a:p>
              <a:pPr lvl="1"/>
              <a:r>
                <a:rPr lang="en-US"/>
                <a:t>Idades em anos </a:t>
              </a:r>
            </a:p>
            <a:p>
              <a:pPr lvl="1"/>
              <a:r>
                <a:rPr lang="en-US"/>
                <a:t>Altura</a:t>
              </a:r>
            </a:p>
            <a:p>
              <a:pPr lvl="1"/>
              <a:r>
                <a:rPr lang="en-US"/>
                <a:t>Número de crianças</a:t>
              </a:r>
            </a:p>
            <a:p>
              <a:pPr lvl="1"/>
              <a:r>
                <a:rPr lang="en-US"/>
                <a:t>Número de espécies animais</a:t>
              </a:r>
            </a:p>
            <a:p>
              <a:pPr lvl="1"/>
              <a:r>
                <a:rPr lang="en-US"/>
                <a:t>Índice de qualidade do ar </a:t>
              </a:r>
            </a:p>
          </p:txBody>
        </p:sp>
        <p:sp>
          <p:nvSpPr>
            <p:cNvPr id="11" name="TextBox 10">
              <a:extLst>
                <a:ext uri="{FF2B5EF4-FFF2-40B4-BE49-F238E27FC236}">
                  <a16:creationId xmlns:a16="http://schemas.microsoft.com/office/drawing/2014/main" id="{B9CD2D07-0C53-80C7-41FE-A3722F877FEA}"/>
                </a:ext>
              </a:extLst>
            </p:cNvPr>
            <p:cNvSpPr txBox="1"/>
            <p:nvPr/>
          </p:nvSpPr>
          <p:spPr>
            <a:xfrm>
              <a:off x="6611353" y="2242679"/>
              <a:ext cx="3386889" cy="3108543"/>
            </a:xfrm>
            <a:prstGeom prst="rect">
              <a:avLst/>
            </a:prstGeom>
            <a:noFill/>
            <a:ln>
              <a:noFill/>
            </a:ln>
          </p:spPr>
          <p:txBody>
            <a:bodyPr wrap="square">
              <a:spAutoFit/>
            </a:bodyPr>
            <a:lstStyle/>
            <a:p>
              <a:pPr algn="ctr"/>
              <a:r>
                <a:rPr lang="en-US" sz="2800" dirty="0" err="1"/>
                <a:t>Exemplos</a:t>
              </a:r>
              <a:r>
                <a:rPr lang="en-US" sz="2800" dirty="0"/>
                <a:t>: </a:t>
              </a:r>
            </a:p>
            <a:p>
              <a:pPr marL="285750" indent="-285750">
                <a:buFont typeface="Arial" panose="020B0604020202020204" pitchFamily="34" charset="0"/>
                <a:buChar char="•"/>
              </a:pPr>
              <a:r>
                <a:rPr lang="en-US" sz="2400" dirty="0" err="1"/>
                <a:t>Idades</a:t>
              </a:r>
              <a:r>
                <a:rPr lang="en-US" sz="2400" dirty="0"/>
                <a:t> </a:t>
              </a:r>
              <a:r>
                <a:rPr lang="en-US" sz="2400" dirty="0" err="1"/>
                <a:t>em</a:t>
              </a:r>
              <a:r>
                <a:rPr lang="en-US" sz="2400" dirty="0"/>
                <a:t> </a:t>
              </a:r>
              <a:r>
                <a:rPr lang="en-US" sz="2400" dirty="0" err="1"/>
                <a:t>anos</a:t>
              </a:r>
              <a:r>
                <a:rPr lang="en-US" sz="2400" dirty="0"/>
                <a:t> </a:t>
              </a:r>
            </a:p>
            <a:p>
              <a:pPr marL="285750" indent="-285750">
                <a:buFont typeface="Arial" panose="020B0604020202020204" pitchFamily="34" charset="0"/>
                <a:buChar char="•"/>
              </a:pPr>
              <a:r>
                <a:rPr lang="en-US" sz="2400" dirty="0"/>
                <a:t>Altura</a:t>
              </a:r>
            </a:p>
            <a:p>
              <a:pPr marL="285750" indent="-285750">
                <a:buFont typeface="Arial" panose="020B0604020202020204" pitchFamily="34" charset="0"/>
                <a:buChar char="•"/>
              </a:pPr>
              <a:r>
                <a:rPr lang="en-US" sz="2400" dirty="0" err="1"/>
                <a:t>Pressão</a:t>
              </a:r>
              <a:r>
                <a:rPr lang="en-US" sz="2400" dirty="0"/>
                <a:t> arterial</a:t>
              </a:r>
            </a:p>
            <a:p>
              <a:pPr marL="285750" indent="-285750">
                <a:buFont typeface="Arial" panose="020B0604020202020204" pitchFamily="34" charset="0"/>
                <a:buChar char="•"/>
              </a:pPr>
              <a:r>
                <a:rPr lang="en-US" sz="2400" dirty="0" err="1"/>
                <a:t>Número</a:t>
              </a:r>
              <a:r>
                <a:rPr lang="en-US" sz="2400" dirty="0"/>
                <a:t> de </a:t>
              </a:r>
              <a:r>
                <a:rPr lang="en-US" sz="2400" dirty="0" err="1"/>
                <a:t>crianças</a:t>
              </a:r>
              <a:endParaRPr lang="en-US" sz="2400" dirty="0"/>
            </a:p>
            <a:p>
              <a:pPr marL="285750" indent="-285750">
                <a:buFont typeface="Arial" panose="020B0604020202020204" pitchFamily="34" charset="0"/>
                <a:buChar char="•"/>
              </a:pPr>
              <a:r>
                <a:rPr lang="en-US" sz="2400" dirty="0" err="1"/>
                <a:t>Número</a:t>
              </a:r>
              <a:r>
                <a:rPr lang="en-US" sz="2400" dirty="0"/>
                <a:t> de </a:t>
              </a:r>
              <a:br>
                <a:rPr lang="en-US" sz="2400" dirty="0"/>
              </a:br>
              <a:r>
                <a:rPr lang="en-US" sz="2400" dirty="0" err="1"/>
                <a:t>espécies</a:t>
              </a:r>
              <a:r>
                <a:rPr lang="en-US" sz="2400" dirty="0"/>
                <a:t> </a:t>
              </a:r>
              <a:r>
                <a:rPr lang="en-US" sz="2400" dirty="0" err="1"/>
                <a:t>animais</a:t>
              </a:r>
              <a:endParaRPr lang="en-US" sz="2400" dirty="0"/>
            </a:p>
            <a:p>
              <a:pPr marL="285750" indent="-285750">
                <a:buFont typeface="Arial" panose="020B0604020202020204" pitchFamily="34" charset="0"/>
                <a:buChar char="•"/>
              </a:pPr>
              <a:r>
                <a:rPr lang="en-US" sz="2400" dirty="0" err="1"/>
                <a:t>Índice</a:t>
              </a:r>
              <a:r>
                <a:rPr lang="en-US" sz="2400" dirty="0"/>
                <a:t> de </a:t>
              </a:r>
              <a:r>
                <a:rPr lang="en-US" sz="2400" dirty="0" err="1"/>
                <a:t>qualidade</a:t>
              </a:r>
              <a:r>
                <a:rPr lang="en-US" sz="2400" dirty="0"/>
                <a:t> do </a:t>
              </a:r>
              <a:r>
                <a:rPr lang="en-US" sz="2400" dirty="0" err="1"/>
                <a:t>ar</a:t>
              </a:r>
              <a:r>
                <a:rPr lang="en-US" sz="2400" dirty="0"/>
                <a:t> </a:t>
              </a:r>
            </a:p>
          </p:txBody>
        </p:sp>
      </p:grpSp>
      <p:graphicFrame>
        <p:nvGraphicFramePr>
          <p:cNvPr id="31" name="Table 21">
            <a:extLst>
              <a:ext uri="{FF2B5EF4-FFF2-40B4-BE49-F238E27FC236}">
                <a16:creationId xmlns:a16="http://schemas.microsoft.com/office/drawing/2014/main" id="{DE6D629B-2586-0A2B-8C88-D4DFA3D51CAE}"/>
              </a:ext>
            </a:extLst>
          </p:cNvPr>
          <p:cNvGraphicFramePr>
            <a:graphicFrameLocks noGrp="1"/>
          </p:cNvGraphicFramePr>
          <p:nvPr>
            <p:extLst>
              <p:ext uri="{D42A27DB-BD31-4B8C-83A1-F6EECF244321}">
                <p14:modId xmlns:p14="http://schemas.microsoft.com/office/powerpoint/2010/main" val="2040375977"/>
              </p:ext>
            </p:extLst>
          </p:nvPr>
        </p:nvGraphicFramePr>
        <p:xfrm>
          <a:off x="8085219" y="1478858"/>
          <a:ext cx="2947738" cy="2865120"/>
        </p:xfrm>
        <a:graphic>
          <a:graphicData uri="http://schemas.openxmlformats.org/drawingml/2006/table">
            <a:tbl>
              <a:tblPr>
                <a:tableStyleId>{5C22544A-7EE6-4342-B048-85BDC9FD1C3A}</a:tableStyleId>
              </a:tblPr>
              <a:tblGrid>
                <a:gridCol w="2947738">
                  <a:extLst>
                    <a:ext uri="{9D8B030D-6E8A-4147-A177-3AD203B41FA5}">
                      <a16:colId xmlns:a16="http://schemas.microsoft.com/office/drawing/2014/main" val="2271464699"/>
                    </a:ext>
                  </a:extLst>
                </a:gridCol>
              </a:tblGrid>
              <a:tr h="370840">
                <a:tc>
                  <a:txBody>
                    <a:bodyPr/>
                    <a:lstStyle/>
                    <a:p>
                      <a:pPr algn="ctr"/>
                      <a:r>
                        <a:rPr lang="en-US" b="1"/>
                        <a:t>Índice de qualidade do ar </a:t>
                      </a:r>
                    </a:p>
                    <a:p>
                      <a:pPr algn="ctr"/>
                      <a:r>
                        <a:rPr lang="en-US"/>
                        <a:t>Valores do índice</a:t>
                      </a:r>
                    </a:p>
                  </a:txBody>
                  <a:tcPr/>
                </a:tc>
                <a:extLst>
                  <a:ext uri="{0D108BD9-81ED-4DB2-BD59-A6C34878D82A}">
                    <a16:rowId xmlns:a16="http://schemas.microsoft.com/office/drawing/2014/main" val="3176949723"/>
                  </a:ext>
                </a:extLst>
              </a:tr>
              <a:tr h="370840">
                <a:tc>
                  <a:txBody>
                    <a:bodyPr/>
                    <a:lstStyle/>
                    <a:p>
                      <a:r>
                        <a:rPr lang="en-US">
                          <a:solidFill>
                            <a:schemeClr val="tx1"/>
                          </a:solidFill>
                        </a:rPr>
                        <a:t>0-50</a:t>
                      </a:r>
                    </a:p>
                  </a:txBody>
                  <a:tcPr>
                    <a:solidFill>
                      <a:srgbClr val="00B050"/>
                    </a:solidFill>
                  </a:tcPr>
                </a:tc>
                <a:extLst>
                  <a:ext uri="{0D108BD9-81ED-4DB2-BD59-A6C34878D82A}">
                    <a16:rowId xmlns:a16="http://schemas.microsoft.com/office/drawing/2014/main" val="2000383772"/>
                  </a:ext>
                </a:extLst>
              </a:tr>
              <a:tr h="370840">
                <a:tc>
                  <a:txBody>
                    <a:bodyPr/>
                    <a:lstStyle/>
                    <a:p>
                      <a:r>
                        <a:rPr lang="en-US">
                          <a:solidFill>
                            <a:schemeClr val="tx1"/>
                          </a:solidFill>
                        </a:rPr>
                        <a:t>51-100</a:t>
                      </a:r>
                    </a:p>
                  </a:txBody>
                  <a:tcPr>
                    <a:solidFill>
                      <a:srgbClr val="FFFF00"/>
                    </a:solidFill>
                  </a:tcPr>
                </a:tc>
                <a:extLst>
                  <a:ext uri="{0D108BD9-81ED-4DB2-BD59-A6C34878D82A}">
                    <a16:rowId xmlns:a16="http://schemas.microsoft.com/office/drawing/2014/main" val="3604954660"/>
                  </a:ext>
                </a:extLst>
              </a:tr>
              <a:tr h="370840">
                <a:tc>
                  <a:txBody>
                    <a:bodyPr/>
                    <a:lstStyle/>
                    <a:p>
                      <a:r>
                        <a:rPr lang="en-US">
                          <a:solidFill>
                            <a:schemeClr val="tx1"/>
                          </a:solidFill>
                        </a:rPr>
                        <a:t>101-150</a:t>
                      </a:r>
                    </a:p>
                  </a:txBody>
                  <a:tcPr>
                    <a:solidFill>
                      <a:srgbClr val="FF7E00"/>
                    </a:solidFill>
                  </a:tcPr>
                </a:tc>
                <a:extLst>
                  <a:ext uri="{0D108BD9-81ED-4DB2-BD59-A6C34878D82A}">
                    <a16:rowId xmlns:a16="http://schemas.microsoft.com/office/drawing/2014/main" val="4115406255"/>
                  </a:ext>
                </a:extLst>
              </a:tr>
              <a:tr h="370840">
                <a:tc>
                  <a:txBody>
                    <a:bodyPr/>
                    <a:lstStyle/>
                    <a:p>
                      <a:r>
                        <a:rPr lang="en-US">
                          <a:solidFill>
                            <a:schemeClr val="bg1"/>
                          </a:solidFill>
                        </a:rPr>
                        <a:t>151-200</a:t>
                      </a:r>
                    </a:p>
                  </a:txBody>
                  <a:tcPr>
                    <a:solidFill>
                      <a:srgbClr val="FF0000"/>
                    </a:solidFill>
                  </a:tcPr>
                </a:tc>
                <a:extLst>
                  <a:ext uri="{0D108BD9-81ED-4DB2-BD59-A6C34878D82A}">
                    <a16:rowId xmlns:a16="http://schemas.microsoft.com/office/drawing/2014/main" val="2753304076"/>
                  </a:ext>
                </a:extLst>
              </a:tr>
              <a:tr h="370840">
                <a:tc>
                  <a:txBody>
                    <a:bodyPr/>
                    <a:lstStyle/>
                    <a:p>
                      <a:r>
                        <a:rPr lang="en-US">
                          <a:solidFill>
                            <a:schemeClr val="bg1"/>
                          </a:solidFill>
                        </a:rPr>
                        <a:t>201-300</a:t>
                      </a:r>
                    </a:p>
                  </a:txBody>
                  <a:tcPr>
                    <a:solidFill>
                      <a:srgbClr val="99004C"/>
                    </a:solidFill>
                  </a:tcPr>
                </a:tc>
                <a:extLst>
                  <a:ext uri="{0D108BD9-81ED-4DB2-BD59-A6C34878D82A}">
                    <a16:rowId xmlns:a16="http://schemas.microsoft.com/office/drawing/2014/main" val="140058250"/>
                  </a:ext>
                </a:extLst>
              </a:tr>
              <a:tr h="370840">
                <a:tc>
                  <a:txBody>
                    <a:bodyPr/>
                    <a:lstStyle/>
                    <a:p>
                      <a:r>
                        <a:rPr lang="en-US">
                          <a:solidFill>
                            <a:schemeClr val="bg1"/>
                          </a:solidFill>
                        </a:rPr>
                        <a:t>≥301</a:t>
                      </a:r>
                    </a:p>
                  </a:txBody>
                  <a:tcPr>
                    <a:solidFill>
                      <a:srgbClr val="7E0023"/>
                    </a:solidFill>
                  </a:tcPr>
                </a:tc>
                <a:extLst>
                  <a:ext uri="{0D108BD9-81ED-4DB2-BD59-A6C34878D82A}">
                    <a16:rowId xmlns:a16="http://schemas.microsoft.com/office/drawing/2014/main" val="2993246465"/>
                  </a:ext>
                </a:extLst>
              </a:tr>
            </a:tbl>
          </a:graphicData>
        </a:graphic>
      </p:graphicFrame>
      <p:pic>
        <p:nvPicPr>
          <p:cNvPr id="4" name="Picture 3" descr="Woman measuring girl's height">
            <a:extLst>
              <a:ext uri="{FF2B5EF4-FFF2-40B4-BE49-F238E27FC236}">
                <a16:creationId xmlns:a16="http://schemas.microsoft.com/office/drawing/2014/main" id="{263E7476-2A79-EA05-C53D-5B596BBACFB7}"/>
              </a:ext>
            </a:extLst>
          </p:cNvPr>
          <p:cNvPicPr>
            <a:picLocks noChangeAspect="1"/>
          </p:cNvPicPr>
          <p:nvPr/>
        </p:nvPicPr>
        <p:blipFill rotWithShape="1">
          <a:blip r:embed="rId3">
            <a:extLst>
              <a:ext uri="{28A0092B-C50C-407E-A947-70E740481C1C}">
                <a14:useLocalDpi xmlns:a14="http://schemas.microsoft.com/office/drawing/2010/main" val="0"/>
              </a:ext>
            </a:extLst>
          </a:blip>
          <a:srcRect l="38110" t="17618" r="36563"/>
          <a:stretch/>
        </p:blipFill>
        <p:spPr>
          <a:xfrm>
            <a:off x="5868537" y="1478856"/>
            <a:ext cx="2216682" cy="4804357"/>
          </a:xfrm>
          <a:prstGeom prst="rect">
            <a:avLst/>
          </a:prstGeom>
          <a:ln>
            <a:solidFill>
              <a:schemeClr val="tx1"/>
            </a:solidFill>
          </a:ln>
        </p:spPr>
      </p:pic>
      <p:pic>
        <p:nvPicPr>
          <p:cNvPr id="10" name="Picture 9" descr="Blood pressure cuff on white background">
            <a:extLst>
              <a:ext uri="{FF2B5EF4-FFF2-40B4-BE49-F238E27FC236}">
                <a16:creationId xmlns:a16="http://schemas.microsoft.com/office/drawing/2014/main" id="{B0E22643-A7ED-3B13-8AC5-18FDEE94E26D}"/>
              </a:ext>
            </a:extLst>
          </p:cNvPr>
          <p:cNvPicPr>
            <a:picLocks noChangeAspect="1"/>
          </p:cNvPicPr>
          <p:nvPr/>
        </p:nvPicPr>
        <p:blipFill rotWithShape="1">
          <a:blip r:embed="rId4">
            <a:extLst>
              <a:ext uri="{28A0092B-C50C-407E-A947-70E740481C1C}">
                <a14:useLocalDpi xmlns:a14="http://schemas.microsoft.com/office/drawing/2010/main" val="0"/>
              </a:ext>
            </a:extLst>
          </a:blip>
          <a:srcRect l="11219" t="10788" r="17656" b="4677"/>
          <a:stretch/>
        </p:blipFill>
        <p:spPr>
          <a:xfrm>
            <a:off x="8085219" y="4343977"/>
            <a:ext cx="2947738" cy="1939235"/>
          </a:xfrm>
          <a:prstGeom prst="rect">
            <a:avLst/>
          </a:prstGeom>
          <a:ln>
            <a:solidFill>
              <a:schemeClr val="tx1"/>
            </a:solidFill>
          </a:ln>
        </p:spPr>
      </p:pic>
    </p:spTree>
    <p:extLst>
      <p:ext uri="{BB962C8B-B14F-4D97-AF65-F5344CB8AC3E}">
        <p14:creationId xmlns:p14="http://schemas.microsoft.com/office/powerpoint/2010/main" val="241631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664300-2669-CAAD-417A-D6D901950970}"/>
              </a:ext>
            </a:extLst>
          </p:cNvPr>
          <p:cNvSpPr>
            <a:spLocks noGrp="1"/>
          </p:cNvSpPr>
          <p:nvPr>
            <p:ph type="title"/>
          </p:nvPr>
        </p:nvSpPr>
        <p:spPr/>
        <p:txBody>
          <a:bodyPr/>
          <a:lstStyle/>
          <a:p>
            <a:r>
              <a:rPr lang="en-US" dirty="0" err="1"/>
              <a:t>Variáveis</a:t>
            </a:r>
            <a:r>
              <a:rPr lang="en-US" dirty="0"/>
              <a:t> </a:t>
            </a:r>
            <a:r>
              <a:rPr lang="en-US" dirty="0" err="1"/>
              <a:t>qualitativas</a:t>
            </a:r>
            <a:r>
              <a:rPr lang="en-US" dirty="0"/>
              <a:t>/ </a:t>
            </a:r>
            <a:r>
              <a:rPr lang="en-US" dirty="0" err="1"/>
              <a:t>nominais</a:t>
            </a:r>
            <a:r>
              <a:rPr lang="en-US" dirty="0"/>
              <a:t>/</a:t>
            </a:r>
            <a:r>
              <a:rPr lang="en-US" dirty="0" err="1"/>
              <a:t>categóricas</a:t>
            </a:r>
            <a:endParaRPr lang="en-US" dirty="0"/>
          </a:p>
        </p:txBody>
      </p:sp>
      <p:sp>
        <p:nvSpPr>
          <p:cNvPr id="2" name="Content Placeholder 1">
            <a:extLst>
              <a:ext uri="{FF2B5EF4-FFF2-40B4-BE49-F238E27FC236}">
                <a16:creationId xmlns:a16="http://schemas.microsoft.com/office/drawing/2014/main" id="{13CC1CD2-49F6-4D6B-0D32-D150DC9448B0}"/>
              </a:ext>
            </a:extLst>
          </p:cNvPr>
          <p:cNvSpPr>
            <a:spLocks noGrp="1"/>
          </p:cNvSpPr>
          <p:nvPr>
            <p:ph sz="half" idx="2"/>
          </p:nvPr>
        </p:nvSpPr>
        <p:spPr>
          <a:xfrm>
            <a:off x="838200" y="1440757"/>
            <a:ext cx="7177088" cy="4639309"/>
          </a:xfrm>
        </p:spPr>
        <p:txBody>
          <a:bodyPr/>
          <a:lstStyle/>
          <a:p>
            <a:r>
              <a:rPr lang="it-IT" dirty="0"/>
              <a:t>Descrições</a:t>
            </a:r>
          </a:p>
          <a:p>
            <a:r>
              <a:rPr lang="it-IT" dirty="0"/>
              <a:t>Dados não numéricos</a:t>
            </a:r>
          </a:p>
          <a:p>
            <a:r>
              <a:rPr lang="it-IT" dirty="0"/>
              <a:t>Dados ordenados/classificados </a:t>
            </a:r>
            <a:br>
              <a:rPr lang="it-IT" dirty="0"/>
            </a:br>
            <a:r>
              <a:rPr lang="it-IT" dirty="0"/>
              <a:t>(não quantitativos)</a:t>
            </a:r>
          </a:p>
          <a:p>
            <a:pPr marL="0" indent="0">
              <a:buNone/>
            </a:pPr>
            <a:endParaRPr lang="en-US" sz="2800" dirty="0"/>
          </a:p>
        </p:txBody>
      </p:sp>
      <p:grpSp>
        <p:nvGrpSpPr>
          <p:cNvPr id="8" name="Group 7">
            <a:extLst>
              <a:ext uri="{FF2B5EF4-FFF2-40B4-BE49-F238E27FC236}">
                <a16:creationId xmlns:a16="http://schemas.microsoft.com/office/drawing/2014/main" id="{D7026FDF-4CB0-E9AC-007E-776984A794F7}"/>
              </a:ext>
            </a:extLst>
          </p:cNvPr>
          <p:cNvGrpSpPr/>
          <p:nvPr/>
        </p:nvGrpSpPr>
        <p:grpSpPr>
          <a:xfrm>
            <a:off x="1155699" y="3506563"/>
            <a:ext cx="6437087" cy="3134360"/>
            <a:chOff x="6472989" y="2242677"/>
            <a:chExt cx="4600074" cy="3489514"/>
          </a:xfrm>
        </p:grpSpPr>
        <p:sp>
          <p:nvSpPr>
            <p:cNvPr id="9" name="Rectangle: Rounded Corners 8">
              <a:extLst>
                <a:ext uri="{FF2B5EF4-FFF2-40B4-BE49-F238E27FC236}">
                  <a16:creationId xmlns:a16="http://schemas.microsoft.com/office/drawing/2014/main" id="{8804F813-B2D4-7363-7874-F20932B76FE4}"/>
                </a:ext>
              </a:extLst>
            </p:cNvPr>
            <p:cNvSpPr/>
            <p:nvPr/>
          </p:nvSpPr>
          <p:spPr>
            <a:xfrm>
              <a:off x="6472989" y="2242677"/>
              <a:ext cx="4461710" cy="3489514"/>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a:t>Exemplos: </a:t>
              </a:r>
            </a:p>
            <a:p>
              <a:pPr lvl="1"/>
              <a:r>
                <a:rPr lang="en-US"/>
                <a:t>Idades em anos </a:t>
              </a:r>
            </a:p>
            <a:p>
              <a:pPr lvl="1"/>
              <a:r>
                <a:rPr lang="en-US"/>
                <a:t>Altura</a:t>
              </a:r>
            </a:p>
            <a:p>
              <a:pPr lvl="1"/>
              <a:r>
                <a:rPr lang="en-US"/>
                <a:t>Número de crianças</a:t>
              </a:r>
            </a:p>
            <a:p>
              <a:pPr lvl="1"/>
              <a:r>
                <a:rPr lang="en-US"/>
                <a:t>Número de espécies animais</a:t>
              </a:r>
            </a:p>
            <a:p>
              <a:pPr lvl="1"/>
              <a:r>
                <a:rPr lang="en-US"/>
                <a:t>Índice de qualidade do ar </a:t>
              </a:r>
            </a:p>
          </p:txBody>
        </p:sp>
        <p:sp>
          <p:nvSpPr>
            <p:cNvPr id="10" name="TextBox 9">
              <a:extLst>
                <a:ext uri="{FF2B5EF4-FFF2-40B4-BE49-F238E27FC236}">
                  <a16:creationId xmlns:a16="http://schemas.microsoft.com/office/drawing/2014/main" id="{38F24FB2-FD9B-F023-F234-10D36BBA1BA7}"/>
                </a:ext>
              </a:extLst>
            </p:cNvPr>
            <p:cNvSpPr txBox="1"/>
            <p:nvPr/>
          </p:nvSpPr>
          <p:spPr>
            <a:xfrm>
              <a:off x="6611353" y="2242679"/>
              <a:ext cx="4461710" cy="3475146"/>
            </a:xfrm>
            <a:prstGeom prst="rect">
              <a:avLst/>
            </a:prstGeom>
            <a:noFill/>
          </p:spPr>
          <p:txBody>
            <a:bodyPr wrap="square">
              <a:spAutoFit/>
            </a:bodyPr>
            <a:lstStyle/>
            <a:p>
              <a:r>
                <a:rPr lang="en-US" sz="2800" b="1" dirty="0" err="1"/>
                <a:t>Exemplos</a:t>
              </a:r>
              <a:r>
                <a:rPr lang="en-US" sz="2800" b="1" dirty="0"/>
                <a:t>: </a:t>
              </a:r>
            </a:p>
            <a:p>
              <a:pPr marL="285750" indent="-285750">
                <a:buFont typeface="Arial" panose="020B0604020202020204" pitchFamily="34" charset="0"/>
                <a:buChar char="•"/>
              </a:pPr>
              <a:r>
                <a:rPr lang="en-US" sz="2400" dirty="0" err="1"/>
                <a:t>Doente</a:t>
              </a:r>
              <a:r>
                <a:rPr lang="en-US" sz="2400" dirty="0"/>
                <a:t>? (sim/</a:t>
              </a:r>
              <a:r>
                <a:rPr lang="en-US" sz="2400" dirty="0" err="1"/>
                <a:t>não</a:t>
              </a:r>
              <a:r>
                <a:rPr lang="en-US" sz="2400" dirty="0"/>
                <a:t>)    </a:t>
              </a:r>
            </a:p>
            <a:p>
              <a:pPr marL="285750" indent="-285750">
                <a:buFont typeface="Arial" panose="020B0604020202020204" pitchFamily="34" charset="0"/>
                <a:buChar char="•"/>
              </a:pPr>
              <a:r>
                <a:rPr lang="en-US" sz="2400" dirty="0" err="1"/>
                <a:t>Sexo</a:t>
              </a:r>
              <a:endParaRPr lang="en-US" sz="2400" dirty="0"/>
            </a:p>
            <a:p>
              <a:pPr marL="285750" indent="-285750">
                <a:buFont typeface="Arial" panose="020B0604020202020204" pitchFamily="34" charset="0"/>
                <a:buChar char="•"/>
              </a:pPr>
              <a:r>
                <a:rPr lang="en-US" sz="2400" dirty="0" err="1"/>
                <a:t>Ocupação</a:t>
              </a:r>
              <a:endParaRPr lang="en-US" sz="2400" dirty="0"/>
            </a:p>
            <a:p>
              <a:pPr marL="285750" indent="-285750">
                <a:buFont typeface="Arial" panose="020B0604020202020204" pitchFamily="34" charset="0"/>
                <a:buChar char="•"/>
              </a:pPr>
              <a:r>
                <a:rPr lang="en-US" sz="2400" dirty="0"/>
                <a:t>Distrito    </a:t>
              </a:r>
            </a:p>
            <a:p>
              <a:pPr marL="285750" indent="-285750">
                <a:buFont typeface="Arial" panose="020B0604020202020204" pitchFamily="34" charset="0"/>
                <a:buChar char="•"/>
              </a:pPr>
              <a:r>
                <a:rPr lang="en-US" sz="2400" dirty="0"/>
                <a:t>Estádio do </a:t>
              </a:r>
              <a:r>
                <a:rPr lang="en-US" sz="2400" dirty="0" err="1"/>
                <a:t>cancro</a:t>
              </a:r>
              <a:r>
                <a:rPr lang="en-US" sz="2400" dirty="0"/>
                <a:t>  </a:t>
              </a:r>
            </a:p>
            <a:p>
              <a:pPr marL="285750" indent="-285750">
                <a:buFont typeface="Arial" panose="020B0604020202020204" pitchFamily="34" charset="0"/>
                <a:buChar char="•"/>
              </a:pPr>
              <a:r>
                <a:rPr lang="en-US" sz="2400" dirty="0" err="1"/>
                <a:t>Fase</a:t>
              </a:r>
              <a:r>
                <a:rPr lang="en-US" sz="2400" dirty="0"/>
                <a:t> de </a:t>
              </a:r>
              <a:r>
                <a:rPr lang="en-US" sz="2400" dirty="0" err="1"/>
                <a:t>vida</a:t>
              </a:r>
              <a:r>
                <a:rPr lang="en-US" sz="2400" dirty="0"/>
                <a:t> dos </a:t>
              </a:r>
              <a:r>
                <a:rPr lang="en-US" sz="2400" dirty="0" err="1"/>
                <a:t>animais</a:t>
              </a:r>
              <a:r>
                <a:rPr lang="en-US" sz="2400" dirty="0"/>
                <a:t> (</a:t>
              </a:r>
              <a:r>
                <a:rPr lang="en-US" sz="2400" dirty="0" err="1"/>
                <a:t>juvenil</a:t>
              </a:r>
              <a:r>
                <a:rPr lang="en-US" sz="2400" dirty="0"/>
                <a:t>/</a:t>
              </a:r>
              <a:r>
                <a:rPr lang="en-US" sz="2400" dirty="0" err="1"/>
                <a:t>adulto</a:t>
              </a:r>
              <a:r>
                <a:rPr lang="en-US" sz="2400" dirty="0"/>
                <a:t>)    </a:t>
              </a:r>
            </a:p>
            <a:p>
              <a:pPr marL="285750" indent="-285750">
                <a:buFont typeface="Arial" panose="020B0604020202020204" pitchFamily="34" charset="0"/>
                <a:buChar char="•"/>
              </a:pPr>
              <a:r>
                <a:rPr lang="en-US" sz="2400" dirty="0" err="1"/>
                <a:t>Índice</a:t>
              </a:r>
              <a:r>
                <a:rPr lang="en-US" sz="2400" dirty="0"/>
                <a:t> de </a:t>
              </a:r>
              <a:r>
                <a:rPr lang="en-US" sz="2400" dirty="0" err="1"/>
                <a:t>qualidade</a:t>
              </a:r>
              <a:r>
                <a:rPr lang="en-US" sz="2400" dirty="0"/>
                <a:t> do </a:t>
              </a:r>
              <a:r>
                <a:rPr lang="en-US" sz="2400" dirty="0" err="1"/>
                <a:t>ar</a:t>
              </a:r>
              <a:endParaRPr lang="en-US" sz="2400" dirty="0"/>
            </a:p>
          </p:txBody>
        </p:sp>
      </p:grpSp>
      <p:graphicFrame>
        <p:nvGraphicFramePr>
          <p:cNvPr id="13" name="Table 21">
            <a:extLst>
              <a:ext uri="{FF2B5EF4-FFF2-40B4-BE49-F238E27FC236}">
                <a16:creationId xmlns:a16="http://schemas.microsoft.com/office/drawing/2014/main" id="{1DACE523-2819-0A7D-36D7-A89B39753AC9}"/>
              </a:ext>
            </a:extLst>
          </p:cNvPr>
          <p:cNvGraphicFramePr>
            <a:graphicFrameLocks noGrp="1"/>
          </p:cNvGraphicFramePr>
          <p:nvPr>
            <p:extLst>
              <p:ext uri="{D42A27DB-BD31-4B8C-83A1-F6EECF244321}">
                <p14:modId xmlns:p14="http://schemas.microsoft.com/office/powerpoint/2010/main" val="2102046628"/>
              </p:ext>
            </p:extLst>
          </p:nvPr>
        </p:nvGraphicFramePr>
        <p:xfrm>
          <a:off x="7675786" y="3314551"/>
          <a:ext cx="4397393" cy="2834640"/>
        </p:xfrm>
        <a:graphic>
          <a:graphicData uri="http://schemas.openxmlformats.org/drawingml/2006/table">
            <a:tbl>
              <a:tblPr>
                <a:tableStyleId>{5C22544A-7EE6-4342-B048-85BDC9FD1C3A}</a:tableStyleId>
              </a:tblPr>
              <a:tblGrid>
                <a:gridCol w="4397393">
                  <a:extLst>
                    <a:ext uri="{9D8B030D-6E8A-4147-A177-3AD203B41FA5}">
                      <a16:colId xmlns:a16="http://schemas.microsoft.com/office/drawing/2014/main" val="2271464699"/>
                    </a:ext>
                  </a:extLst>
                </a:gridCol>
              </a:tblGrid>
              <a:tr h="599984">
                <a:tc>
                  <a:txBody>
                    <a:bodyPr/>
                    <a:lstStyle/>
                    <a:p>
                      <a:pPr algn="ctr"/>
                      <a:r>
                        <a:rPr lang="en-US" b="1" dirty="0" err="1"/>
                        <a:t>Índice</a:t>
                      </a:r>
                      <a:r>
                        <a:rPr lang="en-US" b="1" dirty="0"/>
                        <a:t> de </a:t>
                      </a:r>
                      <a:r>
                        <a:rPr lang="en-US" b="1" dirty="0" err="1"/>
                        <a:t>qualidade</a:t>
                      </a:r>
                      <a:r>
                        <a:rPr lang="en-US" b="1" dirty="0"/>
                        <a:t> do </a:t>
                      </a:r>
                      <a:r>
                        <a:rPr lang="en-US" b="1" dirty="0" err="1"/>
                        <a:t>ar</a:t>
                      </a:r>
                      <a:r>
                        <a:rPr lang="en-US" b="1" dirty="0"/>
                        <a:t> </a:t>
                      </a:r>
                    </a:p>
                    <a:p>
                      <a:pPr algn="ctr"/>
                      <a:r>
                        <a:rPr lang="en-US" b="0" dirty="0" err="1"/>
                        <a:t>Categoria</a:t>
                      </a:r>
                      <a:endParaRPr lang="en-US" b="0" dirty="0"/>
                    </a:p>
                  </a:txBody>
                  <a:tcPr/>
                </a:tc>
                <a:extLst>
                  <a:ext uri="{0D108BD9-81ED-4DB2-BD59-A6C34878D82A}">
                    <a16:rowId xmlns:a16="http://schemas.microsoft.com/office/drawing/2014/main" val="3176949723"/>
                  </a:ext>
                </a:extLst>
              </a:tr>
              <a:tr h="342848">
                <a:tc>
                  <a:txBody>
                    <a:bodyPr/>
                    <a:lstStyle/>
                    <a:p>
                      <a:r>
                        <a:rPr lang="en-US">
                          <a:solidFill>
                            <a:schemeClr val="tx1"/>
                          </a:solidFill>
                        </a:rPr>
                        <a:t>Bom</a:t>
                      </a:r>
                    </a:p>
                  </a:txBody>
                  <a:tcPr>
                    <a:solidFill>
                      <a:srgbClr val="00B050"/>
                    </a:solidFill>
                  </a:tcPr>
                </a:tc>
                <a:extLst>
                  <a:ext uri="{0D108BD9-81ED-4DB2-BD59-A6C34878D82A}">
                    <a16:rowId xmlns:a16="http://schemas.microsoft.com/office/drawing/2014/main" val="2000383772"/>
                  </a:ext>
                </a:extLst>
              </a:tr>
              <a:tr h="342848">
                <a:tc>
                  <a:txBody>
                    <a:bodyPr/>
                    <a:lstStyle/>
                    <a:p>
                      <a:r>
                        <a:rPr lang="en-US" dirty="0" err="1">
                          <a:solidFill>
                            <a:schemeClr val="tx1"/>
                          </a:solidFill>
                        </a:rPr>
                        <a:t>Moderado</a:t>
                      </a:r>
                      <a:endParaRPr lang="en-US" dirty="0">
                        <a:solidFill>
                          <a:schemeClr val="tx1"/>
                        </a:solidFill>
                      </a:endParaRPr>
                    </a:p>
                  </a:txBody>
                  <a:tcPr>
                    <a:solidFill>
                      <a:srgbClr val="FFFF00"/>
                    </a:solidFill>
                  </a:tcPr>
                </a:tc>
                <a:extLst>
                  <a:ext uri="{0D108BD9-81ED-4DB2-BD59-A6C34878D82A}">
                    <a16:rowId xmlns:a16="http://schemas.microsoft.com/office/drawing/2014/main" val="3604954660"/>
                  </a:ext>
                </a:extLst>
              </a:tr>
              <a:tr h="350798">
                <a:tc>
                  <a:txBody>
                    <a:bodyPr/>
                    <a:lstStyle/>
                    <a:p>
                      <a:r>
                        <a:rPr lang="en-US" dirty="0">
                          <a:solidFill>
                            <a:schemeClr val="tx1"/>
                          </a:solidFill>
                        </a:rPr>
                        <a:t>Não é </a:t>
                      </a:r>
                      <a:r>
                        <a:rPr lang="en-US" dirty="0" err="1">
                          <a:solidFill>
                            <a:schemeClr val="tx1"/>
                          </a:solidFill>
                        </a:rPr>
                        <a:t>saudável</a:t>
                      </a:r>
                      <a:r>
                        <a:rPr lang="en-US" dirty="0">
                          <a:solidFill>
                            <a:schemeClr val="tx1"/>
                          </a:solidFill>
                        </a:rPr>
                        <a:t> para </a:t>
                      </a:r>
                      <a:r>
                        <a:rPr lang="en-US" dirty="0" err="1">
                          <a:solidFill>
                            <a:schemeClr val="tx1"/>
                          </a:solidFill>
                        </a:rPr>
                        <a:t>grupos</a:t>
                      </a:r>
                      <a:r>
                        <a:rPr lang="en-US" dirty="0">
                          <a:solidFill>
                            <a:schemeClr val="tx1"/>
                          </a:solidFill>
                        </a:rPr>
                        <a:t> </a:t>
                      </a:r>
                      <a:r>
                        <a:rPr lang="en-US" dirty="0" err="1">
                          <a:solidFill>
                            <a:schemeClr val="tx1"/>
                          </a:solidFill>
                        </a:rPr>
                        <a:t>sensíveis</a:t>
                      </a:r>
                      <a:endParaRPr lang="en-US" dirty="0">
                        <a:solidFill>
                          <a:schemeClr val="tx1"/>
                        </a:solidFill>
                      </a:endParaRPr>
                    </a:p>
                  </a:txBody>
                  <a:tcPr>
                    <a:solidFill>
                      <a:srgbClr val="FF7E00"/>
                    </a:solidFill>
                  </a:tcPr>
                </a:tc>
                <a:extLst>
                  <a:ext uri="{0D108BD9-81ED-4DB2-BD59-A6C34878D82A}">
                    <a16:rowId xmlns:a16="http://schemas.microsoft.com/office/drawing/2014/main" val="4115406255"/>
                  </a:ext>
                </a:extLst>
              </a:tr>
              <a:tr h="342848">
                <a:tc>
                  <a:txBody>
                    <a:bodyPr/>
                    <a:lstStyle/>
                    <a:p>
                      <a:r>
                        <a:rPr lang="en-US" dirty="0">
                          <a:solidFill>
                            <a:schemeClr val="bg1"/>
                          </a:solidFill>
                        </a:rPr>
                        <a:t>Não </a:t>
                      </a:r>
                      <a:r>
                        <a:rPr lang="en-US" dirty="0" err="1">
                          <a:solidFill>
                            <a:schemeClr val="bg1"/>
                          </a:solidFill>
                        </a:rPr>
                        <a:t>saudável</a:t>
                      </a:r>
                      <a:endParaRPr lang="en-US" dirty="0">
                        <a:solidFill>
                          <a:schemeClr val="bg1"/>
                        </a:solidFill>
                      </a:endParaRPr>
                    </a:p>
                  </a:txBody>
                  <a:tcPr>
                    <a:solidFill>
                      <a:srgbClr val="FF0000"/>
                    </a:solidFill>
                  </a:tcPr>
                </a:tc>
                <a:extLst>
                  <a:ext uri="{0D108BD9-81ED-4DB2-BD59-A6C34878D82A}">
                    <a16:rowId xmlns:a16="http://schemas.microsoft.com/office/drawing/2014/main" val="2753304076"/>
                  </a:ext>
                </a:extLst>
              </a:tr>
              <a:tr h="342848">
                <a:tc>
                  <a:txBody>
                    <a:bodyPr/>
                    <a:lstStyle/>
                    <a:p>
                      <a:r>
                        <a:rPr lang="en-US" dirty="0" err="1">
                          <a:solidFill>
                            <a:schemeClr val="bg1"/>
                          </a:solidFill>
                        </a:rPr>
                        <a:t>Muito</a:t>
                      </a:r>
                      <a:r>
                        <a:rPr lang="en-US" dirty="0">
                          <a:solidFill>
                            <a:schemeClr val="bg1"/>
                          </a:solidFill>
                        </a:rPr>
                        <a:t> </a:t>
                      </a:r>
                      <a:r>
                        <a:rPr lang="en-US" dirty="0" err="1">
                          <a:solidFill>
                            <a:schemeClr val="bg1"/>
                          </a:solidFill>
                        </a:rPr>
                        <a:t>insalubre</a:t>
                      </a:r>
                      <a:endParaRPr lang="en-US" dirty="0">
                        <a:solidFill>
                          <a:schemeClr val="bg1"/>
                        </a:solidFill>
                      </a:endParaRPr>
                    </a:p>
                  </a:txBody>
                  <a:tcPr>
                    <a:solidFill>
                      <a:srgbClr val="99004C"/>
                    </a:solidFill>
                  </a:tcPr>
                </a:tc>
                <a:extLst>
                  <a:ext uri="{0D108BD9-81ED-4DB2-BD59-A6C34878D82A}">
                    <a16:rowId xmlns:a16="http://schemas.microsoft.com/office/drawing/2014/main" val="140058250"/>
                  </a:ext>
                </a:extLst>
              </a:tr>
              <a:tr h="342848">
                <a:tc>
                  <a:txBody>
                    <a:bodyPr/>
                    <a:lstStyle/>
                    <a:p>
                      <a:r>
                        <a:rPr lang="en-US" dirty="0" err="1">
                          <a:solidFill>
                            <a:schemeClr val="bg1"/>
                          </a:solidFill>
                        </a:rPr>
                        <a:t>Perigosos</a:t>
                      </a:r>
                      <a:endParaRPr lang="en-US" dirty="0">
                        <a:solidFill>
                          <a:schemeClr val="bg1"/>
                        </a:solidFill>
                      </a:endParaRPr>
                    </a:p>
                  </a:txBody>
                  <a:tcPr>
                    <a:solidFill>
                      <a:srgbClr val="7E0023"/>
                    </a:solidFill>
                  </a:tcPr>
                </a:tc>
                <a:extLst>
                  <a:ext uri="{0D108BD9-81ED-4DB2-BD59-A6C34878D82A}">
                    <a16:rowId xmlns:a16="http://schemas.microsoft.com/office/drawing/2014/main" val="2993246465"/>
                  </a:ext>
                </a:extLst>
              </a:tr>
            </a:tbl>
          </a:graphicData>
        </a:graphic>
      </p:graphicFrame>
      <p:pic>
        <p:nvPicPr>
          <p:cNvPr id="14" name="Picture 13" descr="Icon&#10;&#10;Description automatically generated">
            <a:extLst>
              <a:ext uri="{FF2B5EF4-FFF2-40B4-BE49-F238E27FC236}">
                <a16:creationId xmlns:a16="http://schemas.microsoft.com/office/drawing/2014/main" id="{A9CC2C1C-1218-693B-75C1-114C0BBB83E9}"/>
              </a:ext>
            </a:extLst>
          </p:cNvPr>
          <p:cNvPicPr>
            <a:picLocks noChangeAspect="1"/>
          </p:cNvPicPr>
          <p:nvPr/>
        </p:nvPicPr>
        <p:blipFill rotWithShape="1">
          <a:blip r:embed="rId3">
            <a:extLst>
              <a:ext uri="{28A0092B-C50C-407E-A947-70E740481C1C}">
                <a14:useLocalDpi xmlns:a14="http://schemas.microsoft.com/office/drawing/2010/main" val="0"/>
              </a:ext>
            </a:extLst>
          </a:blip>
          <a:srcRect l="13706" t="11070" r="11624" b="11954"/>
          <a:stretch/>
        </p:blipFill>
        <p:spPr>
          <a:xfrm>
            <a:off x="8305589" y="1370777"/>
            <a:ext cx="1825876" cy="1882269"/>
          </a:xfrm>
          <a:prstGeom prst="rect">
            <a:avLst/>
          </a:prstGeom>
          <a:ln>
            <a:solidFill>
              <a:schemeClr val="tx1"/>
            </a:solidFill>
          </a:ln>
        </p:spPr>
      </p:pic>
      <p:pic>
        <p:nvPicPr>
          <p:cNvPr id="15" name="Picture 14" descr="A group of people in clothing&#10;&#10;Description automatically generated with low confidence">
            <a:extLst>
              <a:ext uri="{FF2B5EF4-FFF2-40B4-BE49-F238E27FC236}">
                <a16:creationId xmlns:a16="http://schemas.microsoft.com/office/drawing/2014/main" id="{67927230-B71C-09D1-634B-E9FD75AFF1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7112" y="1370777"/>
            <a:ext cx="1860099" cy="1882269"/>
          </a:xfrm>
          <a:prstGeom prst="rect">
            <a:avLst/>
          </a:prstGeom>
          <a:ln>
            <a:solidFill>
              <a:schemeClr val="tx1"/>
            </a:solidFill>
          </a:ln>
        </p:spPr>
      </p:pic>
    </p:spTree>
    <p:extLst>
      <p:ext uri="{BB962C8B-B14F-4D97-AF65-F5344CB8AC3E}">
        <p14:creationId xmlns:p14="http://schemas.microsoft.com/office/powerpoint/2010/main" val="144888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2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 id="{8B36715B-6902-489B-88C9-E15E9D9F46B9}" vid="{EC5D40A2-041D-48B0-B11D-CC4CE591DEA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DA2FC6-13E9-46C2-B373-BF08A4668F08}">
  <ds:schemaRefs>
    <ds:schemaRef ds:uri="52ff0146-47b4-4d51-8c1c-03266fcd63a2"/>
    <ds:schemaRef ds:uri="http://purl.org/dc/dcmitype/"/>
    <ds:schemaRef ds:uri="cd03f174-a395-49eb-8ee9-8d943e22f40d"/>
    <ds:schemaRef ds:uri="http://www.w3.org/XML/1998/namespace"/>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purl.org/dc/terms/"/>
    <ds:schemaRef ds:uri="http://purl.org/dc/elements/1.1/"/>
  </ds:schemaRefs>
</ds:datastoreItem>
</file>

<file path=customXml/itemProps2.xml><?xml version="1.0" encoding="utf-8"?>
<ds:datastoreItem xmlns:ds="http://schemas.openxmlformats.org/officeDocument/2006/customXml" ds:itemID="{A0B4E27B-8AF8-4C0C-AEB8-F99D0680FDC4}">
  <ds:schemaRefs>
    <ds:schemaRef ds:uri="http://schemas.microsoft.com/sharepoint/v3/contenttype/forms"/>
  </ds:schemaRefs>
</ds:datastoreItem>
</file>

<file path=customXml/itemProps3.xml><?xml version="1.0" encoding="utf-8"?>
<ds:datastoreItem xmlns:ds="http://schemas.openxmlformats.org/officeDocument/2006/customXml" ds:itemID="{F38F8F80-D3E6-42F0-89D1-92FD8B95D264}"/>
</file>

<file path=docProps/app.xml><?xml version="1.0" encoding="utf-8"?>
<Properties xmlns="http://schemas.openxmlformats.org/officeDocument/2006/extended-properties" xmlns:vt="http://schemas.openxmlformats.org/officeDocument/2006/docPropsVTypes">
  <Template>Theme2PT</Template>
  <TotalTime>12519</TotalTime>
  <Words>15041</Words>
  <Application>Microsoft Office PowerPoint</Application>
  <PresentationFormat>Widescreen</PresentationFormat>
  <Paragraphs>2260</Paragraphs>
  <Slides>77</Slides>
  <Notes>77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77</vt:i4>
      </vt:variant>
    </vt:vector>
  </HeadingPairs>
  <TitlesOfParts>
    <vt:vector size="92" baseType="lpstr">
      <vt:lpstr>MS PGothic</vt:lpstr>
      <vt:lpstr>MS PGothic</vt:lpstr>
      <vt:lpstr>Arial</vt:lpstr>
      <vt:lpstr>Arial  </vt:lpstr>
      <vt:lpstr>Arial (Body)</vt:lpstr>
      <vt:lpstr>Arial Re</vt:lpstr>
      <vt:lpstr>Calibri</vt:lpstr>
      <vt:lpstr>Cambria Math</vt:lpstr>
      <vt:lpstr>Courier New</vt:lpstr>
      <vt:lpstr>Franklin Gothic Medium</vt:lpstr>
      <vt:lpstr>Franklin Gothic Medium Cond</vt:lpstr>
      <vt:lpstr>Symbol</vt:lpstr>
      <vt:lpstr>Times New Roman</vt:lpstr>
      <vt:lpstr>Wingdings</vt:lpstr>
      <vt:lpstr>Theme2PT</vt:lpstr>
      <vt:lpstr>PowerPoint Presentation</vt:lpstr>
      <vt:lpstr>PowerPoint Presentation</vt:lpstr>
      <vt:lpstr>PowerPoint Presentation</vt:lpstr>
      <vt:lpstr>A importância de resumir os dados</vt:lpstr>
      <vt:lpstr>A importância de resumir os dados</vt:lpstr>
      <vt:lpstr>PowerPoint Presentation</vt:lpstr>
      <vt:lpstr>Dados em uma lista de casos</vt:lpstr>
      <vt:lpstr>Variáveis quantitativas/ numéricas/contínuas</vt:lpstr>
      <vt:lpstr>Variáveis qualitativas/ nominais/categóricas</vt:lpstr>
      <vt:lpstr>Importância dos tipos de variável</vt:lpstr>
      <vt:lpstr>Importância dos tipos de  variável resposta</vt:lpstr>
      <vt:lpstr>Qualitativo ou quantitativo?</vt:lpstr>
      <vt:lpstr>Resumo de variáveis quantitativas</vt:lpstr>
      <vt:lpstr>Curva de distribuição de frequências: Idade</vt:lpstr>
      <vt:lpstr>Distribuições comuns</vt:lpstr>
      <vt:lpstr>Período de incubação</vt:lpstr>
      <vt:lpstr>Distribuição de frequências: Período  de Incubação</vt:lpstr>
      <vt:lpstr>Moda</vt:lpstr>
      <vt:lpstr>Exemplo: Moda da distribuição  de frequências</vt:lpstr>
      <vt:lpstr>Distribuição de frequências: Moda</vt:lpstr>
      <vt:lpstr>Média</vt:lpstr>
      <vt:lpstr>Exemplo: Média do período de incubação do Ébola (n=19) </vt:lpstr>
      <vt:lpstr>Exemplo: Média do período de incubação do Ébola (n=20) </vt:lpstr>
      <vt:lpstr>Outliers</vt:lpstr>
      <vt:lpstr>Média: propriedade e usos</vt:lpstr>
      <vt:lpstr>Mediana</vt:lpstr>
      <vt:lpstr>Exemplo: Mediana do período de incubação do Ébola (n=19)</vt:lpstr>
      <vt:lpstr>Exemplo: Mediana do período de incubação do Ébola (n=20)</vt:lpstr>
      <vt:lpstr>Mediana: propriedades e usos</vt:lpstr>
      <vt:lpstr>Distribuição simétrica vs. não paramétrica</vt:lpstr>
      <vt:lpstr>Medidas de tendência central</vt:lpstr>
      <vt:lpstr>Medidas de dispersão</vt:lpstr>
      <vt:lpstr>Intervalo</vt:lpstr>
      <vt:lpstr>Exemplo: Intervalo do período de incubação do Ébola (n=19)</vt:lpstr>
      <vt:lpstr>Distribuição de frequências: intervalo</vt:lpstr>
      <vt:lpstr>Exemplo: período de incubação do  Ébola (n=19)</vt:lpstr>
      <vt:lpstr>Calcular medidas de tendência central (1/2)</vt:lpstr>
      <vt:lpstr>PowerPoint Presentation</vt:lpstr>
      <vt:lpstr>Resumo das medidas de tendência central</vt:lpstr>
      <vt:lpstr>Resumo das variáveis qualitativas</vt:lpstr>
      <vt:lpstr>Número Global de Mortes por Causas Selecionadas, 2000 e 2019</vt:lpstr>
      <vt:lpstr>Contagens: propriedades e utilizações</vt:lpstr>
      <vt:lpstr>Forma comum de medidas de frequência</vt:lpstr>
      <vt:lpstr>Razão</vt:lpstr>
      <vt:lpstr>Razão: Prática 1</vt:lpstr>
      <vt:lpstr>Razão: Prática 2</vt:lpstr>
      <vt:lpstr>Razão: Prática 3</vt:lpstr>
      <vt:lpstr>Proporção</vt:lpstr>
      <vt:lpstr>Exemplo: proporções como porcentagens do total</vt:lpstr>
      <vt:lpstr>Proporções: Prática 1</vt:lpstr>
      <vt:lpstr>Arredondamento de percentuais</vt:lpstr>
      <vt:lpstr>Proporções: prática 2</vt:lpstr>
      <vt:lpstr>Indicadores relacionados com a saúde</vt:lpstr>
      <vt:lpstr>Incidência versus Prevalência: Numerador</vt:lpstr>
      <vt:lpstr>Prevalência</vt:lpstr>
      <vt:lpstr>Exemplos: Prevalência</vt:lpstr>
      <vt:lpstr>Taxa de Incidência</vt:lpstr>
      <vt:lpstr>Exemplo: Taxa de Incidência</vt:lpstr>
      <vt:lpstr>Taxa de Incidência: Prática</vt:lpstr>
      <vt:lpstr>Taxa de ataque ("Risco")</vt:lpstr>
      <vt:lpstr>Exemplo: Taxa de ataque ("Risco")</vt:lpstr>
      <vt:lpstr>Frequências versus taxas de ataque</vt:lpstr>
      <vt:lpstr>Taxas de Ataque: Prática 1</vt:lpstr>
      <vt:lpstr>Taxas de Ataque: Prática 2</vt:lpstr>
      <vt:lpstr>Cálculos de Incidência e Prevalência</vt:lpstr>
      <vt:lpstr>Comparação da incidência e da prevalência</vt:lpstr>
      <vt:lpstr>Taxa de mortalidade</vt:lpstr>
      <vt:lpstr>Tipos de taxa de mortalidade</vt:lpstr>
      <vt:lpstr>Taxa de mortalidade: Prática</vt:lpstr>
      <vt:lpstr>Taxa de letalidade</vt:lpstr>
      <vt:lpstr>Taxa de letalidade: Prática</vt:lpstr>
      <vt:lpstr>Calcular medidas de frequência (1/3)</vt:lpstr>
      <vt:lpstr>Calcular medidas de frequência (2/3)</vt:lpstr>
      <vt:lpstr>Calcular medidas de frequência (3/3)</vt:lpstr>
      <vt:lpstr>Medidas de frequência resumo</vt:lpstr>
      <vt:lpstr>Resumo da lição</vt:lpstr>
      <vt:lpstr>Revisão dos objetivos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Bryde</dc:creator>
  <cp:keywords>, docId:309E655A2617C32BA85BE23D70936B5C</cp:keywords>
  <cp:lastModifiedBy>Gallagher, Darby (CDC/GHC/DGHP)</cp:lastModifiedBy>
  <cp:revision>43</cp:revision>
  <dcterms:created xsi:type="dcterms:W3CDTF">2024-01-30T14:23:24Z</dcterms:created>
  <dcterms:modified xsi:type="dcterms:W3CDTF">2026-01-25T20:29:08Z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2024-02-02T21:23:51Z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cf59d3d7-8a64-42fd-89e8-263a25129e09</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