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59" r:id="rId4"/>
  </p:sldMasterIdLst>
  <p:notesMasterIdLst>
    <p:notesMasterId r:id="rId35"/>
  </p:notesMasterIdLst>
  <p:handoutMasterIdLst>
    <p:handoutMasterId r:id="rId36"/>
  </p:handoutMasterIdLst>
  <p:sldIdLst>
    <p:sldId id="504" r:id="rId5"/>
    <p:sldId id="658" r:id="rId6"/>
    <p:sldId id="632" r:id="rId7"/>
    <p:sldId id="341" r:id="rId8"/>
    <p:sldId id="624" r:id="rId9"/>
    <p:sldId id="623" r:id="rId10"/>
    <p:sldId id="625" r:id="rId11"/>
    <p:sldId id="611" r:id="rId12"/>
    <p:sldId id="634" r:id="rId13"/>
    <p:sldId id="635" r:id="rId14"/>
    <p:sldId id="636" r:id="rId15"/>
    <p:sldId id="637" r:id="rId16"/>
    <p:sldId id="614" r:id="rId17"/>
    <p:sldId id="615" r:id="rId18"/>
    <p:sldId id="628" r:id="rId19"/>
    <p:sldId id="420" r:id="rId20"/>
    <p:sldId id="616" r:id="rId21"/>
    <p:sldId id="659" r:id="rId22"/>
    <p:sldId id="618" r:id="rId23"/>
    <p:sldId id="619" r:id="rId24"/>
    <p:sldId id="639" r:id="rId25"/>
    <p:sldId id="620" r:id="rId26"/>
    <p:sldId id="638" r:id="rId27"/>
    <p:sldId id="608" r:id="rId28"/>
    <p:sldId id="621" r:id="rId29"/>
    <p:sldId id="626" r:id="rId30"/>
    <p:sldId id="627" r:id="rId31"/>
    <p:sldId id="630" r:id="rId32"/>
    <p:sldId id="609" r:id="rId33"/>
    <p:sldId id="640" r:id="rId34"/>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35CA6E6A-2BDC-3AEC-A8DA-274ECF148F5A}" name="Shadomy, Sean (CDC/DDID/NCEZID/OD)" initials="S(" userId="S::auf4@cdc.gov::2dd13278-842f-4b96-b887-4692c6b7720f" providerId="AD"/>
  <p188:author id="{EF4F937E-3A28-66A7-32E9-1BE86B055B0F}" name="Martel, Lise (CDC/GHC/DGHP)" initials="ML(" userId="S::Diz0@cdc.gov::fbce038f-8655-4557-9709-9829739673e8"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ssow, John (CDC/DDPHSIS/CGH/DGHP)" initials="RJ(" lastIdx="3" clrIdx="0">
    <p:extLst>
      <p:ext uri="{19B8F6BF-5375-455C-9EA6-DF929625EA0E}">
        <p15:presenceInfo xmlns:p15="http://schemas.microsoft.com/office/powerpoint/2012/main" userId="S::mwi4@cdc.gov::f624bd00-984b-4499-bcbe-e695391cce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41D"/>
    <a:srgbClr val="00953A"/>
    <a:srgbClr val="0065A4"/>
    <a:srgbClr val="53FF63"/>
    <a:srgbClr val="00820C"/>
    <a:srgbClr val="909C9C"/>
    <a:srgbClr val="005808"/>
    <a:srgbClr val="33CC33"/>
    <a:srgbClr val="66FF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80" autoAdjust="0"/>
    <p:restoredTop sz="63194" autoAdjust="0"/>
  </p:normalViewPr>
  <p:slideViewPr>
    <p:cSldViewPr snapToGrid="0">
      <p:cViewPr varScale="1">
        <p:scale>
          <a:sx n="43" d="100"/>
          <a:sy n="43" d="100"/>
        </p:scale>
        <p:origin x="320" y="48"/>
      </p:cViewPr>
      <p:guideLst>
        <p:guide orient="horz" pos="816"/>
        <p:guide pos="1280"/>
      </p:guideLst>
    </p:cSldViewPr>
  </p:slideViewPr>
  <p:notesTextViewPr>
    <p:cViewPr>
      <p:scale>
        <a:sx n="1" d="1"/>
        <a:sy n="1" d="1"/>
      </p:scale>
      <p:origin x="0" y="-178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Recolher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Detetar, Diagnosticar</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Recolher</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Interpretar</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53340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FETPF2.0_f09_</a:t>
            </a:r>
            <a:r>
              <a:rPr lang="en-US"/>
              <a:t>CaseInvest</a:t>
            </a:r>
            <a:r>
              <a:rPr lang="en-US" altLang="en-US"/>
              <a:t>_PPT_2020-02.pptx</a:t>
            </a:r>
            <a:endParaRPr lang="en-US"/>
          </a:p>
        </p:txBody>
      </p:sp>
      <p:sp>
        <p:nvSpPr>
          <p:cNvPr id="129029" name="Rectangle 5"/>
          <p:cNvSpPr>
            <a:spLocks noGrp="1" noChangeArrowheads="1"/>
          </p:cNvSpPr>
          <p:nvPr>
            <p:ph type="sldNum" sz="quarter" idx="3"/>
          </p:nvPr>
        </p:nvSpPr>
        <p:spPr bwMode="auto">
          <a:xfrm>
            <a:off x="5791200" y="8829675"/>
            <a:ext cx="12176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4136192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 xmlns:p14="http://schemas.microsoft.com/office/powerpoint/2010/main"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Clique para editar os estilos de texto principal</a:t>
            </a:r>
          </a:p>
          <a:p>
            <a:pPr lvl="1"/>
            <a:r>
              <a:rPr lang="en-US" noProof="0"/>
              <a:t>Segundo nível</a:t>
            </a:r>
          </a:p>
          <a:p>
            <a:pPr lvl="2"/>
            <a:r>
              <a:rPr lang="en-US" noProof="0"/>
              <a:t>Terceiro nível</a:t>
            </a:r>
          </a:p>
          <a:p>
            <a:pPr lvl="3"/>
            <a:r>
              <a:rPr lang="en-US" noProof="0"/>
              <a:t>Quarto nível</a:t>
            </a:r>
          </a:p>
          <a:p>
            <a:pPr lvl="4"/>
            <a:r>
              <a:rPr lang="en-US" noProof="0"/>
              <a:t>Quinto nível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extLst>
      <p:ext uri="{BB962C8B-B14F-4D97-AF65-F5344CB8AC3E}">
        <p14:creationId xmlns:p14="http://schemas.microsoft.com/office/powerpoint/2010/main" val="1193832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cdc.gov/meningitis/lab-manual/chpt02-epi.pdf" TargetMode="External"/><Relationship Id="rId2" Type="http://schemas.openxmlformats.org/officeDocument/2006/relationships/slide" Target="../slides/slide27.xml"/><Relationship Id="rId1" Type="http://schemas.openxmlformats.org/officeDocument/2006/relationships/notesMaster" Target="../notesMasters/notesMaster1.xml"/><Relationship Id="rId5" Type="http://schemas.openxmlformats.org/officeDocument/2006/relationships/hyperlink" Target="https://climate.nasa.gov/news/1054/climate-conditions-help-forecast-meningitis-outbreaks/" TargetMode="External"/><Relationship Id="rId4" Type="http://schemas.openxmlformats.org/officeDocument/2006/relationships/hyperlink" Target="https://wwwnc.cdc.gov/eid/article/9/10/03-0182_article"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n-US" sz="1200" b="1" dirty="0">
                <a:effectLst/>
                <a:latin typeface="Arial"/>
                <a:cs typeface="Arial"/>
              </a:rPr>
              <a:t>Notas </a:t>
            </a:r>
            <a:r>
              <a:rPr lang="en-US" b="1" dirty="0">
                <a:latin typeface="Arial"/>
                <a:cs typeface="Arial"/>
              </a:rPr>
              <a:t>do instrutor</a:t>
            </a:r>
            <a:r>
              <a:rPr lang="en-US" sz="1200" b="1" dirty="0">
                <a:effectLst/>
                <a:latin typeface="Arial"/>
                <a:cs typeface="Arial"/>
              </a:rPr>
              <a:t>:</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v"/>
              <a:tabLst/>
              <a:defRPr/>
            </a:pPr>
            <a:r>
              <a:rPr lang="pt-BR" sz="1200" b="0" i="1" dirty="0">
                <a:solidFill>
                  <a:srgbClr val="111111"/>
                </a:solidFill>
                <a:effectLst/>
                <a:latin typeface="Arial" panose="020B0604020202020204" pitchFamily="34" charset="0"/>
                <a:cs typeface="Arial" panose="020B0604020202020204" pitchFamily="34" charset="0"/>
              </a:rPr>
              <a:t>Sinta-se à vontade para modificar esta apresentação conforme necessário para se adequar ao seu contexto local. Se forem feitas modificações, indique:</a:t>
            </a:r>
            <a:r>
              <a:rPr lang="pt-BR" sz="1200" b="1" i="1" dirty="0">
                <a:solidFill>
                  <a:srgbClr val="111111"/>
                </a:solidFill>
                <a:effectLst/>
                <a:latin typeface="Arial" panose="020B0604020202020204" pitchFamily="34" charset="0"/>
                <a:cs typeface="Arial" panose="020B0604020202020204" pitchFamily="34" charset="0"/>
              </a:rPr>
              <a:t> "Esta apresentação foi modificada em parte da versão original do CDC" </a:t>
            </a:r>
            <a:r>
              <a:rPr lang="pt-BR" sz="1200" b="0" i="1" dirty="0">
                <a:solidFill>
                  <a:srgbClr val="111111"/>
                </a:solidFill>
                <a:effectLst/>
                <a:latin typeface="Arial" panose="020B0604020202020204" pitchFamily="34" charset="0"/>
                <a:cs typeface="Arial" panose="020B0604020202020204" pitchFamily="34" charset="0"/>
              </a:rPr>
              <a:t>neste slide.</a:t>
            </a:r>
            <a:endParaRPr lang="en-US" sz="1200" b="0" i="1" dirty="0">
              <a:latin typeface="Arial" panose="020B0604020202020204" pitchFamily="34" charset="0"/>
              <a:cs typeface="Arial" panose="020B0604020202020204" pitchFamily="34" charset="0"/>
            </a:endParaRPr>
          </a:p>
          <a:p>
            <a:pPr marL="0" marR="0" indent="0">
              <a:lnSpc>
                <a:spcPct val="115000"/>
              </a:lnSpc>
              <a:spcBef>
                <a:spcPts val="1200"/>
              </a:spcBef>
              <a:spcAft>
                <a:spcPts val="600"/>
              </a:spcAft>
              <a:buFont typeface="Wingdings" panose="05000000000000000000" pitchFamily="2" charset="2"/>
              <a:buNone/>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Esta lição </a:t>
            </a:r>
            <a:r>
              <a:rPr lang="en-US" sz="1200" dirty="0">
                <a:effectLst/>
                <a:latin typeface="Arial" panose="020B0604020202020204" pitchFamily="34" charset="0"/>
                <a:ea typeface="Times New Roman" panose="02020603050405020304" pitchFamily="18" charset="0"/>
                <a:cs typeface="Arial" panose="020B0604020202020204" pitchFamily="34" charset="0"/>
              </a:rPr>
              <a:t>centra-se na investigação do caso!</a:t>
            </a:r>
          </a:p>
          <a:p>
            <a:endParaRPr lang="en-U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Notas do instrutor:</a:t>
            </a:r>
          </a:p>
          <a:p>
            <a:endParaRPr lang="en-US"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investigação de casos de doença é uma das acções mais importantes a tomar a nível distrital em resposta aos dados do sistema de rotina de vigilância e resposta às doenças. </a:t>
            </a:r>
            <a:r>
              <a:rPr lang="en-US" dirty="0">
                <a:latin typeface="Arial" panose="020B0604020202020204" pitchFamily="34" charset="0"/>
                <a:cs typeface="Arial" panose="020B0604020202020204" pitchFamily="34" charset="0"/>
              </a:rPr>
              <a:t>As investigações de casos são realizadas para planear melhor as actividades de prevenção e controlo eficazes. Além disso, a investigação de um caso é normalmente o primeiro passo na investigação de um possível surto.  </a:t>
            </a:r>
            <a:r>
              <a:rPr lang="en-GB" dirty="0">
                <a:latin typeface="Arial" panose="020B0604020202020204" pitchFamily="34" charset="0"/>
                <a:cs typeface="Arial" panose="020B0604020202020204" pitchFamily="34" charset="0"/>
              </a:rPr>
              <a:t>A investigação de um caso de doença transmissível pode determinar as medidas de controlo necessárias para evitar a propagação da doença na comunidade.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GB" dirty="0">
                <a:latin typeface="Arial" panose="020B0604020202020204" pitchFamily="34" charset="0"/>
                <a:cs typeface="Arial" panose="020B0604020202020204" pitchFamily="34" charset="0"/>
              </a:rPr>
              <a:t>A investigação de casos também permitirá aos serviços distritais de saúde </a:t>
            </a:r>
            <a:r>
              <a:rPr lang="en-GB" b="1" dirty="0">
                <a:latin typeface="Arial" panose="020B0604020202020204" pitchFamily="34" charset="0"/>
                <a:cs typeface="Arial" panose="020B0604020202020204" pitchFamily="34" charset="0"/>
              </a:rPr>
              <a:t>confirmar os casos notificados através do sistema de vigilância da doença </a:t>
            </a:r>
            <a:r>
              <a:rPr lang="en-GB" dirty="0">
                <a:latin typeface="Arial" panose="020B0604020202020204" pitchFamily="34" charset="0"/>
                <a:cs typeface="Arial" panose="020B0604020202020204" pitchFamily="34" charset="0"/>
              </a:rPr>
              <a:t>- os investigadores de surtos podem recolher amostras adicionais ou especiais para testes de diagnóstico laboratorial. </a:t>
            </a:r>
            <a:r>
              <a:rPr lang="en-US" b="1" dirty="0">
                <a:latin typeface="Arial" panose="020B0604020202020204" pitchFamily="34" charset="0"/>
                <a:cs typeface="Arial" panose="020B0604020202020204" pitchFamily="34" charset="0"/>
              </a:rPr>
              <a:t>&lt;CLICAR&gt; </a:t>
            </a:r>
            <a:r>
              <a:rPr lang="en-GB" b="1" dirty="0">
                <a:latin typeface="Arial" panose="020B0604020202020204" pitchFamily="34" charset="0"/>
                <a:cs typeface="Arial" panose="020B0604020202020204" pitchFamily="34" charset="0"/>
              </a:rPr>
              <a:t>Identificar factores de risco ou a fonte ou modo de transmissão </a:t>
            </a:r>
            <a:r>
              <a:rPr lang="en-GB" dirty="0">
                <a:latin typeface="Arial" panose="020B0604020202020204" pitchFamily="34" charset="0"/>
                <a:cs typeface="Arial" panose="020B0604020202020204" pitchFamily="34" charset="0"/>
              </a:rPr>
              <a:t>- As informações provenientes de notificações de casos individuais podem ser combinadas a nível local, estatal ou nacional para determinar os factores de risco. </a:t>
            </a:r>
            <a:r>
              <a:rPr lang="en-GB" i="1" dirty="0">
                <a:latin typeface="Arial" panose="020B0604020202020204" pitchFamily="34" charset="0"/>
                <a:cs typeface="Arial" panose="020B0604020202020204" pitchFamily="34" charset="0"/>
              </a:rPr>
              <a:t>Exemplos: O paciente viajou antes do início da doença ou a infeção foi adquirida localmente? </a:t>
            </a:r>
            <a:r>
              <a:rPr lang="en-GB" dirty="0">
                <a:latin typeface="Arial" panose="020B0604020202020204" pitchFamily="34" charset="0"/>
                <a:cs typeface="Arial" panose="020B0604020202020204" pitchFamily="34" charset="0"/>
              </a:rPr>
              <a:t>Como é que o paciente foi infetado? Quem mais pode estar em risco devido à mesma fonte? </a:t>
            </a:r>
            <a:r>
              <a:rPr lang="en-US" b="1" dirty="0">
                <a:latin typeface="Arial" panose="020B0604020202020204" pitchFamily="34" charset="0"/>
                <a:cs typeface="Arial" panose="020B0604020202020204" pitchFamily="34" charset="0"/>
              </a:rPr>
              <a:t>&lt;CLICAR&gt;</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b="1"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u="none" dirty="0" err="1">
                <a:effectLst/>
                <a:latin typeface="Arial" panose="020B0604020202020204" pitchFamily="34" charset="0"/>
                <a:ea typeface="Times New Roman" panose="02020603050405020304" pitchFamily="18" charset="0"/>
                <a:cs typeface="Arial" panose="020B0604020202020204" pitchFamily="34" charset="0"/>
              </a:rPr>
              <a:t>Os</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exemplos para </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determinar a necessidade de isolamento </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podem incluir a pergunta "Quem são os contactos potencialmente infectados deste doente?" "A quem é que o doente pode ter transmitido a infeção?" Exemplos para </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determinar a necessidade de profilaxia </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incluem prevenção (</a:t>
            </a:r>
            <a:r>
              <a:rPr lang="en-US" sz="1200" b="0" i="1" u="none" dirty="0">
                <a:effectLst/>
                <a:latin typeface="Arial" panose="020B0604020202020204" pitchFamily="34" charset="0"/>
                <a:ea typeface="Times New Roman" panose="02020603050405020304" pitchFamily="18" charset="0"/>
                <a:cs typeface="Arial" panose="020B0604020202020204" pitchFamily="34" charset="0"/>
              </a:rPr>
              <a:t>por exemplo, vacinação</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tratamento ou profilaxia.</a:t>
            </a:r>
            <a:endParaRPr lang="en-US" b="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1"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3833740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Notas do instrutor:</a:t>
            </a:r>
          </a:p>
          <a:p>
            <a:endParaRPr lang="en-US" b="1"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a:effectLst/>
                <a:latin typeface="Arial" panose="020B0604020202020204" pitchFamily="34" charset="0"/>
                <a:cs typeface="Arial" panose="020B0604020202020204" pitchFamily="34" charset="0"/>
              </a:rPr>
              <a:t>Ler</a:t>
            </a:r>
            <a:r>
              <a:rPr lang="en-US" sz="1200" b="1" u="none" dirty="0">
                <a:effectLst/>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o diapositivo e as perguntas. </a:t>
            </a:r>
            <a:r>
              <a:rPr lang="en-US" b="1" dirty="0">
                <a:latin typeface="Arial" panose="020B0604020202020204" pitchFamily="34" charset="0"/>
                <a:cs typeface="Arial" panose="020B0604020202020204" pitchFamily="34" charset="0"/>
              </a:rPr>
              <a:t>&lt;CLICAR&gt; </a:t>
            </a:r>
            <a:r>
              <a:rPr lang="en-US" dirty="0">
                <a:latin typeface="Arial" panose="020B0604020202020204" pitchFamily="34" charset="0"/>
                <a:cs typeface="Arial" panose="020B0604020202020204" pitchFamily="34" charset="0"/>
              </a:rPr>
              <a:t>para avançar para o diapositivo de resposta.</a:t>
            </a:r>
          </a:p>
          <a:p>
            <a:endParaRPr lang="en-US" b="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3573948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Notas do instrutor:</a:t>
            </a:r>
          </a:p>
          <a:p>
            <a:endParaRPr lang="en-US" b="1" dirty="0"/>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dirty="0"/>
              <a:t>As investigações de casos podem responder a muitas perguntas diferentes, tais como:</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Que doença específica é responsável pela doença? Se a doença se manifestar em animais, representa um risco para os seres humanos? </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Os sintomas são consistentes com os critérios de definição de caso?</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Que exposições, factores ou comportamentos estão associados ao caso?</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Existe alguma doença semelhante entre os membros da família ou contactos? </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Existe alguma doença semelhante noutras espécies de animais ou noutras explorações?</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Qual é a possível fonte e/ou modo de transmissão da doença?</a:t>
            </a:r>
          </a:p>
          <a:p>
            <a:pPr marL="800100" marR="0" lvl="1" indent="-34290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tab pos="3486150" algn="l"/>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Existe alguma necessidade de tratamento, isolamento, quarentena ou profilaxia?</a:t>
            </a:r>
          </a:p>
          <a:p>
            <a:endParaRPr lang="en-US" dirty="0"/>
          </a:p>
          <a:p>
            <a:endParaRPr lang="en-US" b="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40101139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0"/>
              </a:spcBef>
              <a:spcAft>
                <a:spcPts val="600"/>
              </a:spcAft>
            </a:pPr>
            <a:r>
              <a:rPr lang="en-US" sz="1200" b="1" dirty="0">
                <a:effectLst/>
                <a:latin typeface="Arial" panose="020B0604020202020204" pitchFamily="34" charset="0"/>
                <a:cs typeface="Arial" panose="020B0604020202020204" pitchFamily="34" charset="0"/>
              </a:rPr>
              <a:t>Notas do instrutor:</a:t>
            </a:r>
          </a:p>
          <a:p>
            <a:pPr marL="0" indent="0">
              <a:buFont typeface="Wingdings" panose="05000000000000000000" pitchFamily="2" charset="2"/>
              <a:buNone/>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identificação dos casos individuais que são investigados varia de departamento de saúde para departamento de saúde e depende normalmente dos recursos disponíveis. Estes casos podem incluir: </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&lt;CLICAR&gt;  </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Doenças de declaração imediata, especialmente as de potencial epidémico.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Um possível evento de saúde pública de importância a nível distrital ou nacional.  (</a:t>
            </a:r>
            <a:r>
              <a:rPr lang="en-US" sz="1200" b="1" i="1" dirty="0">
                <a:effectLst/>
                <a:latin typeface="Arial" panose="020B0604020202020204" pitchFamily="34" charset="0"/>
                <a:ea typeface="Times New Roman" panose="02020603050405020304" pitchFamily="18" charset="0"/>
                <a:cs typeface="Arial" panose="020B0604020202020204" pitchFamily="34" charset="0"/>
              </a:rPr>
              <a:t>Exemplo: </a:t>
            </a:r>
            <a:r>
              <a:rPr lang="en-US" sz="1200" i="1" dirty="0">
                <a:effectLst/>
                <a:latin typeface="Arial" panose="020B0604020202020204" pitchFamily="34" charset="0"/>
                <a:ea typeface="Times New Roman" panose="02020603050405020304" pitchFamily="18" charset="0"/>
                <a:cs typeface="Arial" panose="020B0604020202020204" pitchFamily="34" charset="0"/>
              </a:rPr>
              <a:t>A investigação de uma pneumonia adquirida na comunidade que causou a morte de um jovem anteriormente saudável levou à descoberta de um novo agente patogénico - o coronavírus SARS</a:t>
            </a:r>
            <a:r>
              <a:rPr lang="en-US" sz="1200" dirty="0">
                <a:effectLst/>
                <a:latin typeface="Arial" panose="020B0604020202020204" pitchFamily="34" charset="0"/>
                <a:ea typeface="Times New Roman" panose="02020603050405020304" pitchFamily="18" charset="0"/>
                <a:cs typeface="Arial" panose="020B0604020202020204" pitchFamily="34" charset="0"/>
              </a:rPr>
              <a:t>). Um evento de saúde animal com potencial para um impacto económico significativo ou transmissão zoonótica. (</a:t>
            </a:r>
            <a:r>
              <a:rPr lang="en-US" sz="1200" b="1" i="1" dirty="0">
                <a:effectLst/>
                <a:latin typeface="Arial" panose="020B0604020202020204" pitchFamily="34" charset="0"/>
                <a:ea typeface="Times New Roman" panose="02020603050405020304" pitchFamily="18" charset="0"/>
                <a:cs typeface="Arial" panose="020B0604020202020204" pitchFamily="34" charset="0"/>
              </a:rPr>
              <a:t>Exemplo: </a:t>
            </a:r>
            <a:r>
              <a:rPr lang="en-US" sz="1200" i="1" dirty="0">
                <a:effectLst/>
                <a:latin typeface="Arial" panose="020B0604020202020204" pitchFamily="34" charset="0"/>
                <a:ea typeface="Times New Roman" panose="02020603050405020304" pitchFamily="18" charset="0"/>
                <a:cs typeface="Arial" panose="020B0604020202020204" pitchFamily="34" charset="0"/>
              </a:rPr>
              <a:t>Investigação de uma estirpe altamente patogénica de gripe aviária em explorações avícolas com um caso suspeito num trabalhador agrícola</a:t>
            </a:r>
            <a:r>
              <a:rPr lang="en-US" sz="1200"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Demografia atípica - Ocorrência de doença num grupo etário invulgar ou numa localização inesperada. (</a:t>
            </a:r>
            <a:r>
              <a:rPr lang="en-US" sz="1200" b="1" i="1" dirty="0">
                <a:effectLst/>
                <a:latin typeface="Arial" panose="020B0604020202020204" pitchFamily="34" charset="0"/>
                <a:ea typeface="Times New Roman" panose="02020603050405020304" pitchFamily="18" charset="0"/>
                <a:cs typeface="Arial" panose="020B0604020202020204" pitchFamily="34" charset="0"/>
              </a:rPr>
              <a:t>Exemplo: </a:t>
            </a:r>
            <a:r>
              <a:rPr lang="en-US" sz="1200" dirty="0">
                <a:effectLst/>
                <a:latin typeface="Arial" panose="020B0604020202020204" pitchFamily="34" charset="0"/>
                <a:ea typeface="Times New Roman" panose="02020603050405020304" pitchFamily="18" charset="0"/>
                <a:cs typeface="Arial" panose="020B0604020202020204" pitchFamily="34" charset="0"/>
              </a:rPr>
              <a:t>A investigação de homens previamente saudáveis com múltiplas infecções oportunistas levou ao reconhecimento da Síndrome de Imunodeficiência Adquirida (SIDA) no início da década de 1980.) </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&lt;CLICAR&gt;  </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Infecções emergentes ou zoonóticas. </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&lt;CLICAR&gt;  </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buFont typeface="Courier New" panose="02070309020205020404" pitchFamily="49" charset="0"/>
              <a:buChar char="o"/>
              <a:tabLst>
                <a:tab pos="348615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Aglomerados e casos de surtos.</a:t>
            </a:r>
          </a:p>
          <a:p>
            <a:pPr marL="171450" indent="-171450">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Devem ser investigados todos os casos de todas as doenças?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Não.</a:t>
            </a:r>
          </a:p>
          <a:p>
            <a:pPr marL="171450" indent="-171450">
              <a:buFont typeface="Wingdings" panose="05000000000000000000" pitchFamily="2" charset="2"/>
              <a:buChar char="§"/>
            </a:pPr>
            <a:endParaRPr lang="en-US" sz="1200" b="1" i="1"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Como é que decidem o que investigar? </a:t>
            </a:r>
          </a:p>
          <a:p>
            <a:pPr marL="171450" indent="-171450">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Respostas possíveis:</a:t>
            </a:r>
          </a:p>
          <a:p>
            <a:pPr marL="800100" marR="0" lvl="1" indent="-342900">
              <a:lnSpc>
                <a:spcPct val="115000"/>
              </a:lnSpc>
              <a:spcBef>
                <a:spcPts val="0"/>
              </a:spcBef>
              <a:spcAft>
                <a:spcPts val="0"/>
              </a:spcAft>
              <a:buFont typeface="+mj-lt"/>
              <a:buAutoNum type="arabicPeriod"/>
              <a:tabLst>
                <a:tab pos="685800" algn="l"/>
              </a:tabLst>
            </a:pPr>
            <a:r>
              <a:rPr lang="en-US" sz="1200" i="1" dirty="0">
                <a:effectLst/>
                <a:latin typeface="Arial" panose="020B0604020202020204" pitchFamily="34" charset="0"/>
                <a:ea typeface="Times New Roman" panose="02020603050405020304" pitchFamily="18" charset="0"/>
                <a:cs typeface="Arial" panose="020B0604020202020204" pitchFamily="34" charset="0"/>
              </a:rPr>
              <a:t>Obrigatório pelo Regulamento Sanitário Internacional (RSI, 2005).</a:t>
            </a:r>
          </a:p>
          <a:p>
            <a:pPr marL="800100" marR="0" lvl="1" indent="-342900">
              <a:lnSpc>
                <a:spcPct val="115000"/>
              </a:lnSpc>
              <a:spcBef>
                <a:spcPts val="0"/>
              </a:spcBef>
              <a:spcAft>
                <a:spcPts val="0"/>
              </a:spcAft>
              <a:buFont typeface="+mj-lt"/>
              <a:buAutoNum type="arabicPeriod"/>
              <a:tabLst>
                <a:tab pos="685800" algn="l"/>
              </a:tabLst>
            </a:pPr>
            <a:r>
              <a:rPr lang="en-US" sz="1200" i="1" dirty="0">
                <a:effectLst/>
                <a:latin typeface="Arial" panose="020B0604020202020204" pitchFamily="34" charset="0"/>
                <a:ea typeface="Times New Roman" panose="02020603050405020304" pitchFamily="18" charset="0"/>
                <a:cs typeface="Arial" panose="020B0604020202020204" pitchFamily="34" charset="0"/>
              </a:rPr>
              <a:t>Elevada morbilidade ou mortalidade inesperada.</a:t>
            </a:r>
          </a:p>
          <a:p>
            <a:pPr marL="800100" marR="0" lvl="1" indent="-342900">
              <a:lnSpc>
                <a:spcPct val="115000"/>
              </a:lnSpc>
              <a:spcBef>
                <a:spcPts val="0"/>
              </a:spcBef>
              <a:spcAft>
                <a:spcPts val="0"/>
              </a:spcAft>
              <a:buFont typeface="+mj-lt"/>
              <a:buAutoNum type="arabicPeriod"/>
              <a:tabLst>
                <a:tab pos="685800" algn="l"/>
              </a:tabLst>
            </a:pPr>
            <a:r>
              <a:rPr lang="en-US" sz="1200" i="1" dirty="0">
                <a:effectLst/>
                <a:latin typeface="Arial" panose="020B0604020202020204" pitchFamily="34" charset="0"/>
                <a:ea typeface="Times New Roman" panose="02020603050405020304" pitchFamily="18" charset="0"/>
                <a:cs typeface="Arial" panose="020B0604020202020204" pitchFamily="34" charset="0"/>
              </a:rPr>
              <a:t>Caraterísticas clínicas invulgares.</a:t>
            </a:r>
          </a:p>
          <a:p>
            <a:pPr marL="800100" marR="0" lvl="1" indent="-342900">
              <a:lnSpc>
                <a:spcPct val="115000"/>
              </a:lnSpc>
              <a:spcBef>
                <a:spcPts val="0"/>
              </a:spcBef>
              <a:spcAft>
                <a:spcPts val="0"/>
              </a:spcAft>
              <a:buFont typeface="+mj-lt"/>
              <a:buAutoNum type="arabicPeriod"/>
              <a:tabLst>
                <a:tab pos="685800" algn="l"/>
              </a:tabLst>
            </a:pPr>
            <a:r>
              <a:rPr lang="en-US" sz="1200" i="1" dirty="0">
                <a:effectLst/>
                <a:latin typeface="Arial" panose="020B0604020202020204" pitchFamily="34" charset="0"/>
                <a:ea typeface="Times New Roman" panose="02020603050405020304" pitchFamily="18" charset="0"/>
                <a:cs typeface="Arial" panose="020B0604020202020204" pitchFamily="34" charset="0"/>
              </a:rPr>
              <a:t>Impacto num grupo demográfico específico.</a:t>
            </a:r>
          </a:p>
          <a:p>
            <a:pPr marL="800100" marR="0" lvl="1" indent="-342900">
              <a:lnSpc>
                <a:spcPct val="115000"/>
              </a:lnSpc>
              <a:spcBef>
                <a:spcPts val="0"/>
              </a:spcBef>
              <a:spcAft>
                <a:spcPts val="1200"/>
              </a:spcAft>
              <a:buFont typeface="+mj-lt"/>
              <a:buAutoNum type="arabicPeriod"/>
              <a:tabLst>
                <a:tab pos="685800" algn="l"/>
              </a:tabLst>
            </a:pPr>
            <a:r>
              <a:rPr lang="en-US" sz="1200" i="1" dirty="0">
                <a:effectLst/>
                <a:latin typeface="Arial" panose="020B0604020202020204" pitchFamily="34" charset="0"/>
                <a:ea typeface="Times New Roman" panose="02020603050405020304" pitchFamily="18" charset="0"/>
                <a:cs typeface="Arial" panose="020B0604020202020204" pitchFamily="34" charset="0"/>
              </a:rPr>
              <a:t>Disponibilidade de recursos humanos no serviço ou organismo de saúde.</a:t>
            </a:r>
          </a:p>
          <a:p>
            <a:pPr marL="800100" marR="0" lvl="1" indent="-342900">
              <a:lnSpc>
                <a:spcPct val="115000"/>
              </a:lnSpc>
              <a:spcBef>
                <a:spcPts val="0"/>
              </a:spcBef>
              <a:spcAft>
                <a:spcPts val="1200"/>
              </a:spcAft>
              <a:buFont typeface="+mj-lt"/>
              <a:buAutoNum type="arabicPeriod"/>
              <a:tabLst>
                <a:tab pos="685800" algn="l"/>
              </a:tabLst>
            </a:pPr>
            <a:r>
              <a:rPr lang="en-US" sz="1200" i="1" dirty="0">
                <a:effectLst/>
                <a:latin typeface="Arial" panose="020B0604020202020204" pitchFamily="34" charset="0"/>
                <a:ea typeface="Times New Roman" panose="02020603050405020304" pitchFamily="18" charset="0"/>
                <a:cs typeface="Arial" panose="020B0604020202020204" pitchFamily="34" charset="0"/>
              </a:rPr>
              <a:t>Considerações financeiras.</a:t>
            </a:r>
            <a:endParaRPr lang="en-US" sz="1200"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17857926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171450" indent="-171450">
              <a:buFont typeface="Wingdings" panose="05000000000000000000" pitchFamily="2" charset="2"/>
              <a:buChar char="§"/>
            </a:pPr>
            <a:endParaRPr lang="en-US" sz="1200" b="1" i="1"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v"/>
            </a:pP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As informações </a:t>
            </a:r>
            <a:r>
              <a:rPr lang="en-US" sz="1200" b="1" i="1" u="none"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os regulamentos relativos às doenças de declaração obrigatória (ou seja, o RSI) foram também abordadas no PPT 4 intitulado: "Recolha de dados de vigilância" (Workshop -1)</a:t>
            </a:r>
          </a:p>
          <a:p>
            <a:pPr marL="0" indent="0">
              <a:buFont typeface="Wingdings" panose="05000000000000000000" pitchFamily="2" charset="2"/>
              <a:buNone/>
            </a:pPr>
            <a:endParaRPr lang="en-US" sz="1200" b="1" u="none"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Como lembrete de lições anteriores, a Organização Mundial de Saúde (OMS) coordena com os países a implementação integral do Regulamento Sanitário Internacional (RSI, 2005). Todos os Estados Membros da OMS assinaram o RSI, que é um acordo juridicamente vinculativo que exige a notificação imediata das quatro doenças enumeradas no diapositivo acima.  Para além disso, os países são obrigados a notificar as emergências de saúde pública de interesse internacional "PHEICs". A OMS dispõe de um Comité de Emergência constituído por peritos internacionais que prestam aconselhamento técnico ao Diretor-Geral da OMS, que determina a situação final de uma ESPII e baseia as acções de apoio aos países nas recomendações do Comité de Emergência.</a:t>
            </a:r>
          </a:p>
          <a:p>
            <a:pPr marL="171450" indent="-171450">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que é que constitui uma possível PHEIC, tal como determinado pela utilização do instrumento de decisão do Regulamento Sanitário Internacional (RSI, 2005)?</a:t>
            </a:r>
          </a:p>
          <a:p>
            <a:pPr marL="0" indent="0">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p>
          <a:p>
            <a:pPr marL="171450" indent="-171450">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Para responder a esta pergunta, deves fazer as seguintes perguntas de esclarecimento:</a:t>
            </a:r>
            <a:endParaRPr lang="en-US" sz="1200" i="0" u="sng"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O impacto do evento na saúde pública é grave?</a:t>
            </a:r>
          </a:p>
          <a:p>
            <a:pPr marL="800100" marR="0" lvl="1"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O acontecimento é invulgar ou inesperado?</a:t>
            </a:r>
          </a:p>
          <a:p>
            <a:pPr marL="800100" marR="0" lvl="1"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Existe um risco significativo de propagação internacional?</a:t>
            </a:r>
          </a:p>
          <a:p>
            <a:pPr marL="800100" marR="0" lvl="1" indent="-342900">
              <a:lnSpc>
                <a:spcPct val="115000"/>
              </a:lnSpc>
              <a:spcBef>
                <a:spcPts val="0"/>
              </a:spcBef>
              <a:spcAft>
                <a:spcPts val="12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Existe um risco significativo de restrições comerciais ou de viagens internacionais?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2816676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n-US" sz="1200" b="1" dirty="0">
                <a:effectLst/>
                <a:latin typeface="Arial" panose="020B0604020202020204" pitchFamily="34" charset="0"/>
                <a:cs typeface="Arial" panose="020B0604020202020204" pitchFamily="34" charset="0"/>
              </a:rPr>
              <a:t>Notas do instrutor:</a:t>
            </a:r>
          </a:p>
          <a:p>
            <a:pPr marL="171450" indent="-171450">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Observação:</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à </a:t>
            </a:r>
            <a:r>
              <a:rPr lang="en-US" sz="1200" dirty="0">
                <a:effectLst/>
                <a:latin typeface="Arial" panose="020B0604020202020204" pitchFamily="34" charset="0"/>
                <a:ea typeface="Times New Roman" panose="02020603050405020304" pitchFamily="18" charset="0"/>
                <a:cs typeface="Arial" panose="020B0604020202020204" pitchFamily="34" charset="0"/>
              </a:rPr>
              <a:t>semelhança do Regulamento Sanitário Internacional da OMS, a Organização Mundial da Saúde Animal também fornece orientações </a:t>
            </a:r>
            <a:r>
              <a:rPr lang="en-US" sz="1200"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dirty="0">
                <a:effectLst/>
                <a:latin typeface="Arial" panose="020B0604020202020204" pitchFamily="34" charset="0"/>
                <a:ea typeface="Times New Roman" panose="02020603050405020304" pitchFamily="18" charset="0"/>
                <a:cs typeface="Arial" panose="020B0604020202020204" pitchFamily="34" charset="0"/>
              </a:rPr>
              <a:t> as situações em que as doenças animais são consideradas de notificação obrigatória.  A WOAH actualiza esta lista de doenças todos os anos, incluindo doenças em animais terrestres (que vivem em terra) e aquáticos (que vivem na água). Em 2023, existiam 206 doenças notificáveis.</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3038008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lnSpc>
                <a:spcPct val="115000"/>
              </a:lnSpc>
              <a:spcBef>
                <a:spcPts val="60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Os dados de vigilância da saúde pública a nível distrital podem afetar a elaboração de políticas de saúde pública a nível nacional e internacional. Cada país tem a sua própria lista de doenças de declaração obrigatória, com base em leis ou regulamentos. A lista reflecte as prioridades de saúde pública de um país. Por conseguinte, o número de doenças de declaração obrigatória varia consoante o país. Alguns países têm apenas cerca de 20 doenças na sua lista, enquanto outros têm 70, 80, ou mesmo mais.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fr-FR" sz="1200" b="1" i="0" u="sng" dirty="0">
              <a:latin typeface="Arial" panose="020B0604020202020204" pitchFamily="34"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leis ou regulamentos especificam quais os casos a notificar, quem deve notificar e como. Uma definição de caso é uma descrição das caraterísticas clínicas, por vezes incluindo resultados laboratoriais, que definem um caso para efeitos de notificação de vigilância. Falaremos mais </a:t>
            </a:r>
            <a:r>
              <a:rPr lang="en-US" sz="1200"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dirty="0">
                <a:effectLst/>
                <a:latin typeface="Arial" panose="020B0604020202020204" pitchFamily="34" charset="0"/>
                <a:ea typeface="Times New Roman" panose="02020603050405020304" pitchFamily="18" charset="0"/>
                <a:cs typeface="Arial" panose="020B0604020202020204" pitchFamily="34" charset="0"/>
              </a:rPr>
              <a:t> definições de casos na próxima lição.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Em alguns países, a notificação é feita em papel; noutros, através do telemóvel ou da Internet. Os regulamentos especificam quais as doenças que devem ser notificadas imediatamente, semanalmente, mensalmente ou anualmente. Em alguns países e para algumas doenças, apenas o número de casos deve ser notificado, enquanto noutros, cada caso é notificado separadamente e com muito mais pormenor. É o que se designa por notificação "baseada em casos".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&lt;CLICAR&gt;</a:t>
            </a: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Além disso, a maioria dos países do mundo concordou em seguir o Regulamento Sanitário Internacional ou RSI, que exige a notificação de certas doenças à OMS. Como discutimos na lição anterior, o objetivo do RSI é ajudar a comunidade internacional a prevenir e responder a riscos agudos de saúde pública que têm o potencial de atravessar fronteiras e ameaçar as pessoas em todo o </a:t>
            </a:r>
            <a:r>
              <a:rPr lang="en-US" sz="1200" kern="12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mundo</a:t>
            </a:r>
            <a:r>
              <a:rPr lang="en-US" sz="1200" b="1" i="1" dirty="0">
                <a:effectLst/>
                <a:latin typeface="Arial" panose="020B0604020202020204" pitchFamily="34" charset="0"/>
                <a:ea typeface="Times New Roman" panose="02020603050405020304" pitchFamily="18" charset="0"/>
                <a:cs typeface="Arial" panose="020B0604020202020204" pitchFamily="34" charset="0"/>
              </a:rPr>
              <a:t>.&lt;CLICAR&gt;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Finalmente, existem também requisitos de notificação para as doenças que afectam os animais, incluindo as doenças zoonóticas. Estes requisitos são estabelecidos e mantidos pela Organização Mundial da Saúde Animal ou WOAH.</a:t>
            </a:r>
          </a:p>
        </p:txBody>
      </p:sp>
      <p:sp>
        <p:nvSpPr>
          <p:cNvPr id="4" name="Slide Number Placeholder 3"/>
          <p:cNvSpPr>
            <a:spLocks noGrp="1"/>
          </p:cNvSpPr>
          <p:nvPr>
            <p:ph type="sldNum" sz="quarter" idx="10"/>
          </p:nvPr>
        </p:nvSpPr>
        <p:spPr/>
        <p:txBody>
          <a:bodyPr/>
          <a:lstStyle/>
          <a:p>
            <a:fld id="{2EB32458-B0FD-4E0D-A69A-149897CA0BBB}" type="slidenum">
              <a:rPr lang="en-US" smtClean="0"/>
              <a:t>16</a:t>
            </a:fld>
            <a:endParaRPr lang="en-US"/>
          </a:p>
        </p:txBody>
      </p:sp>
    </p:spTree>
    <p:extLst>
      <p:ext uri="{BB962C8B-B14F-4D97-AF65-F5344CB8AC3E}">
        <p14:creationId xmlns:p14="http://schemas.microsoft.com/office/powerpoint/2010/main" val="3705276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lnSpc>
                <a:spcPct val="115000"/>
              </a:lnSpc>
              <a:spcBef>
                <a:spcPts val="0"/>
              </a:spcBef>
              <a:spcAft>
                <a:spcPts val="12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Se o seu país tiver formulários padrão de investigação de casos, substitua a imagem atualmente no diapositivo e mostre ou distribua cópias desses formulários. Discuta também como obter cópias desses formulários quando necessário.</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Os dados devem ser recolhidos e registados sistematicamente para garantir que toda a informação crítica é incluída na investigação.  Para algumas doenças, os Ministérios podem ter um formulário específico de recolha de dados.  A maior parte dos formulários de vigilância e de investigação de casos inclui as seguintes categorias de informação.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&lt;CLICARx6&gt; </a:t>
            </a:r>
            <a:r>
              <a:rPr lang="en-US" sz="1200" dirty="0">
                <a:effectLst/>
                <a:latin typeface="Arial" panose="020B0604020202020204" pitchFamily="34" charset="0"/>
                <a:ea typeface="Times New Roman" panose="02020603050405020304" pitchFamily="18" charset="0"/>
                <a:cs typeface="Arial" panose="020B0604020202020204" pitchFamily="34" charset="0"/>
              </a:rPr>
              <a:t>para subfolhas. </a:t>
            </a:r>
          </a:p>
          <a:p>
            <a:pPr marL="800100" marR="0" lvl="1" indent="-342900">
              <a:lnSpc>
                <a:spcPct val="115000"/>
              </a:lnSpc>
              <a:spcBef>
                <a:spcPts val="0"/>
              </a:spcBef>
              <a:spcAft>
                <a:spcPts val="0"/>
              </a:spcAft>
              <a:buFont typeface="Courier New" panose="02070309020205020404" pitchFamily="49" charset="0"/>
              <a:buChar char="o"/>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Informações de identificação pessoal </a:t>
            </a:r>
            <a:r>
              <a:rPr lang="en-GB" sz="1200" b="1" u="sng" dirty="0">
                <a:effectLst/>
                <a:latin typeface="Arial" panose="020B0604020202020204" pitchFamily="34" charset="0"/>
                <a:ea typeface="Times New Roman" panose="02020603050405020304" pitchFamily="18" charset="0"/>
                <a:cs typeface="Arial" panose="020B0604020202020204" pitchFamily="34" charset="0"/>
              </a:rPr>
              <a:t>(IPI) </a:t>
            </a:r>
            <a:r>
              <a:rPr lang="en-GB" sz="1200" dirty="0">
                <a:effectLst/>
                <a:latin typeface="Arial" panose="020B0604020202020204" pitchFamily="34" charset="0"/>
                <a:ea typeface="Times New Roman" panose="02020603050405020304" pitchFamily="18" charset="0"/>
                <a:cs typeface="Arial" panose="020B0604020202020204" pitchFamily="34" charset="0"/>
              </a:rPr>
              <a:t>- Nome, morada e número de telefone, que permitem a uma agência de saúde</a:t>
            </a:r>
          </a:p>
          <a:p>
            <a:pPr marL="1257300" marR="0" lvl="2" indent="-342900">
              <a:lnSpc>
                <a:spcPct val="115000"/>
              </a:lnSpc>
              <a:spcBef>
                <a:spcPts val="0"/>
              </a:spcBef>
              <a:spcAft>
                <a:spcPts val="0"/>
              </a:spcAft>
              <a:buFont typeface="Arial" panose="020B0604020202020204" pitchFamily="34" charset="0"/>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Verificar se existem relatórios duplicados.</a:t>
            </a:r>
          </a:p>
          <a:p>
            <a:pPr marL="1257300" marR="0" lvl="2" indent="-342900">
              <a:lnSpc>
                <a:spcPct val="115000"/>
              </a:lnSpc>
              <a:spcBef>
                <a:spcPts val="0"/>
              </a:spcBef>
              <a:spcAft>
                <a:spcPts val="0"/>
              </a:spcAft>
              <a:buFont typeface="Arial" panose="020B0604020202020204" pitchFamily="34" charset="0"/>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Voltar a telefonar com perguntas adicionais, resultados de testes, etc</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800100" marR="0" lvl="1" indent="-342900">
              <a:lnSpc>
                <a:spcPct val="115000"/>
              </a:lnSpc>
              <a:spcBef>
                <a:spcPts val="0"/>
              </a:spcBef>
              <a:spcAft>
                <a:spcPts val="0"/>
              </a:spcAft>
              <a:buFont typeface="Courier New" panose="02070309020205020404" pitchFamily="49" charset="0"/>
              <a:buChar char="o"/>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Informações demográficas</a:t>
            </a:r>
            <a:endParaRPr kumimoji="0" lang="en-US" sz="1200" b="1" i="0" u="sng" strike="noStrike" kern="1200" cap="none" spc="0" normalizeH="0" baseline="0" dirty="0">
              <a:ln>
                <a:noFill/>
              </a:ln>
              <a:solidFill>
                <a:schemeClr val="tx1"/>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1257300" marR="0" lvl="2" indent="-342900">
              <a:lnSpc>
                <a:spcPct val="115000"/>
              </a:lnSpc>
              <a:spcBef>
                <a:spcPts val="0"/>
              </a:spcBef>
              <a:spcAft>
                <a:spcPts val="0"/>
              </a:spcAft>
              <a:buFont typeface="Arial" panose="020B0604020202020204" pitchFamily="34" charset="0"/>
              <a:buChar cha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Sexo e idade. Nos animais, pode incluir a espécie e a raça.</a:t>
            </a:r>
          </a:p>
          <a:p>
            <a:pPr marL="1257300" marR="0" lvl="2" indent="-342900">
              <a:lnSpc>
                <a:spcPct val="115000"/>
              </a:lnSpc>
              <a:spcBef>
                <a:spcPts val="0"/>
              </a:spcBef>
              <a:spcAft>
                <a:spcPts val="0"/>
              </a:spcAft>
              <a:buFont typeface="Arial" panose="020B0604020202020204" pitchFamily="34" charset="0"/>
              <a:buChar cha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Profissão, especialmente se for manipulador de alimentos, trabalhador de creche, prestador de cuidados de saúde, etc.</a:t>
            </a:r>
          </a:p>
          <a:p>
            <a:pPr marL="800100" marR="0" lvl="1" indent="-342900">
              <a:lnSpc>
                <a:spcPct val="115000"/>
              </a:lnSpc>
              <a:spcBef>
                <a:spcPts val="0"/>
              </a:spcBef>
              <a:spcAft>
                <a:spcPts val="0"/>
              </a:spcAft>
              <a:buFont typeface="Courier New" panose="02070309020205020404" pitchFamily="49" charset="0"/>
              <a:buChar char="o"/>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Informações específicas da doença</a:t>
            </a:r>
          </a:p>
          <a:p>
            <a:pPr marL="1257300" marR="0" lvl="2" indent="-34290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Sintomas e informações suficientes para verificar se a definição do caso é cumprida.</a:t>
            </a:r>
          </a:p>
          <a:p>
            <a:pPr marL="1257300" marR="0" lvl="2" indent="-34290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Indicação do facto de o doente ou animal ter recuperado, ter sido hospitalizado ou ter morrido.</a:t>
            </a:r>
          </a:p>
          <a:p>
            <a:pPr marL="1085850" marR="0" lvl="2" indent="-17145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Resultados laboratoriais.</a:t>
            </a:r>
          </a:p>
          <a:p>
            <a:pPr marL="800100" marR="0" lvl="1" indent="-342900">
              <a:lnSpc>
                <a:spcPct val="115000"/>
              </a:lnSpc>
              <a:spcBef>
                <a:spcPts val="0"/>
              </a:spcBef>
              <a:spcAft>
                <a:spcPts val="0"/>
              </a:spcAft>
              <a:buFont typeface="Courier New" panose="02070309020205020404" pitchFamily="49" charset="0"/>
              <a:buChar char="o"/>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Informações "epidemiológicas" </a:t>
            </a: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 origem e/ou os factores de risco</a:t>
            </a:r>
          </a:p>
          <a:p>
            <a:pPr marL="1200150" marR="0" lvl="2" indent="-28575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Os dados recolhidos variam de doença para doença. </a:t>
            </a:r>
          </a:p>
          <a:p>
            <a:pPr marL="1200150" marR="0" lvl="2" indent="-28575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Considerar a ocupação, as deslocações e as exposições (por exemplo, exposição a pessoas doentes, animais, toxinas ou contaminantes).</a:t>
            </a:r>
          </a:p>
          <a:p>
            <a:pPr marL="800100" marR="0" lvl="1" indent="-342900">
              <a:lnSpc>
                <a:spcPct val="115000"/>
              </a:lnSpc>
              <a:spcBef>
                <a:spcPts val="0"/>
              </a:spcBef>
              <a:spcAft>
                <a:spcPts val="0"/>
              </a:spcAft>
              <a:buFont typeface="Courier New" panose="02070309020205020404" pitchFamily="49" charset="0"/>
              <a:buChar char="o"/>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Contactos</a:t>
            </a:r>
          </a:p>
          <a:p>
            <a:pPr marL="1200150" marR="0" lvl="2" indent="-2857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Particularmente importante para as doenças que se podem propagar de pessoa para pessoa, como o Ébola, ou para as infecções sexualmente transmissíveis.</a:t>
            </a:r>
          </a:p>
          <a:p>
            <a:pPr marL="1200150" marR="0" lvl="2" indent="-2857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No caso das doenças animais, isto pode incluir outras explorações, mercados ou locais onde o animal possa ter entrado em contacto com outros animais. </a:t>
            </a:r>
          </a:p>
          <a:p>
            <a:pPr marL="628650" marR="0" lvl="1" indent="-171450">
              <a:lnSpc>
                <a:spcPct val="115000"/>
              </a:lnSpc>
              <a:spcBef>
                <a:spcPts val="0"/>
              </a:spcBef>
              <a:spcAft>
                <a:spcPts val="0"/>
              </a:spcAft>
              <a:buFont typeface="Courier New" panose="02070309020205020404" pitchFamily="49" charset="0"/>
              <a:buChar char="o"/>
            </a:pP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Informação do repórter</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1200150" marR="0" lvl="2" indent="-28575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Nome, telefone e data, porque isto permite chamar de volta a pessoa que recolheu a informação original para fazer perguntas adicionais.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1085850" marR="0" lvl="2" indent="-171450">
              <a:lnSpc>
                <a:spcPct val="115000"/>
              </a:lnSpc>
              <a:spcBef>
                <a:spcPts val="0"/>
              </a:spcBef>
              <a:spcAft>
                <a:spcPts val="0"/>
              </a:spcAft>
              <a:buFont typeface="Courier New" panose="02070309020205020404" pitchFamily="49" charset="0"/>
              <a:buChar char="o"/>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Também devem ser recolhidas amostras laboratoriais para confirmar o diagnóstico, tal como referido anteriormente.</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13876615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r>
              <a:rPr lang="en-US" sz="1200" b="1" i="1" dirty="0">
                <a:effectLst/>
                <a:latin typeface="Arial" panose="020B0604020202020204" pitchFamily="34" charset="0"/>
                <a:cs typeface="Arial" panose="020B0604020202020204" pitchFamily="34" charset="0"/>
              </a:rPr>
              <a:t> </a:t>
            </a:r>
          </a:p>
          <a:p>
            <a:pPr marL="171450" marR="0" indent="-171450">
              <a:spcBef>
                <a:spcPts val="1200"/>
              </a:spcBef>
              <a:spcAft>
                <a:spcPts val="6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Considerar a possibilidade de trabalhar com um trabalhador de saúde local ou um membro do pessoal do estabelecimento de saúde que esteja familiarizado com a área, a cultura local e os termos locais normalmente utilizados para doenças ou sintomas. Um trabalhador de saúde local pode apresentar o investigador como parte da equipa local ou ajudar na tradução, se necessário.</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fr-FR" sz="1200" b="1" i="0" u="sng" dirty="0" err="1">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Utilizar</a:t>
            </a:r>
            <a:r>
              <a:rPr lang="en-US" sz="1200" dirty="0">
                <a:effectLst/>
                <a:latin typeface="Arial" panose="020B0604020202020204" pitchFamily="34" charset="0"/>
                <a:ea typeface="Times New Roman" panose="02020603050405020304" pitchFamily="18" charset="0"/>
                <a:cs typeface="Arial" panose="020B0604020202020204" pitchFamily="34" charset="0"/>
              </a:rPr>
              <a:t> uma abordagem sistemática para tornar a investigação mais eficiente e facilitar a documentação. Não existe uma sequência correta, mas a ordem dos passos no diapositivo é uma sugestão. </a:t>
            </a:r>
          </a:p>
          <a:p>
            <a:pPr marL="171450" marR="0" indent="-171450">
              <a:lnSpc>
                <a:spcPct val="115000"/>
              </a:lnSpc>
              <a:spcBef>
                <a:spcPts val="120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Ler </a:t>
            </a:r>
            <a:r>
              <a:rPr lang="en-US" sz="1200" b="1" dirty="0">
                <a:effectLst/>
                <a:latin typeface="Arial" panose="020B0604020202020204" pitchFamily="34" charset="0"/>
                <a:ea typeface="Times New Roman" panose="02020603050405020304" pitchFamily="18" charset="0"/>
                <a:cs typeface="Arial" panose="020B0604020202020204" pitchFamily="34" charset="0"/>
              </a:rPr>
              <a:t>#1 Começar pela fonte do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primeiro</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relatório</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1200"/>
              </a:spcBef>
              <a:spcAft>
                <a:spcPts val="600"/>
              </a:spcAft>
              <a:buFont typeface="Wingdings" panose="05000000000000000000" pitchFamily="2" charset="2"/>
              <a:buNone/>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A investigação começa quando alguém telefona ou contacta o departamento de saúde para comunicar um caso.</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Obtenha o máximo de pormenores possível, porque esta pode ser a única oportunidade de falar com essa pessoa.</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Obtenha boas informações de contacto para o repórter e para o doente, incluindo pelo menos um número de telefone e um endereço de correio eletrónico, para o caso de ser necessário um acompanhamento adicional.</a:t>
            </a:r>
          </a:p>
          <a:p>
            <a:pPr marL="800100" marR="0" lvl="1" indent="-3429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Verificar se o caso é um caso através da revisão dos dados.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457200" marR="0" lvl="1" indent="0">
              <a:lnSpc>
                <a:spcPct val="115000"/>
              </a:lnSpc>
              <a:spcBef>
                <a:spcPts val="0"/>
              </a:spcBef>
              <a:spcAft>
                <a:spcPts val="1200"/>
              </a:spcAft>
              <a:buFont typeface="Courier New" panose="02070309020205020404" pitchFamily="49" charset="0"/>
              <a:buNone/>
            </a:pPr>
            <a:endParaRPr lang="en-US" sz="1200" b="1" i="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Ler</a:t>
            </a:r>
            <a:r>
              <a:rPr lang="fr-FR" sz="1200" b="1" i="0" u="none" dirty="0">
                <a:latin typeface="Arial" panose="020B0604020202020204" pitchFamily="34" charset="0"/>
                <a:cs typeface="Arial" panose="020B0604020202020204" pitchFamily="34" charset="0"/>
              </a:rPr>
              <a:t> #2 </a:t>
            </a:r>
            <a:r>
              <a:rPr lang="en-US" sz="1200" b="1" dirty="0">
                <a:effectLst/>
                <a:latin typeface="Arial" panose="020B0604020202020204" pitchFamily="34" charset="0"/>
                <a:ea typeface="Times New Roman" panose="02020603050405020304" pitchFamily="18" charset="0"/>
                <a:cs typeface="Arial" panose="020B0604020202020204" pitchFamily="34" charset="0"/>
              </a:rPr>
              <a:t>Entrevistar o prestador de cuidados médicos, o tratador de animais ou o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pessoal</a:t>
            </a:r>
            <a:r>
              <a:rPr lang="en-US" sz="1200" b="1" dirty="0">
                <a:effectLst/>
                <a:latin typeface="Arial" panose="020B0604020202020204" pitchFamily="34" charset="0"/>
                <a:ea typeface="Times New Roman" panose="02020603050405020304" pitchFamily="18" charset="0"/>
                <a:cs typeface="Arial" panose="020B0604020202020204" pitchFamily="34" charset="0"/>
              </a:rPr>
              <a:t> &lt;CLICAR&gt;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Ler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#3 Rever </a:t>
            </a:r>
            <a:r>
              <a:rPr lang="en-US" sz="1200" dirty="0">
                <a:effectLst/>
                <a:latin typeface="Arial" panose="020B0604020202020204" pitchFamily="34" charset="0"/>
                <a:ea typeface="Times New Roman" panose="02020603050405020304" pitchFamily="18" charset="0"/>
                <a:cs typeface="Arial" panose="020B0604020202020204" pitchFamily="34" charset="0"/>
              </a:rPr>
              <a:t>a ficha</a:t>
            </a:r>
            <a:r>
              <a:rPr lang="en-US" sz="1200" b="1" dirty="0">
                <a:effectLst/>
                <a:latin typeface="Arial" panose="020B0604020202020204" pitchFamily="34" charset="0"/>
                <a:ea typeface="Times New Roman" panose="02020603050405020304" pitchFamily="18" charset="0"/>
                <a:cs typeface="Arial" panose="020B0604020202020204" pitchFamily="34" charset="0"/>
              </a:rPr>
              <a:t> do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doente</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pessoal da agência de saúde pública pode recolher fichas e relatórios, ou o médico, o hospital ou o veterinário podem fornecer fichas médicas, incluindo notas, interpretações de radiografias, relatórios de patologia e quaisquer outras informações e relatórios de laboratório.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Ler</a:t>
            </a:r>
            <a:r>
              <a:rPr lang="fr-FR" sz="1200" b="1" i="0" u="none" dirty="0">
                <a:latin typeface="Arial" panose="020B0604020202020204" pitchFamily="34" charset="0"/>
                <a:cs typeface="Arial" panose="020B0604020202020204" pitchFamily="34" charset="0"/>
              </a:rPr>
              <a:t> #4 </a:t>
            </a:r>
            <a:r>
              <a:rPr lang="en-US" sz="1200" b="1" dirty="0">
                <a:effectLst/>
                <a:latin typeface="Arial" panose="020B0604020202020204" pitchFamily="34" charset="0"/>
                <a:ea typeface="Times New Roman" panose="02020603050405020304" pitchFamily="18" charset="0"/>
                <a:cs typeface="Arial" panose="020B0604020202020204" pitchFamily="34" charset="0"/>
              </a:rPr>
              <a:t>Entrevistar o doente ou o prestador de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cuidados</a:t>
            </a:r>
            <a:r>
              <a:rPr lang="en-US" sz="1200" b="1" dirty="0">
                <a:effectLst/>
                <a:latin typeface="Arial" panose="020B0604020202020204" pitchFamily="34" charset="0"/>
                <a:ea typeface="Times New Roman" panose="02020603050405020304" pitchFamily="18" charset="0"/>
                <a:cs typeface="Arial" panose="020B0604020202020204" pitchFamily="34" charset="0"/>
              </a:rPr>
              <a:t> &lt;CLICAR&gt;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Ler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#5 Entrevistar familiares, amigos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ou</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vizinhos</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se for caso disso, determinar se ocorreram casos semelhantes de doença entre membros da família, contactos ou colegas de trabalho. No caso de doenças animais ou zoonoses, determinar se outros animais (</a:t>
            </a:r>
            <a:r>
              <a:rPr lang="en-US" sz="1200" i="1" dirty="0">
                <a:effectLst/>
                <a:latin typeface="Arial" panose="020B0604020202020204" pitchFamily="34" charset="0"/>
                <a:ea typeface="Times New Roman" panose="02020603050405020304" pitchFamily="18" charset="0"/>
                <a:cs typeface="Arial" panose="020B0604020202020204" pitchFamily="34" charset="0"/>
              </a:rPr>
              <a:t>outros animais da manada ou do rebanho, de espécies diferentes, ou de outras explorações, etc.</a:t>
            </a:r>
            <a:r>
              <a:rPr lang="en-US" sz="1200" dirty="0">
                <a:effectLst/>
                <a:latin typeface="Arial" panose="020B0604020202020204" pitchFamily="34" charset="0"/>
                <a:ea typeface="Times New Roman" panose="02020603050405020304" pitchFamily="18" charset="0"/>
                <a:cs typeface="Arial" panose="020B0604020202020204" pitchFamily="34" charset="0"/>
              </a:rPr>
              <a:t>) comunicaram doenças semelhantes.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Ler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#6 Obter cópias dos </a:t>
            </a:r>
            <a:r>
              <a:rPr lang="en-US" sz="1200" dirty="0">
                <a:effectLst/>
                <a:latin typeface="Arial" panose="020B0604020202020204" pitchFamily="34" charset="0"/>
                <a:ea typeface="Times New Roman" panose="02020603050405020304" pitchFamily="18" charset="0"/>
                <a:cs typeface="Arial" panose="020B0604020202020204" pitchFamily="34" charset="0"/>
              </a:rPr>
              <a:t>resultados</a:t>
            </a:r>
            <a:r>
              <a:rPr lang="en-US" sz="1200" b="1" dirty="0">
                <a:effectLst/>
                <a:latin typeface="Arial" panose="020B0604020202020204" pitchFamily="34" charset="0"/>
                <a:ea typeface="Times New Roman" panose="02020603050405020304" pitchFamily="18" charset="0"/>
                <a:cs typeface="Arial" panose="020B0604020202020204" pitchFamily="34" charset="0"/>
              </a:rPr>
              <a:t> dos testes laboratoriais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Rever os relatórios do laboratório. O investigador deve também pedir ao laboratório que guarde todos os espécimes clínicos e isolados do doente ou do animal até que a investigação esteja concluída. Poderá ser necessário testar outros agentes patogénicos ou encaminhar os isolados para um laboratório de referência para testes adicionais ou especializados.  Uma vez descartados, os espécimes não podem ser recuperados.</a:t>
            </a:r>
          </a:p>
          <a:p>
            <a:pPr marL="457200" marR="0" lvl="1">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1356184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Uma apresentação correta cria confiança e ajuda a garantir o êxito da entrevista.  As entrevistas devem ser conduzidas com respeito, independentemente do cargo oficial ou do nível de educação do entrevistado.</a:t>
            </a:r>
          </a:p>
          <a:p>
            <a:pPr marL="171450" marR="0" indent="-171450">
              <a:lnSpc>
                <a:spcPct val="115000"/>
              </a:lnSpc>
              <a:spcBef>
                <a:spcPts val="120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Pergunte:</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Como é que garante que a sua conversa começa bem? Identifica-se imediatamente como um profissional de saúde pública? </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Sugestão de resposta:</a:t>
            </a:r>
            <a:r>
              <a:rPr lang="en-US" sz="1200" i="1" dirty="0">
                <a:effectLst/>
                <a:latin typeface="Arial" panose="020B0604020202020204" pitchFamily="34" charset="0"/>
                <a:ea typeface="Times New Roman" panose="02020603050405020304" pitchFamily="18" charset="0"/>
                <a:cs typeface="Arial" panose="020B0604020202020204" pitchFamily="34" charset="0"/>
              </a:rPr>
              <a:t> Depende. Dá credibilidade. Pode levantar questões se a pessoa que atende o telefone for o cônjuge ou um dos pais. Use o seu bom senso!</a:t>
            </a:r>
          </a:p>
          <a:p>
            <a:pPr marL="45720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a:lnSpc>
                <a:spcPct val="115000"/>
              </a:lnSpc>
              <a:spcBef>
                <a:spcPts val="1200"/>
              </a:spcBef>
              <a:spcAft>
                <a:spcPts val="600"/>
              </a:spcAft>
            </a:pPr>
            <a:r>
              <a:rPr lang="en-US" sz="1200" b="1" i="1" dirty="0">
                <a:effectLst/>
                <a:latin typeface="Arial" panose="020B0604020202020204" pitchFamily="34" charset="0"/>
                <a:ea typeface="Times New Roman" panose="02020603050405020304" pitchFamily="18" charset="0"/>
                <a:cs typeface="Arial" panose="020B0604020202020204" pitchFamily="34" charset="0"/>
              </a:rPr>
              <a:t>Outras sugestões:</a:t>
            </a:r>
          </a:p>
          <a:p>
            <a:pPr marL="1257300" marR="0" lvl="2"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Decidir se é útil ou não usar uma identificação de funcionário do Ministério. </a:t>
            </a:r>
          </a:p>
          <a:p>
            <a:pPr marL="1257300" marR="0" lvl="2"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Utilize uma abordagem profissional mas seja empático. ("Ajude-nos a fazer o nosso melhor para ajudar o seu filho e as outras crianças.")</a:t>
            </a:r>
          </a:p>
          <a:p>
            <a:pPr marL="1257300" marR="0" lvl="2"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Confirmar a identidade da pessoa com quem está a falar.</a:t>
            </a:r>
          </a:p>
          <a:p>
            <a:pPr marL="1543050" marR="0" lvl="3" indent="-171450">
              <a:lnSpc>
                <a:spcPct val="115000"/>
              </a:lnSpc>
              <a:spcBef>
                <a:spcPts val="0"/>
              </a:spcBef>
              <a:spcAft>
                <a:spcPts val="0"/>
              </a:spcAft>
              <a:buFont typeface="Wingdings" panose="05000000000000000000" pitchFamily="2" charset="2"/>
              <a:buChar char="q"/>
            </a:pPr>
            <a:r>
              <a:rPr lang="en-US" sz="1200" i="1" dirty="0">
                <a:effectLst/>
                <a:latin typeface="Arial" panose="020B0604020202020204" pitchFamily="34" charset="0"/>
                <a:ea typeface="Times New Roman" panose="02020603050405020304" pitchFamily="18" charset="0"/>
                <a:cs typeface="Arial" panose="020B0604020202020204" pitchFamily="34" charset="0"/>
              </a:rPr>
              <a:t>Não entrevistar um membro do agregado familiar sem primeiro ter falado com o doente, o chefe de família ou os pais de um doente jovem ou de uma criança.</a:t>
            </a:r>
          </a:p>
          <a:p>
            <a:pPr marL="1257300" marR="0" lvl="2"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Quando tiver a certeza de que está a falar com a pessoa certa, utilize uma linguagem simples e concisa para explicar o motivo da chamada.</a:t>
            </a:r>
          </a:p>
          <a:p>
            <a:pPr marL="1257300" marR="0" lvl="2"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Se não estiver a falar com a pessoa certa:</a:t>
            </a:r>
          </a:p>
          <a:p>
            <a:pPr marL="1543050" marR="0" lvl="3" indent="-171450">
              <a:lnSpc>
                <a:spcPct val="115000"/>
              </a:lnSpc>
              <a:spcBef>
                <a:spcPts val="0"/>
              </a:spcBef>
              <a:spcAft>
                <a:spcPts val="0"/>
              </a:spcAft>
              <a:buFont typeface="Wingdings" panose="05000000000000000000" pitchFamily="2" charset="2"/>
              <a:buChar char="q"/>
            </a:pPr>
            <a:r>
              <a:rPr lang="en-US" sz="1200" i="1" dirty="0">
                <a:effectLst/>
                <a:latin typeface="Arial" panose="020B0604020202020204" pitchFamily="34" charset="0"/>
                <a:ea typeface="Times New Roman" panose="02020603050405020304" pitchFamily="18" charset="0"/>
                <a:cs typeface="Arial" panose="020B0604020202020204" pitchFamily="34" charset="0"/>
              </a:rPr>
              <a:t> Pedir para falar com o doente ou com os pais - </a:t>
            </a:r>
            <a:r>
              <a:rPr lang="en-US" sz="1200" i="1" u="sng" dirty="0">
                <a:effectLst/>
                <a:latin typeface="Arial" panose="020B0604020202020204" pitchFamily="34" charset="0"/>
                <a:ea typeface="Times New Roman" panose="02020603050405020304" pitchFamily="18" charset="0"/>
                <a:cs typeface="Arial" panose="020B0604020202020204" pitchFamily="34" charset="0"/>
              </a:rPr>
              <a:t>não explicar porquê</a:t>
            </a:r>
            <a:r>
              <a:rPr lang="en-US" sz="1200" i="1" dirty="0">
                <a:effectLst/>
                <a:latin typeface="Arial" panose="020B0604020202020204" pitchFamily="34" charset="0"/>
                <a:ea typeface="Times New Roman" panose="02020603050405020304" pitchFamily="18" charset="0"/>
                <a:cs typeface="Arial" panose="020B0604020202020204" pitchFamily="34" charset="0"/>
              </a:rPr>
              <a:t>.</a:t>
            </a:r>
          </a:p>
          <a:p>
            <a:pPr marL="1543050" marR="0" lvl="3" indent="-171450">
              <a:lnSpc>
                <a:spcPct val="115000"/>
              </a:lnSpc>
              <a:spcBef>
                <a:spcPts val="0"/>
              </a:spcBef>
              <a:spcAft>
                <a:spcPts val="0"/>
              </a:spcAft>
              <a:buFont typeface="Wingdings" panose="05000000000000000000" pitchFamily="2" charset="2"/>
              <a:buChar char="q"/>
            </a:pPr>
            <a:r>
              <a:rPr lang="en-US" sz="1200" i="1" dirty="0">
                <a:effectLst/>
                <a:latin typeface="Arial" panose="020B0604020202020204" pitchFamily="34" charset="0"/>
                <a:ea typeface="Times New Roman" panose="02020603050405020304" pitchFamily="18" charset="0"/>
                <a:cs typeface="Arial" panose="020B0604020202020204" pitchFamily="34" charset="0"/>
              </a:rPr>
              <a:t>Se o doente ou os pais não estiverem disponíveis, pedir a melhor hora para voltar a ligar ou outro número onde possam ser contactados.</a:t>
            </a:r>
          </a:p>
          <a:p>
            <a:pPr marL="1257300" marR="0" lvl="2" indent="-342900">
              <a:lnSpc>
                <a:spcPct val="115000"/>
              </a:lnSpc>
              <a:spcBef>
                <a:spcPts val="0"/>
              </a:spcBef>
              <a:spcAft>
                <a:spcPts val="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Garantir ao máximo a privacidade dos doentes!</a:t>
            </a:r>
          </a:p>
          <a:p>
            <a:pPr marL="1257300" marR="0" lvl="2" indent="-342900">
              <a:lnSpc>
                <a:spcPct val="115000"/>
              </a:lnSpc>
              <a:spcBef>
                <a:spcPts val="0"/>
              </a:spcBef>
              <a:spcAft>
                <a:spcPts val="12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Se se tratar de um caso entre a população animal, certifique-se de que está a falar com o proprietário. Este pode então indicar-lhe a pessoa adequada para falar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i="1" dirty="0">
                <a:effectLst/>
                <a:latin typeface="Arial" panose="020B0604020202020204" pitchFamily="34" charset="0"/>
                <a:ea typeface="Times New Roman" panose="02020603050405020304" pitchFamily="18" charset="0"/>
                <a:cs typeface="Arial" panose="020B0604020202020204" pitchFamily="34" charset="0"/>
              </a:rPr>
              <a:t> a doença do animal.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618380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Notas do instrutor: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1"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Estes ícones destinam-se a servir de sinais para o ajudar a navegar no conteúdo e a saber o que o espera.</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30442696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endParaRPr lang="en-US" sz="1200" b="1" i="0" u="none"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fr-FR" sz="1200" b="1" i="0" u="sng" dirty="0">
              <a:latin typeface="Arial" panose="020B0604020202020204" pitchFamily="34" charset="0"/>
              <a:cs typeface="Arial" panose="020B0604020202020204" pitchFamily="34" charset="0"/>
            </a:endParaRPr>
          </a:p>
          <a:p>
            <a:pPr marL="171450" indent="-171450">
              <a:lnSpc>
                <a:spcPct val="115000"/>
              </a:lnSpc>
              <a:spcBef>
                <a:spcPts val="1200"/>
              </a:spcBef>
              <a:spcAft>
                <a:spcPts val="600"/>
              </a:spcAft>
              <a:buFont typeface="Wingdings" panose="05000000000000000000" pitchFamily="2" charset="2"/>
              <a:buChar char="§"/>
            </a:pPr>
            <a:r>
              <a:rPr lang="fr-FR" sz="1200" b="1" i="0" u="sng" dirty="0">
                <a:latin typeface="Arial"/>
                <a:cs typeface="Arial"/>
              </a:rPr>
              <a:t>Dizer</a:t>
            </a:r>
            <a:r>
              <a:rPr lang="fr-FR" sz="1200" b="1" i="1" u="sng" dirty="0">
                <a:latin typeface="Arial"/>
                <a:cs typeface="Arial"/>
              </a:rPr>
              <a:t>:</a:t>
            </a:r>
            <a:r>
              <a:rPr lang="fr-FR" sz="1200" b="1" i="0" u="none" dirty="0">
                <a:latin typeface="Arial"/>
                <a:cs typeface="Arial"/>
              </a:rPr>
              <a:t> </a:t>
            </a:r>
            <a:r>
              <a:rPr lang="en-US" sz="1200" dirty="0">
                <a:effectLst/>
                <a:latin typeface="Arial"/>
                <a:ea typeface="Times New Roman" panose="02020603050405020304" pitchFamily="18" charset="0"/>
                <a:cs typeface="Arial"/>
              </a:rPr>
              <a:t>Se estiver disponível um formulário ou questionário de recolha de dados estabelecido, utilize-o. Caso contrário, os sítios Web da OMS e do CDC são recursos possíveis para formulários existentes que podem ser modificados com base nas necessidades locais. Durante a entrevista </a:t>
            </a:r>
            <a:r>
              <a:rPr lang="en-US" sz="1200" b="1" dirty="0">
                <a:effectLst/>
                <a:latin typeface="Arial"/>
                <a:ea typeface="Times New Roman" panose="02020603050405020304" pitchFamily="18" charset="0"/>
                <a:cs typeface="Arial"/>
              </a:rPr>
              <a:t>Assegurar ao entrevistado e à família </a:t>
            </a:r>
            <a:r>
              <a:rPr lang="en-US" sz="1200" dirty="0">
                <a:effectLst/>
                <a:latin typeface="Arial"/>
                <a:ea typeface="Times New Roman" panose="02020603050405020304" pitchFamily="18" charset="0"/>
                <a:cs typeface="Arial"/>
              </a:rPr>
              <a:t>que a informação recolhida será tratada confidencialmente e que a participação na entrevista pode ajudar outras pessoas na comunidade, prevenindo doenças. Ajudar o entrevistado a compreender o objetivo da entrevista e qualquer impacto </a:t>
            </a:r>
            <a:r>
              <a:rPr lang="en-US" sz="1200" dirty="0" err="1">
                <a:effectLst/>
                <a:latin typeface="Arial"/>
                <a:ea typeface="Times New Roman" panose="02020603050405020304" pitchFamily="18" charset="0"/>
                <a:cs typeface="Arial"/>
              </a:rPr>
              <a:t>sobre</a:t>
            </a:r>
            <a:r>
              <a:rPr lang="en-US" sz="1200" dirty="0">
                <a:effectLst/>
                <a:latin typeface="Arial"/>
                <a:ea typeface="Times New Roman" panose="02020603050405020304" pitchFamily="18" charset="0"/>
                <a:cs typeface="Arial"/>
              </a:rPr>
              <a:t> ele ou ela. </a:t>
            </a:r>
            <a:r>
              <a:rPr lang="en-US" sz="1200" u="sng" dirty="0">
                <a:effectLst/>
                <a:latin typeface="Arial"/>
                <a:ea typeface="Times New Roman" panose="02020603050405020304" pitchFamily="18" charset="0"/>
                <a:cs typeface="Arial"/>
              </a:rPr>
              <a:t>Não causar preocupações indevidas. </a:t>
            </a:r>
            <a:endParaRPr lang="en-US" u="sng" dirty="0">
              <a:latin typeface="Arial"/>
              <a:ea typeface="Times New Roman" panose="02020603050405020304" pitchFamily="18" charset="0"/>
              <a:cs typeface="Arial"/>
            </a:endParaRPr>
          </a:p>
          <a:p>
            <a:pPr marL="171450" indent="-171450">
              <a:lnSpc>
                <a:spcPct val="114999"/>
              </a:lnSpc>
              <a:spcBef>
                <a:spcPts val="1200"/>
              </a:spcBef>
              <a:spcAft>
                <a:spcPts val="600"/>
              </a:spcAft>
              <a:buFont typeface="Wingdings" panose="05000000000000000000" pitchFamily="2" charset="2"/>
              <a:buChar char="§"/>
            </a:pPr>
            <a:endParaRPr lang="en-US" dirty="0">
              <a:latin typeface="Arial"/>
              <a:cs typeface="Arial"/>
            </a:endParaRPr>
          </a:p>
          <a:p>
            <a:pPr marL="171450" indent="-171450">
              <a:lnSpc>
                <a:spcPct val="114999"/>
              </a:lnSpc>
              <a:spcBef>
                <a:spcPts val="1200"/>
              </a:spcBef>
              <a:spcAft>
                <a:spcPts val="6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dirty="0">
                <a:latin typeface="Arial"/>
                <a:cs typeface="Arial"/>
              </a:rPr>
              <a:t>O entrevistado pode estar assustado, especialmente se se tratar de uma doença grave como o Ébola, com a confidencialidade, o estigma e as consequências económicas e para a saúde da infeção. É importante ter empatia com estas preocupações. As suas perguntas podem receber melhores respostas se for simpático e empático. Também é útil ter alguma informação </a:t>
            </a:r>
            <a:r>
              <a:rPr lang="en-US" dirty="0" err="1">
                <a:latin typeface="Arial"/>
                <a:cs typeface="Arial"/>
              </a:rPr>
              <a:t>sobre</a:t>
            </a:r>
            <a:r>
              <a:rPr lang="en-US" dirty="0">
                <a:latin typeface="Arial"/>
                <a:cs typeface="Arial"/>
              </a:rPr>
              <a:t> a doença que está a entrevistar para poder responder honestamente às perguntas do entrevistado. Dizer "não sei" é realmente inaceitável nessas </a:t>
            </a:r>
            <a:r>
              <a:rPr lang="en-US" b="1" dirty="0" err="1">
                <a:latin typeface="Arial"/>
                <a:ea typeface="Times New Roman" panose="02020603050405020304" pitchFamily="18" charset="0"/>
                <a:cs typeface="Arial"/>
              </a:rPr>
              <a:t>situações</a:t>
            </a:r>
            <a:r>
              <a:rPr lang="en-US" b="1" dirty="0">
                <a:latin typeface="Arial"/>
                <a:ea typeface="Times New Roman" panose="02020603050405020304" pitchFamily="18" charset="0"/>
                <a:cs typeface="Arial"/>
              </a:rPr>
              <a:t>&lt;CLICAR&gt; </a:t>
            </a:r>
            <a:endParaRPr lang="en-US" dirty="0"/>
          </a:p>
          <a:p>
            <a:pPr marL="171450" marR="0" indent="-171450">
              <a:lnSpc>
                <a:spcPct val="115000"/>
              </a:lnSpc>
              <a:spcBef>
                <a:spcPts val="1200"/>
              </a:spcBef>
              <a:spcAft>
                <a:spcPts val="6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Utilize um instrumento de recolha de dados normalizado </a:t>
            </a:r>
            <a:r>
              <a:rPr lang="en-US" sz="1200" b="0" dirty="0">
                <a:effectLst/>
                <a:latin typeface="Arial" panose="020B0604020202020204" pitchFamily="34" charset="0"/>
                <a:ea typeface="Times New Roman" panose="02020603050405020304" pitchFamily="18" charset="0"/>
                <a:cs typeface="Arial" panose="020B0604020202020204" pitchFamily="34" charset="0"/>
              </a:rPr>
              <a:t>em </a:t>
            </a:r>
            <a:r>
              <a:rPr lang="en-US" sz="1200" dirty="0">
                <a:effectLst/>
                <a:latin typeface="Arial" panose="020B0604020202020204" pitchFamily="34" charset="0"/>
                <a:ea typeface="Times New Roman" panose="02020603050405020304" pitchFamily="18" charset="0"/>
                <a:cs typeface="Arial" panose="020B0604020202020204" pitchFamily="34" charset="0"/>
              </a:rPr>
              <a:t>papel, tablet, etc., para garantir que solicita todas as informações recomendadas.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0" marR="0" indent="0">
              <a:lnSpc>
                <a:spcPct val="115000"/>
              </a:lnSpc>
              <a:spcBef>
                <a:spcPts val="1200"/>
              </a:spcBef>
              <a:spcAft>
                <a:spcPts val="6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Ler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fr-FR" sz="1200" b="0" i="1" dirty="0">
                <a:latin typeface="Arial" panose="020B0604020202020204" pitchFamily="34" charset="0"/>
                <a:cs typeface="Arial" panose="020B0604020202020204" pitchFamily="34" charset="0"/>
              </a:rPr>
              <a:t>3º ponto:  </a:t>
            </a:r>
            <a:r>
              <a:rPr lang="en-US" sz="1200" b="1" dirty="0">
                <a:effectLst/>
                <a:latin typeface="Arial" panose="020B0604020202020204" pitchFamily="34" charset="0"/>
                <a:ea typeface="Times New Roman" panose="02020603050405020304" pitchFamily="18" charset="0"/>
                <a:cs typeface="Arial" panose="020B0604020202020204" pitchFamily="34" charset="0"/>
              </a:rPr>
              <a:t>"Tentar obter todas as informações necessárias" </a:t>
            </a:r>
            <a:r>
              <a:rPr lang="en-US" sz="1200" b="0" dirty="0">
                <a:effectLst/>
                <a:latin typeface="Arial" panose="020B0604020202020204" pitchFamily="34" charset="0"/>
                <a:ea typeface="Times New Roman" panose="02020603050405020304" pitchFamily="18" charset="0"/>
                <a:cs typeface="Arial" panose="020B0604020202020204" pitchFamily="34" charset="0"/>
              </a:rPr>
              <a:t>na primeira vez que se entrevista uma </a:t>
            </a:r>
            <a:r>
              <a:rPr lang="en-US" sz="1200" b="0" dirty="0" err="1">
                <a:effectLst/>
                <a:latin typeface="Arial" panose="020B0604020202020204" pitchFamily="34" charset="0"/>
                <a:ea typeface="Times New Roman" panose="02020603050405020304" pitchFamily="18" charset="0"/>
                <a:cs typeface="Arial" panose="020B0604020202020204" pitchFamily="34" charset="0"/>
              </a:rPr>
              <a:t>pessoa</a:t>
            </a:r>
            <a:r>
              <a:rPr lang="en-US" sz="1200" b="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Ler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Arial" panose="020B0604020202020204" pitchFamily="34" charset="0"/>
              </a:rPr>
              <a:t>4</a:t>
            </a:r>
            <a:r>
              <a:rPr lang="en-US" sz="1200" i="1" baseline="30000" dirty="0">
                <a:effectLst/>
                <a:latin typeface="Arial" panose="020B0604020202020204" pitchFamily="34" charset="0"/>
                <a:ea typeface="Times New Roman" panose="02020603050405020304" pitchFamily="18" charset="0"/>
                <a:cs typeface="Arial" panose="020B0604020202020204" pitchFamily="34" charset="0"/>
              </a:rPr>
              <a:t>th</a:t>
            </a:r>
            <a:r>
              <a:rPr lang="en-US" sz="1200" i="1" dirty="0">
                <a:effectLst/>
                <a:latin typeface="Arial" panose="020B0604020202020204" pitchFamily="34" charset="0"/>
                <a:ea typeface="Times New Roman" panose="02020603050405020304" pitchFamily="18" charset="0"/>
                <a:cs typeface="Arial" panose="020B0604020202020204" pitchFamily="34" charset="0"/>
              </a:rPr>
              <a:t> bullet: </a:t>
            </a:r>
            <a:r>
              <a:rPr lang="en-US" sz="1200" b="1" dirty="0">
                <a:effectLst/>
                <a:latin typeface="Arial" panose="020B0604020202020204" pitchFamily="34" charset="0"/>
                <a:ea typeface="Times New Roman" panose="02020603050405020304" pitchFamily="18" charset="0"/>
                <a:cs typeface="Arial" panose="020B0604020202020204" pitchFamily="34" charset="0"/>
              </a:rPr>
              <a:t>"Ajudá-los a recordar, utilizando auxiliares de memória sempre que possível"</a:t>
            </a: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Utilize auxiliares de memória</a:t>
            </a:r>
            <a:r>
              <a:rPr lang="en-US" sz="1200" dirty="0">
                <a:effectLst/>
                <a:latin typeface="Arial" panose="020B0604020202020204" pitchFamily="34" charset="0"/>
                <a:ea typeface="Times New Roman" panose="02020603050405020304" pitchFamily="18" charset="0"/>
                <a:cs typeface="Arial" panose="020B0604020202020204" pitchFamily="34" charset="0"/>
              </a:rPr>
              <a:t>, sempre que possível, para ajudar a avivar a memória da pessoa.  </a:t>
            </a:r>
            <a:r>
              <a:rPr lang="en-US" sz="1200" b="0" i="1" dirty="0">
                <a:effectLst/>
                <a:latin typeface="Arial" panose="020B0604020202020204" pitchFamily="34" charset="0"/>
                <a:ea typeface="Times New Roman" panose="02020603050405020304" pitchFamily="18" charset="0"/>
                <a:cs typeface="Arial" panose="020B0604020202020204" pitchFamily="34" charset="0"/>
              </a:rPr>
              <a:t>Exemplos de datas são: </a:t>
            </a:r>
            <a:r>
              <a:rPr lang="en-US" sz="1200" dirty="0">
                <a:effectLst/>
                <a:latin typeface="Arial" panose="020B0604020202020204" pitchFamily="34" charset="0"/>
                <a:ea typeface="Times New Roman" panose="02020603050405020304" pitchFamily="18" charset="0"/>
                <a:cs typeface="Arial" panose="020B0604020202020204" pitchFamily="34" charset="0"/>
              </a:rPr>
              <a:t>"Quinta-feira passada, o dia em que choveu muito" ou "Depois do festival da aldeia". O entrevistador pode trazer listas para a pessoa rever como exemplo de possível </a:t>
            </a:r>
            <a:r>
              <a:rPr lang="en-US" sz="1200" dirty="0" err="1">
                <a:effectLst/>
                <a:latin typeface="Arial" panose="020B0604020202020204" pitchFamily="34" charset="0"/>
                <a:ea typeface="Times New Roman" panose="02020603050405020304" pitchFamily="18" charset="0"/>
                <a:cs typeface="Arial" panose="020B0604020202020204" pitchFamily="34" charset="0"/>
              </a:rPr>
              <a:t>exposição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Termine a entrevista de forma profissional:</a:t>
            </a:r>
          </a:p>
          <a:p>
            <a:pPr marL="742950" marR="0" lvl="1" indent="-28575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Levantar a possibilidade de acompanhamento para questões adicionais que possam surgir.</a:t>
            </a:r>
          </a:p>
          <a:p>
            <a:pPr marL="742950" marR="0" lvl="1" indent="-28575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Perguntar ao entrevistado se tem perguntas e tentar responder-lhes.</a:t>
            </a:r>
          </a:p>
          <a:p>
            <a:pPr marL="742950" marR="0" lvl="1" indent="-28575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Indicar o nome de alguém da agência e um número de telefone. Pedir ao entrevistado para telefonar se tiver perguntas ou se mais tarde se lembrar de informações que possam ser relevantes.</a:t>
            </a:r>
          </a:p>
          <a:p>
            <a:pPr marL="742950" marR="0" lvl="1" indent="-28575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Agradecer ao entrevistado pelo seu tempo e cooperação.</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884238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endParaRPr lang="en-US" sz="1200" b="1" i="0" u="none"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fr-FR" sz="1200" b="1" i="0" u="sng"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fr-FR" b="1" u="sng" dirty="0">
                <a:latin typeface="Arial"/>
                <a:cs typeface="Arial"/>
              </a:rPr>
              <a:t>Dizer</a:t>
            </a:r>
            <a:r>
              <a:rPr lang="fr-FR" b="1" i="1" u="sng" dirty="0">
                <a:latin typeface="Arial"/>
                <a:cs typeface="Arial"/>
              </a:rPr>
              <a:t>:</a:t>
            </a:r>
            <a:r>
              <a:rPr lang="fr-FR" b="1" i="0" u="none" dirty="0">
                <a:latin typeface="Arial"/>
                <a:cs typeface="Arial"/>
              </a:rPr>
              <a:t> </a:t>
            </a:r>
            <a:r>
              <a:rPr lang="en-US" dirty="0">
                <a:latin typeface="Arial"/>
                <a:cs typeface="Arial"/>
              </a:rPr>
              <a:t>Para além de entrevistar o paciente ou os seus pais </a:t>
            </a:r>
            <a:r>
              <a:rPr lang="en-US" dirty="0">
                <a:effectLst/>
                <a:latin typeface="Arial"/>
                <a:cs typeface="Arial"/>
              </a:rPr>
              <a:t>ou </a:t>
            </a:r>
            <a:r>
              <a:rPr lang="en-US" dirty="0">
                <a:latin typeface="Arial"/>
                <a:cs typeface="Arial"/>
              </a:rPr>
              <a:t>substitutos, deve analisar outras informações </a:t>
            </a:r>
            <a:r>
              <a:rPr lang="en-US" dirty="0">
                <a:effectLst/>
                <a:latin typeface="Arial"/>
                <a:cs typeface="Arial"/>
              </a:rPr>
              <a:t>disponíveis</a:t>
            </a:r>
            <a:r>
              <a:rPr lang="en-US" dirty="0">
                <a:latin typeface="Arial"/>
                <a:cs typeface="Arial"/>
              </a:rPr>
              <a:t>. A unidade de saúde</a:t>
            </a:r>
            <a:r>
              <a:rPr lang="en-US" dirty="0">
                <a:effectLst/>
                <a:latin typeface="Arial"/>
                <a:cs typeface="Arial"/>
              </a:rPr>
              <a:t>, o </a:t>
            </a:r>
            <a:r>
              <a:rPr lang="en-US" dirty="0">
                <a:latin typeface="Arial"/>
                <a:cs typeface="Arial"/>
              </a:rPr>
              <a:t>profissional de saúde animal ou o veterinário </a:t>
            </a:r>
            <a:r>
              <a:rPr lang="en-US" dirty="0">
                <a:effectLst/>
                <a:latin typeface="Arial"/>
                <a:cs typeface="Arial"/>
              </a:rPr>
              <a:t>e o </a:t>
            </a:r>
            <a:r>
              <a:rPr lang="en-US" dirty="0">
                <a:latin typeface="Arial"/>
                <a:cs typeface="Arial"/>
              </a:rPr>
              <a:t>laboratório são </a:t>
            </a:r>
            <a:r>
              <a:rPr lang="en-US" dirty="0">
                <a:effectLst/>
                <a:latin typeface="Arial"/>
                <a:cs typeface="Arial"/>
              </a:rPr>
              <a:t>as </a:t>
            </a:r>
            <a:r>
              <a:rPr lang="en-US" dirty="0">
                <a:latin typeface="Arial"/>
                <a:cs typeface="Arial"/>
              </a:rPr>
              <a:t>principais fontes deste tipo de </a:t>
            </a:r>
            <a:r>
              <a:rPr lang="en-US" dirty="0">
                <a:effectLst/>
                <a:latin typeface="Arial"/>
                <a:cs typeface="Arial"/>
              </a:rPr>
              <a:t>informação.  </a:t>
            </a:r>
            <a:r>
              <a:rPr lang="en-US" dirty="0">
                <a:latin typeface="Arial"/>
                <a:cs typeface="Arial"/>
              </a:rPr>
              <a:t>O pessoal da agência de saúde pública pode recolher fichas e relatórios, ou o clínico, o hospital ou o veterinário podem fornecer:</a:t>
            </a:r>
          </a:p>
          <a:p>
            <a:pPr marL="742950" lvl="1" indent="-285750">
              <a:buFont typeface="Courier New" panose="05000000000000000000" pitchFamily="2" charset="2"/>
              <a:buChar char="o"/>
            </a:pPr>
            <a:r>
              <a:rPr lang="en-US" dirty="0">
                <a:latin typeface="Arial"/>
                <a:cs typeface="Arial"/>
              </a:rPr>
              <a:t>Fichas médicas, incluindo notas, interpretações de radiografias, relatórios de patologia e quaisquer outras informações.</a:t>
            </a:r>
          </a:p>
          <a:p>
            <a:pPr marL="742950" lvl="1" indent="-285750">
              <a:buFont typeface="Courier New" panose="05000000000000000000" pitchFamily="2" charset="2"/>
              <a:buChar char="o"/>
            </a:pPr>
            <a:r>
              <a:rPr lang="en-US" dirty="0">
                <a:latin typeface="Arial"/>
                <a:cs typeface="Arial"/>
              </a:rPr>
              <a:t>Relatórios de laboratório.</a:t>
            </a:r>
          </a:p>
          <a:p>
            <a:endParaRPr lang="en-US" dirty="0"/>
          </a:p>
          <a:p>
            <a:pPr marL="171450" indent="-171450">
              <a:buFont typeface="Wingdings" panose="05000000000000000000" pitchFamily="2" charset="2"/>
              <a:buChar char="§"/>
              <a:defRPr/>
            </a:pPr>
            <a:r>
              <a:rPr lang="fr-FR" b="1" u="sng" dirty="0">
                <a:latin typeface="Arial"/>
                <a:cs typeface="Arial"/>
              </a:rPr>
              <a:t>Resposta</a:t>
            </a:r>
            <a:r>
              <a:rPr lang="fr-FR" b="1" i="0" u="sng" dirty="0">
                <a:latin typeface="Arial"/>
                <a:cs typeface="Arial"/>
              </a:rPr>
              <a:t>:</a:t>
            </a:r>
            <a:r>
              <a:rPr lang="fr-FR" b="1" i="0" u="none" dirty="0">
                <a:latin typeface="Arial"/>
                <a:cs typeface="Arial"/>
              </a:rPr>
              <a:t> </a:t>
            </a:r>
            <a:r>
              <a:rPr lang="en-US" dirty="0">
                <a:latin typeface="Arial"/>
                <a:cs typeface="Arial"/>
              </a:rPr>
              <a:t>O investigador deve solicitar ao laboratório </a:t>
            </a:r>
            <a:r>
              <a:rPr lang="en-US" dirty="0">
                <a:effectLst/>
                <a:latin typeface="Arial"/>
                <a:cs typeface="Arial"/>
              </a:rPr>
              <a:t>que </a:t>
            </a:r>
            <a:r>
              <a:rPr lang="en-US" dirty="0">
                <a:latin typeface="Arial"/>
                <a:cs typeface="Arial"/>
              </a:rPr>
              <a:t>guarde </a:t>
            </a:r>
            <a:r>
              <a:rPr lang="en-US" dirty="0">
                <a:effectLst/>
                <a:latin typeface="Arial"/>
                <a:cs typeface="Arial"/>
              </a:rPr>
              <a:t>todos os </a:t>
            </a:r>
            <a:r>
              <a:rPr lang="en-US" dirty="0">
                <a:latin typeface="Arial"/>
                <a:cs typeface="Arial"/>
              </a:rPr>
              <a:t>espécimes clínicos e isolados do doente ou </a:t>
            </a:r>
            <a:r>
              <a:rPr lang="en-US" dirty="0">
                <a:effectLst/>
                <a:latin typeface="Arial"/>
                <a:cs typeface="Arial"/>
              </a:rPr>
              <a:t>do </a:t>
            </a:r>
            <a:r>
              <a:rPr lang="en-US" dirty="0">
                <a:latin typeface="Arial"/>
                <a:cs typeface="Arial"/>
              </a:rPr>
              <a:t>animal até </a:t>
            </a:r>
            <a:r>
              <a:rPr lang="en-US" dirty="0">
                <a:effectLst/>
                <a:latin typeface="Arial"/>
                <a:cs typeface="Arial"/>
              </a:rPr>
              <a:t>a </a:t>
            </a:r>
            <a:r>
              <a:rPr lang="en-US" dirty="0">
                <a:latin typeface="Arial"/>
                <a:cs typeface="Arial"/>
              </a:rPr>
              <a:t>investigação estar concluída</a:t>
            </a:r>
            <a:r>
              <a:rPr lang="en-US" dirty="0">
                <a:effectLst/>
                <a:latin typeface="Arial"/>
                <a:cs typeface="Arial"/>
              </a:rPr>
              <a:t>. </a:t>
            </a:r>
            <a:r>
              <a:rPr lang="en-US" dirty="0">
                <a:latin typeface="Arial"/>
                <a:cs typeface="Arial"/>
              </a:rPr>
              <a:t>Poderá ser necessário testar outros agentes patogénicos </a:t>
            </a:r>
            <a:r>
              <a:rPr lang="en-US" dirty="0">
                <a:effectLst/>
                <a:latin typeface="Arial"/>
                <a:cs typeface="Arial"/>
              </a:rPr>
              <a:t>ou </a:t>
            </a:r>
            <a:r>
              <a:rPr lang="en-US" dirty="0">
                <a:latin typeface="Arial"/>
                <a:cs typeface="Arial"/>
              </a:rPr>
              <a:t>encaminhar os isolados para um laboratório de referência </a:t>
            </a:r>
            <a:r>
              <a:rPr lang="en-US" dirty="0">
                <a:effectLst/>
                <a:latin typeface="Arial"/>
                <a:cs typeface="Arial"/>
              </a:rPr>
              <a:t>para </a:t>
            </a:r>
            <a:r>
              <a:rPr lang="en-US" dirty="0">
                <a:latin typeface="Arial"/>
                <a:cs typeface="Arial"/>
              </a:rPr>
              <a:t>testes </a:t>
            </a:r>
            <a:r>
              <a:rPr lang="en-US" dirty="0">
                <a:effectLst/>
                <a:latin typeface="Arial"/>
                <a:cs typeface="Arial"/>
              </a:rPr>
              <a:t>adicionais </a:t>
            </a:r>
            <a:r>
              <a:rPr lang="en-US" dirty="0">
                <a:latin typeface="Arial"/>
                <a:cs typeface="Arial"/>
              </a:rPr>
              <a:t>ou especializados</a:t>
            </a:r>
            <a:r>
              <a:rPr lang="en-US" dirty="0">
                <a:effectLst/>
                <a:latin typeface="Arial"/>
                <a:cs typeface="Arial"/>
              </a:rPr>
              <a:t>.</a:t>
            </a:r>
            <a:endParaRPr lang="en-US" dirty="0">
              <a:effectLst/>
              <a:latin typeface="Arial" charset="0"/>
              <a:cs typeface="Arial" charset="0"/>
            </a:endParaRPr>
          </a:p>
          <a:p>
            <a:pPr marL="171450" indent="-171450">
              <a:buFont typeface="Wingdings" panose="05000000000000000000" pitchFamily="2" charset="2"/>
              <a:buChar char="§"/>
              <a:defRPr/>
            </a:pPr>
            <a:endParaRPr lang="en-US" dirty="0">
              <a:latin typeface="Arial"/>
              <a:cs typeface="Arial"/>
            </a:endParaRPr>
          </a:p>
          <a:p>
            <a:pPr marL="171450" indent="-171450">
              <a:buFont typeface="Wingdings" panose="05000000000000000000" pitchFamily="2" charset="2"/>
              <a:buChar char="§"/>
              <a:defRPr/>
            </a:pPr>
            <a:r>
              <a:rPr lang="fr-FR" b="1" u="sng" dirty="0" err="1">
                <a:latin typeface="Arial"/>
                <a:cs typeface="Arial"/>
              </a:rPr>
              <a:t>Dizer</a:t>
            </a:r>
            <a:r>
              <a:rPr lang="fr-FR" b="1" i="0" u="sng" dirty="0">
                <a:latin typeface="Arial"/>
                <a:cs typeface="Arial"/>
              </a:rPr>
              <a:t>:</a:t>
            </a:r>
            <a:r>
              <a:rPr lang="fr-FR" b="1" i="0" u="none" dirty="0">
                <a:latin typeface="Arial"/>
                <a:cs typeface="Arial"/>
              </a:rPr>
              <a:t> </a:t>
            </a:r>
            <a:r>
              <a:rPr lang="en-US" dirty="0">
                <a:latin typeface="Arial"/>
                <a:cs typeface="Arial"/>
              </a:rPr>
              <a:t>Determine </a:t>
            </a:r>
            <a:r>
              <a:rPr lang="en-US" dirty="0">
                <a:effectLst/>
                <a:latin typeface="Arial"/>
                <a:cs typeface="Arial"/>
              </a:rPr>
              <a:t>se </a:t>
            </a:r>
            <a:r>
              <a:rPr lang="en-US" dirty="0">
                <a:latin typeface="Arial"/>
                <a:cs typeface="Arial"/>
              </a:rPr>
              <a:t>ocorreram casos semelhantes </a:t>
            </a:r>
            <a:r>
              <a:rPr lang="en-US" dirty="0">
                <a:effectLst/>
                <a:latin typeface="Arial"/>
                <a:cs typeface="Arial"/>
              </a:rPr>
              <a:t>de </a:t>
            </a:r>
            <a:r>
              <a:rPr lang="en-US" dirty="0">
                <a:latin typeface="Arial"/>
                <a:cs typeface="Arial"/>
              </a:rPr>
              <a:t>doença entre membros da família, contactos ou colegas de trabalho</a:t>
            </a:r>
            <a:r>
              <a:rPr lang="en-US" dirty="0">
                <a:effectLst/>
                <a:latin typeface="Arial"/>
                <a:cs typeface="Arial"/>
              </a:rPr>
              <a:t>. </a:t>
            </a:r>
            <a:r>
              <a:rPr lang="en-US" dirty="0">
                <a:latin typeface="Arial"/>
                <a:cs typeface="Arial"/>
              </a:rPr>
              <a:t>No caso de doenças animais ou zoonoses, determine </a:t>
            </a:r>
            <a:r>
              <a:rPr lang="en-US" dirty="0">
                <a:effectLst/>
                <a:latin typeface="Arial"/>
                <a:cs typeface="Arial"/>
              </a:rPr>
              <a:t>se </a:t>
            </a:r>
            <a:r>
              <a:rPr lang="en-US" dirty="0">
                <a:latin typeface="Arial"/>
                <a:cs typeface="Arial"/>
              </a:rPr>
              <a:t>outros animais (espécies diferentes, outras explorações, etc.) comunicaram </a:t>
            </a:r>
            <a:r>
              <a:rPr lang="en-US" dirty="0" err="1">
                <a:latin typeface="Arial"/>
                <a:cs typeface="Arial"/>
              </a:rPr>
              <a:t>doenças</a:t>
            </a:r>
            <a:r>
              <a:rPr lang="en-US" dirty="0">
                <a:latin typeface="Arial"/>
                <a:cs typeface="Arial"/>
              </a:rPr>
              <a:t> semelhantes</a:t>
            </a:r>
            <a:r>
              <a:rPr lang="en-US" dirty="0">
                <a:effectLst/>
                <a:latin typeface="Arial"/>
                <a:cs typeface="Arial"/>
              </a:rPr>
              <a:t>.  </a:t>
            </a:r>
            <a:r>
              <a:rPr lang="en-US" dirty="0">
                <a:latin typeface="Arial"/>
                <a:cs typeface="Arial"/>
              </a:rPr>
              <a:t>Anote cuidadosamente </a:t>
            </a:r>
            <a:r>
              <a:rPr lang="en-US" dirty="0">
                <a:effectLst/>
                <a:latin typeface="Arial"/>
                <a:cs typeface="Arial"/>
              </a:rPr>
              <a:t>a</a:t>
            </a:r>
            <a:r>
              <a:rPr lang="en-US" dirty="0">
                <a:latin typeface="Arial"/>
                <a:cs typeface="Arial"/>
              </a:rPr>
              <a:t>(s) fonte(s) de informação recolhida(s), bem como as informações de contacto, caso seja necessário um acompanhamento adicional</a:t>
            </a:r>
            <a:r>
              <a:rPr lang="en-US" dirty="0">
                <a:effectLst/>
                <a:latin typeface="Arial"/>
                <a:cs typeface="Arial"/>
              </a:rPr>
              <a:t>.</a:t>
            </a:r>
            <a:endParaRPr lang="en-US" dirty="0">
              <a:latin typeface="Arial"/>
              <a:cs typeface="Arial"/>
            </a:endParaRPr>
          </a:p>
          <a:p>
            <a:pPr marL="171450" indent="-171450">
              <a:lnSpc>
                <a:spcPct val="114999"/>
              </a:lnSpc>
              <a:spcBef>
                <a:spcPts val="1200"/>
              </a:spcBef>
              <a:spcAft>
                <a:spcPts val="600"/>
              </a:spcAft>
              <a:buFont typeface="Wingdings" panose="05000000000000000000" pitchFamily="2" charset="2"/>
              <a:buChar char="§"/>
            </a:pPr>
            <a:endParaRPr lang="en-US" u="sng"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1520998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Analisar cada obstáculo, um de cada vez. Incentive os participantes a partilharem as suas experiências específicas e a debaterem formas de ultrapassar os obstáculos. Utilize papel de flipchart para listar os obstáculos e as formas de os ultrapassar. </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Note-se que, em comunidades que demonstram hostilidade ou resistência (devido à insegurança ou a questões políticas), houve situações em que os profissionais de saúde foram mortos ou feridos; a segurança e a proteção dos profissionais de saúde são sempre uma prioridade elevada em qualquer investigação.</a:t>
            </a:r>
          </a:p>
          <a:p>
            <a:pPr marL="0" marR="0" indent="0">
              <a:spcBef>
                <a:spcPts val="1200"/>
              </a:spcBef>
              <a:spcAft>
                <a:spcPts val="600"/>
              </a:spcAft>
              <a:buFont typeface="Wingdings" panose="05000000000000000000" pitchFamily="2" charset="2"/>
              <a:buNone/>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Calibri" panose="020F0502020204030204" pitchFamily="34" charset="0"/>
                <a:cs typeface="Arial" panose="020B0604020202020204" pitchFamily="34" charset="0"/>
              </a:rPr>
              <a:t>Muitos obstáculos à comunicação podem ser evitados ou ultrapassados.</a:t>
            </a:r>
          </a:p>
          <a:p>
            <a:pPr marL="171450" marR="0" indent="-171450">
              <a:lnSpc>
                <a:spcPct val="115000"/>
              </a:lnSpc>
              <a:spcBef>
                <a:spcPts val="120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Vamos analisar esta lista de possíveis obstáculos, um de cada vez. Quem é que já passou por este tipo de obstáculo? O que é que enfrentou especificamente? Como é que os ultrapassou?</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Respostas possíveis abaixo:</a:t>
            </a:r>
          </a:p>
          <a:p>
            <a:pPr marL="45720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600"/>
              </a:spcBef>
              <a:spcAft>
                <a:spcPts val="0"/>
              </a:spcAft>
              <a:buFont typeface="Courier New" panose="02070309020205020404" pitchFamily="49" charset="0"/>
              <a:buChar char="o"/>
              <a:tabLst>
                <a:tab pos="457200" algn="l"/>
              </a:tabLst>
            </a:pPr>
            <a:r>
              <a:rPr lang="en-US" sz="1200" b="1" dirty="0">
                <a:effectLst/>
                <a:latin typeface="Arial" panose="020B0604020202020204" pitchFamily="34" charset="0"/>
                <a:ea typeface="Times New Roman" panose="02020603050405020304" pitchFamily="18" charset="0"/>
                <a:cs typeface="Arial" panose="020B0604020202020204" pitchFamily="34" charset="0"/>
              </a:rPr>
              <a:t>Para os obstáculos linguísticos:</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Recorra à ajuda de colegas bilingues do departamento de saúde ou do pessoal de outras agências governamentais. Lembre-se da confidencialidade!</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Entrevista presencial com recursos visuais.</a:t>
            </a:r>
          </a:p>
          <a:p>
            <a:pPr marL="0" marR="0" lvl="0" indent="0">
              <a:lnSpc>
                <a:spcPct val="115000"/>
              </a:lnSpc>
              <a:spcBef>
                <a:spcPts val="0"/>
              </a:spcBef>
              <a:spcAft>
                <a:spcPts val="0"/>
              </a:spcAft>
              <a:buFont typeface="+mj-lt"/>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60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Para os obstáculos culturais:</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Envie uma comunicação prévia através de um membro de confiança da comunidade para se apresentar.</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Contacte um prestador de cuidados médicos para marcar uma entrevista.</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Entrevista presencial.</a:t>
            </a:r>
          </a:p>
          <a:p>
            <a:pPr marL="0" marR="0" lvl="0" indent="0">
              <a:lnSpc>
                <a:spcPct val="115000"/>
              </a:lnSpc>
              <a:spcBef>
                <a:spcPts val="0"/>
              </a:spcBef>
              <a:spcAft>
                <a:spcPts val="0"/>
              </a:spcAft>
              <a:buFont typeface="+mj-lt"/>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60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Para os obstáculos à programação:</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O investigador precisa de falar com os entrevistados, mas os entrevistados podem não ver necessidade de falar com o investigador! Marcar uma hora e um local convenientes, com base na sua disponibilidade. </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Trabalhar em equipas de duas a três pessoas, mas não sozinho. Um mentor ou chefe de equipa deve garantir a segurança e a proteção das equipas de entrevista. </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Trazer identificação oficial, trabalhar diplomaticamente, manter a calma e ser respeitoso!</a:t>
            </a:r>
          </a:p>
          <a:p>
            <a:pPr marL="628650" marR="0" indent="-171450">
              <a:lnSpc>
                <a:spcPct val="115000"/>
              </a:lnSpc>
              <a:spcBef>
                <a:spcPts val="1200"/>
              </a:spcBef>
              <a:spcAft>
                <a:spcPts val="0"/>
              </a:spcAft>
              <a:buFont typeface="Courier New" panose="02070309020205020404" pitchFamily="49" charset="0"/>
              <a:buChar char="o"/>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120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Para obstáculos de segurança:</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Consultar os funcionários locais para avaliar a ameaça. </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Se for caso disso, viajar com uma escolta de segurança. Viajar e efetuar entrevistas apenas durante o dia.</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Trabalhar com os funcionários locais para identificar uma pessoa local para conduzir a entrevista</a:t>
            </a:r>
          </a:p>
          <a:p>
            <a:pPr marL="0" marR="0" lvl="0" indent="0">
              <a:lnSpc>
                <a:spcPct val="115000"/>
              </a:lnSpc>
              <a:spcBef>
                <a:spcPts val="0"/>
              </a:spcBef>
              <a:spcAft>
                <a:spcPts val="1200"/>
              </a:spcAft>
              <a:buFont typeface="+mj-lt"/>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Para obstáculos de permissão:</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Pode ter de receber autorização de um chefe de aldeia ou de tribo, ou do marido ou dos pais. </a:t>
            </a:r>
          </a:p>
          <a:p>
            <a:pPr marL="1085850" marR="0" lvl="2" indent="-171450">
              <a:lnSpc>
                <a:spcPct val="11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É necessário ser culturalmente sensível, explicar a razão da entrevista/investigação do caso, como pode beneficiar o doente e a comunidade.</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2382992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Notas do instrutor:</a:t>
            </a:r>
          </a:p>
          <a:p>
            <a:pPr marL="171450" marR="0" indent="-171450" algn="l">
              <a:lnSpc>
                <a:spcPct val="115000"/>
              </a:lnSpc>
              <a:spcBef>
                <a:spcPts val="0"/>
              </a:spcBef>
              <a:spcAft>
                <a:spcPts val="1200"/>
              </a:spcAft>
              <a:buFont typeface="Wingdings" panose="05000000000000000000" pitchFamily="2" charset="2"/>
              <a:buChar char="§"/>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Peça aos</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participantes para consultarem no seu "Livro de Exercícios do Participante" </a:t>
            </a:r>
            <a:r>
              <a:rPr lang="en-US" sz="1200" b="1" kern="120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o EXERCÍCIO 1.09-1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intitulado: </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Entrevistar um caso</a:t>
            </a:r>
          </a:p>
          <a:p>
            <a:pPr marL="171450" marR="0" indent="-171450" algn="l">
              <a:lnSpc>
                <a:spcPct val="115000"/>
              </a:lnSpc>
              <a:spcBef>
                <a:spcPts val="0"/>
              </a:spcBef>
              <a:spcAft>
                <a:spcPts val="1200"/>
              </a:spcAft>
              <a:buFont typeface="Wingdings" panose="05000000000000000000" pitchFamily="2" charset="2"/>
              <a:buChar char="§"/>
            </a:pPr>
            <a:endParaRPr lang="en-US" sz="1200" b="0" i="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n-US" sz="1200" b="1" dirty="0">
                <a:effectLst/>
                <a:latin typeface="Arial" panose="020B0604020202020204" pitchFamily="34" charset="0"/>
                <a:cs typeface="Arial" panose="020B0604020202020204" pitchFamily="34" charset="0"/>
              </a:rPr>
              <a:t> Tempo total: </a:t>
            </a:r>
            <a:r>
              <a:rPr lang="en-US" sz="1200" b="1" kern="120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45 minutos (</a:t>
            </a:r>
            <a:r>
              <a:rPr lang="en-US" sz="1200" b="1" i="1" kern="120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30 minutos para exercício, 15 minutos para debate</a:t>
            </a:r>
            <a:r>
              <a:rPr lang="en-US" sz="1200" b="1" kern="120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a:t>
            </a:r>
          </a:p>
          <a:p>
            <a:pPr marL="171450" marR="0" indent="-171450">
              <a:spcBef>
                <a:spcPts val="1200"/>
              </a:spcBef>
              <a:spcAft>
                <a:spcPts val="600"/>
              </a:spcAft>
              <a:buFont typeface="Wingdings" panose="05000000000000000000" pitchFamily="2" charset="2"/>
              <a:buChar char="v"/>
            </a:pPr>
            <a:endParaRPr lang="en-US" sz="1200" b="1" i="0" u="none"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41520965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1200"/>
              </a:spcBef>
              <a:spcAft>
                <a:spcPts val="600"/>
              </a:spcAft>
              <a:buClrTx/>
              <a:buSzTx/>
              <a:buFontTx/>
              <a:buNone/>
              <a:tabLst/>
              <a:defRPr/>
            </a:pPr>
            <a:r>
              <a:rPr lang="en-US" sz="1200" b="1" dirty="0">
                <a:latin typeface="Arial" panose="020B0604020202020204" pitchFamily="34" charset="0"/>
                <a:cs typeface="Arial" panose="020B0604020202020204" pitchFamily="34" charset="0"/>
              </a:rPr>
              <a:t>Notas do instrutor:</a:t>
            </a:r>
          </a:p>
          <a:p>
            <a:pPr marL="0" marR="0">
              <a:lnSpc>
                <a:spcPct val="115000"/>
              </a:lnSpc>
              <a:spcBef>
                <a:spcPts val="1200"/>
              </a:spcBef>
              <a:spcAft>
                <a:spcPts val="6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Exercício: Entrevistar um caso (Parte 1)</a:t>
            </a:r>
          </a:p>
          <a:p>
            <a:pPr marL="0" marR="0">
              <a:lnSpc>
                <a:spcPct val="115000"/>
              </a:lnSpc>
              <a:spcBef>
                <a:spcPts val="1200"/>
              </a:spcBef>
              <a:spcAft>
                <a:spcPts val="6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v"/>
            </a:pPr>
            <a:r>
              <a:rPr lang="en-US" sz="1200" b="1"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Siga estes passos para facilitar o exercício:</a:t>
            </a:r>
          </a:p>
          <a:p>
            <a:pPr marL="457200" marR="0" lvl="1">
              <a:lnSpc>
                <a:spcPct val="115000"/>
              </a:lnSpc>
              <a:spcBef>
                <a:spcPts val="1200"/>
              </a:spcBef>
              <a:spcAft>
                <a:spcPts val="12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a:lnSpc>
                <a:spcPct val="115000"/>
              </a:lnSpc>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1. Explique que </a:t>
            </a: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o objetivo do exercício é praticar a entrevista de um caso.</a:t>
            </a:r>
          </a:p>
          <a:p>
            <a:pPr marL="457200" marR="0" lvl="1">
              <a:lnSpc>
                <a:spcPct val="115000"/>
              </a:lnSpc>
              <a:spcBef>
                <a:spcPts val="0"/>
              </a:spcBef>
              <a:spcAft>
                <a:spcPts val="0"/>
              </a:spcAft>
            </a:pPr>
            <a:endPar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457200" marR="0" lvl="1">
              <a:lnSpc>
                <a:spcPct val="115000"/>
              </a:lnSpc>
              <a:spcBef>
                <a:spcPts val="0"/>
              </a:spcBef>
              <a:spcAft>
                <a:spcPts val="0"/>
              </a:spcAft>
            </a:pP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2. </a:t>
            </a:r>
            <a:r>
              <a:rPr lang="en-US" sz="1200" b="1" dirty="0">
                <a:effectLst/>
                <a:latin typeface="Arial" panose="020B0604020202020204" pitchFamily="34" charset="0"/>
                <a:ea typeface="Times New Roman" panose="02020603050405020304" pitchFamily="18" charset="0"/>
                <a:cs typeface="Arial" panose="020B0604020202020204" pitchFamily="34" charset="0"/>
              </a:rPr>
              <a:t>Consulte o cenário no Livro de Exercícios do Participante. </a:t>
            </a:r>
          </a:p>
          <a:p>
            <a:pPr marL="457200" marR="0" lvl="1" indent="0">
              <a:lnSpc>
                <a:spcPct val="115000"/>
              </a:lnSpc>
              <a:spcBef>
                <a:spcPts val="0"/>
              </a:spcBef>
              <a:spcAft>
                <a:spcPts val="0"/>
              </a:spcAft>
              <a:buFont typeface="+mj-lt"/>
              <a:buNone/>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indent="0">
              <a:lnSpc>
                <a:spcPct val="115000"/>
              </a:lnSpc>
              <a:spcBef>
                <a:spcPts val="0"/>
              </a:spcBef>
              <a:spcAft>
                <a:spcPts val="0"/>
              </a:spcAft>
              <a:buFont typeface="+mj-lt"/>
              <a:buNone/>
            </a:pPr>
            <a:r>
              <a:rPr lang="en-US" sz="1200" b="1" dirty="0">
                <a:effectLst/>
                <a:latin typeface="Arial" panose="020B0604020202020204" pitchFamily="34" charset="0"/>
                <a:ea typeface="Times New Roman" panose="02020603050405020304" pitchFamily="18" charset="0"/>
                <a:cs typeface="Arial" panose="020B0604020202020204" pitchFamily="34" charset="0"/>
              </a:rPr>
              <a:t>3. Cada pessoa do grupo designado desempenha um dos quatro papéis:</a:t>
            </a:r>
          </a:p>
          <a:p>
            <a:pPr marL="1143000" marR="0" lvl="2" indent="-2286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n-US" sz="1200" b="1" dirty="0">
                <a:effectLst/>
                <a:latin typeface="Arial" panose="020B0604020202020204" pitchFamily="34" charset="0"/>
                <a:ea typeface="Times New Roman" panose="02020603050405020304" pitchFamily="18" charset="0"/>
                <a:cs typeface="Arial" panose="020B0604020202020204" pitchFamily="34" charset="0"/>
              </a:rPr>
              <a:t>Investigador do caso (1): </a:t>
            </a:r>
            <a:r>
              <a:rPr lang="en-US" sz="1200" b="1" i="1" dirty="0">
                <a:effectLst/>
                <a:latin typeface="Arial" panose="020B0604020202020204" pitchFamily="34" charset="0"/>
                <a:ea typeface="Times New Roman" panose="02020603050405020304" pitchFamily="18" charset="0"/>
                <a:cs typeface="Arial" panose="020B0604020202020204" pitchFamily="34" charset="0"/>
              </a:rPr>
              <a:t>O </a:t>
            </a:r>
            <a:r>
              <a:rPr lang="en-US" sz="1200" b="1" i="1" u="sng" dirty="0">
                <a:effectLst/>
                <a:latin typeface="Arial" panose="020B0604020202020204" pitchFamily="34" charset="0"/>
                <a:ea typeface="Times New Roman" panose="02020603050405020304" pitchFamily="18" charset="0"/>
                <a:cs typeface="Arial" panose="020B0604020202020204" pitchFamily="34" charset="0"/>
              </a:rPr>
              <a:t>investigador do caso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utilizará os métodos da aula para entrevistar a mãe. </a:t>
            </a:r>
          </a:p>
          <a:p>
            <a:pPr marL="1143000" marR="0" lvl="2" indent="-2286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n-US" sz="1200" b="1" dirty="0">
                <a:effectLst/>
                <a:latin typeface="Arial" panose="020B0604020202020204" pitchFamily="34" charset="0"/>
                <a:ea typeface="Times New Roman" panose="02020603050405020304" pitchFamily="18" charset="0"/>
                <a:cs typeface="Arial" panose="020B0604020202020204" pitchFamily="34" charset="0"/>
              </a:rPr>
              <a:t>Mãe do doente (1): </a:t>
            </a:r>
            <a:r>
              <a:rPr lang="en-US" sz="1200" b="1" i="1" dirty="0">
                <a:effectLst/>
                <a:latin typeface="Arial" panose="020B0604020202020204" pitchFamily="34" charset="0"/>
                <a:ea typeface="Times New Roman" panose="02020603050405020304" pitchFamily="18" charset="0"/>
                <a:cs typeface="Arial" panose="020B0604020202020204" pitchFamily="34" charset="0"/>
              </a:rPr>
              <a:t>A </a:t>
            </a:r>
            <a:r>
              <a:rPr lang="en-US" sz="1200" b="1" i="1" u="sng" dirty="0">
                <a:effectLst/>
                <a:latin typeface="Arial" panose="020B0604020202020204" pitchFamily="34" charset="0"/>
                <a:ea typeface="Times New Roman" panose="02020603050405020304" pitchFamily="18" charset="0"/>
                <a:cs typeface="Arial" panose="020B0604020202020204" pitchFamily="34" charset="0"/>
              </a:rPr>
              <a:t>mãe </a:t>
            </a:r>
            <a:r>
              <a:rPr lang="en-US" sz="1200" b="1" i="1" dirty="0">
                <a:effectLst/>
                <a:latin typeface="Arial" panose="020B0604020202020204" pitchFamily="34" charset="0"/>
                <a:ea typeface="Times New Roman" panose="02020603050405020304" pitchFamily="18" charset="0"/>
                <a:cs typeface="Arial" panose="020B0604020202020204" pitchFamily="34" charset="0"/>
              </a:rPr>
              <a:t>pode sentir-se livre para agir como uma mãe. A mãe pode estar disposta a partilhar algumas informações e talvez não outras.</a:t>
            </a:r>
          </a:p>
          <a:p>
            <a:pPr marL="1143000" marR="0" lvl="2" indent="-2286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n-US" sz="1200" b="1" dirty="0">
                <a:effectLst/>
                <a:latin typeface="Arial" panose="020B0604020202020204" pitchFamily="34" charset="0"/>
                <a:ea typeface="Times New Roman" panose="02020603050405020304" pitchFamily="18" charset="0"/>
                <a:cs typeface="Arial" panose="020B0604020202020204" pitchFamily="34" charset="0"/>
              </a:rPr>
              <a:t>Observadores (2): </a:t>
            </a:r>
            <a:r>
              <a:rPr lang="en-US" sz="1200" b="1" i="1" dirty="0">
                <a:effectLst/>
                <a:latin typeface="Arial" panose="020B0604020202020204" pitchFamily="34" charset="0"/>
                <a:ea typeface="Times New Roman" panose="02020603050405020304" pitchFamily="18" charset="0"/>
                <a:cs typeface="Arial" panose="020B0604020202020204" pitchFamily="34" charset="0"/>
              </a:rPr>
              <a:t>Os </a:t>
            </a:r>
            <a:r>
              <a:rPr lang="en-US" sz="1200" b="1" i="1" u="sng" dirty="0">
                <a:effectLst/>
                <a:latin typeface="Arial" panose="020B0604020202020204" pitchFamily="34" charset="0"/>
                <a:ea typeface="Times New Roman" panose="02020603050405020304" pitchFamily="18" charset="0"/>
                <a:cs typeface="Arial" panose="020B0604020202020204" pitchFamily="34" charset="0"/>
              </a:rPr>
              <a:t>observadores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observam o investigador e tomam notas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b="1" i="1" dirty="0">
                <a:effectLst/>
                <a:latin typeface="Arial" panose="020B0604020202020204" pitchFamily="34" charset="0"/>
                <a:ea typeface="Times New Roman" panose="02020603050405020304" pitchFamily="18" charset="0"/>
                <a:cs typeface="Arial" panose="020B0604020202020204" pitchFamily="34" charset="0"/>
              </a:rPr>
              <a:t> o que este fez bem e o que pode ser melhorado.</a:t>
            </a:r>
          </a:p>
          <a:p>
            <a:pPr marL="1143000" marR="0" lvl="2" indent="-2286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n-US" sz="1200" b="1" dirty="0">
                <a:effectLst/>
                <a:latin typeface="Arial" panose="020B0604020202020204" pitchFamily="34" charset="0"/>
                <a:ea typeface="Times New Roman" panose="02020603050405020304" pitchFamily="18" charset="0"/>
                <a:cs typeface="Arial" panose="020B0604020202020204" pitchFamily="34" charset="0"/>
              </a:rPr>
              <a:t>Registadores (resto do grupo):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Os </a:t>
            </a:r>
            <a:r>
              <a:rPr lang="en-US" sz="1200" b="1" i="1" u="sng" dirty="0">
                <a:effectLst/>
                <a:latin typeface="Arial" panose="020B0604020202020204" pitchFamily="34" charset="0"/>
                <a:ea typeface="Times New Roman" panose="02020603050405020304" pitchFamily="18" charset="0"/>
                <a:cs typeface="Arial" panose="020B0604020202020204" pitchFamily="34" charset="0"/>
              </a:rPr>
              <a:t>registadores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preenchem o formulário de investigação do caso.</a:t>
            </a:r>
          </a:p>
          <a:p>
            <a:pPr marL="1143000" marR="0" lvl="2" indent="-228600">
              <a:lnSpc>
                <a:spcPct val="115000"/>
              </a:lnSpc>
              <a:spcBef>
                <a:spcPts val="0"/>
              </a:spcBef>
              <a:spcAft>
                <a:spcPts val="0"/>
              </a:spcAft>
              <a:buFont typeface="Courier New" panose="02070309020205020404" pitchFamily="49" charset="0"/>
              <a:buChar char="o"/>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a:lnSpc>
                <a:spcPct val="115000"/>
              </a:lnSpc>
              <a:spcBef>
                <a:spcPts val="600"/>
              </a:spcBef>
              <a:spcAft>
                <a:spcPts val="0"/>
              </a:spcAft>
            </a:pP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4. Dividir a turma em grupos de 4 ou mais elementos. Peça voluntários para os papéis de investigador, mãe e observadores (os restantes serão registadores), ou deixe que os próprios participantes decidam quem desempenhará cada papel.</a:t>
            </a:r>
          </a:p>
          <a:p>
            <a:pPr marL="0" marR="0">
              <a:lnSpc>
                <a:spcPct val="115000"/>
              </a:lnSpc>
              <a:spcBef>
                <a:spcPts val="600"/>
              </a:spcBef>
              <a:spcAft>
                <a:spcPts val="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a:lnSpc>
                <a:spcPct val="115000"/>
              </a:lnSpc>
              <a:spcBef>
                <a:spcPts val="60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5. Distribua </a:t>
            </a: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notas de dramatização aos participantes com base nos seus papéis. As notas </a:t>
            </a:r>
            <a:r>
              <a:rPr lang="en-US" sz="1200" b="1"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sobre</a:t>
            </a: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 meningite devem ser revistas por toda a equipa para se familiarizarem com a doença. O investigador pode utilizar as notas para ajudar na entrevista.</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600"/>
              </a:spcBef>
              <a:spcAft>
                <a:spcPts val="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a:lnSpc>
                <a:spcPct val="115000"/>
              </a:lnSpc>
              <a:spcBef>
                <a:spcPts val="60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6. Explicar o tempo: Quinze minutos para ler o cenário, o papel e as notas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b="1" dirty="0">
                <a:effectLst/>
                <a:latin typeface="Arial" panose="020B0604020202020204" pitchFamily="34" charset="0"/>
                <a:ea typeface="Times New Roman" panose="02020603050405020304" pitchFamily="18" charset="0"/>
                <a:cs typeface="Arial" panose="020B0604020202020204" pitchFamily="34" charset="0"/>
              </a:rPr>
              <a:t> a meningite. Até 10 minutos para a entrevista. Quando o investigador tiver terminado a entrevista, os observadores podem partilhar as suas notas.</a:t>
            </a:r>
          </a:p>
          <a:p>
            <a:pPr marL="0" marR="0">
              <a:lnSpc>
                <a:spcPct val="115000"/>
              </a:lnSpc>
              <a:spcBef>
                <a:spcPts val="600"/>
              </a:spcBef>
              <a:spcAft>
                <a:spcPts val="0"/>
              </a:spcAft>
            </a:pPr>
            <a:endPar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v"/>
            </a:pPr>
            <a:r>
              <a:rPr lang="en-US" sz="1200" b="1"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Os instrutores devem circular pela sala e certificar-se de que todos estão a cumprir as suas tarefas.  Mantenha o controlo do tempo e alerte os participantes quando for altura de passar à etapa seguinte. Se as equipas parecerem ter terminado mais cedo, oriente-as para discutir a Pergunta 7 do exercício: Discutir quem deve ser informado </a:t>
            </a:r>
            <a:r>
              <a:rPr lang="en-US" sz="1200" b="1" i="1"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sobre</a:t>
            </a:r>
            <a:r>
              <a:rPr lang="en-US" sz="1200" b="1"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 situação.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Após a entrevista, complete o Exercício 1.09-1 Tabela de discussão (Quem deve ser informado?)</a:t>
            </a:r>
          </a:p>
          <a:p>
            <a:pPr marL="0" marR="0">
              <a:lnSpc>
                <a:spcPct val="115000"/>
              </a:lnSpc>
              <a:spcBef>
                <a:spcPts val="600"/>
              </a:spcBef>
              <a:spcAft>
                <a:spcPts val="0"/>
              </a:spcAft>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Tempo total: 45 minutos (30 minutos para exercício, 15 minutos para debate)</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4287172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1200"/>
              </a:spcBef>
              <a:spcAft>
                <a:spcPts val="600"/>
              </a:spcAft>
              <a:buClrTx/>
              <a:buSzTx/>
              <a:buFontTx/>
              <a:buNone/>
              <a:tabLst/>
              <a:defRPr/>
            </a:pPr>
            <a:r>
              <a:rPr lang="en-US" sz="1200" b="1" dirty="0">
                <a:latin typeface="Arial" panose="020B0604020202020204" pitchFamily="34" charset="0"/>
                <a:cs typeface="Arial" panose="020B0604020202020204" pitchFamily="34" charset="0"/>
              </a:rPr>
              <a:t>Notas do instrutor:</a:t>
            </a:r>
          </a:p>
          <a:p>
            <a:pPr marL="0" marR="0">
              <a:lnSpc>
                <a:spcPct val="115000"/>
              </a:lnSpc>
              <a:spcBef>
                <a:spcPts val="1200"/>
              </a:spcBef>
              <a:spcAft>
                <a:spcPts val="6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Exercício: Entrevistar um caso (Parte 2)</a:t>
            </a:r>
          </a:p>
          <a:p>
            <a:pPr marL="0" marR="0" indent="0">
              <a:lnSpc>
                <a:spcPct val="115000"/>
              </a:lnSpc>
              <a:spcBef>
                <a:spcPts val="1200"/>
              </a:spcBef>
              <a:spcAft>
                <a:spcPts val="600"/>
              </a:spcAft>
              <a:buFont typeface="Wingdings" panose="05000000000000000000" pitchFamily="2" charset="2"/>
              <a:buNone/>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Os participantes completaram uma das principais acções que são tomadas com base na vigilância: a entrevista de investigação de casos.  Utilize este diapositivo para fazer o balanço do exercício e ligar a informação da ficha de caso à comunicação e à ação de saúde pública.</a:t>
            </a:r>
          </a:p>
          <a:p>
            <a:pPr marL="0" marR="0">
              <a:lnSpc>
                <a:spcPct val="115000"/>
              </a:lnSpc>
              <a:spcBef>
                <a:spcPts val="0"/>
              </a:spcBef>
              <a:spcAft>
                <a:spcPts val="1200"/>
              </a:spcAft>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Comece com os Investigadores de Caso, depois passe para os membros da Comunidade e depois para os Observadores; dê dois a três minutos para discutir cada um deles. De seguida, facilite um debate em grande grupo (ver perguntas abaixo).</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endParaRPr lang="en-US" sz="1200" b="1" i="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Investigadores de casos </a:t>
            </a:r>
            <a:r>
              <a:rPr lang="en-US" sz="1200" dirty="0">
                <a:effectLst/>
                <a:latin typeface="Arial" panose="020B0604020202020204" pitchFamily="34" charset="0"/>
                <a:ea typeface="Times New Roman" panose="02020603050405020304" pitchFamily="18" charset="0"/>
                <a:cs typeface="Arial" panose="020B0604020202020204" pitchFamily="34" charset="0"/>
              </a:rPr>
              <a:t>Como achas que te saíste? Tiveste algum problema?</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Reconheça</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e facilite um breve debate.</a:t>
            </a: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Membros da comunidade </a:t>
            </a:r>
            <a:r>
              <a:rPr lang="en-US" sz="1200" dirty="0">
                <a:effectLst/>
                <a:latin typeface="Arial" panose="020B0604020202020204" pitchFamily="34" charset="0"/>
                <a:ea typeface="Times New Roman" panose="02020603050405020304" pitchFamily="18" charset="0"/>
                <a:cs typeface="Arial" panose="020B0604020202020204" pitchFamily="34" charset="0"/>
              </a:rPr>
              <a:t>O que é que as mães pensam </a:t>
            </a:r>
            <a:r>
              <a:rPr lang="en-US" sz="1200"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dirty="0">
                <a:effectLst/>
                <a:latin typeface="Arial" panose="020B0604020202020204" pitchFamily="34" charset="0"/>
                <a:ea typeface="Times New Roman" panose="02020603050405020304" pitchFamily="18" charset="0"/>
                <a:cs typeface="Arial" panose="020B0604020202020204" pitchFamily="34" charset="0"/>
              </a:rPr>
              <a:t> a forma como o delegado de saúde as tratou? </a:t>
            </a: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Reconheça</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e facilite um breve debate.</a:t>
            </a: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Observadores </a:t>
            </a:r>
            <a:r>
              <a:rPr lang="en-US" sz="1200" dirty="0">
                <a:effectLst/>
                <a:latin typeface="Arial" panose="020B0604020202020204" pitchFamily="34" charset="0"/>
                <a:ea typeface="Times New Roman" panose="02020603050405020304" pitchFamily="18" charset="0"/>
                <a:cs typeface="Arial" panose="020B0604020202020204" pitchFamily="34" charset="0"/>
              </a:rPr>
              <a:t>O que é que notaram? </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Reconheça</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e facilite um breve debate.</a:t>
            </a: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que é que fazemos com a informação que recolheste? Quem precisa de saber das vossas descobertas? Vamos usar esta tabela, que também está no vosso caderno de trabalho. Não se esqueçam de tomar notas no vosso caderno de trabalho à medida que discutimos cada grupo da comunidade.</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Facilite o debate passando em revista os itens da tabela e perguntando quem precisa de saber. Permita um bom debate, mas passe à frente se os comentários se tornarem repetitivos.</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endParaRPr lang="en-US" sz="1200" b="1" i="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Quem deve ser informado? </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n-US" sz="1200" b="0" i="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Facilitar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o debate em grande grupo.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Sugestões de respostas</a:t>
            </a:r>
            <a:r>
              <a:rPr lang="en-US" sz="1200" i="1" dirty="0">
                <a:effectLst/>
                <a:latin typeface="Arial" panose="020B0604020202020204" pitchFamily="34" charset="0"/>
                <a:ea typeface="Times New Roman" panose="02020603050405020304" pitchFamily="18" charset="0"/>
                <a:cs typeface="Arial" panose="020B0604020202020204" pitchFamily="34" charset="0"/>
              </a:rPr>
              <a:t>:</a:t>
            </a:r>
          </a:p>
          <a:p>
            <a:pPr marL="457200" marR="0">
              <a:lnSpc>
                <a:spcPct val="115000"/>
              </a:lnSpc>
              <a:spcBef>
                <a:spcPts val="1200"/>
              </a:spcBef>
              <a:spcAft>
                <a:spcPts val="6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Factos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b="1" dirty="0">
                <a:effectLst/>
                <a:latin typeface="Arial" panose="020B0604020202020204" pitchFamily="34" charset="0"/>
                <a:ea typeface="Times New Roman" panose="02020603050405020304" pitchFamily="18" charset="0"/>
                <a:cs typeface="Arial" panose="020B0604020202020204" pitchFamily="34" charset="0"/>
              </a:rPr>
              <a:t> a meningite e risco de doença na comunidade:</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Funcionários da escola: </a:t>
            </a:r>
            <a:r>
              <a:rPr lang="en-US" sz="1200" b="1" dirty="0">
                <a:effectLst/>
                <a:latin typeface="Arial" panose="020B0604020202020204" pitchFamily="34" charset="0"/>
                <a:ea typeface="Times New Roman" panose="02020603050405020304" pitchFamily="18" charset="0"/>
                <a:cs typeface="Arial" panose="020B0604020202020204" pitchFamily="34" charset="0"/>
              </a:rPr>
              <a:t>SIM</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Pais de outras crianças em idade escolar: </a:t>
            </a:r>
            <a:r>
              <a:rPr lang="en-US" sz="1200" b="1" dirty="0">
                <a:effectLst/>
                <a:latin typeface="Arial" panose="020B0604020202020204" pitchFamily="34" charset="0"/>
                <a:ea typeface="Times New Roman" panose="02020603050405020304" pitchFamily="18" charset="0"/>
                <a:cs typeface="Arial" panose="020B0604020202020204" pitchFamily="34" charset="0"/>
              </a:rPr>
              <a:t>SIM</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Meios de comunicação social: </a:t>
            </a:r>
            <a:r>
              <a:rPr lang="en-US" sz="1200" b="1" dirty="0">
                <a:effectLst/>
                <a:latin typeface="Arial" panose="020B0604020202020204" pitchFamily="34" charset="0"/>
                <a:ea typeface="Times New Roman" panose="02020603050405020304" pitchFamily="18" charset="0"/>
                <a:cs typeface="Arial" panose="020B0604020202020204" pitchFamily="34" charset="0"/>
              </a:rPr>
              <a:t>SIM</a:t>
            </a:r>
          </a:p>
          <a:p>
            <a:pPr marL="457200" marR="0" lvl="1" indent="0">
              <a:lnSpc>
                <a:spcPct val="115000"/>
              </a:lnSpc>
              <a:spcBef>
                <a:spcPts val="0"/>
              </a:spcBef>
              <a:spcAft>
                <a:spcPts val="0"/>
              </a:spcAft>
              <a:buFont typeface="+mj-lt"/>
              <a:buNone/>
            </a:pPr>
            <a:br>
              <a:rPr lang="en-US" sz="1200" dirty="0">
                <a:effectLst/>
                <a:latin typeface="Arial" panose="020B0604020202020204" pitchFamily="34" charset="0"/>
                <a:ea typeface="Times New Roman" panose="02020603050405020304" pitchFamily="18" charset="0"/>
                <a:cs typeface="Arial" panose="020B0604020202020204" pitchFamily="34" charset="0"/>
              </a:rPr>
            </a:br>
            <a:r>
              <a:rPr lang="en-US" sz="1200" b="1" dirty="0">
                <a:effectLst/>
                <a:latin typeface="Arial" panose="020B0604020202020204" pitchFamily="34" charset="0"/>
                <a:ea typeface="Times New Roman" panose="02020603050405020304" pitchFamily="18" charset="0"/>
                <a:cs typeface="Arial" panose="020B0604020202020204" pitchFamily="34" charset="0"/>
              </a:rPr>
              <a:t>Risco de doença na comunidade:</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Professores, diretores, alunos e pais vão estar preocupados com o risco de contrair a doença e com o risco para os seus filhos. Devem ser informados dos sintomas que devem procurar e do que devem fazer se esses sintomas ocorrerem. Devem receber uma avaliação exacta do risco que correm. Não é adequado dar garantias excessivas, mas o risco para qualquer pessoa, exceto para os contactos próximos, é mínimo face a um caso isolado. Os membros da comunidade sem qualquer ligação com a escola podem também ter preocupações, especialmente numa comunidade pequena. </a:t>
            </a:r>
          </a:p>
          <a:p>
            <a:pPr marL="457200" marR="0">
              <a:lnSpc>
                <a:spcPct val="115000"/>
              </a:lnSpc>
              <a:spcBef>
                <a:spcPts val="1200"/>
              </a:spcBef>
              <a:spcAft>
                <a:spcPts val="6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Identidade da criança:</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Funcionários da escola: O diretor, o diretor da escola, o reitor e os professores devem ser informados numa base de "</a:t>
            </a:r>
            <a:r>
              <a:rPr lang="en-US" sz="1200" b="1" dirty="0">
                <a:effectLst/>
                <a:latin typeface="Arial" panose="020B0604020202020204" pitchFamily="34" charset="0"/>
                <a:ea typeface="Times New Roman" panose="02020603050405020304" pitchFamily="18" charset="0"/>
                <a:cs typeface="Arial" panose="020B0604020202020204" pitchFamily="34" charset="0"/>
              </a:rPr>
              <a:t>necessidade de saber</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Pais de outras crianças em idade escolar: </a:t>
            </a:r>
            <a:r>
              <a:rPr lang="en-US" sz="1200" b="1" dirty="0">
                <a:effectLst/>
                <a:latin typeface="Arial" panose="020B0604020202020204" pitchFamily="34" charset="0"/>
                <a:ea typeface="Times New Roman" panose="02020603050405020304" pitchFamily="18" charset="0"/>
                <a:cs typeface="Arial" panose="020B0604020202020204" pitchFamily="34" charset="0"/>
              </a:rPr>
              <a:t>NÃO </a:t>
            </a:r>
            <a:r>
              <a:rPr lang="en-US" sz="1200" dirty="0">
                <a:effectLst/>
                <a:latin typeface="Arial" panose="020B0604020202020204" pitchFamily="34" charset="0"/>
                <a:ea typeface="Times New Roman" panose="02020603050405020304" pitchFamily="18" charset="0"/>
                <a:cs typeface="Arial" panose="020B0604020202020204" pitchFamily="34" charset="0"/>
              </a:rPr>
              <a:t>(mas a identidade é frequentemente descoberta por outros meios).</a:t>
            </a:r>
          </a:p>
          <a:p>
            <a:pPr marL="800100" marR="0" lvl="1" indent="-342900">
              <a:lnSpc>
                <a:spcPct val="115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Meios de comunicação social: </a:t>
            </a:r>
            <a:r>
              <a:rPr lang="en-US" sz="1200" b="1" dirty="0">
                <a:effectLst/>
                <a:latin typeface="Arial" panose="020B0604020202020204" pitchFamily="34" charset="0"/>
                <a:ea typeface="Times New Roman" panose="02020603050405020304" pitchFamily="18" charset="0"/>
                <a:cs typeface="Arial" panose="020B0604020202020204" pitchFamily="34" charset="0"/>
              </a:rPr>
              <a:t>NÃO </a:t>
            </a:r>
            <a:r>
              <a:rPr lang="en-US" sz="1200" dirty="0">
                <a:effectLst/>
                <a:latin typeface="Arial" panose="020B0604020202020204" pitchFamily="34" charset="0"/>
                <a:ea typeface="Times New Roman" panose="02020603050405020304" pitchFamily="18" charset="0"/>
                <a:cs typeface="Arial" panose="020B0604020202020204" pitchFamily="34" charset="0"/>
              </a:rPr>
              <a:t>(mas a identidade é frequentemente descoberta por outros meios).</a:t>
            </a:r>
          </a:p>
          <a:p>
            <a:pPr marL="914400" marR="0" lvl="1">
              <a:lnSpc>
                <a:spcPct val="115000"/>
              </a:lnSpc>
              <a:spcBef>
                <a:spcPts val="1200"/>
              </a:spcBef>
              <a:spcAft>
                <a:spcPts val="6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Estado clínico da criança:</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85800" marR="0" indent="-228600">
              <a:lnSpc>
                <a:spcPct val="115000"/>
              </a:lnSpc>
              <a:spcBef>
                <a:spcPts val="600"/>
              </a:spcBef>
              <a:spcAft>
                <a:spcPts val="60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Se a identidade for desconhecida, o estado clínico geral não será confidencial; no entanto, a identidade torna-se frequentemente conhecida. Uma vez que a divulgação de informações clínicas é mais da competência do hospital do que da saúde pública, as questões </a:t>
            </a:r>
            <a:r>
              <a:rPr lang="en-US" sz="1200"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dirty="0">
                <a:effectLst/>
                <a:latin typeface="Arial" panose="020B0604020202020204" pitchFamily="34" charset="0"/>
                <a:ea typeface="Times New Roman" panose="02020603050405020304" pitchFamily="18" charset="0"/>
                <a:cs typeface="Arial" panose="020B0604020202020204" pitchFamily="34" charset="0"/>
              </a:rPr>
              <a:t> o estado clínico da criança devem ser encaminhadas para o hospital.</a:t>
            </a:r>
          </a:p>
          <a:p>
            <a:pPr marL="457200" marR="0">
              <a:lnSpc>
                <a:spcPct val="115000"/>
              </a:lnSpc>
              <a:spcBef>
                <a:spcPts val="6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600"/>
              </a:spcAft>
              <a:buFont typeface="Wingdings" panose="05000000000000000000" pitchFamily="2" charset="2"/>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Questões para debate em grande grupo:</a:t>
            </a: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6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Quem </a:t>
            </a:r>
            <a:r>
              <a:rPr lang="en-US" sz="1200" dirty="0">
                <a:effectLst/>
                <a:latin typeface="Arial" panose="020B0604020202020204" pitchFamily="34" charset="0"/>
                <a:ea typeface="Times New Roman" panose="02020603050405020304" pitchFamily="18" charset="0"/>
                <a:cs typeface="Arial" panose="020B0604020202020204" pitchFamily="34" charset="0"/>
              </a:rPr>
              <a:t>está a ser entrevistado quando há um ou mais casos de animais? </a:t>
            </a:r>
          </a:p>
          <a:p>
            <a:pPr marL="628650" marR="0" lvl="1" indent="-171450">
              <a:lnSpc>
                <a:spcPct val="115000"/>
              </a:lnSpc>
              <a:spcBef>
                <a:spcPts val="600"/>
              </a:spcBef>
              <a:spcAft>
                <a:spcPts val="6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Em que é que isto é semelhante ou diferente das investigações de casos humanos?  </a:t>
            </a:r>
          </a:p>
          <a:p>
            <a:pPr marL="628650" marR="0" lvl="1" indent="-171450">
              <a:lnSpc>
                <a:spcPct val="115000"/>
              </a:lnSpc>
              <a:spcBef>
                <a:spcPts val="600"/>
              </a:spcBef>
              <a:spcAft>
                <a:spcPts val="6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Como é que a sua abordagem à entrevista muda consoante a pessoa que está a ser entrevistada? </a:t>
            </a:r>
          </a:p>
          <a:p>
            <a:pPr marL="1085850" marR="0" lvl="2" indent="-171450">
              <a:lnSpc>
                <a:spcPct val="115000"/>
              </a:lnSpc>
              <a:spcBef>
                <a:spcPts val="600"/>
              </a:spcBef>
              <a:spcAft>
                <a:spcPts val="600"/>
              </a:spcAft>
              <a:buFont typeface="Wingdings" panose="05000000000000000000" pitchFamily="2" charset="2"/>
              <a:buChar char="Ø"/>
            </a:pPr>
            <a:r>
              <a:rPr lang="en-US" sz="1200" dirty="0">
                <a:effectLst/>
                <a:latin typeface="Arial" panose="020B0604020202020204" pitchFamily="34" charset="0"/>
                <a:ea typeface="Times New Roman" panose="02020603050405020304" pitchFamily="18" charset="0"/>
                <a:cs typeface="Arial" panose="020B0604020202020204" pitchFamily="34" charset="0"/>
              </a:rPr>
              <a:t>Peça aos participantes que respondam de cada sector. </a:t>
            </a:r>
          </a:p>
          <a:p>
            <a:pPr marL="628650" marR="0" lvl="1" indent="-171450">
              <a:lnSpc>
                <a:spcPct val="115000"/>
              </a:lnSpc>
              <a:spcBef>
                <a:spcPts val="600"/>
              </a:spcBef>
              <a:spcAft>
                <a:spcPts val="6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Que factores situacionais podem fazer com que alguém que está a ser entrevistado hesite em partilhar informações ou dizer a verdade? </a:t>
            </a:r>
          </a:p>
          <a:p>
            <a:pPr marL="628650" marR="0" lvl="1" indent="-171450">
              <a:lnSpc>
                <a:spcPct val="115000"/>
              </a:lnSpc>
              <a:spcBef>
                <a:spcPts val="600"/>
              </a:spcBef>
              <a:spcAft>
                <a:spcPts val="6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Como é que tenta ultrapassar esta situação em cada sector (</a:t>
            </a:r>
            <a:r>
              <a:rPr lang="en-US" sz="1200" i="1" dirty="0">
                <a:effectLst/>
                <a:latin typeface="Arial" panose="020B0604020202020204" pitchFamily="34" charset="0"/>
                <a:ea typeface="Times New Roman" panose="02020603050405020304" pitchFamily="18" charset="0"/>
                <a:cs typeface="Arial" panose="020B0604020202020204" pitchFamily="34" charset="0"/>
              </a:rPr>
              <a:t>humano, veterinário e ambiental</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628650" marR="0" lvl="1" indent="-171450">
              <a:lnSpc>
                <a:spcPct val="115000"/>
              </a:lnSpc>
              <a:spcBef>
                <a:spcPts val="600"/>
              </a:spcBef>
              <a:spcAft>
                <a:spcPts val="6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Como é que os entrevistadores de cada sector criam </a:t>
            </a:r>
            <a:r>
              <a:rPr lang="en-US" sz="1200" i="1" dirty="0">
                <a:effectLst/>
                <a:latin typeface="Arial" panose="020B0604020202020204" pitchFamily="34" charset="0"/>
                <a:ea typeface="Times New Roman" panose="02020603050405020304" pitchFamily="18" charset="0"/>
                <a:cs typeface="Arial" panose="020B0604020202020204" pitchFamily="34" charset="0"/>
              </a:rPr>
              <a:t>confiança </a:t>
            </a:r>
            <a:r>
              <a:rPr lang="en-US" sz="1200" dirty="0">
                <a:effectLst/>
                <a:latin typeface="Arial" panose="020B0604020202020204" pitchFamily="34" charset="0"/>
                <a:ea typeface="Times New Roman" panose="02020603050405020304" pitchFamily="18" charset="0"/>
                <a:cs typeface="Arial" panose="020B0604020202020204" pitchFamily="34" charset="0"/>
              </a:rPr>
              <a:t>na pessoa que está a ser entrevistada?  </a:t>
            </a:r>
          </a:p>
          <a:p>
            <a:pPr marL="171450" marR="0" lvl="0" indent="-171450">
              <a:lnSpc>
                <a:spcPct val="115000"/>
              </a:lnSpc>
              <a:spcBef>
                <a:spcPts val="6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6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Resumir brevemente</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debate e passar ao diapositivo seguinte.</a:t>
            </a: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6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16637227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1200"/>
              </a:spcBef>
              <a:spcAft>
                <a:spcPts val="600"/>
              </a:spcAft>
              <a:buClrTx/>
              <a:buSzTx/>
              <a:buFontTx/>
              <a:buNone/>
              <a:tabLst/>
              <a:defRPr/>
            </a:pPr>
            <a:r>
              <a:rPr lang="en-US" sz="1200" b="1" dirty="0">
                <a:latin typeface="Arial" panose="020B0604020202020204" pitchFamily="34" charset="0"/>
                <a:cs typeface="Arial" panose="020B0604020202020204" pitchFamily="34" charset="0"/>
              </a:rPr>
              <a:t>Notas do instrutor:</a:t>
            </a:r>
          </a:p>
          <a:p>
            <a:pPr marL="0" marR="0">
              <a:lnSpc>
                <a:spcPct val="115000"/>
              </a:lnSpc>
              <a:spcBef>
                <a:spcPts val="1200"/>
              </a:spcBef>
              <a:spcAft>
                <a:spcPts val="6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Exercício: Entrevistar um caso (Parte 3)</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Pergunte:</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Como é que o </a:t>
            </a:r>
            <a:r>
              <a:rPr lang="en-US" b="0" i="0" dirty="0">
                <a:solidFill>
                  <a:srgbClr val="444444"/>
                </a:solidFill>
                <a:effectLst/>
                <a:latin typeface="Calibri" panose="020F0502020204030204" pitchFamily="34" charset="0"/>
              </a:rPr>
              <a:t>Uma Só Saúde </a:t>
            </a:r>
            <a:r>
              <a:rPr lang="en-US" sz="1200" dirty="0">
                <a:effectLst/>
                <a:latin typeface="Arial" panose="020B0604020202020204" pitchFamily="34" charset="0"/>
                <a:ea typeface="Times New Roman" panose="02020603050405020304" pitchFamily="18" charset="0"/>
                <a:cs typeface="Arial" panose="020B0604020202020204" pitchFamily="34" charset="0"/>
              </a:rPr>
              <a:t>é aplicado neste estudo de caso? E como é que pode ser melhorado? </a:t>
            </a:r>
            <a:endParaRPr lang="en-US" sz="1200" b="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n-US" sz="1200" b="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Dê dois a três minutos para a discussão e, em seguida, </a:t>
            </a:r>
            <a:r>
              <a:rPr lang="en-US" sz="1200" b="1" i="1" u="sng" dirty="0">
                <a:effectLst/>
                <a:latin typeface="Arial" panose="020B0604020202020204" pitchFamily="34" charset="0"/>
                <a:ea typeface="Times New Roman" panose="02020603050405020304" pitchFamily="18" charset="0"/>
                <a:cs typeface="Arial" panose="020B0604020202020204" pitchFamily="34" charset="0"/>
              </a:rPr>
              <a:t>vá para o próximo slide</a:t>
            </a:r>
            <a:r>
              <a:rPr lang="en-US" sz="1200" b="1" i="1" dirty="0">
                <a:effectLst/>
                <a:latin typeface="Arial" panose="020B0604020202020204" pitchFamily="34" charset="0"/>
                <a:ea typeface="Times New Roman" panose="02020603050405020304" pitchFamily="18" charset="0"/>
                <a:cs typeface="Arial" panose="020B0604020202020204" pitchFamily="34" charset="0"/>
              </a:rPr>
              <a:t>. Esta não é uma doença zoonótica, mas faça com que os participantes considerem a importância dos dados ambientais do laboratório neste estudo de caso.</a:t>
            </a:r>
          </a:p>
          <a:p>
            <a:endParaRPr lang="en-US" sz="1200" dirty="0"/>
          </a:p>
          <a:p>
            <a:pPr marL="171450" indent="-171450">
              <a:buFont typeface="Wingdings" panose="05000000000000000000" pitchFamily="2" charset="2"/>
              <a:buChar char="§"/>
            </a:pPr>
            <a:r>
              <a:rPr lang="en-US" sz="1200" b="1" u="sng" dirty="0">
                <a:latin typeface="Arial"/>
                <a:cs typeface="Arial"/>
              </a:rPr>
              <a:t>Perguntar:</a:t>
            </a:r>
            <a:r>
              <a:rPr lang="en-US" sz="1200" b="1" u="none" dirty="0">
                <a:latin typeface="Arial"/>
                <a:cs typeface="Arial"/>
              </a:rPr>
              <a:t>  </a:t>
            </a:r>
            <a:r>
              <a:rPr lang="en-US" sz="1200" dirty="0">
                <a:latin typeface="Arial"/>
                <a:cs typeface="Arial"/>
              </a:rPr>
              <a:t>Qual é o papel dos técnicos de laboratório e dos cientistas ambientais na vigilância da meningite?</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28609907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n-US" sz="1200" b="1" dirty="0">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Ao responder a um surto, é importante considerar o papel que os profissionais de saúde animal e ambiental podem assumir para responder de forma integrada e complementar. No caso das doenças zoonóticas e de origem alimentar, bem como de outros surtos com ligações aos animais e ao ambiente, é essencial adotar uma "abordagem de Saúde Única" para identificar a origem do surto e prevenir outros no futuro.</a:t>
            </a:r>
          </a:p>
          <a:p>
            <a:pPr marL="0" marR="0">
              <a:lnSpc>
                <a:spcPct val="115000"/>
              </a:lnSpc>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0" i="0"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estudo de caso que acabou de completar realça a importância de trabalhar com laboratórios e microbiologistas para monitorizar regularmente a resistência antimicrobiana e ajudar a orientar a saúde pública e a tomada de decisões clínicas, como a terapia antibiótica adequada. Uma vez que a meningite é transmitida de pessoa para pessoa, não é fácil determinar o papel do ambiente. No entanto, os surtos de meningite têm uma forte sazonalidade, com a maior incidência a ocorrer na estação seca. Parece que a alteração das condições climáticas, como o vento, a poeira, a humidade e a temperatura, tem o potencial de prever os surtos de meningite. </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Sahel, na África Subsariana, é a zona da "cintura da meningite" com o maior peso da doença. Os atrasos na comunicação dos dados de vigilância são um desafio e o trabalho conjunto com os especialistas em clima pode ajudar a prever os padrões sazonais e a prevenir ou minimizar os surtos. </a:t>
            </a:r>
          </a:p>
          <a:p>
            <a:pPr marL="0" marR="0">
              <a:lnSpc>
                <a:spcPct val="115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v"/>
            </a:pPr>
            <a:r>
              <a:rPr lang="en-US" sz="1200" b="1" dirty="0">
                <a:effectLst/>
                <a:latin typeface="Arial" panose="020B0604020202020204" pitchFamily="34" charset="0"/>
                <a:ea typeface="Times New Roman" panose="02020603050405020304" pitchFamily="18" charset="0"/>
                <a:cs typeface="Arial" panose="020B0604020202020204" pitchFamily="34" charset="0"/>
              </a:rPr>
              <a:t>Consulte estes recursos para obter mais informações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b="1" dirty="0">
                <a:effectLst/>
                <a:latin typeface="Arial" panose="020B0604020202020204" pitchFamily="34" charset="0"/>
                <a:ea typeface="Times New Roman" panose="02020603050405020304" pitchFamily="18" charset="0"/>
                <a:cs typeface="Arial" panose="020B0604020202020204" pitchFamily="34" charset="0"/>
              </a:rPr>
              <a:t> o </a:t>
            </a:r>
            <a:r>
              <a:rPr lang="en-US" sz="1200" b="1" u="sng" dirty="0">
                <a:solidFill>
                  <a:srgbClr val="0065A4"/>
                </a:solidFill>
                <a:effectLst/>
                <a:latin typeface="Arial" panose="020B0604020202020204" pitchFamily="34" charset="0"/>
                <a:ea typeface="Times New Roman" panose="02020603050405020304" pitchFamily="18" charset="0"/>
                <a:cs typeface="Arial" panose="020B0604020202020204" pitchFamily="34" charset="0"/>
                <a:hlinkClick r:id="rId3"/>
              </a:rPr>
              <a:t>papel dos laboratórios </a:t>
            </a:r>
            <a:r>
              <a:rPr lang="en-US" sz="1200" b="1" dirty="0">
                <a:effectLst/>
                <a:latin typeface="Arial" panose="020B0604020202020204" pitchFamily="34" charset="0"/>
                <a:ea typeface="Times New Roman" panose="02020603050405020304" pitchFamily="18" charset="0"/>
                <a:cs typeface="Arial" panose="020B0604020202020204" pitchFamily="34" charset="0"/>
              </a:rPr>
              <a:t>ou </a:t>
            </a:r>
            <a:r>
              <a:rPr lang="en-US" sz="1200" b="1" u="sng" dirty="0">
                <a:solidFill>
                  <a:srgbClr val="0065A4"/>
                </a:solidFill>
                <a:effectLst/>
                <a:latin typeface="Arial" panose="020B0604020202020204" pitchFamily="34" charset="0"/>
                <a:ea typeface="Times New Roman" panose="02020603050405020304" pitchFamily="18" charset="0"/>
                <a:cs typeface="Arial" panose="020B0604020202020204" pitchFamily="34" charset="0"/>
                <a:hlinkClick r:id="rId3"/>
              </a:rPr>
              <a:t>dos </a:t>
            </a:r>
            <a:r>
              <a:rPr lang="en-US" sz="1200" b="1" dirty="0">
                <a:effectLst/>
                <a:latin typeface="Arial" panose="020B0604020202020204" pitchFamily="34" charset="0"/>
                <a:ea typeface="Times New Roman" panose="02020603050405020304" pitchFamily="18" charset="0"/>
                <a:cs typeface="Arial" panose="020B0604020202020204" pitchFamily="34" charset="0"/>
              </a:rPr>
              <a:t>factores ambientais. </a:t>
            </a:r>
            <a:r>
              <a:rPr lang="en-US" sz="1200" b="1"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rPr>
              <a:t>Risco Ambiental e Epidemias de Meningite em África - Volume 9, Número 10 - outubro de 2003 - Revista Emerging Infectious Diseases - CDC </a:t>
            </a:r>
            <a:r>
              <a:rPr lang="en-US" sz="1200" b="1"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https://wwwnc.cdc.gov/eid/article/9/10/03-0182_article)</a:t>
            </a:r>
            <a:br>
              <a:rPr lang="en-US" sz="1200" b="1"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br>
            <a:r>
              <a:rPr lang="en-US" sz="1200" b="1"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5"/>
              </a:rPr>
              <a:t>Condições</a:t>
            </a:r>
            <a:r>
              <a:rPr lang="en-US" sz="1200" b="1"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5"/>
              </a:rPr>
              <a:t> climáticas ajudam a prever surtos de meningite - Alterações Climáticas: Sinais Vitais do Planeta (nasa.gov)</a:t>
            </a:r>
            <a:r>
              <a:rPr lang="en-US" sz="1200" b="1"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 (</a:t>
            </a:r>
            <a:r>
              <a:rPr lang="en-US" sz="1200" b="1" u="none"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https://science.nasa.gov/humans-in-space/why-go-to-space/benefits-back-on-earth/climate-conditions-help-forecast-meningitis-outbreaks/)</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4024060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fr-FR" sz="1200" b="1" i="0" u="sng"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Dizer</a:t>
            </a:r>
            <a:r>
              <a:rPr kumimoji="0" lang="fr-FR" sz="1200" b="1" i="1"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r>
              <a:rPr kumimoji="0" lang="fr-FR"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Pensando no último exercício, vamos considerar uma alternativa One Health. Em vez de meningite, imagine que está a investigar um caso de uma doença zoonótica num agricultor que pode ser transmitida por uma variedade de animais, incluindo gado, roedores e animais de estimação.</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Faça as seguintes perguntas e dê alguns minutos aos participantes para responderem a cada uma delas</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Em que é que a investigação do seu caso seria diferente? </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Responder: </a:t>
            </a:r>
            <a:r>
              <a:rPr lang="en-US" sz="1200" i="1" dirty="0">
                <a:effectLst/>
                <a:latin typeface="Arial" panose="020B0604020202020204" pitchFamily="34" charset="0"/>
                <a:ea typeface="Times New Roman" panose="02020603050405020304" pitchFamily="18" charset="0"/>
                <a:cs typeface="Arial" panose="020B0604020202020204" pitchFamily="34" charset="0"/>
              </a:rPr>
              <a:t>Poderá fazer perguntas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i="1" dirty="0">
                <a:effectLst/>
                <a:latin typeface="Arial" panose="020B0604020202020204" pitchFamily="34" charset="0"/>
                <a:ea typeface="Times New Roman" panose="02020603050405020304" pitchFamily="18" charset="0"/>
                <a:cs typeface="Arial" panose="020B0604020202020204" pitchFamily="34" charset="0"/>
              </a:rPr>
              <a:t> exposições únicas a animais ou produtos de origem animal. </a:t>
            </a:r>
          </a:p>
          <a:p>
            <a:pPr marL="171450" marR="0" indent="-171450">
              <a:lnSpc>
                <a:spcPct val="115000"/>
              </a:lnSpc>
              <a:spcBef>
                <a:spcPts val="0"/>
              </a:spcBef>
              <a:spcAft>
                <a:spcPts val="12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Quem mais poderias entrevistar? </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Responder: </a:t>
            </a:r>
            <a:r>
              <a:rPr lang="en-US" sz="1200" i="1" dirty="0">
                <a:effectLst/>
                <a:latin typeface="Arial" panose="020B0604020202020204" pitchFamily="34" charset="0"/>
                <a:ea typeface="Times New Roman" panose="02020603050405020304" pitchFamily="18" charset="0"/>
                <a:cs typeface="Arial" panose="020B0604020202020204" pitchFamily="34" charset="0"/>
              </a:rPr>
              <a:t>Considerar a possibilidade de entrevistar os profissionais de saúde animal ou os tratadores de animais que trabalham com o gado do agricultor para investigar casos de animais.</a:t>
            </a:r>
          </a:p>
          <a:p>
            <a:pPr marL="0" marR="0">
              <a:lnSpc>
                <a:spcPct val="115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confidencialidade é um problema quando se investiga uma fuga que envolve animais?</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Resposta:</a:t>
            </a:r>
            <a:r>
              <a:rPr lang="en-US" sz="1200" i="1" dirty="0">
                <a:effectLst/>
                <a:latin typeface="Arial" panose="020B0604020202020204" pitchFamily="34" charset="0"/>
                <a:ea typeface="Times New Roman" panose="02020603050405020304" pitchFamily="18" charset="0"/>
                <a:cs typeface="Arial" panose="020B0604020202020204" pitchFamily="34" charset="0"/>
              </a:rPr>
              <a:t> A suspeita ou confirmação de uma fuga numa quinta ou rancho pode ter implicações económicas para o proprietário e para a comunidade envolvente. </a:t>
            </a:r>
          </a:p>
          <a:p>
            <a:pPr marL="171450" marR="0" indent="-171450">
              <a:lnSpc>
                <a:spcPct val="115000"/>
              </a:lnSpc>
              <a:spcBef>
                <a:spcPts val="0"/>
              </a:spcBef>
              <a:spcAft>
                <a:spcPts val="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Que informações adicionais poderia a sua equipa recolher?</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Dados laboratoriais e dados epidemiológicos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i="1" dirty="0">
                <a:effectLst/>
                <a:latin typeface="Arial" panose="020B0604020202020204" pitchFamily="34" charset="0"/>
                <a:ea typeface="Times New Roman" panose="02020603050405020304" pitchFamily="18" charset="0"/>
                <a:cs typeface="Arial" panose="020B0604020202020204" pitchFamily="34" charset="0"/>
              </a:rPr>
              <a:t> casos de animais; exposições ou testes ambientais; contactar os agentes de vigilância da saúde animal para notificações de doenças animais.</a:t>
            </a:r>
            <a:endParaRPr lang="en-US" sz="1200"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16026987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n-US" sz="1200" b="1" dirty="0">
                <a:effectLst/>
                <a:latin typeface="Arial" panose="020B0604020202020204" pitchFamily="34" charset="0"/>
                <a:cs typeface="Arial" panose="020B0604020202020204" pitchFamily="34" charset="0"/>
              </a:rPr>
              <a:t>Notas do instrutor:</a:t>
            </a:r>
          </a:p>
          <a:p>
            <a:pPr marL="0" marR="0" lvl="0" indent="0" algn="l" defTabSz="914400" rtl="0" eaLnBrk="0" fontAlgn="base" latinLnBrk="0" hangingPunct="0">
              <a:lnSpc>
                <a:spcPct val="100000"/>
              </a:lnSpc>
              <a:spcBef>
                <a:spcPts val="1200"/>
              </a:spcBef>
              <a:spcAft>
                <a:spcPts val="600"/>
              </a:spcAft>
              <a:buClrTx/>
              <a:buSzTx/>
              <a:buFontTx/>
              <a:buNone/>
              <a:tabLst/>
              <a:defRPr/>
            </a:pPr>
            <a:endParaRPr kumimoji="0" lang="en-U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fr-FR"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Dizer:</a:t>
            </a:r>
            <a:r>
              <a:rPr kumimoji="0" lang="fr-FR"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capacidade de efetuar uma investigação de casos é uma competência importante para um epidemiologista no terreno. A investigação de casos é uma componente essencial das acções necessárias para um sistema abrangente de vigilância e resposta às doenças.  A investigação de um caso deve ser efectuada para qualquer doença se houver uma morbilidade elevada, sintomas invulgares e/ou um risco elevado de transmissão. Uma vez que a investigação de um surto tem elementos semelhantes a uma série de investigações de casos, um epidemiologista no terreno com experiência em investigações de casos pode aplicar eficazmente estas competências para apoiar as investigações de surtos.</a:t>
            </a:r>
          </a:p>
          <a:p>
            <a:pPr marL="171450" marR="0" indent="-171450">
              <a:lnSpc>
                <a:spcPct val="115000"/>
              </a:lnSpc>
              <a:spcBef>
                <a:spcPts val="0"/>
              </a:spcBef>
              <a:spcAft>
                <a:spcPts val="1200"/>
              </a:spcAft>
              <a:buFont typeface="Wingdings" panose="05000000000000000000" pitchFamily="2" charset="2"/>
              <a:buChar char="§"/>
            </a:pPr>
            <a:endParaRPr kumimoji="0" lang="en-U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fr-FR"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Dizer:</a:t>
            </a:r>
            <a:r>
              <a:rPr kumimoji="0" lang="fr-FR"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Mesmo um único caso de suspeita de varíola, poliomielite aguda, uma nova estirpe do vírus da gripe ou SRA deve dar origem a uma investigação de caso, e os resultados devem ser comunicados ao ponto focal nacional no Ministério da Saúde.</a:t>
            </a:r>
          </a:p>
          <a:p>
            <a:pPr marL="171450" marR="0" indent="-171450">
              <a:lnSpc>
                <a:spcPct val="115000"/>
              </a:lnSpc>
              <a:spcBef>
                <a:spcPts val="0"/>
              </a:spcBef>
              <a:spcAft>
                <a:spcPts val="1200"/>
              </a:spcAft>
              <a:buFont typeface="Wingdings" panose="05000000000000000000" pitchFamily="2" charset="2"/>
              <a:buChar char="§"/>
            </a:pPr>
            <a:endParaRPr kumimoji="0" lang="en-U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fr-FR"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Dizer</a:t>
            </a:r>
            <a:r>
              <a:rPr kumimoji="0" lang="fr-FR" sz="1200" b="1" i="1"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r>
              <a:rPr kumimoji="0" lang="fr-FR"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investigações de casos devem ser efectuadas de forma profissional e respeitosa e devem utilizar formulários normalizados, quando disponíveis. Os investigadores de casos devem trabalhar em parceria com o laboratório de saúde pública local e com o pessoal de saúde das instalações e manter a confidencialidade.</a:t>
            </a: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Pergunte</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que questões permanecem antes de concluir esta lição.</a:t>
            </a: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Responder às</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perguntas, </a:t>
            </a:r>
            <a:r>
              <a:rPr lang="en-US" sz="1200" i="1" dirty="0">
                <a:effectLst/>
                <a:latin typeface="Arial" panose="020B0604020202020204" pitchFamily="34" charset="0"/>
                <a:ea typeface="Times New Roman" panose="02020603050405020304" pitchFamily="18" charset="0"/>
                <a:cs typeface="Arial" panose="020B0604020202020204" pitchFamily="34" charset="0"/>
              </a:rPr>
              <a:t>se necessário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2350624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Peça a</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a:effectLst/>
                <a:latin typeface="Arial" panose="020B0604020202020204" pitchFamily="34" charset="0"/>
                <a:ea typeface="Times New Roman" panose="02020603050405020304" pitchFamily="18" charset="0"/>
                <a:cs typeface="Arial" panose="020B0604020202020204" pitchFamily="34" charset="0"/>
              </a:rPr>
              <a:t>um voluntário que leia os objectivos de aprendizagem em voz alta.</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2149179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n-US" sz="1200" b="1" dirty="0">
                <a:effectLst/>
                <a:latin typeface="Arial" panose="020B0604020202020204" pitchFamily="34" charset="0"/>
                <a:cs typeface="Arial" panose="020B0604020202020204" pitchFamily="34" charset="0"/>
              </a:rPr>
              <a:t>Notas do instrutor:</a:t>
            </a:r>
          </a:p>
          <a:p>
            <a:pPr marL="0" marR="0" lvl="0" indent="0" algn="l" defTabSz="914400" rtl="0" eaLnBrk="0" fontAlgn="base" latinLnBrk="0" hangingPunct="0">
              <a:lnSpc>
                <a:spcPct val="100000"/>
              </a:lnSpc>
              <a:spcBef>
                <a:spcPts val="1200"/>
              </a:spcBef>
              <a:spcAft>
                <a:spcPts val="600"/>
              </a:spcAft>
              <a:buClrTx/>
              <a:buSzTx/>
              <a:buFontTx/>
              <a:buNone/>
              <a:tabLst/>
              <a:defRPr/>
            </a:pPr>
            <a:endParaRPr kumimoji="0" lang="en-U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fr-FR" sz="1200" b="1" i="0" u="sng"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Dizer</a:t>
            </a:r>
            <a:r>
              <a:rPr kumimoji="0" lang="fr-FR" sz="1200" b="1" i="1"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r>
              <a:rPr kumimoji="0" lang="fr-FR"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Peça a um participante para ler os objectivos.</a:t>
            </a:r>
            <a:endParaRPr kumimoji="0" lang="fr-FR"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Pergunte</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que questões permanecem antes de concluir esta lição.</a:t>
            </a: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Responder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às </a:t>
            </a:r>
            <a:r>
              <a:rPr lang="en-US" sz="1200" dirty="0">
                <a:effectLst/>
                <a:latin typeface="Arial" panose="020B0604020202020204" pitchFamily="34" charset="0"/>
                <a:ea typeface="Times New Roman" panose="02020603050405020304" pitchFamily="18" charset="0"/>
                <a:cs typeface="Arial" panose="020B0604020202020204" pitchFamily="34" charset="0"/>
              </a:rPr>
              <a:t>perguntas, </a:t>
            </a:r>
            <a:r>
              <a:rPr lang="en-US" sz="1200" i="1" dirty="0">
                <a:effectLst/>
                <a:latin typeface="Arial" panose="020B0604020202020204" pitchFamily="34" charset="0"/>
                <a:ea typeface="Times New Roman" panose="02020603050405020304" pitchFamily="18" charset="0"/>
                <a:cs typeface="Arial" panose="020B0604020202020204" pitchFamily="34" charset="0"/>
              </a:rPr>
              <a:t>se necessário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2294653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Lembre-se que a vigilância se chama "</a:t>
            </a:r>
            <a:r>
              <a:rPr lang="en-US" sz="1200" b="1" dirty="0">
                <a:effectLst/>
                <a:latin typeface="Arial" panose="020B0604020202020204" pitchFamily="34" charset="0"/>
                <a:ea typeface="Times New Roman" panose="02020603050405020304" pitchFamily="18" charset="0"/>
                <a:cs typeface="Arial" panose="020B0604020202020204" pitchFamily="34" charset="0"/>
              </a:rPr>
              <a:t>informação para a ação</a:t>
            </a:r>
            <a:r>
              <a:rPr lang="en-US" sz="1200" dirty="0">
                <a:effectLst/>
                <a:latin typeface="Arial" panose="020B0604020202020204" pitchFamily="34" charset="0"/>
                <a:ea typeface="Times New Roman" panose="02020603050405020304" pitchFamily="18" charset="0"/>
                <a:cs typeface="Arial" panose="020B0604020202020204" pitchFamily="34" charset="0"/>
              </a:rPr>
              <a:t>". No contexto da vigilância, a </a:t>
            </a:r>
            <a:r>
              <a:rPr lang="en-US" sz="1200" b="1" dirty="0">
                <a:effectLst/>
                <a:latin typeface="Arial" panose="020B0604020202020204" pitchFamily="34" charset="0"/>
                <a:ea typeface="Times New Roman" panose="02020603050405020304" pitchFamily="18" charset="0"/>
                <a:cs typeface="Arial" panose="020B0604020202020204" pitchFamily="34" charset="0"/>
              </a:rPr>
              <a:t>ação </a:t>
            </a:r>
            <a:r>
              <a:rPr lang="en-US" sz="1200" dirty="0">
                <a:effectLst/>
                <a:latin typeface="Arial" panose="020B0604020202020204" pitchFamily="34" charset="0"/>
                <a:ea typeface="Times New Roman" panose="02020603050405020304" pitchFamily="18" charset="0"/>
                <a:cs typeface="Arial" panose="020B0604020202020204" pitchFamily="34" charset="0"/>
              </a:rPr>
              <a:t>refere-se a qualquer atividade realizada em resposta a dados ou relatórios recebidos através do sistema de vigilância da saúde pública.  A ação pode ser: (</a:t>
            </a:r>
            <a:r>
              <a:rPr lang="en-US" sz="1200" b="1" i="1" dirty="0">
                <a:effectLst/>
                <a:latin typeface="Arial" panose="020B0604020202020204" pitchFamily="34" charset="0"/>
                <a:ea typeface="Times New Roman" panose="02020603050405020304" pitchFamily="18" charset="0"/>
                <a:cs typeface="Arial" panose="020B0604020202020204" pitchFamily="34" charset="0"/>
              </a:rPr>
              <a:t>1) </a:t>
            </a:r>
            <a:r>
              <a:rPr lang="en-US" sz="1200" dirty="0">
                <a:effectLst/>
                <a:latin typeface="Arial" panose="020B0604020202020204" pitchFamily="34" charset="0"/>
                <a:ea typeface="Times New Roman" panose="02020603050405020304" pitchFamily="18" charset="0"/>
                <a:cs typeface="Arial" panose="020B0604020202020204" pitchFamily="34" charset="0"/>
              </a:rPr>
              <a:t>Informar o seu supervisor de que poderá ter detectado um problema de notificação ou um possível surto.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(2) </a:t>
            </a:r>
            <a:r>
              <a:rPr lang="en-US" sz="1200" dirty="0">
                <a:effectLst/>
                <a:latin typeface="Arial" panose="020B0604020202020204" pitchFamily="34" charset="0"/>
                <a:ea typeface="Times New Roman" panose="02020603050405020304" pitchFamily="18" charset="0"/>
                <a:cs typeface="Arial" panose="020B0604020202020204" pitchFamily="34" charset="0"/>
              </a:rPr>
              <a:t>Pedir mais informações a um clínico de uma unidade de saúde para esclarecer se a definição de caso está a ser aplicada corretamente </a:t>
            </a:r>
            <a:r>
              <a:rPr lang="en-US" sz="1200" b="1" i="1" dirty="0">
                <a:effectLst/>
                <a:latin typeface="Arial" panose="020B0604020202020204" pitchFamily="34" charset="0"/>
                <a:ea typeface="Times New Roman" panose="02020603050405020304" pitchFamily="18" charset="0"/>
                <a:cs typeface="Arial" panose="020B0604020202020204" pitchFamily="34" charset="0"/>
              </a:rPr>
              <a:t>(3) </a:t>
            </a:r>
            <a:r>
              <a:rPr lang="en-US" sz="1200" dirty="0">
                <a:effectLst/>
                <a:latin typeface="Arial" panose="020B0604020202020204" pitchFamily="34" charset="0"/>
                <a:ea typeface="Times New Roman" panose="02020603050405020304" pitchFamily="18" charset="0"/>
                <a:cs typeface="Arial" panose="020B0604020202020204" pitchFamily="34" charset="0"/>
              </a:rPr>
              <a:t>Determinar se os resultados laboratoriais estão disponíveis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4) </a:t>
            </a:r>
            <a:r>
              <a:rPr lang="en-US" sz="1200" dirty="0">
                <a:effectLst/>
                <a:latin typeface="Arial" panose="020B0604020202020204" pitchFamily="34" charset="0"/>
                <a:ea typeface="Times New Roman" panose="02020603050405020304" pitchFamily="18" charset="0"/>
                <a:cs typeface="Arial" panose="020B0604020202020204" pitchFamily="34" charset="0"/>
              </a:rPr>
              <a:t>Ir a uma unidade de saúde ou a uma comunidade para realizar uma investigação de caso.  Se os dados indicarem que pode estar a ocorrer um surto, pode ser necessária uma investigação completa no terreno!</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que é que o pode levar a tomar alguma destas medidas?</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Respostas possíveis:</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tabLst>
                <a:tab pos="3486150" algn="l"/>
              </a:tabLst>
            </a:pPr>
            <a:r>
              <a:rPr lang="en-US" sz="1200" b="0" i="1" dirty="0">
                <a:effectLst/>
                <a:latin typeface="Arial" panose="020B0604020202020204" pitchFamily="34" charset="0"/>
                <a:ea typeface="Times New Roman" panose="02020603050405020304" pitchFamily="18" charset="0"/>
                <a:cs typeface="Arial" panose="020B0604020202020204" pitchFamily="34" charset="0"/>
              </a:rPr>
              <a:t>Um limiar de alerta ou de epidemia foi ultrapassado.</a:t>
            </a:r>
          </a:p>
          <a:p>
            <a:pPr marL="800100" marR="0" lvl="1" indent="-342900">
              <a:lnSpc>
                <a:spcPct val="115000"/>
              </a:lnSpc>
              <a:spcBef>
                <a:spcPts val="0"/>
              </a:spcBef>
              <a:spcAft>
                <a:spcPts val="0"/>
              </a:spcAft>
              <a:buFont typeface="+mj-lt"/>
              <a:buAutoNum type="arabicPeriod"/>
              <a:tabLst>
                <a:tab pos="3486150" algn="l"/>
              </a:tabLst>
            </a:pPr>
            <a:r>
              <a:rPr lang="en-US" sz="1200" b="0" i="1" dirty="0">
                <a:effectLst/>
                <a:latin typeface="Arial" panose="020B0604020202020204" pitchFamily="34" charset="0"/>
                <a:ea typeface="Times New Roman" panose="02020603050405020304" pitchFamily="18" charset="0"/>
                <a:cs typeface="Arial" panose="020B0604020202020204" pitchFamily="34" charset="0"/>
              </a:rPr>
              <a:t>Um aumento súbito dos casos observados em relação ao nível esperado.</a:t>
            </a:r>
          </a:p>
          <a:p>
            <a:pPr marL="800100" marR="0" lvl="1" indent="-342900">
              <a:lnSpc>
                <a:spcPct val="115000"/>
              </a:lnSpc>
              <a:spcBef>
                <a:spcPts val="0"/>
              </a:spcBef>
              <a:spcAft>
                <a:spcPts val="0"/>
              </a:spcAft>
              <a:buFont typeface="+mj-lt"/>
              <a:buAutoNum type="arabicPeriod"/>
              <a:tabLst>
                <a:tab pos="3486150" algn="l"/>
              </a:tabLst>
            </a:pPr>
            <a:r>
              <a:rPr lang="en-US" sz="1200" b="0" i="1" dirty="0">
                <a:effectLst/>
                <a:latin typeface="Arial" panose="020B0604020202020204" pitchFamily="34" charset="0"/>
                <a:ea typeface="Times New Roman" panose="02020603050405020304" pitchFamily="18" charset="0"/>
                <a:cs typeface="Arial" panose="020B0604020202020204" pitchFamily="34" charset="0"/>
              </a:rPr>
              <a:t>Gravidade invulgar da doença ou dos sintomas, ou acontecimento inesperado.</a:t>
            </a:r>
          </a:p>
          <a:p>
            <a:pPr marL="800100" marR="0" lvl="1" indent="-342900">
              <a:lnSpc>
                <a:spcPct val="115000"/>
              </a:lnSpc>
              <a:spcBef>
                <a:spcPts val="0"/>
              </a:spcBef>
              <a:spcAft>
                <a:spcPts val="0"/>
              </a:spcAft>
              <a:buFont typeface="+mj-lt"/>
              <a:buAutoNum type="arabicPeriod"/>
              <a:tabLst>
                <a:tab pos="3486150" algn="l"/>
              </a:tabLst>
            </a:pPr>
            <a:r>
              <a:rPr lang="en-US" sz="1200" b="0" i="1" dirty="0">
                <a:effectLst/>
                <a:latin typeface="Arial" panose="020B0604020202020204" pitchFamily="34" charset="0"/>
                <a:ea typeface="Times New Roman" panose="02020603050405020304" pitchFamily="18" charset="0"/>
                <a:cs typeface="Arial" panose="020B0604020202020204" pitchFamily="34" charset="0"/>
              </a:rPr>
              <a:t>Alteração da distribuição dos casos.</a:t>
            </a:r>
          </a:p>
          <a:p>
            <a:pPr marL="800100" marR="0" lvl="1" indent="-342900">
              <a:lnSpc>
                <a:spcPct val="115000"/>
              </a:lnSpc>
              <a:spcBef>
                <a:spcPts val="0"/>
              </a:spcBef>
              <a:spcAft>
                <a:spcPts val="1200"/>
              </a:spcAft>
              <a:buFont typeface="+mj-lt"/>
              <a:buAutoNum type="arabicPeriod"/>
              <a:tabLst>
                <a:tab pos="3486150" algn="l"/>
              </a:tabLst>
            </a:pPr>
            <a:r>
              <a:rPr lang="en-US" sz="1200" b="0" i="1" dirty="0">
                <a:effectLst/>
                <a:latin typeface="Arial" panose="020B0604020202020204" pitchFamily="34" charset="0"/>
                <a:ea typeface="Times New Roman" panose="02020603050405020304" pitchFamily="18" charset="0"/>
                <a:cs typeface="Arial" panose="020B0604020202020204" pitchFamily="34" charset="0"/>
              </a:rPr>
              <a:t>O caso de uma doença de alta prioridade exige uma investigação do caso.</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Pode ser útil fazer uma lista das respostas dos participantes num flipchart.</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3979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Muitos</a:t>
            </a:r>
            <a:r>
              <a:rPr lang="en-US" sz="1200" dirty="0">
                <a:effectLst/>
                <a:latin typeface="Arial" panose="020B0604020202020204" pitchFamily="34" charset="0"/>
                <a:ea typeface="Times New Roman" panose="02020603050405020304" pitchFamily="18" charset="0"/>
                <a:cs typeface="Arial" panose="020B0604020202020204" pitchFamily="34" charset="0"/>
              </a:rPr>
              <a:t> tipos de acções podem ser tomadas em resposta à revisão dos dados de vigilância, mas tendem a cair em três categorias: </a:t>
            </a:r>
            <a:r>
              <a:rPr lang="en-US" sz="1200" b="1" dirty="0">
                <a:effectLst/>
                <a:latin typeface="Arial" panose="020B0604020202020204" pitchFamily="34" charset="0"/>
                <a:ea typeface="Times New Roman" panose="02020603050405020304" pitchFamily="18" charset="0"/>
                <a:cs typeface="Arial" panose="020B0604020202020204" pitchFamily="34" charset="0"/>
              </a:rPr>
              <a:t>Comunicação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Investigação</a:t>
            </a:r>
            <a:r>
              <a:rPr lang="en-US" sz="1200" dirty="0">
                <a:effectLst/>
                <a:latin typeface="Arial" panose="020B0604020202020204" pitchFamily="34" charset="0"/>
                <a:ea typeface="Times New Roman" panose="02020603050405020304" pitchFamily="18" charset="0"/>
                <a:cs typeface="Arial" panose="020B0604020202020204" pitchFamily="34" charset="0"/>
              </a:rPr>
              <a:t>; e </a:t>
            </a:r>
            <a:r>
              <a:rPr lang="en-US" sz="1200" b="1" dirty="0">
                <a:effectLst/>
                <a:latin typeface="Arial" panose="020B0604020202020204" pitchFamily="34" charset="0"/>
                <a:ea typeface="Times New Roman" panose="02020603050405020304" pitchFamily="18" charset="0"/>
                <a:cs typeface="Arial" panose="020B0604020202020204" pitchFamily="34" charset="0"/>
              </a:rPr>
              <a:t>Prevenção e controlo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0" marR="0" indent="0">
              <a:lnSpc>
                <a:spcPct val="115000"/>
              </a:lnSpc>
              <a:spcBef>
                <a:spcPts val="0"/>
              </a:spcBef>
              <a:spcAft>
                <a:spcPts val="12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Falámos de comunicação na aula anterior, por isso vamos passar à investigação!</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1333640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u="none" dirty="0">
                <a:effectLst/>
                <a:latin typeface="Arial" panose="020B0604020202020204" pitchFamily="34" charset="0"/>
                <a:cs typeface="Arial" panose="020B0604020202020204" pitchFamily="34" charset="0"/>
              </a:rPr>
              <a:t>Notas</a:t>
            </a:r>
            <a:r>
              <a:rPr lang="en-US" sz="1200" b="1" dirty="0">
                <a:effectLst/>
                <a:latin typeface="Arial" panose="020B0604020202020204" pitchFamily="34" charset="0"/>
                <a:cs typeface="Arial" panose="020B0604020202020204" pitchFamily="34" charset="0"/>
              </a:rPr>
              <a:t> do instrutor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p>
          <a:p>
            <a:pPr marL="0" marR="0">
              <a:spcBef>
                <a:spcPts val="1200"/>
              </a:spcBef>
              <a:spcAft>
                <a:spcPts val="600"/>
              </a:spcAft>
            </a:pPr>
            <a:endParaRPr lang="en-US" sz="1200" b="1"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investigação pode significar algumas actividades diferentes. A </a:t>
            </a:r>
            <a:r>
              <a:rPr lang="en-US" sz="1200" b="1" dirty="0">
                <a:effectLst/>
                <a:latin typeface="Arial" panose="020B0604020202020204" pitchFamily="34" charset="0"/>
                <a:ea typeface="Times New Roman" panose="02020603050405020304" pitchFamily="18" charset="0"/>
                <a:cs typeface="Arial" panose="020B0604020202020204" pitchFamily="34" charset="0"/>
              </a:rPr>
              <a:t>primeira é a investigação de um caso, </a:t>
            </a:r>
            <a:r>
              <a:rPr lang="en-US" sz="1200" dirty="0">
                <a:effectLst/>
                <a:latin typeface="Arial" panose="020B0604020202020204" pitchFamily="34" charset="0"/>
                <a:ea typeface="Times New Roman" panose="02020603050405020304" pitchFamily="18" charset="0"/>
                <a:cs typeface="Arial" panose="020B0604020202020204" pitchFamily="34" charset="0"/>
              </a:rPr>
              <a:t>normalmente para um único caso de um problema de saúde prioritário. A investigação significa normalmente a recolha de informações adicionais </a:t>
            </a:r>
            <a:r>
              <a:rPr lang="en-US" sz="1200"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dirty="0">
                <a:effectLst/>
                <a:latin typeface="Arial" panose="020B0604020202020204" pitchFamily="34" charset="0"/>
                <a:ea typeface="Times New Roman" panose="02020603050405020304" pitchFamily="18" charset="0"/>
                <a:cs typeface="Arial" panose="020B0604020202020204" pitchFamily="34" charset="0"/>
              </a:rPr>
              <a:t> o caso, entrevistando o doente ou um membro da família para recolher informações </a:t>
            </a:r>
            <a:r>
              <a:rPr lang="en-US" sz="1200"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dirty="0">
                <a:effectLst/>
                <a:latin typeface="Arial" panose="020B0604020202020204" pitchFamily="34" charset="0"/>
                <a:ea typeface="Times New Roman" panose="02020603050405020304" pitchFamily="18" charset="0"/>
                <a:cs typeface="Arial" panose="020B0604020202020204" pitchFamily="34" charset="0"/>
              </a:rPr>
              <a:t> possíveis exposições ou recolhendo e enviando uma amostra clínica para testes laboratoriais de confirmação.</a:t>
            </a:r>
          </a:p>
          <a:p>
            <a:pPr marL="171450" marR="0" indent="-171450">
              <a:lnSpc>
                <a:spcPct val="115000"/>
              </a:lnSpc>
              <a:spcBef>
                <a:spcPts val="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Se fosse identificado um caso de paralisia flácida aguda, que dados adicionais gostaria de recolher?</a:t>
            </a:r>
          </a:p>
          <a:p>
            <a:pPr marL="0" marR="0" indent="0">
              <a:lnSpc>
                <a:spcPct val="115000"/>
              </a:lnSpc>
              <a:spcBef>
                <a:spcPts val="0"/>
              </a:spcBef>
              <a:spcAft>
                <a:spcPts val="6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a:t>
            </a:r>
            <a:r>
              <a:rPr lang="en-US" sz="1200" dirty="0">
                <a:effectLst/>
                <a:latin typeface="Arial" panose="020B0604020202020204" pitchFamily="34" charset="0"/>
                <a:ea typeface="Times New Roman" panose="02020603050405020304" pitchFamily="18" charset="0"/>
                <a:cs typeface="Arial" panose="020B0604020202020204" pitchFamily="34" charset="0"/>
              </a:rPr>
              <a:t> As possíveis respostas podem incluir:</a:t>
            </a:r>
          </a:p>
          <a:p>
            <a:pPr marL="628650" marR="0" lvl="1" indent="-171450">
              <a:lnSpc>
                <a:spcPct val="115000"/>
              </a:lnSpc>
              <a:spcBef>
                <a:spcPts val="0"/>
              </a:spcBef>
              <a:spcAft>
                <a:spcPts val="6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Dados demográficos</a:t>
            </a:r>
          </a:p>
          <a:p>
            <a:pPr marL="628650" marR="0" lvl="1" indent="-171450">
              <a:lnSpc>
                <a:spcPct val="115000"/>
              </a:lnSpc>
              <a:spcBef>
                <a:spcPts val="0"/>
              </a:spcBef>
              <a:spcAft>
                <a:spcPts val="6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História clínica</a:t>
            </a:r>
          </a:p>
          <a:p>
            <a:pPr marL="628650" marR="0" lvl="1" indent="-171450">
              <a:lnSpc>
                <a:spcPct val="115000"/>
              </a:lnSpc>
              <a:spcBef>
                <a:spcPts val="0"/>
              </a:spcBef>
              <a:spcAft>
                <a:spcPts val="6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Exposições potenciais (viagens recentes, contacto com pessoas infectadas)</a:t>
            </a:r>
          </a:p>
          <a:p>
            <a:pPr marL="628650" marR="0" lvl="1" indent="-171450">
              <a:lnSpc>
                <a:spcPct val="115000"/>
              </a:lnSpc>
              <a:spcBef>
                <a:spcPts val="0"/>
              </a:spcBef>
              <a:spcAft>
                <a:spcPts val="600"/>
              </a:spcAft>
              <a:buFont typeface="Courier New" panose="02070309020205020404" pitchFamily="49" charset="0"/>
              <a:buChar char="o"/>
            </a:pPr>
            <a:r>
              <a:rPr lang="en-US" sz="1200" i="1" dirty="0">
                <a:effectLst/>
                <a:latin typeface="Arial" panose="020B0604020202020204" pitchFamily="34" charset="0"/>
                <a:ea typeface="Times New Roman" panose="02020603050405020304" pitchFamily="18" charset="0"/>
                <a:cs typeface="Arial" panose="020B0604020202020204" pitchFamily="34" charset="0"/>
              </a:rPr>
              <a:t>Recolha de amostras de fezes para determinar se a PFA é poliomielite aguda</a:t>
            </a:r>
          </a:p>
          <a:p>
            <a:pPr marL="457200" marR="0" lvl="1" indent="0">
              <a:lnSpc>
                <a:spcPct val="115000"/>
              </a:lnSpc>
              <a:spcBef>
                <a:spcPts val="0"/>
              </a:spcBef>
              <a:spcAft>
                <a:spcPts val="600"/>
              </a:spcAft>
              <a:buFont typeface="Wingdings" panose="05000000000000000000" pitchFamily="2" charset="2"/>
              <a:buNone/>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3486150"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Por vezes, é registado mais do que um caso, ou a investigação de um único caso revela casos adicionais. </a:t>
            </a:r>
            <a:r>
              <a:rPr lang="en-US" sz="1200" b="1" dirty="0">
                <a:effectLst/>
                <a:latin typeface="Arial" panose="020B0604020202020204" pitchFamily="34" charset="0"/>
                <a:ea typeface="Times New Roman" panose="02020603050405020304" pitchFamily="18" charset="0"/>
                <a:cs typeface="Arial" panose="020B0604020202020204" pitchFamily="34" charset="0"/>
              </a:rPr>
              <a:t>A investigação de um conjunto de casos semelhantes </a:t>
            </a:r>
            <a:r>
              <a:rPr lang="en-US" sz="1200" dirty="0">
                <a:effectLst/>
                <a:latin typeface="Arial" panose="020B0604020202020204" pitchFamily="34" charset="0"/>
                <a:ea typeface="Times New Roman" panose="02020603050405020304" pitchFamily="18" charset="0"/>
                <a:cs typeface="Arial" panose="020B0604020202020204" pitchFamily="34" charset="0"/>
              </a:rPr>
              <a:t>ajudá-lo-á a determinar se estão relacionados. A investigação de surtos será abordada no Workshop 2.</a:t>
            </a:r>
          </a:p>
          <a:p>
            <a:pPr marL="171450" marR="0" indent="-171450">
              <a:lnSpc>
                <a:spcPct val="115000"/>
              </a:lnSpc>
              <a:spcBef>
                <a:spcPts val="0"/>
              </a:spcBef>
              <a:spcAft>
                <a:spcPts val="1200"/>
              </a:spcAft>
              <a:buFont typeface="Wingdings" panose="05000000000000000000" pitchFamily="2" charset="2"/>
              <a:buChar char="§"/>
              <a:tabLst>
                <a:tab pos="348615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3486150"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Uma </a:t>
            </a:r>
            <a:r>
              <a:rPr lang="en-US" sz="1200" b="1" dirty="0">
                <a:effectLst/>
                <a:latin typeface="Arial" panose="020B0604020202020204" pitchFamily="34" charset="0"/>
                <a:ea typeface="Times New Roman" panose="02020603050405020304" pitchFamily="18" charset="0"/>
                <a:cs typeface="Arial" panose="020B0604020202020204" pitchFamily="34" charset="0"/>
              </a:rPr>
              <a:t>terceira atividade </a:t>
            </a:r>
            <a:r>
              <a:rPr lang="en-US" sz="1200" dirty="0">
                <a:effectLst/>
                <a:latin typeface="Arial" panose="020B0604020202020204" pitchFamily="34" charset="0"/>
                <a:ea typeface="Times New Roman" panose="02020603050405020304" pitchFamily="18" charset="0"/>
                <a:cs typeface="Arial" panose="020B0604020202020204" pitchFamily="34" charset="0"/>
              </a:rPr>
              <a:t>que pode ser realizada em resposta à revisão dos dados de vigilância de rotina é a </a:t>
            </a:r>
            <a:r>
              <a:rPr lang="en-US" sz="1200" b="1" dirty="0">
                <a:effectLst/>
                <a:latin typeface="Arial" panose="020B0604020202020204" pitchFamily="34" charset="0"/>
                <a:ea typeface="Times New Roman" panose="02020603050405020304" pitchFamily="18" charset="0"/>
                <a:cs typeface="Arial" panose="020B0604020202020204" pitchFamily="34" charset="0"/>
              </a:rPr>
              <a:t>realização de vigilância intensificada </a:t>
            </a:r>
            <a:r>
              <a:rPr lang="en-US" sz="1200" dirty="0">
                <a:effectLst/>
                <a:latin typeface="Arial" panose="020B0604020202020204" pitchFamily="34" charset="0"/>
                <a:ea typeface="Times New Roman" panose="02020603050405020304" pitchFamily="18" charset="0"/>
                <a:cs typeface="Arial" panose="020B0604020202020204" pitchFamily="34" charset="0"/>
              </a:rPr>
              <a:t>ou vigilância de fontes alternativas. </a:t>
            </a:r>
            <a:r>
              <a:rPr lang="en-US" sz="1200" i="1" dirty="0">
                <a:effectLst/>
                <a:latin typeface="Arial" panose="020B0604020202020204" pitchFamily="34" charset="0"/>
                <a:ea typeface="Times New Roman" panose="02020603050405020304" pitchFamily="18" charset="0"/>
                <a:cs typeface="Arial" panose="020B0604020202020204" pitchFamily="34" charset="0"/>
              </a:rPr>
              <a:t>Por exemplo, o gabinete distrital de saúde pode decidir conduzir uma vigilância ativa durante um período de tempo, ou os funcionários podem tentar identificar casos adicionais revendo os pedidos de testes laboratoriais ou contactando líderes comunitários ou funcionários escolares. </a:t>
            </a:r>
            <a:r>
              <a:rPr lang="en-US" sz="1200" dirty="0">
                <a:effectLst/>
                <a:latin typeface="Arial" panose="020B0604020202020204" pitchFamily="34" charset="0"/>
                <a:ea typeface="Times New Roman" panose="02020603050405020304" pitchFamily="18" charset="0"/>
                <a:cs typeface="Arial" panose="020B0604020202020204" pitchFamily="34" charset="0"/>
              </a:rPr>
              <a:t>Pode também ser solicitada uma vigilância ativa acrescida nas populações animais para monitorizar possíveis doenças zoonóticas ou uma vigilância ambiental acrescida para monitorizar toxinas perigosas que possam ter sido libertadas em algum evento.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2650091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Muitas acções de saúde pública realizadas em resposta à análise dos dados de vigilância estão relacionadas com a prevenção e o controlo das doenças. Algumas acções de prevenção e controlo devem ser tomadas imediatamente ou a curto prazo. Outras acções de prevenção e controlo têm um horizonte temporal mais longo, talvez meses ou mesmo anos. </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Alguém pode dar um exemplo de uma ação que um serviço distrital de saúde ou um serviço de saúde animal possa tomar em resposta a dados de vigilância que se centrem no imediato ou a curto prazo?</a:t>
            </a:r>
          </a:p>
          <a:p>
            <a:pPr marL="0" marR="0" indent="0">
              <a:lnSpc>
                <a:spcPct val="115000"/>
              </a:lnSpc>
              <a:spcBef>
                <a:spcPts val="0"/>
              </a:spcBef>
              <a:spcAft>
                <a:spcPts val="12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Alguém pode dar um exemplo de uma ação que um gabinete distrital de saúde humana ou animal, ou o Ministério da Saúde/Agricultura/Ambiente provincial ou nacional, possa tomar em resposta a dados de vigilância que se centrem no longo prazo?</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nSpc>
                <a:spcPct val="115000"/>
              </a:lnSpc>
              <a:spcBef>
                <a:spcPts val="0"/>
              </a:spcBef>
              <a:spcAft>
                <a:spcPts val="600"/>
              </a:spcAft>
            </a:pP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1961471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Este diapositivo apresenta alguns exemplos de acções a curto e a longo prazo. As acções a curto prazo podem incluir: </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tabLst>
                <a:tab pos="348615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Vacinação de crianças susceptíveis contra o sarampo durante um surto de sarampo e vacinação de efectivos pecuários susceptíveis durante um surto de carbúnculo bacteriano</a:t>
            </a:r>
          </a:p>
          <a:p>
            <a:pPr marL="800100" marR="0" lvl="1" indent="-342900">
              <a:lnSpc>
                <a:spcPct val="115000"/>
              </a:lnSpc>
              <a:spcBef>
                <a:spcPts val="0"/>
              </a:spcBef>
              <a:spcAft>
                <a:spcPts val="0"/>
              </a:spcAft>
              <a:buFont typeface="Courier New" panose="02070309020205020404" pitchFamily="49" charset="0"/>
              <a:buChar char="o"/>
              <a:tabLst>
                <a:tab pos="348615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Proporcionar o acesso a água potável durante um surto de gastroenterite aguda</a:t>
            </a:r>
          </a:p>
          <a:p>
            <a:pPr marL="800100" marR="0" lvl="1" indent="-342900">
              <a:lnSpc>
                <a:spcPct val="115000"/>
              </a:lnSpc>
              <a:spcBef>
                <a:spcPts val="0"/>
              </a:spcBef>
              <a:spcAft>
                <a:spcPts val="0"/>
              </a:spcAft>
              <a:buFont typeface="Courier New" panose="02070309020205020404" pitchFamily="49" charset="0"/>
              <a:buChar char="o"/>
              <a:tabLst>
                <a:tab pos="348615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Colocar uma área em quarentena ou isolar casos durante um surto da doença do vírus Ébola</a:t>
            </a:r>
          </a:p>
          <a:p>
            <a:pPr marL="800100" marR="0" lvl="1" indent="-342900">
              <a:lnSpc>
                <a:spcPct val="115000"/>
              </a:lnSpc>
              <a:spcBef>
                <a:spcPts val="0"/>
              </a:spcBef>
              <a:spcAft>
                <a:spcPts val="0"/>
              </a:spcAft>
              <a:buFont typeface="Courier New" panose="02070309020205020404" pitchFamily="49" charset="0"/>
              <a:buChar char="o"/>
              <a:tabLst>
                <a:tab pos="348615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Abate de um efetivo infetado com uma doença animal transfronteiriça</a:t>
            </a:r>
          </a:p>
          <a:p>
            <a:pPr marL="800100" marR="0" lvl="1" indent="-34290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tab pos="3486150" algn="l"/>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Partilha dos resultados dos testes laboratoriais de resistência antimicrobiana para que os médicos possam selecionar os antibióticos mais adequados em resposta a uma estirpe resistente de bactérias, por exemplo,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tuberculose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buFont typeface="Courier New" panose="02070309020205020404" pitchFamily="49" charset="0"/>
              <a:buChar char="o"/>
              <a:tabLst>
                <a:tab pos="348615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acções a mais longo prazo podem incluir:</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Fornecimento de redes de cama impregnadas de inseticida para limitar a exposição aos mosquitos vectores</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Escavação de poços para permitir o acesso a água potável em zonas sem poços e testes e tratamento regulares da fonte de água potável</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Vacinação da fauna selvagem e dos cães contra a raiva, distrito a distrito, ao longo do tempo, e o Ministério da Saúde alarga a lista de vacinas que apoia para incluir, por exemplo, a vacina contra o rotavírus, o HPV ou outras vacinas recentemente disponíveis</a:t>
            </a:r>
          </a:p>
          <a:p>
            <a:pPr marL="628650" marR="0" lvl="1" indent="-171450">
              <a:lnSpc>
                <a:spcPct val="115000"/>
              </a:lnSpc>
              <a:spcBef>
                <a:spcPts val="0"/>
              </a:spcBef>
              <a:spcAft>
                <a:spcPts val="0"/>
              </a:spcAft>
              <a:buFont typeface="Courier New" panose="02070309020205020404" pitchFamily="49" charset="0"/>
              <a:buChar char="o"/>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Se for útil, relembre aos participantes que o resto da lição se centra na investigação de casos. Os temas da prevenção e controlo, bem como a investigação de surtos, serão abordados com mais detalhe no Workshop 2.</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3597206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Notas do instrutor:</a:t>
            </a:r>
          </a:p>
          <a:p>
            <a:endParaRPr lang="en-US"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cs typeface="Arial" panose="020B0604020202020204" pitchFamily="34" charset="0"/>
              </a:rPr>
              <a:t>Ler</a:t>
            </a:r>
            <a:r>
              <a:rPr lang="en-US" sz="1200" b="1" u="none" dirty="0">
                <a:effectLst/>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o diapositivo e as perguntas. </a:t>
            </a:r>
          </a:p>
          <a:p>
            <a:pPr marL="171450" indent="-171450">
              <a:buFont typeface="Wingdings" panose="05000000000000000000" pitchFamily="2" charset="2"/>
              <a:buChar char="§"/>
            </a:pPr>
            <a:endParaRPr lang="en-US"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u="sng" dirty="0">
                <a:latin typeface="Arial" panose="020B0604020202020204" pitchFamily="34" charset="0"/>
                <a:cs typeface="Arial" panose="020B0604020202020204" pitchFamily="34" charset="0"/>
              </a:rPr>
              <a:t>Solicite</a:t>
            </a:r>
            <a:r>
              <a:rPr lang="en-US" b="1" u="none"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respostas a vários voluntários e discuta-as brevemente (</a:t>
            </a:r>
            <a:r>
              <a:rPr lang="en-US" i="1" dirty="0">
                <a:latin typeface="Arial" panose="020B0604020202020204" pitchFamily="34" charset="0"/>
                <a:cs typeface="Arial" panose="020B0604020202020204" pitchFamily="34" charset="0"/>
              </a:rPr>
              <a:t>se necessário</a:t>
            </a:r>
            <a:r>
              <a:rPr lang="en-US"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&lt;CLICAR&gt; </a:t>
            </a:r>
            <a:r>
              <a:rPr lang="en-US" dirty="0">
                <a:latin typeface="Arial" panose="020B0604020202020204" pitchFamily="34" charset="0"/>
                <a:cs typeface="Arial" panose="020B0604020202020204" pitchFamily="34" charset="0"/>
              </a:rPr>
              <a:t>para avançar para o diapositivo de resposta com a resposta.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7424738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Layouts/_rels/slideLayout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Layouts/_rels/slideLayout1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1344061070"/>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73823154"/>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Portuguese">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aprendizagem</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2585687"/>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02363937"/>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urveillance Cycle_Portugues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3" name="TextBox 26">
            <a:extLst>
              <a:ext uri="{FF2B5EF4-FFF2-40B4-BE49-F238E27FC236}">
                <a16:creationId xmlns:a16="http://schemas.microsoft.com/office/drawing/2014/main" id="{1A7DC489-DE64-1920-C1F1-D0BADA327974}"/>
              </a:ext>
            </a:extLst>
          </p:cNvPr>
          <p:cNvSpPr txBox="1"/>
          <p:nvPr userDrawn="1"/>
        </p:nvSpPr>
        <p:spPr>
          <a:xfrm>
            <a:off x="838200" y="452651"/>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sz="4400" dirty="0"/>
          </a:p>
        </p:txBody>
      </p:sp>
      <p:graphicFrame>
        <p:nvGraphicFramePr>
          <p:cNvPr id="7" name="Diagram 22">
            <a:extLst>
              <a:ext uri="{FF2B5EF4-FFF2-40B4-BE49-F238E27FC236}">
                <a16:creationId xmlns:a16="http://schemas.microsoft.com/office/drawing/2014/main" id="{6776B7D8-1502-22C5-FB8F-9F39B62D2C90}"/>
              </a:ext>
            </a:extLst>
          </p:cNvPr>
          <p:cNvGraphicFramePr/>
          <p:nvPr userDrawn="1">
            <p:extLst>
              <p:ext uri="{D42A27DB-BD31-4B8C-83A1-F6EECF244321}">
                <p14:modId xmlns:p14="http://schemas.microsoft.com/office/powerpoint/2010/main" val="3445449108"/>
              </p:ext>
            </p:extLst>
          </p:nvPr>
        </p:nvGraphicFramePr>
        <p:xfrm>
          <a:off x="1383506" y="17094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31340897"/>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3"/>
          <a:stretch>
            <a:fillRect/>
          </a:stretch>
        </p:blipFill>
        <p:spPr>
          <a:xfrm>
            <a:off x="11057248" y="6241802"/>
            <a:ext cx="938147" cy="594360"/>
          </a:xfrm>
          <a:prstGeom prst="rect">
            <a:avLst/>
          </a:prstGeom>
        </p:spPr>
      </p:pic>
      <p:graphicFrame>
        <p:nvGraphicFramePr>
          <p:cNvPr id="11" name="Diagram 22">
            <a:extLst>
              <a:ext uri="{FF2B5EF4-FFF2-40B4-BE49-F238E27FC236}">
                <a16:creationId xmlns:a16="http://schemas.microsoft.com/office/drawing/2014/main" id="{F8BD2C93-1A26-7C9E-28C2-B9D44D82670D}"/>
              </a:ext>
            </a:extLst>
          </p:cNvPr>
          <p:cNvGraphicFramePr/>
          <p:nvPr userDrawn="1">
            <p:extLst>
              <p:ext uri="{D42A27DB-BD31-4B8C-83A1-F6EECF244321}">
                <p14:modId xmlns:p14="http://schemas.microsoft.com/office/powerpoint/2010/main" val="634545667"/>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Oval 11">
            <a:extLst>
              <a:ext uri="{FF2B5EF4-FFF2-40B4-BE49-F238E27FC236}">
                <a16:creationId xmlns:a16="http://schemas.microsoft.com/office/drawing/2014/main" id="{4FC1EB54-B3A4-9D4F-7805-0BC3ACF41776}"/>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3">
            <a:extLst>
              <a:ext uri="{FF2B5EF4-FFF2-40B4-BE49-F238E27FC236}">
                <a16:creationId xmlns:a16="http://schemas.microsoft.com/office/drawing/2014/main" id="{4995D5F9-0684-FE9D-925A-C8E0327404D0}"/>
              </a:ext>
            </a:extLst>
          </p:cNvPr>
          <p:cNvSpPr txBox="1"/>
          <p:nvPr userDrawn="1"/>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14" name="Oval 13">
            <a:extLst>
              <a:ext uri="{FF2B5EF4-FFF2-40B4-BE49-F238E27FC236}">
                <a16:creationId xmlns:a16="http://schemas.microsoft.com/office/drawing/2014/main" id="{F513D024-53F5-3243-3AD5-EFD992A7787D}"/>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9">
            <a:extLst>
              <a:ext uri="{FF2B5EF4-FFF2-40B4-BE49-F238E27FC236}">
                <a16:creationId xmlns:a16="http://schemas.microsoft.com/office/drawing/2014/main" id="{68DBC854-F870-CA32-29F4-092C763E175F}"/>
              </a:ext>
            </a:extLst>
          </p:cNvPr>
          <p:cNvSpPr txBox="1"/>
          <p:nvPr userDrawn="1"/>
        </p:nvSpPr>
        <p:spPr>
          <a:xfrm>
            <a:off x="3481754" y="3353633"/>
            <a:ext cx="5509846"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
        <p:nvSpPr>
          <p:cNvPr id="16" name="TextBox 26">
            <a:extLst>
              <a:ext uri="{FF2B5EF4-FFF2-40B4-BE49-F238E27FC236}">
                <a16:creationId xmlns:a16="http://schemas.microsoft.com/office/drawing/2014/main" id="{A5CC8EE4-572D-6620-C4C4-FB80E5F08010}"/>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spTree>
    <p:extLst>
      <p:ext uri="{BB962C8B-B14F-4D97-AF65-F5344CB8AC3E}">
        <p14:creationId xmlns:p14="http://schemas.microsoft.com/office/powerpoint/2010/main" val="2416580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 Portugue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3"/>
          <a:stretch>
            <a:fillRect/>
          </a:stretch>
        </p:blipFill>
        <p:spPr>
          <a:xfrm>
            <a:off x="11057248" y="6241802"/>
            <a:ext cx="938147" cy="594360"/>
          </a:xfrm>
          <a:prstGeom prst="rect">
            <a:avLst/>
          </a:prstGeom>
        </p:spPr>
      </p:pic>
      <p:graphicFrame>
        <p:nvGraphicFramePr>
          <p:cNvPr id="11" name="Diagram 22">
            <a:extLst>
              <a:ext uri="{FF2B5EF4-FFF2-40B4-BE49-F238E27FC236}">
                <a16:creationId xmlns:a16="http://schemas.microsoft.com/office/drawing/2014/main" id="{AFA23C8D-C7F6-75CA-A6AA-AC0102D622C5}"/>
              </a:ext>
            </a:extLst>
          </p:cNvPr>
          <p:cNvGraphicFramePr/>
          <p:nvPr userDrawn="1">
            <p:extLst>
              <p:ext uri="{D42A27DB-BD31-4B8C-83A1-F6EECF244321}">
                <p14:modId xmlns:p14="http://schemas.microsoft.com/office/powerpoint/2010/main" val="1937362011"/>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Oval 11">
            <a:extLst>
              <a:ext uri="{FF2B5EF4-FFF2-40B4-BE49-F238E27FC236}">
                <a16:creationId xmlns:a16="http://schemas.microsoft.com/office/drawing/2014/main" id="{5B5CF2AC-17AC-370E-4639-79769710E2D8}"/>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3">
            <a:extLst>
              <a:ext uri="{FF2B5EF4-FFF2-40B4-BE49-F238E27FC236}">
                <a16:creationId xmlns:a16="http://schemas.microsoft.com/office/drawing/2014/main" id="{260EB1A7-FAE2-FAB2-3C18-B5452D7DFD93}"/>
              </a:ext>
            </a:extLst>
          </p:cNvPr>
          <p:cNvSpPr txBox="1"/>
          <p:nvPr userDrawn="1"/>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14" name="Oval 13">
            <a:extLst>
              <a:ext uri="{FF2B5EF4-FFF2-40B4-BE49-F238E27FC236}">
                <a16:creationId xmlns:a16="http://schemas.microsoft.com/office/drawing/2014/main" id="{5AA6DB89-C411-46BE-2E5E-C62BCD017FD4}"/>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9">
            <a:extLst>
              <a:ext uri="{FF2B5EF4-FFF2-40B4-BE49-F238E27FC236}">
                <a16:creationId xmlns:a16="http://schemas.microsoft.com/office/drawing/2014/main" id="{A0E796AA-1189-700B-1F23-B3CA61369F73}"/>
              </a:ext>
            </a:extLst>
          </p:cNvPr>
          <p:cNvSpPr txBox="1"/>
          <p:nvPr userDrawn="1"/>
        </p:nvSpPr>
        <p:spPr>
          <a:xfrm>
            <a:off x="3481754" y="3353633"/>
            <a:ext cx="5509846"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
        <p:nvSpPr>
          <p:cNvPr id="16" name="TextBox 26">
            <a:extLst>
              <a:ext uri="{FF2B5EF4-FFF2-40B4-BE49-F238E27FC236}">
                <a16:creationId xmlns:a16="http://schemas.microsoft.com/office/drawing/2014/main" id="{68C97B14-F7B3-6766-37CF-02C5A6B3E052}"/>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spTree>
    <p:extLst>
      <p:ext uri="{BB962C8B-B14F-4D97-AF65-F5344CB8AC3E}">
        <p14:creationId xmlns:p14="http://schemas.microsoft.com/office/powerpoint/2010/main" val="76695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65484802"/>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35693500"/>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68705570"/>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Activity_Portugue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7" name="TextBox 2">
            <a:extLst>
              <a:ext uri="{FF2B5EF4-FFF2-40B4-BE49-F238E27FC236}">
                <a16:creationId xmlns:a16="http://schemas.microsoft.com/office/drawing/2014/main" id="{D5863869-084D-50B8-D546-26ED938244A4}"/>
              </a:ext>
            </a:extLst>
          </p:cNvPr>
          <p:cNvSpPr txBox="1"/>
          <p:nvPr userDrawn="1"/>
        </p:nvSpPr>
        <p:spPr>
          <a:xfrm>
            <a:off x="2075131" y="2951946"/>
            <a:ext cx="8041737" cy="954107"/>
          </a:xfrm>
          <a:prstGeom prst="rect">
            <a:avLst/>
          </a:prstGeom>
          <a:noFill/>
          <a:ln w="38100">
            <a:solidFill>
              <a:srgbClr val="001402"/>
            </a:solidFill>
          </a:ln>
        </p:spPr>
        <p:txBody>
          <a:bodyPr wrap="square" rtlCol="0">
            <a:spAutoFit/>
          </a:bodyPr>
          <a:lstStyle/>
          <a:p>
            <a:pPr algn="ctr"/>
            <a:r>
              <a:rPr lang="pt-BR" sz="2800" dirty="0"/>
              <a:t>Para completar o exercício, consulte o seu Caderno de Exercícios do Participante.</a:t>
            </a:r>
            <a:endParaRPr lang="en-US" sz="2800" strike="sngStrike" dirty="0"/>
          </a:p>
        </p:txBody>
      </p:sp>
    </p:spTree>
    <p:extLst>
      <p:ext uri="{BB962C8B-B14F-4D97-AF65-F5344CB8AC3E}">
        <p14:creationId xmlns:p14="http://schemas.microsoft.com/office/powerpoint/2010/main" val="2590441730"/>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109770758"/>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31609976"/>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25302783"/>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18493846"/>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76141898"/>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9621422"/>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99969958"/>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51507830"/>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DDF9B76-FE05-439C-AFBC-F4B8E0BCB38C}" type="datetimeFigureOut">
              <a:rPr lang="en-US" smtClean="0"/>
              <a:t>1/25/2026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46B9747D-FF17-464D-9F90-C2566AB75A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44811474"/>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6708958"/>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734090388"/>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 Portugues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528227"/>
            <a:ext cx="7038580"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3600" i="1" dirty="0">
                <a:solidFill>
                  <a:srgbClr val="109648"/>
                </a:solidFill>
                <a:latin typeface="+mj-lt"/>
              </a:rPr>
              <a:t>Abordagem de Uma Só Saúde</a:t>
            </a:r>
            <a:endParaRPr lang="pt-BR" sz="3600" dirty="0">
              <a:solidFill>
                <a:srgbClr val="109648"/>
              </a:solidFill>
              <a:latin typeface="+mj-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err="1"/>
              <a:t>Oficina</a:t>
            </a:r>
            <a:r>
              <a:rPr lang="en-US" dirty="0"/>
              <a:t>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92329411"/>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3249707534"/>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60336636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31818400"/>
      </p:ext>
    </p:extLst>
  </p:cSld>
  <p:clrMapOvr>
    <a:masterClrMapping/>
  </p:clrMapOvr>
  <p:transition/>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476DE968-5331-ECF8-27EB-A89BCF94E003}"/>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Tree>
    <p:extLst>
      <p:ext uri="{BB962C8B-B14F-4D97-AF65-F5344CB8AC3E}">
        <p14:creationId xmlns:p14="http://schemas.microsoft.com/office/powerpoint/2010/main" val="801369345"/>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10231606"/>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49019535"/>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623477849"/>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87710635"/>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01071434"/>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Portugues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13884"/>
            <a:ext cx="7218872"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Comunicação visual</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2276626742"/>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Ícones</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en-US" sz="2000" b="1" dirty="0" err="1"/>
                        <a:t>Objetivos</a:t>
                      </a:r>
                      <a:r>
                        <a:rPr lang="en-US" sz="2000" b="1" dirty="0"/>
                        <a:t> </a:t>
                      </a:r>
                      <a:r>
                        <a:rPr lang="en-US" sz="2000" dirty="0"/>
                        <a:t>da </a:t>
                      </a:r>
                      <a:r>
                        <a:rPr lang="en-US" sz="2000" dirty="0" err="1"/>
                        <a:t>lição</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O Diálogo de Descobertas </a:t>
                      </a:r>
                      <a:r>
                        <a:rPr lang="pt-BR" sz="2000" dirty="0"/>
                        <a:t>convida ao compartilhamento de ideias e experiências</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Atividade </a:t>
                      </a:r>
                      <a:r>
                        <a:rPr lang="pt-BR" sz="2000" dirty="0"/>
                        <a:t>realizada por indivíduo ou grupo</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Destaque para </a:t>
                      </a:r>
                      <a:r>
                        <a:rPr lang="pt-BR" sz="2000" dirty="0"/>
                        <a:t>a abordagem multissetorial ou Uma Só Saúde</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01910465"/>
      </p:ext>
    </p:extLst>
  </p:cSld>
  <p:clrMapOvr>
    <a:masterClrMapping/>
  </p:clrMapOvr>
  <p:hf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671771"/>
      </p:ext>
    </p:extLst>
  </p:cSld>
  <p:clrMap bg1="lt1" tx1="dk1" bg2="lt2" tx2="dk2" accent1="accent1" accent2="accent2" accent3="accent3" accent4="accent4" accent5="accent5" accent6="accent6" hlink="hlink" folHlink="folHlink"/>
  <p:sldLayoutIdLst>
    <p:sldLayoutId id="2147484760" r:id="rId1"/>
    <p:sldLayoutId id="2147484761" r:id="rId2"/>
    <p:sldLayoutId id="2147484762" r:id="rId3"/>
    <p:sldLayoutId id="2147484763" r:id="rId4"/>
    <p:sldLayoutId id="2147484764" r:id="rId5"/>
    <p:sldLayoutId id="2147484765" r:id="rId6"/>
    <p:sldLayoutId id="2147484766" r:id="rId7"/>
    <p:sldLayoutId id="2147484767" r:id="rId8"/>
    <p:sldLayoutId id="2147484768" r:id="rId9"/>
    <p:sldLayoutId id="2147484769" r:id="rId10"/>
    <p:sldLayoutId id="2147484770" r:id="rId11"/>
    <p:sldLayoutId id="2147484771" r:id="rId12"/>
    <p:sldLayoutId id="2147484772" r:id="rId13"/>
    <p:sldLayoutId id="2147484773" r:id="rId14"/>
    <p:sldLayoutId id="2147484774" r:id="rId15"/>
    <p:sldLayoutId id="2147484775" r:id="rId16"/>
    <p:sldLayoutId id="2147484776" r:id="rId17"/>
    <p:sldLayoutId id="2147484777" r:id="rId18"/>
    <p:sldLayoutId id="2147484778" r:id="rId19"/>
    <p:sldLayoutId id="2147484779" r:id="rId20"/>
    <p:sldLayoutId id="2147484780" r:id="rId21"/>
    <p:sldLayoutId id="2147484781" r:id="rId22"/>
    <p:sldLayoutId id="2147484782" r:id="rId23"/>
    <p:sldLayoutId id="2147484783" r:id="rId24"/>
    <p:sldLayoutId id="2147484784" r:id="rId25"/>
    <p:sldLayoutId id="2147484785" r:id="rId26"/>
    <p:sldLayoutId id="2147484786" r:id="rId27"/>
    <p:sldLayoutId id="2147484787" r:id="rId28"/>
    <p:sldLayoutId id="2147484788" r:id="rId29"/>
    <p:sldLayoutId id="2147484789" r:id="rId30"/>
    <p:sldLayoutId id="2147484790" r:id="rId31"/>
    <p:sldLayoutId id="2147484791" r:id="rId32"/>
    <p:sldLayoutId id="2147484758" r:id="rId3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www.woah.org/en/home/"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34.pn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Placeholder 1"/>
          <p:cNvSpPr>
            <a:spLocks noGrp="1"/>
          </p:cNvSpPr>
          <p:nvPr>
            <p:ph type="body" sz="quarter" idx="17"/>
          </p:nvPr>
        </p:nvSpPr>
        <p:spPr>
          <a:prstGeom prst="rect">
            <a:avLst/>
          </a:prstGeom>
        </p:spPr>
        <p:txBody>
          <a:bodyPr/>
          <a:lstStyle/>
          <a:p>
            <a:pPr>
              <a:spcBef>
                <a:spcPct val="0"/>
              </a:spcBef>
              <a:spcAft>
                <a:spcPct val="0"/>
              </a:spcAft>
            </a:pPr>
            <a:r>
              <a:rPr lang="en-US" altLang="en-US" dirty="0">
                <a:cs typeface="Times New Roman" panose="02020603050405020304" pitchFamily="18" charset="0"/>
              </a:rPr>
              <a:t>Caso </a:t>
            </a:r>
            <a:r>
              <a:rPr lang="en-US" altLang="en-US" dirty="0" err="1">
                <a:cs typeface="Times New Roman" panose="02020603050405020304" pitchFamily="18" charset="0"/>
              </a:rPr>
              <a:t>Investigação</a:t>
            </a:r>
            <a:endParaRPr lang="en-US" altLang="en-US" dirty="0">
              <a:cs typeface="Times New Roman" panose="02020603050405020304" pitchFamily="18" charset="0"/>
            </a:endParaRPr>
          </a:p>
          <a:p>
            <a:pPr>
              <a:spcBef>
                <a:spcPct val="0"/>
              </a:spcBef>
              <a:spcAft>
                <a:spcPct val="0"/>
              </a:spcAft>
            </a:pPr>
            <a:endParaRPr lang="en-US" altLang="en-US" dirty="0">
              <a:cs typeface="Times New Roman" panose="02020603050405020304" pitchFamily="18" charset="0"/>
            </a:endParaRPr>
          </a:p>
        </p:txBody>
      </p:sp>
      <p:sp>
        <p:nvSpPr>
          <p:cNvPr id="20486" name="Text Placeholder 4"/>
          <p:cNvSpPr>
            <a:spLocks noGrp="1"/>
          </p:cNvSpPr>
          <p:nvPr>
            <p:ph type="body" sz="quarter" idx="16"/>
          </p:nvPr>
        </p:nvSpPr>
        <p:spPr/>
        <p:txBody>
          <a:bodyPr/>
          <a:lstStyle/>
          <a:p>
            <a:pPr fontAlgn="base">
              <a:spcAft>
                <a:spcPct val="0"/>
              </a:spcAft>
            </a:pPr>
            <a:r>
              <a:rPr lang="en-US" altLang="en-US" dirty="0" err="1"/>
              <a:t>Oficina</a:t>
            </a:r>
            <a:r>
              <a:rPr lang="en-US" altLang="en-US" dirty="0"/>
              <a:t>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5">
            <a:extLst>
              <a:ext uri="{FF2B5EF4-FFF2-40B4-BE49-F238E27FC236}">
                <a16:creationId xmlns:a16="http://schemas.microsoft.com/office/drawing/2014/main" id="{D3AC7FC4-3AAB-D154-115C-7D68586AA5D8}"/>
              </a:ext>
            </a:extLst>
          </p:cNvPr>
          <p:cNvSpPr>
            <a:spLocks noGrp="1"/>
          </p:cNvSpPr>
          <p:nvPr>
            <p:ph sz="half" idx="2"/>
          </p:nvPr>
        </p:nvSpPr>
        <p:spPr/>
        <p:txBody>
          <a:bodyPr anchor="ctr"/>
          <a:lstStyle/>
          <a:p>
            <a:r>
              <a:rPr lang="en-US" dirty="0"/>
              <a:t>Confirmar o caso</a:t>
            </a:r>
          </a:p>
          <a:p>
            <a:r>
              <a:rPr lang="en-US" dirty="0"/>
              <a:t>Identificar:</a:t>
            </a:r>
          </a:p>
          <a:p>
            <a:pPr lvl="1">
              <a:buFont typeface="Wingdings" panose="05000000000000000000" pitchFamily="2" charset="2"/>
              <a:buChar char="§"/>
            </a:pPr>
            <a:r>
              <a:rPr lang="en-US" dirty="0" err="1"/>
              <a:t>Fatores</a:t>
            </a:r>
            <a:r>
              <a:rPr lang="en-US" dirty="0"/>
              <a:t> de risco</a:t>
            </a:r>
          </a:p>
          <a:p>
            <a:pPr lvl="1">
              <a:buFont typeface="Wingdings" panose="05000000000000000000" pitchFamily="2" charset="2"/>
              <a:buChar char="§"/>
            </a:pPr>
            <a:r>
              <a:rPr lang="en-US" dirty="0"/>
              <a:t>Fonte</a:t>
            </a:r>
          </a:p>
          <a:p>
            <a:pPr lvl="1">
              <a:buFont typeface="Wingdings" panose="05000000000000000000" pitchFamily="2" charset="2"/>
              <a:buChar char="§"/>
            </a:pPr>
            <a:r>
              <a:rPr lang="en-US" dirty="0"/>
              <a:t>Modo de transmissão</a:t>
            </a:r>
          </a:p>
          <a:p>
            <a:r>
              <a:rPr lang="en-US" dirty="0"/>
              <a:t>Determinar a necessidade de:</a:t>
            </a:r>
          </a:p>
          <a:p>
            <a:pPr lvl="1">
              <a:buFont typeface="Wingdings" panose="05000000000000000000" pitchFamily="2" charset="2"/>
              <a:buChar char="§"/>
            </a:pPr>
            <a:r>
              <a:rPr lang="en-US" dirty="0"/>
              <a:t>Isolamento/quarentena</a:t>
            </a:r>
          </a:p>
          <a:p>
            <a:pPr lvl="1">
              <a:buFont typeface="Wingdings" panose="05000000000000000000" pitchFamily="2" charset="2"/>
              <a:buChar char="§"/>
            </a:pPr>
            <a:r>
              <a:rPr lang="en-US" dirty="0"/>
              <a:t>Profilaxia</a:t>
            </a:r>
          </a:p>
        </p:txBody>
      </p:sp>
      <p:grpSp>
        <p:nvGrpSpPr>
          <p:cNvPr id="15" name="Group 14">
            <a:extLst>
              <a:ext uri="{FF2B5EF4-FFF2-40B4-BE49-F238E27FC236}">
                <a16:creationId xmlns:a16="http://schemas.microsoft.com/office/drawing/2014/main" id="{2EA6B4F9-B93B-349D-DB80-68887EF915FC}"/>
              </a:ext>
            </a:extLst>
          </p:cNvPr>
          <p:cNvGrpSpPr/>
          <p:nvPr/>
        </p:nvGrpSpPr>
        <p:grpSpPr>
          <a:xfrm>
            <a:off x="8789451" y="1790638"/>
            <a:ext cx="3057022" cy="2689166"/>
            <a:chOff x="7238445" y="3903294"/>
            <a:chExt cx="2362200" cy="2214872"/>
          </a:xfrm>
        </p:grpSpPr>
        <p:pic>
          <p:nvPicPr>
            <p:cNvPr id="3" name="Graphic 5" descr="Rooster with solid fill">
              <a:extLst>
                <a:ext uri="{FF2B5EF4-FFF2-40B4-BE49-F238E27FC236}">
                  <a16:creationId xmlns:a16="http://schemas.microsoft.com/office/drawing/2014/main" id="{CC28DBB0-8AFA-47C7-BC2F-B462C55A16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38445" y="4441766"/>
              <a:ext cx="914400" cy="914400"/>
            </a:xfrm>
            <a:prstGeom prst="rect">
              <a:avLst/>
            </a:prstGeom>
          </p:spPr>
        </p:pic>
        <p:pic>
          <p:nvPicPr>
            <p:cNvPr id="5" name="Graphic 8" descr="Rooster with solid fill">
              <a:extLst>
                <a:ext uri="{FF2B5EF4-FFF2-40B4-BE49-F238E27FC236}">
                  <a16:creationId xmlns:a16="http://schemas.microsoft.com/office/drawing/2014/main" id="{049F783E-83B3-4F63-9026-8EE7138B73A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60029" y="3903294"/>
              <a:ext cx="914400" cy="914400"/>
            </a:xfrm>
            <a:prstGeom prst="rect">
              <a:avLst/>
            </a:prstGeom>
          </p:spPr>
        </p:pic>
        <p:pic>
          <p:nvPicPr>
            <p:cNvPr id="6" name="Graphic 9" descr="Rooster with solid fill">
              <a:extLst>
                <a:ext uri="{FF2B5EF4-FFF2-40B4-BE49-F238E27FC236}">
                  <a16:creationId xmlns:a16="http://schemas.microsoft.com/office/drawing/2014/main" id="{3AEA6776-9384-4605-9FDC-E3EB610C3D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91545" y="5203765"/>
              <a:ext cx="914400" cy="914400"/>
            </a:xfrm>
            <a:prstGeom prst="rect">
              <a:avLst/>
            </a:prstGeom>
          </p:spPr>
        </p:pic>
        <p:pic>
          <p:nvPicPr>
            <p:cNvPr id="7" name="Graphic 10" descr="Rooster with solid fill">
              <a:extLst>
                <a:ext uri="{FF2B5EF4-FFF2-40B4-BE49-F238E27FC236}">
                  <a16:creationId xmlns:a16="http://schemas.microsoft.com/office/drawing/2014/main" id="{7A67E3B2-ED2A-4446-874D-44883BC658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45322" y="5203766"/>
              <a:ext cx="914400" cy="914400"/>
            </a:xfrm>
            <a:prstGeom prst="rect">
              <a:avLst/>
            </a:prstGeom>
          </p:spPr>
        </p:pic>
        <p:pic>
          <p:nvPicPr>
            <p:cNvPr id="9" name="Graphic 11" descr="Rooster with solid fill">
              <a:extLst>
                <a:ext uri="{FF2B5EF4-FFF2-40B4-BE49-F238E27FC236}">
                  <a16:creationId xmlns:a16="http://schemas.microsoft.com/office/drawing/2014/main" id="{C55213CA-FEC4-4DCB-A584-4FDFE274EB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86245" y="4436223"/>
              <a:ext cx="914400" cy="914400"/>
            </a:xfrm>
            <a:prstGeom prst="rect">
              <a:avLst/>
            </a:prstGeom>
          </p:spPr>
        </p:pic>
        <p:pic>
          <p:nvPicPr>
            <p:cNvPr id="14" name="Graphic 24" descr="Germ with solid fill">
              <a:extLst>
                <a:ext uri="{FF2B5EF4-FFF2-40B4-BE49-F238E27FC236}">
                  <a16:creationId xmlns:a16="http://schemas.microsoft.com/office/drawing/2014/main" id="{F27587DA-82BE-425E-A576-2D92921B44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764478">
              <a:off x="7964787" y="4553530"/>
              <a:ext cx="914400" cy="914400"/>
            </a:xfrm>
            <a:prstGeom prst="rect">
              <a:avLst/>
            </a:prstGeom>
          </p:spPr>
        </p:pic>
      </p:grpSp>
      <p:grpSp>
        <p:nvGrpSpPr>
          <p:cNvPr id="23" name="Group 22">
            <a:extLst>
              <a:ext uri="{FF2B5EF4-FFF2-40B4-BE49-F238E27FC236}">
                <a16:creationId xmlns:a16="http://schemas.microsoft.com/office/drawing/2014/main" id="{4590D50C-DD9C-1A0E-5248-3D47F04BAF5E}"/>
              </a:ext>
            </a:extLst>
          </p:cNvPr>
          <p:cNvGrpSpPr/>
          <p:nvPr/>
        </p:nvGrpSpPr>
        <p:grpSpPr>
          <a:xfrm>
            <a:off x="4835146" y="2034308"/>
            <a:ext cx="3642449" cy="3061753"/>
            <a:chOff x="4651563" y="2293245"/>
            <a:chExt cx="2888874" cy="2271510"/>
          </a:xfrm>
        </p:grpSpPr>
        <p:pic>
          <p:nvPicPr>
            <p:cNvPr id="16" name="Graphic 7" descr="Man with solid fill">
              <a:extLst>
                <a:ext uri="{FF2B5EF4-FFF2-40B4-BE49-F238E27FC236}">
                  <a16:creationId xmlns:a16="http://schemas.microsoft.com/office/drawing/2014/main" id="{F4F9421F-E096-41BD-AA68-B180BE05E3F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651563" y="2303855"/>
              <a:ext cx="903790" cy="903790"/>
            </a:xfrm>
            <a:prstGeom prst="rect">
              <a:avLst/>
            </a:prstGeom>
          </p:spPr>
        </p:pic>
        <p:pic>
          <p:nvPicPr>
            <p:cNvPr id="17" name="Graphic 12" descr="Man with solid fill">
              <a:extLst>
                <a:ext uri="{FF2B5EF4-FFF2-40B4-BE49-F238E27FC236}">
                  <a16:creationId xmlns:a16="http://schemas.microsoft.com/office/drawing/2014/main" id="{FB783738-C7CE-4C29-85E2-81155CBE4A9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2874" y="2977105"/>
              <a:ext cx="914400" cy="914400"/>
            </a:xfrm>
            <a:prstGeom prst="rect">
              <a:avLst/>
            </a:prstGeom>
          </p:spPr>
        </p:pic>
        <p:pic>
          <p:nvPicPr>
            <p:cNvPr id="18" name="Graphic 13" descr="Man with solid fill">
              <a:extLst>
                <a:ext uri="{FF2B5EF4-FFF2-40B4-BE49-F238E27FC236}">
                  <a16:creationId xmlns:a16="http://schemas.microsoft.com/office/drawing/2014/main" id="{9B851EF2-A339-493F-A30B-061B73EFDD2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49266" y="3650355"/>
              <a:ext cx="914400" cy="914400"/>
            </a:xfrm>
            <a:prstGeom prst="rect">
              <a:avLst/>
            </a:prstGeom>
          </p:spPr>
        </p:pic>
        <p:pic>
          <p:nvPicPr>
            <p:cNvPr id="19" name="Graphic 18" descr="Woman with solid fill">
              <a:extLst>
                <a:ext uri="{FF2B5EF4-FFF2-40B4-BE49-F238E27FC236}">
                  <a16:creationId xmlns:a16="http://schemas.microsoft.com/office/drawing/2014/main" id="{82786326-B3A9-435F-A94C-5577068F4DB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819737" y="2293245"/>
              <a:ext cx="914400" cy="914400"/>
            </a:xfrm>
            <a:prstGeom prst="rect">
              <a:avLst/>
            </a:prstGeom>
          </p:spPr>
        </p:pic>
        <p:pic>
          <p:nvPicPr>
            <p:cNvPr id="20" name="Graphic 19" descr="Woman with solid fill">
              <a:extLst>
                <a:ext uri="{FF2B5EF4-FFF2-40B4-BE49-F238E27FC236}">
                  <a16:creationId xmlns:a16="http://schemas.microsoft.com/office/drawing/2014/main" id="{C8B6744D-AC69-4832-8196-D04713E7440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12721" y="2918023"/>
              <a:ext cx="914400" cy="914400"/>
            </a:xfrm>
            <a:prstGeom prst="rect">
              <a:avLst/>
            </a:prstGeom>
          </p:spPr>
        </p:pic>
        <p:pic>
          <p:nvPicPr>
            <p:cNvPr id="21" name="Graphic 20" descr="Woman with solid fill">
              <a:extLst>
                <a:ext uri="{FF2B5EF4-FFF2-40B4-BE49-F238E27FC236}">
                  <a16:creationId xmlns:a16="http://schemas.microsoft.com/office/drawing/2014/main" id="{F264664E-0488-4DD2-88B7-F34D5DFA8BA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626037" y="3650355"/>
              <a:ext cx="914400" cy="914400"/>
            </a:xfrm>
            <a:prstGeom prst="rect">
              <a:avLst/>
            </a:prstGeom>
          </p:spPr>
        </p:pic>
        <p:pic>
          <p:nvPicPr>
            <p:cNvPr id="22" name="Graphic 22" descr="Germ with solid fill">
              <a:extLst>
                <a:ext uri="{FF2B5EF4-FFF2-40B4-BE49-F238E27FC236}">
                  <a16:creationId xmlns:a16="http://schemas.microsoft.com/office/drawing/2014/main" id="{0CE3F675-DCFB-4513-A621-48004EA16C1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1226601">
              <a:off x="5607374" y="2916332"/>
              <a:ext cx="914400" cy="914400"/>
            </a:xfrm>
            <a:prstGeom prst="rect">
              <a:avLst/>
            </a:prstGeom>
          </p:spPr>
        </p:pic>
      </p:grpSp>
      <p:sp>
        <p:nvSpPr>
          <p:cNvPr id="4" name="Title 1">
            <a:extLst>
              <a:ext uri="{FF2B5EF4-FFF2-40B4-BE49-F238E27FC236}">
                <a16:creationId xmlns:a16="http://schemas.microsoft.com/office/drawing/2014/main" id="{81451DC5-856A-DA76-2375-3F73C96A5536}"/>
              </a:ext>
            </a:extLst>
          </p:cNvPr>
          <p:cNvSpPr txBox="1">
            <a:spLocks/>
          </p:cNvSpPr>
          <p:nvPr/>
        </p:nvSpPr>
        <p:spPr>
          <a:xfrm>
            <a:off x="487680" y="0"/>
            <a:ext cx="10102735" cy="1243173"/>
          </a:xfrm>
          <a:prstGeom prst="rect">
            <a:avLst/>
          </a:prstGeom>
          <a:solidFill>
            <a:schemeClr val="accent4">
              <a:lumMod val="20000"/>
              <a:lumOff val="80000"/>
            </a:schemeClr>
          </a:solidFill>
          <a:ln>
            <a:noFill/>
          </a:ln>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t>Objetivos</a:t>
            </a:r>
            <a:r>
              <a:rPr lang="en-US" dirty="0"/>
              <a:t> da </a:t>
            </a:r>
            <a:r>
              <a:rPr lang="en-US" dirty="0" err="1"/>
              <a:t>investigação</a:t>
            </a:r>
            <a:r>
              <a:rPr lang="en-US" dirty="0"/>
              <a:t> de </a:t>
            </a:r>
            <a:br>
              <a:rPr lang="en-US" dirty="0"/>
            </a:br>
            <a:r>
              <a:rPr lang="en-US" dirty="0" err="1"/>
              <a:t>casos</a:t>
            </a:r>
            <a:r>
              <a:rPr lang="en-US" dirty="0"/>
              <a:t> </a:t>
            </a:r>
            <a:r>
              <a:rPr lang="en-US" dirty="0" err="1"/>
              <a:t>respostas</a:t>
            </a:r>
            <a:endParaRPr lang="en-US" dirty="0"/>
          </a:p>
        </p:txBody>
      </p:sp>
    </p:spTree>
    <p:extLst>
      <p:ext uri="{BB962C8B-B14F-4D97-AF65-F5344CB8AC3E}">
        <p14:creationId xmlns:p14="http://schemas.microsoft.com/office/powerpoint/2010/main" val="2111377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0AE2E-1B67-545F-32D5-5C01CD4E24CA}"/>
              </a:ext>
            </a:extLst>
          </p:cNvPr>
          <p:cNvSpPr>
            <a:spLocks noGrp="1"/>
          </p:cNvSpPr>
          <p:nvPr>
            <p:ph type="title"/>
          </p:nvPr>
        </p:nvSpPr>
        <p:spPr>
          <a:xfrm>
            <a:off x="838200" y="457200"/>
            <a:ext cx="9752215" cy="800100"/>
          </a:xfrm>
        </p:spPr>
        <p:txBody>
          <a:bodyPr/>
          <a:lstStyle/>
          <a:p>
            <a:r>
              <a:rPr lang="en-US" dirty="0"/>
              <a:t>Perguntas de </a:t>
            </a:r>
            <a:r>
              <a:rPr lang="en-US" dirty="0" err="1"/>
              <a:t>investigação</a:t>
            </a:r>
            <a:r>
              <a:rPr lang="en-US" dirty="0"/>
              <a:t> de </a:t>
            </a:r>
            <a:r>
              <a:rPr lang="en-US" dirty="0" err="1"/>
              <a:t>casos</a:t>
            </a:r>
            <a:endParaRPr lang="en-US" dirty="0"/>
          </a:p>
        </p:txBody>
      </p:sp>
      <p:sp>
        <p:nvSpPr>
          <p:cNvPr id="3" name="Content Placeholder 2">
            <a:extLst>
              <a:ext uri="{FF2B5EF4-FFF2-40B4-BE49-F238E27FC236}">
                <a16:creationId xmlns:a16="http://schemas.microsoft.com/office/drawing/2014/main" id="{13C435C9-9568-BB74-E891-6F3EBF10252A}"/>
              </a:ext>
            </a:extLst>
          </p:cNvPr>
          <p:cNvSpPr>
            <a:spLocks noGrp="1"/>
          </p:cNvSpPr>
          <p:nvPr>
            <p:ph sz="half" idx="2"/>
          </p:nvPr>
        </p:nvSpPr>
        <p:spPr>
          <a:xfrm>
            <a:off x="838200" y="1479551"/>
            <a:ext cx="10515600" cy="918876"/>
          </a:xfrm>
        </p:spPr>
        <p:txBody>
          <a:bodyPr anchor="ctr"/>
          <a:lstStyle/>
          <a:p>
            <a:r>
              <a:rPr lang="en-US" dirty="0"/>
              <a:t>Que perguntas podem responder as investigações de casos?</a:t>
            </a:r>
          </a:p>
        </p:txBody>
      </p:sp>
      <p:pic>
        <p:nvPicPr>
          <p:cNvPr id="5124" name="Picture 4">
            <a:extLst>
              <a:ext uri="{FF2B5EF4-FFF2-40B4-BE49-F238E27FC236}">
                <a16:creationId xmlns:a16="http://schemas.microsoft.com/office/drawing/2014/main" id="{0E609E52-FA96-303A-CF07-BD4CAD38EC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9901" y="2281652"/>
            <a:ext cx="5492197" cy="41191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888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9A3A5E1-CAF1-B150-DE02-63B005E5741C}"/>
              </a:ext>
            </a:extLst>
          </p:cNvPr>
          <p:cNvSpPr>
            <a:spLocks noGrp="1"/>
          </p:cNvSpPr>
          <p:nvPr>
            <p:ph type="title"/>
          </p:nvPr>
        </p:nvSpPr>
        <p:spPr>
          <a:xfrm>
            <a:off x="838200" y="0"/>
            <a:ext cx="9752215" cy="1247775"/>
          </a:xfrm>
        </p:spPr>
        <p:txBody>
          <a:bodyPr/>
          <a:lstStyle/>
          <a:p>
            <a:r>
              <a:rPr lang="pt-BR" dirty="0">
                <a:solidFill>
                  <a:srgbClr val="111111"/>
                </a:solidFill>
              </a:rPr>
              <a:t>Perguntas de investigação de </a:t>
            </a:r>
            <a:br>
              <a:rPr lang="pt-BR" dirty="0">
                <a:solidFill>
                  <a:srgbClr val="111111"/>
                </a:solidFill>
              </a:rPr>
            </a:br>
            <a:r>
              <a:rPr lang="pt-BR" dirty="0">
                <a:solidFill>
                  <a:srgbClr val="111111"/>
                </a:solidFill>
              </a:rPr>
              <a:t>casos respostas</a:t>
            </a:r>
            <a:br>
              <a:rPr lang="en-US" dirty="0"/>
            </a:br>
            <a:endParaRPr lang="pt-BR" dirty="0"/>
          </a:p>
        </p:txBody>
      </p:sp>
      <p:sp>
        <p:nvSpPr>
          <p:cNvPr id="3" name="Content Placeholder 2">
            <a:extLst>
              <a:ext uri="{FF2B5EF4-FFF2-40B4-BE49-F238E27FC236}">
                <a16:creationId xmlns:a16="http://schemas.microsoft.com/office/drawing/2014/main" id="{BB895674-F52D-6845-5F98-D7B27FFB8877}"/>
              </a:ext>
            </a:extLst>
          </p:cNvPr>
          <p:cNvSpPr>
            <a:spLocks noGrp="1"/>
          </p:cNvSpPr>
          <p:nvPr>
            <p:ph sz="half" idx="2"/>
          </p:nvPr>
        </p:nvSpPr>
        <p:spPr/>
        <p:txBody>
          <a:bodyPr anchor="ctr"/>
          <a:lstStyle/>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Que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doença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específica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é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responsável</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pela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doença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Se a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doença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se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manifestar</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em</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animais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constitui</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um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risco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para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b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seres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humanos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sintomas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são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consistentes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com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critérios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de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definição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de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caso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Que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exposições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fatores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ou</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comportamentos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estão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associados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lang="en-US"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caso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Existe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alguma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doença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semelhante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entre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membros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da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família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b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ou</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contatos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Existe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alguma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doença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semelhante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em</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outras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espécies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de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animais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ou</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lang="en-US"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em</a:t>
            </a:r>
            <a:r>
              <a:rPr lang="en-US"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outras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explorações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Qual é a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possível</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fonte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e/</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ou</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modo de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transmissão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da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doença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342900" marR="0" lvl="0" indent="-342900" algn="l" defTabSz="914400" rtl="0" eaLnBrk="0" fontAlgn="base" latinLnBrk="0" hangingPunct="0">
              <a:lnSpc>
                <a:spcPct val="115000"/>
              </a:lnSpc>
              <a:spcBef>
                <a:spcPts val="0"/>
              </a:spcBef>
              <a:spcAft>
                <a:spcPts val="1200"/>
              </a:spcAft>
              <a:buClrTx/>
              <a:buSzTx/>
              <a:buFont typeface="Symbol" panose="05050102010706020507" pitchFamily="18" charset="2"/>
              <a:buChar char=""/>
              <a:tabLst>
                <a:tab pos="3486150" algn="l"/>
              </a:tabLst>
              <a:defRPr/>
            </a:pP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Existe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alguma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necessidade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de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tratamento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isolamento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quarentena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b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ou</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profilaxia</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t>
            </a:r>
            <a:endParaRPr lang="en-US" sz="2400" dirty="0"/>
          </a:p>
        </p:txBody>
      </p:sp>
    </p:spTree>
    <p:extLst>
      <p:ext uri="{BB962C8B-B14F-4D97-AF65-F5344CB8AC3E}">
        <p14:creationId xmlns:p14="http://schemas.microsoft.com/office/powerpoint/2010/main" val="397832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083B7A8-1E18-7236-BA3B-1564D25C8773}"/>
              </a:ext>
            </a:extLst>
          </p:cNvPr>
          <p:cNvSpPr>
            <a:spLocks noGrp="1"/>
          </p:cNvSpPr>
          <p:nvPr>
            <p:ph sz="half" idx="2"/>
          </p:nvPr>
        </p:nvSpPr>
        <p:spPr>
          <a:xfrm>
            <a:off x="838200" y="1478857"/>
            <a:ext cx="10515600" cy="4639309"/>
          </a:xfrm>
        </p:spPr>
        <p:txBody>
          <a:bodyPr/>
          <a:lstStyle/>
          <a:p>
            <a:r>
              <a:rPr lang="en-US" dirty="0"/>
              <a:t>Doenças de declaração imediata</a:t>
            </a:r>
          </a:p>
          <a:p>
            <a:r>
              <a:rPr lang="en-US" dirty="0"/>
              <a:t>Síndrome clínica ou </a:t>
            </a:r>
            <a:r>
              <a:rPr lang="en-US" dirty="0" err="1"/>
              <a:t>evolução</a:t>
            </a:r>
            <a:r>
              <a:rPr lang="en-US" dirty="0"/>
              <a:t> </a:t>
            </a:r>
            <a:r>
              <a:rPr lang="en-US" dirty="0" err="1"/>
              <a:t>incomum</a:t>
            </a:r>
            <a:r>
              <a:rPr lang="en-US" dirty="0"/>
              <a:t> da </a:t>
            </a:r>
            <a:r>
              <a:rPr lang="en-US" dirty="0" err="1"/>
              <a:t>doença</a:t>
            </a:r>
            <a:endParaRPr lang="en-US" dirty="0"/>
          </a:p>
          <a:p>
            <a:r>
              <a:rPr lang="en-US" dirty="0"/>
              <a:t>Dados </a:t>
            </a:r>
            <a:r>
              <a:rPr lang="en-US" dirty="0" err="1"/>
              <a:t>demográficos</a:t>
            </a:r>
            <a:r>
              <a:rPr lang="en-US" dirty="0"/>
              <a:t> </a:t>
            </a:r>
            <a:r>
              <a:rPr lang="en-US" dirty="0" err="1"/>
              <a:t>incomuns</a:t>
            </a:r>
            <a:endParaRPr lang="en-US" dirty="0"/>
          </a:p>
          <a:p>
            <a:r>
              <a:rPr lang="en-US" dirty="0"/>
              <a:t>Infecções emergentes</a:t>
            </a:r>
          </a:p>
          <a:p>
            <a:r>
              <a:rPr lang="en-US" dirty="0" err="1"/>
              <a:t>Aglomerados</a:t>
            </a:r>
            <a:r>
              <a:rPr lang="en-US" dirty="0"/>
              <a:t> de </a:t>
            </a:r>
            <a:r>
              <a:rPr lang="en-US" dirty="0" err="1"/>
              <a:t>casos</a:t>
            </a:r>
            <a:r>
              <a:rPr lang="en-US" dirty="0"/>
              <a:t> e </a:t>
            </a:r>
            <a:r>
              <a:rPr lang="en-US" dirty="0" err="1"/>
              <a:t>surtos</a:t>
            </a:r>
            <a:endParaRPr lang="en-US" dirty="0"/>
          </a:p>
          <a:p>
            <a:endParaRPr lang="en-US" dirty="0"/>
          </a:p>
        </p:txBody>
      </p:sp>
      <p:sp>
        <p:nvSpPr>
          <p:cNvPr id="2" name="Title 1"/>
          <p:cNvSpPr>
            <a:spLocks noGrp="1"/>
          </p:cNvSpPr>
          <p:nvPr>
            <p:ph type="title"/>
          </p:nvPr>
        </p:nvSpPr>
        <p:spPr>
          <a:xfrm>
            <a:off x="838200" y="457200"/>
            <a:ext cx="10515600" cy="800100"/>
          </a:xfrm>
        </p:spPr>
        <p:txBody>
          <a:bodyPr/>
          <a:lstStyle/>
          <a:p>
            <a:r>
              <a:rPr lang="en-US" dirty="0"/>
              <a:t>Que casos devem ser investigados?</a:t>
            </a:r>
          </a:p>
        </p:txBody>
      </p:sp>
      <p:grpSp>
        <p:nvGrpSpPr>
          <p:cNvPr id="10" name="Group 9">
            <a:extLst>
              <a:ext uri="{FF2B5EF4-FFF2-40B4-BE49-F238E27FC236}">
                <a16:creationId xmlns:a16="http://schemas.microsoft.com/office/drawing/2014/main" id="{0A28FF24-B79A-C466-9097-AC000246FC74}"/>
              </a:ext>
            </a:extLst>
          </p:cNvPr>
          <p:cNvGrpSpPr/>
          <p:nvPr/>
        </p:nvGrpSpPr>
        <p:grpSpPr>
          <a:xfrm>
            <a:off x="6685280" y="2835589"/>
            <a:ext cx="4456670" cy="3504134"/>
            <a:chOff x="6177977" y="3501186"/>
            <a:chExt cx="4292868" cy="3057265"/>
          </a:xfrm>
        </p:grpSpPr>
        <p:pic>
          <p:nvPicPr>
            <p:cNvPr id="4" name="Picture 3" descr="Magnifier placed on a white background">
              <a:extLst>
                <a:ext uri="{FF2B5EF4-FFF2-40B4-BE49-F238E27FC236}">
                  <a16:creationId xmlns:a16="http://schemas.microsoft.com/office/drawing/2014/main" id="{C8F7333F-99FF-B39B-E418-F101D671F2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684" t="24127" r="22284" b="19096"/>
            <a:stretch/>
          </p:blipFill>
          <p:spPr>
            <a:xfrm>
              <a:off x="6268304" y="3501186"/>
              <a:ext cx="4202541" cy="3057265"/>
            </a:xfrm>
            <a:prstGeom prst="rect">
              <a:avLst/>
            </a:prstGeom>
            <a:ln>
              <a:solidFill>
                <a:schemeClr val="tx1"/>
              </a:solidFill>
            </a:ln>
          </p:spPr>
        </p:pic>
        <p:sp>
          <p:nvSpPr>
            <p:cNvPr id="5" name="Rectangle 4">
              <a:extLst>
                <a:ext uri="{FF2B5EF4-FFF2-40B4-BE49-F238E27FC236}">
                  <a16:creationId xmlns:a16="http://schemas.microsoft.com/office/drawing/2014/main" id="{813B88C0-2459-E63F-9492-D1B865813698}"/>
                </a:ext>
              </a:extLst>
            </p:cNvPr>
            <p:cNvSpPr/>
            <p:nvPr/>
          </p:nvSpPr>
          <p:spPr>
            <a:xfrm rot="20458826">
              <a:off x="6177977" y="4245285"/>
              <a:ext cx="4140926" cy="859255"/>
            </a:xfrm>
            <a:prstGeom prst="rect">
              <a:avLst/>
            </a:prstGeom>
            <a:noFill/>
          </p:spPr>
          <p:txBody>
            <a:bodyPr wrap="none" lIns="91440" tIns="45720" rIns="91440" bIns="45720">
              <a:spAutoFit/>
            </a:bodyPr>
            <a:lstStyle/>
            <a:p>
              <a:pPr algn="ctr"/>
              <a:r>
                <a:rPr lang="en-US" sz="6000" b="1" cap="none" spc="0" dirty="0">
                  <a:ln w="0"/>
                  <a:solidFill>
                    <a:srgbClr val="F7941D"/>
                  </a:solidFill>
                  <a:effectLst>
                    <a:outerShdw blurRad="38100" dist="19050" dir="2700000" algn="tl" rotWithShape="0">
                      <a:schemeClr val="dk1">
                        <a:alpha val="40000"/>
                      </a:schemeClr>
                    </a:outerShdw>
                  </a:effectLst>
                  <a:latin typeface="+mj-lt"/>
                </a:rPr>
                <a:t>INVESTIGAR</a:t>
              </a:r>
            </a:p>
          </p:txBody>
        </p:sp>
      </p:grpSp>
    </p:spTree>
    <p:extLst>
      <p:ext uri="{BB962C8B-B14F-4D97-AF65-F5344CB8AC3E}">
        <p14:creationId xmlns:p14="http://schemas.microsoft.com/office/powerpoint/2010/main" val="2547409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2721A60-A80A-282A-82C4-8B8D2FEE78C5}"/>
              </a:ext>
            </a:extLst>
          </p:cNvPr>
          <p:cNvSpPr>
            <a:spLocks noGrp="1"/>
          </p:cNvSpPr>
          <p:nvPr>
            <p:ph sz="half" idx="2"/>
          </p:nvPr>
        </p:nvSpPr>
        <p:spPr>
          <a:xfrm>
            <a:off x="838200" y="1479550"/>
            <a:ext cx="8470692" cy="4638675"/>
          </a:xfrm>
        </p:spPr>
        <p:txBody>
          <a:bodyPr/>
          <a:lstStyle/>
          <a:p>
            <a:r>
              <a:rPr lang="en-US" dirty="0"/>
              <a:t>A OMS </a:t>
            </a:r>
            <a:r>
              <a:rPr lang="en-US" dirty="0" err="1"/>
              <a:t>implementa</a:t>
            </a:r>
            <a:r>
              <a:rPr lang="en-US" dirty="0"/>
              <a:t> o RSI (2005) </a:t>
            </a:r>
            <a:r>
              <a:rPr lang="en-US" dirty="0" err="1"/>
              <a:t>em</a:t>
            </a:r>
            <a:r>
              <a:rPr lang="en-US" dirty="0"/>
              <a:t> nível mundial</a:t>
            </a:r>
          </a:p>
          <a:p>
            <a:r>
              <a:rPr lang="en-US" dirty="0"/>
              <a:t>Todos os 196 Estados-Membros da OMS concordam em </a:t>
            </a:r>
            <a:r>
              <a:rPr lang="en-US" dirty="0" err="1"/>
              <a:t>apresentar</a:t>
            </a:r>
            <a:r>
              <a:rPr lang="en-US" dirty="0"/>
              <a:t> </a:t>
            </a:r>
            <a:r>
              <a:rPr lang="en-US" dirty="0" err="1"/>
              <a:t>relatórios</a:t>
            </a:r>
            <a:r>
              <a:rPr lang="en-US" dirty="0"/>
              <a:t> </a:t>
            </a:r>
            <a:r>
              <a:rPr lang="en-US" dirty="0" err="1"/>
              <a:t>sobre</a:t>
            </a:r>
            <a:r>
              <a:rPr lang="en-US" dirty="0"/>
              <a:t>:</a:t>
            </a:r>
          </a:p>
          <a:p>
            <a:pPr lvl="1"/>
            <a:r>
              <a:rPr lang="en-US" dirty="0"/>
              <a:t>Varíola</a:t>
            </a:r>
          </a:p>
          <a:p>
            <a:pPr lvl="1"/>
            <a:r>
              <a:rPr lang="en-US" dirty="0"/>
              <a:t>Poliomielite (devida ao poliovírus de tipo selvagem)</a:t>
            </a:r>
          </a:p>
          <a:p>
            <a:pPr lvl="1"/>
            <a:r>
              <a:rPr lang="en-US" dirty="0"/>
              <a:t>Gripe humana causada por um novo subtipo</a:t>
            </a:r>
          </a:p>
          <a:p>
            <a:pPr lvl="1"/>
            <a:r>
              <a:rPr lang="en-US" dirty="0"/>
              <a:t>Síndrome respiratória aguda grave (SARS)</a:t>
            </a:r>
          </a:p>
          <a:p>
            <a:r>
              <a:rPr lang="en-US" dirty="0"/>
              <a:t>A OMS pode declarar uma emergência de saúde pública de âmbito </a:t>
            </a:r>
            <a:r>
              <a:rPr lang="en-US" dirty="0" err="1"/>
              <a:t>internacional</a:t>
            </a:r>
            <a:r>
              <a:rPr lang="en-US" dirty="0"/>
              <a:t> </a:t>
            </a:r>
          </a:p>
          <a:p>
            <a:r>
              <a:rPr lang="en-US" dirty="0" err="1"/>
              <a:t>Exemplos</a:t>
            </a:r>
            <a:r>
              <a:rPr lang="en-US" dirty="0"/>
              <a:t>: Zika, epidemias de Ébola, COVID-19</a:t>
            </a:r>
          </a:p>
        </p:txBody>
      </p:sp>
      <p:sp>
        <p:nvSpPr>
          <p:cNvPr id="2" name="Title 1"/>
          <p:cNvSpPr>
            <a:spLocks noGrp="1"/>
          </p:cNvSpPr>
          <p:nvPr>
            <p:ph type="title"/>
          </p:nvPr>
        </p:nvSpPr>
        <p:spPr>
          <a:xfrm>
            <a:off x="838200" y="457200"/>
            <a:ext cx="10515600" cy="800100"/>
          </a:xfrm>
        </p:spPr>
        <p:txBody>
          <a:bodyPr/>
          <a:lstStyle/>
          <a:p>
            <a:r>
              <a:rPr lang="en-US" dirty="0"/>
              <a:t>Regulamento Sanitário Internacional (RSI)</a:t>
            </a:r>
          </a:p>
        </p:txBody>
      </p:sp>
      <p:pic>
        <p:nvPicPr>
          <p:cNvPr id="3078" name="Picture 6" descr="International Health Regulations - PAHO/WHO | Pan American Health  Organization">
            <a:extLst>
              <a:ext uri="{FF2B5EF4-FFF2-40B4-BE49-F238E27FC236}">
                <a16:creationId xmlns:a16="http://schemas.microsoft.com/office/drawing/2014/main" id="{024E4DE6-C301-A78E-33C9-5A75719B2D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06898" y="2059385"/>
            <a:ext cx="2504268" cy="360239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84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CF8D8-3881-B2AF-6A23-7204B44FC33C}"/>
              </a:ext>
            </a:extLst>
          </p:cNvPr>
          <p:cNvSpPr>
            <a:spLocks noGrp="1"/>
          </p:cNvSpPr>
          <p:nvPr>
            <p:ph type="title"/>
          </p:nvPr>
        </p:nvSpPr>
        <p:spPr/>
        <p:txBody>
          <a:bodyPr/>
          <a:lstStyle/>
          <a:p>
            <a:r>
              <a:rPr lang="en-US" dirty="0"/>
              <a:t>WOAH - Doenças de </a:t>
            </a:r>
            <a:r>
              <a:rPr lang="en-US" dirty="0" err="1"/>
              <a:t>Declaração</a:t>
            </a:r>
            <a:r>
              <a:rPr lang="en-US" dirty="0"/>
              <a:t> </a:t>
            </a:r>
            <a:r>
              <a:rPr lang="en-US" dirty="0" err="1"/>
              <a:t>Obrigatória</a:t>
            </a:r>
            <a:r>
              <a:rPr lang="en-US" dirty="0"/>
              <a:t> Internacional</a:t>
            </a:r>
          </a:p>
        </p:txBody>
      </p:sp>
      <p:sp>
        <p:nvSpPr>
          <p:cNvPr id="9" name="Content Placeholder 8">
            <a:extLst>
              <a:ext uri="{FF2B5EF4-FFF2-40B4-BE49-F238E27FC236}">
                <a16:creationId xmlns:a16="http://schemas.microsoft.com/office/drawing/2014/main" id="{A5EEA2D8-B14A-A668-B861-0BC42CF03852}"/>
              </a:ext>
            </a:extLst>
          </p:cNvPr>
          <p:cNvSpPr>
            <a:spLocks noGrp="1"/>
          </p:cNvSpPr>
          <p:nvPr>
            <p:ph sz="half" idx="2"/>
          </p:nvPr>
        </p:nvSpPr>
        <p:spPr>
          <a:xfrm>
            <a:off x="838200" y="1478857"/>
            <a:ext cx="4772594" cy="4639309"/>
          </a:xfrm>
        </p:spPr>
        <p:txBody>
          <a:bodyPr anchor="t"/>
          <a:lstStyle/>
          <a:p>
            <a:r>
              <a:rPr lang="en-US" dirty="0"/>
              <a:t>Para 2023, a WOAH </a:t>
            </a:r>
            <a:r>
              <a:rPr lang="en-US" dirty="0" err="1"/>
              <a:t>listou</a:t>
            </a:r>
            <a:r>
              <a:rPr lang="en-US" dirty="0"/>
              <a:t> 206 espécies </a:t>
            </a:r>
            <a:r>
              <a:rPr lang="en-US" dirty="0" err="1"/>
              <a:t>notificáveis</a:t>
            </a:r>
            <a:r>
              <a:rPr lang="en-US" dirty="0"/>
              <a:t> </a:t>
            </a:r>
            <a:r>
              <a:rPr lang="en-US" dirty="0" err="1"/>
              <a:t>terrestres</a:t>
            </a:r>
            <a:r>
              <a:rPr lang="en-US" dirty="0"/>
              <a:t> e </a:t>
            </a:r>
            <a:r>
              <a:rPr lang="en-US" dirty="0" err="1"/>
              <a:t>aquáticas</a:t>
            </a:r>
            <a:endParaRPr lang="en-US" dirty="0"/>
          </a:p>
          <a:p>
            <a:r>
              <a:rPr lang="en-US" dirty="0"/>
              <a:t>A lista é revista e </a:t>
            </a:r>
            <a:r>
              <a:rPr lang="en-US" dirty="0" err="1"/>
              <a:t>atualizada</a:t>
            </a:r>
            <a:r>
              <a:rPr lang="en-US" dirty="0"/>
              <a:t> anualmente</a:t>
            </a:r>
          </a:p>
        </p:txBody>
      </p:sp>
      <p:sp>
        <p:nvSpPr>
          <p:cNvPr id="10" name="Text Placeholder 4">
            <a:extLst>
              <a:ext uri="{FF2B5EF4-FFF2-40B4-BE49-F238E27FC236}">
                <a16:creationId xmlns:a16="http://schemas.microsoft.com/office/drawing/2014/main" id="{B370A2BE-98E8-1E24-F654-CEC9803E601D}"/>
              </a:ext>
            </a:extLst>
          </p:cNvPr>
          <p:cNvSpPr>
            <a:spLocks noGrp="1"/>
          </p:cNvSpPr>
          <p:nvPr>
            <p:ph type="body" sz="quarter" idx="16"/>
          </p:nvPr>
        </p:nvSpPr>
        <p:spPr/>
        <p:txBody>
          <a:bodyPr/>
          <a:lstStyle/>
          <a:p>
            <a:r>
              <a:rPr lang="en-US" dirty="0">
                <a:hlinkClick r:id="rId3"/>
              </a:rPr>
              <a:t>https://www.woah.org/en/home/</a:t>
            </a:r>
            <a:endParaRPr lang="en-US" dirty="0"/>
          </a:p>
        </p:txBody>
      </p:sp>
      <p:pic>
        <p:nvPicPr>
          <p:cNvPr id="3" name="Picture 2">
            <a:extLst>
              <a:ext uri="{FF2B5EF4-FFF2-40B4-BE49-F238E27FC236}">
                <a16:creationId xmlns:a16="http://schemas.microsoft.com/office/drawing/2014/main" id="{3209FABC-A6FE-6A9B-23E2-A2AB98F88AC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8158" y="1962198"/>
            <a:ext cx="5546270" cy="3672626"/>
          </a:xfrm>
          <a:prstGeom prst="rect">
            <a:avLst/>
          </a:prstGeom>
          <a:noFill/>
          <a:ln>
            <a:solidFill>
              <a:schemeClr val="tx1"/>
            </a:solidFill>
          </a:ln>
        </p:spPr>
      </p:pic>
      <p:pic>
        <p:nvPicPr>
          <p:cNvPr id="8" name="Picture 2" descr="WTO | The WTO and WOAH">
            <a:extLst>
              <a:ext uri="{FF2B5EF4-FFF2-40B4-BE49-F238E27FC236}">
                <a16:creationId xmlns:a16="http://schemas.microsoft.com/office/drawing/2014/main" id="{91263554-898F-1D66-3871-ED101996D2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5067918"/>
            <a:ext cx="4405957" cy="1133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95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6D476CC9-41B6-4D36-DEAC-E51456AD16B9}"/>
              </a:ext>
            </a:extLst>
          </p:cNvPr>
          <p:cNvSpPr>
            <a:spLocks noGrp="1"/>
          </p:cNvSpPr>
          <p:nvPr>
            <p:ph type="title"/>
          </p:nvPr>
        </p:nvSpPr>
        <p:spPr/>
        <p:txBody>
          <a:bodyPr/>
          <a:lstStyle/>
          <a:p>
            <a:r>
              <a:rPr lang="en-US" sz="4400" dirty="0" err="1"/>
              <a:t>Regulamentos</a:t>
            </a:r>
            <a:r>
              <a:rPr lang="en-US" sz="4400" dirty="0"/>
              <a:t> </a:t>
            </a:r>
            <a:r>
              <a:rPr lang="en-US" sz="4400" dirty="0" err="1"/>
              <a:t>sobre</a:t>
            </a:r>
            <a:r>
              <a:rPr lang="en-US" sz="4400" dirty="0"/>
              <a:t> </a:t>
            </a:r>
            <a:r>
              <a:rPr lang="en-US" sz="4400" dirty="0" err="1"/>
              <a:t>doenças</a:t>
            </a:r>
            <a:r>
              <a:rPr lang="en-US" sz="4400" dirty="0"/>
              <a:t> </a:t>
            </a:r>
            <a:r>
              <a:rPr lang="en-US" sz="4400" dirty="0" err="1"/>
              <a:t>notificáveis</a:t>
            </a:r>
            <a:endParaRPr lang="en-US" sz="4400" dirty="0"/>
          </a:p>
        </p:txBody>
      </p:sp>
      <p:sp>
        <p:nvSpPr>
          <p:cNvPr id="3" name="TextBox 2">
            <a:extLst>
              <a:ext uri="{FF2B5EF4-FFF2-40B4-BE49-F238E27FC236}">
                <a16:creationId xmlns:a16="http://schemas.microsoft.com/office/drawing/2014/main" id="{63953CAD-9440-3B85-155F-47B2453B8DDB}"/>
              </a:ext>
            </a:extLst>
          </p:cNvPr>
          <p:cNvSpPr txBox="1"/>
          <p:nvPr/>
        </p:nvSpPr>
        <p:spPr>
          <a:xfrm>
            <a:off x="465079" y="3201241"/>
            <a:ext cx="4126899" cy="2000548"/>
          </a:xfrm>
          <a:prstGeom prst="rect">
            <a:avLst/>
          </a:prstGeom>
          <a:noFill/>
          <a:ln w="60325">
            <a:solidFill>
              <a:srgbClr val="00953A"/>
            </a:solidFill>
          </a:ln>
        </p:spPr>
        <p:txBody>
          <a:bodyPr wrap="square">
            <a:spAutoFit/>
          </a:bodyPr>
          <a:lstStyle/>
          <a:p>
            <a:pPr algn="ctr">
              <a:buClr>
                <a:srgbClr val="00953A"/>
              </a:buClr>
            </a:pPr>
            <a:r>
              <a:rPr lang="en-US" sz="2400" b="1" dirty="0"/>
              <a:t>Varia </a:t>
            </a:r>
            <a:r>
              <a:rPr lang="en-US" sz="2400" b="1" dirty="0" err="1"/>
              <a:t>conforme</a:t>
            </a:r>
            <a:r>
              <a:rPr lang="en-US" sz="2400" b="1" dirty="0"/>
              <a:t> o país</a:t>
            </a:r>
          </a:p>
          <a:p>
            <a:pPr marL="342900" indent="-342900">
              <a:buClr>
                <a:schemeClr val="tx1"/>
              </a:buClr>
              <a:buFont typeface="Arial" panose="020B0604020202020204" pitchFamily="34" charset="0"/>
              <a:buChar char="•"/>
            </a:pPr>
            <a:r>
              <a:rPr lang="en-US" sz="2000" dirty="0"/>
              <a:t>Lista de </a:t>
            </a:r>
            <a:r>
              <a:rPr lang="en-US" sz="2000" dirty="0" err="1"/>
              <a:t>doenças</a:t>
            </a:r>
            <a:r>
              <a:rPr lang="en-US" sz="2000" dirty="0"/>
              <a:t> (20-80+)</a:t>
            </a:r>
          </a:p>
          <a:p>
            <a:pPr marL="342900" indent="-342900">
              <a:buClr>
                <a:schemeClr val="tx1"/>
              </a:buClr>
              <a:buFont typeface="Arial" panose="020B0604020202020204" pitchFamily="34" charset="0"/>
              <a:buChar char="•"/>
            </a:pPr>
            <a:r>
              <a:rPr lang="en-US" sz="2000" dirty="0"/>
              <a:t>Definições de casos</a:t>
            </a:r>
          </a:p>
          <a:p>
            <a:pPr marL="342900" indent="-342900">
              <a:buClr>
                <a:schemeClr val="tx1"/>
              </a:buClr>
              <a:buFont typeface="Arial" panose="020B0604020202020204" pitchFamily="34" charset="0"/>
              <a:buChar char="•"/>
            </a:pPr>
            <a:r>
              <a:rPr lang="en-US" sz="2000" dirty="0"/>
              <a:t>Como comunicar</a:t>
            </a:r>
          </a:p>
          <a:p>
            <a:pPr marL="342900" indent="-342900">
              <a:buClr>
                <a:schemeClr val="tx1"/>
              </a:buClr>
              <a:buFont typeface="Arial" panose="020B0604020202020204" pitchFamily="34" charset="0"/>
              <a:buChar char="•"/>
            </a:pPr>
            <a:r>
              <a:rPr lang="en-US" sz="2000" dirty="0"/>
              <a:t>Com que rapidez comunicar</a:t>
            </a:r>
          </a:p>
          <a:p>
            <a:pPr marL="342900" indent="-342900">
              <a:buClr>
                <a:schemeClr val="tx1"/>
              </a:buClr>
              <a:buFont typeface="Arial" panose="020B0604020202020204" pitchFamily="34" charset="0"/>
              <a:buChar char="•"/>
            </a:pPr>
            <a:r>
              <a:rPr lang="en-US" sz="2000" dirty="0"/>
              <a:t>Qual </a:t>
            </a:r>
            <a:r>
              <a:rPr lang="en-US" sz="2000" dirty="0" err="1"/>
              <a:t>nível</a:t>
            </a:r>
            <a:r>
              <a:rPr lang="en-US" sz="2000" dirty="0"/>
              <a:t> de </a:t>
            </a:r>
            <a:r>
              <a:rPr lang="en-US" sz="2000" dirty="0" err="1"/>
              <a:t>detalhe</a:t>
            </a:r>
            <a:r>
              <a:rPr lang="en-US" sz="2000" dirty="0"/>
              <a:t> fornecer</a:t>
            </a:r>
          </a:p>
        </p:txBody>
      </p:sp>
      <p:sp>
        <p:nvSpPr>
          <p:cNvPr id="10" name="TextBox 9">
            <a:extLst>
              <a:ext uri="{FF2B5EF4-FFF2-40B4-BE49-F238E27FC236}">
                <a16:creationId xmlns:a16="http://schemas.microsoft.com/office/drawing/2014/main" id="{F85F4142-3CC0-F63E-BED1-35343EA06274}"/>
              </a:ext>
            </a:extLst>
          </p:cNvPr>
          <p:cNvSpPr txBox="1"/>
          <p:nvPr/>
        </p:nvSpPr>
        <p:spPr>
          <a:xfrm>
            <a:off x="7231278" y="3200993"/>
            <a:ext cx="4761450" cy="2616101"/>
          </a:xfrm>
          <a:prstGeom prst="rect">
            <a:avLst/>
          </a:prstGeom>
          <a:noFill/>
          <a:ln w="60325">
            <a:solidFill>
              <a:srgbClr val="00953A"/>
            </a:solidFill>
          </a:ln>
        </p:spPr>
        <p:txBody>
          <a:bodyPr wrap="square">
            <a:spAutoFit/>
          </a:bodyPr>
          <a:lstStyle/>
          <a:p>
            <a:pPr algn="ctr">
              <a:spcBef>
                <a:spcPts val="1800"/>
              </a:spcBef>
              <a:buClr>
                <a:srgbClr val="00953A"/>
              </a:buClr>
            </a:pPr>
            <a:r>
              <a:rPr lang="en-US" sz="2400" b="1" dirty="0"/>
              <a:t>WOAH</a:t>
            </a:r>
          </a:p>
          <a:p>
            <a:pPr marL="342900" indent="-342900">
              <a:buFont typeface="Arial" panose="020B0604020202020204" pitchFamily="34" charset="0"/>
              <a:buChar char="•"/>
            </a:pPr>
            <a:r>
              <a:rPr lang="en-US" sz="2000" dirty="0"/>
              <a:t>Notificação de </a:t>
            </a:r>
            <a:r>
              <a:rPr lang="en-US" sz="2000" dirty="0" err="1"/>
              <a:t>doenças</a:t>
            </a:r>
            <a:r>
              <a:rPr lang="en-US" sz="2000" dirty="0"/>
              <a:t> </a:t>
            </a:r>
            <a:r>
              <a:rPr lang="en-US" sz="2000" dirty="0" err="1"/>
              <a:t>selecionadas</a:t>
            </a:r>
            <a:r>
              <a:rPr lang="en-US" sz="2000" dirty="0"/>
              <a:t> dos animais terrestres e aquáticos, incluindo zoonoses</a:t>
            </a:r>
          </a:p>
          <a:p>
            <a:pPr marL="342900" indent="-342900">
              <a:buFont typeface="Arial" panose="020B0604020202020204" pitchFamily="34" charset="0"/>
              <a:buChar char="•"/>
            </a:pPr>
            <a:r>
              <a:rPr lang="en-US" sz="2000" dirty="0"/>
              <a:t>Informa os governos </a:t>
            </a:r>
            <a:r>
              <a:rPr lang="en-US" sz="2000" dirty="0" err="1"/>
              <a:t>sobre</a:t>
            </a:r>
            <a:r>
              <a:rPr lang="en-US" sz="2000" dirty="0"/>
              <a:t> a ocorrência, evolução e distribuição das doenças animais em </a:t>
            </a:r>
            <a:r>
              <a:rPr lang="en-US" sz="2000" dirty="0" err="1"/>
              <a:t>todo</a:t>
            </a:r>
            <a:r>
              <a:rPr lang="en-US" sz="2000" dirty="0"/>
              <a:t> </a:t>
            </a:r>
            <a:br>
              <a:rPr lang="en-US" sz="2000" dirty="0"/>
            </a:br>
            <a:r>
              <a:rPr lang="en-US" sz="2000" dirty="0"/>
              <a:t>o mundo</a:t>
            </a:r>
          </a:p>
        </p:txBody>
      </p:sp>
      <p:pic>
        <p:nvPicPr>
          <p:cNvPr id="1026" name="Picture 2" descr="WTO | The WTO and WOAH">
            <a:extLst>
              <a:ext uri="{FF2B5EF4-FFF2-40B4-BE49-F238E27FC236}">
                <a16:creationId xmlns:a16="http://schemas.microsoft.com/office/drawing/2014/main" id="{F81C37AF-3908-744C-F698-E7A1E98F2E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5906" y="1737457"/>
            <a:ext cx="3109158"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nternational Health Regulations - PAHO/WHO | Pan American Health  Organization">
            <a:extLst>
              <a:ext uri="{FF2B5EF4-FFF2-40B4-BE49-F238E27FC236}">
                <a16:creationId xmlns:a16="http://schemas.microsoft.com/office/drawing/2014/main" id="{7DE718D3-20F7-E9DF-4261-48B4BE4CEC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111" y="3355848"/>
            <a:ext cx="2223033" cy="304495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5BB727-06FC-2BF4-4995-18B22F676220}"/>
              </a:ext>
            </a:extLst>
          </p:cNvPr>
          <p:cNvSpPr txBox="1"/>
          <p:nvPr/>
        </p:nvSpPr>
        <p:spPr>
          <a:xfrm>
            <a:off x="3360464" y="1256243"/>
            <a:ext cx="4670353" cy="1877437"/>
          </a:xfrm>
          <a:prstGeom prst="rect">
            <a:avLst/>
          </a:prstGeom>
          <a:noFill/>
          <a:ln w="60325">
            <a:solidFill>
              <a:srgbClr val="00953A"/>
            </a:solidFill>
          </a:ln>
        </p:spPr>
        <p:txBody>
          <a:bodyPr wrap="square">
            <a:spAutoFit/>
          </a:bodyPr>
          <a:lstStyle/>
          <a:p>
            <a:pPr algn="ctr">
              <a:spcBef>
                <a:spcPts val="1800"/>
              </a:spcBef>
              <a:buClr>
                <a:srgbClr val="00953A"/>
              </a:buClr>
            </a:pPr>
            <a:r>
              <a:rPr lang="en-US" sz="2000" b="1" dirty="0" err="1"/>
              <a:t>Regulamento</a:t>
            </a:r>
            <a:r>
              <a:rPr lang="en-US" sz="2000" b="1" dirty="0"/>
              <a:t> </a:t>
            </a:r>
            <a:r>
              <a:rPr lang="en-US" sz="2000" b="1" dirty="0" err="1"/>
              <a:t>Sanitário</a:t>
            </a:r>
            <a:r>
              <a:rPr lang="en-US" sz="2000" b="1" dirty="0"/>
              <a:t> Internacional</a:t>
            </a:r>
          </a:p>
          <a:p>
            <a:pPr marL="342900" indent="-342900">
              <a:buFont typeface="Arial" panose="020B0604020202020204" pitchFamily="34" charset="0"/>
              <a:buChar char="•"/>
            </a:pPr>
            <a:r>
              <a:rPr lang="en-US" sz="2400" dirty="0"/>
              <a:t>Prevenir e responder a riscos agudos para a saúde pública susceptíveis de </a:t>
            </a:r>
            <a:r>
              <a:rPr lang="en-US" sz="2400" dirty="0" err="1"/>
              <a:t>atravessar</a:t>
            </a:r>
            <a:r>
              <a:rPr lang="en-US" sz="2400" dirty="0"/>
              <a:t> </a:t>
            </a:r>
            <a:br>
              <a:rPr lang="en-US" sz="2400" dirty="0"/>
            </a:br>
            <a:r>
              <a:rPr lang="en-US" sz="2400" dirty="0"/>
              <a:t>as fronteiras</a:t>
            </a:r>
          </a:p>
        </p:txBody>
      </p:sp>
      <p:pic>
        <p:nvPicPr>
          <p:cNvPr id="4" name="Picture 2" descr="image">
            <a:extLst>
              <a:ext uri="{FF2B5EF4-FFF2-40B4-BE49-F238E27FC236}">
                <a16:creationId xmlns:a16="http://schemas.microsoft.com/office/drawing/2014/main" id="{B44D95F4-F788-CA1A-434C-E85C06ACAE6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2716" b="18951"/>
          <a:stretch/>
        </p:blipFill>
        <p:spPr bwMode="auto">
          <a:xfrm>
            <a:off x="404559" y="1737457"/>
            <a:ext cx="2692776"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17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1FA99B7-CFB7-9974-8ADE-DC482EF5FF28}"/>
              </a:ext>
            </a:extLst>
          </p:cNvPr>
          <p:cNvSpPr>
            <a:spLocks noGrp="1"/>
          </p:cNvSpPr>
          <p:nvPr>
            <p:ph sz="half" idx="2"/>
          </p:nvPr>
        </p:nvSpPr>
        <p:spPr>
          <a:xfrm>
            <a:off x="838200" y="1479550"/>
            <a:ext cx="6057275" cy="4638675"/>
          </a:xfrm>
        </p:spPr>
        <p:txBody>
          <a:bodyPr/>
          <a:lstStyle/>
          <a:p>
            <a:r>
              <a:rPr lang="en-US" dirty="0"/>
              <a:t>Formulário de investigação do caso</a:t>
            </a:r>
          </a:p>
          <a:p>
            <a:pPr lvl="1"/>
            <a:r>
              <a:rPr lang="en-US" dirty="0"/>
              <a:t>Informações de identificação pessoal</a:t>
            </a:r>
          </a:p>
          <a:p>
            <a:pPr lvl="1"/>
            <a:r>
              <a:rPr lang="en-US" dirty="0"/>
              <a:t>Informações demográficas</a:t>
            </a:r>
          </a:p>
          <a:p>
            <a:pPr lvl="1"/>
            <a:r>
              <a:rPr lang="en-US" dirty="0"/>
              <a:t>Informações </a:t>
            </a:r>
            <a:r>
              <a:rPr lang="en-US" dirty="0" err="1"/>
              <a:t>sobre</a:t>
            </a:r>
            <a:r>
              <a:rPr lang="en-US" dirty="0"/>
              <a:t> a doença</a:t>
            </a:r>
          </a:p>
          <a:p>
            <a:pPr lvl="2"/>
            <a:r>
              <a:rPr lang="en-US" dirty="0"/>
              <a:t>Clínica</a:t>
            </a:r>
          </a:p>
          <a:p>
            <a:pPr lvl="2"/>
            <a:r>
              <a:rPr lang="en-US" dirty="0"/>
              <a:t>Laboratório</a:t>
            </a:r>
          </a:p>
          <a:p>
            <a:pPr lvl="1"/>
            <a:r>
              <a:rPr lang="en-US" dirty="0"/>
              <a:t>Informações </a:t>
            </a:r>
            <a:r>
              <a:rPr lang="en-US" dirty="0" err="1"/>
              <a:t>sobre</a:t>
            </a:r>
            <a:r>
              <a:rPr lang="en-US" dirty="0"/>
              <a:t> a origem e </a:t>
            </a:r>
            <a:r>
              <a:rPr lang="en-US" dirty="0" err="1"/>
              <a:t>os</a:t>
            </a:r>
            <a:r>
              <a:rPr lang="en-US" dirty="0"/>
              <a:t> </a:t>
            </a:r>
            <a:r>
              <a:rPr lang="en-US" dirty="0" err="1"/>
              <a:t>fatores</a:t>
            </a:r>
            <a:r>
              <a:rPr lang="en-US" dirty="0"/>
              <a:t> de risco</a:t>
            </a:r>
          </a:p>
          <a:p>
            <a:pPr lvl="1"/>
            <a:r>
              <a:rPr lang="en-US" dirty="0" err="1"/>
              <a:t>Contatos</a:t>
            </a:r>
            <a:endParaRPr lang="en-US" dirty="0"/>
          </a:p>
          <a:p>
            <a:pPr lvl="1"/>
            <a:r>
              <a:rPr lang="en-US" dirty="0"/>
              <a:t>Informação do </a:t>
            </a:r>
            <a:r>
              <a:rPr lang="en-US" dirty="0" err="1"/>
              <a:t>notificador</a:t>
            </a:r>
            <a:endParaRPr lang="en-US" dirty="0"/>
          </a:p>
          <a:p>
            <a:r>
              <a:rPr lang="en-US" dirty="0"/>
              <a:t>Amostras de laboratório</a:t>
            </a:r>
          </a:p>
          <a:p>
            <a:endParaRPr lang="en-US" dirty="0"/>
          </a:p>
          <a:p>
            <a:endParaRPr lang="en-US" dirty="0"/>
          </a:p>
        </p:txBody>
      </p:sp>
      <p:sp>
        <p:nvSpPr>
          <p:cNvPr id="2" name="Title 1"/>
          <p:cNvSpPr>
            <a:spLocks noGrp="1"/>
          </p:cNvSpPr>
          <p:nvPr>
            <p:ph type="title"/>
          </p:nvPr>
        </p:nvSpPr>
        <p:spPr>
          <a:xfrm>
            <a:off x="838200" y="457200"/>
            <a:ext cx="10515600" cy="800100"/>
          </a:xfrm>
        </p:spPr>
        <p:txBody>
          <a:bodyPr/>
          <a:lstStyle/>
          <a:p>
            <a:r>
              <a:rPr lang="en-US" dirty="0"/>
              <a:t>O que </a:t>
            </a:r>
            <a:r>
              <a:rPr lang="en-US" dirty="0" err="1"/>
              <a:t>coletar</a:t>
            </a:r>
            <a:r>
              <a:rPr lang="en-US" dirty="0"/>
              <a:t>?</a:t>
            </a:r>
          </a:p>
        </p:txBody>
      </p:sp>
      <p:pic>
        <p:nvPicPr>
          <p:cNvPr id="4098" name="Picture 2" descr="Ebola or Marburg case investigation and recording sheet">
            <a:extLst>
              <a:ext uri="{FF2B5EF4-FFF2-40B4-BE49-F238E27FC236}">
                <a16:creationId xmlns:a16="http://schemas.microsoft.com/office/drawing/2014/main" id="{20A15A87-4D5A-ED0B-8098-D30D5BC0ABA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765" t="53" r="14263" b="59623"/>
          <a:stretch/>
        </p:blipFill>
        <p:spPr bwMode="auto">
          <a:xfrm>
            <a:off x="7086456" y="2147295"/>
            <a:ext cx="4597544" cy="316387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1601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D19B4D7-EB9A-305B-B3EC-0CA9F31C6D4D}"/>
              </a:ext>
            </a:extLst>
          </p:cNvPr>
          <p:cNvSpPr>
            <a:spLocks noGrp="1"/>
          </p:cNvSpPr>
          <p:nvPr>
            <p:ph sz="half" idx="2"/>
          </p:nvPr>
        </p:nvSpPr>
        <p:spPr>
          <a:xfrm>
            <a:off x="838200" y="1479550"/>
            <a:ext cx="10515600" cy="4638675"/>
          </a:xfrm>
        </p:spPr>
        <p:txBody>
          <a:bodyPr lIns="91440" tIns="45720" rIns="91440" bIns="45720" anchor="t"/>
          <a:lstStyle/>
          <a:p>
            <a:pPr marL="514350" indent="-514350">
              <a:buFont typeface="+mj-lt"/>
              <a:buAutoNum type="arabicPeriod"/>
            </a:pPr>
            <a:r>
              <a:rPr lang="en-US" dirty="0" err="1"/>
              <a:t>Começar</a:t>
            </a:r>
            <a:r>
              <a:rPr lang="en-US" dirty="0"/>
              <a:t> pela fonte do primeiro relatório</a:t>
            </a:r>
          </a:p>
          <a:p>
            <a:pPr marL="514350" indent="-514350">
              <a:buFont typeface="+mj-lt"/>
              <a:buAutoNum type="arabicPeriod"/>
            </a:pPr>
            <a:r>
              <a:rPr lang="en-US" dirty="0" err="1"/>
              <a:t>Entrevistar</a:t>
            </a:r>
            <a:r>
              <a:rPr lang="en-US" dirty="0"/>
              <a:t> o prestador de cuidados médicos, o tratador de </a:t>
            </a:r>
            <a:r>
              <a:rPr lang="en-US" dirty="0" err="1"/>
              <a:t>animais</a:t>
            </a:r>
            <a:r>
              <a:rPr lang="en-US" dirty="0"/>
              <a:t> </a:t>
            </a:r>
            <a:r>
              <a:rPr lang="en-US" dirty="0" err="1"/>
              <a:t>ou</a:t>
            </a:r>
            <a:r>
              <a:rPr lang="en-US" dirty="0"/>
              <a:t> outros </a:t>
            </a:r>
            <a:r>
              <a:rPr lang="en-US" dirty="0" err="1"/>
              <a:t>técnicos</a:t>
            </a:r>
            <a:endParaRPr lang="en-US" dirty="0"/>
          </a:p>
          <a:p>
            <a:pPr marL="514350" indent="-514350">
              <a:buFont typeface="+mj-lt"/>
              <a:buAutoNum type="arabicPeriod"/>
            </a:pPr>
            <a:r>
              <a:rPr lang="en-US" dirty="0"/>
              <a:t>Rever </a:t>
            </a:r>
            <a:r>
              <a:rPr lang="en-US" dirty="0" err="1"/>
              <a:t>os</a:t>
            </a:r>
            <a:r>
              <a:rPr lang="en-US" dirty="0"/>
              <a:t> </a:t>
            </a:r>
            <a:r>
              <a:rPr lang="en-US" dirty="0" err="1"/>
              <a:t>registros</a:t>
            </a:r>
            <a:r>
              <a:rPr lang="en-US" dirty="0"/>
              <a:t> </a:t>
            </a:r>
            <a:r>
              <a:rPr lang="en-US" dirty="0" err="1"/>
              <a:t>médicos</a:t>
            </a:r>
            <a:endParaRPr lang="en-US" dirty="0"/>
          </a:p>
          <a:p>
            <a:pPr marL="514350" indent="-514350">
              <a:buFont typeface="+mj-lt"/>
              <a:buAutoNum type="arabicPeriod"/>
            </a:pPr>
            <a:r>
              <a:rPr lang="en-US" dirty="0" err="1"/>
              <a:t>Entrevistar</a:t>
            </a:r>
            <a:r>
              <a:rPr lang="en-US" dirty="0"/>
              <a:t> o doente, o prestador de cuidados </a:t>
            </a:r>
            <a:r>
              <a:rPr lang="en-US" dirty="0" err="1"/>
              <a:t>ou</a:t>
            </a:r>
            <a:r>
              <a:rPr lang="en-US" dirty="0"/>
              <a:t> o </a:t>
            </a:r>
            <a:r>
              <a:rPr lang="en-US" dirty="0" err="1"/>
              <a:t>proprietário</a:t>
            </a:r>
            <a:r>
              <a:rPr lang="en-US" dirty="0"/>
              <a:t>/ </a:t>
            </a:r>
            <a:r>
              <a:rPr lang="en-US" dirty="0" err="1"/>
              <a:t>prestador</a:t>
            </a:r>
            <a:r>
              <a:rPr lang="en-US" dirty="0"/>
              <a:t> de </a:t>
            </a:r>
            <a:r>
              <a:rPr lang="en-US" dirty="0" err="1"/>
              <a:t>cuidados</a:t>
            </a:r>
            <a:r>
              <a:rPr lang="en-US" dirty="0"/>
              <a:t> do animal</a:t>
            </a:r>
          </a:p>
          <a:p>
            <a:pPr marL="514350" indent="-514350">
              <a:buFont typeface="+mj-lt"/>
              <a:buAutoNum type="arabicPeriod"/>
            </a:pPr>
            <a:r>
              <a:rPr lang="en-US" dirty="0" err="1"/>
              <a:t>Entrevistar</a:t>
            </a:r>
            <a:r>
              <a:rPr lang="en-US" dirty="0"/>
              <a:t> familiares, amigos e colegas de trabalho</a:t>
            </a:r>
          </a:p>
          <a:p>
            <a:pPr marL="514350" indent="-514350">
              <a:buFont typeface="+mj-lt"/>
              <a:buAutoNum type="arabicPeriod"/>
            </a:pPr>
            <a:r>
              <a:rPr lang="en-US" dirty="0" err="1"/>
              <a:t>Obter</a:t>
            </a:r>
            <a:r>
              <a:rPr lang="en-US" dirty="0"/>
              <a:t> cópias dos resultados dos testes laboratoriais</a:t>
            </a:r>
          </a:p>
          <a:p>
            <a:pPr lvl="1"/>
            <a:r>
              <a:rPr lang="en-US" dirty="0"/>
              <a:t>Rever todos os relatórios laboratoriais</a:t>
            </a:r>
          </a:p>
          <a:p>
            <a:pPr lvl="1"/>
            <a:r>
              <a:rPr lang="en-US" dirty="0"/>
              <a:t>Solicitar que o laboratório </a:t>
            </a:r>
            <a:r>
              <a:rPr lang="en-US" dirty="0" err="1"/>
              <a:t>não</a:t>
            </a:r>
            <a:r>
              <a:rPr lang="en-US" dirty="0"/>
              <a:t> </a:t>
            </a:r>
            <a:r>
              <a:rPr lang="en-US" dirty="0" err="1"/>
              <a:t>descarte</a:t>
            </a:r>
            <a:r>
              <a:rPr lang="en-US" dirty="0"/>
              <a:t> </a:t>
            </a:r>
            <a:r>
              <a:rPr lang="en-US" dirty="0" err="1"/>
              <a:t>espécimes</a:t>
            </a:r>
            <a:r>
              <a:rPr lang="en-US" dirty="0"/>
              <a:t> e isolados</a:t>
            </a:r>
          </a:p>
        </p:txBody>
      </p:sp>
      <p:sp>
        <p:nvSpPr>
          <p:cNvPr id="2" name="Title 1"/>
          <p:cNvSpPr>
            <a:spLocks noGrp="1"/>
          </p:cNvSpPr>
          <p:nvPr>
            <p:ph type="title"/>
          </p:nvPr>
        </p:nvSpPr>
        <p:spPr>
          <a:xfrm>
            <a:off x="838200" y="0"/>
            <a:ext cx="10515600" cy="1257300"/>
          </a:xfrm>
        </p:spPr>
        <p:txBody>
          <a:bodyPr/>
          <a:lstStyle/>
          <a:p>
            <a:r>
              <a:rPr lang="en-US" dirty="0"/>
              <a:t>Coleta de dados </a:t>
            </a:r>
            <a:r>
              <a:rPr lang="en-US" dirty="0" err="1"/>
              <a:t>durante</a:t>
            </a:r>
            <a:r>
              <a:rPr lang="en-US" dirty="0"/>
              <a:t> a </a:t>
            </a:r>
            <a:r>
              <a:rPr lang="en-US" dirty="0" err="1"/>
              <a:t>investigação</a:t>
            </a:r>
            <a:r>
              <a:rPr lang="en-US" dirty="0"/>
              <a:t> de um </a:t>
            </a:r>
            <a:r>
              <a:rPr lang="en-US" dirty="0" err="1"/>
              <a:t>caso</a:t>
            </a:r>
            <a:endParaRPr lang="en-US" dirty="0"/>
          </a:p>
        </p:txBody>
      </p:sp>
    </p:spTree>
    <p:extLst>
      <p:ext uri="{BB962C8B-B14F-4D97-AF65-F5344CB8AC3E}">
        <p14:creationId xmlns:p14="http://schemas.microsoft.com/office/powerpoint/2010/main" val="210037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9608F9D-FAB5-7194-5229-CCABD198E3C5}"/>
              </a:ext>
            </a:extLst>
          </p:cNvPr>
          <p:cNvSpPr>
            <a:spLocks noGrp="1"/>
          </p:cNvSpPr>
          <p:nvPr>
            <p:ph sz="half" idx="2"/>
          </p:nvPr>
        </p:nvSpPr>
        <p:spPr>
          <a:xfrm>
            <a:off x="838200" y="1478857"/>
            <a:ext cx="10515600" cy="4639309"/>
          </a:xfrm>
        </p:spPr>
        <p:txBody>
          <a:bodyPr lIns="91440" tIns="45720" rIns="91440" bIns="45720" anchor="t"/>
          <a:lstStyle/>
          <a:p>
            <a:r>
              <a:rPr lang="en-US"/>
              <a:t>Iniciar a conversa de forma adequada:</a:t>
            </a:r>
          </a:p>
          <a:p>
            <a:pPr lvl="1"/>
            <a:r>
              <a:rPr lang="en-US"/>
              <a:t> Identificar-se como profissional de saúde pública</a:t>
            </a:r>
          </a:p>
          <a:p>
            <a:pPr lvl="1"/>
            <a:r>
              <a:rPr lang="en-US"/>
              <a:t>Confirmar a identidade da pessoa com quem se fala, por exemplo:</a:t>
            </a:r>
          </a:p>
          <a:p>
            <a:pPr lvl="2"/>
            <a:r>
              <a:rPr lang="en-US"/>
              <a:t>"És um membro da família de ____?" </a:t>
            </a:r>
          </a:p>
          <a:p>
            <a:pPr lvl="2"/>
            <a:r>
              <a:rPr lang="en-US"/>
              <a:t>"É o proprietário do(s) animal(ais)?"</a:t>
            </a:r>
          </a:p>
          <a:p>
            <a:pPr lvl="1"/>
            <a:r>
              <a:rPr lang="en-US"/>
              <a:t> Indique o motivo do contato, por exemplo:</a:t>
            </a:r>
          </a:p>
          <a:p>
            <a:pPr lvl="2"/>
            <a:r>
              <a:rPr lang="en-US"/>
              <a:t>"Estou ligando para falar sobre a doença do seu familiar."</a:t>
            </a:r>
          </a:p>
          <a:p>
            <a:pPr lvl="2"/>
            <a:r>
              <a:rPr lang="en-US"/>
              <a:t>"Estou aqui para falar sobre o relatório da doença (ou morte) do seu animal."</a:t>
            </a:r>
            <a:endParaRPr lang="en-US" dirty="0"/>
          </a:p>
        </p:txBody>
      </p:sp>
      <p:sp>
        <p:nvSpPr>
          <p:cNvPr id="2" name="Title 1"/>
          <p:cNvSpPr>
            <a:spLocks noGrp="1"/>
          </p:cNvSpPr>
          <p:nvPr>
            <p:ph type="title"/>
          </p:nvPr>
        </p:nvSpPr>
        <p:spPr>
          <a:xfrm>
            <a:off x="838200" y="457200"/>
            <a:ext cx="10515600" cy="800100"/>
          </a:xfrm>
        </p:spPr>
        <p:txBody>
          <a:bodyPr/>
          <a:lstStyle/>
          <a:p>
            <a:r>
              <a:rPr lang="en-US"/>
              <a:t>Entrevista de investigação do caso</a:t>
            </a:r>
            <a:endParaRPr lang="en-US" dirty="0"/>
          </a:p>
        </p:txBody>
      </p:sp>
    </p:spTree>
    <p:extLst>
      <p:ext uri="{BB962C8B-B14F-4D97-AF65-F5344CB8AC3E}">
        <p14:creationId xmlns:p14="http://schemas.microsoft.com/office/powerpoint/2010/main" val="1147505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135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8428066-1441-45B7-F412-10447CD104E5}"/>
              </a:ext>
            </a:extLst>
          </p:cNvPr>
          <p:cNvSpPr>
            <a:spLocks noGrp="1"/>
          </p:cNvSpPr>
          <p:nvPr>
            <p:ph sz="half" idx="2"/>
          </p:nvPr>
        </p:nvSpPr>
        <p:spPr>
          <a:xfrm>
            <a:off x="838200" y="1479550"/>
            <a:ext cx="10869118" cy="4638675"/>
          </a:xfrm>
        </p:spPr>
        <p:txBody>
          <a:bodyPr lIns="91440" tIns="45720" rIns="91440" bIns="45720" anchor="t"/>
          <a:lstStyle/>
          <a:p>
            <a:r>
              <a:rPr lang="en-US" sz="2400" dirty="0"/>
              <a:t>Tranquilizar o entrevistado, a família, os amigos e os colegas de trabalho</a:t>
            </a:r>
          </a:p>
          <a:p>
            <a:r>
              <a:rPr lang="en-US" sz="2400" dirty="0"/>
              <a:t>Ser capaz de fornecer informações </a:t>
            </a:r>
            <a:r>
              <a:rPr lang="en-US" sz="2400" dirty="0" err="1"/>
              <a:t>sobre</a:t>
            </a:r>
            <a:r>
              <a:rPr lang="en-US" sz="2400" dirty="0"/>
              <a:t> a doença/patologia</a:t>
            </a:r>
          </a:p>
          <a:p>
            <a:r>
              <a:rPr lang="en-US" sz="2400" dirty="0"/>
              <a:t>Utilizar um instrumento de coleta de dados</a:t>
            </a:r>
          </a:p>
          <a:p>
            <a:r>
              <a:rPr lang="en-US" sz="2400" dirty="0"/>
              <a:t>Tentar obter todas as informações necessárias</a:t>
            </a:r>
          </a:p>
          <a:p>
            <a:r>
              <a:rPr lang="en-US" sz="2400" dirty="0" err="1"/>
              <a:t>Ajudá</a:t>
            </a:r>
            <a:r>
              <a:rPr lang="en-US" sz="2400" dirty="0"/>
              <a:t>-lo a recordar, utilizando auxiliares de memória sempre que possível</a:t>
            </a:r>
          </a:p>
          <a:p>
            <a:r>
              <a:rPr lang="en-US" sz="2400" dirty="0"/>
              <a:t>Terminar a entrevista de forma profissional</a:t>
            </a:r>
          </a:p>
          <a:p>
            <a:pPr lvl="1"/>
            <a:r>
              <a:rPr lang="en-US" sz="2000" dirty="0"/>
              <a:t>Aumentar a possibilidade de acompanhamento</a:t>
            </a:r>
          </a:p>
          <a:p>
            <a:pPr lvl="1"/>
            <a:r>
              <a:rPr lang="en-US" sz="2000" dirty="0"/>
              <a:t>Perguntar se o entrevistado tem perguntas</a:t>
            </a:r>
          </a:p>
          <a:p>
            <a:pPr lvl="1"/>
            <a:r>
              <a:rPr lang="en-US" sz="2000" dirty="0"/>
              <a:t>Disponibilizar um número de telefone para perguntas e informações adicionais</a:t>
            </a:r>
          </a:p>
          <a:p>
            <a:pPr lvl="1"/>
            <a:r>
              <a:rPr lang="en-US" sz="2000" dirty="0"/>
              <a:t>Agradecer ao entrevistado</a:t>
            </a:r>
          </a:p>
        </p:txBody>
      </p:sp>
      <p:sp>
        <p:nvSpPr>
          <p:cNvPr id="2" name="Title 1"/>
          <p:cNvSpPr>
            <a:spLocks noGrp="1"/>
          </p:cNvSpPr>
          <p:nvPr>
            <p:ph type="title"/>
          </p:nvPr>
        </p:nvSpPr>
        <p:spPr>
          <a:xfrm>
            <a:off x="838200" y="457200"/>
            <a:ext cx="10515600" cy="800100"/>
          </a:xfrm>
        </p:spPr>
        <p:txBody>
          <a:bodyPr/>
          <a:lstStyle/>
          <a:p>
            <a:r>
              <a:rPr lang="en-US" dirty="0" err="1"/>
              <a:t>Conduzir</a:t>
            </a:r>
            <a:r>
              <a:rPr lang="en-US" dirty="0"/>
              <a:t> a </a:t>
            </a:r>
            <a:r>
              <a:rPr lang="en-US" dirty="0" err="1"/>
              <a:t>entrevista</a:t>
            </a:r>
            <a:endParaRPr lang="en-US" dirty="0"/>
          </a:p>
        </p:txBody>
      </p:sp>
    </p:spTree>
    <p:extLst>
      <p:ext uri="{BB962C8B-B14F-4D97-AF65-F5344CB8AC3E}">
        <p14:creationId xmlns:p14="http://schemas.microsoft.com/office/powerpoint/2010/main" val="24550052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8428066-1441-45B7-F412-10447CD104E5}"/>
              </a:ext>
            </a:extLst>
          </p:cNvPr>
          <p:cNvSpPr>
            <a:spLocks noGrp="1"/>
          </p:cNvSpPr>
          <p:nvPr>
            <p:ph sz="half" idx="2"/>
          </p:nvPr>
        </p:nvSpPr>
        <p:spPr>
          <a:xfrm>
            <a:off x="838200" y="1478857"/>
            <a:ext cx="10515600" cy="4639309"/>
          </a:xfrm>
        </p:spPr>
        <p:txBody>
          <a:bodyPr lIns="91440" tIns="45720" rIns="91440" bIns="45720" anchor="t"/>
          <a:lstStyle/>
          <a:p>
            <a:r>
              <a:rPr lang="en-US" dirty="0"/>
              <a:t>Clínica </a:t>
            </a:r>
          </a:p>
          <a:p>
            <a:pPr lvl="1"/>
            <a:r>
              <a:rPr lang="en-US" dirty="0"/>
              <a:t>Rever </a:t>
            </a:r>
            <a:r>
              <a:rPr lang="en-US" dirty="0" err="1"/>
              <a:t>os</a:t>
            </a:r>
            <a:r>
              <a:rPr lang="en-US" dirty="0"/>
              <a:t> </a:t>
            </a:r>
            <a:r>
              <a:rPr lang="en-US" dirty="0" err="1"/>
              <a:t>registros</a:t>
            </a:r>
            <a:r>
              <a:rPr lang="en-US" dirty="0"/>
              <a:t> médicos</a:t>
            </a:r>
          </a:p>
          <a:p>
            <a:pPr lvl="1"/>
            <a:r>
              <a:rPr lang="en-US" dirty="0"/>
              <a:t>Entrevistar o doente ou o proprietário/cuidador do animal</a:t>
            </a:r>
          </a:p>
          <a:p>
            <a:r>
              <a:rPr lang="en-US" dirty="0"/>
              <a:t>Laboratório</a:t>
            </a:r>
          </a:p>
          <a:p>
            <a:pPr lvl="1"/>
            <a:r>
              <a:rPr lang="en-US" dirty="0"/>
              <a:t>Rever todos os relatórios laboratoriais</a:t>
            </a:r>
          </a:p>
          <a:p>
            <a:pPr lvl="1"/>
            <a:r>
              <a:rPr lang="en-US" dirty="0"/>
              <a:t>Solicitar ao laboratório que guarde todos os espécimes e isolados</a:t>
            </a:r>
          </a:p>
          <a:p>
            <a:r>
              <a:rPr lang="en-US" dirty="0"/>
              <a:t>Informe-se </a:t>
            </a:r>
            <a:r>
              <a:rPr lang="en-US" dirty="0" err="1"/>
              <a:t>sobre</a:t>
            </a:r>
            <a:r>
              <a:rPr lang="en-US" dirty="0"/>
              <a:t> casos semelhantes de doença na família, </a:t>
            </a:r>
            <a:r>
              <a:rPr lang="en-US" dirty="0" err="1"/>
              <a:t>contatos</a:t>
            </a:r>
            <a:r>
              <a:rPr lang="en-US" dirty="0"/>
              <a:t> ou colegas de trabalho</a:t>
            </a:r>
          </a:p>
          <a:p>
            <a:pPr lvl="1"/>
            <a:r>
              <a:rPr lang="en-US" dirty="0"/>
              <a:t>No caso de doenças animais, perguntar </a:t>
            </a:r>
            <a:r>
              <a:rPr lang="en-US" dirty="0" err="1"/>
              <a:t>sobre</a:t>
            </a:r>
            <a:r>
              <a:rPr lang="en-US" dirty="0"/>
              <a:t> outros animais da manada ou rebanho, outras </a:t>
            </a:r>
            <a:r>
              <a:rPr lang="en-US" dirty="0" err="1"/>
              <a:t>explorações</a:t>
            </a:r>
            <a:r>
              <a:rPr lang="en-US" dirty="0"/>
              <a:t> </a:t>
            </a:r>
            <a:r>
              <a:rPr lang="en-US" dirty="0" err="1"/>
              <a:t>afetadas</a:t>
            </a:r>
            <a:r>
              <a:rPr lang="en-US" dirty="0"/>
              <a:t> ou outras espécies que </a:t>
            </a:r>
            <a:r>
              <a:rPr lang="en-US" dirty="0" err="1"/>
              <a:t>estejam</a:t>
            </a:r>
            <a:r>
              <a:rPr lang="en-US" dirty="0"/>
              <a:t> </a:t>
            </a:r>
            <a:r>
              <a:rPr lang="en-US" dirty="0" err="1"/>
              <a:t>doentes</a:t>
            </a:r>
            <a:endParaRPr lang="en-US" dirty="0"/>
          </a:p>
        </p:txBody>
      </p:sp>
      <p:sp>
        <p:nvSpPr>
          <p:cNvPr id="2" name="Title 1"/>
          <p:cNvSpPr>
            <a:spLocks noGrp="1"/>
          </p:cNvSpPr>
          <p:nvPr>
            <p:ph type="title"/>
          </p:nvPr>
        </p:nvSpPr>
        <p:spPr>
          <a:xfrm>
            <a:off x="838200" y="457200"/>
            <a:ext cx="10515600" cy="800100"/>
          </a:xfrm>
        </p:spPr>
        <p:txBody>
          <a:bodyPr lIns="91440" tIns="45720" rIns="91440" bIns="45720" anchor="t"/>
          <a:lstStyle/>
          <a:p>
            <a:r>
              <a:rPr lang="en-US" dirty="0" err="1"/>
              <a:t>Informações</a:t>
            </a:r>
            <a:r>
              <a:rPr lang="en-US" dirty="0"/>
              <a:t> </a:t>
            </a:r>
            <a:r>
              <a:rPr lang="en-US" dirty="0" err="1"/>
              <a:t>adicionais</a:t>
            </a:r>
            <a:endParaRPr lang="en-US" dirty="0"/>
          </a:p>
        </p:txBody>
      </p:sp>
    </p:spTree>
    <p:extLst>
      <p:ext uri="{BB962C8B-B14F-4D97-AF65-F5344CB8AC3E}">
        <p14:creationId xmlns:p14="http://schemas.microsoft.com/office/powerpoint/2010/main" val="1341175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24B9FED-1F9C-1C60-C323-20C9B6FCD1A5}"/>
              </a:ext>
            </a:extLst>
          </p:cNvPr>
          <p:cNvSpPr>
            <a:spLocks noGrp="1"/>
          </p:cNvSpPr>
          <p:nvPr>
            <p:ph sz="half" idx="2"/>
          </p:nvPr>
        </p:nvSpPr>
        <p:spPr>
          <a:xfrm>
            <a:off x="838200" y="1478857"/>
            <a:ext cx="10515600" cy="4639309"/>
          </a:xfrm>
        </p:spPr>
        <p:txBody>
          <a:bodyPr/>
          <a:lstStyle/>
          <a:p>
            <a:r>
              <a:rPr lang="en-US" dirty="0"/>
              <a:t>Língua</a:t>
            </a:r>
          </a:p>
          <a:p>
            <a:r>
              <a:rPr lang="en-US" dirty="0"/>
              <a:t>Cultura</a:t>
            </a:r>
          </a:p>
          <a:p>
            <a:r>
              <a:rPr lang="en-US" dirty="0"/>
              <a:t>Horário </a:t>
            </a:r>
          </a:p>
          <a:p>
            <a:r>
              <a:rPr lang="en-US" dirty="0"/>
              <a:t>Segurança</a:t>
            </a:r>
          </a:p>
          <a:p>
            <a:r>
              <a:rPr lang="en-US" dirty="0"/>
              <a:t>Autorização</a:t>
            </a:r>
          </a:p>
        </p:txBody>
      </p:sp>
      <p:sp>
        <p:nvSpPr>
          <p:cNvPr id="2" name="Title 1"/>
          <p:cNvSpPr>
            <a:spLocks noGrp="1"/>
          </p:cNvSpPr>
          <p:nvPr>
            <p:ph type="title"/>
          </p:nvPr>
        </p:nvSpPr>
        <p:spPr>
          <a:xfrm>
            <a:off x="838200" y="457200"/>
            <a:ext cx="10515600" cy="800100"/>
          </a:xfrm>
        </p:spPr>
        <p:txBody>
          <a:bodyPr/>
          <a:lstStyle/>
          <a:p>
            <a:r>
              <a:rPr lang="en-US" dirty="0" err="1"/>
              <a:t>Ultrapassar</a:t>
            </a:r>
            <a:r>
              <a:rPr lang="en-US" dirty="0"/>
              <a:t> </a:t>
            </a:r>
            <a:r>
              <a:rPr lang="en-US" dirty="0" err="1"/>
              <a:t>obstáculos</a:t>
            </a:r>
            <a:endParaRPr lang="en-US" dirty="0"/>
          </a:p>
        </p:txBody>
      </p:sp>
      <p:pic>
        <p:nvPicPr>
          <p:cNvPr id="1026" name="Picture 2" descr="Pictogram going up the stairs. Little by little, he climbed upward and upward. overcoming obstacles stock pictures, royalty-free photos &amp; images">
            <a:extLst>
              <a:ext uri="{FF2B5EF4-FFF2-40B4-BE49-F238E27FC236}">
                <a16:creationId xmlns:a16="http://schemas.microsoft.com/office/drawing/2014/main" id="{9343AF6C-9FDC-2CE1-5C4E-7F6DC5D128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1150" y="1855411"/>
            <a:ext cx="5829300" cy="38862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455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F3F26-5E41-011B-F574-C314C4396FB9}"/>
              </a:ext>
            </a:extLst>
          </p:cNvPr>
          <p:cNvSpPr>
            <a:spLocks noGrp="1"/>
          </p:cNvSpPr>
          <p:nvPr>
            <p:ph type="title"/>
          </p:nvPr>
        </p:nvSpPr>
        <p:spPr>
          <a:xfrm>
            <a:off x="838200" y="457200"/>
            <a:ext cx="9752215" cy="800100"/>
          </a:xfrm>
        </p:spPr>
        <p:txBody>
          <a:bodyPr/>
          <a:lstStyle/>
          <a:p>
            <a:r>
              <a:rPr lang="en-US" dirty="0"/>
              <a:t>Entrevistar um </a:t>
            </a:r>
            <a:r>
              <a:rPr lang="en-US" dirty="0" err="1"/>
              <a:t>caso</a:t>
            </a:r>
            <a:endParaRPr lang="en-US" dirty="0"/>
          </a:p>
        </p:txBody>
      </p:sp>
    </p:spTree>
    <p:extLst>
      <p:ext uri="{BB962C8B-B14F-4D97-AF65-F5344CB8AC3E}">
        <p14:creationId xmlns:p14="http://schemas.microsoft.com/office/powerpoint/2010/main" val="2268392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3528288-52D5-6724-A77D-03F27557B8E7}"/>
              </a:ext>
            </a:extLst>
          </p:cNvPr>
          <p:cNvSpPr>
            <a:spLocks noGrp="1"/>
          </p:cNvSpPr>
          <p:nvPr>
            <p:ph sz="half" idx="2"/>
          </p:nvPr>
        </p:nvSpPr>
        <p:spPr>
          <a:xfrm>
            <a:off x="838200" y="1478857"/>
            <a:ext cx="10515600" cy="4639309"/>
          </a:xfrm>
        </p:spPr>
        <p:txBody>
          <a:bodyPr/>
          <a:lstStyle/>
          <a:p>
            <a:r>
              <a:rPr lang="en-US" dirty="0"/>
              <a:t> Dividir a turma em 3 ou 4 grupos </a:t>
            </a:r>
          </a:p>
          <a:p>
            <a:r>
              <a:rPr lang="en-US" dirty="0"/>
              <a:t> Atribuir funções:</a:t>
            </a:r>
          </a:p>
          <a:p>
            <a:pPr lvl="3"/>
            <a:r>
              <a:rPr lang="en-US" dirty="0"/>
              <a:t>Investigador de casos (1 pessoa)</a:t>
            </a:r>
          </a:p>
          <a:p>
            <a:pPr lvl="3"/>
            <a:r>
              <a:rPr lang="en-US" dirty="0"/>
              <a:t>Mãe do doente (1 pessoa)</a:t>
            </a:r>
          </a:p>
          <a:p>
            <a:pPr lvl="3"/>
            <a:r>
              <a:rPr lang="en-US" dirty="0"/>
              <a:t>Observadores (2 pessoas)</a:t>
            </a:r>
          </a:p>
          <a:p>
            <a:pPr lvl="3"/>
            <a:r>
              <a:rPr lang="en-US" dirty="0"/>
              <a:t>Gravadores (resto do grupo)</a:t>
            </a:r>
          </a:p>
          <a:p>
            <a:r>
              <a:rPr lang="en-US" dirty="0"/>
              <a:t> Ler o cenário</a:t>
            </a:r>
          </a:p>
        </p:txBody>
      </p:sp>
      <p:sp>
        <p:nvSpPr>
          <p:cNvPr id="2" name="Title 1"/>
          <p:cNvSpPr>
            <a:spLocks noGrp="1"/>
          </p:cNvSpPr>
          <p:nvPr>
            <p:ph type="title"/>
          </p:nvPr>
        </p:nvSpPr>
        <p:spPr>
          <a:xfrm>
            <a:off x="838200" y="447675"/>
            <a:ext cx="9752215" cy="800100"/>
          </a:xfrm>
        </p:spPr>
        <p:txBody>
          <a:bodyPr/>
          <a:lstStyle/>
          <a:p>
            <a:r>
              <a:rPr lang="en-US" dirty="0"/>
              <a:t>Entrevistar um </a:t>
            </a:r>
            <a:r>
              <a:rPr lang="en-US" dirty="0" err="1"/>
              <a:t>caso</a:t>
            </a:r>
            <a:r>
              <a:rPr lang="en-US" dirty="0"/>
              <a:t>: </a:t>
            </a:r>
            <a:r>
              <a:rPr lang="en-US" dirty="0" err="1"/>
              <a:t>parte</a:t>
            </a:r>
            <a:r>
              <a:rPr lang="en-US" dirty="0"/>
              <a:t> 1</a:t>
            </a:r>
          </a:p>
        </p:txBody>
      </p:sp>
    </p:spTree>
    <p:extLst>
      <p:ext uri="{BB962C8B-B14F-4D97-AF65-F5344CB8AC3E}">
        <p14:creationId xmlns:p14="http://schemas.microsoft.com/office/powerpoint/2010/main" val="1368235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EA72735-D9A1-8E05-2500-55EFD3F3B7B7}"/>
              </a:ext>
            </a:extLst>
          </p:cNvPr>
          <p:cNvSpPr>
            <a:spLocks noGrp="1"/>
          </p:cNvSpPr>
          <p:nvPr>
            <p:ph sz="half" idx="2"/>
          </p:nvPr>
        </p:nvSpPr>
        <p:spPr>
          <a:xfrm>
            <a:off x="838200" y="1478857"/>
            <a:ext cx="10515600" cy="4639309"/>
          </a:xfrm>
        </p:spPr>
        <p:txBody>
          <a:bodyPr/>
          <a:lstStyle/>
          <a:p>
            <a:r>
              <a:rPr lang="en-US" dirty="0"/>
              <a:t>Quem deve ser informado?</a:t>
            </a:r>
          </a:p>
          <a:p>
            <a:endParaRPr lang="en-US" dirty="0"/>
          </a:p>
          <a:p>
            <a:endParaRPr lang="en-US" dirty="0"/>
          </a:p>
        </p:txBody>
      </p:sp>
      <p:sp>
        <p:nvSpPr>
          <p:cNvPr id="2" name="Title 1"/>
          <p:cNvSpPr>
            <a:spLocks noGrp="1"/>
          </p:cNvSpPr>
          <p:nvPr>
            <p:ph type="title"/>
          </p:nvPr>
        </p:nvSpPr>
        <p:spPr>
          <a:xfrm>
            <a:off x="838200" y="447675"/>
            <a:ext cx="9752215" cy="800100"/>
          </a:xfrm>
        </p:spPr>
        <p:txBody>
          <a:bodyPr/>
          <a:lstStyle/>
          <a:p>
            <a:r>
              <a:rPr lang="en-US" dirty="0"/>
              <a:t>Entrevistar um </a:t>
            </a:r>
            <a:r>
              <a:rPr lang="en-US" dirty="0" err="1"/>
              <a:t>caso</a:t>
            </a:r>
            <a:r>
              <a:rPr lang="en-US" dirty="0"/>
              <a:t>: </a:t>
            </a:r>
            <a:r>
              <a:rPr lang="en-US" dirty="0" err="1"/>
              <a:t>parte</a:t>
            </a:r>
            <a:r>
              <a:rPr lang="en-US" dirty="0"/>
              <a:t> 2</a:t>
            </a:r>
          </a:p>
        </p:txBody>
      </p:sp>
      <p:graphicFrame>
        <p:nvGraphicFramePr>
          <p:cNvPr id="4" name="Table 3"/>
          <p:cNvGraphicFramePr>
            <a:graphicFrameLocks noGrp="1"/>
          </p:cNvGraphicFramePr>
          <p:nvPr>
            <p:extLst>
              <p:ext uri="{D42A27DB-BD31-4B8C-83A1-F6EECF244321}">
                <p14:modId xmlns:p14="http://schemas.microsoft.com/office/powerpoint/2010/main" val="2814007460"/>
              </p:ext>
            </p:extLst>
          </p:nvPr>
        </p:nvGraphicFramePr>
        <p:xfrm>
          <a:off x="995680" y="2057400"/>
          <a:ext cx="9997440" cy="4060766"/>
        </p:xfrm>
        <a:graphic>
          <a:graphicData uri="http://schemas.openxmlformats.org/drawingml/2006/table">
            <a:tbl>
              <a:tblPr firstRow="1" bandRow="1">
                <a:tableStyleId>{68D230F3-CF80-4859-8CE7-A43EE81993B5}</a:tableStyleId>
              </a:tblPr>
              <a:tblGrid>
                <a:gridCol w="3281250">
                  <a:extLst>
                    <a:ext uri="{9D8B030D-6E8A-4147-A177-3AD203B41FA5}">
                      <a16:colId xmlns:a16="http://schemas.microsoft.com/office/drawing/2014/main" val="1596176363"/>
                    </a:ext>
                  </a:extLst>
                </a:gridCol>
                <a:gridCol w="3200830">
                  <a:extLst>
                    <a:ext uri="{9D8B030D-6E8A-4147-A177-3AD203B41FA5}">
                      <a16:colId xmlns:a16="http://schemas.microsoft.com/office/drawing/2014/main" val="3657225100"/>
                    </a:ext>
                  </a:extLst>
                </a:gridCol>
                <a:gridCol w="1767840">
                  <a:extLst>
                    <a:ext uri="{9D8B030D-6E8A-4147-A177-3AD203B41FA5}">
                      <a16:colId xmlns:a16="http://schemas.microsoft.com/office/drawing/2014/main" val="4111406822"/>
                    </a:ext>
                  </a:extLst>
                </a:gridCol>
                <a:gridCol w="1747520">
                  <a:extLst>
                    <a:ext uri="{9D8B030D-6E8A-4147-A177-3AD203B41FA5}">
                      <a16:colId xmlns:a16="http://schemas.microsoft.com/office/drawing/2014/main" val="3621350100"/>
                    </a:ext>
                  </a:extLst>
                </a:gridCol>
              </a:tblGrid>
              <a:tr h="653130">
                <a:tc>
                  <a:txBody>
                    <a:bodyPr/>
                    <a:lstStyle/>
                    <a:p>
                      <a:endParaRPr lang="en-US" sz="2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err="1">
                          <a:ln>
                            <a:noFill/>
                          </a:ln>
                          <a:solidFill>
                            <a:schemeClr val="tx1"/>
                          </a:solidFill>
                          <a:effectLst/>
                          <a:latin typeface="+mn-lt"/>
                        </a:rPr>
                        <a:t>Funcionários</a:t>
                      </a:r>
                      <a:r>
                        <a:rPr kumimoji="0" lang="en-US" altLang="en-US" sz="2000" b="1" u="none" strike="noStrike" cap="none" normalizeH="0" baseline="0" dirty="0">
                          <a:ln>
                            <a:noFill/>
                          </a:ln>
                          <a:solidFill>
                            <a:schemeClr val="tx1"/>
                          </a:solidFill>
                          <a:effectLst/>
                          <a:latin typeface="+mn-lt"/>
                        </a:rPr>
                        <a:t> da </a:t>
                      </a:r>
                      <a:r>
                        <a:rPr kumimoji="0" lang="en-US" altLang="en-US" sz="2000" b="1" u="none" strike="noStrike" cap="none" normalizeH="0" baseline="0" dirty="0" err="1">
                          <a:ln>
                            <a:noFill/>
                          </a:ln>
                          <a:solidFill>
                            <a:schemeClr val="tx1"/>
                          </a:solidFill>
                          <a:effectLst/>
                          <a:latin typeface="+mn-lt"/>
                        </a:rPr>
                        <a:t>escola</a:t>
                      </a:r>
                      <a:endParaRPr kumimoji="0" lang="en-US" altLang="en-US" sz="2000" b="1"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altLang="en-US" sz="2000" b="1" u="none" strike="noStrike" cap="none" normalizeH="0" baseline="0" dirty="0">
                          <a:ln>
                            <a:noFill/>
                          </a:ln>
                          <a:solidFill>
                            <a:schemeClr val="tx1"/>
                          </a:solidFill>
                          <a:effectLst/>
                          <a:latin typeface="+mn-lt"/>
                        </a:rPr>
                        <a:t>Pais</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err="1">
                          <a:ln>
                            <a:noFill/>
                          </a:ln>
                          <a:solidFill>
                            <a:schemeClr val="tx1"/>
                          </a:solidFill>
                          <a:effectLst/>
                          <a:latin typeface="+mn-lt"/>
                        </a:rPr>
                        <a:t>Mídia</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230654355"/>
                  </a:ext>
                </a:extLst>
              </a:tr>
              <a:tr h="85190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Fatos </a:t>
                      </a:r>
                      <a:r>
                        <a:rPr kumimoji="0" lang="en-US" altLang="en-US" sz="2000" b="1" u="none" strike="noStrike" cap="none" normalizeH="0" baseline="0" dirty="0" err="1">
                          <a:ln>
                            <a:noFill/>
                          </a:ln>
                          <a:solidFill>
                            <a:schemeClr val="tx1"/>
                          </a:solidFill>
                          <a:effectLst/>
                          <a:latin typeface="+mn-lt"/>
                        </a:rPr>
                        <a:t>sobre</a:t>
                      </a:r>
                      <a:r>
                        <a:rPr kumimoji="0" lang="en-US" altLang="en-US" sz="2000" b="1" u="none" strike="noStrike" cap="none" normalizeH="0" baseline="0" dirty="0">
                          <a:ln>
                            <a:noFill/>
                          </a:ln>
                          <a:solidFill>
                            <a:schemeClr val="tx1"/>
                          </a:solidFill>
                          <a:effectLst/>
                          <a:latin typeface="+mn-lt"/>
                        </a:rPr>
                        <a:t> a meningite</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1970461"/>
                  </a:ext>
                </a:extLst>
              </a:tr>
              <a:tr h="851909">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Risco de </a:t>
                      </a:r>
                      <a:r>
                        <a:rPr kumimoji="0" lang="en-US" altLang="en-US" sz="2000" b="1" u="none" strike="noStrike" cap="none" normalizeH="0" baseline="0" dirty="0" err="1">
                          <a:ln>
                            <a:noFill/>
                          </a:ln>
                          <a:solidFill>
                            <a:schemeClr val="tx1"/>
                          </a:solidFill>
                          <a:effectLst/>
                          <a:latin typeface="+mn-lt"/>
                        </a:rPr>
                        <a:t>doença</a:t>
                      </a:r>
                      <a:r>
                        <a:rPr kumimoji="0" lang="en-US" altLang="en-US" sz="2000" b="1" u="none" strike="noStrike" cap="none" normalizeH="0" baseline="0" dirty="0">
                          <a:ln>
                            <a:noFill/>
                          </a:ln>
                          <a:solidFill>
                            <a:schemeClr val="tx1"/>
                          </a:solidFill>
                          <a:effectLst/>
                          <a:latin typeface="+mn-lt"/>
                        </a:rPr>
                        <a:t> </a:t>
                      </a:r>
                      <a:br>
                        <a:rPr kumimoji="0" lang="en-US" altLang="en-US" sz="2000" b="1" u="none" strike="noStrike" cap="none" normalizeH="0" baseline="0" dirty="0">
                          <a:ln>
                            <a:noFill/>
                          </a:ln>
                          <a:solidFill>
                            <a:schemeClr val="tx1"/>
                          </a:solidFill>
                          <a:effectLst/>
                          <a:latin typeface="+mn-lt"/>
                        </a:rPr>
                      </a:br>
                      <a:r>
                        <a:rPr kumimoji="0" lang="en-US" altLang="en-US" sz="2000" b="1" u="none" strike="noStrike" cap="none" normalizeH="0" baseline="0" dirty="0" err="1">
                          <a:ln>
                            <a:noFill/>
                          </a:ln>
                          <a:solidFill>
                            <a:schemeClr val="tx1"/>
                          </a:solidFill>
                          <a:effectLst/>
                          <a:latin typeface="+mn-lt"/>
                        </a:rPr>
                        <a:t>na</a:t>
                      </a:r>
                      <a:r>
                        <a:rPr kumimoji="0" lang="en-US" altLang="en-US" sz="2000" b="1" u="none" strike="noStrike" cap="none" normalizeH="0" baseline="0" dirty="0">
                          <a:ln>
                            <a:noFill/>
                          </a:ln>
                          <a:solidFill>
                            <a:schemeClr val="tx1"/>
                          </a:solidFill>
                          <a:effectLst/>
                          <a:latin typeface="+mn-lt"/>
                        </a:rPr>
                        <a:t> comunidade</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68286609"/>
                  </a:ext>
                </a:extLst>
              </a:tr>
              <a:tr h="851909">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Identidade da criança</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3208112"/>
                  </a:ext>
                </a:extLst>
              </a:tr>
              <a:tr h="851909">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Estado clínico da criança</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67365819"/>
                  </a:ext>
                </a:extLst>
              </a:tr>
            </a:tbl>
          </a:graphicData>
        </a:graphic>
      </p:graphicFrame>
    </p:spTree>
    <p:extLst>
      <p:ext uri="{BB962C8B-B14F-4D97-AF65-F5344CB8AC3E}">
        <p14:creationId xmlns:p14="http://schemas.microsoft.com/office/powerpoint/2010/main" val="31328253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AA99062-D748-2CD5-79BF-FE65F07EA6CE}"/>
              </a:ext>
            </a:extLst>
          </p:cNvPr>
          <p:cNvSpPr>
            <a:spLocks noGrp="1"/>
          </p:cNvSpPr>
          <p:nvPr>
            <p:ph sz="half" idx="2"/>
          </p:nvPr>
        </p:nvSpPr>
        <p:spPr>
          <a:xfrm>
            <a:off x="838200" y="1478857"/>
            <a:ext cx="10515600" cy="4639309"/>
          </a:xfrm>
        </p:spPr>
        <p:txBody>
          <a:bodyPr lIns="91440" tIns="45720" rIns="91440" bIns="45720" anchor="t"/>
          <a:lstStyle/>
          <a:p>
            <a:r>
              <a:rPr lang="en-US" dirty="0"/>
              <a:t>Como o </a:t>
            </a:r>
            <a:r>
              <a:rPr lang="en-US" dirty="0" err="1"/>
              <a:t>conceito</a:t>
            </a:r>
            <a:r>
              <a:rPr lang="en-US" dirty="0"/>
              <a:t> de Uma Só Saúde é aplicado neste </a:t>
            </a:r>
            <a:r>
              <a:rPr lang="en-US" dirty="0" err="1"/>
              <a:t>estudo</a:t>
            </a:r>
            <a:r>
              <a:rPr lang="en-US" dirty="0"/>
              <a:t> </a:t>
            </a:r>
            <a:br>
              <a:rPr lang="en-US" dirty="0"/>
            </a:br>
            <a:r>
              <a:rPr lang="en-US" dirty="0"/>
              <a:t>de caso?</a:t>
            </a:r>
          </a:p>
          <a:p>
            <a:r>
              <a:rPr lang="en-US" dirty="0"/>
              <a:t>Como pode ser melhorado?</a:t>
            </a:r>
          </a:p>
          <a:p>
            <a:endParaRPr lang="en-US" dirty="0"/>
          </a:p>
          <a:p>
            <a:endParaRPr lang="en-US" dirty="0"/>
          </a:p>
          <a:p>
            <a:r>
              <a:rPr lang="en-US" dirty="0"/>
              <a:t>Qual é o papel dos técnicos de laboratório e dos cientistas ambientais na vigilância da meningite?</a:t>
            </a:r>
          </a:p>
          <a:p>
            <a:endParaRPr lang="en-US" dirty="0"/>
          </a:p>
        </p:txBody>
      </p:sp>
      <p:sp>
        <p:nvSpPr>
          <p:cNvPr id="2" name="Title 1">
            <a:extLst>
              <a:ext uri="{FF2B5EF4-FFF2-40B4-BE49-F238E27FC236}">
                <a16:creationId xmlns:a16="http://schemas.microsoft.com/office/drawing/2014/main" id="{5437F418-FF80-427F-8EF8-7F7DB6542F73}"/>
              </a:ext>
            </a:extLst>
          </p:cNvPr>
          <p:cNvSpPr>
            <a:spLocks noGrp="1"/>
          </p:cNvSpPr>
          <p:nvPr>
            <p:ph type="title"/>
          </p:nvPr>
        </p:nvSpPr>
        <p:spPr>
          <a:xfrm>
            <a:off x="838200" y="447675"/>
            <a:ext cx="9752215" cy="800100"/>
          </a:xfrm>
        </p:spPr>
        <p:txBody>
          <a:bodyPr/>
          <a:lstStyle/>
          <a:p>
            <a:r>
              <a:rPr lang="en-US" dirty="0"/>
              <a:t>Entrevistar um </a:t>
            </a:r>
            <a:r>
              <a:rPr lang="en-US" dirty="0" err="1"/>
              <a:t>caso</a:t>
            </a:r>
            <a:r>
              <a:rPr lang="en-US" dirty="0"/>
              <a:t>: </a:t>
            </a:r>
            <a:r>
              <a:rPr lang="en-US" dirty="0" err="1"/>
              <a:t>parte</a:t>
            </a:r>
            <a:r>
              <a:rPr lang="en-US" dirty="0"/>
              <a:t> 3</a:t>
            </a:r>
          </a:p>
        </p:txBody>
      </p:sp>
    </p:spTree>
    <p:extLst>
      <p:ext uri="{BB962C8B-B14F-4D97-AF65-F5344CB8AC3E}">
        <p14:creationId xmlns:p14="http://schemas.microsoft.com/office/powerpoint/2010/main" val="3726331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0837E2DC-8793-A0EE-3611-729F8E656657}"/>
              </a:ext>
            </a:extLst>
          </p:cNvPr>
          <p:cNvSpPr>
            <a:spLocks noGrp="1"/>
          </p:cNvSpPr>
          <p:nvPr>
            <p:ph sz="half" idx="2"/>
          </p:nvPr>
        </p:nvSpPr>
        <p:spPr/>
        <p:txBody>
          <a:bodyPr/>
          <a:lstStyle/>
          <a:p>
            <a:r>
              <a:rPr lang="en-US" sz="2800" kern="1200" dirty="0">
                <a:latin typeface="Arial" charset="0"/>
                <a:cs typeface="Arial" charset="0"/>
              </a:rPr>
              <a:t>Os microbiologistas e os trabalhadores de laboratório ajudam a monitorizar </a:t>
            </a:r>
            <a:r>
              <a:rPr lang="en-US" sz="2800" dirty="0">
                <a:latin typeface="Arial" charset="0"/>
                <a:cs typeface="Arial" charset="0"/>
              </a:rPr>
              <a:t>a resistência antimicrobiana e a orientar a tomada de decisões</a:t>
            </a:r>
          </a:p>
          <a:p>
            <a:r>
              <a:rPr lang="en-US" sz="2800" dirty="0">
                <a:latin typeface="Arial" charset="0"/>
                <a:cs typeface="Arial" charset="0"/>
              </a:rPr>
              <a:t>Os trabalhadores do sector do ambiente e os especialistas em clima ajudam a prever padrões sazonais e a prevenir surtos</a:t>
            </a:r>
            <a:endParaRPr lang="en-US" sz="2800" dirty="0"/>
          </a:p>
          <a:p>
            <a:pPr marL="0" indent="0">
              <a:buNone/>
            </a:pPr>
            <a:endParaRPr lang="en-US" dirty="0"/>
          </a:p>
        </p:txBody>
      </p:sp>
      <p:sp>
        <p:nvSpPr>
          <p:cNvPr id="2" name="Title 1">
            <a:extLst>
              <a:ext uri="{FF2B5EF4-FFF2-40B4-BE49-F238E27FC236}">
                <a16:creationId xmlns:a16="http://schemas.microsoft.com/office/drawing/2014/main" id="{48CCE4B6-2B64-476E-A9B4-BE6EC935D4E2}"/>
              </a:ext>
            </a:extLst>
          </p:cNvPr>
          <p:cNvSpPr>
            <a:spLocks noGrp="1"/>
          </p:cNvSpPr>
          <p:nvPr>
            <p:ph type="title"/>
          </p:nvPr>
        </p:nvSpPr>
        <p:spPr>
          <a:prstGeom prst="rect">
            <a:avLst/>
          </a:prstGeom>
          <a:solidFill>
            <a:schemeClr val="accent4">
              <a:lumMod val="20000"/>
              <a:lumOff val="80000"/>
            </a:schemeClr>
          </a:solidFill>
        </p:spPr>
        <p:txBody>
          <a:bodyPr/>
          <a:lstStyle/>
          <a:p>
            <a:r>
              <a:rPr lang="en-US" dirty="0"/>
              <a:t>Entrevistar um </a:t>
            </a:r>
            <a:r>
              <a:rPr lang="en-US" dirty="0" err="1"/>
              <a:t>caso</a:t>
            </a:r>
            <a:r>
              <a:rPr lang="en-US" dirty="0"/>
              <a:t>: </a:t>
            </a:r>
            <a:r>
              <a:rPr lang="en-US" dirty="0" err="1"/>
              <a:t>parte</a:t>
            </a:r>
            <a:r>
              <a:rPr lang="en-US" dirty="0"/>
              <a:t> 3 </a:t>
            </a:r>
            <a:r>
              <a:rPr lang="en-US" dirty="0" err="1"/>
              <a:t>resposta</a:t>
            </a:r>
            <a:endParaRPr lang="en-US" dirty="0"/>
          </a:p>
        </p:txBody>
      </p:sp>
      <p:pic>
        <p:nvPicPr>
          <p:cNvPr id="9220" name="Picture 4">
            <a:extLst>
              <a:ext uri="{FF2B5EF4-FFF2-40B4-BE49-F238E27FC236}">
                <a16:creationId xmlns:a16="http://schemas.microsoft.com/office/drawing/2014/main" id="{634BBE13-4728-7D9E-6B1A-22407E4EA6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9390" y="3946991"/>
            <a:ext cx="4087409" cy="261788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3123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9752215" cy="800100"/>
          </a:xfrm>
        </p:spPr>
        <p:txBody>
          <a:bodyPr/>
          <a:lstStyle/>
          <a:p>
            <a:r>
              <a:rPr lang="en-US" dirty="0"/>
              <a:t>Investigação de </a:t>
            </a:r>
            <a:r>
              <a:rPr lang="en-US" dirty="0" err="1"/>
              <a:t>casos</a:t>
            </a:r>
            <a:r>
              <a:rPr lang="en-US" dirty="0"/>
              <a:t> de </a:t>
            </a:r>
            <a:r>
              <a:rPr lang="en-US" dirty="0" err="1"/>
              <a:t>animais</a:t>
            </a:r>
            <a:endParaRPr lang="en-US" dirty="0"/>
          </a:p>
        </p:txBody>
      </p:sp>
      <p:sp>
        <p:nvSpPr>
          <p:cNvPr id="7" name="Content Placeholder 6">
            <a:extLst>
              <a:ext uri="{FF2B5EF4-FFF2-40B4-BE49-F238E27FC236}">
                <a16:creationId xmlns:a16="http://schemas.microsoft.com/office/drawing/2014/main" id="{09D92433-C6E2-3581-94C0-75E6EC204EAD}"/>
              </a:ext>
            </a:extLst>
          </p:cNvPr>
          <p:cNvSpPr>
            <a:spLocks noGrp="1"/>
          </p:cNvSpPr>
          <p:nvPr>
            <p:ph sz="half" idx="2"/>
          </p:nvPr>
        </p:nvSpPr>
        <p:spPr>
          <a:xfrm>
            <a:off x="838200" y="1478857"/>
            <a:ext cx="10515600" cy="4639309"/>
          </a:xfrm>
        </p:spPr>
        <p:txBody>
          <a:bodyPr/>
          <a:lstStyle/>
          <a:p>
            <a:r>
              <a:rPr lang="en-US" dirty="0"/>
              <a:t>Em vez de meningite, imagine que tem um caso de uma doença zoonótica num </a:t>
            </a:r>
            <a:r>
              <a:rPr lang="en-US" dirty="0" err="1"/>
              <a:t>agricultor</a:t>
            </a:r>
            <a:r>
              <a:rPr lang="en-US" dirty="0"/>
              <a:t> que sabe que a doença pode ser transmitida por uma variedade de animais, incluindo gado, roedores e animais de estimação.</a:t>
            </a:r>
          </a:p>
          <a:p>
            <a:r>
              <a:rPr lang="en-US" dirty="0"/>
              <a:t>Em que a investigação do seu caso seria diferente?</a:t>
            </a:r>
          </a:p>
          <a:p>
            <a:r>
              <a:rPr lang="en-US" dirty="0"/>
              <a:t>Quem mais poderia entrevistar? </a:t>
            </a:r>
          </a:p>
          <a:p>
            <a:r>
              <a:rPr lang="en-US" dirty="0"/>
              <a:t>Que informações </a:t>
            </a:r>
            <a:r>
              <a:rPr lang="en-US" dirty="0" err="1"/>
              <a:t>adicionais</a:t>
            </a:r>
            <a:r>
              <a:rPr lang="en-US" dirty="0"/>
              <a:t> </a:t>
            </a:r>
            <a:r>
              <a:rPr lang="en-US" dirty="0" err="1"/>
              <a:t>sua</a:t>
            </a:r>
            <a:r>
              <a:rPr lang="en-US" dirty="0"/>
              <a:t> equipe </a:t>
            </a:r>
            <a:r>
              <a:rPr lang="en-US" dirty="0" err="1"/>
              <a:t>poderia</a:t>
            </a:r>
            <a:r>
              <a:rPr lang="en-US" dirty="0"/>
              <a:t> </a:t>
            </a:r>
            <a:r>
              <a:rPr lang="en-US" dirty="0" err="1"/>
              <a:t>coletar</a:t>
            </a:r>
            <a:r>
              <a:rPr lang="en-US" dirty="0"/>
              <a:t>?</a:t>
            </a:r>
          </a:p>
          <a:p>
            <a:r>
              <a:rPr lang="en-US" dirty="0"/>
              <a:t>A confidencialidade é um problema quando se investiga um surto que envolve animais?</a:t>
            </a:r>
          </a:p>
          <a:p>
            <a:endParaRPr lang="en-US" dirty="0"/>
          </a:p>
        </p:txBody>
      </p:sp>
    </p:spTree>
    <p:extLst>
      <p:ext uri="{BB962C8B-B14F-4D97-AF65-F5344CB8AC3E}">
        <p14:creationId xmlns:p14="http://schemas.microsoft.com/office/powerpoint/2010/main" val="25782788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028FB9D-F3E0-E7E0-E193-720E9DCF8999}"/>
              </a:ext>
            </a:extLst>
          </p:cNvPr>
          <p:cNvSpPr>
            <a:spLocks noGrp="1"/>
          </p:cNvSpPr>
          <p:nvPr>
            <p:ph sz="half" idx="2"/>
          </p:nvPr>
        </p:nvSpPr>
        <p:spPr>
          <a:xfrm>
            <a:off x="838200" y="1478857"/>
            <a:ext cx="10515600" cy="4639309"/>
          </a:xfrm>
        </p:spPr>
        <p:txBody>
          <a:bodyPr/>
          <a:lstStyle/>
          <a:p>
            <a:r>
              <a:rPr lang="en-US" dirty="0"/>
              <a:t>A investigação de casos é uma "ação" importante no </a:t>
            </a:r>
            <a:r>
              <a:rPr lang="en-US" dirty="0" err="1"/>
              <a:t>ciclo</a:t>
            </a:r>
            <a:r>
              <a:rPr lang="en-US" dirty="0"/>
              <a:t> </a:t>
            </a:r>
            <a:br>
              <a:rPr lang="en-US" dirty="0"/>
            </a:br>
            <a:r>
              <a:rPr lang="en-US" dirty="0"/>
              <a:t>de vigilância</a:t>
            </a:r>
          </a:p>
          <a:p>
            <a:r>
              <a:rPr lang="en-US" dirty="0"/>
              <a:t>A investigação de casos deve ser </a:t>
            </a:r>
            <a:r>
              <a:rPr lang="en-US" dirty="0" err="1"/>
              <a:t>efetuada</a:t>
            </a:r>
            <a:r>
              <a:rPr lang="en-US" dirty="0"/>
              <a:t> em relação a doenças de elevada prioridade, </a:t>
            </a:r>
            <a:r>
              <a:rPr lang="en-US" dirty="0" err="1"/>
              <a:t>doenças</a:t>
            </a:r>
            <a:r>
              <a:rPr lang="en-US" dirty="0"/>
              <a:t> </a:t>
            </a:r>
            <a:r>
              <a:rPr lang="en-US" dirty="0" err="1"/>
              <a:t>elencadas</a:t>
            </a:r>
            <a:r>
              <a:rPr lang="en-US" dirty="0"/>
              <a:t> </a:t>
            </a:r>
            <a:r>
              <a:rPr lang="en-US" dirty="0" err="1"/>
              <a:t>pelo</a:t>
            </a:r>
            <a:r>
              <a:rPr lang="en-US" dirty="0"/>
              <a:t> RSI, doenças com </a:t>
            </a:r>
            <a:r>
              <a:rPr lang="en-US" dirty="0" err="1"/>
              <a:t>elevada</a:t>
            </a:r>
            <a:r>
              <a:rPr lang="en-US" dirty="0"/>
              <a:t> </a:t>
            </a:r>
            <a:r>
              <a:rPr lang="en-US" dirty="0" err="1"/>
              <a:t>morbidade</a:t>
            </a:r>
            <a:r>
              <a:rPr lang="en-US" dirty="0"/>
              <a:t> ou mortalidade ou com um risco substancial de propagação</a:t>
            </a:r>
          </a:p>
          <a:p>
            <a:r>
              <a:rPr lang="en-US" dirty="0"/>
              <a:t>As investigações e entrevistas dos casos devem ser </a:t>
            </a:r>
            <a:r>
              <a:rPr lang="en-US" dirty="0" err="1"/>
              <a:t>efetuadas</a:t>
            </a:r>
            <a:r>
              <a:rPr lang="en-US" dirty="0"/>
              <a:t> de forma profissional e respeitosa</a:t>
            </a:r>
          </a:p>
        </p:txBody>
      </p:sp>
      <p:sp>
        <p:nvSpPr>
          <p:cNvPr id="2" name="Title 1"/>
          <p:cNvSpPr>
            <a:spLocks noGrp="1"/>
          </p:cNvSpPr>
          <p:nvPr>
            <p:ph type="title"/>
          </p:nvPr>
        </p:nvSpPr>
        <p:spPr>
          <a:xfrm>
            <a:off x="838200" y="457200"/>
            <a:ext cx="10515600" cy="800100"/>
          </a:xfrm>
        </p:spPr>
        <p:txBody>
          <a:bodyPr/>
          <a:lstStyle/>
          <a:p>
            <a:r>
              <a:rPr lang="en-US" dirty="0" err="1"/>
              <a:t>Resumo</a:t>
            </a:r>
            <a:endParaRPr lang="en-US" dirty="0"/>
          </a:p>
        </p:txBody>
      </p:sp>
    </p:spTree>
    <p:extLst>
      <p:ext uri="{BB962C8B-B14F-4D97-AF65-F5344CB8AC3E}">
        <p14:creationId xmlns:p14="http://schemas.microsoft.com/office/powerpoint/2010/main" val="24838580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B276544-D114-2896-2165-FEEC3D6FACF4}"/>
              </a:ext>
            </a:extLst>
          </p:cNvPr>
          <p:cNvSpPr>
            <a:spLocks noGrp="1"/>
          </p:cNvSpPr>
          <p:nvPr>
            <p:ph sz="half" idx="2"/>
          </p:nvPr>
        </p:nvSpPr>
        <p:spPr>
          <a:xfrm>
            <a:off x="662940" y="1478857"/>
            <a:ext cx="11082020" cy="4639309"/>
          </a:xfrm>
        </p:spPr>
        <p:txBody>
          <a:bodyPr/>
          <a:lstStyle/>
          <a:p>
            <a:pPr marL="0">
              <a:buNone/>
            </a:pPr>
            <a:r>
              <a:rPr lang="en-US" sz="2800" b="1" dirty="0">
                <a:solidFill>
                  <a:srgbClr val="000000"/>
                </a:solidFill>
                <a:latin typeface="Arial" panose="020B0604020202020204" pitchFamily="34" charset="0"/>
              </a:rPr>
              <a:t>No final desta lição, será capaz de:</a:t>
            </a:r>
          </a:p>
          <a:p>
            <a:pPr marL="228600" indent="-228600">
              <a:buFont typeface="Arial" panose="020B0604020202020204" pitchFamily="34" charset="0"/>
              <a:buChar char="•"/>
            </a:pPr>
            <a:r>
              <a:rPr lang="en-US" b="0" dirty="0"/>
              <a:t>Descrever as razões para </a:t>
            </a:r>
            <a:r>
              <a:rPr lang="en-US" b="0" dirty="0" err="1"/>
              <a:t>realizar</a:t>
            </a:r>
            <a:r>
              <a:rPr lang="en-US" b="0" dirty="0"/>
              <a:t> a investigação de um caso </a:t>
            </a:r>
          </a:p>
          <a:p>
            <a:pPr marL="228600" indent="-228600">
              <a:buFont typeface="Arial" panose="020B0604020202020204" pitchFamily="34" charset="0"/>
              <a:buChar char="•"/>
            </a:pPr>
            <a:r>
              <a:rPr lang="en-US" b="0" dirty="0"/>
              <a:t>Entrevistar um </a:t>
            </a:r>
            <a:r>
              <a:rPr lang="en-US" b="0" dirty="0" err="1"/>
              <a:t>caso</a:t>
            </a:r>
            <a:r>
              <a:rPr lang="en-US" b="0" dirty="0"/>
              <a:t> de forma profissional</a:t>
            </a:r>
          </a:p>
          <a:p>
            <a:pPr marL="228600" indent="-228600">
              <a:buFont typeface="Arial" panose="020B0604020202020204" pitchFamily="34" charset="0"/>
              <a:buChar char="•"/>
            </a:pPr>
            <a:r>
              <a:rPr lang="en-US" sz="2800" b="0" dirty="0"/>
              <a:t>Entrevistar um proprietário/cuidador de animais de </a:t>
            </a:r>
            <a:br>
              <a:rPr lang="en-US" sz="2800" b="0" dirty="0"/>
            </a:br>
            <a:r>
              <a:rPr lang="en-US" sz="2800" b="0" dirty="0"/>
              <a:t>forma profissional</a:t>
            </a:r>
          </a:p>
          <a:p>
            <a:pPr marL="228600" indent="-228600">
              <a:buFont typeface="Arial" panose="020B0604020202020204" pitchFamily="34" charset="0"/>
              <a:buChar char="•"/>
            </a:pPr>
            <a:r>
              <a:rPr lang="en-US" b="0" dirty="0"/>
              <a:t>Aplicar os princípios da Uma Só </a:t>
            </a:r>
            <a:r>
              <a:rPr lang="en-US" b="0" dirty="0" err="1"/>
              <a:t>Saúde</a:t>
            </a:r>
            <a:r>
              <a:rPr lang="en-US" b="0" dirty="0"/>
              <a:t> à investigação de um caso</a:t>
            </a:r>
          </a:p>
          <a:p>
            <a:endParaRPr lang="en-US" dirty="0"/>
          </a:p>
        </p:txBody>
      </p:sp>
    </p:spTree>
    <p:extLst>
      <p:ext uri="{BB962C8B-B14F-4D97-AF65-F5344CB8AC3E}">
        <p14:creationId xmlns:p14="http://schemas.microsoft.com/office/powerpoint/2010/main" val="20209339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028FB9D-F3E0-E7E0-E193-720E9DCF8999}"/>
              </a:ext>
            </a:extLst>
          </p:cNvPr>
          <p:cNvSpPr>
            <a:spLocks noGrp="1"/>
          </p:cNvSpPr>
          <p:nvPr>
            <p:ph sz="half" idx="2"/>
          </p:nvPr>
        </p:nvSpPr>
        <p:spPr>
          <a:xfrm>
            <a:off x="838200" y="1478857"/>
            <a:ext cx="10515600" cy="4639309"/>
          </a:xfrm>
        </p:spPr>
        <p:txBody>
          <a:bodyPr/>
          <a:lstStyle/>
          <a:p>
            <a:r>
              <a:rPr lang="en-US" dirty="0" err="1"/>
              <a:t>Descrever</a:t>
            </a:r>
            <a:r>
              <a:rPr lang="en-US" dirty="0"/>
              <a:t> as </a:t>
            </a:r>
            <a:r>
              <a:rPr lang="en-US" dirty="0" err="1"/>
              <a:t>razões</a:t>
            </a:r>
            <a:r>
              <a:rPr lang="en-US" dirty="0"/>
              <a:t> para </a:t>
            </a:r>
            <a:r>
              <a:rPr lang="en-US" dirty="0" err="1"/>
              <a:t>realizar</a:t>
            </a:r>
            <a:r>
              <a:rPr lang="en-US" dirty="0"/>
              <a:t> a </a:t>
            </a:r>
            <a:r>
              <a:rPr lang="en-US" dirty="0" err="1"/>
              <a:t>investigação</a:t>
            </a:r>
            <a:r>
              <a:rPr lang="en-US" dirty="0"/>
              <a:t> de um </a:t>
            </a:r>
            <a:r>
              <a:rPr lang="en-US" dirty="0" err="1"/>
              <a:t>caso</a:t>
            </a:r>
            <a:r>
              <a:rPr lang="en-US" dirty="0"/>
              <a:t> </a:t>
            </a:r>
          </a:p>
          <a:p>
            <a:r>
              <a:rPr lang="en-US" dirty="0" err="1"/>
              <a:t>Entrevistar</a:t>
            </a:r>
            <a:r>
              <a:rPr lang="en-US" dirty="0"/>
              <a:t> um </a:t>
            </a:r>
            <a:r>
              <a:rPr lang="en-US" dirty="0" err="1"/>
              <a:t>caso</a:t>
            </a:r>
            <a:r>
              <a:rPr lang="en-US" dirty="0"/>
              <a:t> de forma </a:t>
            </a:r>
            <a:r>
              <a:rPr lang="en-US" dirty="0" err="1"/>
              <a:t>profissional</a:t>
            </a:r>
            <a:endParaRPr lang="en-US" dirty="0"/>
          </a:p>
          <a:p>
            <a:r>
              <a:rPr lang="en-US" dirty="0" err="1"/>
              <a:t>Entrevistar</a:t>
            </a:r>
            <a:r>
              <a:rPr lang="en-US" dirty="0"/>
              <a:t> um </a:t>
            </a:r>
            <a:r>
              <a:rPr lang="en-US" dirty="0" err="1"/>
              <a:t>proprietário</a:t>
            </a:r>
            <a:r>
              <a:rPr lang="en-US" dirty="0"/>
              <a:t>/</a:t>
            </a:r>
            <a:r>
              <a:rPr lang="en-US" dirty="0" err="1"/>
              <a:t>cuidador</a:t>
            </a:r>
            <a:r>
              <a:rPr lang="en-US" dirty="0"/>
              <a:t> de </a:t>
            </a:r>
            <a:r>
              <a:rPr lang="en-US" dirty="0" err="1"/>
              <a:t>animais</a:t>
            </a:r>
            <a:r>
              <a:rPr lang="en-US" dirty="0"/>
              <a:t> de </a:t>
            </a:r>
            <a:br>
              <a:rPr lang="en-US" dirty="0"/>
            </a:br>
            <a:r>
              <a:rPr lang="en-US" dirty="0"/>
              <a:t>forma </a:t>
            </a:r>
            <a:r>
              <a:rPr lang="en-US" dirty="0" err="1"/>
              <a:t>profissional</a:t>
            </a:r>
            <a:endParaRPr lang="en-US" dirty="0"/>
          </a:p>
          <a:p>
            <a:r>
              <a:rPr lang="en-US" dirty="0" err="1"/>
              <a:t>Aplicar</a:t>
            </a:r>
            <a:r>
              <a:rPr lang="en-US" dirty="0"/>
              <a:t> </a:t>
            </a:r>
            <a:r>
              <a:rPr lang="en-US" dirty="0" err="1"/>
              <a:t>os</a:t>
            </a:r>
            <a:r>
              <a:rPr lang="en-US" dirty="0"/>
              <a:t> </a:t>
            </a:r>
            <a:r>
              <a:rPr lang="en-US" dirty="0" err="1"/>
              <a:t>princípios</a:t>
            </a:r>
            <a:r>
              <a:rPr lang="en-US" dirty="0"/>
              <a:t> da Uma Só </a:t>
            </a:r>
            <a:r>
              <a:rPr lang="en-US" dirty="0" err="1"/>
              <a:t>Saúde</a:t>
            </a:r>
            <a:r>
              <a:rPr lang="en-US" dirty="0"/>
              <a:t> à </a:t>
            </a:r>
            <a:r>
              <a:rPr lang="en-US" dirty="0" err="1"/>
              <a:t>investigação</a:t>
            </a:r>
            <a:r>
              <a:rPr lang="en-US" dirty="0"/>
              <a:t> de </a:t>
            </a:r>
            <a:br>
              <a:rPr lang="en-US" dirty="0"/>
            </a:br>
            <a:r>
              <a:rPr lang="en-US" dirty="0"/>
              <a:t>um </a:t>
            </a:r>
            <a:r>
              <a:rPr lang="en-US" dirty="0" err="1"/>
              <a:t>caso</a:t>
            </a:r>
            <a:endParaRPr lang="en-US" dirty="0"/>
          </a:p>
        </p:txBody>
      </p:sp>
      <p:sp>
        <p:nvSpPr>
          <p:cNvPr id="2" name="Title 1"/>
          <p:cNvSpPr>
            <a:spLocks noGrp="1"/>
          </p:cNvSpPr>
          <p:nvPr>
            <p:ph type="title"/>
          </p:nvPr>
        </p:nvSpPr>
        <p:spPr>
          <a:xfrm>
            <a:off x="838200" y="457200"/>
            <a:ext cx="10515600" cy="800100"/>
          </a:xfrm>
        </p:spPr>
        <p:txBody>
          <a:bodyPr/>
          <a:lstStyle/>
          <a:p>
            <a:r>
              <a:rPr lang="en-US" dirty="0"/>
              <a:t>Revisão dos </a:t>
            </a:r>
            <a:r>
              <a:rPr lang="en-US" dirty="0" err="1"/>
              <a:t>objetivos</a:t>
            </a:r>
            <a:endParaRPr lang="en-US" dirty="0"/>
          </a:p>
        </p:txBody>
      </p:sp>
    </p:spTree>
    <p:extLst>
      <p:ext uri="{BB962C8B-B14F-4D97-AF65-F5344CB8AC3E}">
        <p14:creationId xmlns:p14="http://schemas.microsoft.com/office/powerpoint/2010/main" val="3081983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97F0C5F1-FAFE-ED9F-D037-564F55C10F79}"/>
              </a:ext>
            </a:extLst>
          </p:cNvPr>
          <p:cNvSpPr/>
          <p:nvPr/>
        </p:nvSpPr>
        <p:spPr>
          <a:xfrm>
            <a:off x="2036382" y="2638552"/>
            <a:ext cx="2232029" cy="932688"/>
          </a:xfrm>
          <a:prstGeom prst="roundRect">
            <a:avLst/>
          </a:prstGeom>
          <a:noFill/>
          <a:ln w="76200">
            <a:solidFill>
              <a:srgbClr val="F79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0994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8BDF10E-E521-7A1E-D04A-3C81D6424BBF}"/>
              </a:ext>
            </a:extLst>
          </p:cNvPr>
          <p:cNvSpPr>
            <a:spLocks noGrp="1"/>
          </p:cNvSpPr>
          <p:nvPr>
            <p:ph sz="half" idx="2"/>
          </p:nvPr>
        </p:nvSpPr>
        <p:spPr>
          <a:xfrm>
            <a:off x="838200" y="1478857"/>
            <a:ext cx="10515600" cy="4639309"/>
          </a:xfrm>
        </p:spPr>
        <p:txBody>
          <a:bodyPr/>
          <a:lstStyle/>
          <a:p>
            <a:r>
              <a:rPr lang="en-US" dirty="0"/>
              <a:t>Comunicação</a:t>
            </a:r>
          </a:p>
          <a:p>
            <a:r>
              <a:rPr lang="en-US" dirty="0"/>
              <a:t>Investigação</a:t>
            </a:r>
          </a:p>
          <a:p>
            <a:r>
              <a:rPr lang="en-US" dirty="0"/>
              <a:t>Prevenção e </a:t>
            </a:r>
            <a:r>
              <a:rPr lang="en-US" dirty="0" err="1"/>
              <a:t>controle</a:t>
            </a:r>
            <a:endParaRPr lang="en-US" dirty="0"/>
          </a:p>
          <a:p>
            <a:endParaRPr lang="en-US" dirty="0"/>
          </a:p>
          <a:p>
            <a:endParaRPr lang="en-US" dirty="0"/>
          </a:p>
          <a:p>
            <a:endParaRPr lang="en-US" dirty="0"/>
          </a:p>
        </p:txBody>
      </p:sp>
      <p:sp>
        <p:nvSpPr>
          <p:cNvPr id="2" name="Title 1"/>
          <p:cNvSpPr>
            <a:spLocks noGrp="1"/>
          </p:cNvSpPr>
          <p:nvPr>
            <p:ph type="title"/>
          </p:nvPr>
        </p:nvSpPr>
        <p:spPr>
          <a:xfrm>
            <a:off x="838200" y="457200"/>
            <a:ext cx="10515600" cy="800100"/>
          </a:xfrm>
        </p:spPr>
        <p:txBody>
          <a:bodyPr/>
          <a:lstStyle/>
          <a:p>
            <a:r>
              <a:rPr lang="en-US" dirty="0" err="1"/>
              <a:t>Principais</a:t>
            </a:r>
            <a:r>
              <a:rPr lang="en-US" dirty="0"/>
              <a:t> </a:t>
            </a:r>
            <a:r>
              <a:rPr lang="en-US" dirty="0" err="1"/>
              <a:t>tipos</a:t>
            </a:r>
            <a:r>
              <a:rPr lang="en-US" dirty="0"/>
              <a:t> de </a:t>
            </a:r>
            <a:r>
              <a:rPr lang="en-US" dirty="0" err="1"/>
              <a:t>ação</a:t>
            </a:r>
            <a:r>
              <a:rPr lang="en-US" dirty="0"/>
              <a:t> (1/3)</a:t>
            </a:r>
          </a:p>
        </p:txBody>
      </p:sp>
      <p:grpSp>
        <p:nvGrpSpPr>
          <p:cNvPr id="20" name="Group 19">
            <a:extLst>
              <a:ext uri="{FF2B5EF4-FFF2-40B4-BE49-F238E27FC236}">
                <a16:creationId xmlns:a16="http://schemas.microsoft.com/office/drawing/2014/main" id="{9BFEDD89-25C1-4077-AECE-A06CAC90CC17}"/>
              </a:ext>
            </a:extLst>
          </p:cNvPr>
          <p:cNvGrpSpPr/>
          <p:nvPr/>
        </p:nvGrpSpPr>
        <p:grpSpPr>
          <a:xfrm rot="21239706">
            <a:off x="751957" y="4040837"/>
            <a:ext cx="5394730" cy="2035274"/>
            <a:chOff x="3655594" y="2988076"/>
            <a:chExt cx="6131344" cy="2845599"/>
          </a:xfrm>
        </p:grpSpPr>
        <p:sp>
          <p:nvSpPr>
            <p:cNvPr id="19" name="Flowchart: Decision 18">
              <a:extLst>
                <a:ext uri="{FF2B5EF4-FFF2-40B4-BE49-F238E27FC236}">
                  <a16:creationId xmlns:a16="http://schemas.microsoft.com/office/drawing/2014/main" id="{42402E5D-7A4F-30A4-2349-7ED28B5FDD37}"/>
                </a:ext>
              </a:extLst>
            </p:cNvPr>
            <p:cNvSpPr/>
            <p:nvPr/>
          </p:nvSpPr>
          <p:spPr>
            <a:xfrm rot="21139232">
              <a:off x="3655594" y="2988076"/>
              <a:ext cx="6131344" cy="2845599"/>
            </a:xfrm>
            <a:prstGeom prst="flowChartDecision">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Rectangle 17">
              <a:extLst>
                <a:ext uri="{FF2B5EF4-FFF2-40B4-BE49-F238E27FC236}">
                  <a16:creationId xmlns:a16="http://schemas.microsoft.com/office/drawing/2014/main" id="{30616BB8-A7CB-E8D0-9F2A-57388F2F3DDC}"/>
                </a:ext>
              </a:extLst>
            </p:cNvPr>
            <p:cNvSpPr/>
            <p:nvPr/>
          </p:nvSpPr>
          <p:spPr>
            <a:xfrm>
              <a:off x="5348028" y="3751223"/>
              <a:ext cx="2527315" cy="1290945"/>
            </a:xfrm>
            <a:prstGeom prst="rect">
              <a:avLst/>
            </a:prstGeom>
            <a:noFill/>
          </p:spPr>
          <p:txBody>
            <a:bodyPr wrap="none" lIns="91440" tIns="45720" rIns="91440" bIns="45720">
              <a:spAutoFit/>
              <a:scene3d>
                <a:camera prst="isometricOffAxis1Right"/>
                <a:lightRig rig="threePt" dir="t"/>
              </a:scene3d>
            </a:bodyPr>
            <a:lstStyle/>
            <a:p>
              <a:pPr algn="ctr"/>
              <a:r>
                <a:rPr lang="en-US" sz="5400" b="1" cap="none" spc="0" dirty="0">
                  <a:ln w="0"/>
                  <a:solidFill>
                    <a:schemeClr val="bg1"/>
                  </a:solidFill>
                  <a:effectLst>
                    <a:outerShdw blurRad="50800" dist="38100" dir="8100000" algn="tr" rotWithShape="0">
                      <a:prstClr val="black">
                        <a:alpha val="40000"/>
                      </a:prstClr>
                    </a:outerShdw>
                  </a:effectLst>
                </a:rPr>
                <a:t>AÇÃO</a:t>
              </a:r>
            </a:p>
          </p:txBody>
        </p:sp>
      </p:grpSp>
      <p:pic>
        <p:nvPicPr>
          <p:cNvPr id="3074" name="Picture 2">
            <a:extLst>
              <a:ext uri="{FF2B5EF4-FFF2-40B4-BE49-F238E27FC236}">
                <a16:creationId xmlns:a16="http://schemas.microsoft.com/office/drawing/2014/main" id="{36CA1374-4201-7410-D987-CBD37DC07FA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414" r="14981"/>
          <a:stretch/>
        </p:blipFill>
        <p:spPr bwMode="auto">
          <a:xfrm>
            <a:off x="7787994" y="3719374"/>
            <a:ext cx="3068912" cy="245241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80" name="Picture 8">
            <a:extLst>
              <a:ext uri="{FF2B5EF4-FFF2-40B4-BE49-F238E27FC236}">
                <a16:creationId xmlns:a16="http://schemas.microsoft.com/office/drawing/2014/main" id="{F6E9CA78-E140-0748-AC2E-0EBDCA98577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077"/>
          <a:stretch/>
        </p:blipFill>
        <p:spPr bwMode="auto">
          <a:xfrm>
            <a:off x="5717748" y="1383952"/>
            <a:ext cx="3068913" cy="216180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992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5">
            <a:extLst>
              <a:ext uri="{FF2B5EF4-FFF2-40B4-BE49-F238E27FC236}">
                <a16:creationId xmlns:a16="http://schemas.microsoft.com/office/drawing/2014/main" id="{9CE861F0-1BB6-3F59-5277-A4459B610266}"/>
              </a:ext>
            </a:extLst>
          </p:cNvPr>
          <p:cNvSpPr>
            <a:spLocks noGrp="1"/>
          </p:cNvSpPr>
          <p:nvPr>
            <p:ph sz="half" idx="2"/>
          </p:nvPr>
        </p:nvSpPr>
        <p:spPr>
          <a:xfrm>
            <a:off x="838200" y="1478857"/>
            <a:ext cx="10515600" cy="4639309"/>
          </a:xfrm>
        </p:spPr>
        <p:txBody>
          <a:bodyPr lIns="91440" tIns="45720" rIns="91440" bIns="45720" anchor="t"/>
          <a:lstStyle/>
          <a:p>
            <a:r>
              <a:rPr lang="en-US" dirty="0"/>
              <a:t>Comunicação</a:t>
            </a:r>
          </a:p>
          <a:p>
            <a:r>
              <a:rPr lang="en-US" dirty="0"/>
              <a:t>Investigação</a:t>
            </a:r>
          </a:p>
          <a:p>
            <a:r>
              <a:rPr lang="en-US" dirty="0"/>
              <a:t>Prevenção e </a:t>
            </a:r>
            <a:r>
              <a:rPr lang="en-US" dirty="0" err="1"/>
              <a:t>controle</a:t>
            </a:r>
            <a:endParaRPr lang="en-US" dirty="0"/>
          </a:p>
          <a:p>
            <a:endParaRPr lang="en-US" dirty="0"/>
          </a:p>
          <a:p>
            <a:endParaRPr lang="en-US" dirty="0"/>
          </a:p>
          <a:p>
            <a:endParaRPr lang="en-US" dirty="0"/>
          </a:p>
        </p:txBody>
      </p:sp>
      <p:sp>
        <p:nvSpPr>
          <p:cNvPr id="18" name="Title 1">
            <a:extLst>
              <a:ext uri="{FF2B5EF4-FFF2-40B4-BE49-F238E27FC236}">
                <a16:creationId xmlns:a16="http://schemas.microsoft.com/office/drawing/2014/main" id="{B5608D61-0545-C255-CAF7-30EB979926E6}"/>
              </a:ext>
            </a:extLst>
          </p:cNvPr>
          <p:cNvSpPr>
            <a:spLocks noGrp="1"/>
          </p:cNvSpPr>
          <p:nvPr>
            <p:ph type="title"/>
          </p:nvPr>
        </p:nvSpPr>
        <p:spPr>
          <a:xfrm>
            <a:off x="838200" y="457200"/>
            <a:ext cx="10515600" cy="800100"/>
          </a:xfrm>
        </p:spPr>
        <p:txBody>
          <a:bodyPr/>
          <a:lstStyle/>
          <a:p>
            <a:r>
              <a:rPr lang="en-US" dirty="0" err="1"/>
              <a:t>Principais</a:t>
            </a:r>
            <a:r>
              <a:rPr lang="en-US" dirty="0"/>
              <a:t> </a:t>
            </a:r>
            <a:r>
              <a:rPr lang="en-US" dirty="0" err="1"/>
              <a:t>tipos</a:t>
            </a:r>
            <a:r>
              <a:rPr lang="en-US" dirty="0"/>
              <a:t> de </a:t>
            </a:r>
            <a:r>
              <a:rPr lang="en-US" dirty="0" err="1"/>
              <a:t>ação</a:t>
            </a:r>
            <a:r>
              <a:rPr lang="en-US" dirty="0"/>
              <a:t> (2/3)</a:t>
            </a:r>
          </a:p>
        </p:txBody>
      </p:sp>
      <p:sp>
        <p:nvSpPr>
          <p:cNvPr id="19" name="Content Placeholder 3">
            <a:extLst>
              <a:ext uri="{FF2B5EF4-FFF2-40B4-BE49-F238E27FC236}">
                <a16:creationId xmlns:a16="http://schemas.microsoft.com/office/drawing/2014/main" id="{94C958E0-6086-70F2-192D-423FA296D606}"/>
              </a:ext>
            </a:extLst>
          </p:cNvPr>
          <p:cNvSpPr txBox="1">
            <a:spLocks/>
          </p:cNvSpPr>
          <p:nvPr/>
        </p:nvSpPr>
        <p:spPr>
          <a:xfrm>
            <a:off x="6347801" y="2147028"/>
            <a:ext cx="4922520" cy="2895600"/>
          </a:xfrm>
          <a:prstGeom prst="rect">
            <a:avLst/>
          </a:prstGeom>
          <a:ln w="25400">
            <a:noFill/>
          </a:ln>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Investigação de casos</a:t>
            </a:r>
          </a:p>
          <a:p>
            <a:pPr lvl="1"/>
            <a:r>
              <a:rPr lang="en-US" dirty="0"/>
              <a:t>Confirmação laboratorial</a:t>
            </a:r>
          </a:p>
          <a:p>
            <a:r>
              <a:rPr lang="en-US" dirty="0"/>
              <a:t>Investigação de surtos</a:t>
            </a:r>
          </a:p>
          <a:p>
            <a:r>
              <a:rPr lang="en-US" dirty="0"/>
              <a:t>Vigilância intensificada e/ou alternativa das doenças</a:t>
            </a:r>
          </a:p>
          <a:p>
            <a:endParaRPr lang="en-US" dirty="0"/>
          </a:p>
        </p:txBody>
      </p:sp>
      <p:sp>
        <p:nvSpPr>
          <p:cNvPr id="20" name="Rectangle: Rounded Corners 19">
            <a:extLst>
              <a:ext uri="{FF2B5EF4-FFF2-40B4-BE49-F238E27FC236}">
                <a16:creationId xmlns:a16="http://schemas.microsoft.com/office/drawing/2014/main" id="{ABEB44E9-A933-61C4-BDD3-E6213D612C53}"/>
              </a:ext>
            </a:extLst>
          </p:cNvPr>
          <p:cNvSpPr/>
          <p:nvPr/>
        </p:nvSpPr>
        <p:spPr>
          <a:xfrm>
            <a:off x="6264322" y="2036928"/>
            <a:ext cx="5089478" cy="2784143"/>
          </a:xfrm>
          <a:prstGeom prst="roundRect">
            <a:avLst/>
          </a:prstGeom>
          <a:noFill/>
          <a:ln w="762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CCF487D8-5BD8-78C6-48DE-FF28611485F3}"/>
              </a:ext>
            </a:extLst>
          </p:cNvPr>
          <p:cNvCxnSpPr>
            <a:cxnSpLocks/>
          </p:cNvCxnSpPr>
          <p:nvPr/>
        </p:nvCxnSpPr>
        <p:spPr>
          <a:xfrm>
            <a:off x="3534770" y="2306471"/>
            <a:ext cx="2561230" cy="0"/>
          </a:xfrm>
          <a:prstGeom prst="straightConnector1">
            <a:avLst/>
          </a:prstGeom>
          <a:ln w="76200">
            <a:solidFill>
              <a:srgbClr val="0065A4"/>
            </a:solidFill>
            <a:tailEnd type="triangle"/>
          </a:ln>
        </p:spPr>
        <p:style>
          <a:lnRef idx="1">
            <a:schemeClr val="accent1"/>
          </a:lnRef>
          <a:fillRef idx="0">
            <a:schemeClr val="accent1"/>
          </a:fillRef>
          <a:effectRef idx="0">
            <a:schemeClr val="accent1"/>
          </a:effectRef>
          <a:fontRef idx="minor">
            <a:schemeClr val="tx1"/>
          </a:fontRef>
        </p:style>
      </p:cxnSp>
      <p:pic>
        <p:nvPicPr>
          <p:cNvPr id="2052" name="Picture 4">
            <a:extLst>
              <a:ext uri="{FF2B5EF4-FFF2-40B4-BE49-F238E27FC236}">
                <a16:creationId xmlns:a16="http://schemas.microsoft.com/office/drawing/2014/main" id="{B9E5D216-E42A-D13F-AC47-17BC46731E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015" y="3329168"/>
            <a:ext cx="4095509" cy="307163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5858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E2FDE5E4-3263-84E2-EAD5-E8E9E32C6C44}"/>
              </a:ext>
            </a:extLst>
          </p:cNvPr>
          <p:cNvSpPr>
            <a:spLocks noGrp="1"/>
          </p:cNvSpPr>
          <p:nvPr>
            <p:ph sz="half" idx="2"/>
          </p:nvPr>
        </p:nvSpPr>
        <p:spPr>
          <a:xfrm>
            <a:off x="838200" y="1478857"/>
            <a:ext cx="10515600" cy="4639309"/>
          </a:xfrm>
        </p:spPr>
        <p:txBody>
          <a:bodyPr lIns="91440" tIns="45720" rIns="91440" bIns="45720" anchor="t"/>
          <a:lstStyle/>
          <a:p>
            <a:r>
              <a:rPr lang="en-US" dirty="0"/>
              <a:t>Comunicação</a:t>
            </a:r>
          </a:p>
          <a:p>
            <a:r>
              <a:rPr lang="en-US" dirty="0"/>
              <a:t>Investigação</a:t>
            </a:r>
          </a:p>
          <a:p>
            <a:r>
              <a:rPr lang="en-US" dirty="0"/>
              <a:t>Prevenção e </a:t>
            </a:r>
            <a:r>
              <a:rPr lang="en-US" dirty="0" err="1"/>
              <a:t>controle</a:t>
            </a:r>
            <a:endParaRPr lang="en-US" dirty="0"/>
          </a:p>
          <a:p>
            <a:endParaRPr lang="en-US" dirty="0"/>
          </a:p>
          <a:p>
            <a:endParaRPr lang="en-US" dirty="0"/>
          </a:p>
          <a:p>
            <a:endParaRPr lang="en-US" dirty="0"/>
          </a:p>
        </p:txBody>
      </p:sp>
      <p:sp>
        <p:nvSpPr>
          <p:cNvPr id="14" name="Title 1">
            <a:extLst>
              <a:ext uri="{FF2B5EF4-FFF2-40B4-BE49-F238E27FC236}">
                <a16:creationId xmlns:a16="http://schemas.microsoft.com/office/drawing/2014/main" id="{A064C5A1-07A1-FE8A-FBB7-3119736F1935}"/>
              </a:ext>
            </a:extLst>
          </p:cNvPr>
          <p:cNvSpPr>
            <a:spLocks noGrp="1"/>
          </p:cNvSpPr>
          <p:nvPr>
            <p:ph type="title"/>
          </p:nvPr>
        </p:nvSpPr>
        <p:spPr>
          <a:xfrm>
            <a:off x="838200" y="457200"/>
            <a:ext cx="10515600" cy="800100"/>
          </a:xfrm>
        </p:spPr>
        <p:txBody>
          <a:bodyPr/>
          <a:lstStyle/>
          <a:p>
            <a:r>
              <a:rPr lang="en-US" dirty="0" err="1"/>
              <a:t>Principais</a:t>
            </a:r>
            <a:r>
              <a:rPr lang="en-US" dirty="0"/>
              <a:t> </a:t>
            </a:r>
            <a:r>
              <a:rPr lang="en-US" dirty="0" err="1"/>
              <a:t>tipos</a:t>
            </a:r>
            <a:r>
              <a:rPr lang="en-US" dirty="0"/>
              <a:t> de </a:t>
            </a:r>
            <a:r>
              <a:rPr lang="en-US" dirty="0" err="1"/>
              <a:t>ação</a:t>
            </a:r>
            <a:r>
              <a:rPr lang="en-US" dirty="0"/>
              <a:t> (3/3)</a:t>
            </a:r>
          </a:p>
        </p:txBody>
      </p:sp>
      <p:sp>
        <p:nvSpPr>
          <p:cNvPr id="15" name="Content Placeholder 3">
            <a:extLst>
              <a:ext uri="{FF2B5EF4-FFF2-40B4-BE49-F238E27FC236}">
                <a16:creationId xmlns:a16="http://schemas.microsoft.com/office/drawing/2014/main" id="{5901F46D-90F0-0C72-2C0D-12343710A3E3}"/>
              </a:ext>
            </a:extLst>
          </p:cNvPr>
          <p:cNvSpPr txBox="1">
            <a:spLocks/>
          </p:cNvSpPr>
          <p:nvPr/>
        </p:nvSpPr>
        <p:spPr>
          <a:xfrm>
            <a:off x="7656621" y="2873770"/>
            <a:ext cx="4140427" cy="1183026"/>
          </a:xfrm>
          <a:prstGeom prst="rect">
            <a:avLst/>
          </a:prstGeom>
          <a:ln w="25400">
            <a:noFill/>
          </a:ln>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err="1"/>
              <a:t>Ações</a:t>
            </a:r>
            <a:r>
              <a:rPr lang="en-US" dirty="0"/>
              <a:t> a curto prazo</a:t>
            </a:r>
          </a:p>
          <a:p>
            <a:r>
              <a:rPr lang="en-US" dirty="0" err="1"/>
              <a:t>Ações</a:t>
            </a:r>
            <a:r>
              <a:rPr lang="en-US" dirty="0"/>
              <a:t> a longo prazo</a:t>
            </a:r>
          </a:p>
        </p:txBody>
      </p:sp>
      <p:sp>
        <p:nvSpPr>
          <p:cNvPr id="16" name="Rectangle: Rounded Corners 15">
            <a:extLst>
              <a:ext uri="{FF2B5EF4-FFF2-40B4-BE49-F238E27FC236}">
                <a16:creationId xmlns:a16="http://schemas.microsoft.com/office/drawing/2014/main" id="{C0B8256D-10E4-9CC6-0C37-A742BB028EAC}"/>
              </a:ext>
            </a:extLst>
          </p:cNvPr>
          <p:cNvSpPr/>
          <p:nvPr/>
        </p:nvSpPr>
        <p:spPr>
          <a:xfrm>
            <a:off x="7410735" y="2742787"/>
            <a:ext cx="4179625" cy="1455726"/>
          </a:xfrm>
          <a:prstGeom prst="roundRect">
            <a:avLst/>
          </a:prstGeom>
          <a:noFill/>
          <a:ln w="762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54D929E7-74AC-5C7C-4645-F4DC28902602}"/>
              </a:ext>
            </a:extLst>
          </p:cNvPr>
          <p:cNvCxnSpPr>
            <a:cxnSpLocks/>
          </p:cNvCxnSpPr>
          <p:nvPr/>
        </p:nvCxnSpPr>
        <p:spPr>
          <a:xfrm>
            <a:off x="5186149" y="2852381"/>
            <a:ext cx="2056263" cy="0"/>
          </a:xfrm>
          <a:prstGeom prst="straightConnector1">
            <a:avLst/>
          </a:prstGeom>
          <a:ln w="76200">
            <a:solidFill>
              <a:srgbClr val="0065A4"/>
            </a:solidFill>
            <a:tailEnd type="triangle"/>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136EFBF6-3396-A3BE-C6BE-09CDA92AEE7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4459"/>
          <a:stretch/>
        </p:blipFill>
        <p:spPr bwMode="auto">
          <a:xfrm>
            <a:off x="1073537" y="3313218"/>
            <a:ext cx="2406314" cy="308758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4080DB0-CBF7-1301-1860-172CA00F62A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25737" y="3793895"/>
            <a:ext cx="3475873" cy="260690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653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3E7BEA06-1FF9-F0C6-347B-CA70B2AB4796}"/>
              </a:ext>
            </a:extLst>
          </p:cNvPr>
          <p:cNvSpPr>
            <a:spLocks noGrp="1"/>
          </p:cNvSpPr>
          <p:nvPr>
            <p:ph sz="half" idx="2"/>
          </p:nvPr>
        </p:nvSpPr>
        <p:spPr>
          <a:xfrm>
            <a:off x="838199" y="1479550"/>
            <a:ext cx="11183911" cy="4638675"/>
          </a:xfrm>
        </p:spPr>
        <p:txBody>
          <a:bodyPr lIns="91440" tIns="45720" rIns="91440" bIns="45720" anchor="t"/>
          <a:lstStyle/>
          <a:p>
            <a:r>
              <a:rPr lang="en-US" dirty="0" err="1"/>
              <a:t>Ações</a:t>
            </a:r>
            <a:r>
              <a:rPr lang="en-US" dirty="0"/>
              <a:t> a curto prazo</a:t>
            </a:r>
          </a:p>
          <a:p>
            <a:pPr lvl="1"/>
            <a:r>
              <a:rPr lang="en-US" dirty="0"/>
              <a:t>Realizar campanhas de vacinação (por exemplo, contra o sarampo)</a:t>
            </a:r>
          </a:p>
          <a:p>
            <a:pPr lvl="1"/>
            <a:r>
              <a:rPr lang="en-US" dirty="0"/>
              <a:t>Fornecer água potável</a:t>
            </a:r>
          </a:p>
          <a:p>
            <a:pPr lvl="1"/>
            <a:r>
              <a:rPr lang="en-US" dirty="0"/>
              <a:t>Colocar em </a:t>
            </a:r>
            <a:r>
              <a:rPr lang="en-US" dirty="0" err="1"/>
              <a:t>quarentena</a:t>
            </a:r>
            <a:r>
              <a:rPr lang="en-US" dirty="0"/>
              <a:t> </a:t>
            </a:r>
            <a:r>
              <a:rPr lang="en-US" dirty="0" err="1"/>
              <a:t>os</a:t>
            </a:r>
            <a:r>
              <a:rPr lang="en-US" dirty="0"/>
              <a:t> </a:t>
            </a:r>
            <a:r>
              <a:rPr lang="en-US" dirty="0" err="1"/>
              <a:t>expostos</a:t>
            </a:r>
            <a:r>
              <a:rPr lang="en-US" dirty="0"/>
              <a:t> (pessoas, animais), isolar os casos</a:t>
            </a:r>
          </a:p>
          <a:p>
            <a:pPr lvl="1"/>
            <a:r>
              <a:rPr lang="en-US" dirty="0"/>
              <a:t>Abate de </a:t>
            </a:r>
            <a:r>
              <a:rPr lang="en-US" dirty="0" err="1"/>
              <a:t>efetivos</a:t>
            </a:r>
            <a:endParaRPr lang="en-US" dirty="0"/>
          </a:p>
          <a:p>
            <a:pPr lvl="1"/>
            <a:r>
              <a:rPr lang="en-US" dirty="0"/>
              <a:t>Notificar os clínicos e veterinários dos resultados dos testes de diagnóstico</a:t>
            </a:r>
          </a:p>
          <a:p>
            <a:r>
              <a:rPr lang="en-US" dirty="0" err="1"/>
              <a:t>Ações</a:t>
            </a:r>
            <a:r>
              <a:rPr lang="en-US" dirty="0"/>
              <a:t> a mais longo prazo</a:t>
            </a:r>
          </a:p>
          <a:p>
            <a:pPr lvl="1"/>
            <a:r>
              <a:rPr lang="en-US" dirty="0"/>
              <a:t>Fornecer mosquiteiros (malária)</a:t>
            </a:r>
          </a:p>
          <a:p>
            <a:pPr lvl="1"/>
            <a:r>
              <a:rPr lang="en-US" dirty="0"/>
              <a:t>Efetuar testes regulares à fonte de água potável</a:t>
            </a:r>
          </a:p>
          <a:p>
            <a:pPr lvl="1"/>
            <a:r>
              <a:rPr lang="en-US" dirty="0"/>
              <a:t>Adotar novas políticas de vacinação para humanos e animais</a:t>
            </a:r>
          </a:p>
          <a:p>
            <a:endParaRPr lang="en-US" dirty="0"/>
          </a:p>
          <a:p>
            <a:endParaRPr lang="en-US" dirty="0"/>
          </a:p>
        </p:txBody>
      </p:sp>
      <p:sp>
        <p:nvSpPr>
          <p:cNvPr id="2" name="Title 1"/>
          <p:cNvSpPr>
            <a:spLocks noGrp="1"/>
          </p:cNvSpPr>
          <p:nvPr>
            <p:ph type="title"/>
          </p:nvPr>
        </p:nvSpPr>
        <p:spPr>
          <a:xfrm>
            <a:off x="838200" y="457200"/>
            <a:ext cx="10515600" cy="800100"/>
          </a:xfrm>
        </p:spPr>
        <p:txBody>
          <a:bodyPr/>
          <a:lstStyle/>
          <a:p>
            <a:r>
              <a:rPr lang="en-US" dirty="0" err="1"/>
              <a:t>Ações</a:t>
            </a:r>
            <a:r>
              <a:rPr lang="en-US" dirty="0"/>
              <a:t> de </a:t>
            </a:r>
            <a:r>
              <a:rPr lang="en-US" dirty="0" err="1"/>
              <a:t>prevenção</a:t>
            </a:r>
            <a:r>
              <a:rPr lang="en-US" dirty="0"/>
              <a:t> e </a:t>
            </a:r>
            <a:r>
              <a:rPr lang="en-US" dirty="0" err="1"/>
              <a:t>controle</a:t>
            </a:r>
            <a:r>
              <a:rPr lang="en-US" dirty="0"/>
              <a:t>: </a:t>
            </a:r>
            <a:r>
              <a:rPr lang="en-US" dirty="0" err="1"/>
              <a:t>exemplos</a:t>
            </a:r>
            <a:endParaRPr lang="en-US" dirty="0"/>
          </a:p>
        </p:txBody>
      </p:sp>
    </p:spTree>
    <p:extLst>
      <p:ext uri="{BB962C8B-B14F-4D97-AF65-F5344CB8AC3E}">
        <p14:creationId xmlns:p14="http://schemas.microsoft.com/office/powerpoint/2010/main" val="1050212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8D810-EA9C-EED5-AE53-C8334F8199C3}"/>
              </a:ext>
            </a:extLst>
          </p:cNvPr>
          <p:cNvSpPr>
            <a:spLocks noGrp="1"/>
          </p:cNvSpPr>
          <p:nvPr>
            <p:ph type="title"/>
          </p:nvPr>
        </p:nvSpPr>
        <p:spPr>
          <a:xfrm>
            <a:off x="838200" y="457200"/>
            <a:ext cx="9752215" cy="800100"/>
          </a:xfrm>
        </p:spPr>
        <p:txBody>
          <a:bodyPr lIns="91440" tIns="45720" rIns="91440" bIns="45720" anchor="t"/>
          <a:lstStyle/>
          <a:p>
            <a:r>
              <a:rPr lang="en-US" dirty="0" err="1"/>
              <a:t>Objetivos</a:t>
            </a:r>
            <a:r>
              <a:rPr lang="en-US" dirty="0"/>
              <a:t> da </a:t>
            </a:r>
            <a:r>
              <a:rPr lang="en-US" dirty="0" err="1"/>
              <a:t>investigação</a:t>
            </a:r>
            <a:r>
              <a:rPr lang="en-US" dirty="0"/>
              <a:t> de </a:t>
            </a:r>
            <a:r>
              <a:rPr lang="en-US" dirty="0" err="1"/>
              <a:t>casos</a:t>
            </a:r>
            <a:endParaRPr lang="en-US" dirty="0"/>
          </a:p>
        </p:txBody>
      </p:sp>
      <p:sp>
        <p:nvSpPr>
          <p:cNvPr id="3" name="Content Placeholder 2">
            <a:extLst>
              <a:ext uri="{FF2B5EF4-FFF2-40B4-BE49-F238E27FC236}">
                <a16:creationId xmlns:a16="http://schemas.microsoft.com/office/drawing/2014/main" id="{9E43BCA7-8203-464F-FB3C-32CEA5C2FF82}"/>
              </a:ext>
            </a:extLst>
          </p:cNvPr>
          <p:cNvSpPr>
            <a:spLocks noGrp="1"/>
          </p:cNvSpPr>
          <p:nvPr>
            <p:ph sz="half" idx="2"/>
          </p:nvPr>
        </p:nvSpPr>
        <p:spPr>
          <a:xfrm>
            <a:off x="838200" y="1479551"/>
            <a:ext cx="10515600" cy="705002"/>
          </a:xfrm>
        </p:spPr>
        <p:txBody>
          <a:bodyPr anchor="ctr"/>
          <a:lstStyle/>
          <a:p>
            <a:r>
              <a:rPr lang="en-US" dirty="0"/>
              <a:t>Porquê realizar uma investigação de caso?</a:t>
            </a:r>
          </a:p>
        </p:txBody>
      </p:sp>
      <p:pic>
        <p:nvPicPr>
          <p:cNvPr id="5" name="Picture 4" descr="A picture containing person, sitting, dining table&#10;&#10;Description automatically generated">
            <a:extLst>
              <a:ext uri="{FF2B5EF4-FFF2-40B4-BE49-F238E27FC236}">
                <a16:creationId xmlns:a16="http://schemas.microsoft.com/office/drawing/2014/main" id="{A5090B95-904A-D2B6-C257-2B3F84C31B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6406" y="2184552"/>
            <a:ext cx="7439187" cy="4182645"/>
          </a:xfrm>
          <a:prstGeom prst="rect">
            <a:avLst/>
          </a:prstGeom>
          <a:ln>
            <a:solidFill>
              <a:schemeClr val="tx1"/>
            </a:solidFill>
          </a:ln>
        </p:spPr>
      </p:pic>
    </p:spTree>
    <p:extLst>
      <p:ext uri="{BB962C8B-B14F-4D97-AF65-F5344CB8AC3E}">
        <p14:creationId xmlns:p14="http://schemas.microsoft.com/office/powerpoint/2010/main" val="1286167373"/>
      </p:ext>
    </p:extLst>
  </p:cSld>
  <p:clrMapOvr>
    <a:masterClrMapping/>
  </p:clrMapOvr>
</p:sld>
</file>

<file path=ppt/theme/theme1.xml><?xml version="1.0" encoding="utf-8"?>
<a:theme xmlns:a="http://schemas.openxmlformats.org/drawingml/2006/main" name="Theme2PT_11_14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PT_11_14_2024" id="{62F852CC-3320-4244-9CF1-A3638F56D625}" vid="{8CC065A4-8F2B-46DC-8FA1-8453EE6020A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Props1.xml><?xml version="1.0" encoding="utf-8"?>
<ds:datastoreItem xmlns:ds="http://schemas.openxmlformats.org/officeDocument/2006/customXml" ds:itemID="{2E3D1A2E-1417-4877-8FE6-E988FBB96913}"/>
</file>

<file path=customXml/itemProps2.xml><?xml version="1.0" encoding="utf-8"?>
<ds:datastoreItem xmlns:ds="http://schemas.openxmlformats.org/officeDocument/2006/customXml" ds:itemID="{B9C2D6E5-718F-4C20-B045-CE074BEC7C49}">
  <ds:schemaRefs>
    <ds:schemaRef ds:uri="http://schemas.microsoft.com/sharepoint/v3/contenttype/forms"/>
  </ds:schemaRefs>
</ds:datastoreItem>
</file>

<file path=customXml/itemProps3.xml><?xml version="1.0" encoding="utf-8"?>
<ds:datastoreItem xmlns:ds="http://schemas.openxmlformats.org/officeDocument/2006/customXml" ds:itemID="{FA017D53-901E-4A99-BAB1-80EB90A2B4CD}">
  <ds:schemaRefs>
    <ds:schemaRef ds:uri="http://schemas.openxmlformats.org/package/2006/metadata/core-properties"/>
    <ds:schemaRef ds:uri="http://schemas.microsoft.com/office/2006/documentManagement/types"/>
    <ds:schemaRef ds:uri="http://purl.org/dc/elements/1.1/"/>
    <ds:schemaRef ds:uri="cd03f174-a395-49eb-8ee9-8d943e22f40d"/>
    <ds:schemaRef ds:uri="http://purl.org/dc/dcmitype/"/>
    <ds:schemaRef ds:uri="http://www.w3.org/XML/1998/namespace"/>
    <ds:schemaRef ds:uri="52ff0146-47b4-4d51-8c1c-03266fcd63a2"/>
    <ds:schemaRef ds:uri="http://schemas.microsoft.com/office/infopath/2007/PartnerControl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Theme2PT_11_14_2024</Template>
  <TotalTime>7512</TotalTime>
  <Words>8147</Words>
  <Application>Microsoft Office PowerPoint</Application>
  <PresentationFormat>Widescreen</PresentationFormat>
  <Paragraphs>640</Paragraphs>
  <Slides>30</Slides>
  <Notes>30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30</vt:i4>
      </vt:variant>
    </vt:vector>
  </HeadingPairs>
  <TitlesOfParts>
    <vt:vector size="41" baseType="lpstr">
      <vt:lpstr>Arial</vt:lpstr>
      <vt:lpstr>Arial Bold</vt:lpstr>
      <vt:lpstr>Arial Re</vt:lpstr>
      <vt:lpstr>Calibri</vt:lpstr>
      <vt:lpstr>Courier New</vt:lpstr>
      <vt:lpstr>Franklin Gothic Medium</vt:lpstr>
      <vt:lpstr>Franklin Gothic Medium Cond</vt:lpstr>
      <vt:lpstr>Symbol</vt:lpstr>
      <vt:lpstr>Times New Roman</vt:lpstr>
      <vt:lpstr>Wingdings</vt:lpstr>
      <vt:lpstr>Theme2PT_11_14_2024</vt:lpstr>
      <vt:lpstr>PowerPoint Presentation</vt:lpstr>
      <vt:lpstr>PowerPoint Presentation</vt:lpstr>
      <vt:lpstr>PowerPoint Presentation</vt:lpstr>
      <vt:lpstr>PowerPoint Presentation</vt:lpstr>
      <vt:lpstr>Principais tipos de ação (1/3)</vt:lpstr>
      <vt:lpstr>Principais tipos de ação (2/3)</vt:lpstr>
      <vt:lpstr>Principais tipos de ação (3/3)</vt:lpstr>
      <vt:lpstr>Ações de prevenção e controle: exemplos</vt:lpstr>
      <vt:lpstr>Objetivos da investigação de casos</vt:lpstr>
      <vt:lpstr>PowerPoint Presentation</vt:lpstr>
      <vt:lpstr>Perguntas de investigação de casos</vt:lpstr>
      <vt:lpstr>Perguntas de investigação de  casos respostas </vt:lpstr>
      <vt:lpstr>Que casos devem ser investigados?</vt:lpstr>
      <vt:lpstr>Regulamento Sanitário Internacional (RSI)</vt:lpstr>
      <vt:lpstr>WOAH - Doenças de Declaração Obrigatória Internacional</vt:lpstr>
      <vt:lpstr>Regulamentos sobre doenças notificáveis</vt:lpstr>
      <vt:lpstr>O que coletar?</vt:lpstr>
      <vt:lpstr>Coleta de dados durante a investigação de um caso</vt:lpstr>
      <vt:lpstr>Entrevista de investigação do caso</vt:lpstr>
      <vt:lpstr>Conduzir a entrevista</vt:lpstr>
      <vt:lpstr>Informações adicionais</vt:lpstr>
      <vt:lpstr>Ultrapassar obstáculos</vt:lpstr>
      <vt:lpstr>Entrevistar um caso</vt:lpstr>
      <vt:lpstr>Entrevistar um caso: parte 1</vt:lpstr>
      <vt:lpstr>Entrevistar um caso: parte 2</vt:lpstr>
      <vt:lpstr>Entrevistar um caso: parte 3</vt:lpstr>
      <vt:lpstr>Entrevistar um caso: parte 3 resposta</vt:lpstr>
      <vt:lpstr>Investigação de casos de animais</vt:lpstr>
      <vt:lpstr>Resumo</vt:lpstr>
      <vt:lpstr>Revisão dos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docId:9A16D8890E26B8D0EFC0A5944D1733CC</cp:keywords>
  <cp:lastModifiedBy>Gallagher, Darby (CDC/GHC/DGHP)</cp:lastModifiedBy>
  <cp:revision>207</cp:revision>
  <cp:lastPrinted>2020-02-28T15:34:59Z</cp:lastPrinted>
  <dcterms:created xsi:type="dcterms:W3CDTF">2005-08-29T16:54:09Z</dcterms:created>
  <dcterms:modified xsi:type="dcterms:W3CDTF">2026-01-25T21:53:47Z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2021-05-19T16:20:08Z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2c7ffb02-0183-4c63-abd0-fef08046c896</vt:lpwstr>
  </property>
  <property fmtid="{D5CDD505-2E9C-101B-9397-08002B2CF9AE}" pid="8" name="MSIP_Label_8af03ff0-41c5-4c41-b55e-fabb8fae94be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