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1.xml" ContentType="application/vnd.openxmlformats-officedocument.drawingml.chart+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48" r:id="rId4"/>
  </p:sldMasterIdLst>
  <p:notesMasterIdLst>
    <p:notesMasterId r:id="rId101"/>
  </p:notesMasterIdLst>
  <p:handoutMasterIdLst>
    <p:handoutMasterId r:id="rId102"/>
  </p:handoutMasterIdLst>
  <p:sldIdLst>
    <p:sldId id="504" r:id="rId5"/>
    <p:sldId id="716" r:id="rId6"/>
    <p:sldId id="507" r:id="rId7"/>
    <p:sldId id="671" r:id="rId8"/>
    <p:sldId id="708" r:id="rId9"/>
    <p:sldId id="803" r:id="rId10"/>
    <p:sldId id="788" r:id="rId11"/>
    <p:sldId id="786" r:id="rId12"/>
    <p:sldId id="787" r:id="rId13"/>
    <p:sldId id="715" r:id="rId14"/>
    <p:sldId id="680" r:id="rId15"/>
    <p:sldId id="681" r:id="rId16"/>
    <p:sldId id="712" r:id="rId17"/>
    <p:sldId id="682" r:id="rId18"/>
    <p:sldId id="789" r:id="rId19"/>
    <p:sldId id="713" r:id="rId20"/>
    <p:sldId id="717" r:id="rId21"/>
    <p:sldId id="718" r:id="rId22"/>
    <p:sldId id="719" r:id="rId23"/>
    <p:sldId id="720" r:id="rId24"/>
    <p:sldId id="721" r:id="rId25"/>
    <p:sldId id="722" r:id="rId26"/>
    <p:sldId id="723" r:id="rId27"/>
    <p:sldId id="724" r:id="rId28"/>
    <p:sldId id="685" r:id="rId29"/>
    <p:sldId id="725" r:id="rId30"/>
    <p:sldId id="726" r:id="rId31"/>
    <p:sldId id="727" r:id="rId32"/>
    <p:sldId id="728" r:id="rId33"/>
    <p:sldId id="686" r:id="rId34"/>
    <p:sldId id="729" r:id="rId35"/>
    <p:sldId id="730" r:id="rId36"/>
    <p:sldId id="731" r:id="rId37"/>
    <p:sldId id="687" r:id="rId38"/>
    <p:sldId id="805" r:id="rId39"/>
    <p:sldId id="733" r:id="rId40"/>
    <p:sldId id="734" r:id="rId41"/>
    <p:sldId id="736" r:id="rId42"/>
    <p:sldId id="737" r:id="rId43"/>
    <p:sldId id="738" r:id="rId44"/>
    <p:sldId id="739" r:id="rId45"/>
    <p:sldId id="740" r:id="rId46"/>
    <p:sldId id="741" r:id="rId47"/>
    <p:sldId id="691" r:id="rId48"/>
    <p:sldId id="742" r:id="rId49"/>
    <p:sldId id="743" r:id="rId50"/>
    <p:sldId id="744" r:id="rId51"/>
    <p:sldId id="745" r:id="rId52"/>
    <p:sldId id="746" r:id="rId53"/>
    <p:sldId id="747" r:id="rId54"/>
    <p:sldId id="748" r:id="rId55"/>
    <p:sldId id="706" r:id="rId56"/>
    <p:sldId id="793" r:id="rId57"/>
    <p:sldId id="749" r:id="rId58"/>
    <p:sldId id="794" r:id="rId59"/>
    <p:sldId id="795" r:id="rId60"/>
    <p:sldId id="702" r:id="rId61"/>
    <p:sldId id="750" r:id="rId62"/>
    <p:sldId id="751" r:id="rId63"/>
    <p:sldId id="752" r:id="rId64"/>
    <p:sldId id="753" r:id="rId65"/>
    <p:sldId id="754" r:id="rId66"/>
    <p:sldId id="755" r:id="rId67"/>
    <p:sldId id="756" r:id="rId68"/>
    <p:sldId id="757" r:id="rId69"/>
    <p:sldId id="759" r:id="rId70"/>
    <p:sldId id="760" r:id="rId71"/>
    <p:sldId id="761" r:id="rId72"/>
    <p:sldId id="762" r:id="rId73"/>
    <p:sldId id="763" r:id="rId74"/>
    <p:sldId id="765" r:id="rId75"/>
    <p:sldId id="766" r:id="rId76"/>
    <p:sldId id="792" r:id="rId77"/>
    <p:sldId id="797" r:id="rId78"/>
    <p:sldId id="804" r:id="rId79"/>
    <p:sldId id="771" r:id="rId80"/>
    <p:sldId id="773" r:id="rId81"/>
    <p:sldId id="772" r:id="rId82"/>
    <p:sldId id="774" r:id="rId83"/>
    <p:sldId id="775" r:id="rId84"/>
    <p:sldId id="776" r:id="rId85"/>
    <p:sldId id="777" r:id="rId86"/>
    <p:sldId id="778" r:id="rId87"/>
    <p:sldId id="707" r:id="rId88"/>
    <p:sldId id="796" r:id="rId89"/>
    <p:sldId id="781" r:id="rId90"/>
    <p:sldId id="658" r:id="rId91"/>
    <p:sldId id="790" r:id="rId92"/>
    <p:sldId id="783" r:id="rId93"/>
    <p:sldId id="784" r:id="rId94"/>
    <p:sldId id="779" r:id="rId95"/>
    <p:sldId id="798" r:id="rId96"/>
    <p:sldId id="770" r:id="rId97"/>
    <p:sldId id="799" r:id="rId98"/>
    <p:sldId id="660" r:id="rId99"/>
    <p:sldId id="806" r:id="rId100"/>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EF4F937E-3A28-66A7-32E9-1BE86B055B0F}" name="Martel, Lise (CDC/GHC/DGHP)" initials="LM" userId="S::Diz0@cdc.gov::fbce038f-8655-4557-9709-9829739673e8" providerId="AD"/>
  <p188:author id="{1BE4CF86-EB45-136F-A227-D51F6A84DB7B}" name="Detmar, Ariana (CDC/DDPHSIS/CGH/DGHP)" initials="D(" userId="S::rvv7@cdc.gov::4844990c-63f5-4e1a-8e8c-f06bb4065d79"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7941D"/>
    <a:srgbClr val="217346"/>
    <a:srgbClr val="00820C"/>
    <a:srgbClr val="0065A4"/>
    <a:srgbClr val="CC0000"/>
    <a:srgbClr val="FFFF00"/>
    <a:srgbClr val="6CA5D9"/>
    <a:srgbClr val="FFFFFF"/>
    <a:srgbClr val="909C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73"/>
    <p:restoredTop sz="62044" autoAdjust="0"/>
  </p:normalViewPr>
  <p:slideViewPr>
    <p:cSldViewPr snapToGrid="0">
      <p:cViewPr varScale="1">
        <p:scale>
          <a:sx n="42" d="100"/>
          <a:sy n="42" d="100"/>
        </p:scale>
        <p:origin x="276" y="48"/>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microsoft.com/office/2018/10/relationships/authors" Target="author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handoutMaster" Target="handoutMasters/handout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overlay val="0"/>
    </c:title>
    <c:autoTitleDeleted val="0"/>
    <c:plotArea>
      <c:layout>
        <c:manualLayout>
          <c:layoutTarget val="inner"/>
          <c:xMode val="edge"/>
          <c:yMode val="edge"/>
          <c:x val="0.11849006448808867"/>
          <c:y val="6.3425900352793427E-2"/>
          <c:w val="0.85359801488833797"/>
          <c:h val="0.68483412322274895"/>
        </c:manualLayout>
      </c:layout>
      <c:lineChart>
        <c:grouping val="standard"/>
        <c:varyColors val="0"/>
        <c:ser>
          <c:idx val="0"/>
          <c:order val="0"/>
          <c:tx>
            <c:strRef>
              <c:f>Sheet1!$A$2</c:f>
              <c:strCache>
                <c:ptCount val="1"/>
              </c:strCache>
            </c:strRef>
          </c:tx>
          <c:spPr>
            <a:ln>
              <a:noFill/>
            </a:ln>
          </c:spPr>
          <c:marker>
            <c:symbol val="none"/>
          </c:marker>
          <c:cat>
            <c:numRef>
              <c:f>Sheet1!$B$1:$T$1</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Sheet1!$B$2:$T$2</c:f>
              <c:numCache>
                <c:formatCode>#,##0</c:formatCode>
                <c:ptCount val="19"/>
                <c:pt idx="0">
                  <c:v>9643</c:v>
                </c:pt>
                <c:pt idx="1">
                  <c:v>345</c:v>
                </c:pt>
                <c:pt idx="2">
                  <c:v>2237</c:v>
                </c:pt>
                <c:pt idx="3" formatCode="General">
                  <c:v>312</c:v>
                </c:pt>
                <c:pt idx="4" formatCode="General">
                  <c:v>963</c:v>
                </c:pt>
                <c:pt idx="5" formatCode="General">
                  <c:v>309</c:v>
                </c:pt>
                <c:pt idx="6" formatCode="General">
                  <c:v>508</c:v>
                </c:pt>
                <c:pt idx="7" formatCode="General">
                  <c:v>138</c:v>
                </c:pt>
                <c:pt idx="8" formatCode="General">
                  <c:v>100</c:v>
                </c:pt>
                <c:pt idx="9" formatCode="General">
                  <c:v>100</c:v>
                </c:pt>
                <c:pt idx="10" formatCode="General">
                  <c:v>86</c:v>
                </c:pt>
                <c:pt idx="11" formatCode="General">
                  <c:v>116</c:v>
                </c:pt>
                <c:pt idx="12" formatCode="General">
                  <c:v>44</c:v>
                </c:pt>
                <c:pt idx="13" formatCode="General">
                  <c:v>56</c:v>
                </c:pt>
                <c:pt idx="14" formatCode="General">
                  <c:v>37</c:v>
                </c:pt>
                <c:pt idx="15" formatCode="General">
                  <c:v>66</c:v>
                </c:pt>
                <c:pt idx="16" formatCode="General">
                  <c:v>55</c:v>
                </c:pt>
                <c:pt idx="17" formatCode="General">
                  <c:v>43</c:v>
                </c:pt>
                <c:pt idx="18" formatCode="General">
                  <c:v>132</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FA4-4443-984E-F66070478FDE}"/>
            </c:ext>
          </c:extLst>
        </c:ser>
        <c:dLbls>
          <c:showLegendKey val="0"/>
          <c:showVal val="0"/>
          <c:showCatName val="0"/>
          <c:showSerName val="0"/>
          <c:showPercent val="0"/>
          <c:showBubbleSize val="0"/>
        </c:dLbls>
        <c:smooth val="0"/>
        <c:axId val="-1434888080"/>
        <c:axId val="-1434889168"/>
      </c:lineChart>
      <c:catAx>
        <c:axId val="-1434888080"/>
        <c:scaling>
          <c:orientation val="minMax"/>
        </c:scaling>
        <c:delete val="0"/>
        <c:axPos val="b"/>
        <c:title>
          <c:tx>
            <c:rich>
              <a:bodyPr/>
              <a:lstStyle/>
              <a:p>
                <a:pPr>
                  <a:defRPr sz="1794" b="0" i="0" u="none" strike="noStrike" baseline="0">
                    <a:solidFill>
                      <a:srgbClr val="000000"/>
                    </a:solidFill>
                    <a:latin typeface="Arial"/>
                    <a:ea typeface="Arial"/>
                    <a:cs typeface="Arial"/>
                  </a:defRPr>
                </a:pPr>
                <a:r>
                  <a:rPr lang="en-US" b="0"/>
                  <a:t>Ano</a:t>
                </a:r>
              </a:p>
            </c:rich>
          </c:tx>
          <c:layout>
            <c:manualLayout>
              <c:xMode val="edge"/>
              <c:yMode val="edge"/>
              <c:x val="0.52634006975759084"/>
              <c:y val="0.85183587846973674"/>
            </c:manualLayout>
          </c:layout>
          <c:overlay val="0"/>
        </c:title>
        <c:numFmt formatCode="General" sourceLinked="1"/>
        <c:majorTickMark val="out"/>
        <c:minorTickMark val="none"/>
        <c:tickLblPos val="nextTo"/>
        <c:txPr>
          <a:bodyPr rot="0" vert="horz"/>
          <a:lstStyle/>
          <a:p>
            <a:pPr>
              <a:defRPr/>
            </a:pPr>
            <a:endParaRPr lang="en-US"/>
          </a:p>
        </c:txPr>
        <c:crossAx val="-1434889168"/>
        <c:crosses val="autoZero"/>
        <c:auto val="1"/>
        <c:lblAlgn val="ctr"/>
        <c:lblOffset val="100"/>
        <c:tickLblSkip val="5"/>
        <c:tickMarkSkip val="1"/>
        <c:noMultiLvlLbl val="0"/>
      </c:catAx>
      <c:valAx>
        <c:axId val="-1434889168"/>
        <c:scaling>
          <c:orientation val="minMax"/>
          <c:max val="1000"/>
          <c:min val="0"/>
        </c:scaling>
        <c:delete val="0"/>
        <c:axPos val="l"/>
        <c:title>
          <c:tx>
            <c:rich>
              <a:bodyPr/>
              <a:lstStyle/>
              <a:p>
                <a:pPr>
                  <a:defRPr b="0"/>
                </a:pPr>
                <a:r>
                  <a:rPr lang="en-US" b="0"/>
                  <a:t>Número de casos </a:t>
                </a:r>
                <a:r>
                  <a:rPr lang="en-US" b="0" baseline="0"/>
                  <a:t>notificados</a:t>
                </a:r>
              </a:p>
            </c:rich>
          </c:tx>
          <c:overlay val="0"/>
        </c:title>
        <c:numFmt formatCode="#,##0" sourceLinked="1"/>
        <c:majorTickMark val="out"/>
        <c:minorTickMark val="out"/>
        <c:tickLblPos val="nextTo"/>
        <c:txPr>
          <a:bodyPr rot="0" vert="horz"/>
          <a:lstStyle/>
          <a:p>
            <a:pPr>
              <a:defRPr/>
            </a:pPr>
            <a:endParaRPr lang="en-US"/>
          </a:p>
        </c:txPr>
        <c:crossAx val="-1434888080"/>
        <c:crosses val="autoZero"/>
        <c:crossBetween val="between"/>
        <c:majorUnit val="200"/>
        <c:minorUnit val="100"/>
      </c:valAx>
      <c:spPr>
        <a:noFill/>
        <a:ln w="25392">
          <a:noFill/>
        </a:ln>
      </c:spPr>
    </c:plotArea>
    <c:plotVisOnly val="1"/>
    <c:dispBlanksAs val="gap"/>
    <c:showDLblsOverMax val="0"/>
  </c:chart>
  <c:txPr>
    <a:bodyPr/>
    <a:lstStyle/>
    <a:p>
      <a:pPr>
        <a:defRPr sz="1798"/>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Recolher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Recolher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49530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FETPF2.0_f11_</a:t>
            </a:r>
            <a:r>
              <a:rPr lang="en-US"/>
              <a:t>Excel</a:t>
            </a:r>
            <a:r>
              <a:rPr lang="en-US" altLang="en-US"/>
              <a:t>_PPT_2020-02.pptx</a:t>
            </a:r>
          </a:p>
        </p:txBody>
      </p:sp>
      <p:sp>
        <p:nvSpPr>
          <p:cNvPr id="129029" name="Rectangle 5"/>
          <p:cNvSpPr>
            <a:spLocks noGrp="1" noChangeArrowheads="1"/>
          </p:cNvSpPr>
          <p:nvPr>
            <p:ph type="sldNum" sz="quarter" idx="3"/>
          </p:nvPr>
        </p:nvSpPr>
        <p:spPr bwMode="auto">
          <a:xfrm>
            <a:off x="6400800" y="8829675"/>
            <a:ext cx="6080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xmlns:p14="http://schemas.microsoft.com/office/powerpoint/2010/main" xmlns="">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Clique para editar os estilos de texto principal</a:t>
            </a:r>
          </a:p>
          <a:p>
            <a:pPr lvl="1"/>
            <a:r>
              <a:rPr lang="en-US" noProof="0"/>
              <a:t>Segundo nível</a:t>
            </a:r>
          </a:p>
          <a:p>
            <a:pPr lvl="2"/>
            <a:r>
              <a:rPr lang="en-US" noProof="0"/>
              <a:t>Terceiro nível</a:t>
            </a:r>
          </a:p>
          <a:p>
            <a:pPr lvl="3"/>
            <a:r>
              <a:rPr lang="en-US" noProof="0"/>
              <a:t>Quarto nível</a:t>
            </a:r>
          </a:p>
          <a:p>
            <a:pPr lvl="4"/>
            <a:r>
              <a:rPr lang="en-US" noProof="0"/>
              <a:t>Quinto nível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pt-BR" sz="1200" b="0" i="1" dirty="0">
              <a:solidFill>
                <a:srgbClr val="111111"/>
              </a:solidFill>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pt-BR" sz="1200" b="0" i="1" dirty="0">
                <a:solidFill>
                  <a:srgbClr val="111111"/>
                </a:solidFill>
                <a:effectLst/>
                <a:latin typeface="Arial" panose="020B0604020202020204" pitchFamily="34" charset="0"/>
                <a:cs typeface="Arial" panose="020B0604020202020204" pitchFamily="34" charset="0"/>
              </a:rPr>
              <a:t>Sinta-se 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pt-BR" b="1" i="1" dirty="0">
              <a:solidFill>
                <a:srgbClr val="111111"/>
              </a:solidFill>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GB" sz="1200" b="1" i="1" dirty="0" err="1">
                <a:effectLst/>
                <a:latin typeface="Arial" panose="020B0604020202020204" pitchFamily="34" charset="0"/>
                <a:ea typeface="Times New Roman" panose="02020603050405020304" pitchFamily="18" charset="0"/>
                <a:cs typeface="Times New Roman" panose="02020603050405020304" pitchFamily="18" charset="0"/>
              </a:rPr>
              <a:t>Há</a:t>
            </a:r>
            <a:r>
              <a:rPr lang="en-GB" sz="1200" b="1" i="1" dirty="0">
                <a:effectLst/>
                <a:latin typeface="Arial" panose="020B0604020202020204" pitchFamily="34" charset="0"/>
                <a:ea typeface="Times New Roman" panose="02020603050405020304" pitchFamily="18" charset="0"/>
                <a:cs typeface="Times New Roman" panose="02020603050405020304" pitchFamily="18" charset="0"/>
              </a:rPr>
              <a:t> duas maneiras de dar esta palestra:</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b="0" i="1" dirty="0">
                <a:effectLst/>
                <a:latin typeface="Arial" panose="020B0604020202020204" pitchFamily="34" charset="0"/>
                <a:ea typeface="Times New Roman" panose="02020603050405020304" pitchFamily="18" charset="0"/>
                <a:cs typeface="Times New Roman" panose="02020603050405020304" pitchFamily="18" charset="0"/>
              </a:rPr>
              <a:t>Instrutores experientes podem projetar o Microsoft Excel e executar as várias acções em tempo real, para que os formandos possam ver e depois acompanhar na sua folha de cálculo prática</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b="0" i="1" dirty="0">
                <a:effectLst/>
                <a:latin typeface="Arial" panose="020B0604020202020204" pitchFamily="34" charset="0"/>
                <a:ea typeface="Times New Roman" panose="02020603050405020304" pitchFamily="18" charset="0"/>
                <a:cs typeface="Times New Roman" panose="02020603050405020304" pitchFamily="18" charset="0"/>
              </a:rPr>
              <a:t>Os instrutores menos experientes podem projetar o PPT e percorrer os diapositivos como é feito para os outros tópicos. </a:t>
            </a:r>
          </a:p>
          <a:p>
            <a:pPr marL="457200" marR="0" lvl="1"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n-GB" sz="1200" b="1" i="1"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GB" sz="1200" b="1" i="1" dirty="0">
                <a:effectLst/>
                <a:latin typeface="Arial" panose="020B0604020202020204" pitchFamily="34" charset="0"/>
                <a:ea typeface="Times New Roman" panose="02020603050405020304" pitchFamily="18" charset="0"/>
                <a:cs typeface="Times New Roman" panose="02020603050405020304" pitchFamily="18" charset="0"/>
              </a:rPr>
              <a:t>O instrutor deve</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GB" sz="1200" b="0" i="1" dirty="0">
                <a:effectLst/>
                <a:latin typeface="Arial" panose="020B0604020202020204" pitchFamily="34" charset="0"/>
                <a:ea typeface="Times New Roman" panose="02020603050405020304" pitchFamily="18" charset="0"/>
                <a:cs typeface="Times New Roman" panose="02020603050405020304" pitchFamily="18" charset="0"/>
              </a:rPr>
              <a:t>Possuir, no mínimo, um nível de experiência intermédio com o Microsoft Excel 2021®.</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GB" sz="1200" b="0" i="1" dirty="0">
                <a:effectLst/>
                <a:latin typeface="Arial" panose="020B0604020202020204" pitchFamily="34" charset="0"/>
                <a:ea typeface="Times New Roman" panose="02020603050405020304" pitchFamily="18" charset="0"/>
                <a:cs typeface="Times New Roman" panose="02020603050405020304" pitchFamily="18" charset="0"/>
              </a:rPr>
              <a:t>Compreender os requisitos profissionais dos trabalhadores da vigilância de dados de saúde pública a nível distrital.</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GB" sz="1200" b="0" i="1" dirty="0">
                <a:effectLst/>
                <a:latin typeface="Arial" panose="020B0604020202020204" pitchFamily="34" charset="0"/>
                <a:ea typeface="Times New Roman" panose="02020603050405020304" pitchFamily="18" charset="0"/>
                <a:cs typeface="Times New Roman" panose="02020603050405020304" pitchFamily="18" charset="0"/>
              </a:rPr>
              <a:t>Estar familiarizado com o currículo do FETP-Frontline.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Os formandos utilizarão o livro de trabalho do Microsoft Excel intitulado "Guia do Participante de Dados Suplementares". É necessário que o descarreguem para os seus computadores portáteis e o abram antes do início desta aula. </a:t>
            </a:r>
            <a:r>
              <a:rPr lang="en-US" sz="1200" b="1" i="1" dirty="0" err="1">
                <a:effectLst/>
                <a:latin typeface="Arial" panose="020B0604020202020204" pitchFamily="34" charset="0"/>
                <a:ea typeface="Times New Roman" panose="02020603050405020304" pitchFamily="18" charset="0"/>
                <a:cs typeface="Times New Roman" panose="02020603050405020304" pitchFamily="18" charset="0"/>
              </a:rPr>
              <a:t>Os</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b="1" i="1" dirty="0" err="1">
                <a:effectLst/>
                <a:latin typeface="Arial" panose="020B0604020202020204" pitchFamily="34" charset="0"/>
                <a:ea typeface="Times New Roman" panose="02020603050405020304" pitchFamily="18" charset="0"/>
                <a:cs typeface="Times New Roman" panose="02020603050405020304" pitchFamily="18" charset="0"/>
              </a:rPr>
              <a:t>alunos</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 que </a:t>
            </a:r>
            <a:r>
              <a:rPr lang="en-US" sz="1200" b="1" i="1" dirty="0" err="1">
                <a:effectLst/>
                <a:latin typeface="Arial" panose="020B0604020202020204" pitchFamily="34" charset="0"/>
                <a:ea typeface="Times New Roman" panose="02020603050405020304" pitchFamily="18" charset="0"/>
                <a:cs typeface="Times New Roman" panose="02020603050405020304" pitchFamily="18" charset="0"/>
              </a:rPr>
              <a:t>trabalham</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 com uma versão diferente do Excel encontrarão provavelmente algumas diferenças na interface do utilizador. </a:t>
            </a:r>
            <a:r>
              <a:rPr lang="en-US" sz="1200" b="1" i="1" u="sng" dirty="0">
                <a:effectLst/>
                <a:latin typeface="Arial" panose="020B0604020202020204" pitchFamily="34" charset="0"/>
                <a:ea typeface="Times New Roman" panose="02020603050405020304" pitchFamily="18" charset="0"/>
                <a:cs typeface="Times New Roman" panose="02020603050405020304" pitchFamily="18" charset="0"/>
              </a:rPr>
              <a:t>Esta lição foi concebida utilizando o Microsoft Excel 2021®</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 pelo que podem existir algumas pequenas diferenças se for utilizada uma versão diferente do Excel.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i="1"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Tempo estimado para a apresentação e </a:t>
            </a:r>
            <a:r>
              <a:rPr lang="en-US" sz="1200" b="1" i="1" dirty="0" err="1">
                <a:effectLst/>
                <a:latin typeface="Arial" panose="020B0604020202020204" pitchFamily="34" charset="0"/>
                <a:ea typeface="Times New Roman" panose="02020603050405020304" pitchFamily="18" charset="0"/>
                <a:cs typeface="Times New Roman" panose="02020603050405020304" pitchFamily="18" charset="0"/>
              </a:rPr>
              <a:t>prática</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 do Excel: 4 horas e 40 minutos </a:t>
            </a:r>
          </a:p>
          <a:p>
            <a:endParaRPr lang="en-GB" alt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altLang="en-US" dirty="0">
                <a:latin typeface="Arial" panose="020B0604020202020204" pitchFamily="34" charset="0"/>
                <a:cs typeface="Arial" panose="020B0604020202020204" pitchFamily="34" charset="0"/>
              </a:rPr>
              <a:t>Bem-vindo à Introdução ao MS Excel. Esta lição irá apresentar aos participantes do FETP-Frontline a interface e as principais caraterísticas do Microsoft Excel 2021®, particularmente aquelas que são normalmente utilizadas para organizar e resumir dados de vigilância e de surtos. Este documento não tem como objetivo demonstrar todas as caraterísticas e funcionalidades do Microsoft Excel 2021®. Para mais informações, consulte o Manual de Ajuda Online Abrangente (https://support.microsoft.com/en-us/excel).</a:t>
            </a:r>
          </a:p>
          <a:p>
            <a:endParaRPr lang="en-GB" altLang="en-US"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effectLst/>
              <a:latin typeface="Arial" panose="020B0604020202020204" pitchFamily="34" charset="0"/>
              <a:ea typeface="Times New Roman" panose="02020603050405020304" pitchFamily="18"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Cada célula da folha de cálculo (</a:t>
            </a:r>
            <a:r>
              <a:rPr lang="en-US" sz="1200" i="1" dirty="0">
                <a:effectLst/>
                <a:latin typeface="Arial" panose="020B0604020202020204" pitchFamily="34" charset="0"/>
                <a:ea typeface="Times New Roman" panose="02020603050405020304" pitchFamily="18" charset="0"/>
              </a:rPr>
              <a:t>os pequenos rectângulos da folha de cálculo onde são introduzidos os dados</a:t>
            </a:r>
            <a:r>
              <a:rPr lang="en-US" sz="1200" dirty="0">
                <a:effectLst/>
                <a:latin typeface="Arial" panose="020B0604020202020204" pitchFamily="34" charset="0"/>
                <a:ea typeface="Times New Roman" panose="02020603050405020304" pitchFamily="18" charset="0"/>
              </a:rPr>
              <a:t>) tem um endereço de célula. O endereço da célula inclui uma letra de coluna e um número de linha. </a:t>
            </a:r>
            <a:r>
              <a:rPr lang="en-US" sz="1200" i="1" dirty="0">
                <a:effectLst/>
                <a:latin typeface="Arial" panose="020B0604020202020204" pitchFamily="34" charset="0"/>
                <a:ea typeface="Times New Roman" panose="02020603050405020304" pitchFamily="18" charset="0"/>
              </a:rPr>
              <a:t>Exemplos: A1, B1, C1</a:t>
            </a:r>
            <a:r>
              <a:rPr lang="en-US" sz="1200" dirty="0">
                <a:effectLst/>
                <a:latin typeface="Arial" panose="020B0604020202020204" pitchFamily="34" charset="0"/>
                <a:ea typeface="Times New Roman" panose="02020603050405020304" pitchFamily="18" charset="0"/>
              </a:rPr>
              <a:t>. Para a célula A1, a letra "A" representa a primeira coluna da folha de cálculo e o número "1" representa a primeira linha da folha de cálculo. </a:t>
            </a:r>
            <a:r>
              <a:rPr lang="en-US" sz="1200" b="1" dirty="0">
                <a:effectLst/>
                <a:latin typeface="Arial" panose="020B0604020202020204" pitchFamily="34" charset="0"/>
                <a:ea typeface="Times New Roman" panose="02020603050405020304" pitchFamily="18" charset="0"/>
              </a:rPr>
              <a:t>&lt;CLICAR&gt;</a:t>
            </a:r>
          </a:p>
          <a:p>
            <a:pPr marL="171450" indent="-171450">
              <a:buFont typeface="Wingdings" panose="05000000000000000000" pitchFamily="2" charset="2"/>
              <a:buChar char="§"/>
            </a:pPr>
            <a:endParaRPr lang="en-US" sz="1200" b="1" u="sng" dirty="0">
              <a:effectLst/>
              <a:latin typeface="Arial" panose="020B0604020202020204" pitchFamily="34" charset="0"/>
            </a:endParaRPr>
          </a:p>
          <a:p>
            <a:pPr marL="171450" indent="-171450">
              <a:buFont typeface="Wingdings" panose="05000000000000000000" pitchFamily="2" charset="2"/>
              <a:buChar char="§"/>
            </a:pPr>
            <a:r>
              <a:rPr lang="en-US" sz="1200" b="1" u="sng" dirty="0">
                <a:effectLst>
                  <a:outerShdw blurRad="38100" dist="38100" dir="2700000" algn="tl">
                    <a:srgbClr val="000000">
                      <a:alpha val="43137"/>
                    </a:srgbClr>
                  </a:outerShdw>
                </a:effectLst>
                <a:latin typeface="Arial" panose="020B0604020202020204" pitchFamily="34" charset="0"/>
              </a:rPr>
              <a:t>Perguntar:</a:t>
            </a:r>
            <a:r>
              <a:rPr lang="en-US" sz="1200" b="1" u="none" dirty="0">
                <a:effectLst>
                  <a:outerShdw blurRad="38100" dist="38100" dir="2700000" algn="tl">
                    <a:srgbClr val="000000">
                      <a:alpha val="43137"/>
                    </a:srgbClr>
                  </a:outerShdw>
                </a:effectLst>
                <a:latin typeface="Arial" panose="020B0604020202020204" pitchFamily="34" charset="0"/>
              </a:rPr>
              <a:t> </a:t>
            </a:r>
            <a:r>
              <a:rPr lang="en-US" sz="1200" dirty="0"/>
              <a:t>Qual é o endereço da célula da caixa delineada a verde?</a:t>
            </a:r>
          </a:p>
          <a:p>
            <a:pPr marL="171450" indent="-171450">
              <a:buFont typeface="Wingdings" panose="05000000000000000000" pitchFamily="2" charset="2"/>
              <a:buChar char="§"/>
            </a:pPr>
            <a:endParaRPr lang="en-US" sz="1200" b="1" u="sng" dirty="0"/>
          </a:p>
          <a:p>
            <a:pPr marL="171450" indent="-171450">
              <a:buFont typeface="Wingdings" panose="05000000000000000000" pitchFamily="2" charset="2"/>
              <a:buChar char="§"/>
            </a:pPr>
            <a:r>
              <a:rPr lang="en-US" sz="1200" b="1" u="sng" dirty="0"/>
              <a:t>Confirmar</a:t>
            </a:r>
            <a:r>
              <a:rPr lang="en-US" sz="1200" b="1" u="none" dirty="0"/>
              <a:t> </a:t>
            </a:r>
            <a:r>
              <a:rPr lang="en-US" sz="1200" dirty="0"/>
              <a:t>a(s) resposta(s). </a:t>
            </a:r>
            <a:r>
              <a:rPr lang="en-US" sz="1200" b="1" dirty="0"/>
              <a:t>&lt;CLICAR&gt; </a:t>
            </a:r>
            <a:r>
              <a:rPr lang="en-US" sz="1200" b="1" dirty="0">
                <a:effectLst/>
                <a:latin typeface="Arial" panose="020B0604020202020204" pitchFamily="34" charset="0"/>
              </a:rPr>
              <a:t>Resposta: </a:t>
            </a:r>
            <a:r>
              <a:rPr lang="en-US" sz="1200" i="1" dirty="0">
                <a:effectLst/>
                <a:latin typeface="Arial" panose="020B0604020202020204" pitchFamily="34" charset="0"/>
              </a:rPr>
              <a:t>O endereço da célula = C-7</a:t>
            </a:r>
            <a:endParaRPr lang="en-US" sz="1200"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850075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Quando abrir o Excel, a caixa de nome mostrará a célula selecionada (</a:t>
            </a:r>
            <a:r>
              <a:rPr lang="en-GB" i="1" dirty="0"/>
              <a:t>ativa</a:t>
            </a:r>
            <a:r>
              <a:rPr lang="en-GB" dirty="0"/>
              <a:t>). No exemplo acima, a coluna é D e o número da linha é 6. Esta é a intersecção da linha e da coluna assim identificada como D6. </a:t>
            </a:r>
            <a:r>
              <a:rPr lang="en-GB" b="1" dirty="0"/>
              <a:t>&lt;CLICAR&gt;</a:t>
            </a:r>
          </a:p>
          <a:p>
            <a:pPr marL="171450" indent="-171450">
              <a:buFont typeface="Wingdings" panose="05000000000000000000" pitchFamily="2" charset="2"/>
              <a:buChar char="§"/>
            </a:pPr>
            <a:endParaRPr lang="en-GB" b="1"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O Excel permite-lhe dar nomes a vários objectos, como células, intervalos, caixas de texto e formas. </a:t>
            </a:r>
            <a:r>
              <a:rPr lang="en-GB" b="0" i="0" dirty="0">
                <a:solidFill>
                  <a:srgbClr val="3A3A3A"/>
                </a:solidFill>
                <a:effectLst/>
                <a:highlight>
                  <a:srgbClr val="FFFFFF"/>
                </a:highlight>
                <a:latin typeface="Arial" panose="020B0604020202020204" pitchFamily="34" charset="0"/>
                <a:cs typeface="Arial" panose="020B0604020202020204" pitchFamily="34" charset="0"/>
              </a:rPr>
              <a:t>Quando selecionar um objeto com um nome, o nome aparecerá na caixa de nome. Por exemplo, D6 foi renomeado como Conjunto de dados 1.</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2498132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b="0" i="0" dirty="0">
              <a:solidFill>
                <a:srgbClr val="000000"/>
              </a:solidFill>
              <a:effectLst/>
              <a:highlight>
                <a:srgbClr val="FFFFFF"/>
              </a:highligh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b="0" i="0" dirty="0">
                <a:solidFill>
                  <a:srgbClr val="000000"/>
                </a:solidFill>
                <a:effectLst/>
                <a:highlight>
                  <a:srgbClr val="FFFFFF"/>
                </a:highlight>
                <a:latin typeface="Arial" panose="020B0604020202020204" pitchFamily="34" charset="0"/>
                <a:cs typeface="Arial" panose="020B0604020202020204" pitchFamily="34" charset="0"/>
              </a:rPr>
              <a:t>A barra de fórmulas, mesmo por cima da área de trabalho no Excel, mostra a fórmula ou o valor na célula atualmente selecionada. Pode clicar na barra de fórmulas para editar informações dentro de uma célula.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3887971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A célula ativa é a célula selecionada na qual os dados são introduzidos quando se começa a escrever (destacada a verde). Apenas uma célula está ativa de cada vez. </a:t>
            </a:r>
            <a:r>
              <a:rPr lang="en-GB" dirty="0" err="1"/>
              <a:t>Os</a:t>
            </a:r>
            <a:r>
              <a:rPr lang="en-GB" dirty="0"/>
              <a:t> dados só podem ser introduzidos na célula ativa.</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419953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solidFill>
                <a:schemeClr val="tx1"/>
              </a:solidFill>
            </a:endParaRPr>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solidFill>
                  <a:schemeClr val="tx1"/>
                </a:solidFill>
              </a:rPr>
              <a:t>Uma coluna no Excel é um alinhamento vertical de células. Cada coluna tem o seu endereço único, que é rotulado como um alfabeto (</a:t>
            </a:r>
            <a:r>
              <a:rPr lang="en-GB" i="1" dirty="0">
                <a:solidFill>
                  <a:schemeClr val="tx1"/>
                </a:solidFill>
              </a:rPr>
              <a:t>de A a XFD</a:t>
            </a:r>
            <a:r>
              <a:rPr lang="en-GB" dirty="0">
                <a:solidFill>
                  <a:schemeClr val="tx1"/>
                </a:solidFill>
              </a:rPr>
              <a:t>). Há um total de 16.384 colunas numa única folha de cálculo.</a:t>
            </a:r>
            <a:endParaRPr lang="en-US" dirty="0">
              <a:solidFill>
                <a:schemeClr val="tx1"/>
              </a:solidFill>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890410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No Excel, uma linha é uma linha horizontal de células que vai da esquerda para a direita na folha de cálculo. Cada linha é identificada por um número único que corre verticalmente no lado esquerdo da folha.</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728148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Navegar nas folhas de trabalho no Excel permite-lhe ver diferentes folhas de trabalho num livro de trabalho. Por predefinição, as folhas são numeradas por ordem cronológica. Para passar de uma folha de trabalho para outra, clique no separador do nome da folha de trabalho a visualizar. As guias de nome da planilha aparecem no canto inferior esquerdo da pasta de trabalho. </a:t>
            </a:r>
            <a:r>
              <a:rPr lang="en-GB" b="1" dirty="0"/>
              <a:t>&lt;CLICAR&gt;</a:t>
            </a:r>
          </a:p>
          <a:p>
            <a:pPr marL="171450" indent="-171450">
              <a:buFont typeface="Wingdings" panose="05000000000000000000" pitchFamily="2" charset="2"/>
              <a:buChar char="§"/>
            </a:pPr>
            <a:endParaRPr lang="en-GB" b="1"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Pode fornecer nomes para as folhas de trabalho. Por exemplo, uma folha de cálculo, por defeito, é numerada (Folha 1, Folha 2), mas pode atribuir-lhe um nome, como Conjunto de dados 1.   Por defeito, podem ser abertos três separadores de folhas de trabalho. No entanto, podem ser adicionados mais separadores na folha de cálculo utilizando o botão "+" fornecido no final dos separadores.</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4153029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É essencial navegar na folha de cálculo para poder interagir com as seguintes ferramentas e funcionalidades da interface do utilizador:</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Apontar e clicar</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Teclas de seta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Page Up e Page Down </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Início</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1200" dirty="0"/>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t>Para praticar a utilização destas funcionalidades da interface do utilizador, terá de abrir o ficheiro Excel com o nome: </a:t>
            </a:r>
            <a:r>
              <a:rPr lang="fr-FR" sz="1200" i="1" dirty="0">
                <a:effectLst/>
                <a:latin typeface="Arial" panose="020B0604020202020204" pitchFamily="34" charset="0"/>
                <a:ea typeface="Times New Roman" panose="02020603050405020304" pitchFamily="18" charset="0"/>
              </a:rPr>
              <a:t>FETPF_WS1_13_EN_Supplemental_Data_Participant_Guide_2024_01_25.xlsx </a:t>
            </a:r>
            <a:r>
              <a:rPr lang="en-US" sz="1200" i="1" dirty="0">
                <a:effectLst/>
                <a:latin typeface="Arial" panose="020B0604020202020204" pitchFamily="34" charset="0"/>
                <a:ea typeface="Times New Roman" panose="02020603050405020304" pitchFamily="18" charset="0"/>
              </a:rPr>
              <a:t>(Folha1 aberta)</a:t>
            </a:r>
            <a:r>
              <a:rPr lang="en-US" sz="1200" i="0" dirty="0">
                <a:effectLst/>
                <a:latin typeface="Arial" panose="020B0604020202020204" pitchFamily="34" charset="0"/>
                <a:ea typeface="Times New Roman" panose="02020603050405020304" pitchFamily="18" charset="0"/>
              </a:rPr>
              <a:t>.</a:t>
            </a:r>
            <a:endParaRPr lang="en-US" sz="120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2833909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O primeiro passo para praticar as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ferramentas e as funcionalidades da interface do utilizador é aceder ao seu computador portátil e abrir o </a:t>
            </a:r>
            <a:r>
              <a:rPr lang="en-US" sz="1200" i="0" dirty="0">
                <a:effectLst/>
                <a:latin typeface="Arial" panose="020B0604020202020204" pitchFamily="34" charset="0"/>
                <a:ea typeface="Times New Roman" panose="02020603050405020304" pitchFamily="18" charset="0"/>
              </a:rPr>
              <a:t>ficheiro </a:t>
            </a:r>
            <a:r>
              <a:rPr lang="fr-FR" sz="1200" i="1" dirty="0">
                <a:effectLst/>
                <a:latin typeface="Arial" panose="020B0604020202020204" pitchFamily="34" charset="0"/>
                <a:ea typeface="Times New Roman" panose="02020603050405020304" pitchFamily="18" charset="0"/>
              </a:rPr>
              <a:t>FETPF_WS1_13_EN_Supplemental_Data_Participant_Guide_2024_01_25.xlsx</a:t>
            </a:r>
            <a:r>
              <a:rPr lang="en-US" sz="1200" i="1" dirty="0">
                <a:effectLst/>
                <a:latin typeface="Arial" panose="020B0604020202020204" pitchFamily="34" charset="0"/>
                <a:ea typeface="Times New Roman" panose="02020603050405020304" pitchFamily="18" charset="0"/>
              </a:rPr>
              <a:t>. </a:t>
            </a:r>
            <a:r>
              <a:rPr lang="en-US" sz="1200" i="0" dirty="0">
                <a:effectLst/>
                <a:latin typeface="Arial" panose="020B0604020202020204" pitchFamily="34" charset="0"/>
                <a:ea typeface="Times New Roman" panose="02020603050405020304" pitchFamily="18" charset="0"/>
              </a:rPr>
              <a:t>na Folha 1.  Em seguida, mova o mouse para deslocar o cursor para a célula </a:t>
            </a:r>
            <a:r>
              <a:rPr lang="en-US" sz="1200" i="1" dirty="0">
                <a:effectLst/>
                <a:latin typeface="Arial" panose="020B0604020202020204" pitchFamily="34" charset="0"/>
                <a:ea typeface="Times New Roman" panose="02020603050405020304" pitchFamily="18" charset="0"/>
              </a:rPr>
              <a:t>A1 </a:t>
            </a:r>
            <a:r>
              <a:rPr lang="en-US" sz="1200" i="0" dirty="0">
                <a:effectLst/>
                <a:latin typeface="Arial" panose="020B0604020202020204" pitchFamily="34" charset="0"/>
                <a:ea typeface="Times New Roman" panose="02020603050405020304" pitchFamily="18" charset="0"/>
              </a:rPr>
              <a:t>e toque ou clique com o botão esquerdo do mouse nessa célula.  Verá que a borda, tanto a linha como a coluna, da célula </a:t>
            </a:r>
            <a:r>
              <a:rPr lang="en-US" sz="1200" i="1" dirty="0">
                <a:effectLst/>
                <a:latin typeface="Arial" panose="020B0604020202020204" pitchFamily="34" charset="0"/>
                <a:ea typeface="Times New Roman" panose="02020603050405020304" pitchFamily="18" charset="0"/>
              </a:rPr>
              <a:t>A1 </a:t>
            </a:r>
            <a:r>
              <a:rPr lang="en-US" sz="1200" i="0" dirty="0">
                <a:effectLst/>
                <a:latin typeface="Arial" panose="020B0604020202020204" pitchFamily="34" charset="0"/>
                <a:ea typeface="Times New Roman" panose="02020603050405020304" pitchFamily="18" charset="0"/>
              </a:rPr>
              <a:t>será destacada.  Depois de destacar a célula, é possível digitar dados na célula. </a:t>
            </a:r>
            <a:endParaRPr lang="en-US" sz="1200" i="1" dirty="0">
              <a:effectLst/>
              <a:latin typeface="Arial" panose="020B060402020202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369483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Vamos agora praticar com as teclas de setas. Localizar as teclas de setas do teclado, que apontam para cima, para baixo, para a esquerda e para a direita. Ainda na folha 1 do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ficheiro </a:t>
            </a:r>
            <a:r>
              <a:rPr kumimoji="0" lang="fr-FR"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FETPF_WS1_13_EN_Supplemental_Data_Participant_Guide_2024_01_25.xlsx </a:t>
            </a:r>
            <a:endParaRPr lang="en-US" sz="1200" dirty="0">
              <a:effectLst/>
              <a:latin typeface="Arial" panose="020B0604020202020204" pitchFamily="34" charset="0"/>
              <a:ea typeface="Times New Roman" panose="02020603050405020304" pitchFamily="18" charset="0"/>
            </a:endParaRPr>
          </a:p>
          <a:p>
            <a:r>
              <a:rPr lang="en-US" sz="1200" b="1" dirty="0">
                <a:effectLst/>
                <a:latin typeface="Arial" panose="020B0604020202020204" pitchFamily="34" charset="0"/>
                <a:ea typeface="Times New Roman" panose="02020603050405020304" pitchFamily="18" charset="0"/>
              </a:rPr>
              <a:t>    &lt;CLICAR&gt; </a:t>
            </a:r>
            <a:r>
              <a:rPr lang="en-US" sz="1200" dirty="0">
                <a:effectLst/>
                <a:latin typeface="Arial" panose="020B0604020202020204" pitchFamily="34" charset="0"/>
              </a:rPr>
              <a:t>Prima qualquer tecla de seta algumas vezes. Agora, mantenha premida qualquer tecla de seta durante alguns segundos. </a:t>
            </a:r>
            <a:endParaRPr lang="en-US" sz="1200" b="0" u="none" dirty="0">
              <a:effectLst/>
              <a:latin typeface="Arial" panose="020B0604020202020204" pitchFamily="34" charset="0"/>
            </a:endParaRPr>
          </a:p>
          <a:p>
            <a:endParaRPr lang="en-US" sz="1200" dirty="0"/>
          </a:p>
          <a:p>
            <a:pPr marL="171450" indent="-171450">
              <a:buFont typeface="Wingdings" panose="05000000000000000000" pitchFamily="2" charset="2"/>
              <a:buChar char="§"/>
            </a:pPr>
            <a:r>
              <a:rPr lang="en-GB" altLang="en-US" sz="1200" b="1" u="sng" dirty="0">
                <a:latin typeface="Arial" panose="020B0604020202020204" pitchFamily="34" charset="0"/>
                <a:cs typeface="Arial" panose="020B0604020202020204" pitchFamily="34" charset="0"/>
              </a:rPr>
              <a:t>Perguntar:</a:t>
            </a:r>
            <a:r>
              <a:rPr lang="en-GB"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rPr>
              <a:t>O que é que aconteceu?  </a:t>
            </a:r>
          </a:p>
          <a:p>
            <a:pPr marL="171450" indent="-171450">
              <a:buFont typeface="Wingdings" panose="05000000000000000000" pitchFamily="2" charset="2"/>
              <a:buChar char="§"/>
            </a:pPr>
            <a:endParaRPr lang="en-US" sz="1200" b="1" dirty="0">
              <a:effectLst/>
              <a:latin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rPr>
              <a:t>Confirmar</a:t>
            </a:r>
            <a:r>
              <a:rPr lang="en-US" sz="1200" b="1" u="none" dirty="0">
                <a:effectLst/>
                <a:latin typeface="Arial" panose="020B0604020202020204" pitchFamily="34" charset="0"/>
              </a:rPr>
              <a:t> </a:t>
            </a:r>
            <a:r>
              <a:rPr lang="en-US" sz="1200" b="0" dirty="0">
                <a:effectLst/>
                <a:latin typeface="Arial" panose="020B0604020202020204" pitchFamily="34" charset="0"/>
              </a:rPr>
              <a:t>a(s) resposta(s).  </a:t>
            </a:r>
            <a:r>
              <a:rPr lang="en-US" sz="1200" b="1" dirty="0">
                <a:effectLst/>
                <a:latin typeface="Arial" panose="020B0604020202020204" pitchFamily="34" charset="0"/>
              </a:rPr>
              <a:t>Resposta: </a:t>
            </a:r>
            <a:r>
              <a:rPr lang="en-US" sz="1200" i="1" dirty="0">
                <a:effectLst/>
                <a:latin typeface="Arial" panose="020B0604020202020204" pitchFamily="34" charset="0"/>
              </a:rPr>
              <a:t>Manter o cursor premido aumenta a </a:t>
            </a:r>
            <a:r>
              <a:rPr lang="en-US" sz="1200" i="1" dirty="0" err="1">
                <a:effectLst/>
                <a:latin typeface="Arial" panose="020B0604020202020204" pitchFamily="34" charset="0"/>
              </a:rPr>
              <a:t>velocidade</a:t>
            </a:r>
            <a:r>
              <a:rPr lang="en-US" sz="1200" b="1" dirty="0">
                <a:effectLst/>
                <a:latin typeface="Arial" panose="020B0604020202020204" pitchFamily="34" charset="0"/>
              </a:rPr>
              <a:t>.&lt;CLICAR&gt; </a:t>
            </a:r>
          </a:p>
          <a:p>
            <a:pPr marL="171450" indent="-171450">
              <a:buFont typeface="Wingdings" panose="05000000000000000000" pitchFamily="2" charset="2"/>
              <a:buChar char="§"/>
            </a:pPr>
            <a:endParaRPr lang="en-US" sz="1200" b="1" dirty="0">
              <a:effectLst/>
              <a:latin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rPr>
              <a:t>Dizer</a:t>
            </a:r>
            <a:r>
              <a:rPr lang="en-US" sz="1200" b="1" u="sng" dirty="0">
                <a:effectLst/>
                <a:latin typeface="Arial" panose="020B0604020202020204" pitchFamily="34" charset="0"/>
              </a:rPr>
              <a:t>:</a:t>
            </a:r>
            <a:r>
              <a:rPr lang="en-US" sz="1200" b="1" u="none" dirty="0">
                <a:effectLst/>
                <a:latin typeface="Arial" panose="020B0604020202020204" pitchFamily="34" charset="0"/>
              </a:rPr>
              <a:t> </a:t>
            </a:r>
            <a:r>
              <a:rPr lang="en-US" sz="1200" b="0" dirty="0"/>
              <a:t>Agora prima </a:t>
            </a:r>
            <a:r>
              <a:rPr lang="en-US" sz="1200" b="1" dirty="0"/>
              <a:t>Ctrl+Seta </a:t>
            </a:r>
            <a:r>
              <a:rPr lang="en-US" sz="1200" b="0" dirty="0"/>
              <a:t>e experimente cada direção.</a:t>
            </a:r>
          </a:p>
          <a:p>
            <a:pPr marL="171450" indent="-171450">
              <a:buFont typeface="Wingdings" panose="05000000000000000000" pitchFamily="2" charset="2"/>
              <a:buChar char="§"/>
            </a:pPr>
            <a:endParaRPr lang="en-US" sz="1200" b="0" dirty="0"/>
          </a:p>
          <a:p>
            <a:pPr marL="171450" indent="-171450">
              <a:buFont typeface="Wingdings" panose="05000000000000000000" pitchFamily="2" charset="2"/>
              <a:buChar char="§"/>
            </a:pPr>
            <a:r>
              <a:rPr lang="en-US" sz="1200" b="1" u="sng" dirty="0"/>
              <a:t>Perguntar:</a:t>
            </a:r>
            <a:r>
              <a:rPr lang="en-US" sz="1200" b="1" u="none" dirty="0"/>
              <a:t> </a:t>
            </a:r>
            <a:r>
              <a:rPr lang="en-US" sz="1200" b="0" dirty="0"/>
              <a:t>O que é que aconteceu?    </a:t>
            </a:r>
          </a:p>
          <a:p>
            <a:pPr marL="171450" indent="-171450">
              <a:buFont typeface="Wingdings" panose="05000000000000000000" pitchFamily="2" charset="2"/>
              <a:buChar char="§"/>
            </a:pPr>
            <a:endParaRPr lang="en-US" sz="1200" b="0" dirty="0"/>
          </a:p>
          <a:p>
            <a:pPr marL="171450" indent="-171450">
              <a:buFont typeface="Wingdings" panose="05000000000000000000" pitchFamily="2" charset="2"/>
              <a:buChar char="§"/>
            </a:pPr>
            <a:r>
              <a:rPr lang="en-US" sz="1200" b="1" u="sng" dirty="0"/>
              <a:t>Confirmar</a:t>
            </a:r>
            <a:r>
              <a:rPr lang="en-US" sz="1200" b="1" u="none" dirty="0"/>
              <a:t> </a:t>
            </a:r>
            <a:r>
              <a:rPr lang="en-US" sz="1200" b="0" dirty="0"/>
              <a:t>a(s) resposta(s).  </a:t>
            </a:r>
            <a:r>
              <a:rPr lang="en-US" sz="1200" b="1" dirty="0"/>
              <a:t>Resposta: </a:t>
            </a:r>
            <a:r>
              <a:rPr lang="en-GB" sz="1200" b="0" i="1" dirty="0"/>
              <a:t>O cursor vai para a primeira ou última célula na direção escolhida.</a:t>
            </a:r>
            <a:endParaRPr lang="en-US" sz="1200" b="0" i="1" dirty="0"/>
          </a:p>
          <a:p>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2123234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1" i="1"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b="1" i="1" dirty="0">
                <a:latin typeface="Arial" panose="020B0604020202020204" pitchFamily="34" charset="0"/>
                <a:cs typeface="Arial" panose="020B0604020202020204" pitchFamily="34" charset="0"/>
              </a:rPr>
              <a:t>Estes ícones destinam-se a servir de sinais para o ajudar a navegar no conteúdo e a saber o que o espera.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3178662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 primeira As teclas </a:t>
            </a:r>
            <a:r>
              <a:rPr lang="en-US" sz="1200" i="1" dirty="0">
                <a:latin typeface="Arial" panose="020B0604020202020204" pitchFamily="34" charset="0"/>
                <a:cs typeface="Arial" panose="020B0604020202020204" pitchFamily="34" charset="0"/>
              </a:rPr>
              <a:t>Page Up </a:t>
            </a:r>
            <a:r>
              <a:rPr lang="en-US" sz="1200" dirty="0">
                <a:latin typeface="Arial" panose="020B0604020202020204" pitchFamily="34" charset="0"/>
                <a:cs typeface="Arial" panose="020B0604020202020204" pitchFamily="34" charset="0"/>
              </a:rPr>
              <a:t>e </a:t>
            </a:r>
            <a:r>
              <a:rPr lang="en-US" sz="1200" i="1" dirty="0">
                <a:latin typeface="Arial" panose="020B0604020202020204" pitchFamily="34" charset="0"/>
                <a:cs typeface="Arial" panose="020B0604020202020204" pitchFamily="34" charset="0"/>
              </a:rPr>
              <a:t>Page Down </a:t>
            </a:r>
            <a:r>
              <a:rPr lang="en-US" sz="1200" dirty="0">
                <a:effectLst/>
                <a:latin typeface="Arial" panose="020B0604020202020204" pitchFamily="34" charset="0"/>
                <a:ea typeface="Times New Roman" panose="02020603050405020304" pitchFamily="18" charset="0"/>
                <a:cs typeface="Arial" panose="020B0604020202020204" pitchFamily="34" charset="0"/>
              </a:rPr>
              <a:t>enviam o cursor, por incrementos, para cima e para baixo na folha de cálculo.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Ainda na folha 1 do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ficheiro </a:t>
            </a:r>
            <a:r>
              <a:rPr kumimoji="0" lang="fr-FR"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FETPF_WS1_13_EN_Supplemental_Data_Participant_Guide_2024_01_25.xlsx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i="1"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i="0" dirty="0">
                <a:effectLst/>
                <a:latin typeface="Arial" panose="020B0604020202020204" pitchFamily="34" charset="0"/>
                <a:cs typeface="Arial" panose="020B0604020202020204" pitchFamily="34" charset="0"/>
              </a:rPr>
              <a:t>Ainda na Folha 1 do ficheiro </a:t>
            </a:r>
            <a:r>
              <a:rPr kumimoji="0" lang="fr-FR"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FETPF_WS1_13_EN_Supplemental_Data_Participant_Guide_2024_01_25.xlsx</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prima a tecla Page Down algumas vezes. Agora, prima a tecla Page Up para regressar ao topo da folha de cálculo.</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Repare que a utilização das teclas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Page Up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ou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Page Down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não é uma ciência exacta como a utilização da caixa de nomes, mas Page Up ou Page Down leva-o a uma localização aproximada.</a:t>
            </a:r>
            <a:endParaRPr lang="en-US" sz="1200" i="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4286098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dirty="0"/>
              <a:t>A tecla </a:t>
            </a:r>
            <a:r>
              <a:rPr lang="en-US" sz="1200" b="1" dirty="0"/>
              <a:t>Home </a:t>
            </a:r>
            <a:r>
              <a:rPr lang="en-US" sz="1200" dirty="0"/>
              <a:t>é a </a:t>
            </a:r>
            <a:r>
              <a:rPr lang="en-GB" sz="1200" dirty="0"/>
              <a:t>tecla de Controlo do teclado que faz regressar o cursor à linha inicial do texto.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charset="0"/>
              </a:rPr>
              <a:t>Ainda na folha 1 do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charset="0"/>
              </a:rPr>
              <a:t>ficheiro </a:t>
            </a:r>
            <a:r>
              <a:rPr kumimoji="0" lang="fr-FR"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charset="0"/>
              </a:rPr>
              <a:t>FETPF_WS1_13_EN_Supplemental_Data_Participant_Guide_2024_01_25.xlsx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&lt;CLICAR&gt; </a:t>
            </a:r>
          </a:p>
          <a:p>
            <a:endParaRPr lang="en-US" sz="1200" dirty="0"/>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Prima a tecla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Início</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a:t>
            </a:r>
          </a:p>
          <a:p>
            <a:pPr marL="171450" indent="-171450">
              <a:buFont typeface="Wingdings" panose="05000000000000000000" pitchFamily="2" charset="2"/>
              <a:buChar cha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endParaRPr>
          </a:p>
          <a:p>
            <a:pPr marL="171450" indent="-171450">
              <a:buFont typeface="Wingdings" panose="05000000000000000000" pitchFamily="2" charset="2"/>
              <a:buChar cha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cs typeface="Arial" charset="0"/>
              </a:rPr>
              <a:t>Perguntar:</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O que é que aconteceu?   </a:t>
            </a:r>
          </a:p>
          <a:p>
            <a:pPr marL="171450" indent="-171450">
              <a:buFont typeface="Wingdings" panose="05000000000000000000" pitchFamily="2" charset="2"/>
              <a:buChar cha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endParaRPr>
          </a:p>
          <a:p>
            <a:pPr marL="171450" indent="-171450">
              <a:buFont typeface="Wingdings" panose="05000000000000000000" pitchFamily="2" charset="2"/>
              <a:buChar cha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cs typeface="Arial" charset="0"/>
              </a:rPr>
              <a:t>Confirmar</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a(s) resposta(s).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Resposta: </a:t>
            </a:r>
            <a:r>
              <a:rPr kumimoji="0" lang="en-GB" sz="1200" b="0" i="1" u="none" strike="noStrike" kern="1200" cap="none" spc="0" normalizeH="0" baseline="0" noProof="0" dirty="0">
                <a:ln>
                  <a:noFill/>
                </a:ln>
                <a:solidFill>
                  <a:prstClr val="black"/>
                </a:solidFill>
                <a:effectLst/>
                <a:uLnTx/>
                <a:uFillTx/>
                <a:latin typeface="Arial" panose="020B0604020202020204" pitchFamily="34" charset="0"/>
                <a:cs typeface="Arial" charset="0"/>
              </a:rPr>
              <a:t>O cursor regressou à coluna A dessa linha. </a:t>
            </a: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charset="0"/>
              </a:rPr>
              <a:t>&lt;CLICAR&gt;</a:t>
            </a:r>
          </a:p>
          <a:p>
            <a:endParaRPr lang="en-US" sz="1200" dirty="0"/>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Prima </a:t>
            </a:r>
            <a:r>
              <a:rPr kumimoji="0" lang="en-GB" sz="1200" b="0" i="0" u="none" strike="noStrike" kern="1200" cap="none" spc="0" normalizeH="0" baseline="0" noProof="0" dirty="0" err="1">
                <a:ln>
                  <a:noFill/>
                </a:ln>
                <a:solidFill>
                  <a:prstClr val="black"/>
                </a:solidFill>
                <a:effectLst/>
                <a:uLnTx/>
                <a:uFillTx/>
                <a:latin typeface="Arial" panose="020B0604020202020204" pitchFamily="34" charset="0"/>
                <a:cs typeface="Arial" charset="0"/>
              </a:rPr>
              <a:t>Ctrl+Home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charset="0"/>
              </a:rPr>
              <a:t>e o cursor regressará à célula A1</a:t>
            </a:r>
          </a:p>
          <a:p>
            <a:endParaRPr lang="en-GB" b="0" i="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4048683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Vamos praticar a utilização de algumas das caraterísticas que acabámos de aprender. </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Ir para a </a:t>
            </a:r>
            <a:r>
              <a:rPr lang="en-US" b="1" dirty="0"/>
              <a:t>caixa Nome </a:t>
            </a:r>
            <a:r>
              <a:rPr lang="en-US" dirty="0"/>
              <a:t>e introduzir </a:t>
            </a:r>
            <a:r>
              <a:rPr lang="en-US" b="1" dirty="0"/>
              <a:t>G100 - </a:t>
            </a:r>
            <a:r>
              <a:rPr lang="en-US" b="0" dirty="0"/>
              <a:t>Premir </a:t>
            </a:r>
            <a:r>
              <a:rPr lang="en-US" b="1" dirty="0"/>
              <a:t>Enter</a:t>
            </a:r>
          </a:p>
          <a:p>
            <a:endParaRPr lang="en-US" b="1" dirty="0"/>
          </a:p>
          <a:p>
            <a:pPr marL="171450" indent="-171450">
              <a:buFont typeface="Wingdings" panose="05000000000000000000" pitchFamily="2" charset="2"/>
              <a:buChar char="§"/>
            </a:pPr>
            <a:r>
              <a:rPr lang="en-US" b="1" u="sng" dirty="0"/>
              <a:t>Perguntar:</a:t>
            </a:r>
            <a:r>
              <a:rPr lang="en-US" b="1" u="none" dirty="0"/>
              <a:t> </a:t>
            </a:r>
            <a:r>
              <a:rPr lang="en-US" b="0" dirty="0"/>
              <a:t>O cursor moveu-se para G100? </a:t>
            </a:r>
          </a:p>
          <a:p>
            <a:pPr marL="171450" indent="-171450">
              <a:buFont typeface="Wingdings" panose="05000000000000000000" pitchFamily="2" charset="2"/>
              <a:buChar char="§"/>
            </a:pPr>
            <a:endParaRPr lang="en-US" b="0" dirty="0"/>
          </a:p>
          <a:p>
            <a:pPr marL="171450" indent="-171450">
              <a:buFont typeface="Wingdings" panose="05000000000000000000" pitchFamily="2" charset="2"/>
              <a:buChar char="§"/>
            </a:pPr>
            <a:r>
              <a:rPr lang="en-US" b="1" u="sng" dirty="0"/>
              <a:t>Confirmar</a:t>
            </a:r>
            <a:r>
              <a:rPr lang="en-US" b="1" u="none" dirty="0"/>
              <a:t> </a:t>
            </a:r>
            <a:r>
              <a:rPr lang="en-US" b="0" dirty="0"/>
              <a:t>a(s) resposta(s).   </a:t>
            </a:r>
            <a:r>
              <a:rPr lang="en-US" b="1" dirty="0"/>
              <a:t>Resposta: </a:t>
            </a:r>
            <a:r>
              <a:rPr lang="en-US" b="0" i="1" dirty="0"/>
              <a:t>A resposta deve ser "sim". </a:t>
            </a:r>
            <a:r>
              <a:rPr lang="en-US" b="1" dirty="0"/>
              <a:t>&lt;CLICAR&gt;</a:t>
            </a:r>
          </a:p>
          <a:p>
            <a:pPr marL="171450" indent="-171450">
              <a:buFont typeface="Wingdings" panose="05000000000000000000" pitchFamily="2" charset="2"/>
              <a:buChar char="§"/>
            </a:pPr>
            <a:endParaRPr lang="en-US" b="1" dirty="0"/>
          </a:p>
          <a:p>
            <a:pPr marL="171450" indent="-171450">
              <a:buFont typeface="Wingdings" panose="05000000000000000000" pitchFamily="2" charset="2"/>
              <a:buChar char="§"/>
            </a:pPr>
            <a:r>
              <a:rPr lang="en-US" b="1" u="sng" dirty="0"/>
              <a:t>Pergunte:</a:t>
            </a:r>
            <a:r>
              <a:rPr lang="en-US" b="1" u="none" dirty="0"/>
              <a:t> </a:t>
            </a:r>
            <a:r>
              <a:rPr lang="en-US" b="0" dirty="0"/>
              <a:t>Como é que voltaria à célula </a:t>
            </a:r>
            <a:r>
              <a:rPr lang="en-US" b="0" i="1" dirty="0"/>
              <a:t>A1</a:t>
            </a:r>
            <a:r>
              <a:rPr lang="en-US" b="0" i="0" dirty="0"/>
              <a:t>?  Solicite respostas. </a:t>
            </a:r>
            <a:r>
              <a:rPr lang="en-US" b="1" i="0" dirty="0"/>
              <a:t>&lt;CLICAR&gt; </a:t>
            </a:r>
          </a:p>
          <a:p>
            <a:pPr marL="171450" indent="-171450">
              <a:buFont typeface="Wingdings" panose="05000000000000000000" pitchFamily="2" charset="2"/>
              <a:buChar char="§"/>
            </a:pPr>
            <a:endParaRPr lang="en-US" b="1" i="0" dirty="0"/>
          </a:p>
          <a:p>
            <a:pPr marL="171450" indent="-171450">
              <a:buFont typeface="Wingdings" panose="05000000000000000000" pitchFamily="2" charset="2"/>
              <a:buChar char="§"/>
            </a:pPr>
            <a:r>
              <a:rPr lang="en-US" b="1" i="0" u="sng" dirty="0"/>
              <a:t>Confirmar</a:t>
            </a:r>
            <a:r>
              <a:rPr lang="en-US" b="1" i="0" u="none" dirty="0"/>
              <a:t> </a:t>
            </a:r>
            <a:r>
              <a:rPr lang="en-US" b="0" i="0" dirty="0"/>
              <a:t>a(s) resposta(s). </a:t>
            </a:r>
            <a:r>
              <a:rPr lang="en-US" b="1" i="0" dirty="0"/>
              <a:t>Resposta: </a:t>
            </a:r>
            <a:r>
              <a:rPr lang="en-US" sz="1200" b="1" i="1" dirty="0">
                <a:effectLst/>
                <a:latin typeface="Arial" panose="020B0604020202020204" pitchFamily="34" charset="0"/>
                <a:ea typeface="Times New Roman" panose="02020603050405020304" pitchFamily="18" charset="0"/>
              </a:rPr>
              <a:t>Ctrl+Home</a:t>
            </a:r>
            <a:endParaRPr lang="en-US" b="1"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4052077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1"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b="1" u="sng" dirty="0" err="1"/>
              <a:t>Dizer</a:t>
            </a:r>
            <a:r>
              <a:rPr lang="en-US" b="1" u="sng" dirty="0"/>
              <a:t>:</a:t>
            </a:r>
            <a:r>
              <a:rPr lang="en-US" b="1" u="none" dirty="0"/>
              <a:t> </a:t>
            </a:r>
            <a:r>
              <a:rPr lang="en-US" dirty="0"/>
              <a:t>O que é uma base de dados? </a:t>
            </a:r>
            <a:r>
              <a:rPr lang="en-US" sz="1200" b="1" dirty="0">
                <a:effectLst/>
                <a:latin typeface="Arial" panose="020B0604020202020204" pitchFamily="34" charset="0"/>
              </a:rPr>
              <a:t>&lt;CLICAR&gt; </a:t>
            </a:r>
            <a:r>
              <a:rPr lang="en-US" sz="1200" b="0" dirty="0">
                <a:effectLst/>
                <a:latin typeface="Arial" panose="020B0604020202020204" pitchFamily="34" charset="0"/>
              </a:rPr>
              <a:t>para obter a resposta.  </a:t>
            </a:r>
            <a:r>
              <a:rPr lang="en-US" b="1" dirty="0"/>
              <a:t>Responder</a:t>
            </a:r>
            <a:r>
              <a:rPr lang="en-US" dirty="0"/>
              <a:t>: </a:t>
            </a:r>
          </a:p>
          <a:p>
            <a:pPr marL="628650" marR="0" lvl="1" indent="-171450" rtl="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Uma lista de linhas dinâmica no computador, onde as alterações feitas aos dados no ecrã podem ser permanentemente armazenadas na base de dados, se o ficheiro for guardado.</a:t>
            </a:r>
            <a:endPar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Um conjunto estruturado de dados.</a:t>
            </a:r>
            <a:endPar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28650" lvl="1" indent="-171450">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rPr>
              <a:t>Uma tabela organizada com cabeçalhos ou etiquetas na linha superior e dados ou valores relacionados em cada coluna. </a:t>
            </a:r>
          </a:p>
          <a:p>
            <a:pPr marL="0" indent="0">
              <a:buFont typeface="Arial" panose="020B0604020202020204" pitchFamily="34" charset="0"/>
              <a:buNone/>
            </a:pPr>
            <a:endParaRPr lang="en-US" sz="1200" b="0" dirty="0">
              <a:effectLst/>
              <a:latin typeface="Arial" panose="020B0604020202020204" pitchFamily="34" charset="0"/>
            </a:endParaRPr>
          </a:p>
          <a:p>
            <a:pPr marL="171450" indent="-171450">
              <a:buFont typeface="Wingdings" panose="05000000000000000000" pitchFamily="2" charset="2"/>
              <a:buChar char="§"/>
            </a:pPr>
            <a:r>
              <a:rPr lang="en-US" b="1" u="sng" dirty="0" err="1"/>
              <a:t>Dizer</a:t>
            </a:r>
            <a:r>
              <a:rPr lang="en-US" b="1" u="sng" dirty="0"/>
              <a:t>:</a:t>
            </a:r>
            <a:r>
              <a:rPr lang="en-US" b="1" u="none" dirty="0"/>
              <a:t> </a:t>
            </a:r>
            <a:r>
              <a:rPr lang="en-US" sz="1200" b="0" dirty="0">
                <a:effectLst/>
                <a:latin typeface="Arial" panose="020B0604020202020204" pitchFamily="34" charset="0"/>
              </a:rPr>
              <a:t>Dito de forma simples, uma base de dados é uma coleção sistemática de dados armazenados eletronicamente.</a:t>
            </a:r>
          </a:p>
          <a:p>
            <a:pPr marL="171450" indent="-171450">
              <a:buFont typeface="Wingdings" panose="05000000000000000000" pitchFamily="2" charset="2"/>
              <a:buChar char="§"/>
            </a:pPr>
            <a:endParaRPr lang="en-US" sz="1200" b="0" dirty="0">
              <a:effectLst/>
              <a:latin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rPr>
              <a:t>Dizer</a:t>
            </a:r>
            <a:r>
              <a:rPr lang="en-US" sz="1200" b="1" u="sng" dirty="0">
                <a:effectLst/>
                <a:latin typeface="Arial" panose="020B0604020202020204" pitchFamily="34" charset="0"/>
              </a:rPr>
              <a:t>:</a:t>
            </a:r>
            <a:r>
              <a:rPr lang="en-US" sz="1200" b="1" u="none" dirty="0">
                <a:effectLst/>
                <a:latin typeface="Arial" panose="020B0604020202020204" pitchFamily="34" charset="0"/>
              </a:rPr>
              <a:t> </a:t>
            </a:r>
            <a:r>
              <a:rPr lang="en-US" sz="1200" b="0" dirty="0">
                <a:effectLst/>
                <a:latin typeface="Arial" panose="020B0604020202020204" pitchFamily="34" charset="0"/>
              </a:rPr>
              <a:t>O que é um valor no Excel? </a:t>
            </a:r>
            <a:r>
              <a:rPr lang="en-US" sz="1200" b="1" dirty="0">
                <a:effectLst/>
                <a:latin typeface="Arial" panose="020B0604020202020204" pitchFamily="34" charset="0"/>
              </a:rPr>
              <a:t>&lt;CLICAR&gt; </a:t>
            </a:r>
            <a:r>
              <a:rPr lang="en-US" sz="1200" b="0" dirty="0">
                <a:effectLst/>
                <a:latin typeface="Arial" panose="020B0604020202020204" pitchFamily="34" charset="0"/>
              </a:rPr>
              <a:t>para obter a resposta. </a:t>
            </a:r>
            <a:r>
              <a:rPr lang="en-US" sz="1200" b="1" dirty="0">
                <a:effectLst/>
                <a:latin typeface="Arial" panose="020B0604020202020204" pitchFamily="34" charset="0"/>
              </a:rPr>
              <a:t>Responder: </a:t>
            </a:r>
            <a:r>
              <a:rPr lang="en-US" sz="1200" b="0" i="1" dirty="0">
                <a:effectLst/>
                <a:latin typeface="Arial" panose="020B0604020202020204" pitchFamily="34" charset="0"/>
              </a:rPr>
              <a:t>Números, palavra ou cadeia de texto, código que representa uma resposta. </a:t>
            </a:r>
            <a:r>
              <a:rPr lang="en-US" sz="1200" b="1" dirty="0">
                <a:effectLst/>
                <a:latin typeface="Arial" panose="020B0604020202020204" pitchFamily="34" charset="0"/>
              </a:rPr>
              <a:t>&lt;CLICAR&gt;</a:t>
            </a:r>
          </a:p>
          <a:p>
            <a:pPr marL="171450" indent="-171450">
              <a:buFont typeface="Wingdings" panose="05000000000000000000" pitchFamily="2" charset="2"/>
              <a:buChar char="§"/>
            </a:pPr>
            <a:endParaRPr lang="en-US" sz="1200" b="1" dirty="0">
              <a:effectLst/>
              <a:latin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rPr>
              <a:t>Dizer</a:t>
            </a:r>
            <a:r>
              <a:rPr lang="en-US" sz="1200" b="1" u="sng" dirty="0">
                <a:effectLst/>
                <a:latin typeface="Arial" panose="020B0604020202020204" pitchFamily="34" charset="0"/>
              </a:rPr>
              <a:t>:</a:t>
            </a:r>
            <a:r>
              <a:rPr lang="en-US" sz="1200" b="1" u="none" dirty="0">
                <a:effectLst/>
                <a:latin typeface="Arial" panose="020B0604020202020204" pitchFamily="34" charset="0"/>
              </a:rPr>
              <a:t> </a:t>
            </a:r>
            <a:r>
              <a:rPr lang="en-US" sz="1200" b="0" dirty="0">
                <a:effectLst/>
                <a:latin typeface="Arial" panose="020B0604020202020204" pitchFamily="34" charset="0"/>
              </a:rPr>
              <a:t>A introdução de dados é o </a:t>
            </a:r>
            <a:r>
              <a:rPr lang="en-GB" sz="1200" b="0" dirty="0">
                <a:effectLst/>
                <a:latin typeface="Arial" panose="020B0604020202020204" pitchFamily="34" charset="0"/>
              </a:rPr>
              <a:t>processo de introduzir valores numa folha de cálculo. Para que seja possível efetuar análises eficazes, os dados devem ser organizados e formatados corretamente.</a:t>
            </a: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19725390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err="1"/>
              <a:t>Dizer</a:t>
            </a:r>
            <a:r>
              <a:rPr lang="en-US" b="1" u="sng" dirty="0"/>
              <a:t>:</a:t>
            </a:r>
            <a:r>
              <a:rPr lang="en-US" b="1" u="none" dirty="0"/>
              <a:t> </a:t>
            </a:r>
            <a:r>
              <a:rPr lang="en-US" b="0" u="none" dirty="0"/>
              <a:t>A</a:t>
            </a:r>
            <a:r>
              <a:rPr lang="en-US" dirty="0"/>
              <a:t> </a:t>
            </a:r>
            <a:r>
              <a:rPr lang="en-US" dirty="0" err="1"/>
              <a:t>introdução</a:t>
            </a:r>
            <a:r>
              <a:rPr lang="en-US" dirty="0"/>
              <a:t> de dados numa folha de cálculo do Excel é um processo simples. Para introduzir dados do Excel numa folha de cálculo do Excel, é necessário:</a:t>
            </a:r>
          </a:p>
          <a:p>
            <a:pPr marL="0" indent="0">
              <a:buFont typeface="Wingdings" panose="05000000000000000000" pitchFamily="2" charset="2"/>
              <a:buNone/>
            </a:pPr>
            <a:endParaRPr lang="en-US" dirty="0"/>
          </a:p>
          <a:p>
            <a:pPr marL="685800" lvl="1" indent="-228600">
              <a:buFont typeface="+mj-lt"/>
              <a:buAutoNum type="arabicPeriod"/>
            </a:pPr>
            <a:r>
              <a:rPr lang="en-US" dirty="0"/>
              <a:t>Escreva o texto na célula</a:t>
            </a:r>
          </a:p>
          <a:p>
            <a:pPr marL="685800" lvl="1" indent="-228600">
              <a:buFont typeface="+mj-lt"/>
              <a:buAutoNum type="arabicPeriod"/>
            </a:pPr>
            <a:r>
              <a:rPr lang="en-US" dirty="0"/>
              <a:t>Premir </a:t>
            </a:r>
            <a:r>
              <a:rPr lang="en-US" b="1" dirty="0"/>
              <a:t>a tecla Enter </a:t>
            </a:r>
            <a:r>
              <a:rPr lang="en-US" dirty="0"/>
              <a:t>para deslocar o cursor para baixo</a:t>
            </a:r>
          </a:p>
          <a:p>
            <a:pPr marL="685800" lvl="1" indent="-228600">
              <a:buFont typeface="+mj-lt"/>
              <a:buAutoNum type="arabicPeriod"/>
            </a:pPr>
            <a:r>
              <a:rPr lang="en-US" dirty="0"/>
              <a:t>Premir a tecla</a:t>
            </a:r>
            <a:r>
              <a:rPr lang="en-US" b="1" dirty="0"/>
              <a:t> Tab </a:t>
            </a:r>
            <a:r>
              <a:rPr lang="en-US" dirty="0"/>
              <a:t>para deslocar o cursor para a direita</a:t>
            </a:r>
          </a:p>
          <a:p>
            <a:pPr marL="685800" lvl="1" indent="-228600">
              <a:buFont typeface="+mj-lt"/>
              <a:buAutoNum type="arabicPeriod"/>
            </a:pPr>
            <a:r>
              <a:rPr lang="en-US" dirty="0"/>
              <a:t>Prima as teclas de seta para mover o cursor para a direita, esquerda, para cima, para baixo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1461427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t>Dizer</a:t>
            </a:r>
            <a:r>
              <a:rPr lang="en-US" sz="1200" b="1" u="sng" dirty="0"/>
              <a:t>:</a:t>
            </a:r>
            <a:r>
              <a:rPr lang="en-US" sz="1200" b="1" u="none" dirty="0"/>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Para praticar a introdução de dados no Excel, abra o ficheiro </a:t>
            </a:r>
            <a:r>
              <a:rPr lang="fr-FR" sz="1200" i="1" dirty="0">
                <a:effectLst/>
                <a:latin typeface="Arial" panose="020B0604020202020204" pitchFamily="34" charset="0"/>
                <a:ea typeface="Times New Roman" panose="02020603050405020304" pitchFamily="18" charset="0"/>
                <a:cs typeface="Times New Roman" panose="02020603050405020304" pitchFamily="18" charset="0"/>
              </a:rPr>
              <a:t>FETPF_WS1_13_EN_Supplemental_Data_Participant_Guide_2024_01_25.xlsx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e vá para a folha de cálculo chamada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Sheet1</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Suponha que a folha de cálculo representa a contagem de pessoas doentes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entre o pessoal de saúde ou na comunidade</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t>
            </a:r>
          </a:p>
          <a:p>
            <a:pPr marL="742950" marR="0" lvl="1" indent="-28575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Abra o ficheiro </a:t>
            </a:r>
            <a:r>
              <a:rPr kumimoji="0" lang="fr-FR" sz="1200" b="0" i="1" u="none" strike="noStrike" kern="0" cap="none" spc="0" normalizeH="0" baseline="0" noProof="0" dirty="0">
                <a:ln>
                  <a:noFill/>
                </a:ln>
                <a:solidFill>
                  <a:prstClr val="black"/>
                </a:solidFill>
                <a:effectLst/>
                <a:uLnTx/>
                <a:uFillTx/>
                <a:latin typeface="Arial"/>
                <a:ea typeface="+mn-ea"/>
                <a:cs typeface="+mn-cs"/>
              </a:rPr>
              <a:t>FETPF_WS1_13_EN_Supplemental_Data_Participant_Guide_2024_01_25.xlsx </a:t>
            </a:r>
            <a:r>
              <a:rPr kumimoji="0" lang="en-US" sz="1200" b="0" i="0" u="none" strike="noStrike" kern="0" cap="none" spc="0" normalizeH="0" baseline="0" noProof="0" dirty="0">
                <a:ln>
                  <a:noFill/>
                </a:ln>
                <a:solidFill>
                  <a:prstClr val="black"/>
                </a:solidFill>
                <a:effectLst/>
                <a:uLnTx/>
                <a:uFillTx/>
                <a:latin typeface="Arial"/>
                <a:ea typeface="+mn-ea"/>
                <a:cs typeface="+mn-cs"/>
              </a:rPr>
              <a:t>e vá para a folha 1</a:t>
            </a:r>
          </a:p>
          <a:p>
            <a:pPr marL="742950" marR="0" lvl="1" indent="-28575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r>
              <a:rPr kumimoji="0" lang="en-US" sz="1200" b="0" i="0" u="none" strike="noStrike" kern="0" cap="none" spc="0" normalizeH="0" baseline="0" noProof="0" dirty="0">
                <a:ln>
                  <a:noFill/>
                </a:ln>
                <a:solidFill>
                  <a:prstClr val="black"/>
                </a:solidFill>
                <a:effectLst/>
                <a:uLnTx/>
                <a:uFillTx/>
                <a:latin typeface="Arial"/>
                <a:ea typeface="+mn-ea"/>
                <a:cs typeface="+mn-cs"/>
              </a:rPr>
              <a:t>Na célula </a:t>
            </a:r>
            <a:r>
              <a:rPr kumimoji="0" lang="en-US" sz="1200" b="0" i="1" u="none" strike="noStrike" kern="0" cap="none" spc="0" normalizeH="0" baseline="0" noProof="0" dirty="0">
                <a:ln>
                  <a:noFill/>
                </a:ln>
                <a:solidFill>
                  <a:prstClr val="black"/>
                </a:solidFill>
                <a:effectLst/>
                <a:uLnTx/>
                <a:uFillTx/>
                <a:latin typeface="Arial"/>
                <a:ea typeface="+mn-ea"/>
                <a:cs typeface="+mn-cs"/>
              </a:rPr>
              <a:t>A1</a:t>
            </a:r>
            <a:r>
              <a:rPr kumimoji="0" lang="en-US" sz="1200" b="0" i="0" u="none" strike="noStrike" kern="0" cap="none" spc="0" normalizeH="0" baseline="0" noProof="0" dirty="0">
                <a:ln>
                  <a:noFill/>
                </a:ln>
                <a:solidFill>
                  <a:prstClr val="black"/>
                </a:solidFill>
                <a:effectLst/>
                <a:uLnTx/>
                <a:uFillTx/>
                <a:latin typeface="Arial"/>
                <a:ea typeface="+mn-ea"/>
                <a:cs typeface="+mn-cs"/>
              </a:rPr>
              <a:t>, </a:t>
            </a:r>
            <a:r>
              <a:rPr kumimoji="0" lang="en-GB" sz="1200" b="0" i="0" u="none" strike="noStrike" kern="0" cap="none" spc="0" normalizeH="0" baseline="0" noProof="0" dirty="0">
                <a:ln>
                  <a:noFill/>
                </a:ln>
                <a:solidFill>
                  <a:prstClr val="black"/>
                </a:solidFill>
                <a:effectLst/>
                <a:uLnTx/>
                <a:uFillTx/>
                <a:latin typeface="Arial"/>
                <a:ea typeface="+mn-ea"/>
                <a:cs typeface="+mn-cs"/>
              </a:rPr>
              <a:t>digite: Data de início; em seguida, prima a tecla Tab</a:t>
            </a:r>
          </a:p>
          <a:p>
            <a:pPr marL="742950" marR="0" lvl="1" indent="-28575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Na célula </a:t>
            </a:r>
            <a:r>
              <a:rPr kumimoji="0" lang="en-US" sz="1200" b="0" i="1" u="none" strike="noStrike" kern="1200" cap="none" spc="0" normalizeH="0" baseline="0" noProof="0" dirty="0">
                <a:ln>
                  <a:noFill/>
                </a:ln>
                <a:solidFill>
                  <a:prstClr val="black"/>
                </a:solidFill>
                <a:effectLst/>
                <a:uLnTx/>
                <a:uFillTx/>
                <a:latin typeface="Arial"/>
                <a:ea typeface="+mn-ea"/>
                <a:cs typeface="+mn-cs"/>
              </a:rPr>
              <a:t>B1, </a:t>
            </a: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mn-cs"/>
              </a:rPr>
              <a:t>digite: Staff (apenas a primeira letra em maiúsculas); em seguida, prima a tecla Tab</a:t>
            </a:r>
          </a:p>
          <a:p>
            <a:pPr marL="742950" marR="0" lvl="1" indent="-28575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Na célula </a:t>
            </a:r>
            <a:r>
              <a:rPr kumimoji="0" lang="en-US" sz="1200" b="0" i="1" u="none" strike="noStrike" kern="1200" cap="none" spc="0" normalizeH="0" baseline="0" noProof="0" dirty="0">
                <a:ln>
                  <a:noFill/>
                </a:ln>
                <a:solidFill>
                  <a:prstClr val="black"/>
                </a:solidFill>
                <a:effectLst/>
                <a:uLnTx/>
                <a:uFillTx/>
                <a:latin typeface="Arial"/>
                <a:ea typeface="+mn-ea"/>
                <a:cs typeface="+mn-cs"/>
              </a:rPr>
              <a:t>C1,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digite: "Comunidade"; em seguida, prima a tecla Enter</a:t>
            </a:r>
          </a:p>
          <a:p>
            <a:pPr marL="742950" marR="0" lvl="1" indent="-28575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Por fim, preencha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os valores nas colunas A, B e C de acordo com o exemplo na imagem do lado direito do diapositivo </a:t>
            </a:r>
          </a:p>
          <a:p>
            <a:pPr marL="914400" marR="0" lvl="1" indent="-457200" algn="l" defTabSz="914400" rtl="0" eaLnBrk="1" fontAlgn="auto" latinLnBrk="0" hangingPunct="1">
              <a:lnSpc>
                <a:spcPct val="100000"/>
              </a:lnSpc>
              <a:spcBef>
                <a:spcPts val="500"/>
              </a:spcBef>
              <a:spcAft>
                <a:spcPts val="500"/>
              </a:spcAft>
              <a:buClrTx/>
              <a:buSzTx/>
              <a:buFont typeface="Courier New" panose="02070309020205020404" pitchFamily="49" charset="0"/>
              <a:buChar char="o"/>
              <a:tabLst/>
              <a:defRPr/>
            </a:pP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endParaRPr kumimoji="0" lang="en-US" sz="2800" b="0" i="1" u="none" strike="noStrike" kern="0" cap="none" spc="0" normalizeH="0" baseline="0" noProof="0" dirty="0">
              <a:ln>
                <a:noFill/>
              </a:ln>
              <a:solidFill>
                <a:prstClr val="black"/>
              </a:solidFill>
              <a:effectLst/>
              <a:uLnTx/>
              <a:uFillTx/>
              <a:latin typeface="Arial"/>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4001400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err="1"/>
              <a:t>Dizer</a:t>
            </a:r>
            <a:r>
              <a:rPr lang="en-US" b="1" u="sng" dirty="0"/>
              <a:t>:</a:t>
            </a:r>
            <a:r>
              <a:rPr lang="en-US" b="1" u="none" dirty="0"/>
              <a:t> </a:t>
            </a:r>
            <a:r>
              <a:rPr lang="en-US" dirty="0"/>
              <a:t>Para praticar a permanência de uma folha de cálculo, passe o cursor sobre o separador Folha 1 no </a:t>
            </a:r>
            <a:r>
              <a:rPr kumimoji="0" lang="en-US" sz="1200" b="0" i="0" u="none" strike="noStrike" kern="0" cap="none" spc="0" normalizeH="0" baseline="0" noProof="0" dirty="0">
                <a:ln>
                  <a:noFill/>
                </a:ln>
                <a:solidFill>
                  <a:prstClr val="black"/>
                </a:solidFill>
                <a:effectLst/>
                <a:uLnTx/>
                <a:uFillTx/>
                <a:latin typeface="Arial"/>
                <a:ea typeface="+mn-ea"/>
                <a:cs typeface="+mn-cs"/>
              </a:rPr>
              <a:t>ficheiro </a:t>
            </a:r>
            <a:r>
              <a:rPr kumimoji="0" lang="fr-FR" sz="1200" b="0" i="1" u="none" strike="noStrike" kern="0" cap="none" spc="0" normalizeH="0" baseline="0" noProof="0" dirty="0">
                <a:ln>
                  <a:noFill/>
                </a:ln>
                <a:solidFill>
                  <a:prstClr val="black"/>
                </a:solidFill>
                <a:effectLst/>
                <a:uLnTx/>
                <a:uFillTx/>
                <a:latin typeface="Arial"/>
                <a:ea typeface="+mn-ea"/>
                <a:cs typeface="+mn-cs"/>
              </a:rPr>
              <a:t>FETPF_WS1_13_EN_Supplemental_Data_Participant_Guide_2024_01_25.xlsx.</a:t>
            </a:r>
          </a:p>
          <a:p>
            <a:pPr marL="628650" lvl="1" indent="-171450">
              <a:buFont typeface="Courier New" panose="02070309020205020404" pitchFamily="49" charset="0"/>
              <a:buChar char="o"/>
            </a:pPr>
            <a:r>
              <a:rPr kumimoji="0" lang="en-US" sz="1200" b="0" i="0" u="none" strike="noStrike" kern="0" cap="none" spc="0" normalizeH="0" baseline="0" noProof="0" dirty="0">
                <a:ln>
                  <a:noFill/>
                </a:ln>
                <a:solidFill>
                  <a:prstClr val="black"/>
                </a:solidFill>
                <a:effectLst/>
                <a:uLnTx/>
                <a:uFillTx/>
                <a:latin typeface="Arial"/>
                <a:ea typeface="+mn-ea"/>
                <a:cs typeface="+mn-cs"/>
              </a:rPr>
              <a:t>Clique com o botão direito do mouse</a:t>
            </a:r>
          </a:p>
          <a:p>
            <a:pPr marL="628650" lvl="1" indent="-171450">
              <a:buFont typeface="Courier New" panose="02070309020205020404" pitchFamily="49" charset="0"/>
              <a:buChar char="o"/>
            </a:pPr>
            <a:r>
              <a:rPr kumimoji="0" lang="en-US" sz="1200" b="0" i="0" u="none" strike="noStrike" kern="0" cap="none" spc="0" normalizeH="0" baseline="0" noProof="0" dirty="0">
                <a:ln>
                  <a:noFill/>
                </a:ln>
                <a:solidFill>
                  <a:prstClr val="black"/>
                </a:solidFill>
                <a:effectLst/>
                <a:uLnTx/>
                <a:uFillTx/>
                <a:latin typeface="Arial"/>
                <a:ea typeface="+mn-ea"/>
                <a:cs typeface="+mn-cs"/>
              </a:rPr>
              <a:t>Selecione </a:t>
            </a:r>
            <a:r>
              <a:rPr kumimoji="0" lang="en-US" sz="1200" b="1" i="0" u="none" strike="noStrike" kern="0" cap="none" spc="0" normalizeH="0" baseline="0" noProof="0" dirty="0">
                <a:ln>
                  <a:noFill/>
                </a:ln>
                <a:solidFill>
                  <a:prstClr val="black"/>
                </a:solidFill>
                <a:effectLst/>
                <a:uLnTx/>
                <a:uFillTx/>
                <a:latin typeface="Arial"/>
                <a:ea typeface="+mn-ea"/>
                <a:cs typeface="+mn-cs"/>
              </a:rPr>
              <a:t>Renomear </a:t>
            </a:r>
            <a:r>
              <a:rPr kumimoji="0" lang="en-US" sz="1200" b="0" i="0" u="none" strike="noStrike" kern="0" cap="none" spc="0" normalizeH="0" baseline="0" noProof="0" dirty="0">
                <a:ln>
                  <a:noFill/>
                </a:ln>
                <a:solidFill>
                  <a:prstClr val="black"/>
                </a:solidFill>
                <a:effectLst/>
                <a:uLnTx/>
                <a:uFillTx/>
                <a:latin typeface="Arial"/>
                <a:ea typeface="+mn-ea"/>
                <a:cs typeface="+mn-cs"/>
              </a:rPr>
              <a:t>no menu pendente</a:t>
            </a:r>
          </a:p>
          <a:p>
            <a:pPr marL="628650" lvl="1" indent="-171450">
              <a:buFont typeface="Courier New" panose="02070309020205020404" pitchFamily="49" charset="0"/>
              <a:buChar char="o"/>
            </a:pPr>
            <a:r>
              <a:rPr kumimoji="0" lang="en-US" sz="1200" b="0" i="0" u="none" strike="noStrike" kern="0" cap="none" spc="0" normalizeH="0" baseline="0" noProof="0" dirty="0" err="1">
                <a:ln>
                  <a:noFill/>
                </a:ln>
                <a:solidFill>
                  <a:prstClr val="black"/>
                </a:solidFill>
                <a:effectLst/>
                <a:uLnTx/>
                <a:uFillTx/>
                <a:latin typeface="Arial"/>
                <a:ea typeface="+mn-ea"/>
                <a:cs typeface="+mn-cs"/>
              </a:rPr>
              <a:t>Escreva</a:t>
            </a:r>
            <a:r>
              <a:rPr kumimoji="0" lang="en-US" sz="1200" b="0" i="0" u="none" strike="noStrike" kern="0" cap="none" spc="0" normalizeH="0" baseline="0" noProof="0" dirty="0">
                <a:ln>
                  <a:noFill/>
                </a:ln>
                <a:solidFill>
                  <a:prstClr val="black"/>
                </a:solidFill>
                <a:effectLst/>
                <a:uLnTx/>
                <a:uFillTx/>
                <a:latin typeface="Arial"/>
                <a:ea typeface="+mn-ea"/>
                <a:cs typeface="+mn-cs"/>
              </a:rPr>
              <a:t> </a:t>
            </a:r>
            <a:r>
              <a:rPr kumimoji="0" lang="en-US" sz="1200" b="0" i="1" u="none" strike="noStrike" kern="0" cap="none" spc="0" normalizeH="0" baseline="0" noProof="0" dirty="0" err="1">
                <a:ln>
                  <a:noFill/>
                </a:ln>
                <a:solidFill>
                  <a:prstClr val="black"/>
                </a:solidFill>
                <a:effectLst/>
                <a:uLnTx/>
                <a:uFillTx/>
                <a:latin typeface="Arial"/>
                <a:ea typeface="+mn-ea"/>
                <a:cs typeface="+mn-cs"/>
              </a:rPr>
              <a:t>Março</a:t>
            </a:r>
            <a:r>
              <a:rPr kumimoji="0" lang="en-US" sz="1200" b="0" i="1" u="none" strike="noStrike" kern="0" cap="none" spc="0" normalizeH="0" baseline="0" noProof="0" dirty="0">
                <a:ln>
                  <a:noFill/>
                </a:ln>
                <a:solidFill>
                  <a:prstClr val="black"/>
                </a:solidFill>
                <a:effectLst/>
                <a:uLnTx/>
                <a:uFillTx/>
                <a:latin typeface="Arial"/>
                <a:ea typeface="+mn-ea"/>
                <a:cs typeface="+mn-cs"/>
              </a:rPr>
              <a:t> de 2024 </a:t>
            </a:r>
            <a:r>
              <a:rPr kumimoji="0" lang="en-US" sz="1200" b="0" i="0" u="none" strike="noStrike" kern="0" cap="none" spc="0" normalizeH="0" baseline="0" noProof="0" dirty="0">
                <a:ln>
                  <a:noFill/>
                </a:ln>
                <a:solidFill>
                  <a:prstClr val="black"/>
                </a:solidFill>
                <a:effectLst/>
                <a:uLnTx/>
                <a:uFillTx/>
                <a:latin typeface="Arial"/>
                <a:ea typeface="+mn-ea"/>
                <a:cs typeface="+mn-cs"/>
              </a:rPr>
              <a:t>como o novo nome</a:t>
            </a:r>
          </a:p>
          <a:p>
            <a:pPr marL="628650" lvl="1" indent="-171450">
              <a:buFont typeface="Courier New" panose="02070309020205020404" pitchFamily="49" charset="0"/>
              <a:buChar char="o"/>
            </a:pPr>
            <a:r>
              <a:rPr kumimoji="0" lang="en-US" sz="1200" b="0" i="0" u="none" strike="noStrike" kern="0" cap="none" spc="0" normalizeH="0" baseline="0" noProof="0" dirty="0">
                <a:ln>
                  <a:noFill/>
                </a:ln>
                <a:solidFill>
                  <a:prstClr val="black"/>
                </a:solidFill>
                <a:effectLst/>
                <a:uLnTx/>
                <a:uFillTx/>
                <a:latin typeface="Arial"/>
                <a:ea typeface="+mn-ea"/>
                <a:cs typeface="+mn-cs"/>
              </a:rPr>
              <a:t>Premir a tecla </a:t>
            </a:r>
            <a:r>
              <a:rPr kumimoji="0" lang="en-US" sz="1200" b="1" i="0" u="none" strike="noStrike" kern="0" cap="none" spc="0" normalizeH="0" baseline="0" noProof="0" dirty="0">
                <a:ln>
                  <a:noFill/>
                </a:ln>
                <a:solidFill>
                  <a:prstClr val="black"/>
                </a:solidFill>
                <a:effectLst/>
                <a:uLnTx/>
                <a:uFillTx/>
                <a:latin typeface="Arial"/>
                <a:ea typeface="+mn-ea"/>
                <a:cs typeface="+mn-cs"/>
              </a:rPr>
              <a:t>Enter</a:t>
            </a:r>
          </a:p>
          <a:p>
            <a:pPr marL="628650" lvl="1" indent="-171450">
              <a:buFont typeface="Courier New" panose="02070309020205020404" pitchFamily="49" charset="0"/>
              <a:buChar char="o"/>
            </a:pPr>
            <a:r>
              <a:rPr kumimoji="0" lang="en-US" sz="1200" b="0" i="0" u="none" strike="noStrike" kern="0" cap="none" spc="0" normalizeH="0" baseline="0" noProof="0" dirty="0">
                <a:ln>
                  <a:noFill/>
                </a:ln>
                <a:solidFill>
                  <a:prstClr val="black"/>
                </a:solidFill>
                <a:effectLst/>
                <a:uLnTx/>
                <a:uFillTx/>
                <a:latin typeface="Arial"/>
                <a:ea typeface="+mn-ea"/>
                <a:cs typeface="+mn-cs"/>
              </a:rPr>
              <a:t>Guarde o seu trabalho clicando no ícone </a:t>
            </a:r>
            <a:r>
              <a:rPr kumimoji="0" lang="en-US" sz="1200" b="1" i="0" u="none" strike="noStrike" kern="0" cap="none" spc="0" normalizeH="0" baseline="0" noProof="0" dirty="0">
                <a:ln>
                  <a:noFill/>
                </a:ln>
                <a:solidFill>
                  <a:prstClr val="black"/>
                </a:solidFill>
                <a:effectLst/>
                <a:uLnTx/>
                <a:uFillTx/>
                <a:latin typeface="Arial"/>
                <a:ea typeface="+mn-ea"/>
                <a:cs typeface="+mn-cs"/>
              </a:rPr>
              <a:t>Guardar </a:t>
            </a:r>
            <a:r>
              <a:rPr kumimoji="0" lang="en-US" sz="1200" b="0" i="0" u="none" strike="noStrike" kern="0" cap="none" spc="0" normalizeH="0" baseline="0" noProof="0" dirty="0">
                <a:ln>
                  <a:noFill/>
                </a:ln>
                <a:solidFill>
                  <a:prstClr val="black"/>
                </a:solidFill>
                <a:effectLst/>
                <a:uLnTx/>
                <a:uFillTx/>
                <a:latin typeface="Arial"/>
                <a:ea typeface="+mn-ea"/>
                <a:cs typeface="+mn-cs"/>
              </a:rPr>
              <a:t>no canto superior esquerdo do ecrã</a:t>
            </a:r>
          </a:p>
          <a:p>
            <a:endParaRPr lang="en-US" b="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1033745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effectLst/>
              <a:latin typeface="Arial" panose="020B0604020202020204" pitchFamily="34" charset="0"/>
              <a:ea typeface="Times New Roman" panose="02020603050405020304" pitchFamily="18" charset="0"/>
            </a:endParaRPr>
          </a:p>
          <a:p>
            <a:pPr marL="171450" indent="-171450">
              <a:buFont typeface="Wingdings" panose="05000000000000000000" pitchFamily="2" charset="2"/>
              <a:buChar char="§"/>
            </a:pPr>
            <a:r>
              <a:rPr lang="en-US" sz="1200" b="1" u="sng" dirty="0" err="1"/>
              <a:t>Dizer</a:t>
            </a:r>
            <a:r>
              <a:rPr lang="en-US" sz="1200" b="1" u="sng" dirty="0"/>
              <a:t>:</a:t>
            </a:r>
            <a:r>
              <a:rPr lang="en-US" sz="1200" b="1" u="none" dirty="0"/>
              <a:t> </a:t>
            </a:r>
            <a:r>
              <a:rPr lang="en-US" sz="1200" dirty="0" err="1">
                <a:effectLst/>
                <a:latin typeface="Arial" panose="020B0604020202020204" pitchFamily="34" charset="0"/>
                <a:ea typeface="Times New Roman" panose="02020603050405020304" pitchFamily="18" charset="0"/>
              </a:rPr>
              <a:t>Há</a:t>
            </a:r>
            <a:r>
              <a:rPr lang="en-US" sz="1200" dirty="0">
                <a:effectLst/>
                <a:latin typeface="Arial" panose="020B0604020202020204" pitchFamily="34" charset="0"/>
                <a:ea typeface="Times New Roman" panose="02020603050405020304" pitchFamily="18" charset="0"/>
              </a:rPr>
              <a:t> quatro formas de editar valores numa célula específica da folha de cálculo do Excel. </a:t>
            </a:r>
            <a:r>
              <a:rPr lang="en-US" sz="1200" b="1" dirty="0">
                <a:effectLst/>
                <a:latin typeface="Arial" panose="020B0604020202020204" pitchFamily="34" charset="0"/>
              </a:rPr>
              <a:t>&lt;CLICAR&gt; </a:t>
            </a:r>
            <a:r>
              <a:rPr lang="en-US" sz="1200" dirty="0"/>
              <a:t>Pode utilizar a tecla </a:t>
            </a:r>
            <a:r>
              <a:rPr lang="en-US" sz="1200" b="1" dirty="0"/>
              <a:t>Delete </a:t>
            </a:r>
            <a:r>
              <a:rPr lang="en-US" sz="1200" dirty="0"/>
              <a:t>ou </a:t>
            </a:r>
            <a:r>
              <a:rPr lang="en-US" sz="1200" b="1" dirty="0"/>
              <a:t>Backspace</a:t>
            </a:r>
            <a:r>
              <a:rPr lang="en-US" sz="1200" dirty="0"/>
              <a:t>. Isto apaga os dados e deixa a célula vazia para que possa voltar a introduzir dados.  É importante notar que o apagamento é automaticamente guardado se premir a tecla </a:t>
            </a:r>
            <a:r>
              <a:rPr lang="en-US" sz="1200" b="1" dirty="0"/>
              <a:t>Enter </a:t>
            </a:r>
            <a:r>
              <a:rPr lang="en-US" sz="1200" dirty="0"/>
              <a:t>e NÃO é guardado se premir a tecla </a:t>
            </a:r>
            <a:r>
              <a:rPr lang="en-US" sz="1200" b="1" dirty="0"/>
              <a:t>ESC</a:t>
            </a:r>
            <a:r>
              <a:rPr lang="en-US" sz="1200" dirty="0"/>
              <a:t>. </a:t>
            </a:r>
            <a:r>
              <a:rPr lang="en-US" sz="1200" b="1" dirty="0"/>
              <a:t>&lt;CLICAR&gt;</a:t>
            </a:r>
          </a:p>
          <a:p>
            <a:endParaRPr lang="en-US" sz="1200" b="1" dirty="0"/>
          </a:p>
          <a:p>
            <a:pPr marL="171450" indent="-171450">
              <a:buFont typeface="Wingdings" panose="05000000000000000000" pitchFamily="2" charset="2"/>
              <a:buChar char="§"/>
            </a:pPr>
            <a:r>
              <a:rPr lang="en-US" sz="1200" b="1" u="sng" dirty="0" err="1"/>
              <a:t>Dizer</a:t>
            </a:r>
            <a:r>
              <a:rPr lang="en-US" sz="1200" b="1" u="sng" dirty="0"/>
              <a:t>:</a:t>
            </a:r>
            <a:r>
              <a:rPr lang="en-US" sz="1200" b="1" u="none" dirty="0"/>
              <a:t> </a:t>
            </a:r>
            <a:r>
              <a:rPr lang="en-US" sz="1200" b="0" dirty="0"/>
              <a:t>É possível substituir os valores existentes por novos valores. </a:t>
            </a:r>
            <a:r>
              <a:rPr lang="en-US" sz="1200" b="1" dirty="0"/>
              <a:t>&lt;CLICAR&gt;  </a:t>
            </a:r>
          </a:p>
          <a:p>
            <a:pPr marL="171450" indent="-171450">
              <a:buFont typeface="Wingdings" panose="05000000000000000000" pitchFamily="2" charset="2"/>
              <a:buChar char="§"/>
            </a:pPr>
            <a:endParaRPr lang="en-US" sz="1200" b="1" u="none" dirty="0"/>
          </a:p>
          <a:p>
            <a:pPr marL="171450" indent="-171450">
              <a:buFont typeface="Wingdings" panose="05000000000000000000" pitchFamily="2" charset="2"/>
              <a:buChar char="§"/>
            </a:pPr>
            <a:r>
              <a:rPr lang="en-US" sz="1200" b="1" u="sng" dirty="0" err="1"/>
              <a:t>Dizer</a:t>
            </a:r>
            <a:r>
              <a:rPr lang="en-US" sz="1200" b="1" u="sng" dirty="0"/>
              <a:t>:</a:t>
            </a:r>
            <a:r>
              <a:rPr lang="en-US" sz="1200" b="1" u="none" dirty="0"/>
              <a:t> </a:t>
            </a:r>
            <a:r>
              <a:rPr lang="en-US" sz="1200" b="0" dirty="0"/>
              <a:t>Pode utilizar os botões </a:t>
            </a:r>
            <a:r>
              <a:rPr lang="en-US" sz="1200" b="1" dirty="0"/>
              <a:t>anular </a:t>
            </a:r>
            <a:r>
              <a:rPr lang="en-US" sz="1200" b="0" dirty="0"/>
              <a:t>ou </a:t>
            </a:r>
            <a:r>
              <a:rPr lang="en-US" sz="1200" b="1" dirty="0"/>
              <a:t>refazer </a:t>
            </a:r>
            <a:r>
              <a:rPr lang="en-US" sz="1200" b="0" dirty="0"/>
              <a:t>para voltar a uma entrada anterior ou recuperar um valor depois de voltar atrás. </a:t>
            </a:r>
            <a:r>
              <a:rPr lang="en-US" sz="1200" b="1" dirty="0"/>
              <a:t>&lt;CLICAR&gt;</a:t>
            </a:r>
          </a:p>
          <a:p>
            <a:pPr marL="171450" indent="-171450">
              <a:buFont typeface="Wingdings" panose="05000000000000000000" pitchFamily="2" charset="2"/>
              <a:buChar char="§"/>
            </a:pPr>
            <a:endParaRPr lang="en-US" sz="1200" b="1" dirty="0"/>
          </a:p>
          <a:p>
            <a:pPr marL="171450" indent="-171450">
              <a:buFont typeface="Wingdings" panose="05000000000000000000" pitchFamily="2" charset="2"/>
              <a:buChar char="§"/>
            </a:pPr>
            <a:r>
              <a:rPr lang="en-US" sz="1200" b="1" u="sng" dirty="0"/>
              <a:t>Dizer:</a:t>
            </a:r>
            <a:r>
              <a:rPr lang="en-US" sz="1200" b="1" u="none" dirty="0"/>
              <a:t> </a:t>
            </a:r>
            <a:r>
              <a:rPr lang="pt-BR" sz="1200" b="0" dirty="0"/>
              <a:t>Pode utilizar a </a:t>
            </a:r>
            <a:r>
              <a:rPr lang="pt-BR" sz="1200" b="1" dirty="0"/>
              <a:t>barra de fórmulas </a:t>
            </a:r>
            <a:r>
              <a:rPr lang="pt-BR" sz="1200" b="0" dirty="0"/>
              <a:t>e editar os dados dentro da célula após clicar na célula.</a:t>
            </a:r>
            <a:endParaRPr lang="en-US" sz="1200"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1974238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Para praticar a edição de valores, vá para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ficha de trabalho </a:t>
            </a:r>
            <a:r>
              <a:rPr kumimoji="0" lang="en-GB"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março de 2024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 ficheiro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FETPF_WS1_13_EN_Supplemental_Data_Participant_Guide_2024_01_25.xlsx.</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Primeiro, vamos praticar a utilização da tecla Delete ou Backspace.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Selecione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 célula A1.  Prima a tecla </a:t>
            </a:r>
            <a:r>
              <a:rPr kumimoji="0" lang="en-US" sz="12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Delete</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Perguntar:</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 que é que aconteceu?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Confirmar</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a(s) resposta(s).  </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Resposta: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 conteúdo da célula foi apagado.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Para anular este passo, clique no símbolo UNDO. </a:t>
            </a:r>
            <a:r>
              <a:rPr kumimoji="0" lang="en-US" sz="12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&lt;CLICAR&gt;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To Overwrite: </a:t>
            </a:r>
          </a:p>
          <a:p>
            <a:pPr marL="800100" marR="0" lvl="1" indent="-342900" algn="l" defTabSz="914400" rtl="0" eaLnBrk="0" fontAlgn="base" latinLnBrk="0" hangingPunct="0">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Selecione a célula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B1</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800100" marR="0" lvl="1" indent="-342900" algn="l" defTabSz="914400" rtl="0" eaLnBrk="0" fontAlgn="base" latinLnBrk="0" hangingPunct="0">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Escreva </a:t>
            </a:r>
            <a:r>
              <a:rPr kumimoji="0" lang="en-US" sz="1200" b="1" i="1"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STAFF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(em maiúsculas).</a:t>
            </a:r>
          </a:p>
          <a:p>
            <a:pPr marL="800100" marR="0" lvl="1" indent="-342900" algn="l" defTabSz="914400" rtl="0" eaLnBrk="0" fontAlgn="base" latinLnBrk="0" hangingPunct="0">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Premir a tecla </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Enter</a:t>
            </a:r>
          </a:p>
          <a:p>
            <a:pPr marL="800100" marR="0" lvl="1" indent="-342900" algn="l" defTabSz="914400" rtl="0" eaLnBrk="0" fontAlgn="base" latinLnBrk="0" hangingPunct="0">
              <a:lnSpc>
                <a:spcPct val="115000"/>
              </a:lnSpc>
              <a:spcBef>
                <a:spcPts val="0"/>
              </a:spcBef>
              <a:spcAft>
                <a:spcPts val="1200"/>
              </a:spcAft>
              <a:buClrTx/>
              <a:buSzTx/>
              <a:buFont typeface="+mj-lt"/>
              <a:buAutoNum type="arabicPeriod"/>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Perguntar:</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 que é que aconteceu?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Confirmar</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a(s) resposta(s).  </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Resposta: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 palavra em maiúsculas "STAFF" aparece na célula B1.</a:t>
            </a:r>
            <a:endPar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3977458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desfazer ou refazer, utiliza os botões de desfazer e refazer. Desfazer "</a:t>
            </a:r>
            <a:r>
              <a:rPr lang="en-US" i="1" dirty="0"/>
              <a:t>STAFF" selecionando </a:t>
            </a:r>
            <a:r>
              <a:rPr lang="en-US" i="0" dirty="0"/>
              <a:t>o botão undo e B1 deverá reverter para Staff.  Utilize o botão refazer para recuperar os dados</a:t>
            </a:r>
            <a:r>
              <a:rPr lang="en-US" b="1" i="0" dirty="0"/>
              <a:t>.&lt;CLICAR&gt;</a:t>
            </a:r>
          </a:p>
          <a:p>
            <a:pPr marL="0" marR="0" lvl="0" indent="0" rtl="0">
              <a:lnSpc>
                <a:spcPct val="115000"/>
              </a:lnSpc>
              <a:spcBef>
                <a:spcPts val="0"/>
              </a:spcBef>
              <a:spcAft>
                <a:spcPts val="0"/>
              </a:spcAft>
              <a:buFont typeface="+mj-lt"/>
              <a:buNone/>
            </a:pPr>
            <a:endParaRPr lang="en-US" b="0" i="0" dirty="0"/>
          </a:p>
          <a:p>
            <a:pPr marL="171450" marR="0" lvl="0" indent="-171450" rtl="0">
              <a:lnSpc>
                <a:spcPct val="115000"/>
              </a:lnSpc>
              <a:spcBef>
                <a:spcPts val="0"/>
              </a:spcBef>
              <a:spcAft>
                <a:spcPts val="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i="0" dirty="0"/>
              <a:t>Utilize a barra de fórmulas para editar valores. Para o fazer, </a:t>
            </a:r>
          </a:p>
          <a:p>
            <a:pPr marL="800100" marR="0" lvl="1" indent="-342900" rtl="0">
              <a:lnSpc>
                <a:spcPct val="115000"/>
              </a:lnSpc>
              <a:spcBef>
                <a:spcPts val="0"/>
              </a:spcBef>
              <a:spcAft>
                <a:spcPts val="0"/>
              </a:spcAft>
              <a:buFont typeface="+mj-lt"/>
              <a:buAutoNum type="arabicPeriod"/>
            </a:pPr>
            <a:r>
              <a:rPr lang="en-US" sz="1200" dirty="0">
                <a:effectLst/>
                <a:ea typeface="Times New Roman" panose="02020603050405020304" pitchFamily="18" charset="0"/>
                <a:cs typeface="Times New Roman" panose="02020603050405020304" pitchFamily="18" charset="0"/>
              </a:rPr>
              <a:t>Clique com o botão esquerdo do mouse na célula </a:t>
            </a:r>
            <a:r>
              <a:rPr lang="en-US" sz="1200" i="1" dirty="0">
                <a:effectLst/>
                <a:ea typeface="Times New Roman" panose="02020603050405020304" pitchFamily="18" charset="0"/>
                <a:cs typeface="Times New Roman" panose="02020603050405020304" pitchFamily="18" charset="0"/>
              </a:rPr>
              <a:t>B1</a:t>
            </a:r>
            <a:r>
              <a:rPr lang="en-US" sz="1200" dirty="0">
                <a:effectLst/>
                <a:ea typeface="Times New Roman" panose="02020603050405020304" pitchFamily="18" charset="0"/>
                <a:cs typeface="Times New Roman" panose="02020603050405020304" pitchFamily="18" charset="0"/>
              </a:rPr>
              <a:t>.</a:t>
            </a:r>
          </a:p>
          <a:p>
            <a:pPr marL="800100" marR="0" lvl="1" indent="-342900">
              <a:lnSpc>
                <a:spcPct val="115000"/>
              </a:lnSpc>
              <a:spcBef>
                <a:spcPts val="0"/>
              </a:spcBef>
              <a:spcAft>
                <a:spcPts val="1200"/>
              </a:spcAft>
              <a:buFont typeface="+mj-lt"/>
              <a:buAutoNum type="arabicPeriod"/>
            </a:pPr>
            <a:r>
              <a:rPr lang="en-US" sz="1200" dirty="0">
                <a:effectLst/>
                <a:ea typeface="Times New Roman" panose="02020603050405020304" pitchFamily="18" charset="0"/>
                <a:cs typeface="Times New Roman" panose="02020603050405020304" pitchFamily="18" charset="0"/>
              </a:rPr>
              <a:t>Editar </a:t>
            </a:r>
            <a:r>
              <a:rPr lang="en-US" sz="1200" i="1" dirty="0">
                <a:effectLst/>
                <a:ea typeface="Times New Roman" panose="02020603050405020304" pitchFamily="18" charset="0"/>
                <a:cs typeface="Times New Roman" panose="02020603050405020304" pitchFamily="18" charset="0"/>
              </a:rPr>
              <a:t>Pessoal </a:t>
            </a:r>
            <a:r>
              <a:rPr lang="en-US" sz="1200" dirty="0">
                <a:effectLst/>
                <a:ea typeface="Times New Roman" panose="02020603050405020304" pitchFamily="18" charset="0"/>
                <a:cs typeface="Times New Roman" panose="02020603050405020304" pitchFamily="18" charset="0"/>
              </a:rPr>
              <a:t>para </a:t>
            </a:r>
            <a:r>
              <a:rPr lang="en-US" sz="1200" i="1" dirty="0">
                <a:effectLst/>
                <a:ea typeface="Times New Roman" panose="02020603050405020304" pitchFamily="18" charset="0"/>
                <a:cs typeface="Times New Roman" panose="02020603050405020304" pitchFamily="18" charset="0"/>
              </a:rPr>
              <a:t>PESSOAL </a:t>
            </a:r>
            <a:r>
              <a:rPr lang="en-US" sz="1200" dirty="0">
                <a:effectLst/>
                <a:ea typeface="Times New Roman" panose="02020603050405020304" pitchFamily="18" charset="0"/>
                <a:cs typeface="Times New Roman" panose="02020603050405020304" pitchFamily="18" charset="0"/>
              </a:rPr>
              <a:t>(ALLCAPS) na Barra de Fórmulas</a:t>
            </a:r>
          </a:p>
          <a:p>
            <a:pPr marL="800100" marR="0" lvl="1" indent="-342900">
              <a:lnSpc>
                <a:spcPct val="115000"/>
              </a:lnSpc>
              <a:spcBef>
                <a:spcPts val="0"/>
              </a:spcBef>
              <a:spcAft>
                <a:spcPts val="1200"/>
              </a:spcAft>
              <a:buFont typeface="+mj-lt"/>
              <a:buAutoNum type="arabicPeriod"/>
            </a:pPr>
            <a:r>
              <a:rPr lang="en-US" sz="1200" dirty="0">
                <a:ea typeface="Times New Roman" panose="02020603050405020304" pitchFamily="18" charset="0"/>
                <a:cs typeface="Times New Roman" panose="02020603050405020304" pitchFamily="18" charset="0"/>
              </a:rPr>
              <a:t>Premir a tecla Enter</a:t>
            </a:r>
            <a:endParaRPr lang="en-US" b="0"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37831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No final desta lição, serás capaz de</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marR="0" lvl="1" indent="-2286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Introduzir, editar e formatar dados numa folha de cálculo</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marR="0" lvl="1" indent="-2286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Utilizar fórmulas e funções para resumir e analisar dados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marR="0" lvl="1" indent="-2286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Organizar dados através de ordenação e filtragem</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marR="0" lvl="1" indent="-2286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Traçar um gráfico de dados utilizando um histograma e um gráfico de linhas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marR="0" lvl="1" indent="-2286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Demonstrar a aplicação da introdução, gestão e análise de dados às funções de </a:t>
            </a:r>
            <a:r>
              <a:rPr lang="en-US" sz="1200" dirty="0" err="1">
                <a:effectLst/>
                <a:latin typeface="Arial" panose="020B0604020202020204" pitchFamily="34" charset="0"/>
                <a:ea typeface="Times New Roman" panose="02020603050405020304" pitchFamily="18" charset="0"/>
                <a:cs typeface="Times New Roman" panose="02020603050405020304" pitchFamily="18" charset="0"/>
              </a:rPr>
              <a:t>vigilância</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err="1">
                <a:effectLst/>
                <a:latin typeface="Arial" panose="020B0604020202020204" pitchFamily="34" charset="0"/>
                <a:ea typeface="Times New Roman" panose="02020603050405020304" pitchFamily="18" charset="0"/>
                <a:cs typeface="Times New Roman" panose="02020603050405020304" pitchFamily="18" charset="0"/>
              </a:rPr>
              <a:t>distrital</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b="1" u="sng"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2147831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Recortar, copiar e colar são ferramentas essenciais no Excel. São ferramentas que lhe permitem </a:t>
            </a:r>
            <a:r>
              <a:rPr lang="en-GB" dirty="0"/>
              <a:t>mover dados de uma célula para outra. Utiliza o cursor para selecionar valores dentro das células a editar e, dependendo se pretende cortar, copiar ou colar, clica no ícone específico.</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2129480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praticar cortar e colar, queremos mover os dados da Comunidade da coluna C para a coluna D. Para o fazer:</a:t>
            </a:r>
          </a:p>
          <a:p>
            <a:pPr marL="685800" lvl="1" indent="-228600">
              <a:buFont typeface="+mj-lt"/>
              <a:buAutoNum type="arabicPeriod"/>
            </a:pPr>
            <a:r>
              <a:rPr lang="en-GB" sz="1200" dirty="0"/>
              <a:t>Clique com o botão esquerdo do mouse em </a:t>
            </a:r>
            <a:r>
              <a:rPr lang="en-GB" sz="1200" i="1" dirty="0"/>
              <a:t>C1 </a:t>
            </a:r>
            <a:r>
              <a:rPr lang="en-GB" sz="1200" dirty="0"/>
              <a:t>e arraste para selecionar o intervalo de células </a:t>
            </a:r>
            <a:r>
              <a:rPr lang="en-GB" sz="1200" i="1" dirty="0"/>
              <a:t>C1</a:t>
            </a:r>
            <a:r>
              <a:rPr lang="en-GB" sz="1200" dirty="0"/>
              <a:t>:C10 </a:t>
            </a:r>
          </a:p>
          <a:p>
            <a:pPr marL="685800" lvl="1" indent="-228600">
              <a:buFont typeface="+mj-lt"/>
              <a:buAutoNum type="arabicPeriod"/>
            </a:pPr>
            <a:r>
              <a:rPr lang="en-GB" sz="1200" dirty="0"/>
              <a:t>Clique no ícone Cortar</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dirty="0"/>
              <a:t>Selecionar a nova localização D1 (clicar em D1 com o mouse)</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dirty="0"/>
              <a:t>Clique no ícone Colar </a:t>
            </a:r>
          </a:p>
          <a:p>
            <a:pPr marL="0" indent="0">
              <a:buFont typeface="+mj-lt"/>
              <a:buNone/>
            </a:pP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8027755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copiar e colar, vamos copiar os dados da Comunidade de volta para a coluna C. Para o fazer, vamos</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GB" sz="1200" dirty="0"/>
              <a:t>Clique e arraste para selecionar D1:D10</a:t>
            </a:r>
          </a:p>
          <a:p>
            <a:pPr marL="685800" lvl="1" indent="-228600">
              <a:buFont typeface="+mj-lt"/>
              <a:buAutoNum type="arabicPeriod"/>
            </a:pPr>
            <a:r>
              <a:rPr lang="en-GB" sz="1200" dirty="0"/>
              <a:t>Clique no ícone Copiar</a:t>
            </a:r>
          </a:p>
          <a:p>
            <a:pPr marL="685800" lvl="1" indent="-228600">
              <a:buFont typeface="+mj-lt"/>
              <a:buAutoNum type="arabicPeriod"/>
            </a:pPr>
            <a:r>
              <a:rPr lang="en-GB" sz="1200" dirty="0"/>
              <a:t>Clique com o botão esquerdo do mouse para colocar o cursor em C1</a:t>
            </a:r>
          </a:p>
          <a:p>
            <a:pPr marL="685800" lvl="1" indent="-228600">
              <a:buFont typeface="+mj-lt"/>
              <a:buAutoNum type="arabicPeriod"/>
            </a:pPr>
            <a:r>
              <a:rPr lang="en-GB" sz="1200" dirty="0"/>
              <a:t>Clique no ícone Colar</a:t>
            </a:r>
          </a:p>
          <a:p>
            <a:pPr marL="0" indent="0">
              <a:buFont typeface="+mj-lt"/>
              <a:buNone/>
            </a:pPr>
            <a:endParaRPr lang="en-GB"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GB" sz="1200" dirty="0"/>
              <a:t>É importante lembrar que quando uma célula que contém uma fórmula é copiada, este comando copia a fórmula. Quando o conteúdo da célula é colado noutra célula, a fórmula é copiada, mas aplica-se agora a um intervalo de células diferente do da fórmula original.</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13946808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Embora as datas possam ser introduzidas numa coluna de células uma a uma, um método mais eficiente é utilizar uma técnica chamada arrastar e largar. </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Passos:</a:t>
            </a:r>
            <a:endParaRPr lang="en-US" sz="1200" b="1" u="sng"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Selecione o valor a prolongar.</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Clique e arraste o pequeno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no canto inferior direito sobre o intervalo de células.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rPr>
              <a:t>Soltar o cursor.</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1817332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0"/>
              </a:spcAft>
              <a:buClrTx/>
              <a:buSzTx/>
              <a:buFont typeface="+mj-lt"/>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none" dirty="0">
                <a:latin typeface="Arial" panose="020B0604020202020204" pitchFamily="34" charset="0"/>
                <a:cs typeface="Arial" panose="020B0604020202020204" pitchFamily="34" charset="0"/>
              </a:rPr>
              <a:t>: </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Clique com o botão esquerdo do mouse e selecione a célula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A2, COMO MOSTRADO NA FIGURA À ESQUERDA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Desloque o mouse sobre o canto inferior direito da célula A2 até aparecer um pequeno símbolo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ver símbolo "+" de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cor</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preto</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na figura à esquerda</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Clique com o botão esquerdo do mouse e arraste o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para baixo até à célula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A10.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lvl="1"/>
            <a:r>
              <a:rPr lang="en-US" sz="1200" dirty="0">
                <a:effectLst/>
                <a:latin typeface="Arial" panose="020B0604020202020204" pitchFamily="34" charset="0"/>
                <a:ea typeface="Times New Roman" panose="02020603050405020304" pitchFamily="18" charset="0"/>
              </a:rPr>
              <a:t>4.      Solte o cursor para preencher o intervalo de células com a sequência de dados.</a:t>
            </a:r>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3839965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copiar um número numa única célula:</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Tipo 1 na célula </a:t>
            </a:r>
            <a:r>
              <a:rPr lang="en-US" sz="1200" i="1" dirty="0">
                <a:effectLst/>
                <a:latin typeface="Arial" panose="020B0604020202020204" pitchFamily="34" charset="0"/>
                <a:ea typeface="Times New Roman" panose="02020603050405020304" pitchFamily="18" charset="0"/>
                <a:cs typeface="Arial" panose="020B0604020202020204" pitchFamily="34" charset="0"/>
              </a:rPr>
              <a:t>D1</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Agora, pegue na caixa no canto inferior direito da célula </a:t>
            </a:r>
            <a:r>
              <a:rPr lang="en-US" sz="1200" i="1" dirty="0">
                <a:effectLst/>
                <a:latin typeface="Arial" panose="020B0604020202020204" pitchFamily="34" charset="0"/>
                <a:ea typeface="Times New Roman" panose="02020603050405020304" pitchFamily="18" charset="0"/>
                <a:cs typeface="Arial" panose="020B0604020202020204" pitchFamily="34" charset="0"/>
              </a:rPr>
              <a:t>D1 </a:t>
            </a:r>
            <a:r>
              <a:rPr lang="en-US" sz="1200" dirty="0">
                <a:effectLst/>
                <a:latin typeface="Arial" panose="020B0604020202020204" pitchFamily="34" charset="0"/>
                <a:ea typeface="Times New Roman" panose="02020603050405020304" pitchFamily="18" charset="0"/>
                <a:cs typeface="Arial" panose="020B0604020202020204" pitchFamily="34" charset="0"/>
              </a:rPr>
              <a:t>e arraste-a para baixo cerca de 4 linhas. </a:t>
            </a:r>
            <a:r>
              <a:rPr lang="en-US" sz="1200" b="1" u="sng" dirty="0">
                <a:latin typeface="Arial" panose="020B0604020202020204" pitchFamily="34" charset="0"/>
                <a:cs typeface="Arial" panose="020B0604020202020204" pitchFamily="34" charset="0"/>
              </a:rPr>
              <a:t> </a:t>
            </a: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aconteceu? </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1 é copiado para cada célula.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lnSpc>
                <a:spcPct val="115000"/>
              </a:lnSpc>
              <a:spcBef>
                <a:spcPts val="0"/>
              </a:spcBef>
              <a:spcAft>
                <a:spcPts val="600"/>
              </a:spcAft>
              <a:buFont typeface="Wingdings" panose="05000000000000000000" pitchFamily="2" charset="2"/>
              <a:buChar char="§"/>
            </a:pPr>
            <a:endParaRPr lang="en-US" sz="1200" b="1" u="sng"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selecionar (realçar) duas células:</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Copie o valor em </a:t>
            </a:r>
            <a:r>
              <a:rPr lang="en-US" sz="1200" i="1" dirty="0">
                <a:effectLst/>
                <a:latin typeface="Arial" panose="020B0604020202020204" pitchFamily="34" charset="0"/>
                <a:ea typeface="Times New Roman" panose="02020603050405020304" pitchFamily="18" charset="0"/>
                <a:cs typeface="Arial" panose="020B0604020202020204" pitchFamily="34" charset="0"/>
              </a:rPr>
              <a:t>D1 </a:t>
            </a:r>
            <a:r>
              <a:rPr lang="en-US" sz="1200" dirty="0">
                <a:effectLst/>
                <a:latin typeface="Arial" panose="020B0604020202020204" pitchFamily="34" charset="0"/>
                <a:ea typeface="Times New Roman" panose="02020603050405020304" pitchFamily="18" charset="0"/>
                <a:cs typeface="Arial" panose="020B0604020202020204" pitchFamily="34" charset="0"/>
              </a:rPr>
              <a:t>para </a:t>
            </a:r>
            <a:r>
              <a:rPr lang="en-US" sz="1200" i="1" dirty="0">
                <a:effectLst/>
                <a:latin typeface="Arial" panose="020B0604020202020204" pitchFamily="34" charset="0"/>
                <a:ea typeface="Times New Roman" panose="02020603050405020304" pitchFamily="18" charset="0"/>
                <a:cs typeface="Arial" panose="020B0604020202020204" pitchFamily="34" charset="0"/>
              </a:rPr>
              <a:t>E1</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Tipo 2 na célula </a:t>
            </a:r>
            <a:r>
              <a:rPr lang="en-US" sz="1200" i="1" dirty="0">
                <a:effectLst/>
                <a:latin typeface="Arial" panose="020B0604020202020204" pitchFamily="34" charset="0"/>
                <a:ea typeface="Times New Roman" panose="02020603050405020304" pitchFamily="18" charset="0"/>
                <a:cs typeface="Arial" panose="020B0604020202020204" pitchFamily="34" charset="0"/>
              </a:rPr>
              <a:t>E2</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Selecione as células </a:t>
            </a:r>
            <a:r>
              <a:rPr lang="en-US" sz="1200" i="1" dirty="0">
                <a:effectLst/>
                <a:latin typeface="Arial" panose="020B0604020202020204" pitchFamily="34" charset="0"/>
                <a:ea typeface="Times New Roman" panose="02020603050405020304" pitchFamily="18" charset="0"/>
                <a:cs typeface="Arial" panose="020B0604020202020204" pitchFamily="34" charset="0"/>
              </a:rPr>
              <a:t>E1 </a:t>
            </a:r>
            <a:r>
              <a:rPr lang="en-US" sz="1200" dirty="0">
                <a:effectLst/>
                <a:latin typeface="Arial" panose="020B0604020202020204" pitchFamily="34" charset="0"/>
                <a:ea typeface="Times New Roman" panose="02020603050405020304" pitchFamily="18" charset="0"/>
                <a:cs typeface="Arial" panose="020B0604020202020204" pitchFamily="34" charset="0"/>
              </a:rPr>
              <a:t>e </a:t>
            </a:r>
            <a:r>
              <a:rPr lang="en-US" sz="1200" i="1" dirty="0">
                <a:effectLst/>
                <a:latin typeface="Arial" panose="020B0604020202020204" pitchFamily="34" charset="0"/>
                <a:ea typeface="Times New Roman" panose="02020603050405020304" pitchFamily="18" charset="0"/>
                <a:cs typeface="Arial" panose="020B0604020202020204" pitchFamily="34" charset="0"/>
              </a:rPr>
              <a:t>E2 </a:t>
            </a:r>
            <a:r>
              <a:rPr lang="en-US" sz="1200" dirty="0">
                <a:effectLst/>
                <a:latin typeface="Arial" panose="020B0604020202020204" pitchFamily="34" charset="0"/>
                <a:ea typeface="Times New Roman" panose="02020603050405020304" pitchFamily="18" charset="0"/>
                <a:cs typeface="Arial" panose="020B0604020202020204" pitchFamily="34" charset="0"/>
              </a:rPr>
              <a:t>começando em </a:t>
            </a:r>
            <a:r>
              <a:rPr lang="en-US" sz="1200" i="1" dirty="0">
                <a:effectLst/>
                <a:latin typeface="Arial" panose="020B0604020202020204" pitchFamily="34" charset="0"/>
                <a:ea typeface="Times New Roman" panose="02020603050405020304" pitchFamily="18" charset="0"/>
                <a:cs typeface="Arial" panose="020B0604020202020204" pitchFamily="34" charset="0"/>
              </a:rPr>
              <a:t>E1 </a:t>
            </a:r>
            <a:r>
              <a:rPr lang="en-US" sz="1200" dirty="0">
                <a:effectLst/>
                <a:latin typeface="Arial" panose="020B0604020202020204" pitchFamily="34" charset="0"/>
                <a:ea typeface="Times New Roman" panose="02020603050405020304" pitchFamily="18" charset="0"/>
                <a:cs typeface="Arial" panose="020B0604020202020204" pitchFamily="34" charset="0"/>
              </a:rPr>
              <a:t>e, em seguida, prima SHIFT+seta para</a:t>
            </a:r>
            <a:r>
              <a:rPr lang="en-US" sz="1200" dirty="0" err="1">
                <a:effectLst/>
                <a:latin typeface="Arial" panose="020B0604020202020204" pitchFamily="34" charset="0"/>
                <a:ea typeface="Times New Roman" panose="02020603050405020304" pitchFamily="18" charset="0"/>
                <a:cs typeface="Arial" panose="020B0604020202020204" pitchFamily="34" charset="0"/>
              </a:rPr>
              <a:t> baixo </a:t>
            </a:r>
            <a:r>
              <a:rPr lang="en-US" sz="1200" dirty="0">
                <a:effectLst/>
                <a:latin typeface="Arial" panose="020B0604020202020204" pitchFamily="34" charset="0"/>
                <a:ea typeface="Times New Roman" panose="02020603050405020304" pitchFamily="18" charset="0"/>
                <a:cs typeface="Arial" panose="020B0604020202020204" pitchFamily="34" charset="0"/>
              </a:rPr>
              <a:t>para realçar ambas as células. Em alternativa, pode clicar em </a:t>
            </a:r>
            <a:r>
              <a:rPr lang="en-US" sz="1200" i="1" dirty="0">
                <a:effectLst/>
                <a:latin typeface="Arial" panose="020B0604020202020204" pitchFamily="34" charset="0"/>
                <a:ea typeface="Times New Roman" panose="02020603050405020304" pitchFamily="18" charset="0"/>
                <a:cs typeface="Arial" panose="020B0604020202020204" pitchFamily="34" charset="0"/>
              </a:rPr>
              <a:t>E1 </a:t>
            </a:r>
            <a:r>
              <a:rPr lang="en-US" sz="1200" dirty="0">
                <a:effectLst/>
                <a:latin typeface="Arial" panose="020B0604020202020204" pitchFamily="34" charset="0"/>
                <a:ea typeface="Times New Roman" panose="02020603050405020304" pitchFamily="18" charset="0"/>
                <a:cs typeface="Arial" panose="020B0604020202020204" pitchFamily="34" charset="0"/>
              </a:rPr>
              <a:t>e arrastar o mouse para realçar </a:t>
            </a:r>
            <a:r>
              <a:rPr lang="en-US" sz="1200" i="1" dirty="0">
                <a:effectLst/>
                <a:latin typeface="Arial" panose="020B0604020202020204" pitchFamily="34" charset="0"/>
                <a:ea typeface="Times New Roman" panose="02020603050405020304" pitchFamily="18" charset="0"/>
                <a:cs typeface="Arial" panose="020B0604020202020204" pitchFamily="34" charset="0"/>
              </a:rPr>
              <a:t>E1 </a:t>
            </a:r>
            <a:r>
              <a:rPr lang="en-US" sz="1200" dirty="0">
                <a:effectLst/>
                <a:latin typeface="Arial" panose="020B0604020202020204" pitchFamily="34" charset="0"/>
                <a:ea typeface="Times New Roman" panose="02020603050405020304" pitchFamily="18" charset="0"/>
                <a:cs typeface="Arial" panose="020B0604020202020204" pitchFamily="34" charset="0"/>
              </a:rPr>
              <a:t>e </a:t>
            </a:r>
            <a:r>
              <a:rPr lang="en-US" sz="1200" i="1" dirty="0">
                <a:effectLst/>
                <a:latin typeface="Arial" panose="020B0604020202020204" pitchFamily="34" charset="0"/>
                <a:ea typeface="Times New Roman" panose="02020603050405020304" pitchFamily="18" charset="0"/>
                <a:cs typeface="Arial" panose="020B0604020202020204" pitchFamily="34" charset="0"/>
              </a:rPr>
              <a:t>E2</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800100" marR="0" lvl="1" indent="-342900" algn="l" defTabSz="914400" rtl="0" eaLnBrk="0" fontAlgn="base" latinLnBrk="0" hangingPunct="0">
              <a:lnSpc>
                <a:spcPct val="115000"/>
              </a:lnSpc>
              <a:spcBef>
                <a:spcPts val="0"/>
              </a:spcBef>
              <a:spcAft>
                <a:spcPts val="120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Agora, agarre a cruz no canto inferior direito da célula E2 e arraste-a para baixo cerca de 4 linhas. </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1200"/>
              </a:spcAft>
              <a:buClrTx/>
              <a:buSzTx/>
              <a:buFont typeface="+mj-lt"/>
              <a:buAutoNum type="arabicPeriod"/>
              <a:tabLst/>
              <a:defRP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dirty="0">
                <a:effectLst/>
                <a:latin typeface="Arial" panose="020B0604020202020204" pitchFamily="34" charset="0"/>
                <a:ea typeface="Times New Roman" panose="02020603050405020304" pitchFamily="18" charset="0"/>
                <a:cs typeface="Arial" panose="020B0604020202020204" pitchFamily="34" charset="0"/>
              </a:rPr>
              <a:t>  O que é que aconteceu?</a:t>
            </a:r>
          </a:p>
          <a:p>
            <a:pPr marL="171450" marR="0" indent="-171450">
              <a:lnSpc>
                <a:spcPct val="115000"/>
              </a:lnSpc>
              <a:spcBef>
                <a:spcPts val="0"/>
              </a:spcBef>
              <a:spcAft>
                <a:spcPts val="6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b="0" dirty="0">
                <a:effectLst/>
                <a:latin typeface="Arial" panose="020B0604020202020204" pitchFamily="34" charset="0"/>
                <a:ea typeface="Times New Roman" panose="02020603050405020304" pitchFamily="18" charset="0"/>
                <a:cs typeface="Arial" panose="020B0604020202020204" pitchFamily="34" charset="0"/>
              </a:rPr>
              <a:t>para resposta.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O Excel segue a seqüência 1, 2 e digita 3, 4, 5, 6 nas células subseqüentes. Muito útil. </a:t>
            </a:r>
            <a:endParaRPr lang="en-US" sz="1200" b="0" i="1"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n-US" sz="1200" b="0" i="1" u="none"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Dizermos</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Exceção </a:t>
            </a:r>
            <a:r>
              <a:rPr lang="en-US" sz="1200" dirty="0">
                <a:effectLst/>
                <a:latin typeface="Arial" panose="020B0604020202020204" pitchFamily="34" charset="0"/>
                <a:ea typeface="Times New Roman" panose="02020603050405020304" pitchFamily="18" charset="0"/>
                <a:cs typeface="Arial" panose="020B0604020202020204" pitchFamily="34" charset="0"/>
              </a:rPr>
              <a:t>é uma data. O Excel introduzirá datas sequenciais mesmo que apenas uma célula esteja realçada. Foi o que aconteceu na coluna A anteriormente.  Guarde o seu trabalho utilizando o ícone Guardar. Muito bem feito!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35</a:t>
            </a:fld>
            <a:endParaRPr lang="en-US" altLang="en-US"/>
          </a:p>
        </p:txBody>
      </p:sp>
    </p:spTree>
    <p:extLst>
      <p:ext uri="{BB962C8B-B14F-4D97-AF65-F5344CB8AC3E}">
        <p14:creationId xmlns:p14="http://schemas.microsoft.com/office/powerpoint/2010/main" val="4007140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b="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dirty="0"/>
              <a:t>Para adicionar uma folha de cálculo:</a:t>
            </a:r>
          </a:p>
          <a:p>
            <a:pPr marL="685800" lvl="1" indent="-228600">
              <a:buFont typeface="+mj-lt"/>
              <a:buAutoNum type="arabicPeriod"/>
            </a:pPr>
            <a:r>
              <a:rPr lang="en-US" sz="1200" dirty="0">
                <a:effectLst/>
                <a:latin typeface="Arial" panose="020B0604020202020204" pitchFamily="34" charset="0"/>
                <a:ea typeface="Times New Roman" panose="02020603050405020304" pitchFamily="18" charset="0"/>
              </a:rPr>
              <a:t>Clique no ícone </a:t>
            </a:r>
            <a:r>
              <a:rPr lang="en-US" sz="1200" b="1" i="1" dirty="0">
                <a:effectLst/>
                <a:latin typeface="Arial" panose="020B0604020202020204" pitchFamily="34" charset="0"/>
                <a:ea typeface="Times New Roman" panose="02020603050405020304" pitchFamily="18" charset="0"/>
              </a:rPr>
              <a:t>Mais (+) </a:t>
            </a:r>
            <a:r>
              <a:rPr lang="en-US" sz="1200" dirty="0">
                <a:effectLst/>
                <a:latin typeface="Arial" panose="020B0604020202020204" pitchFamily="34" charset="0"/>
                <a:ea typeface="Times New Roman" panose="02020603050405020304" pitchFamily="18" charset="0"/>
              </a:rPr>
              <a:t>junto aos separadores da folha de </a:t>
            </a:r>
            <a:r>
              <a:rPr lang="en-US" sz="1200" dirty="0" err="1">
                <a:effectLst/>
                <a:latin typeface="Arial" panose="020B0604020202020204" pitchFamily="34" charset="0"/>
                <a:ea typeface="Times New Roman" panose="02020603050405020304" pitchFamily="18" charset="0"/>
              </a:rPr>
              <a:t>cálculo</a:t>
            </a:r>
            <a:r>
              <a:rPr lang="en-US" sz="1200" dirty="0">
                <a:effectLst/>
                <a:latin typeface="Arial" panose="020B0604020202020204" pitchFamily="34" charset="0"/>
                <a:ea typeface="Times New Roman" panose="02020603050405020304" pitchFamily="18" charset="0"/>
              </a:rPr>
              <a:t> </a:t>
            </a:r>
            <a:r>
              <a:rPr lang="en-US" b="1" dirty="0"/>
              <a:t>&lt;CLICAR&gt;</a:t>
            </a:r>
          </a:p>
          <a:p>
            <a:pPr marL="0" marR="0" lvl="0" indent="0" algn="l" defTabSz="914400" rtl="0" eaLnBrk="0" fontAlgn="base" latinLnBrk="0" hangingPunct="0">
              <a:lnSpc>
                <a:spcPct val="100000"/>
              </a:lnSpc>
              <a:spcBef>
                <a:spcPct val="30000"/>
              </a:spcBef>
              <a:spcAft>
                <a:spcPct val="0"/>
              </a:spcAft>
              <a:buClrTx/>
              <a:buSzTx/>
              <a:buFont typeface="+mj-lt"/>
              <a:buNone/>
              <a:tabLst/>
              <a:defRPr/>
            </a:pPr>
            <a:endParaRPr lang="en-US" b="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dirty="0" err="1"/>
              <a:t>Quando</a:t>
            </a:r>
            <a:r>
              <a:rPr lang="en-US" b="0" dirty="0"/>
              <a:t> abre uma nova folha de cálculo do Excel, verifica que as folhas de cálculo são designadas por Folha1 e Folha2 por defeito. Vai querer dar nomes descritivos às folhas de trabalho para facilitar a navegação entre as diferentes folhas de trabalho e manter o seu trabalho organizado.</a:t>
            </a:r>
          </a:p>
          <a:p>
            <a:pPr marL="0" indent="0">
              <a:buFont typeface="+mj-lt"/>
              <a:buNone/>
            </a:pPr>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2782277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mudar o nome da folha de cálculo: </a:t>
            </a:r>
            <a:r>
              <a:rPr lang="en-US" b="1" dirty="0"/>
              <a:t>&lt;CLICAR&gt;</a:t>
            </a:r>
            <a:endParaRPr lang="en-US" dirty="0"/>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a:t>Clique com o botão direito do mouse no separador Sheet1, na parte inferior esquerda da folha de cálculo. </a:t>
            </a:r>
            <a:r>
              <a:rPr lang="en-US" b="1" dirty="0"/>
              <a:t>&lt;CLICAR&gt;</a:t>
            </a:r>
            <a:endParaRPr lang="en-US" dirty="0"/>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a:t>Clique em </a:t>
            </a:r>
            <a:r>
              <a:rPr lang="en-US" b="1" i="0" dirty="0" err="1"/>
              <a:t>Renomear</a:t>
            </a:r>
            <a:r>
              <a:rPr lang="en-US" b="1" i="0" dirty="0"/>
              <a:t> </a:t>
            </a:r>
            <a:r>
              <a:rPr lang="en-US" b="1" dirty="0"/>
              <a:t>&lt;CLICAR&gt;</a:t>
            </a:r>
            <a:endParaRPr lang="en-US" b="1" i="0" dirty="0"/>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i="0" dirty="0"/>
              <a:t>Introduzir "</a:t>
            </a:r>
            <a:r>
              <a:rPr lang="en-US" b="0" i="1" dirty="0"/>
              <a:t>April 2024</a:t>
            </a:r>
            <a:r>
              <a:rPr lang="en-US" sz="1200" b="1" dirty="0">
                <a:effectLst/>
                <a:latin typeface="Arial" panose="020B0604020202020204" pitchFamily="34" charset="0"/>
                <a:ea typeface="Times New Roman" panose="02020603050405020304" pitchFamily="18" charset="0"/>
              </a:rPr>
              <a:t>" </a:t>
            </a:r>
            <a:r>
              <a:rPr lang="en-US" b="1" dirty="0"/>
              <a:t>&lt;CLICAR&gt;</a:t>
            </a:r>
            <a:endParaRPr lang="en-US" b="0" i="1" dirty="0"/>
          </a:p>
          <a:p>
            <a:pPr marL="685800" lvl="1" indent="-228600">
              <a:buFont typeface="+mj-lt"/>
              <a:buAutoNum type="arabicPeriod"/>
            </a:pPr>
            <a:r>
              <a:rPr lang="en-US" b="0" i="0" dirty="0"/>
              <a:t>Premir a tecla </a:t>
            </a:r>
            <a:r>
              <a:rPr lang="en-US" b="1" i="0" dirty="0"/>
              <a:t>Enter</a:t>
            </a:r>
          </a:p>
          <a:p>
            <a:pPr lvl="1"/>
            <a:endParaRPr lang="en-US" b="0" dirty="0"/>
          </a:p>
          <a:p>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37</a:t>
            </a:fld>
            <a:endParaRPr lang="en-US" altLang="en-US"/>
          </a:p>
        </p:txBody>
      </p:sp>
    </p:spTree>
    <p:extLst>
      <p:ext uri="{BB962C8B-B14F-4D97-AF65-F5344CB8AC3E}">
        <p14:creationId xmlns:p14="http://schemas.microsoft.com/office/powerpoint/2010/main" val="1340460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u="none" dirty="0">
                <a:effectLst/>
                <a:latin typeface="Arial" panose="020B0604020202020204" pitchFamily="34" charset="0"/>
                <a:ea typeface="Times New Roman" panose="02020603050405020304" pitchFamily="18" charset="0"/>
                <a:cs typeface="Arial" panose="020B0604020202020204" pitchFamily="34" charset="0"/>
              </a:rPr>
              <a:t>A </a:t>
            </a:r>
            <a:r>
              <a:rPr lang="en-US" sz="1200" dirty="0">
                <a:effectLst/>
                <a:latin typeface="Arial" panose="020B0604020202020204" pitchFamily="34" charset="0"/>
                <a:ea typeface="Times New Roman" panose="02020603050405020304" pitchFamily="18" charset="0"/>
                <a:cs typeface="Arial" panose="020B0604020202020204" pitchFamily="34" charset="0"/>
              </a:rPr>
              <a:t>ordem das fichas de trabalho pode ser reorganizada por hora, local, etc. Para reorganizar uma ficha de trabalho:</a:t>
            </a:r>
          </a:p>
          <a:p>
            <a:pPr marL="800100" marR="0" lvl="1" indent="-3429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Clique com o botão esquerdo do mouse no separador da folha de cálculo</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Arrastar o separador para a esquerda ou para a direita para a posição pretendida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ver figura abaixo</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Verá um triângulo de cabeça para baixo, que </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inDizer</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 posição selecionada</a:t>
            </a:r>
          </a:p>
          <a:p>
            <a:endParaRPr lang="en-US" b="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38</a:t>
            </a:fld>
            <a:endParaRPr lang="en-US" altLang="en-US"/>
          </a:p>
        </p:txBody>
      </p:sp>
    </p:spTree>
    <p:extLst>
      <p:ext uri="{BB962C8B-B14F-4D97-AF65-F5344CB8AC3E}">
        <p14:creationId xmlns:p14="http://schemas.microsoft.com/office/powerpoint/2010/main" val="42172911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300"/>
              </a:spcBef>
              <a:spcAft>
                <a:spcPts val="3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300"/>
              </a:spcBef>
              <a:spcAft>
                <a:spcPts val="3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300"/>
              </a:spcBef>
              <a:spcAft>
                <a:spcPts val="3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As folhas de trabalho podem ser guardadas de duas formas distintas, utilizando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Guardar como</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ou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Guardar</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A primeira vez que um ficheiro é guardado, é necessário escolher um nome e uma localização para o ficheiro. A função conhecida como "</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Guardar como"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permite-lhe definir ou alterar o nome do ficheiro. Também lhe permite alterar a localização do ficheiro.  </a:t>
            </a:r>
            <a:r>
              <a:rPr lang="en-US" sz="1200" b="1" i="1" dirty="0">
                <a:effectLst/>
                <a:latin typeface="Arial" panose="020B0604020202020204" pitchFamily="34" charset="0"/>
                <a:ea typeface="Times New Roman" panose="02020603050405020304" pitchFamily="18" charset="0"/>
                <a:cs typeface="Times New Roman" panose="02020603050405020304" pitchFamily="18" charset="0"/>
              </a:rPr>
              <a:t>Guardar como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cria uma nova versão, ou faz uma cópia, do ficheiro original.  Não se esqueça de guardar com um novo nome de ficheiro.</a:t>
            </a:r>
          </a:p>
          <a:p>
            <a:pPr marL="0" marR="0">
              <a:lnSpc>
                <a:spcPct val="115000"/>
              </a:lnSpc>
              <a:spcBef>
                <a:spcPts val="0"/>
              </a:spcBef>
              <a:spcAft>
                <a:spcPts val="1200"/>
              </a:spcAft>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Fazer uma cópia pode salvaguardar os dados originais. Toda a gente comete erros. Os dados podem ficar irremediavelmente desorganizados devido a erro humano. Se tiver um original inalterado, pode começar de novo, se necessário.</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1510779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Apesar de não irmos abordar todas as funcionalidades do Microsoft Excel nesta lição, vamos concentrar-nos nas funções que serão mais úteis para si enquanto profissional de saúde pública na linha da frente. </a:t>
            </a:r>
          </a:p>
          <a:p>
            <a:pPr marL="628650" lvl="1" indent="-171450">
              <a:buFont typeface="Courier New" panose="02070309020205020404" pitchFamily="49" charset="0"/>
              <a:buChar char="o"/>
            </a:pPr>
            <a:r>
              <a:rPr lang="en-US" dirty="0"/>
              <a:t>Esta lição incluirá:</a:t>
            </a:r>
          </a:p>
          <a:p>
            <a:pPr marL="1085850" lvl="2" indent="-171450">
              <a:buFont typeface="Arial" panose="020B0604020202020204" pitchFamily="34" charset="0"/>
              <a:buChar char="•"/>
            </a:pPr>
            <a:r>
              <a:rPr lang="en-US" dirty="0"/>
              <a:t>Uma análise da interface do utilizador do Excel</a:t>
            </a:r>
          </a:p>
          <a:p>
            <a:pPr marL="1085850" lvl="2" indent="-171450">
              <a:buFont typeface="Arial" panose="020B0604020202020204" pitchFamily="34" charset="0"/>
              <a:buChar char="•"/>
            </a:pPr>
            <a:r>
              <a:rPr lang="en-US" dirty="0"/>
              <a:t>Como introduzir, analisar e formatar dados utilizando o Excel</a:t>
            </a:r>
          </a:p>
          <a:p>
            <a:pPr marL="1085850" lvl="2" indent="-171450">
              <a:buFont typeface="Arial" panose="020B0604020202020204" pitchFamily="34" charset="0"/>
              <a:buChar char="•"/>
            </a:pPr>
            <a:r>
              <a:rPr lang="en-US" dirty="0"/>
              <a:t>A forma de ordenar e filtrar dados</a:t>
            </a:r>
          </a:p>
          <a:p>
            <a:pPr marL="1085850" lvl="2" indent="-171450">
              <a:buFont typeface="Arial" panose="020B0604020202020204" pitchFamily="34" charset="0"/>
              <a:buChar char="•"/>
            </a:pPr>
            <a:r>
              <a:rPr lang="en-US" dirty="0"/>
              <a:t>Visualização simples de dados, como gráficos, utilizando o Excel</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3249232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b="0" i="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b="1" i="0" u="sng" dirty="0" err="1"/>
              <a:t>Dizer</a:t>
            </a:r>
            <a:r>
              <a:rPr lang="en-US" b="1" i="0" u="sng" dirty="0"/>
              <a:t>:</a:t>
            </a:r>
            <a:r>
              <a:rPr lang="en-US" b="1" i="0" dirty="0"/>
              <a:t> </a:t>
            </a:r>
            <a:r>
              <a:rPr lang="en-US" b="0" i="0" dirty="0"/>
              <a:t>Para </a:t>
            </a:r>
            <a:r>
              <a:rPr lang="en-US" b="1" i="1" dirty="0"/>
              <a:t>guardar como</a:t>
            </a:r>
            <a:r>
              <a:rPr lang="en-US" b="0" i="0" dirty="0"/>
              <a:t>, clique no separador </a:t>
            </a:r>
            <a:r>
              <a:rPr lang="en-US" b="1" i="1" dirty="0"/>
              <a:t>Ficheiro </a:t>
            </a:r>
            <a:r>
              <a:rPr lang="en-US" b="0" i="0" dirty="0"/>
              <a:t>e selecione </a:t>
            </a:r>
            <a:r>
              <a:rPr lang="en-US" b="1" i="1" dirty="0"/>
              <a:t>Guardar como</a:t>
            </a:r>
            <a:r>
              <a:rPr lang="en-US" b="0" i="0" dirty="0"/>
              <a:t>. É necessário decidir em que local pretende guardar o ficheiro. </a:t>
            </a:r>
            <a:r>
              <a:rPr lang="en-US" b="1" dirty="0"/>
              <a:t>&lt;CLICAR&gt;</a:t>
            </a:r>
            <a:endParaRPr lang="en-US" b="0" i="0" dirty="0"/>
          </a:p>
          <a:p>
            <a:pPr marL="0" indent="0">
              <a:buFont typeface="Arial" panose="020B0604020202020204" pitchFamily="34" charset="0"/>
              <a:buNone/>
            </a:pPr>
            <a:r>
              <a:rPr lang="en-US" b="0" i="0" dirty="0"/>
              <a:t>     Clique duas vezes em </a:t>
            </a:r>
            <a:r>
              <a:rPr lang="en-US" b="1" i="1" dirty="0"/>
              <a:t>Procurar </a:t>
            </a:r>
            <a:r>
              <a:rPr lang="en-US" b="0" i="0" dirty="0"/>
              <a:t>para selecionar a localização do ficheiro. Por exemplo, vamos guardar este ficheiro na pasta </a:t>
            </a:r>
            <a:r>
              <a:rPr lang="en-US" b="1" i="1" dirty="0"/>
              <a:t>Documentos</a:t>
            </a:r>
            <a:r>
              <a:rPr lang="en-US" b="0" i="0" dirty="0"/>
              <a:t>. </a:t>
            </a:r>
          </a:p>
          <a:p>
            <a:pPr marL="0" indent="0">
              <a:buFont typeface="Arial" panose="020B0604020202020204" pitchFamily="34" charset="0"/>
              <a:buNone/>
            </a:pPr>
            <a:r>
              <a:rPr lang="en-US" b="0" i="0" dirty="0"/>
              <a:t>     Clique na pasta </a:t>
            </a:r>
            <a:r>
              <a:rPr lang="en-US" b="1" i="1" dirty="0"/>
              <a:t>Documentos</a:t>
            </a:r>
            <a:r>
              <a:rPr lang="en-US" b="0" i="0" dirty="0"/>
              <a:t>, dê um nome ao ficheiro e selecione </a:t>
            </a:r>
            <a:r>
              <a:rPr lang="en-US" b="1" i="1" dirty="0"/>
              <a:t>Guardar como</a:t>
            </a:r>
            <a:r>
              <a:rPr lang="en-US" b="0" i="0" dirty="0"/>
              <a:t>. O seu documento está agora guardado na pasta Documentos.</a:t>
            </a:r>
            <a:endParaRPr lang="en-US" b="1"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17825536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b="0" i="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i="0" dirty="0"/>
              <a:t>Crie uma nova pasta clicando em New Folder (Nova pasta), como mostra a ilustração.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1961027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0" i="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b="0" i="0" dirty="0">
                <a:latin typeface="Arial" panose="020B0604020202020204" pitchFamily="34" charset="0"/>
                <a:cs typeface="Arial" panose="020B0604020202020204" pitchFamily="34" charset="0"/>
              </a:rPr>
              <a:t>Crie uma nova pasta clicando em Nova Pasta, como mostra a ilustração.  Em seguida, dê à pasta o nome </a:t>
            </a:r>
            <a:r>
              <a:rPr lang="en-US" sz="1200" b="0" i="1" dirty="0">
                <a:latin typeface="Arial" panose="020B0604020202020204" pitchFamily="34" charset="0"/>
                <a:cs typeface="Arial" panose="020B0604020202020204" pitchFamily="34" charset="0"/>
              </a:rPr>
              <a:t>Excel FETP </a:t>
            </a:r>
            <a:r>
              <a:rPr lang="en-US" sz="1200" b="0" i="0" dirty="0">
                <a:latin typeface="Arial" panose="020B0604020202020204" pitchFamily="34" charset="0"/>
                <a:cs typeface="Arial" panose="020B0604020202020204" pitchFamily="34" charset="0"/>
              </a:rPr>
              <a:t>e ao ficheiro o nome </a:t>
            </a:r>
            <a:r>
              <a:rPr lang="en-US" sz="1200" b="0" i="1" dirty="0">
                <a:latin typeface="Arial" panose="020B0604020202020204" pitchFamily="34" charset="0"/>
                <a:cs typeface="Arial" panose="020B0604020202020204" pitchFamily="34" charset="0"/>
              </a:rPr>
              <a:t>Prática.  </a:t>
            </a:r>
            <a:r>
              <a:rPr lang="en-US" sz="1200" b="0" i="0" dirty="0">
                <a:latin typeface="Arial" panose="020B0604020202020204" pitchFamily="34" charset="0"/>
                <a:cs typeface="Arial" panose="020B0604020202020204" pitchFamily="34" charset="0"/>
              </a:rPr>
              <a:t>Não se esqueça de selecionar Guardar. </a:t>
            </a:r>
          </a:p>
          <a:p>
            <a:pPr marL="171450" indent="-171450">
              <a:buFont typeface="Wingdings" panose="05000000000000000000" pitchFamily="2" charset="2"/>
              <a:buChar char="§"/>
            </a:pPr>
            <a:endParaRPr lang="en-US" sz="1200" b="0" i="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i="0" u="sng" dirty="0">
                <a:latin typeface="Arial" panose="020B0604020202020204" pitchFamily="34" charset="0"/>
                <a:cs typeface="Arial" panose="020B0604020202020204" pitchFamily="34" charset="0"/>
              </a:rPr>
              <a:t>Perguntar:</a:t>
            </a:r>
            <a:r>
              <a:rPr lang="en-US"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Porque é que é importante guardar o trabalho no computador?</a:t>
            </a:r>
          </a:p>
          <a:p>
            <a:pPr marL="171450" indent="-171450">
              <a:buFont typeface="Wingdings" panose="05000000000000000000" pitchFamily="2" charset="2"/>
              <a:buChar char="§"/>
            </a:pP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Responder: </a:t>
            </a:r>
            <a:r>
              <a:rPr lang="en-US" sz="1200" i="1" dirty="0">
                <a:effectLst/>
                <a:latin typeface="Arial" panose="020B0604020202020204" pitchFamily="34" charset="0"/>
                <a:ea typeface="Times New Roman" panose="02020603050405020304" pitchFamily="18" charset="0"/>
                <a:cs typeface="Arial" panose="020B0604020202020204" pitchFamily="34" charset="0"/>
              </a:rPr>
              <a:t>Evitar o desperdício de tempo e a perda de dados valiosos.</a:t>
            </a:r>
          </a:p>
          <a:p>
            <a:pPr marL="171450" indent="-171450">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dirty="0">
                <a:effectLst/>
                <a:latin typeface="Arial" panose="020B0604020202020204" pitchFamily="34" charset="0"/>
                <a:ea typeface="Times New Roman" panose="02020603050405020304" pitchFamily="18" charset="0"/>
                <a:cs typeface="Arial" panose="020B0604020202020204" pitchFamily="34" charset="0"/>
              </a:rPr>
              <a:t>  Que tipos de eventos podem causar a perda de dados não guardados?</a:t>
            </a:r>
          </a:p>
          <a:p>
            <a:pPr marL="171450" indent="-171450">
              <a:buFont typeface="Wingdings" panose="05000000000000000000" pitchFamily="2" charset="2"/>
              <a:buChar char="§"/>
            </a:pP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Falta de eletricidade</a:t>
            </a: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A bateria fica sem carga</a:t>
            </a: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O programa não responde (falha)</a:t>
            </a: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Vírus informático</a:t>
            </a:r>
          </a:p>
          <a:p>
            <a:pPr marL="800100" marR="0" lvl="1" indent="-342900">
              <a:lnSpc>
                <a:spcPct val="115000"/>
              </a:lnSpc>
              <a:spcBef>
                <a:spcPts val="0"/>
              </a:spcBef>
              <a:spcAft>
                <a:spcPts val="12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Erro humano - por exemplo, desligar o computador sem o guardar.</a:t>
            </a:r>
          </a:p>
          <a:p>
            <a:endParaRPr lang="en-US" sz="1200" b="0" i="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 quanto ao </a:t>
            </a:r>
            <a:r>
              <a:rPr lang="en-US" sz="1200" i="1" dirty="0">
                <a:effectLst/>
                <a:latin typeface="Arial" panose="020B0604020202020204" pitchFamily="34" charset="0"/>
                <a:ea typeface="Times New Roman" panose="02020603050405020304" pitchFamily="18" charset="0"/>
                <a:cs typeface="Arial" panose="020B0604020202020204" pitchFamily="34" charset="0"/>
              </a:rPr>
              <a:t>salvamento automático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O Excel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salvará</a:t>
            </a:r>
            <a:r>
              <a:rPr lang="en-US" sz="1200" i="1" dirty="0">
                <a:effectLst/>
                <a:latin typeface="Arial" panose="020B0604020202020204" pitchFamily="34" charset="0"/>
                <a:ea typeface="Times New Roman" panose="02020603050405020304" pitchFamily="18" charset="0"/>
                <a:cs typeface="Arial" panose="020B0604020202020204" pitchFamily="34" charset="0"/>
              </a:rPr>
              <a:t> automaticamente seu trabalho a cada 10 minutos por padrão. No entanto, é possível realizar trabalhos importantes durante esse tempo.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Não </a:t>
            </a:r>
            <a:r>
              <a:rPr lang="en-US" sz="1200" i="1" dirty="0">
                <a:effectLst/>
                <a:latin typeface="Arial" panose="020B0604020202020204" pitchFamily="34" charset="0"/>
                <a:ea typeface="Times New Roman" panose="02020603050405020304" pitchFamily="18" charset="0"/>
                <a:cs typeface="Arial" panose="020B0604020202020204" pitchFamily="34" charset="0"/>
              </a:rPr>
              <a:t>confie no salvamento automático!  </a:t>
            </a:r>
            <a:r>
              <a:rPr lang="en-US" sz="1200" b="1" dirty="0">
                <a:effectLst/>
                <a:latin typeface="Arial" panose="020B0604020202020204" pitchFamily="34" charset="0"/>
                <a:ea typeface="Times New Roman" panose="02020603050405020304" pitchFamily="18" charset="0"/>
                <a:cs typeface="Arial" panose="020B0604020202020204" pitchFamily="34" charset="0"/>
              </a:rPr>
              <a:t>Salve seu trabalho com antecedência e com freqüência!</a:t>
            </a:r>
            <a:endParaRPr lang="en-US" sz="1200"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35523712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 typeface="Symbol" panose="05050102010706020507" pitchFamily="18" charset="2"/>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nSpc>
                <a:spcPct val="115000"/>
              </a:lnSpc>
              <a:spcBef>
                <a:spcPts val="0"/>
              </a:spcBef>
              <a:spcAft>
                <a:spcPts val="600"/>
              </a:spcAft>
              <a:buFont typeface="Symbol" panose="05050102010706020507" pitchFamily="18" charset="2"/>
              <a:buNone/>
            </a:pPr>
            <a:endParaRPr lang="en-US" b="0" i="0" dirty="0"/>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i="0" dirty="0"/>
              <a:t>Para escrever uma fórmula, vá para a folha de cálculo no ficheiro intitulado </a:t>
            </a:r>
            <a:r>
              <a:rPr lang="en-US" b="0" i="1" dirty="0"/>
              <a:t>março de 2024 </a:t>
            </a:r>
            <a:r>
              <a:rPr lang="en-US" b="0" i="0" dirty="0"/>
              <a:t>e realce as células D1 a E10. Prima backspace para apagar o conteúdo. </a:t>
            </a:r>
            <a:r>
              <a:rPr lang="en-US" b="1" i="0" dirty="0"/>
              <a:t>&lt;CLICAR&gt; </a:t>
            </a:r>
            <a:r>
              <a:rPr lang="en-US" b="0" i="0" dirty="0"/>
              <a:t>Na célula D4 ou na barra de fórmulas, introduza a fórmula =B4+C4.  Prima Enter</a:t>
            </a:r>
          </a:p>
          <a:p>
            <a:pPr marL="171450" marR="0" lvl="0" indent="-171450">
              <a:lnSpc>
                <a:spcPct val="115000"/>
              </a:lnSpc>
              <a:spcBef>
                <a:spcPts val="0"/>
              </a:spcBef>
              <a:spcAft>
                <a:spcPts val="600"/>
              </a:spcAft>
              <a:buFont typeface="Wingdings" panose="05000000000000000000" pitchFamily="2" charset="2"/>
              <a:buChar char="§"/>
            </a:pPr>
            <a:endParaRPr lang="en-US" sz="1200" b="0" i="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Perguntar:</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O que é que recebeste?</a:t>
            </a:r>
          </a:p>
          <a:p>
            <a:pPr marL="171450" marR="0" lvl="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Confirmar</a:t>
            </a:r>
            <a:r>
              <a:rPr lang="en-US" sz="1200" b="1" u="none"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a(s) resposta(s).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&lt;CLICAR&gt; Resposta: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13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ver</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caixa</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laranja</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inferior,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célula</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D4,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na</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figura</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do </a:t>
            </a:r>
            <a:r>
              <a:rPr lang="en-US" sz="1200" i="1" dirty="0" err="1">
                <a:effectLst/>
                <a:latin typeface="Arial" panose="020B0604020202020204" pitchFamily="34" charset="0"/>
                <a:ea typeface="Times New Roman" panose="02020603050405020304" pitchFamily="18" charset="0"/>
                <a:cs typeface="Times New Roman" panose="02020603050405020304" pitchFamily="18" charset="0"/>
              </a:rPr>
              <a:t>diapositivo</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b="0" i="0" dirty="0"/>
              <a:t>Instrua os participantes a </a:t>
            </a:r>
            <a:r>
              <a:rPr lang="en-US" sz="1200" b="0" i="0" dirty="0">
                <a:effectLst/>
                <a:latin typeface="Arial" panose="020B0604020202020204" pitchFamily="34" charset="0"/>
              </a:rPr>
              <a:t>clicarem </a:t>
            </a:r>
            <a:r>
              <a:rPr lang="en-US" sz="1200" dirty="0">
                <a:effectLst/>
                <a:latin typeface="Arial" panose="020B0604020202020204" pitchFamily="34" charset="0"/>
                <a:ea typeface="Times New Roman" panose="02020603050405020304" pitchFamily="18" charset="0"/>
              </a:rPr>
              <a:t>novamente na célula </a:t>
            </a:r>
            <a:r>
              <a:rPr lang="en-US" sz="1200" i="1" dirty="0">
                <a:effectLst/>
                <a:latin typeface="Arial" panose="020B0604020202020204" pitchFamily="34" charset="0"/>
                <a:ea typeface="Times New Roman" panose="02020603050405020304" pitchFamily="18" charset="0"/>
              </a:rPr>
              <a:t>D4</a:t>
            </a:r>
          </a:p>
          <a:p>
            <a:pPr marL="171450" marR="0" lvl="0" indent="-171450">
              <a:lnSpc>
                <a:spcPct val="115000"/>
              </a:lnSpc>
              <a:spcBef>
                <a:spcPts val="0"/>
              </a:spcBef>
              <a:spcAft>
                <a:spcPts val="600"/>
              </a:spcAft>
              <a:buFont typeface="Wingdings" panose="05000000000000000000" pitchFamily="2" charset="2"/>
              <a:buChar char="§"/>
            </a:pPr>
            <a:endParaRPr lang="en-US" sz="1200" b="1" i="0" dirty="0">
              <a:effectLst/>
              <a:latin typeface="Arial" panose="020B0604020202020204" pitchFamily="34"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i="0" u="sng" dirty="0">
                <a:effectLst/>
                <a:latin typeface="Arial" panose="020B0604020202020204" pitchFamily="34" charset="0"/>
              </a:rPr>
              <a:t>Perguntar:</a:t>
            </a:r>
            <a:r>
              <a:rPr lang="en-US" sz="1200" b="1" i="0" u="none" dirty="0">
                <a:effectLst/>
                <a:latin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O que é que está na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Barra de Fórmula</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a:t>
            </a:r>
          </a:p>
          <a:p>
            <a:pPr marL="171450" marR="0" lvl="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Times New Roman" panose="02020603050405020304" pitchFamily="18" charset="0"/>
              </a:rPr>
              <a:t>Confirmar</a:t>
            </a:r>
            <a:r>
              <a:rPr lang="en-US" sz="1200" b="1" u="none"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a(s) resposta(s). </a:t>
            </a:r>
            <a:r>
              <a:rPr lang="en-US" sz="1200" b="1" dirty="0">
                <a:effectLst/>
                <a:latin typeface="Arial" panose="020B0604020202020204" pitchFamily="34" charset="0"/>
                <a:ea typeface="Times New Roman" panose="02020603050405020304" pitchFamily="18" charset="0"/>
              </a:rPr>
              <a:t>Resposta: </a:t>
            </a:r>
            <a:r>
              <a:rPr lang="en-US" sz="1200" i="1" dirty="0">
                <a:effectLst/>
                <a:latin typeface="Arial" panose="020B0604020202020204" pitchFamily="34" charset="0"/>
                <a:ea typeface="Times New Roman" panose="02020603050405020304" pitchFamily="18" charset="0"/>
              </a:rPr>
              <a:t>A fórmula. </a:t>
            </a:r>
            <a:r>
              <a:rPr lang="en-US" sz="1200" b="1" dirty="0">
                <a:effectLst/>
                <a:latin typeface="Arial" panose="020B0604020202020204" pitchFamily="34" charset="0"/>
                <a:ea typeface="Times New Roman" panose="02020603050405020304" pitchFamily="18" charset="0"/>
              </a:rPr>
              <a:t>&lt;CLICAR&gt;</a:t>
            </a:r>
          </a:p>
          <a:p>
            <a:pPr marL="171450" marR="0" lvl="0" indent="-171450">
              <a:lnSpc>
                <a:spcPct val="115000"/>
              </a:lnSpc>
              <a:spcBef>
                <a:spcPts val="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endParaRPr>
          </a:p>
          <a:p>
            <a:pPr marL="171450" indent="-171450">
              <a:buFont typeface="Wingdings" panose="05000000000000000000" pitchFamily="2" charset="2"/>
              <a:buChar char="§"/>
            </a:pPr>
            <a:r>
              <a:rPr lang="en-US" sz="1200" b="1" i="0" u="sng" dirty="0">
                <a:effectLst/>
                <a:latin typeface="Arial" panose="020B0604020202020204" pitchFamily="34" charset="0"/>
              </a:rPr>
              <a:t>Instrua</a:t>
            </a:r>
            <a:r>
              <a:rPr lang="en-US" sz="1200" b="1" i="0" u="none" dirty="0">
                <a:effectLst/>
                <a:latin typeface="Arial" panose="020B0604020202020204" pitchFamily="34" charset="0"/>
              </a:rPr>
              <a:t> </a:t>
            </a:r>
            <a:r>
              <a:rPr lang="en-US" sz="1200" b="0" i="0" dirty="0">
                <a:effectLst/>
                <a:latin typeface="Arial" panose="020B0604020202020204" pitchFamily="34" charset="0"/>
              </a:rPr>
              <a:t>os participantes a arrastar </a:t>
            </a:r>
            <a:r>
              <a:rPr lang="en-GB" sz="1200" b="0" i="0" dirty="0">
                <a:effectLst/>
                <a:latin typeface="Arial" panose="020B0604020202020204" pitchFamily="34" charset="0"/>
              </a:rPr>
              <a:t>e largar a fórmula de D2 a D10.</a:t>
            </a:r>
            <a:endParaRPr lang="en-US" b="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2099451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nSpc>
                <a:spcPct val="115000"/>
              </a:lnSpc>
              <a:spcBef>
                <a:spcPts val="0"/>
              </a:spcBef>
              <a:spcAft>
                <a:spcPts val="600"/>
              </a:spcAft>
              <a:buFont typeface="Wingdings" panose="05000000000000000000" pitchFamily="2" charset="2"/>
              <a:buNone/>
            </a:pPr>
            <a:endParaRPr lang="en-US" sz="1200" b="1" u="sng"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a:t>
            </a:r>
            <a:r>
              <a:rPr lang="en-US" sz="1200" b="1" dirty="0">
                <a:effectLst/>
                <a:latin typeface="Arial" panose="020B0604020202020204" pitchFamily="34" charset="0"/>
                <a:ea typeface="Times New Roman" panose="02020603050405020304" pitchFamily="18" charset="0"/>
                <a:cs typeface="Arial" panose="020B0604020202020204" pitchFamily="34" charset="0"/>
              </a:rPr>
              <a:t>função </a:t>
            </a:r>
            <a:r>
              <a:rPr lang="en-US" sz="1200" dirty="0">
                <a:effectLst/>
                <a:latin typeface="Arial" panose="020B0604020202020204" pitchFamily="34" charset="0"/>
                <a:ea typeface="Times New Roman" panose="02020603050405020304" pitchFamily="18" charset="0"/>
                <a:cs typeface="Arial" panose="020B0604020202020204" pitchFamily="34" charset="0"/>
              </a:rPr>
              <a:t>é um pedaço de código de computador concebido para calcular valores específicos:</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Fórmulas pré-escritas e em várias etapas,</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Mais rápido do que escrever fórmulas.</a:t>
            </a:r>
          </a:p>
          <a:p>
            <a:pPr marL="171450" marR="0" lvl="0" indent="-171450">
              <a:lnSpc>
                <a:spcPct val="115000"/>
              </a:lnSpc>
              <a:spcBef>
                <a:spcPts val="0"/>
              </a:spcBef>
              <a:spcAft>
                <a:spcPts val="600"/>
              </a:spcAft>
              <a:buFont typeface="Wingdings" panose="05000000000000000000" pitchFamily="2" charset="2"/>
              <a:buChar char="§"/>
            </a:pPr>
            <a:endParaRPr lang="en-US" sz="1200" b="1" u="sng"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funções simples encontram-se no separador </a:t>
            </a:r>
            <a:r>
              <a:rPr lang="en-US" sz="1200" b="1" dirty="0">
                <a:effectLst/>
                <a:latin typeface="Arial" panose="020B0604020202020204" pitchFamily="34" charset="0"/>
                <a:ea typeface="Times New Roman" panose="02020603050405020304" pitchFamily="18" charset="0"/>
                <a:cs typeface="Arial" panose="020B0604020202020204" pitchFamily="34" charset="0"/>
              </a:rPr>
              <a:t>Página inicial </a:t>
            </a:r>
            <a:r>
              <a:rPr lang="en-US" sz="1200" dirty="0">
                <a:effectLst/>
                <a:latin typeface="Arial" panose="020B0604020202020204" pitchFamily="34" charset="0"/>
                <a:ea typeface="Times New Roman" panose="02020603050405020304" pitchFamily="18" charset="0"/>
                <a:cs typeface="Arial" panose="020B0604020202020204" pitchFamily="34" charset="0"/>
              </a:rPr>
              <a:t>e no Grupo de edição. Pode escolher uma das funções da lista pendente, clicando no símbolo Ʃ </a:t>
            </a:r>
            <a:r>
              <a:rPr lang="en-US" sz="1200" i="1" dirty="0">
                <a:effectLst/>
                <a:latin typeface="Arial" panose="020B0604020202020204" pitchFamily="34" charset="0"/>
                <a:ea typeface="Times New Roman" panose="02020603050405020304" pitchFamily="18" charset="0"/>
                <a:cs typeface="Arial" panose="020B0604020202020204" pitchFamily="34" charset="0"/>
              </a:rPr>
              <a:t>(ver a caixa vermelha delineada na imagem abaixo)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28408944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171450" marR="0" lvl="0" indent="-171450">
              <a:lnSpc>
                <a:spcPct val="115000"/>
              </a:lnSpc>
              <a:spcBef>
                <a:spcPts val="0"/>
              </a:spcBef>
              <a:spcAft>
                <a:spcPts val="600"/>
              </a:spcAft>
              <a:buFont typeface="Wingdings" panose="05000000000000000000" pitchFamily="2" charset="2"/>
              <a:buChar char="§"/>
            </a:pPr>
            <a:endParaRPr lang="en-US" sz="1200" b="1" u="sng"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Ao selecionar o ícone </a:t>
            </a:r>
            <a:r>
              <a:rPr lang="en-GB" sz="1200" b="1" i="1" dirty="0" err="1">
                <a:effectLst/>
                <a:latin typeface="Vladimir Script" panose="03050402040407070305" pitchFamily="66" charset="0"/>
                <a:ea typeface="Times New Roman" panose="02020603050405020304" pitchFamily="18" charset="0"/>
                <a:cs typeface="Times New Roman" panose="02020603050405020304" pitchFamily="18" charset="0"/>
              </a:rPr>
              <a:t>fx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ao lado da caixa de fórmulas, </a:t>
            </a:r>
            <a:r>
              <a:rPr lang="en-US" sz="1200" dirty="0">
                <a:effectLst/>
                <a:latin typeface="Arial" panose="020B0604020202020204" pitchFamily="34" charset="0"/>
                <a:ea typeface="Times New Roman" panose="02020603050405020304" pitchFamily="18" charset="0"/>
              </a:rPr>
              <a:t>abre-se uma caixa de diálogo para que possa ver mais funções disponíveis.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4675802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Quando seleciona o ícone </a:t>
            </a:r>
            <a:r>
              <a:rPr lang="en-GB" sz="1200" b="1" i="1" dirty="0" err="1">
                <a:effectLst/>
                <a:latin typeface="Vladimir Script" panose="03050402040407070305" pitchFamily="66" charset="0"/>
                <a:ea typeface="Times New Roman" panose="02020603050405020304" pitchFamily="18" charset="0"/>
                <a:cs typeface="Times New Roman" panose="02020603050405020304" pitchFamily="18" charset="0"/>
              </a:rPr>
              <a:t>fx</a:t>
            </a:r>
            <a:r>
              <a:rPr lang="en-US" dirty="0"/>
              <a:t>, deve aparecer a caixa de diálogo Função. Aqui pode ver todas as diferentes categorias e as funções que contêm.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18798739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As funções estatísticas no Excel serão uma das mais úteis para si, uma vez que muitas funções de vigilância de dados estão na categoria Funções Estatísticas no Excel. </a:t>
            </a:r>
            <a:r>
              <a:rPr lang="en-US" sz="1200" b="1" dirty="0"/>
              <a:t>&lt;CLICAR&gt; </a:t>
            </a:r>
            <a:r>
              <a:rPr lang="en-US" sz="1200" dirty="0"/>
              <a:t>Algumas das funções estatísticas mais frequentemente utilizadas no Excel são:</a:t>
            </a:r>
          </a:p>
          <a:p>
            <a:endParaRPr lang="en-US" sz="1200" dirty="0"/>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a:ea typeface="+mn-ea"/>
                <a:cs typeface="+mn-cs"/>
              </a:rPr>
              <a:t>Média</a:t>
            </a:r>
            <a:r>
              <a:rPr kumimoji="0" lang="en-US" sz="1200" b="1" i="0" u="none" strike="noStrike" kern="1200" cap="none" spc="0" normalizeH="0" baseline="0" noProof="0" dirty="0">
                <a:ln>
                  <a:noFill/>
                </a:ln>
                <a:solidFill>
                  <a:prstClr val="black"/>
                </a:solidFill>
                <a:effectLst/>
                <a:uLnTx/>
                <a:uFillTx/>
                <a:latin typeface="Arial"/>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produz a média ou a média das células num intervalo de células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mn-ea"/>
                <a:cs typeface="+mn-cs"/>
              </a:rPr>
              <a:t>Mediana</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produz o valor mais próximo do ponto médio das células dentro de um intervalo</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mn-ea"/>
                <a:cs typeface="+mn-cs"/>
              </a:rPr>
              <a:t>Mínimo</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apresenta o valor mais pequeno do intervalo de células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mn-ea"/>
                <a:cs typeface="+mn-cs"/>
              </a:rPr>
              <a:t>Máximo</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apresenta o maior valor no intervalo de células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mn-ea"/>
                <a:cs typeface="+mn-cs"/>
              </a:rPr>
              <a:t>Resumo</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adiciona os valores de cada célula dentro do seu intervalo</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mn-ea"/>
                <a:cs typeface="+mn-cs"/>
              </a:rPr>
              <a:t>Contagem</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apresenta o número de células num intervalo que contém números</a:t>
            </a:r>
            <a:endParaRPr kumimoji="0" lang="en-US" sz="1200" b="0" i="0" u="none" strike="noStrike" kern="1200" cap="none" spc="0" normalizeH="0" baseline="0" noProof="0" dirty="0">
              <a:ln>
                <a:noFill/>
              </a:ln>
              <a:solidFill>
                <a:prstClr val="black"/>
              </a:solidFill>
              <a:effectLst/>
              <a:uLnTx/>
              <a:uFillTx/>
              <a:latin typeface="Arial"/>
              <a:ea typeface="+mn-ea"/>
              <a:cs typeface="+mn-cs"/>
            </a:endParaRPr>
          </a:p>
          <a:p>
            <a:pPr marL="628650" lvl="1" indent="-171450">
              <a:buFont typeface="Courier New" panose="02070309020205020404" pitchFamily="49" charset="0"/>
              <a:buChar char="o"/>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12561395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 typeface="Symbol" panose="05050102010706020507" pitchFamily="18" charset="2"/>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nSpc>
                <a:spcPct val="115000"/>
              </a:lnSpc>
              <a:spcBef>
                <a:spcPts val="0"/>
              </a:spcBef>
              <a:spcAft>
                <a:spcPts val="600"/>
              </a:spcAft>
              <a:buFont typeface="Symbol" panose="05050102010706020507" pitchFamily="18" charset="2"/>
              <a:buNone/>
            </a:pPr>
            <a:endParaRPr lang="en-US" sz="1200" b="0" i="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b="0" i="0" dirty="0">
                <a:latin typeface="Arial" panose="020B0604020202020204" pitchFamily="34" charset="0"/>
                <a:cs typeface="Arial" panose="020B0604020202020204" pitchFamily="34" charset="0"/>
              </a:rPr>
              <a:t>Para praticar a função de </a:t>
            </a:r>
            <a:r>
              <a:rPr lang="en-US" sz="1200" b="0" i="1" dirty="0">
                <a:latin typeface="Arial" panose="020B0604020202020204" pitchFamily="34" charset="0"/>
                <a:cs typeface="Arial" panose="020B0604020202020204" pitchFamily="34" charset="0"/>
              </a:rPr>
              <a:t>soma</a:t>
            </a:r>
            <a:r>
              <a:rPr lang="en-US" sz="1200" b="0" i="0"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vamos encontrar o número total de funcionários declarados como doentes. Para o fazer.</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Coloque o cursor na célula B11 (é aqui que a resposta aparecerá).</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Selecionar </a:t>
            </a:r>
            <a:r>
              <a:rPr lang="en-US" sz="1200" dirty="0">
                <a:latin typeface="Arial" panose="020B0604020202020204" pitchFamily="34" charset="0"/>
                <a:cs typeface="Arial" panose="020B0604020202020204" pitchFamily="34" charset="0"/>
              </a:rPr>
              <a:t>o </a:t>
            </a:r>
            <a:r>
              <a:rPr lang="en-US" sz="1200" dirty="0">
                <a:effectLst/>
                <a:latin typeface="Arial" panose="020B0604020202020204" pitchFamily="34" charset="0"/>
                <a:ea typeface="Times New Roman" panose="02020603050405020304" pitchFamily="18" charset="0"/>
                <a:cs typeface="Arial" panose="020B0604020202020204" pitchFamily="34" charset="0"/>
              </a:rPr>
              <a:t>símbolo </a:t>
            </a:r>
            <a:r>
              <a:rPr lang="en-GB" sz="1200" b="1" i="1" dirty="0" err="1">
                <a:effectLst/>
                <a:latin typeface="Arial" panose="020B0604020202020204" pitchFamily="34" charset="0"/>
                <a:ea typeface="Times New Roman" panose="02020603050405020304" pitchFamily="18" charset="0"/>
                <a:cs typeface="Arial" panose="020B0604020202020204" pitchFamily="34" charset="0"/>
              </a:rPr>
              <a:t>fx</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Selecionar </a:t>
            </a:r>
            <a:r>
              <a:rPr lang="en-US" sz="1200" b="1" dirty="0">
                <a:effectLst/>
                <a:latin typeface="Arial" panose="020B0604020202020204" pitchFamily="34" charset="0"/>
                <a:ea typeface="Times New Roman" panose="02020603050405020304" pitchFamily="18" charset="0"/>
                <a:cs typeface="Arial" panose="020B0604020202020204" pitchFamily="34" charset="0"/>
              </a:rPr>
              <a:t>SUM </a:t>
            </a:r>
            <a:r>
              <a:rPr lang="en-US" sz="1200" dirty="0">
                <a:effectLst/>
                <a:latin typeface="Arial" panose="020B0604020202020204" pitchFamily="34" charset="0"/>
                <a:ea typeface="Times New Roman" panose="02020603050405020304" pitchFamily="18" charset="0"/>
                <a:cs typeface="Arial" panose="020B0604020202020204" pitchFamily="34" charset="0"/>
              </a:rPr>
              <a:t>na lista</a:t>
            </a:r>
          </a:p>
          <a:p>
            <a:pPr marL="0" marR="0" lvl="0" indent="0">
              <a:lnSpc>
                <a:spcPct val="115000"/>
              </a:lnSpc>
              <a:spcBef>
                <a:spcPts val="0"/>
              </a:spcBef>
              <a:spcAft>
                <a:spcPts val="1200"/>
              </a:spcAft>
              <a:buFont typeface="+mj-lt"/>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 Informar os participantes de que poderão ter </a:t>
            </a:r>
            <a:r>
              <a:rPr lang="en-GB" sz="1200" b="1" i="1" dirty="0">
                <a:effectLst/>
                <a:latin typeface="Arial" panose="020B0604020202020204" pitchFamily="34" charset="0"/>
                <a:ea typeface="Times New Roman" panose="02020603050405020304" pitchFamily="18" charset="0"/>
                <a:cs typeface="Arial" panose="020B0604020202020204" pitchFamily="34" charset="0"/>
              </a:rPr>
              <a:t>de alterar a categoria para Todos. </a:t>
            </a:r>
            <a:r>
              <a:rPr lang="en-GB"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685800" marR="0" lvl="1" indent="-228600">
              <a:lnSpc>
                <a:spcPct val="115000"/>
              </a:lnSpc>
              <a:spcBef>
                <a:spcPts val="0"/>
              </a:spcBef>
              <a:spcAft>
                <a:spcPts val="1200"/>
              </a:spcAft>
              <a:buFont typeface="+mj-lt"/>
              <a:buAutoNum type="arabicPeriod" startAt="4"/>
            </a:pPr>
            <a:r>
              <a:rPr lang="en-US" sz="1200" dirty="0">
                <a:effectLst/>
                <a:latin typeface="Arial" panose="020B0604020202020204" pitchFamily="34" charset="0"/>
                <a:ea typeface="Times New Roman" panose="02020603050405020304" pitchFamily="18" charset="0"/>
                <a:cs typeface="Arial" panose="020B0604020202020204" pitchFamily="34" charset="0"/>
              </a:rPr>
              <a:t>Selecionar as células </a:t>
            </a:r>
            <a:r>
              <a:rPr lang="en-US" sz="1200" i="1" dirty="0">
                <a:effectLst/>
                <a:latin typeface="Arial" panose="020B0604020202020204" pitchFamily="34" charset="0"/>
                <a:ea typeface="Times New Roman" panose="02020603050405020304" pitchFamily="18" charset="0"/>
                <a:cs typeface="Arial" panose="020B0604020202020204" pitchFamily="34" charset="0"/>
              </a:rPr>
              <a:t>B2:B10</a:t>
            </a:r>
          </a:p>
          <a:p>
            <a:pPr marL="685800" marR="0" lvl="1" indent="-228600">
              <a:lnSpc>
                <a:spcPct val="115000"/>
              </a:lnSpc>
              <a:spcBef>
                <a:spcPts val="0"/>
              </a:spcBef>
              <a:spcAft>
                <a:spcPts val="1200"/>
              </a:spcAft>
              <a:buFont typeface="+mj-lt"/>
              <a:buAutoNum type="arabicPeriod" startAt="4"/>
            </a:pPr>
            <a:r>
              <a:rPr lang="en-GB" sz="1200" dirty="0">
                <a:effectLst/>
                <a:latin typeface="Arial" panose="020B0604020202020204" pitchFamily="34" charset="0"/>
                <a:ea typeface="Times New Roman" panose="02020603050405020304" pitchFamily="18" charset="0"/>
                <a:cs typeface="Arial" panose="020B0604020202020204" pitchFamily="34" charset="0"/>
              </a:rPr>
              <a:t>Para calcular o número total de funcionários doentes na coluna B, clique em OK</a:t>
            </a:r>
          </a:p>
          <a:p>
            <a:pPr marL="228600" marR="0" lvl="0" indent="-228600">
              <a:lnSpc>
                <a:spcPct val="115000"/>
              </a:lnSpc>
              <a:spcBef>
                <a:spcPts val="0"/>
              </a:spcBef>
              <a:spcAft>
                <a:spcPts val="1200"/>
              </a:spcAft>
              <a:buFont typeface="+mj-lt"/>
              <a:buAutoNum type="arabicPeriod" startAt="4"/>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n-GB"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GB"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GB" sz="1200" b="0" dirty="0">
                <a:effectLst/>
                <a:latin typeface="Arial" panose="020B0604020202020204" pitchFamily="34" charset="0"/>
                <a:ea typeface="Times New Roman" panose="02020603050405020304" pitchFamily="18" charset="0"/>
                <a:cs typeface="Arial" panose="020B0604020202020204" pitchFamily="34" charset="0"/>
              </a:rPr>
              <a:t>O que obtiveste para = SUM(B2:B10)?</a:t>
            </a:r>
          </a:p>
          <a:p>
            <a:pPr marL="171450" marR="0" lvl="0" indent="-171450">
              <a:lnSpc>
                <a:spcPct val="115000"/>
              </a:lnSpc>
              <a:spcBef>
                <a:spcPts val="0"/>
              </a:spcBef>
              <a:spcAft>
                <a:spcPts val="1200"/>
              </a:spcAft>
              <a:buFont typeface="Wingdings" panose="05000000000000000000" pitchFamily="2" charset="2"/>
              <a:buChar char="§"/>
            </a:pPr>
            <a:endParaRPr lang="en-GB"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n-GB"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GB"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GB" sz="1200" b="0" dirty="0">
                <a:effectLst/>
                <a:latin typeface="Arial" panose="020B0604020202020204" pitchFamily="34" charset="0"/>
                <a:ea typeface="Times New Roman" panose="02020603050405020304" pitchFamily="18" charset="0"/>
                <a:cs typeface="Arial" panose="020B0604020202020204" pitchFamily="34" charset="0"/>
              </a:rPr>
              <a:t>a(s) resposta(s). </a:t>
            </a:r>
            <a:r>
              <a:rPr lang="en-GB" sz="1200" b="1" dirty="0">
                <a:effectLst/>
                <a:latin typeface="Arial" panose="020B0604020202020204" pitchFamily="34" charset="0"/>
                <a:ea typeface="Times New Roman" panose="02020603050405020304" pitchFamily="18" charset="0"/>
                <a:cs typeface="Arial" panose="020B0604020202020204" pitchFamily="34" charset="0"/>
              </a:rPr>
              <a:t>&lt;CLICAR&gt; Resposta: </a:t>
            </a:r>
            <a:r>
              <a:rPr lang="en-GB" sz="1200" b="0" i="1" dirty="0">
                <a:effectLst/>
                <a:latin typeface="Arial" panose="020B0604020202020204" pitchFamily="34" charset="0"/>
                <a:ea typeface="Times New Roman" panose="02020603050405020304" pitchFamily="18" charset="0"/>
                <a:cs typeface="Arial" panose="020B0604020202020204" pitchFamily="34" charset="0"/>
              </a:rPr>
              <a:t>24</a:t>
            </a:r>
            <a:endParaRPr lang="en-US" sz="1200" b="0" i="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856462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GB" sz="1200" dirty="0"/>
              <a:t>Pode ser necessário utilizar o número resultante como um valor em vez de uma função.  Copie uma célula com uma fórmula; depois cole noutra célula para confirmar que foi copiada a fórmula e não o valor. Por fim, cole como um valor.  </a:t>
            </a:r>
            <a:r>
              <a:rPr lang="en-GB" sz="1200" i="1" dirty="0"/>
              <a:t>Por exemplo: </a:t>
            </a:r>
            <a:r>
              <a:rPr lang="en-US" sz="1200" i="1" dirty="0">
                <a:effectLst/>
                <a:latin typeface="Arial" panose="020B0604020202020204" pitchFamily="34" charset="0"/>
                <a:ea typeface="Times New Roman" panose="02020603050405020304" pitchFamily="18" charset="0"/>
              </a:rPr>
              <a:t>Se pegar na soma que os participantes calcularam para o número de membros do pessoal doente na Coluna B e copiar a fórmula SUM e colar a célula numa folha de cálculo em branco, obtém um erro ou zero (0). </a:t>
            </a:r>
            <a:r>
              <a:rPr lang="en-US" sz="1200" b="1" dirty="0">
                <a:effectLst/>
                <a:latin typeface="Arial" panose="020B0604020202020204" pitchFamily="34" charset="0"/>
                <a:ea typeface="Times New Roman" panose="02020603050405020304" pitchFamily="18" charset="0"/>
              </a:rPr>
              <a:t>&lt;CLICAR&gt;</a:t>
            </a:r>
          </a:p>
          <a:p>
            <a:endParaRPr lang="en-US" sz="1200" dirty="0">
              <a:effectLst/>
              <a:latin typeface="Arial" panose="020B0604020202020204" pitchFamily="34" charset="0"/>
              <a:ea typeface="Times New Roman" panose="02020603050405020304" pitchFamily="18"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Em vez disso, copia e faz um Paste Special.</a:t>
            </a:r>
          </a:p>
          <a:p>
            <a:pPr marL="685800" lvl="1" indent="-228600">
              <a:buFont typeface="+mj-lt"/>
              <a:buAutoNum type="arabicPeriod"/>
            </a:pPr>
            <a:r>
              <a:rPr lang="en-GB" sz="1200" dirty="0">
                <a:effectLst/>
                <a:latin typeface="Arial" panose="020B0604020202020204" pitchFamily="34" charset="0"/>
                <a:ea typeface="Times New Roman" panose="02020603050405020304" pitchFamily="18" charset="0"/>
              </a:rPr>
              <a:t>Selecione a(s) célula(s) para colar.</a:t>
            </a:r>
          </a:p>
          <a:p>
            <a:pPr marL="685800" lvl="1" indent="-228600">
              <a:buFont typeface="+mj-lt"/>
              <a:buAutoNum type="arabicPeriod"/>
            </a:pPr>
            <a:r>
              <a:rPr lang="en-GB" sz="1200" dirty="0">
                <a:effectLst/>
                <a:latin typeface="Arial" panose="020B0604020202020204" pitchFamily="34" charset="0"/>
                <a:ea typeface="Times New Roman" panose="02020603050405020304" pitchFamily="18" charset="0"/>
              </a:rPr>
              <a:t>Clique com o botão direito do mouse para ver as opções.</a:t>
            </a:r>
          </a:p>
          <a:p>
            <a:pPr marL="685800" lvl="1" indent="-228600">
              <a:buFont typeface="+mj-lt"/>
              <a:buAutoNum type="arabicPeriod"/>
            </a:pPr>
            <a:r>
              <a:rPr lang="en-GB" sz="1200" dirty="0">
                <a:effectLst/>
                <a:latin typeface="Arial" panose="020B0604020202020204" pitchFamily="34" charset="0"/>
                <a:ea typeface="Times New Roman" panose="02020603050405020304" pitchFamily="18" charset="0"/>
              </a:rPr>
              <a:t>Selecione a imagem da área de transferência com "123" na parte inferior. Isto insere o próprio valor "24" na célula e não a fórmula.</a:t>
            </a:r>
          </a:p>
          <a:p>
            <a:pPr marL="685800" lvl="1" indent="-228600">
              <a:buFont typeface="+mj-lt"/>
              <a:buAutoNum type="arabicPeriod"/>
            </a:pPr>
            <a:endParaRPr lang="en-US" sz="1200" dirty="0">
              <a:effectLst/>
              <a:latin typeface="Arial" panose="020B0604020202020204" pitchFamily="34" charset="0"/>
              <a:ea typeface="Times New Roman" panose="02020603050405020304" pitchFamily="18" charset="0"/>
            </a:endParaRPr>
          </a:p>
          <a:p>
            <a:endParaRPr lang="en-GB" sz="120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49</a:t>
            </a:fld>
            <a:endParaRPr lang="en-US" altLang="en-US"/>
          </a:p>
        </p:txBody>
      </p:sp>
    </p:spTree>
    <p:extLst>
      <p:ext uri="{BB962C8B-B14F-4D97-AF65-F5344CB8AC3E}">
        <p14:creationId xmlns:p14="http://schemas.microsoft.com/office/powerpoint/2010/main" val="578221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O ciclo de vigilância da saúde pública. Esta lição sobre o MS Excel aplicar-se-á a muitas etapas do ciclo: </a:t>
            </a:r>
            <a:r>
              <a:rPr lang="en-US" b="1" dirty="0"/>
              <a:t>&lt;CLICAR&gt;  </a:t>
            </a:r>
          </a:p>
          <a:p>
            <a:pPr marL="171450" indent="-171450">
              <a:buFont typeface="Wingdings" panose="05000000000000000000" pitchFamily="2" charset="2"/>
              <a:buChar char="§"/>
            </a:pPr>
            <a:endParaRPr lang="en-US" b="1"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Após a recolha de dados, é necessário introduzir os dados. Isto pode ser feito no Excel. </a:t>
            </a:r>
            <a:r>
              <a:rPr lang="en-US" b="1" dirty="0"/>
              <a:t>&lt;CLICAR&gt;  </a:t>
            </a:r>
          </a:p>
          <a:p>
            <a:pPr marL="171450" indent="-171450">
              <a:buFont typeface="Wingdings" panose="05000000000000000000" pitchFamily="2" charset="2"/>
              <a:buChar char="§"/>
            </a:pPr>
            <a:endParaRPr lang="en-US" b="1"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De seguida, queremos resumir e representar graficamente os dados para facilitar a sua análise e interpretação. Resumir e representar graficamente os dados é mais eficiente quando utilizamos um programa como o Excel. </a:t>
            </a:r>
            <a:r>
              <a:rPr lang="en-US" b="1" dirty="0"/>
              <a:t>&lt;CLICAR&gt; </a:t>
            </a:r>
            <a:r>
              <a:rPr lang="en-US" dirty="0"/>
              <a:t>Também podemos utilizar o Excel quando preparamos relatórios, briefings e apresentações para comunicar as conclusões dos dados. </a:t>
            </a:r>
          </a:p>
        </p:txBody>
      </p:sp>
      <p:sp>
        <p:nvSpPr>
          <p:cNvPr id="4" name="Slide Number Placeholder 3"/>
          <p:cNvSpPr>
            <a:spLocks noGrp="1"/>
          </p:cNvSpPr>
          <p:nvPr>
            <p:ph type="sldNum" sz="quarter" idx="10"/>
          </p:nvPr>
        </p:nvSpPr>
        <p:spPr/>
        <p:txBody>
          <a:bodyPr/>
          <a:lstStyle/>
          <a:p>
            <a:fld id="{2EB32458-B0FD-4E0D-A69A-149897CA0BBB}" type="slidenum">
              <a:rPr lang="en-US" smtClean="0"/>
              <a:t>5</a:t>
            </a:fld>
            <a:endParaRPr lang="en-US"/>
          </a:p>
        </p:txBody>
      </p:sp>
    </p:spTree>
    <p:extLst>
      <p:ext uri="{BB962C8B-B14F-4D97-AF65-F5344CB8AC3E}">
        <p14:creationId xmlns:p14="http://schemas.microsoft.com/office/powerpoint/2010/main" val="37218778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1" dirty="0"/>
              <a:t>As funções de contagem </a:t>
            </a:r>
            <a:r>
              <a:rPr lang="en-US" dirty="0"/>
              <a:t>são outras funções que irá utilizar frequentemente. CONT.SE é o número de vezes que dados específicos ocorrem num intervalo CONT.SE é o número </a:t>
            </a:r>
            <a:r>
              <a:rPr lang="en-GB" dirty="0"/>
              <a:t>de células que satisfazem dois ou mais critérios.  É importante notar que a função CONT.SE(S) só contará os dados que correspondem à fórmula e a função CONT.SE(S) NÃO faz distinção entre maiúsculas e minúsculas.   Um exemplo disto seria: =COUNTIF(C2:C76, "Masculino") conta "masculino" e "Masculino", mas não "M" ou "m"</a:t>
            </a:r>
          </a:p>
          <a:p>
            <a:pPr marL="171450" indent="-171450">
              <a:buFont typeface="Wingdings" panose="05000000000000000000" pitchFamily="2" charset="2"/>
              <a:buChar char="§"/>
            </a:pPr>
            <a:endParaRPr lang="en-GB" b="1" dirty="0"/>
          </a:p>
          <a:p>
            <a:pPr marL="171450" indent="-171450">
              <a:buFont typeface="Wingdings" panose="05000000000000000000" pitchFamily="2" charset="2"/>
              <a:buChar char="§"/>
            </a:pPr>
            <a:r>
              <a:rPr lang="en-GB" b="1" u="sng" dirty="0"/>
              <a:t>Perguntar:</a:t>
            </a:r>
            <a:r>
              <a:rPr lang="en-GB" b="1" u="none" dirty="0"/>
              <a:t> </a:t>
            </a:r>
            <a:r>
              <a:rPr lang="en-GB" dirty="0"/>
              <a:t>Consegue explicar porque é que =COUNTIF(C2:C76, "Male") conta "male" e "Male", mas não "M" ou "m"? </a:t>
            </a:r>
          </a:p>
          <a:p>
            <a:pPr marL="171450" indent="-171450">
              <a:buFont typeface="Wingdings" panose="05000000000000000000" pitchFamily="2" charset="2"/>
              <a:buChar char="§"/>
            </a:pPr>
            <a:endParaRPr lang="en-GB" dirty="0"/>
          </a:p>
          <a:p>
            <a:pPr marL="171450" indent="-171450">
              <a:buFont typeface="Wingdings" panose="05000000000000000000" pitchFamily="2" charset="2"/>
              <a:buChar char="§"/>
            </a:pPr>
            <a:r>
              <a:rPr lang="en-GB" b="1" u="sng" dirty="0"/>
              <a:t>Confirmar</a:t>
            </a:r>
            <a:r>
              <a:rPr lang="en-GB" b="1" u="none" dirty="0"/>
              <a:t> </a:t>
            </a:r>
            <a:r>
              <a:rPr lang="en-GB" u="none" dirty="0"/>
              <a:t>a</a:t>
            </a:r>
            <a:r>
              <a:rPr lang="en-GB" dirty="0"/>
              <a:t>(s) resposta(s).  </a:t>
            </a:r>
            <a:r>
              <a:rPr lang="en-GB" b="1" dirty="0"/>
              <a:t>Resposta: </a:t>
            </a:r>
            <a:r>
              <a:rPr lang="en-GB" b="0" i="1" dirty="0"/>
              <a:t>Porque COUNTIF não faz distinção entre maiúsculas e minúsculas.</a:t>
            </a:r>
          </a:p>
          <a:p>
            <a:endParaRPr lang="en-GB" b="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GB" b="0" dirty="0"/>
              <a:t>Isto também mostra a importância da qualidade dos dados! Uma ortografia e formatação inconsistentes dos dados conduzem a resultados inválidos de COUNTIF(S).</a:t>
            </a:r>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50</a:t>
            </a:fld>
            <a:endParaRPr lang="en-US" altLang="en-US"/>
          </a:p>
        </p:txBody>
      </p:sp>
    </p:spTree>
    <p:extLst>
      <p:ext uri="{BB962C8B-B14F-4D97-AF65-F5344CB8AC3E}">
        <p14:creationId xmlns:p14="http://schemas.microsoft.com/office/powerpoint/2010/main" val="9743967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 typeface="Symbol" panose="05050102010706020507" pitchFamily="18" charset="2"/>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nSpc>
                <a:spcPct val="115000"/>
              </a:lnSpc>
              <a:spcBef>
                <a:spcPts val="0"/>
              </a:spcBef>
              <a:spcAft>
                <a:spcPts val="600"/>
              </a:spcAft>
              <a:buFont typeface="Symbol" panose="05050102010706020507" pitchFamily="18" charset="2"/>
              <a:buNone/>
            </a:pPr>
            <a:endParaRPr lang="en-US" sz="1200" b="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Times New Roman" panose="02020603050405020304" pitchFamily="18" charset="0"/>
              </a:rPr>
              <a:t>Vamos agora passar à folha de cálculo OSWEGO no </a:t>
            </a:r>
            <a:r>
              <a:rPr kumimoji="0" lang="en-GB" sz="1200" b="0" i="0" u="none" strike="noStrike" kern="1200" cap="none" spc="0" normalizeH="0" baseline="0" noProof="0" dirty="0">
                <a:ln>
                  <a:noFill/>
                </a:ln>
                <a:solidFill>
                  <a:prstClr val="black"/>
                </a:solidFill>
                <a:effectLst/>
                <a:uLnTx/>
                <a:uFillTx/>
                <a:latin typeface="Arial"/>
                <a:ea typeface="+mn-ea"/>
                <a:cs typeface="+mn-cs"/>
              </a:rPr>
              <a:t>ficheiro </a:t>
            </a:r>
            <a:r>
              <a:rPr kumimoji="0" lang="fr-FR" sz="1200" b="0" i="1" u="none" strike="noStrike" kern="0" cap="none" spc="0" normalizeH="0" baseline="0" noProof="0" dirty="0">
                <a:ln>
                  <a:noFill/>
                </a:ln>
                <a:solidFill>
                  <a:prstClr val="black"/>
                </a:solidFill>
                <a:effectLst/>
                <a:uLnTx/>
                <a:uFillTx/>
                <a:latin typeface="Arial"/>
                <a:ea typeface="+mn-ea"/>
                <a:cs typeface="+mn-cs"/>
              </a:rPr>
              <a:t>FETPF_WS1_13_EN_Supplemental_Data_Participant_Guide_2024_01_25.xl</a:t>
            </a:r>
            <a:r>
              <a:rPr kumimoji="0" lang="en-GB" sz="1200" b="0" i="0" u="none" strike="noStrike" kern="1200" cap="none" spc="0" normalizeH="0" baseline="0" noProof="0" dirty="0">
                <a:ln>
                  <a:noFill/>
                </a:ln>
                <a:solidFill>
                  <a:prstClr val="black"/>
                </a:solidFill>
                <a:effectLst/>
                <a:uLnTx/>
                <a:uFillTx/>
                <a:latin typeface="Arial"/>
                <a:ea typeface="+mn-ea"/>
                <a:cs typeface="+mn-cs"/>
              </a:rPr>
              <a:t>. Abra a folha OSWEGO e encontre o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número de homens entre as pessoas que participaram na refeição associada a um surto. </a:t>
            </a:r>
          </a:p>
          <a:p>
            <a:pPr marL="171450" marR="0" lvl="0" indent="-171450">
              <a:lnSpc>
                <a:spcPct val="115000"/>
              </a:lnSpc>
              <a:spcBef>
                <a:spcPts val="0"/>
              </a:spcBef>
              <a:spcAft>
                <a:spcPts val="600"/>
              </a:spcAft>
              <a:buFont typeface="Wingdings" panose="05000000000000000000" pitchFamily="2" charset="2"/>
              <a:buChar char="§"/>
            </a:pP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457200" marR="0" lvl="1" indent="0">
              <a:lnSpc>
                <a:spcPct val="115000"/>
              </a:lnSpc>
              <a:spcBef>
                <a:spcPts val="0"/>
              </a:spcBef>
              <a:spcAft>
                <a:spcPts val="600"/>
              </a:spcAft>
              <a:buFont typeface="Wingdings" panose="05000000000000000000" pitchFamily="2" charset="2"/>
              <a:buNone/>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Concluir os seguintes passos:</a:t>
            </a:r>
          </a:p>
          <a:p>
            <a:pPr marL="800100" lvl="1" indent="-342900">
              <a:buFont typeface="+mj-lt"/>
              <a:buAutoNum type="arabicPeriod"/>
            </a:pPr>
            <a:r>
              <a:rPr lang="en-GB" sz="1200" dirty="0"/>
              <a:t>Clique com o botão esquerdo do mouse para selecionar a célula C77</a:t>
            </a:r>
          </a:p>
          <a:p>
            <a:pPr marL="800100" lvl="1" indent="-342900">
              <a:buFont typeface="+mj-lt"/>
              <a:buAutoNum type="arabicPeriod"/>
            </a:pPr>
            <a:r>
              <a:rPr lang="en-GB" sz="1200" dirty="0"/>
              <a:t>Selecione </a:t>
            </a:r>
            <a:r>
              <a:rPr lang="en-GB" sz="1200" b="1" dirty="0"/>
              <a:t>FX </a:t>
            </a:r>
            <a:r>
              <a:rPr lang="en-GB" sz="1200" dirty="0"/>
              <a:t>e aparecerá a caixa de diálogo </a:t>
            </a:r>
            <a:r>
              <a:rPr lang="en-GB" sz="1200" i="1" dirty="0"/>
              <a:t>Argumentos de função</a:t>
            </a:r>
          </a:p>
          <a:p>
            <a:pPr marL="800100" lvl="1" indent="-342900">
              <a:buFont typeface="+mj-lt"/>
              <a:buAutoNum type="arabicPeriod"/>
            </a:pPr>
            <a:r>
              <a:rPr lang="en-GB" sz="1200" dirty="0"/>
              <a:t>Na caixa de diálogo "Ou selecionar uma categoria", escolher a categoria Estatística</a:t>
            </a:r>
          </a:p>
          <a:p>
            <a:pPr marL="800100" lvl="1" indent="-342900">
              <a:buFont typeface="+mj-lt"/>
              <a:buAutoNum type="arabicPeriod"/>
            </a:pPr>
            <a:r>
              <a:rPr lang="en-US" sz="1200" dirty="0">
                <a:effectLst/>
                <a:latin typeface="Arial" panose="020B0604020202020204" pitchFamily="34" charset="0"/>
                <a:ea typeface="Times New Roman" panose="02020603050405020304" pitchFamily="18" charset="0"/>
              </a:rPr>
              <a:t>Selecionar </a:t>
            </a:r>
            <a:r>
              <a:rPr lang="en-US" sz="1200" b="1" dirty="0">
                <a:effectLst/>
                <a:latin typeface="Arial" panose="020B0604020202020204" pitchFamily="34" charset="0"/>
                <a:ea typeface="Times New Roman" panose="02020603050405020304" pitchFamily="18" charset="0"/>
              </a:rPr>
              <a:t>COUNTIF</a:t>
            </a:r>
          </a:p>
          <a:p>
            <a:pPr marL="800100" lvl="1" indent="-342900">
              <a:buFont typeface="+mj-lt"/>
              <a:buAutoNum type="arabicPeriod"/>
            </a:pPr>
            <a:r>
              <a:rPr lang="en-US" sz="1200" dirty="0">
                <a:effectLst/>
                <a:latin typeface="Arial" panose="020B0604020202020204" pitchFamily="34" charset="0"/>
                <a:ea typeface="Times New Roman" panose="02020603050405020304" pitchFamily="18" charset="0"/>
              </a:rPr>
              <a:t>Clique em </a:t>
            </a:r>
            <a:r>
              <a:rPr lang="en-US" sz="1200" b="1" dirty="0">
                <a:effectLst/>
                <a:latin typeface="Arial" panose="020B0604020202020204" pitchFamily="34" charset="0"/>
                <a:ea typeface="Times New Roman" panose="02020603050405020304" pitchFamily="18" charset="0"/>
              </a:rPr>
              <a:t>OK</a:t>
            </a:r>
          </a:p>
          <a:p>
            <a:pPr marL="800100" lvl="1" indent="-342900">
              <a:buFont typeface="+mj-lt"/>
              <a:buAutoNum type="arabicPeriod"/>
            </a:pPr>
            <a:r>
              <a:rPr lang="en-GB" sz="1200" dirty="0"/>
              <a:t>Clique com o botão esquerdo do mouse e arraste para selecionar o intervalo de células </a:t>
            </a:r>
            <a:r>
              <a:rPr lang="en-GB" sz="1200" i="1" dirty="0"/>
              <a:t>C2:C76 </a:t>
            </a:r>
            <a:r>
              <a:rPr lang="en-GB" sz="1200" dirty="0"/>
              <a:t>ou introduza "</a:t>
            </a:r>
            <a:r>
              <a:rPr lang="en-GB" sz="1200" i="1" dirty="0"/>
              <a:t>C2:C76</a:t>
            </a:r>
            <a:r>
              <a:rPr lang="en-GB" sz="1200" dirty="0"/>
              <a:t>"</a:t>
            </a:r>
          </a:p>
          <a:p>
            <a:pPr marL="800100" lvl="1" indent="-342900">
              <a:buFont typeface="+mj-lt"/>
              <a:buAutoNum type="arabicPeriod"/>
            </a:pPr>
            <a:r>
              <a:rPr lang="en-US" sz="1200" dirty="0">
                <a:effectLst/>
                <a:latin typeface="Arial" panose="020B0604020202020204" pitchFamily="34" charset="0"/>
                <a:ea typeface="Times New Roman" panose="02020603050405020304" pitchFamily="18" charset="0"/>
              </a:rPr>
              <a:t>Introduzir "</a:t>
            </a:r>
            <a:r>
              <a:rPr lang="en-US" sz="1200" i="1" dirty="0">
                <a:effectLst/>
                <a:latin typeface="Arial" panose="020B0604020202020204" pitchFamily="34" charset="0"/>
                <a:ea typeface="Times New Roman" panose="02020603050405020304" pitchFamily="18" charset="0"/>
              </a:rPr>
              <a:t>male</a:t>
            </a:r>
            <a:r>
              <a:rPr lang="en-US" sz="1200" dirty="0">
                <a:effectLst/>
                <a:latin typeface="Arial" panose="020B0604020202020204" pitchFamily="34" charset="0"/>
                <a:ea typeface="Times New Roman" panose="02020603050405020304" pitchFamily="18" charset="0"/>
              </a:rPr>
              <a:t>" para </a:t>
            </a:r>
            <a:r>
              <a:rPr lang="en-US" sz="1200" i="1" dirty="0">
                <a:effectLst/>
                <a:latin typeface="Arial" panose="020B0604020202020204" pitchFamily="34" charset="0"/>
                <a:ea typeface="Times New Roman" panose="02020603050405020304" pitchFamily="18" charset="0"/>
              </a:rPr>
              <a:t>Critérios</a:t>
            </a:r>
          </a:p>
          <a:p>
            <a:pPr marL="800100" lvl="1" indent="-342900">
              <a:buFont typeface="+mj-lt"/>
              <a:buAutoNum type="arabicPeriod"/>
            </a:pPr>
            <a:r>
              <a:rPr lang="en-US" sz="1200" dirty="0">
                <a:effectLst/>
                <a:latin typeface="Arial" panose="020B0604020202020204" pitchFamily="34" charset="0"/>
                <a:ea typeface="Times New Roman" panose="02020603050405020304" pitchFamily="18" charset="0"/>
              </a:rPr>
              <a:t>Clique em </a:t>
            </a:r>
            <a:r>
              <a:rPr lang="en-US" sz="1200" b="1" dirty="0">
                <a:effectLst/>
                <a:latin typeface="Arial" panose="020B0604020202020204" pitchFamily="34" charset="0"/>
                <a:ea typeface="Times New Roman" panose="02020603050405020304" pitchFamily="18" charset="0"/>
              </a:rPr>
              <a:t>OK</a:t>
            </a:r>
          </a:p>
          <a:p>
            <a:pPr marL="0" indent="0">
              <a:buFont typeface="+mj-lt"/>
              <a:buNone/>
            </a:pPr>
            <a:endParaRPr lang="en-US" sz="1200" b="1" dirty="0">
              <a:effectLst/>
              <a:latin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rPr>
              <a:t>Perguntar:</a:t>
            </a:r>
            <a:r>
              <a:rPr lang="en-US" sz="1200" b="1" u="none" dirty="0">
                <a:effectLst/>
                <a:latin typeface="Arial" panose="020B0604020202020204" pitchFamily="34" charset="0"/>
              </a:rPr>
              <a:t> </a:t>
            </a:r>
            <a:r>
              <a:rPr lang="en-GB" sz="1200" b="0" dirty="0">
                <a:effectLst/>
                <a:latin typeface="Arial" panose="020B0604020202020204" pitchFamily="34" charset="0"/>
              </a:rPr>
              <a:t>Qual é o número que obténs?</a:t>
            </a:r>
          </a:p>
          <a:p>
            <a:pPr marL="0" indent="0">
              <a:buFont typeface="Wingdings" panose="05000000000000000000" pitchFamily="2" charset="2"/>
              <a:buNone/>
            </a:pPr>
            <a:endParaRPr lang="en-GB" sz="1200" b="0" dirty="0">
              <a:effectLst/>
              <a:latin typeface="Arial" panose="020B0604020202020204" pitchFamily="34" charset="0"/>
            </a:endParaRPr>
          </a:p>
          <a:p>
            <a:pPr marL="171450" indent="-171450">
              <a:buFont typeface="Wingdings" panose="05000000000000000000" pitchFamily="2" charset="2"/>
              <a:buChar char="§"/>
            </a:pPr>
            <a:r>
              <a:rPr lang="en-GB" sz="1200" b="1" u="sng" dirty="0">
                <a:effectLst/>
                <a:latin typeface="Arial" panose="020B0604020202020204" pitchFamily="34" charset="0"/>
              </a:rPr>
              <a:t>Confirmar</a:t>
            </a:r>
            <a:r>
              <a:rPr lang="en-GB" sz="1200" b="1" u="none" dirty="0">
                <a:effectLst/>
                <a:latin typeface="Arial" panose="020B0604020202020204" pitchFamily="34" charset="0"/>
              </a:rPr>
              <a:t> </a:t>
            </a:r>
            <a:r>
              <a:rPr lang="en-GB" sz="1200" b="0" dirty="0">
                <a:effectLst/>
                <a:latin typeface="Arial" panose="020B0604020202020204" pitchFamily="34" charset="0"/>
              </a:rPr>
              <a:t>a(s) resposta(s). </a:t>
            </a:r>
            <a:r>
              <a:rPr lang="en-GB" sz="1200" b="1" dirty="0">
                <a:effectLst/>
                <a:latin typeface="Arial" panose="020B0604020202020204" pitchFamily="34" charset="0"/>
              </a:rPr>
              <a:t>Responder: </a:t>
            </a:r>
            <a:r>
              <a:rPr lang="en-GB" sz="1200" b="0" i="1" dirty="0">
                <a:effectLst/>
                <a:latin typeface="Arial" panose="020B0604020202020204" pitchFamily="34" charset="0"/>
              </a:rPr>
              <a:t>31</a:t>
            </a:r>
            <a:endParaRPr lang="en-US" sz="1200" b="0" i="1" dirty="0"/>
          </a:p>
          <a:p>
            <a:pPr marL="0" marR="0" lvl="0" indent="0">
              <a:lnSpc>
                <a:spcPct val="115000"/>
              </a:lnSpc>
              <a:spcBef>
                <a:spcPts val="0"/>
              </a:spcBef>
              <a:spcAft>
                <a:spcPts val="600"/>
              </a:spcAft>
              <a:buFont typeface="Symbol" panose="05050102010706020507" pitchFamily="18" charset="2"/>
              <a:buNone/>
            </a:pPr>
            <a:endParaRPr lang="en-US" sz="1200" b="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51</a:t>
            </a:fld>
            <a:endParaRPr lang="en-US" altLang="en-US"/>
          </a:p>
        </p:txBody>
      </p:sp>
    </p:spTree>
    <p:extLst>
      <p:ext uri="{BB962C8B-B14F-4D97-AF65-F5344CB8AC3E}">
        <p14:creationId xmlns:p14="http://schemas.microsoft.com/office/powerpoint/2010/main" val="32869741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b="1" dirty="0"/>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no seu "Livro de Exercícios do Participante" o exercício 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Funções</a:t>
            </a:r>
          </a:p>
          <a:p>
            <a:pPr marL="171450" indent="-171450">
              <a:buFont typeface="Wingdings" panose="05000000000000000000" pitchFamily="2" charset="2"/>
              <a:buChar char="§"/>
            </a:pPr>
            <a:endParaRPr lang="en-US" sz="1200" b="1" i="0" u="none"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10 minutos.</a:t>
            </a:r>
            <a:endParaRPr lang="en-US" i="1" dirty="0"/>
          </a:p>
          <a:p>
            <a:pPr marL="171450" indent="-171450">
              <a:buFont typeface="Wingdings" panose="05000000000000000000" pitchFamily="2" charset="2"/>
              <a:buChar char="§"/>
            </a:pPr>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52</a:t>
            </a:fld>
            <a:endParaRPr lang="en-US" altLang="en-US"/>
          </a:p>
        </p:txBody>
      </p:sp>
    </p:spTree>
    <p:extLst>
      <p:ext uri="{BB962C8B-B14F-4D97-AF65-F5344CB8AC3E}">
        <p14:creationId xmlns:p14="http://schemas.microsoft.com/office/powerpoint/2010/main" val="28762149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err="1"/>
              <a:t>Dizer</a:t>
            </a:r>
            <a:r>
              <a:rPr lang="en-US" b="1" u="sng" dirty="0"/>
              <a:t>:</a:t>
            </a:r>
            <a:r>
              <a:rPr lang="en-US" b="1" u="none" dirty="0"/>
              <a:t> </a:t>
            </a:r>
            <a:r>
              <a:rPr lang="en-US" b="0" u="none" dirty="0"/>
              <a:t>Vamos agora praticar a utilização de funções.  Abre a ficha de </a:t>
            </a:r>
            <a:r>
              <a:rPr lang="en-US" b="0" u="none" dirty="0" err="1"/>
              <a:t>trabalho</a:t>
            </a:r>
            <a:r>
              <a:rPr lang="en-US" b="0" u="none" dirty="0"/>
              <a:t> </a:t>
            </a:r>
            <a:r>
              <a:rPr lang="en-US" b="0" u="none" dirty="0" err="1"/>
              <a:t>Março</a:t>
            </a:r>
            <a:r>
              <a:rPr lang="en-US" b="0" u="none" dirty="0"/>
              <a:t> de 2024 e faz o seguinte:</a:t>
            </a:r>
          </a:p>
          <a:p>
            <a:pPr marL="685800" lvl="1" indent="-228600">
              <a:buFont typeface="+mj-lt"/>
              <a:buAutoNum type="arabicPeriod"/>
            </a:pPr>
            <a:r>
              <a:rPr lang="en-US" b="0" u="none" dirty="0"/>
              <a:t>Na célula A11, digite TOTAL =</a:t>
            </a:r>
          </a:p>
          <a:p>
            <a:pPr marL="685800" lvl="1" indent="-228600">
              <a:buFont typeface="+mj-lt"/>
              <a:buAutoNum type="arabicPeriod"/>
            </a:pPr>
            <a:r>
              <a:rPr lang="en-US" b="0" u="none" dirty="0"/>
              <a:t>Na célula A13, digitar mínimo =</a:t>
            </a:r>
          </a:p>
          <a:p>
            <a:pPr marL="685800" lvl="1" indent="-228600">
              <a:buFont typeface="+mj-lt"/>
              <a:buAutoNum type="arabicPeriod"/>
            </a:pPr>
            <a:r>
              <a:rPr lang="en-US" b="0" u="none" dirty="0"/>
              <a:t>Na célula A14, digite Máximo =</a:t>
            </a:r>
          </a:p>
          <a:p>
            <a:pPr marL="685800" lvl="1" indent="-228600">
              <a:buFont typeface="+mj-lt"/>
              <a:buAutoNum type="arabicPeriod"/>
            </a:pPr>
            <a:r>
              <a:rPr lang="en-US" b="0" u="none" dirty="0"/>
              <a:t>Na célula A15, digite Median =</a:t>
            </a:r>
          </a:p>
          <a:p>
            <a:pPr marL="685800" lvl="1" indent="-228600">
              <a:buFont typeface="+mj-lt"/>
              <a:buAutoNum type="arabicPeriod"/>
            </a:pPr>
            <a:r>
              <a:rPr lang="en-US" b="0" u="none" dirty="0"/>
              <a:t>Na célula C11, encontre a SOMA dos membros da comunidade</a:t>
            </a:r>
          </a:p>
          <a:p>
            <a:pPr marL="685800" lvl="1" indent="-228600">
              <a:buFont typeface="+mj-lt"/>
              <a:buAutoNum type="arabicPeriod"/>
            </a:pPr>
            <a:r>
              <a:rPr lang="en-US" b="0" u="none" dirty="0"/>
              <a:t>Na célula C13, Localizar MIN dos membros da comunidade</a:t>
            </a:r>
          </a:p>
          <a:p>
            <a:pPr marL="685800" lvl="1" indent="-228600">
              <a:buFont typeface="+mj-lt"/>
              <a:buAutoNum type="arabicPeriod"/>
            </a:pPr>
            <a:r>
              <a:rPr lang="en-US" b="0" u="none" dirty="0"/>
              <a:t>Na célula C14, Localizar MAX dos membros da comunidade</a:t>
            </a:r>
          </a:p>
          <a:p>
            <a:pPr marL="685800" lvl="1" indent="-228600">
              <a:buFont typeface="+mj-lt"/>
              <a:buAutoNum type="arabicPeriod"/>
            </a:pPr>
            <a:r>
              <a:rPr lang="en-US" b="0" u="none" dirty="0"/>
              <a:t>Na célula C15, encontre a MEDIANA dos membros da comunidade</a:t>
            </a:r>
          </a:p>
          <a:p>
            <a:pPr marL="0" indent="0">
              <a:buFont typeface="+mj-lt"/>
              <a:buNone/>
            </a:pPr>
            <a:endParaRPr lang="en-US" b="0" u="none" dirty="0"/>
          </a:p>
          <a:p>
            <a:pPr marL="171450" indent="-171450">
              <a:buFont typeface="Wingdings" panose="05000000000000000000" pitchFamily="2" charset="2"/>
              <a:buChar char="§"/>
            </a:pPr>
            <a:r>
              <a:rPr lang="en-US" b="1" u="sng" dirty="0"/>
              <a:t>Dizer:</a:t>
            </a:r>
            <a:r>
              <a:rPr lang="en-US" b="1" u="none" dirty="0"/>
              <a:t> </a:t>
            </a:r>
            <a:r>
              <a:rPr lang="pt-BR" b="0" u="none"/>
              <a:t>Agora copie as funções no intervalo de células C13:C15 para B13:B15</a:t>
            </a:r>
            <a:endParaRPr lang="en-US" b="0" u="none"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3082741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Pedir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que consultem o seu "Livro de Exercícios do Participante" para o exercício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A2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intitulado: CONTRIBUIÇÃO</a:t>
            </a:r>
            <a:r>
              <a:rPr lang="en-US" sz="1200" b="1" dirty="0">
                <a:effectLst/>
                <a:latin typeface="Arial" panose="020B0604020202020204" pitchFamily="34" charset="0"/>
                <a:ea typeface="Times New Roman" panose="02020603050405020304" pitchFamily="18" charset="0"/>
              </a:rPr>
              <a:t>(ÕES)</a:t>
            </a:r>
          </a:p>
          <a:p>
            <a:endParaRPr lang="en-US" sz="1200" b="1" dirty="0">
              <a:effectLst/>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10 minutos.</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4648908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1" dirty="0"/>
          </a:p>
          <a:p>
            <a:pPr marL="171450" indent="-171450">
              <a:buFont typeface="Wingdings" panose="05000000000000000000" pitchFamily="2" charset="2"/>
              <a:buChar char="v"/>
            </a:pPr>
            <a:r>
              <a:rPr lang="en-US" sz="1200" b="1" dirty="0"/>
              <a:t>Objetivo do exercício: </a:t>
            </a:r>
            <a:r>
              <a:rPr lang="en-US" sz="1200" b="1" dirty="0">
                <a:effectLst/>
                <a:latin typeface="Times New Roman" panose="02020603050405020304" pitchFamily="18" charset="0"/>
                <a:ea typeface="Times New Roman" panose="02020603050405020304" pitchFamily="18" charset="0"/>
              </a:rPr>
              <a:t>Utilizar fórmulas e funções para calcular a SOMA, a MÉDIA, a MÉDIA, o MÍNIMO e o MÁXIMO.</a:t>
            </a:r>
            <a:endParaRPr lang="en-US" sz="1200" b="1" dirty="0"/>
          </a:p>
          <a:p>
            <a:endParaRPr lang="en-US" sz="1200" dirty="0"/>
          </a:p>
          <a:p>
            <a:pPr marL="171450" indent="-171450">
              <a:buFont typeface="Wingdings" panose="05000000000000000000" pitchFamily="2" charset="2"/>
              <a:buChar char="v"/>
            </a:pPr>
            <a:r>
              <a:rPr lang="en-US" sz="1200" b="1" dirty="0"/>
              <a:t>Siga as </a:t>
            </a:r>
            <a:r>
              <a:rPr lang="en-US" sz="1200" b="1" dirty="0" err="1"/>
              <a:t>Dizer</a:t>
            </a:r>
            <a:r>
              <a:rPr lang="en-US" sz="1200" b="1" dirty="0"/>
              <a:t> </a:t>
            </a:r>
            <a:r>
              <a:rPr lang="en-US" sz="1200" b="1" dirty="0" err="1"/>
              <a:t>inDizerdas</a:t>
            </a:r>
            <a:r>
              <a:rPr lang="en-US" sz="1200" b="1" dirty="0"/>
              <a:t>. &lt;CLICAR&gt;</a:t>
            </a:r>
          </a:p>
          <a:p>
            <a:pPr marL="171450" indent="-171450">
              <a:buFont typeface="Wingdings" panose="05000000000000000000" pitchFamily="2" charset="2"/>
              <a:buChar char="v"/>
            </a:pPr>
            <a:endParaRPr lang="en-US" sz="1200" b="1" dirty="0"/>
          </a:p>
          <a:p>
            <a:pPr marL="171450" indent="-171450">
              <a:buFont typeface="Wingdings" panose="05000000000000000000" pitchFamily="2" charset="2"/>
              <a:buChar char="§"/>
            </a:pPr>
            <a:r>
              <a:rPr lang="en-US" sz="1200" b="1" u="sng" dirty="0"/>
              <a:t>Pergunte aos</a:t>
            </a:r>
            <a:r>
              <a:rPr lang="en-US" sz="1200" b="1" u="none" dirty="0"/>
              <a:t> </a:t>
            </a:r>
            <a:r>
              <a:rPr lang="en-US" sz="1200" dirty="0"/>
              <a:t>participantes quantas mulheres existem no conjunto de dados de Oswego e peça a voluntários que partilhem a sua resposta.</a:t>
            </a:r>
          </a:p>
          <a:p>
            <a:pPr marL="171450" indent="-171450">
              <a:buFont typeface="Wingdings" panose="05000000000000000000" pitchFamily="2" charset="2"/>
              <a:buChar char="§"/>
            </a:pPr>
            <a:endParaRPr lang="en-US" sz="1200" dirty="0"/>
          </a:p>
          <a:p>
            <a:pPr marL="171450" indent="-171450">
              <a:buFont typeface="Wingdings" panose="05000000000000000000" pitchFamily="2" charset="2"/>
              <a:buChar char="§"/>
            </a:pPr>
            <a:r>
              <a:rPr lang="en-US" sz="1200" b="1" u="sng" dirty="0"/>
              <a:t>Confirmar</a:t>
            </a:r>
            <a:r>
              <a:rPr lang="en-US" sz="1200" b="1" u="none" dirty="0"/>
              <a:t> </a:t>
            </a:r>
            <a:r>
              <a:rPr lang="en-US" sz="1200" dirty="0"/>
              <a:t>a(s) resposta(s). </a:t>
            </a:r>
            <a:r>
              <a:rPr lang="en-US" sz="1200" b="1" dirty="0"/>
              <a:t>&lt;CLICAR&gt; Resposta:  </a:t>
            </a:r>
            <a:r>
              <a:rPr lang="en-US" sz="1200" i="1" dirty="0"/>
              <a:t>44.</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15253496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n-US" sz="1200" b="1" dirty="0">
                <a:latin typeface="Arial" panose="020B0604020202020204" pitchFamily="34" charset="0"/>
                <a:cs typeface="Arial" panose="020B0604020202020204" pitchFamily="34" charset="0"/>
              </a:rPr>
              <a:t>Objetivo do exercício: </a:t>
            </a:r>
            <a:r>
              <a:rPr lang="en-US" sz="1200" b="1" dirty="0">
                <a:effectLst/>
                <a:latin typeface="Arial" panose="020B0604020202020204" pitchFamily="34" charset="0"/>
                <a:ea typeface="Times New Roman" panose="02020603050405020304" pitchFamily="18" charset="0"/>
                <a:cs typeface="Arial" panose="020B0604020202020204" pitchFamily="34" charset="0"/>
              </a:rPr>
              <a:t>Trabalhar individualmente ou em pares para praticar a utilização das funções COUNTIF(S).</a:t>
            </a:r>
            <a:endParaRPr lang="en-US" sz="1200" b="1"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n-US" sz="1200" b="1" dirty="0">
                <a:latin typeface="Arial" panose="020B0604020202020204" pitchFamily="34" charset="0"/>
                <a:cs typeface="Arial" panose="020B0604020202020204" pitchFamily="34" charset="0"/>
              </a:rPr>
              <a:t>Siga as </a:t>
            </a:r>
            <a:r>
              <a:rPr lang="en-US" sz="1200" b="1" dirty="0" err="1">
                <a:latin typeface="Arial" panose="020B0604020202020204" pitchFamily="34" charset="0"/>
                <a:cs typeface="Arial" panose="020B0604020202020204" pitchFamily="34" charset="0"/>
              </a:rPr>
              <a:t>Dizer</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inDizerdas</a:t>
            </a:r>
            <a:r>
              <a:rPr lang="en-US" sz="1200" b="1" dirty="0">
                <a:latin typeface="Arial" panose="020B0604020202020204" pitchFamily="34" charset="0"/>
                <a:cs typeface="Arial" panose="020B0604020202020204" pitchFamily="34" charset="0"/>
              </a:rPr>
              <a:t>. &lt;CLICAR&gt;</a:t>
            </a:r>
          </a:p>
          <a:p>
            <a:pPr marL="171450" indent="-171450">
              <a:buFont typeface="Wingdings" panose="05000000000000000000" pitchFamily="2" charset="2"/>
              <a:buChar char="v"/>
            </a:pPr>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latin typeface="Arial" panose="020B0604020202020204" pitchFamily="34" charset="0"/>
                <a:cs typeface="Arial" panose="020B0604020202020204" pitchFamily="34" charset="0"/>
              </a:rPr>
              <a:t>Pergunte aos</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participantes quantos homens beberam água e peça a voluntários que partilhem a sua resposta. </a:t>
            </a:r>
          </a:p>
          <a:p>
            <a:pPr marL="171450" indent="-171450">
              <a:buFont typeface="Wingdings" panose="05000000000000000000" pitchFamily="2" charset="2"/>
              <a:buChar char="§"/>
            </a:pPr>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latin typeface="Arial" panose="020B0604020202020204" pitchFamily="34" charset="0"/>
                <a:cs typeface="Arial" panose="020B0604020202020204" pitchFamily="34" charset="0"/>
              </a:rPr>
              <a:t>Confirmar</a:t>
            </a:r>
            <a:r>
              <a:rPr lang="en-US" sz="1200" b="1" u="none" dirty="0">
                <a:latin typeface="Arial" panose="020B0604020202020204" pitchFamily="34" charset="0"/>
                <a:cs typeface="Arial" panose="020B0604020202020204" pitchFamily="34" charset="0"/>
              </a:rPr>
              <a:t> </a:t>
            </a:r>
            <a:r>
              <a:rPr lang="en-US" sz="1200" b="0" dirty="0">
                <a:latin typeface="Arial" panose="020B0604020202020204" pitchFamily="34" charset="0"/>
                <a:cs typeface="Arial" panose="020B0604020202020204" pitchFamily="34" charset="0"/>
              </a:rPr>
              <a:t>a(s) resposta(s). </a:t>
            </a:r>
            <a:r>
              <a:rPr lang="en-US" sz="1200" b="1" dirty="0">
                <a:latin typeface="Arial" panose="020B0604020202020204" pitchFamily="34" charset="0"/>
                <a:cs typeface="Arial" panose="020B0604020202020204" pitchFamily="34" charset="0"/>
              </a:rPr>
              <a:t>&lt;CLICAR&gt; Resposta: </a:t>
            </a:r>
            <a:r>
              <a:rPr lang="en-US" sz="1200" i="1" dirty="0">
                <a:latin typeface="Arial" panose="020B0604020202020204" pitchFamily="34" charset="0"/>
                <a:cs typeface="Arial" panose="020B0604020202020204" pitchFamily="34" charset="0"/>
              </a:rPr>
              <a:t>12.</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56</a:t>
            </a:fld>
            <a:endParaRPr lang="en-US" altLang="en-US"/>
          </a:p>
        </p:txBody>
      </p:sp>
    </p:spTree>
    <p:extLst>
      <p:ext uri="{BB962C8B-B14F-4D97-AF65-F5344CB8AC3E}">
        <p14:creationId xmlns:p14="http://schemas.microsoft.com/office/powerpoint/2010/main" val="26221393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A formatação de valores, células, datas e números é essencial para garantir a qualidade dos dados. </a:t>
            </a:r>
            <a:endParaRPr lang="en-US" b="0" dirty="0"/>
          </a:p>
          <a:p>
            <a:pPr marL="171450" indent="-171450">
              <a:buFont typeface="Wingdings" panose="05000000000000000000" pitchFamily="2" charset="2"/>
              <a:buChar char="§"/>
            </a:pPr>
            <a:endParaRPr lang="en-US" b="0" dirty="0"/>
          </a:p>
          <a:p>
            <a:pPr marL="171450" indent="-171450">
              <a:buFont typeface="Wingdings" panose="05000000000000000000" pitchFamily="2" charset="2"/>
              <a:buChar char="§"/>
            </a:pPr>
            <a:r>
              <a:rPr lang="en-US" b="1" u="sng" dirty="0"/>
              <a:t>Perguntar:</a:t>
            </a:r>
            <a:r>
              <a:rPr lang="en-US" b="1" u="none" dirty="0"/>
              <a:t> </a:t>
            </a:r>
            <a:r>
              <a:rPr lang="en-US" dirty="0"/>
              <a:t>Porque é que a formatação é tão importante?</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b="1" u="sng" dirty="0"/>
              <a:t>Confirmar</a:t>
            </a:r>
            <a:r>
              <a:rPr lang="en-US" b="1" u="none" dirty="0"/>
              <a:t> </a:t>
            </a:r>
            <a:r>
              <a:rPr lang="en-US" dirty="0"/>
              <a:t>a(s) resposta(s).  </a:t>
            </a:r>
            <a:r>
              <a:rPr lang="en-US" b="1" dirty="0"/>
              <a:t>Resposta: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A formatação de células apresenta valores de formas que transmitem significado ao utilizador: número padrão, data, texto, etc. </a:t>
            </a:r>
            <a:r>
              <a:rPr lang="en-US" b="1" dirty="0"/>
              <a:t>&lt;CLICAR&gt;</a:t>
            </a:r>
          </a:p>
          <a:p>
            <a:endParaRPr lang="en-US" b="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b="0" dirty="0"/>
              <a:t>Se os seus valores não estiverem corretamente formatados:</a:t>
            </a:r>
          </a:p>
          <a:p>
            <a:pPr marL="628650" lvl="1" indent="-171450">
              <a:buFont typeface="Courier New" panose="02070309020205020404" pitchFamily="49" charset="0"/>
              <a:buChar char="o"/>
            </a:pPr>
            <a:r>
              <a:rPr lang="en-GB" b="0" dirty="0"/>
              <a:t>A folha de cálculo pode ser difícil de ler</a:t>
            </a:r>
          </a:p>
          <a:p>
            <a:pPr marL="628650" lvl="1" indent="-171450">
              <a:buFont typeface="Courier New" panose="02070309020205020404" pitchFamily="49" charset="0"/>
              <a:buChar char="o"/>
            </a:pPr>
            <a:r>
              <a:rPr lang="en-GB" b="0" dirty="0"/>
              <a:t>Os cálculos podem ser inválidos</a:t>
            </a:r>
          </a:p>
          <a:p>
            <a:pPr marL="628650" lvl="1" indent="-171450">
              <a:buFont typeface="Courier New" panose="02070309020205020404" pitchFamily="49" charset="0"/>
              <a:buChar char="o"/>
            </a:pPr>
            <a:r>
              <a:rPr lang="en-GB" b="0" dirty="0"/>
              <a:t>Poderá receber uma mensagem de erro</a:t>
            </a:r>
          </a:p>
          <a:p>
            <a:pPr marL="628650" lvl="1" indent="-171450">
              <a:buFont typeface="Courier New" panose="02070309020205020404" pitchFamily="49" charset="0"/>
              <a:buChar char="o"/>
            </a:pPr>
            <a:r>
              <a:rPr lang="en-GB" b="0" dirty="0"/>
              <a:t>Pode ser difícil efetuar uma análise adequada dos dados</a:t>
            </a:r>
          </a:p>
          <a:p>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1745593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formatar células:</a:t>
            </a:r>
          </a:p>
          <a:p>
            <a:pPr marL="628650" lvl="1" indent="-171450">
              <a:buFont typeface="Courier New" panose="02070309020205020404" pitchFamily="49" charset="0"/>
              <a:buChar char="o"/>
            </a:pPr>
            <a:r>
              <a:rPr lang="en-GB" dirty="0"/>
              <a:t>Ir para a folha de cálculo de </a:t>
            </a:r>
            <a:r>
              <a:rPr lang="en-GB" dirty="0" err="1"/>
              <a:t>Março</a:t>
            </a:r>
            <a:r>
              <a:rPr lang="en-GB" dirty="0"/>
              <a:t> de 2024.</a:t>
            </a:r>
          </a:p>
          <a:p>
            <a:pPr marL="628650" lvl="1" indent="-171450">
              <a:buFont typeface="Courier New" panose="02070309020205020404" pitchFamily="49" charset="0"/>
              <a:buChar char="o"/>
            </a:pPr>
            <a:r>
              <a:rPr lang="en-GB" dirty="0"/>
              <a:t>Clique com o botão esquerdo do mouse no cabeçalho da coluna A para selecionar a coluna A (</a:t>
            </a:r>
            <a:r>
              <a:rPr lang="en-GB" i="1" dirty="0"/>
              <a:t>ver imagem à direita, caixa vermelha superior</a:t>
            </a:r>
            <a:r>
              <a:rPr lang="en-GB" dirty="0"/>
              <a:t>)</a:t>
            </a:r>
          </a:p>
          <a:p>
            <a:pPr marL="628650" lvl="1" indent="-171450">
              <a:buFont typeface="Courier New" panose="02070309020205020404" pitchFamily="49" charset="0"/>
              <a:buChar char="o"/>
            </a:pPr>
            <a:r>
              <a:rPr lang="en-GB" dirty="0"/>
              <a:t>Clique com o botão direito do mouse e selecione Formatar células (</a:t>
            </a:r>
            <a:r>
              <a:rPr lang="en-GB" b="0" i="1" dirty="0"/>
              <a:t>ver imagem à direita, caixa vermelha inferior</a:t>
            </a:r>
            <a:r>
              <a:rPr lang="en-GB"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58</a:t>
            </a:fld>
            <a:endParaRPr lang="en-US" altLang="en-US"/>
          </a:p>
        </p:txBody>
      </p:sp>
    </p:spTree>
    <p:extLst>
      <p:ext uri="{BB962C8B-B14F-4D97-AF65-F5344CB8AC3E}">
        <p14:creationId xmlns:p14="http://schemas.microsoft.com/office/powerpoint/2010/main" val="16656593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i="1"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A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caixa de diálogo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Formatar células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apresenta opções de formatação em separadores: Número, Alinhamento, Fonte, etc. </a:t>
            </a:r>
            <a:r>
              <a:rPr lang="en-US" sz="1200" i="1" dirty="0">
                <a:effectLst/>
                <a:latin typeface="Arial" panose="020B0604020202020204" pitchFamily="34" charset="0"/>
                <a:ea typeface="Times New Roman" panose="02020603050405020304" pitchFamily="18" charset="0"/>
                <a:cs typeface="Times New Roman" panose="02020603050405020304" pitchFamily="18" charset="0"/>
              </a:rPr>
              <a:t>(ver imagem abaixo).  </a:t>
            </a:r>
            <a:r>
              <a:rPr lang="en-US" sz="1200" i="0" dirty="0">
                <a:effectLst/>
                <a:latin typeface="Arial" panose="020B0604020202020204" pitchFamily="34" charset="0"/>
                <a:ea typeface="Times New Roman" panose="02020603050405020304" pitchFamily="18" charset="0"/>
                <a:cs typeface="Times New Roman" panose="02020603050405020304" pitchFamily="18" charset="0"/>
              </a:rPr>
              <a:t>Deve selecionar o separador Data para formatar os valores da coluna 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199331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dirty="0">
                <a:effectLst/>
                <a:latin typeface="Arial" panose="020B0604020202020204" pitchFamily="34" charset="0"/>
                <a:ea typeface="Times New Roman" panose="02020603050405020304" pitchFamily="18" charset="0"/>
                <a:cs typeface="Arial" panose="020B0604020202020204" pitchFamily="34" charset="0"/>
              </a:rPr>
              <a:t>  Quem é que já utilizou o Excel? Para quê?  Como é que o Excel o pode ajudar no seu trabalho?</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Compilação de dados</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Análise de dados</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Interpretação dos dados</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Apresentação de dados</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Partilhar dados (correio eletrónico, impressão, etc.)</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Gerir grandes quantidades de dados</a:t>
            </a:r>
          </a:p>
          <a:p>
            <a:pPr marL="742950" marR="0" lvl="1" indent="-28575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Aumentar a precisão</a:t>
            </a:r>
          </a:p>
          <a:p>
            <a:pPr marL="742950" marR="0" lvl="1" indent="-285750">
              <a:lnSpc>
                <a:spcPct val="115000"/>
              </a:lnSpc>
              <a:spcBef>
                <a:spcPts val="0"/>
              </a:spcBef>
              <a:spcAft>
                <a:spcPts val="12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Poupar tempo</a:t>
            </a:r>
          </a:p>
          <a:p>
            <a:pPr marL="742950" marR="0" lvl="1" indent="-285750">
              <a:lnSpc>
                <a:spcPct val="115000"/>
              </a:lnSpc>
              <a:spcBef>
                <a:spcPts val="0"/>
              </a:spcBef>
              <a:spcAft>
                <a:spcPts val="12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Poupar espaço e arrumação</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19249615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A formatação de datas é uma função fácil mas importante. Vamos formatar as datas da coluna A. </a:t>
            </a:r>
          </a:p>
          <a:p>
            <a:pPr marL="685800" lvl="1" indent="-228600">
              <a:buFont typeface="+mj-lt"/>
              <a:buAutoNum type="arabicPeriod"/>
            </a:pPr>
            <a:r>
              <a:rPr lang="en-GB" dirty="0"/>
              <a:t>Depois de selecionar Data, em Tipo: selecione 14/03/24, que representa </a:t>
            </a:r>
            <a:r>
              <a:rPr lang="en-GB" dirty="0" err="1"/>
              <a:t>dd/mm/aa</a:t>
            </a:r>
            <a:r>
              <a:rPr lang="en-GB" dirty="0"/>
              <a:t>. </a:t>
            </a:r>
          </a:p>
          <a:p>
            <a:pPr marL="685800" lvl="1" indent="-228600">
              <a:buFont typeface="+mj-lt"/>
              <a:buAutoNum type="arabicPeriod"/>
            </a:pPr>
            <a:r>
              <a:rPr lang="en-GB" dirty="0"/>
              <a:t>NOTA: No seu trabalho, pode utilizar um formato de data como 14/03/2024 (dd-mm-</a:t>
            </a:r>
            <a:r>
              <a:rPr lang="en-GB" dirty="0" err="1"/>
              <a:t>aaaa</a:t>
            </a:r>
            <a:r>
              <a:rPr lang="en-GB" dirty="0"/>
              <a:t>) ou 14-MAR-24 (dd-mm-aa).</a:t>
            </a:r>
          </a:p>
          <a:p>
            <a:pPr marL="685800" lvl="1" indent="-228600">
              <a:buFont typeface="+mj-lt"/>
              <a:buAutoNum type="arabicPeriod"/>
            </a:pPr>
            <a:r>
              <a:rPr lang="en-GB" dirty="0"/>
              <a:t>Clique em OK.</a:t>
            </a:r>
          </a:p>
          <a:p>
            <a:pPr marL="457200" lvl="1" indent="0">
              <a:buFont typeface="+mj-lt"/>
              <a:buNone/>
            </a:pPr>
            <a:endParaRPr lang="en-GB" dirty="0"/>
          </a:p>
          <a:p>
            <a:pPr marL="171450" indent="-171450">
              <a:buFont typeface="Wingdings" panose="05000000000000000000" pitchFamily="2" charset="2"/>
              <a:buChar char="§"/>
            </a:pPr>
            <a:r>
              <a:rPr lang="en-GB" b="1" u="sng" dirty="0"/>
              <a:t>Perguntar:</a:t>
            </a:r>
            <a:r>
              <a:rPr lang="en-GB" b="1" u="none" dirty="0"/>
              <a:t>  </a:t>
            </a:r>
            <a:r>
              <a:rPr lang="en-GB" dirty="0"/>
              <a:t>As vossas datas estão agora no formato de 6 dígitos?  </a:t>
            </a:r>
          </a:p>
          <a:p>
            <a:pPr marL="171450" indent="-171450">
              <a:buFont typeface="Wingdings" panose="05000000000000000000" pitchFamily="2" charset="2"/>
              <a:buChar char="§"/>
            </a:pPr>
            <a:endParaRPr lang="en-GB" b="1" dirty="0"/>
          </a:p>
          <a:p>
            <a:pPr marL="171450" indent="-171450">
              <a:buFont typeface="Wingdings" panose="05000000000000000000" pitchFamily="2" charset="2"/>
              <a:buChar char="§"/>
            </a:pPr>
            <a:r>
              <a:rPr lang="en-GB" b="1" u="sng" dirty="0"/>
              <a:t>Confirmar</a:t>
            </a:r>
            <a:r>
              <a:rPr lang="en-GB" b="1" u="none" dirty="0"/>
              <a:t> </a:t>
            </a:r>
            <a:r>
              <a:rPr lang="en-GB" b="0" dirty="0"/>
              <a:t>a(s) resposta(s).  </a:t>
            </a:r>
            <a:r>
              <a:rPr lang="en-GB" b="1" dirty="0"/>
              <a:t>Resposta: </a:t>
            </a:r>
            <a:r>
              <a:rPr lang="en-GB" i="1" dirty="0"/>
              <a:t>Sim</a:t>
            </a:r>
          </a:p>
          <a:p>
            <a:pPr marL="171450" indent="-171450">
              <a:buFont typeface="Wingdings" panose="05000000000000000000" pitchFamily="2" charset="2"/>
              <a:buChar char="§"/>
            </a:pPr>
            <a:endParaRPr lang="en-GB" i="1"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Não te esqueças de guardar o trabalho clicando no ícone de guardar!</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1223864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O separador INÍCIO fornece uma forma fácil de aceder a um grupo de ferramentas para formatar números. Vamos experimentar formatar números. Comece por:</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Introduzir</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0.555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na célula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C16</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Premir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Enter</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lvl="1"/>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3114319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Vamos alterar o número que formatámos no diapositivo anterior para uma percentagem. Para fazer isso, </a:t>
            </a:r>
          </a:p>
          <a:p>
            <a:pPr marL="685800" marR="0" lvl="1" indent="-228600" rtl="0">
              <a:lnSpc>
                <a:spcPct val="115000"/>
              </a:lnSpc>
              <a:spcBef>
                <a:spcPts val="0"/>
              </a:spcBef>
              <a:spcAft>
                <a:spcPts val="0"/>
              </a:spcAft>
              <a:buFont typeface="+mj-lt"/>
              <a:buAutoNum type="arabicPeriod"/>
            </a:pPr>
            <a:r>
              <a:rPr lang="en-US" sz="1200" dirty="0">
                <a:effectLst/>
                <a:ea typeface="Times New Roman" panose="02020603050405020304" pitchFamily="18" charset="0"/>
                <a:cs typeface="Times New Roman" panose="02020603050405020304" pitchFamily="18" charset="0"/>
              </a:rPr>
              <a:t>Clique com o botão esquerdo do mouse para selecionar </a:t>
            </a:r>
            <a:r>
              <a:rPr lang="en-US" sz="1200" i="1" dirty="0">
                <a:effectLst/>
                <a:ea typeface="Times New Roman" panose="02020603050405020304" pitchFamily="18" charset="0"/>
                <a:cs typeface="Times New Roman" panose="02020603050405020304" pitchFamily="18" charset="0"/>
              </a:rPr>
              <a:t>C16</a:t>
            </a:r>
            <a:r>
              <a:rPr lang="en-US" sz="1200" dirty="0">
                <a:effectLst/>
                <a:ea typeface="Times New Roman" panose="02020603050405020304" pitchFamily="18" charset="0"/>
                <a:cs typeface="Times New Roman" panose="02020603050405020304" pitchFamily="18" charset="0"/>
              </a:rPr>
              <a:t>.</a:t>
            </a:r>
          </a:p>
          <a:p>
            <a:pPr marL="685800" marR="0" lvl="1" indent="-228600">
              <a:lnSpc>
                <a:spcPct val="115000"/>
              </a:lnSpc>
              <a:spcBef>
                <a:spcPts val="0"/>
              </a:spcBef>
              <a:spcAft>
                <a:spcPts val="1200"/>
              </a:spcAft>
              <a:buFont typeface="+mj-lt"/>
              <a:buAutoNum type="arabicPeriod"/>
            </a:pPr>
            <a:r>
              <a:rPr lang="en-US" sz="1200" dirty="0" err="1">
                <a:effectLst/>
                <a:ea typeface="Times New Roman" panose="02020603050405020304" pitchFamily="18" charset="0"/>
                <a:cs typeface="Times New Roman" panose="02020603050405020304" pitchFamily="18" charset="0"/>
              </a:rPr>
              <a:t>Altere</a:t>
            </a:r>
            <a:r>
              <a:rPr lang="en-US" sz="1200" dirty="0">
                <a:effectLst/>
                <a:ea typeface="Times New Roman" panose="02020603050405020304" pitchFamily="18" charset="0"/>
                <a:cs typeface="Times New Roman" panose="02020603050405020304" pitchFamily="18" charset="0"/>
              </a:rPr>
              <a:t> .</a:t>
            </a:r>
            <a:r>
              <a:rPr lang="en-US" sz="1200" i="1" dirty="0">
                <a:effectLst/>
                <a:ea typeface="Times New Roman" panose="02020603050405020304" pitchFamily="18" charset="0"/>
                <a:cs typeface="Times New Roman" panose="02020603050405020304" pitchFamily="18" charset="0"/>
              </a:rPr>
              <a:t>555 </a:t>
            </a:r>
            <a:r>
              <a:rPr lang="en-US" sz="1200" dirty="0">
                <a:effectLst/>
                <a:ea typeface="Times New Roman" panose="02020603050405020304" pitchFamily="18" charset="0"/>
                <a:cs typeface="Times New Roman" panose="02020603050405020304" pitchFamily="18" charset="0"/>
              </a:rPr>
              <a:t>para uma percentagem selecionando a opção </a:t>
            </a:r>
            <a:r>
              <a:rPr lang="en-US" sz="1200" i="1" dirty="0">
                <a:effectLst/>
                <a:ea typeface="Times New Roman" panose="02020603050405020304" pitchFamily="18" charset="0"/>
                <a:cs typeface="Times New Roman" panose="02020603050405020304" pitchFamily="18" charset="0"/>
              </a:rPr>
              <a:t>(%) </a:t>
            </a:r>
            <a:r>
              <a:rPr lang="en-US" sz="1200" dirty="0">
                <a:effectLst/>
                <a:ea typeface="Times New Roman" panose="02020603050405020304" pitchFamily="18" charset="0"/>
                <a:cs typeface="Times New Roman" panose="02020603050405020304" pitchFamily="18" charset="0"/>
              </a:rPr>
              <a:t>no friso de ferramentas </a:t>
            </a:r>
            <a:r>
              <a:rPr lang="en-US" sz="1200" i="1" dirty="0">
                <a:effectLst/>
                <a:ea typeface="Times New Roman" panose="02020603050405020304" pitchFamily="18" charset="0"/>
                <a:cs typeface="Times New Roman" panose="02020603050405020304" pitchFamily="18" charset="0"/>
              </a:rPr>
              <a:t>(ver imagem à direita)</a:t>
            </a:r>
            <a:endParaRPr lang="en-US" sz="1200" dirty="0">
              <a:effectLst/>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2664889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Agora vamos utilizar funções de ponto decimal.  </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Clique duas vezes no ícone de seta azul para a esquerda para utilizar </a:t>
            </a:r>
            <a:r>
              <a:rPr kumimoji="0" lang="en-US" sz="1200" b="0" i="1"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Aumentar decimal </a:t>
            </a: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para mostrar mais dígitos após o ponto decimal e tornar o número mais preciso</a:t>
            </a:r>
          </a:p>
          <a:p>
            <a:pPr marL="800100" marR="0" lvl="1" indent="-342900" algn="l" defTabSz="457200" rtl="0" eaLnBrk="1" fontAlgn="auto" latinLnBrk="0" hangingPunct="1">
              <a:lnSpc>
                <a:spcPct val="115000"/>
              </a:lnSpc>
              <a:spcBef>
                <a:spcPts val="0"/>
              </a:spcBef>
              <a:spcAft>
                <a:spcPts val="6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Clique na seta azul para a direita para utilizar </a:t>
            </a:r>
            <a:r>
              <a:rPr kumimoji="0" lang="en-US" sz="1200" b="0" i="1"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Diminuir Decimal </a:t>
            </a: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para mostrar menos dígitos após o ponto decimal e tornar o número menos preciso</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Quando terminar, selecione novamente a célula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C16</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Prima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Apagar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para limpar o conteúdo</a:t>
            </a:r>
            <a:endPar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endParaRPr>
          </a:p>
          <a:p>
            <a:pPr marL="457200" marR="0" lvl="1" indent="0" algn="l" defTabSz="457200" rtl="0" eaLnBrk="1" fontAlgn="auto" latinLnBrk="0" hangingPunct="1">
              <a:lnSpc>
                <a:spcPct val="115000"/>
              </a:lnSpc>
              <a:spcBef>
                <a:spcPts val="0"/>
              </a:spcBef>
              <a:spcAft>
                <a:spcPts val="600"/>
              </a:spcAft>
              <a:buClrTx/>
              <a:buSzTx/>
              <a:buFont typeface="+mj-lt"/>
              <a:buNone/>
              <a:tabLst/>
              <a:defRPr/>
            </a:pPr>
            <a:endParaRPr kumimoji="0" lang="en-US" sz="28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23886038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effectLst/>
              <a:latin typeface="Arial" panose="020B0604020202020204" pitchFamily="34" charset="0"/>
              <a:ea typeface="Times New Roman" panose="02020603050405020304" pitchFamily="18"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O separador </a:t>
            </a:r>
            <a:r>
              <a:rPr lang="en-US" sz="1200" b="1" i="1" dirty="0">
                <a:effectLst/>
                <a:latin typeface="Arial" panose="020B0604020202020204" pitchFamily="34" charset="0"/>
                <a:ea typeface="Times New Roman" panose="02020603050405020304" pitchFamily="18" charset="0"/>
              </a:rPr>
              <a:t>INÍCIO </a:t>
            </a:r>
            <a:r>
              <a:rPr lang="en-US" sz="1200" dirty="0">
                <a:effectLst/>
                <a:latin typeface="Arial" panose="020B0604020202020204" pitchFamily="34" charset="0"/>
                <a:ea typeface="Times New Roman" panose="02020603050405020304" pitchFamily="18" charset="0"/>
              </a:rPr>
              <a:t>contém grupos de ferramentas de formatação de estilos. Para se familiarizar com estas ferramentas:</a:t>
            </a:r>
          </a:p>
          <a:p>
            <a:pPr marL="800100" marR="0" lvl="1" indent="-342900" rtl="0">
              <a:lnSpc>
                <a:spcPct val="115000"/>
              </a:lnSpc>
              <a:spcBef>
                <a:spcPts val="0"/>
              </a:spcBef>
              <a:spcAft>
                <a:spcPts val="0"/>
              </a:spcAft>
              <a:buFont typeface="+mj-lt"/>
              <a:buAutoNum type="arabicPeriod"/>
            </a:pPr>
            <a:r>
              <a:rPr lang="en-US" sz="1200" dirty="0">
                <a:effectLst/>
                <a:ea typeface="Times New Roman" panose="02020603050405020304" pitchFamily="18" charset="0"/>
                <a:cs typeface="Times New Roman" panose="02020603050405020304" pitchFamily="18" charset="0"/>
              </a:rPr>
              <a:t> Passe o cursor sobre cada ícone para ver uma pré-visualização da sua função</a:t>
            </a:r>
          </a:p>
          <a:p>
            <a:pPr marL="1371600" marR="0" lvl="2" indent="-457200">
              <a:lnSpc>
                <a:spcPct val="100000"/>
              </a:lnSpc>
              <a:spcBef>
                <a:spcPts val="0"/>
              </a:spcBef>
              <a:spcAft>
                <a:spcPts val="0"/>
              </a:spcAft>
              <a:buFont typeface="Courier New" panose="02070309020205020404" pitchFamily="49" charset="0"/>
              <a:buChar char="o"/>
            </a:pPr>
            <a:r>
              <a:rPr lang="en-US" sz="1200" dirty="0">
                <a:effectLst/>
                <a:ea typeface="Times New Roman" panose="02020603050405020304" pitchFamily="18" charset="0"/>
                <a:cs typeface="Times New Roman" panose="02020603050405020304" pitchFamily="18" charset="0"/>
              </a:rPr>
              <a:t>Tipo de letra, tamanho da letra</a:t>
            </a:r>
          </a:p>
          <a:p>
            <a:pPr marL="1371600" marR="0" lvl="2" indent="-457200">
              <a:lnSpc>
                <a:spcPct val="100000"/>
              </a:lnSpc>
              <a:spcBef>
                <a:spcPts val="0"/>
              </a:spcBef>
              <a:spcAft>
                <a:spcPts val="1200"/>
              </a:spcAft>
              <a:buFont typeface="Courier New" panose="02070309020205020404" pitchFamily="49" charset="0"/>
              <a:buChar char="o"/>
            </a:pPr>
            <a:r>
              <a:rPr lang="en-US" sz="1200" dirty="0">
                <a:effectLst/>
                <a:ea typeface="Times New Roman" panose="02020603050405020304" pitchFamily="18" charset="0"/>
                <a:cs typeface="Times New Roman" panose="02020603050405020304" pitchFamily="18" charset="0"/>
              </a:rPr>
              <a:t>Negrito, itálico, sublinhado, tamanho de letra cada vez maior e tamanho de letra cada vez menor</a:t>
            </a:r>
          </a:p>
          <a:p>
            <a:pPr marL="1371600" marR="0" lvl="2" indent="-457200">
              <a:lnSpc>
                <a:spcPct val="100000"/>
              </a:lnSpc>
              <a:spcBef>
                <a:spcPts val="0"/>
              </a:spcBef>
              <a:spcAft>
                <a:spcPts val="1200"/>
              </a:spcAft>
              <a:buFont typeface="Courier New" panose="02070309020205020404" pitchFamily="49" charset="0"/>
              <a:buChar char="o"/>
            </a:pPr>
            <a:r>
              <a:rPr lang="en-US" sz="1200" dirty="0">
                <a:effectLst/>
                <a:ea typeface="Times New Roman" panose="02020603050405020304" pitchFamily="18" charset="0"/>
              </a:rPr>
              <a:t>Bordos, fundo da célula e cor do tipo de </a:t>
            </a:r>
            <a:r>
              <a:rPr lang="en-US" sz="1200" dirty="0" err="1">
                <a:effectLst/>
                <a:ea typeface="Times New Roman" panose="02020603050405020304" pitchFamily="18" charset="0"/>
              </a:rPr>
              <a:t>letra</a:t>
            </a:r>
            <a:r>
              <a:rPr lang="en-US" sz="1200" dirty="0">
                <a:effectLst/>
                <a:ea typeface="Times New Roman" panose="02020603050405020304" pitchFamily="18" charset="0"/>
              </a:rPr>
              <a:t> </a:t>
            </a:r>
            <a:r>
              <a:rPr lang="en-US" sz="1200" b="1" dirty="0"/>
              <a:t>&lt;CLICAR&gt;</a:t>
            </a:r>
          </a:p>
          <a:p>
            <a:pPr marL="1371600" marR="0" lvl="2" indent="-457200">
              <a:lnSpc>
                <a:spcPct val="100000"/>
              </a:lnSpc>
              <a:spcBef>
                <a:spcPts val="0"/>
              </a:spcBef>
              <a:spcAft>
                <a:spcPts val="1200"/>
              </a:spcAft>
              <a:buFont typeface="Courier New" panose="02070309020205020404" pitchFamily="49" charset="0"/>
              <a:buChar char="o"/>
            </a:pPr>
            <a:endParaRPr lang="en-US" sz="1200" b="1" dirty="0"/>
          </a:p>
          <a:p>
            <a:pPr marL="171450" marR="0" lvl="0" indent="-1714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a:ea typeface="+mn-ea"/>
                <a:cs typeface="+mn-cs"/>
              </a:rPr>
              <a:t>Acima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do separador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Alinhamento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encontram-se ícones para o alinhamento vertical e horizontal da(s) célula(s), envolver texto, fundir células, indentação e direção do texto.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Aqui, pode formatar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 tamanho, a cor, a posição e o estilo do tipo de letra para melhorar a legibilidade.</a:t>
            </a:r>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21517123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Para praticar a utilização do separador de alinhamento, </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Clicar na linha número 1</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Selecione o ícone </a:t>
            </a:r>
            <a:r>
              <a:rPr kumimoji="0" lang="en-US" sz="1200" b="1"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B </a:t>
            </a: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para colocar o texto a negrito</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Selecionar o ícone de alinhamento </a:t>
            </a:r>
            <a:r>
              <a:rPr kumimoji="0" lang="en-US" sz="1200" b="1"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central</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Alterar </a:t>
            </a: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mn-cs"/>
              </a:rPr>
              <a:t>o tamanho do tipo de letra para 12</a:t>
            </a:r>
            <a:endParaRPr kumimoji="0" lang="en-US" sz="1200" b="0" i="0" u="none" strike="noStrike" kern="1200" cap="none" spc="0" normalizeH="0" baseline="0" noProof="0" dirty="0">
              <a:ln>
                <a:noFill/>
              </a:ln>
              <a:solidFill>
                <a:prstClr val="black"/>
              </a:solidFill>
              <a:effectLst/>
              <a:uLnTx/>
              <a:uFillTx/>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11042780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Ao ajustar a largura da coluna ou a altura da linha, pode </a:t>
            </a:r>
            <a:r>
              <a:rPr lang="en-US" sz="1200" dirty="0">
                <a:effectLst/>
                <a:latin typeface="Arial" panose="020B0604020202020204" pitchFamily="34" charset="0"/>
                <a:ea typeface="Times New Roman" panose="02020603050405020304" pitchFamily="18" charset="0"/>
              </a:rPr>
              <a:t>ajustar automaticamente ou de forma personalizada uma ou mais colunas ou linhas. O ajuste personalizado permite-lhe ajustar o ajuste ao tamanho pretendido (largura).</a:t>
            </a:r>
          </a:p>
          <a:p>
            <a:endParaRPr lang="en-US" sz="1200" dirty="0">
              <a:effectLst/>
              <a:latin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rPr>
              <a:t>Vamos praticar com o ajuste personalizado. </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66</a:t>
            </a:fld>
            <a:endParaRPr lang="en-US" altLang="en-US"/>
          </a:p>
        </p:txBody>
      </p:sp>
    </p:spTree>
    <p:extLst>
      <p:ext uri="{BB962C8B-B14F-4D97-AF65-F5344CB8AC3E}">
        <p14:creationId xmlns:p14="http://schemas.microsoft.com/office/powerpoint/2010/main" val="10940750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Para utilizar a ferramenta de ajuste personalizado - uma coluna:</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Clique com o botão esquerdo do mouse na letra B da coluna para selecionar a coluna</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Passar o cursor sobre a margem direita da coluna</a:t>
            </a:r>
          </a:p>
          <a:p>
            <a:pPr marL="800100" marR="0" lvl="1" indent="-342900">
              <a:lnSpc>
                <a:spcPct val="115000"/>
              </a:lnSpc>
              <a:spcBef>
                <a:spcPts val="0"/>
              </a:spcBef>
              <a:spcAft>
                <a:spcPts val="1200"/>
              </a:spcAft>
              <a:buFont typeface="+mj-lt"/>
              <a:buAutoNum type="arabicPeriod"/>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Repare que o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ícone do cursor mudará para uma barra vertical com setas a apontar para a esquerda e para a direita.</a:t>
            </a:r>
          </a:p>
          <a:p>
            <a:pPr lvl="1"/>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     Arraste a coluna para a esquerda ou para a direita para obter a largura pretendida</a:t>
            </a:r>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67</a:t>
            </a:fld>
            <a:endParaRPr lang="en-US" altLang="en-US"/>
          </a:p>
        </p:txBody>
      </p:sp>
    </p:spTree>
    <p:extLst>
      <p:ext uri="{BB962C8B-B14F-4D97-AF65-F5344CB8AC3E}">
        <p14:creationId xmlns:p14="http://schemas.microsoft.com/office/powerpoint/2010/main" val="40131834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Agora vamos praticar a utilização da ferramenta de ajuste personalizado para 2 ou mais colunas. </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Clique com o botão esquerdo do mouse e arraste sobre duas ou mais colunas para selecionar</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mn-cs"/>
              </a:rPr>
              <a:t>2.      Clique com o botão esquerdo do mouse e arraste a linha entre os cabeçalhos das colunas até à largura pretendida</a:t>
            </a:r>
            <a:endParaRPr kumimoji="0" lang="en-US" sz="1200" b="0" i="0" u="none" strike="noStrike" kern="1200" cap="none" spc="0" normalizeH="0" baseline="0" noProof="0" dirty="0">
              <a:ln>
                <a:noFill/>
              </a:ln>
              <a:solidFill>
                <a:prstClr val="black"/>
              </a:solidFill>
              <a:effectLst/>
              <a:uLnTx/>
              <a:uFillTx/>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68</a:t>
            </a:fld>
            <a:endParaRPr lang="en-US" altLang="en-US"/>
          </a:p>
        </p:txBody>
      </p:sp>
    </p:spTree>
    <p:extLst>
      <p:ext uri="{BB962C8B-B14F-4D97-AF65-F5344CB8AC3E}">
        <p14:creationId xmlns:p14="http://schemas.microsoft.com/office/powerpoint/2010/main" val="3715372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Para utilizar a ferramenta de ajuste personalizado para toda a folha de cálculo, </a:t>
            </a:r>
          </a:p>
          <a:p>
            <a:pPr marL="800100" marR="0" lvl="1" indent="-342900" algn="l" defTabSz="457200" rtl="0" eaLnBrk="1" fontAlgn="auto" latinLnBrk="0" hangingPunct="1">
              <a:lnSpc>
                <a:spcPct val="115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Clique com o botão esquerdo do mouse no triângulo no canto superior esquerdo da folha de cálculo</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Arrastar o cursor para a esquerda ou para a direita para ajustar uniformemente a largura das colunas em toda a folha de </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cálculo</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&lt;CLICAR&gt;</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Fazer duplo clique entre duas colunas ajusta automaticamente as duas colunas adjacentes para acomodar perfeitamente a quantidade de texto nas células, com base na célula com mais conteúdo. Isto também funciona para linhas.</a:t>
            </a:r>
            <a:endParaRPr lang="en-US" sz="1200" dirty="0"/>
          </a:p>
          <a:p>
            <a:pPr marL="0" marR="0" lvl="0" indent="0" algn="l" defTabSz="457200" rtl="0" eaLnBrk="1" fontAlgn="auto" latinLnBrk="0" hangingPunct="1">
              <a:lnSpc>
                <a:spcPct val="115000"/>
              </a:lnSpc>
              <a:spcBef>
                <a:spcPts val="0"/>
              </a:spcBef>
              <a:spcAft>
                <a:spcPts val="1200"/>
              </a:spcAft>
              <a:buClrTx/>
              <a:buSzTx/>
              <a:buFont typeface="+mj-lt"/>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69</a:t>
            </a:fld>
            <a:endParaRPr lang="en-US" altLang="en-US"/>
          </a:p>
        </p:txBody>
      </p:sp>
    </p:spTree>
    <p:extLst>
      <p:ext uri="{BB962C8B-B14F-4D97-AF65-F5344CB8AC3E}">
        <p14:creationId xmlns:p14="http://schemas.microsoft.com/office/powerpoint/2010/main" val="259945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Começamos com uma visão geral da folha de cálculo do Excel. Existem 8 funções importantes que precisa de conhecer. As 8 funções do Excel são:</a:t>
            </a:r>
          </a:p>
          <a:p>
            <a:pPr marL="628650" lvl="1" indent="-171450">
              <a:buFont typeface="Courier New" panose="02070309020205020404" pitchFamily="49" charset="0"/>
              <a:buChar char="o"/>
            </a:pPr>
            <a:r>
              <a:rPr lang="en-US" dirty="0"/>
              <a:t>Barra de ferramentas de acesso rápido</a:t>
            </a:r>
          </a:p>
          <a:p>
            <a:pPr marL="628650" lvl="1" indent="-171450">
              <a:buFont typeface="Courier New" panose="02070309020205020404" pitchFamily="49" charset="0"/>
              <a:buChar char="o"/>
            </a:pPr>
            <a:r>
              <a:rPr lang="en-US" dirty="0"/>
              <a:t>Fita de ferramentas</a:t>
            </a:r>
          </a:p>
          <a:p>
            <a:pPr marL="628650" lvl="1" indent="-171450">
              <a:buFont typeface="Courier New" panose="02070309020205020404" pitchFamily="49" charset="0"/>
              <a:buChar char="o"/>
            </a:pPr>
            <a:r>
              <a:rPr lang="en-US" dirty="0"/>
              <a:t>Nome da caixa</a:t>
            </a:r>
          </a:p>
          <a:p>
            <a:pPr marL="628650" lvl="1" indent="-171450">
              <a:buFont typeface="Courier New" panose="02070309020205020404" pitchFamily="49" charset="0"/>
              <a:buChar char="o"/>
            </a:pPr>
            <a:r>
              <a:rPr lang="en-US" dirty="0"/>
              <a:t>Fórmula Bar</a:t>
            </a:r>
          </a:p>
          <a:p>
            <a:pPr marL="628650" lvl="1" indent="-171450">
              <a:buFont typeface="Courier New" panose="02070309020205020404" pitchFamily="49" charset="0"/>
              <a:buChar char="o"/>
            </a:pPr>
            <a:r>
              <a:rPr lang="en-US" dirty="0"/>
              <a:t>Célula ativa</a:t>
            </a:r>
          </a:p>
          <a:p>
            <a:pPr marL="628650" lvl="1" indent="-171450">
              <a:buFont typeface="Courier New" panose="02070309020205020404" pitchFamily="49" charset="0"/>
              <a:buChar char="o"/>
            </a:pPr>
            <a:r>
              <a:rPr lang="en-US" dirty="0"/>
              <a:t>Número da coluna</a:t>
            </a:r>
          </a:p>
          <a:p>
            <a:pPr marL="628650" lvl="1" indent="-171450">
              <a:buFont typeface="Courier New" panose="02070309020205020404" pitchFamily="49" charset="0"/>
              <a:buChar char="o"/>
            </a:pPr>
            <a:r>
              <a:rPr lang="en-US" dirty="0"/>
              <a:t>Número da linha</a:t>
            </a:r>
          </a:p>
          <a:p>
            <a:pPr marL="628650" lvl="1" indent="-171450">
              <a:buFont typeface="Courier New" panose="02070309020205020404" pitchFamily="49" charset="0"/>
              <a:buChar char="o"/>
            </a:pPr>
            <a:r>
              <a:rPr lang="en-US" dirty="0"/>
              <a:t>Separador da folha de cálculo</a:t>
            </a:r>
          </a:p>
          <a:p>
            <a:pPr marL="628650" lvl="1" indent="-171450">
              <a:buFont typeface="Courier New" panose="02070309020205020404" pitchFamily="49" charset="0"/>
              <a:buChar char="o"/>
            </a:pPr>
            <a:r>
              <a:rPr lang="en-US" dirty="0"/>
              <a:t>Zoom</a:t>
            </a:r>
          </a:p>
          <a:p>
            <a:pPr marL="0" indent="0">
              <a:buFont typeface="Arial" panose="020B0604020202020204" pitchFamily="34" charset="0"/>
              <a:buNone/>
            </a:pPr>
            <a:endParaRPr lang="en-US"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US" dirty="0"/>
              <a:t>Vamos discutir brevemente cada uma das funções.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4848280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Para utilizar a ferramenta de ajuste personalizado para toda a folha de cálculo, Para inserir colunas e linhas:</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Clique com o botão esquerdo do mouse para selecionar uma coluna ou linha</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a:ea typeface="Times New Roman" panose="02020603050405020304" pitchFamily="18" charset="0"/>
                <a:cs typeface="Times New Roman" panose="02020603050405020304" pitchFamily="18" charset="0"/>
              </a:rPr>
              <a:t>Clique com o botão direito do mouse e selecione inserir </a:t>
            </a:r>
          </a:p>
          <a:p>
            <a:pPr marL="1371600" marR="0" lvl="2" indent="-457200" rtl="0">
              <a:spcBef>
                <a:spcPts val="0"/>
              </a:spcBef>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rPr>
              <a:t>Será adicionada uma nova coluna ou linha </a:t>
            </a:r>
          </a:p>
          <a:p>
            <a:pPr marL="1371600" marR="0" lvl="2" indent="-457200" rtl="0">
              <a:spcBef>
                <a:spcPts val="0"/>
              </a:spcBef>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rPr>
              <a:t>Serão inseridas novas colunas à esquerda da coluna selecionada </a:t>
            </a:r>
          </a:p>
          <a:p>
            <a:pPr marL="1371600" marR="0" lvl="2" indent="-457200" rtl="0">
              <a:spcBef>
                <a:spcPts val="0"/>
              </a:spcBef>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rPr>
              <a:t>Serão inseridas novas linhas acima da linha selecionada</a:t>
            </a:r>
            <a:endParaRPr lang="en-US" sz="1200" dirty="0">
              <a:effectLst/>
              <a:ea typeface="Times New Roman" panose="02020603050405020304" pitchFamily="18" charset="0"/>
              <a:cs typeface="Times New Roman" panose="02020603050405020304" pitchFamily="18" charset="0"/>
            </a:endParaRPr>
          </a:p>
          <a:p>
            <a:pPr marL="457200" marR="0" lvl="0" indent="-457200" algn="l" defTabSz="4572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70</a:t>
            </a:fld>
            <a:endParaRPr lang="en-US" altLang="en-US"/>
          </a:p>
        </p:txBody>
      </p:sp>
    </p:spTree>
    <p:extLst>
      <p:ext uri="{BB962C8B-B14F-4D97-AF65-F5344CB8AC3E}">
        <p14:creationId xmlns:p14="http://schemas.microsoft.com/office/powerpoint/2010/main" val="33786300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utilizar a ferramenta de ajuste personalizado para toda a folha de cálculo, Para eliminar colunas e linhas:</a:t>
            </a:r>
          </a:p>
          <a:p>
            <a:pPr marL="800100" marR="0" lvl="1" indent="-342900" rtl="0">
              <a:lnSpc>
                <a:spcPct val="115000"/>
              </a:lnSpc>
              <a:spcBef>
                <a:spcPts val="0"/>
              </a:spcBef>
              <a:spcAft>
                <a:spcPts val="0"/>
              </a:spcAft>
              <a:buFont typeface="+mj-lt"/>
              <a:buAutoNum type="arabicPeriod"/>
            </a:pPr>
            <a:r>
              <a:rPr lang="en-US" sz="1200" dirty="0">
                <a:effectLst/>
                <a:ea typeface="Times New Roman" panose="02020603050405020304" pitchFamily="18" charset="0"/>
                <a:cs typeface="Times New Roman" panose="02020603050405020304" pitchFamily="18" charset="0"/>
              </a:rPr>
              <a:t>Clique com o botão esquerdo do mouse e arraste sobre as colunas a eliminar, tal como apresentado nas imagens no ecrã. </a:t>
            </a:r>
            <a:r>
              <a:rPr lang="en-US" sz="1200" b="1" dirty="0">
                <a:effectLst/>
                <a:ea typeface="Times New Roman" panose="02020603050405020304" pitchFamily="18" charset="0"/>
                <a:cs typeface="Times New Roman" panose="02020603050405020304" pitchFamily="18" charset="0"/>
              </a:rPr>
              <a:t>&lt;CLICAR&gt;</a:t>
            </a:r>
          </a:p>
          <a:p>
            <a:pPr marL="800100" marR="0" lvl="1" indent="-342900">
              <a:lnSpc>
                <a:spcPct val="115000"/>
              </a:lnSpc>
              <a:spcBef>
                <a:spcPts val="0"/>
              </a:spcBef>
              <a:spcAft>
                <a:spcPts val="1200"/>
              </a:spcAft>
              <a:buFont typeface="+mj-lt"/>
              <a:buAutoNum type="arabicPeriod"/>
            </a:pPr>
            <a:r>
              <a:rPr lang="en-US" sz="1200" dirty="0">
                <a:effectLst/>
                <a:ea typeface="Times New Roman" panose="02020603050405020304" pitchFamily="18" charset="0"/>
                <a:cs typeface="Times New Roman" panose="02020603050405020304" pitchFamily="18" charset="0"/>
              </a:rPr>
              <a:t>Clicar com o botão direito do mouse.</a:t>
            </a:r>
          </a:p>
          <a:p>
            <a:pPr lvl="1"/>
            <a:r>
              <a:rPr lang="en-US" sz="1200" dirty="0">
                <a:effectLst/>
                <a:ea typeface="Times New Roman" panose="02020603050405020304" pitchFamily="18" charset="0"/>
              </a:rPr>
              <a:t>3.      Clique em Apagar</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71</a:t>
            </a:fld>
            <a:endParaRPr lang="en-US" altLang="en-US"/>
          </a:p>
        </p:txBody>
      </p:sp>
    </p:spTree>
    <p:extLst>
      <p:ext uri="{BB962C8B-B14F-4D97-AF65-F5344CB8AC3E}">
        <p14:creationId xmlns:p14="http://schemas.microsoft.com/office/powerpoint/2010/main" val="27300823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err="1"/>
              <a:t>Dizer</a:t>
            </a:r>
            <a:r>
              <a:rPr lang="en-US" b="1" u="sng" dirty="0"/>
              <a:t>:</a:t>
            </a:r>
            <a:r>
              <a:rPr lang="en-US" b="1" u="none" dirty="0"/>
              <a:t> </a:t>
            </a:r>
            <a:r>
              <a:rPr lang="en-US" dirty="0"/>
              <a:t>A fusão de células é uma tarefa simples. Para fundir células:</a:t>
            </a:r>
          </a:p>
          <a:p>
            <a:pPr marL="685800" marR="0" lvl="1" indent="-228600" rtl="0">
              <a:lnSpc>
                <a:spcPct val="115000"/>
              </a:lnSpc>
              <a:spcBef>
                <a:spcPts val="0"/>
              </a:spcBef>
              <a:spcAft>
                <a:spcPts val="1200"/>
              </a:spcAft>
              <a:buFont typeface="+mj-lt"/>
              <a:buAutoNum type="arabicPeriod"/>
            </a:pPr>
            <a:r>
              <a:rPr lang="en-US" sz="1200" dirty="0">
                <a:effectLst/>
                <a:ea typeface="Times New Roman" panose="02020603050405020304" pitchFamily="18" charset="0"/>
                <a:cs typeface="Times New Roman" panose="02020603050405020304" pitchFamily="18" charset="0"/>
              </a:rPr>
              <a:t>Selecione células, colunas ou linhas para fundir (</a:t>
            </a:r>
            <a:r>
              <a:rPr lang="en-US" sz="1200" i="1" dirty="0">
                <a:effectLst/>
                <a:ea typeface="Times New Roman" panose="02020603050405020304" pitchFamily="18" charset="0"/>
                <a:cs typeface="Times New Roman" panose="02020603050405020304" pitchFamily="18" charset="0"/>
              </a:rPr>
              <a:t>ver imagem abaixo</a:t>
            </a:r>
            <a:r>
              <a:rPr lang="en-US" sz="1200" dirty="0">
                <a:effectLst/>
                <a:ea typeface="Times New Roman" panose="02020603050405020304" pitchFamily="18" charset="0"/>
                <a:cs typeface="Times New Roman" panose="02020603050405020304" pitchFamily="18" charset="0"/>
              </a:rPr>
              <a:t>)</a:t>
            </a:r>
          </a:p>
          <a:p>
            <a:pPr marL="685800" lvl="1" indent="-228600">
              <a:buFont typeface="+mj-lt"/>
              <a:buAutoNum type="arabicPeriod"/>
            </a:pPr>
            <a:r>
              <a:rPr lang="en-US" sz="1200" dirty="0">
                <a:effectLst/>
                <a:ea typeface="Times New Roman" panose="02020603050405020304" pitchFamily="18" charset="0"/>
              </a:rPr>
              <a:t>Clique no ícone Mesclar e centralizar na guia </a:t>
            </a:r>
            <a:r>
              <a:rPr lang="en-US" sz="1200" dirty="0" err="1">
                <a:effectLst/>
                <a:ea typeface="Times New Roman" panose="02020603050405020304" pitchFamily="18" charset="0"/>
              </a:rPr>
              <a:t>Alinhamento</a:t>
            </a:r>
            <a:r>
              <a:rPr lang="en-US" sz="1200" dirty="0">
                <a:effectLst/>
                <a:ea typeface="Times New Roman" panose="02020603050405020304" pitchFamily="18" charset="0"/>
              </a:rPr>
              <a:t> </a:t>
            </a:r>
            <a:r>
              <a:rPr lang="en-US" sz="1200" b="1" dirty="0">
                <a:effectLst/>
              </a:rPr>
              <a:t>&lt;CLICAR&gt;</a:t>
            </a:r>
          </a:p>
          <a:p>
            <a:endParaRPr lang="en-US"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Para utilizar a ferramenta de ajuste personalizado para toda a folha de cálculo.  </a:t>
            </a:r>
            <a:r>
              <a:rPr lang="en-US" sz="1200" dirty="0">
                <a:effectLst/>
              </a:rPr>
              <a:t>Agora tente fundir e centrar a célula C1 e a célula D1 na folha de cálculo </a:t>
            </a:r>
            <a:r>
              <a:rPr lang="en-US" sz="1200" i="1" dirty="0">
                <a:effectLst/>
              </a:rPr>
              <a:t>de </a:t>
            </a:r>
            <a:r>
              <a:rPr lang="en-US" sz="1200" i="1" dirty="0" err="1">
                <a:effectLst/>
              </a:rPr>
              <a:t>Março</a:t>
            </a:r>
            <a:r>
              <a:rPr lang="en-US" sz="1200" i="1" dirty="0">
                <a:effectLst/>
              </a:rPr>
              <a:t> de 2024</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72</a:t>
            </a:fld>
            <a:endParaRPr lang="en-US" altLang="en-US"/>
          </a:p>
        </p:txBody>
      </p:sp>
    </p:spTree>
    <p:extLst>
      <p:ext uri="{BB962C8B-B14F-4D97-AF65-F5344CB8AC3E}">
        <p14:creationId xmlns:p14="http://schemas.microsoft.com/office/powerpoint/2010/main" val="39516219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o seu "Livro de Exercícios do Participante" para fazerem o exercício 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FORMATAR DADOS</a:t>
            </a:r>
            <a:endParaRPr lang="en-US" sz="1200" b="1" dirty="0">
              <a:effectLst/>
              <a:latin typeface="Arial" panose="020B0604020202020204" pitchFamily="34" charset="0"/>
              <a:ea typeface="Times New Roman" panose="02020603050405020304" pitchFamily="18" charset="0"/>
            </a:endParaRPr>
          </a:p>
          <a:p>
            <a:endParaRPr lang="en-US" sz="1200" b="1" dirty="0">
              <a:effectLst/>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10 minutos.</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73</a:t>
            </a:fld>
            <a:endParaRPr lang="en-US" altLang="en-US"/>
          </a:p>
        </p:txBody>
      </p:sp>
    </p:spTree>
    <p:extLst>
      <p:ext uri="{BB962C8B-B14F-4D97-AF65-F5344CB8AC3E}">
        <p14:creationId xmlns:p14="http://schemas.microsoft.com/office/powerpoint/2010/main" val="3888757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Objetivo do exercício: </a:t>
            </a:r>
            <a:r>
              <a:rPr lang="en-US" sz="1200" dirty="0">
                <a:effectLst/>
                <a:latin typeface="Arial" panose="020B0604020202020204" pitchFamily="34" charset="0"/>
                <a:ea typeface="Times New Roman" panose="02020603050405020304" pitchFamily="18" charset="0"/>
                <a:cs typeface="Arial" panose="020B0604020202020204" pitchFamily="34" charset="0"/>
              </a:rPr>
              <a:t>Na folha de cálculo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de Abril de 2024</a:t>
            </a:r>
            <a:r>
              <a:rPr lang="en-US" sz="1200" dirty="0">
                <a:effectLst/>
                <a:latin typeface="Arial" panose="020B0604020202020204" pitchFamily="34" charset="0"/>
                <a:ea typeface="Times New Roman" panose="02020603050405020304" pitchFamily="18" charset="0"/>
                <a:cs typeface="Arial" panose="020B0604020202020204" pitchFamily="34" charset="0"/>
              </a:rPr>
              <a:t>, introduzir e formatar dados para um surto escolar.</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latin typeface="Arial" panose="020B0604020202020204" pitchFamily="34" charset="0"/>
                <a:cs typeface="Arial" panose="020B0604020202020204" pitchFamily="34" charset="0"/>
              </a:rPr>
              <a:t>Peça aos</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participantes para: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Trabalhar em pares.</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Consultar o Guia do Participante, se necessário.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Utilize a folha de cálculo </a:t>
            </a:r>
            <a:r>
              <a:rPr lang="en-US" sz="1200" i="1" dirty="0">
                <a:effectLst/>
                <a:latin typeface="Arial" panose="020B0604020202020204" pitchFamily="34" charset="0"/>
                <a:ea typeface="Times New Roman" panose="02020603050405020304" pitchFamily="18" charset="0"/>
                <a:cs typeface="Arial" panose="020B0604020202020204" pitchFamily="34" charset="0"/>
              </a:rPr>
              <a:t>"abril de 2024" </a:t>
            </a:r>
            <a:r>
              <a:rPr lang="en-US" sz="1200" dirty="0">
                <a:effectLst/>
                <a:latin typeface="Arial" panose="020B0604020202020204" pitchFamily="34" charset="0"/>
                <a:ea typeface="Times New Roman" panose="02020603050405020304" pitchFamily="18" charset="0"/>
                <a:cs typeface="Arial" panose="020B0604020202020204" pitchFamily="34" charset="0"/>
              </a:rPr>
              <a:t>para introduzir os dados fornecidos abaixo.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74</a:t>
            </a:fld>
            <a:endParaRPr lang="en-US" altLang="en-US"/>
          </a:p>
        </p:txBody>
      </p:sp>
    </p:spTree>
    <p:extLst>
      <p:ext uri="{BB962C8B-B14F-4D97-AF65-F5344CB8AC3E}">
        <p14:creationId xmlns:p14="http://schemas.microsoft.com/office/powerpoint/2010/main" val="22151598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Objetivo do exercício: </a:t>
            </a:r>
            <a:r>
              <a:rPr lang="en-US" sz="1200" dirty="0">
                <a:effectLst/>
                <a:latin typeface="Arial" panose="020B0604020202020204" pitchFamily="34" charset="0"/>
                <a:ea typeface="Times New Roman" panose="02020603050405020304" pitchFamily="18" charset="0"/>
                <a:cs typeface="Arial" panose="020B0604020202020204" pitchFamily="34" charset="0"/>
              </a:rPr>
              <a:t>Na folha de cálculo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de Abril de 2024</a:t>
            </a:r>
            <a:r>
              <a:rPr lang="en-US" sz="1200" dirty="0">
                <a:effectLst/>
                <a:latin typeface="Arial" panose="020B0604020202020204" pitchFamily="34" charset="0"/>
                <a:ea typeface="Times New Roman" panose="02020603050405020304" pitchFamily="18" charset="0"/>
                <a:cs typeface="Arial" panose="020B0604020202020204" pitchFamily="34" charset="0"/>
              </a:rPr>
              <a:t>, introduzir e formatar dados para um surto escolar.</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Formatar as datas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dd/mm/aaaa </a:t>
            </a:r>
            <a:r>
              <a:rPr lang="en-US" sz="1200" dirty="0">
                <a:effectLst/>
                <a:latin typeface="Arial" panose="020B0604020202020204" pitchFamily="34" charset="0"/>
                <a:ea typeface="Times New Roman" panose="02020603050405020304" pitchFamily="18" charset="0"/>
                <a:cs typeface="Arial" panose="020B0604020202020204" pitchFamily="34" charset="0"/>
              </a:rPr>
              <a:t>ou </a:t>
            </a:r>
            <a:r>
              <a:rPr lang="en-US" sz="1200" dirty="0" err="1">
                <a:effectLst/>
                <a:latin typeface="Arial" panose="020B0604020202020204" pitchFamily="34" charset="0"/>
                <a:ea typeface="Times New Roman" panose="02020603050405020304" pitchFamily="18" charset="0"/>
                <a:cs typeface="Arial" panose="020B0604020202020204" pitchFamily="34" charset="0"/>
              </a:rPr>
              <a:t>dd/mm/aaaa</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Formate o aspeto, colocando os cabeçalhos </a:t>
            </a:r>
            <a:r>
              <a:rPr lang="en-US" sz="1200" i="1" dirty="0">
                <a:effectLst/>
                <a:latin typeface="Arial" panose="020B0604020202020204" pitchFamily="34" charset="0"/>
                <a:ea typeface="Times New Roman" panose="02020603050405020304" pitchFamily="18" charset="0"/>
                <a:cs typeface="Arial" panose="020B0604020202020204" pitchFamily="34" charset="0"/>
              </a:rPr>
              <a:t>a negrito, em letra vermelha, com um fundo cinzento e sublinhados</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Utilize uma fórmula para calcular as percentagens na coluna F (% com febre (do total)) e formate as percentagens de modo a incluir uma casa decimal.</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Formate as larguras das colunas A a F de modo a que tenham apenas a largura necessária para acomodar o conteúdo.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75</a:t>
            </a:fld>
            <a:endParaRPr lang="en-US" altLang="en-US"/>
          </a:p>
        </p:txBody>
      </p:sp>
    </p:spTree>
    <p:extLst>
      <p:ext uri="{BB962C8B-B14F-4D97-AF65-F5344CB8AC3E}">
        <p14:creationId xmlns:p14="http://schemas.microsoft.com/office/powerpoint/2010/main" val="2929009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ferramenta </a:t>
            </a:r>
            <a:r>
              <a:rPr lang="en-US" sz="1200" i="1" dirty="0">
                <a:effectLst/>
                <a:latin typeface="Arial" panose="020B0604020202020204" pitchFamily="34" charset="0"/>
                <a:ea typeface="Times New Roman" panose="02020603050405020304" pitchFamily="18" charset="0"/>
                <a:cs typeface="Arial" panose="020B0604020202020204" pitchFamily="34" charset="0"/>
              </a:rPr>
              <a:t>Ordenar </a:t>
            </a:r>
            <a:r>
              <a:rPr lang="en-US" sz="1200" dirty="0">
                <a:effectLst/>
                <a:latin typeface="Arial" panose="020B0604020202020204" pitchFamily="34" charset="0"/>
                <a:ea typeface="Times New Roman" panose="02020603050405020304" pitchFamily="18" charset="0"/>
                <a:cs typeface="Arial" panose="020B0604020202020204" pitchFamily="34" charset="0"/>
              </a:rPr>
              <a:t>permite-lhe organizar uma ou mais colunas de dados. Na vigilância de dados, é frequente querermos ordenar os dados por DATA e HORA antes de os representar graficamente. A ordenação também pode ser utilizada como uma ferramenta de qualidade de dados e para detetar dados em falta ou duplicados, erros ortográficos e outros problemas.  É importante ordenar os dados que pretende analisar.</a:t>
            </a:r>
          </a:p>
          <a:p>
            <a:endParaRPr lang="en-US" sz="120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ferramenta Ordenação também pode ser utilizada para garantir a qualidade dos dados. Utilize a ferramenta Ordenar para verificar:</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Dados em falta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Erros ortográficos e incoerências</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Erros de organização dos dados</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Formatação correta</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Cálculos corretos (fórmulas, funções).</a:t>
            </a:r>
          </a:p>
          <a:p>
            <a:pPr marL="0" marR="0" lvl="0" indent="0">
              <a:lnSpc>
                <a:spcPct val="115000"/>
              </a:lnSpc>
              <a:spcBef>
                <a:spcPts val="0"/>
              </a:spcBef>
              <a:spcAft>
                <a:spcPts val="1200"/>
              </a:spcAft>
              <a:buFont typeface="Symbol" panose="05050102010706020507" pitchFamily="18" charset="2"/>
              <a:buNone/>
            </a:pPr>
            <a:endParaRPr lang="en-US" sz="120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b="0" u="none" dirty="0">
                <a:latin typeface="Arial" panose="020B0604020202020204" pitchFamily="34" charset="0"/>
                <a:cs typeface="Arial" panose="020B0604020202020204" pitchFamily="34" charset="0"/>
              </a:rPr>
              <a:t>COPIAR </a:t>
            </a:r>
            <a:r>
              <a:rPr lang="en-GB" sz="1200" dirty="0">
                <a:effectLst/>
                <a:latin typeface="Arial" panose="020B0604020202020204" pitchFamily="34" charset="0"/>
                <a:cs typeface="Arial" panose="020B0604020202020204" pitchFamily="34" charset="0"/>
              </a:rPr>
              <a:t>e, em seguida, COLAR COMO VALORES todo o conjunto de dados antes de ordenar ou filtrar.</a:t>
            </a:r>
          </a:p>
          <a:p>
            <a:pPr marL="0" marR="0" lvl="0" indent="0">
              <a:lnSpc>
                <a:spcPct val="115000"/>
              </a:lnSpc>
              <a:spcBef>
                <a:spcPts val="0"/>
              </a:spcBef>
              <a:spcAft>
                <a:spcPts val="1200"/>
              </a:spcAft>
              <a:buFont typeface="Symbol" panose="05050102010706020507" pitchFamily="18" charset="2"/>
              <a:buNone/>
            </a:pP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76</a:t>
            </a:fld>
            <a:endParaRPr lang="en-US" altLang="en-US"/>
          </a:p>
        </p:txBody>
      </p:sp>
    </p:spTree>
    <p:extLst>
      <p:ext uri="{BB962C8B-B14F-4D97-AF65-F5344CB8AC3E}">
        <p14:creationId xmlns:p14="http://schemas.microsoft.com/office/powerpoint/2010/main" val="38408260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Vamos praticar a ordenação através da ficha de trabalho OSWEGO. Para começar:</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Copiar para criar uma nova folha de cálculo</a:t>
            </a: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Dê a essa folha de cálculo o nome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en-US" sz="1200" b="1"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OSWEGO2</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457200" rtl="0" eaLnBrk="1" fontAlgn="auto" latinLnBrk="0" hangingPunct="1">
              <a:lnSpc>
                <a:spcPct val="115000"/>
              </a:lnSpc>
              <a:spcBef>
                <a:spcPts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Destacar todos os intervalos de dados para cada ID único</a:t>
            </a:r>
          </a:p>
          <a:p>
            <a:pPr marL="0" marR="0" lvl="0" indent="0" algn="l" defTabSz="4572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Repare como apenas os dados selecionados são ordenados.</a:t>
            </a:r>
          </a:p>
          <a:p>
            <a:pPr marL="171450" indent="-171450">
              <a:buFont typeface="Wingdings" panose="05000000000000000000" pitchFamily="2" charset="2"/>
              <a:buChar cha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kumimoji="0" lang="en-US" sz="1200" b="1" i="0" u="sng"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Perguntar:</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aconteceria se a seleção de ordenação não incluísse a ID única, por exemplo?</a:t>
            </a:r>
          </a:p>
          <a:p>
            <a:pPr marL="171450" indent="-171450">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Os dados tornar-se-iam desorganizados.</a:t>
            </a:r>
          </a:p>
          <a:p>
            <a:pPr marL="171450" indent="-171450">
              <a:buFont typeface="Wingdings" panose="05000000000000000000" pitchFamily="2" charset="2"/>
              <a:buChar cha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Utilizar a função anular para voltar atrás em relação aos erros.</a:t>
            </a:r>
          </a:p>
          <a:p>
            <a:pPr marL="0" marR="0" lvl="0" indent="0" algn="l" defTabSz="457200" rtl="0" eaLnBrk="1" fontAlgn="auto" latinLnBrk="0" hangingPunct="1">
              <a:lnSpc>
                <a:spcPct val="115000"/>
              </a:lnSpc>
              <a:spcBef>
                <a:spcPts val="0"/>
              </a:spcBef>
              <a:spcAft>
                <a:spcPts val="1200"/>
              </a:spcAft>
              <a:buClrTx/>
              <a:buSzTx/>
              <a:buFont typeface="+mj-lt"/>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15000"/>
              </a:lnSpc>
              <a:spcBef>
                <a:spcPts val="0"/>
              </a:spcBef>
              <a:spcAft>
                <a:spcPts val="1200"/>
              </a:spcAft>
              <a:buClrTx/>
              <a:buSzTx/>
              <a:buFont typeface="+mj-lt"/>
              <a:buNone/>
              <a:tabLst/>
              <a:defRPr/>
            </a:pP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77</a:t>
            </a:fld>
            <a:endParaRPr lang="en-US" altLang="en-US"/>
          </a:p>
        </p:txBody>
      </p:sp>
    </p:spTree>
    <p:extLst>
      <p:ext uri="{BB962C8B-B14F-4D97-AF65-F5344CB8AC3E}">
        <p14:creationId xmlns:p14="http://schemas.microsoft.com/office/powerpoint/2010/main" val="39862241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t>Para ordenar uma folha de cálculo inteira:</a:t>
            </a:r>
          </a:p>
          <a:p>
            <a:pPr marL="800100" lvl="1" indent="-342900">
              <a:buAutoNum type="arabicPeriod"/>
            </a:pPr>
            <a:r>
              <a:rPr lang="en-US" sz="1200" dirty="0">
                <a:effectLst/>
                <a:latin typeface="Arial" panose="020B0604020202020204" pitchFamily="34" charset="0"/>
                <a:ea typeface="Times New Roman" panose="02020603050405020304" pitchFamily="18" charset="0"/>
              </a:rPr>
              <a:t>Selecione toda a folha de cálculo clicando no canto superior esquerdo da folha de cálculo</a:t>
            </a:r>
          </a:p>
          <a:p>
            <a:pPr marL="685800" lvl="1" indent="-228600">
              <a:buAutoNum type="arabicPeriod"/>
            </a:pPr>
            <a:r>
              <a:rPr lang="en-US" sz="1200" dirty="0">
                <a:effectLst/>
                <a:latin typeface="Arial" panose="020B0604020202020204" pitchFamily="34" charset="0"/>
                <a:ea typeface="Times New Roman" panose="02020603050405020304" pitchFamily="18" charset="0"/>
              </a:rPr>
              <a:t>   No separador Página inicial, selecione </a:t>
            </a:r>
            <a:r>
              <a:rPr lang="en-US" sz="1200" b="1" dirty="0">
                <a:effectLst/>
                <a:latin typeface="Arial" panose="020B0604020202020204" pitchFamily="34" charset="0"/>
                <a:ea typeface="Times New Roman" panose="02020603050405020304" pitchFamily="18" charset="0"/>
              </a:rPr>
              <a:t>Ordenar e filtrar </a:t>
            </a:r>
          </a:p>
          <a:p>
            <a:pPr marL="800100" marR="0" lvl="1" indent="-342900" rtl="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Selecionar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ordenação personalizada</a:t>
            </a:r>
          </a:p>
          <a:p>
            <a:pPr marL="800100" marR="0" lvl="1" indent="-342900" rtl="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rPr>
              <a:t>Selecionar critérios de ordenação</a:t>
            </a:r>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78</a:t>
            </a:fld>
            <a:endParaRPr lang="en-US" altLang="en-US"/>
          </a:p>
        </p:txBody>
      </p:sp>
    </p:spTree>
    <p:extLst>
      <p:ext uri="{BB962C8B-B14F-4D97-AF65-F5344CB8AC3E}">
        <p14:creationId xmlns:p14="http://schemas.microsoft.com/office/powerpoint/2010/main" val="11790199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600"/>
              </a:spcAft>
              <a:buClrTx/>
              <a:buSzTx/>
              <a:buFont typeface="+mj-lt"/>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171450" marR="0" lvl="0" indent="-171450" rtl="0">
              <a:lnSpc>
                <a:spcPct val="115000"/>
              </a:lnSpc>
              <a:spcBef>
                <a:spcPts val="0"/>
              </a:spcBef>
              <a:spcAft>
                <a:spcPts val="600"/>
              </a:spcAft>
              <a:buFont typeface="Wingdings" panose="05000000000000000000" pitchFamily="2" charset="2"/>
              <a:buChar char="§"/>
            </a:pPr>
            <a:endParaRPr lang="en-US" sz="1200" b="1" u="sng" dirty="0">
              <a:latin typeface="Arial" panose="020B0604020202020204" pitchFamily="34" charset="0"/>
              <a:cs typeface="Arial" panose="020B0604020202020204" pitchFamily="34" charset="0"/>
            </a:endParaRPr>
          </a:p>
          <a:p>
            <a:pPr marL="171450" marR="0" lvl="0" indent="-171450" rtl="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dirty="0"/>
              <a:t>Quando seleciona o separador Ordenar e filtrar: </a:t>
            </a:r>
          </a:p>
          <a:p>
            <a:pPr marL="685800" marR="0" lvl="1" indent="-228600" rtl="0">
              <a:lnSpc>
                <a:spcPct val="115000"/>
              </a:lnSpc>
              <a:spcBef>
                <a:spcPts val="0"/>
              </a:spcBef>
              <a:spcAft>
                <a:spcPts val="6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Aparece </a:t>
            </a:r>
            <a:r>
              <a:rPr lang="en-US" dirty="0"/>
              <a:t>a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janela de diálogo Ordenar. </a:t>
            </a:r>
          </a:p>
          <a:p>
            <a:pPr marL="685800" marR="0" lvl="1" indent="-228600" rtl="0">
              <a:lnSpc>
                <a:spcPct val="115000"/>
              </a:lnSpc>
              <a:spcBef>
                <a:spcPts val="0"/>
              </a:spcBef>
              <a:spcAft>
                <a:spcPts val="6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Exclua os cabeçalhos da ordenação de dados clicando em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Os meus dados têm cabeçalhos. </a:t>
            </a:r>
          </a:p>
          <a:p>
            <a:pPr marL="685800" marR="0" lvl="1" indent="-228600" rtl="0">
              <a:lnSpc>
                <a:spcPct val="115000"/>
              </a:lnSpc>
              <a:spcBef>
                <a:spcPts val="0"/>
              </a:spcBef>
              <a:spcAft>
                <a:spcPts val="600"/>
              </a:spcAft>
              <a:buFont typeface="+mj-lt"/>
              <a:buAutoNum type="arabicPeriod"/>
            </a:pPr>
            <a:r>
              <a:rPr lang="en-US" sz="1200" dirty="0">
                <a:effectLst/>
                <a:latin typeface="Arial" panose="020B0604020202020204" pitchFamily="34" charset="0"/>
                <a:ea typeface="Times New Roman" panose="02020603050405020304" pitchFamily="18" charset="0"/>
              </a:rPr>
              <a:t>Ordenar por coluna, por valores e por ordem.</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79</a:t>
            </a:fld>
            <a:endParaRPr lang="en-US" altLang="en-US"/>
          </a:p>
        </p:txBody>
      </p:sp>
    </p:spTree>
    <p:extLst>
      <p:ext uri="{BB962C8B-B14F-4D97-AF65-F5344CB8AC3E}">
        <p14:creationId xmlns:p14="http://schemas.microsoft.com/office/powerpoint/2010/main" val="4107837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 Barra de Ferramentas de Acesso Rápido permite o acesso rápido a um conjunto de comandos desejados numa barra de ferramentas que está sempre visível, independentemente do separador selecionado.</a:t>
            </a:r>
          </a:p>
          <a:p>
            <a:endParaRPr lang="en-GB"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a:latin typeface="Arial" panose="020B0604020202020204" pitchFamily="34" charset="0"/>
                <a:cs typeface="Arial" panose="020B0604020202020204" pitchFamily="34" charset="0"/>
              </a:rPr>
              <a:t>Dizer:</a:t>
            </a:r>
            <a:r>
              <a:rPr lang="en-GB" altLang="en-US" sz="1200" b="1" u="none" dirty="0">
                <a:latin typeface="Arial" panose="020B0604020202020204" pitchFamily="34" charset="0"/>
                <a:cs typeface="Arial" panose="020B0604020202020204" pitchFamily="34" charset="0"/>
              </a:rPr>
              <a:t> </a:t>
            </a:r>
            <a:r>
              <a:rPr lang="pt-BR" sz="1200" dirty="0">
                <a:latin typeface="Arial" panose="020B0604020202020204" pitchFamily="34" charset="0"/>
                <a:cs typeface="Arial" panose="020B0604020202020204" pitchFamily="34" charset="0"/>
              </a:rPr>
              <a:t>Se utilizar um comando do Excel com frequência, pode adicioná-lo à Barra de Acesso Rápido. Por predefinição, a Barra de Acesso Rápido contém cinco comandos: AutoSalvar, Guardar, Desfazer, Refazer e Imprimir. </a:t>
            </a:r>
            <a:br>
              <a:rPr lang="pt-BR" sz="1200" dirty="0">
                <a:latin typeface="Arial" panose="020B0604020202020204" pitchFamily="34" charset="0"/>
                <a:cs typeface="Arial" panose="020B0604020202020204" pitchFamily="34" charset="0"/>
              </a:rPr>
            </a:br>
            <a:endParaRPr lang="en-GB" altLang="en-US" sz="1200"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GB" altLang="en-US" sz="1200" b="1" u="sng" dirty="0" err="1">
                <a:latin typeface="Arial" panose="020B0604020202020204" pitchFamily="34" charset="0"/>
                <a:cs typeface="Arial" panose="020B0604020202020204" pitchFamily="34" charset="0"/>
              </a:rPr>
              <a:t>Dizer</a:t>
            </a:r>
            <a:r>
              <a:rPr lang="en-GB" altLang="en-US" sz="1200" b="1" u="sng" dirty="0">
                <a:latin typeface="Arial" panose="020B0604020202020204" pitchFamily="34" charset="0"/>
                <a:cs typeface="Arial" panose="020B0604020202020204" pitchFamily="34" charset="0"/>
              </a:rPr>
              <a:t>:</a:t>
            </a:r>
            <a:r>
              <a:rPr lang="en-GB" altLang="en-US" sz="1200" b="1" u="non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Não confie </a:t>
            </a:r>
            <a:r>
              <a:rPr lang="en-US" sz="1200" dirty="0">
                <a:effectLst/>
                <a:latin typeface="Arial" panose="020B0604020202020204" pitchFamily="34" charset="0"/>
                <a:ea typeface="Times New Roman" panose="02020603050405020304" pitchFamily="18" charset="0"/>
                <a:cs typeface="Arial" panose="020B0604020202020204" pitchFamily="34" charset="0"/>
              </a:rPr>
              <a:t>na funcionalidade de gravação automática. Guarde cedo e com frequência.</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59217952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Vamos agora experimentar a ferramenta de ordenação e praticar uma ordenação de nível um. </a:t>
            </a:r>
            <a:r>
              <a:rPr lang="en-US" sz="1200" dirty="0">
                <a:effectLst/>
                <a:latin typeface="Arial" panose="020B0604020202020204" pitchFamily="34" charset="0"/>
                <a:ea typeface="Times New Roman" panose="02020603050405020304" pitchFamily="18" charset="0"/>
                <a:cs typeface="Arial" panose="020B0604020202020204" pitchFamily="34" charset="0"/>
              </a:rPr>
              <a:t>Selecione ILL na lista pendente "Ordenar por" das variáveis da base de dados Oswego. Clique em </a:t>
            </a:r>
            <a:r>
              <a:rPr lang="en-US" sz="1200" b="1" dirty="0">
                <a:effectLst/>
                <a:latin typeface="Arial" panose="020B0604020202020204" pitchFamily="34" charset="0"/>
                <a:ea typeface="Times New Roman" panose="02020603050405020304" pitchFamily="18" charset="0"/>
                <a:cs typeface="Arial" panose="020B0604020202020204" pitchFamily="34" charset="0"/>
              </a:rPr>
              <a:t>OK</a:t>
            </a:r>
            <a:r>
              <a:rPr lang="en-US" sz="1200" dirty="0">
                <a:effectLst/>
                <a:latin typeface="Arial" panose="020B0604020202020204" pitchFamily="34" charset="0"/>
                <a:ea typeface="Times New Roman" panose="02020603050405020304" pitchFamily="18" charset="0"/>
                <a:cs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0" indent="0">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v"/>
            </a:pPr>
            <a:r>
              <a:rPr lang="en-US" sz="1200" b="1" dirty="0">
                <a:effectLst/>
                <a:latin typeface="Arial" panose="020B0604020202020204" pitchFamily="34" charset="0"/>
                <a:ea typeface="Times New Roman" panose="02020603050405020304" pitchFamily="18" charset="0"/>
                <a:cs typeface="Arial" panose="020B0604020202020204" pitchFamily="34" charset="0"/>
              </a:rPr>
              <a:t> Saiba que ILL = YES representa os casos de doença diarreica. ILL = NO são os não-casos (pessoas sem doença que participaram na refeição).</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v"/>
            </a:pP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dirty="0">
                <a:effectLst/>
                <a:latin typeface="Arial" panose="020B0604020202020204" pitchFamily="34" charset="0"/>
                <a:ea typeface="Times New Roman" panose="02020603050405020304" pitchFamily="18" charset="0"/>
                <a:cs typeface="Arial" panose="020B0604020202020204" pitchFamily="34" charset="0"/>
              </a:rPr>
              <a:t>  O que é que vês?</a:t>
            </a:r>
          </a:p>
          <a:p>
            <a:pPr marL="171450" indent="-171450">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São dadas duas possibilidades: Os não processos ("N") são enumerados em primeiro lugar e, em seguida, os processos ("Y").</a:t>
            </a:r>
            <a:endParaRPr lang="en-US"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endParaRPr lang="en-US"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Porquê?</a:t>
            </a:r>
          </a:p>
          <a:p>
            <a:pPr marL="171450" indent="-171450">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Porque a lista está por ordem alfabética.</a:t>
            </a:r>
          </a:p>
          <a:p>
            <a:pPr marL="0" indent="0">
              <a:buFont typeface="Wingdings" panose="05000000000000000000" pitchFamily="2" charset="2"/>
              <a:buNone/>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podemos fazer com que os Casos venham primeiro?</a:t>
            </a:r>
          </a:p>
          <a:p>
            <a:pPr marL="171450" indent="-171450">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dirty="0">
                <a:effectLst/>
                <a:latin typeface="Arial" panose="020B0604020202020204" pitchFamily="34" charset="0"/>
                <a:ea typeface="Times New Roman" panose="02020603050405020304" pitchFamily="18" charset="0"/>
                <a:cs typeface="Arial" panose="020B0604020202020204" pitchFamily="34" charset="0"/>
              </a:rPr>
              <a:t>Na caixa de </a:t>
            </a:r>
            <a:r>
              <a:rPr lang="en-US" sz="1200" i="1" dirty="0">
                <a:effectLst/>
                <a:latin typeface="Arial" panose="020B0604020202020204" pitchFamily="34" charset="0"/>
                <a:ea typeface="Times New Roman" panose="02020603050405020304" pitchFamily="18" charset="0"/>
                <a:cs typeface="Arial" panose="020B0604020202020204" pitchFamily="34" charset="0"/>
              </a:rPr>
              <a:t>diálogo Ordenar</a:t>
            </a:r>
            <a:r>
              <a:rPr lang="en-US" sz="1200" dirty="0">
                <a:effectLst/>
                <a:latin typeface="Arial" panose="020B0604020202020204" pitchFamily="34" charset="0"/>
                <a:ea typeface="Times New Roman" panose="02020603050405020304" pitchFamily="18" charset="0"/>
                <a:cs typeface="Arial" panose="020B0604020202020204" pitchFamily="34" charset="0"/>
              </a:rPr>
              <a:t>, alterar a ordem para "Z a A". </a:t>
            </a:r>
          </a:p>
          <a:p>
            <a:pPr marL="171450" indent="-171450">
              <a:buFont typeface="Wingdings" panose="05000000000000000000" pitchFamily="2" charset="2"/>
              <a:buChar char="§"/>
            </a:pP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participantes para mudarem a ordem para "Z a A".</a:t>
            </a:r>
          </a:p>
          <a:p>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80</a:t>
            </a:fld>
            <a:endParaRPr lang="en-US" altLang="en-US"/>
          </a:p>
        </p:txBody>
      </p:sp>
    </p:spTree>
    <p:extLst>
      <p:ext uri="{BB962C8B-B14F-4D97-AF65-F5344CB8AC3E}">
        <p14:creationId xmlns:p14="http://schemas.microsoft.com/office/powerpoint/2010/main" val="1588601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Utilize a caixa de diálogo </a:t>
            </a:r>
            <a:r>
              <a:rPr lang="en-US" sz="1200" b="1" dirty="0">
                <a:effectLst/>
                <a:latin typeface="Arial" panose="020B0604020202020204" pitchFamily="34" charset="0"/>
                <a:ea typeface="Times New Roman" panose="02020603050405020304" pitchFamily="18" charset="0"/>
                <a:cs typeface="Arial" panose="020B0604020202020204" pitchFamily="34" charset="0"/>
              </a:rPr>
              <a:t>Adicionar nível </a:t>
            </a:r>
            <a:r>
              <a:rPr lang="en-US" sz="1200" dirty="0">
                <a:effectLst/>
                <a:latin typeface="Arial" panose="020B0604020202020204" pitchFamily="34" charset="0"/>
                <a:ea typeface="Times New Roman" panose="02020603050405020304" pitchFamily="18" charset="0"/>
                <a:cs typeface="Arial" panose="020B0604020202020204" pitchFamily="34" charset="0"/>
              </a:rPr>
              <a:t>para introduzir mais critérios. Quanto mais critérios adicionar, mais específicos serão os seus resultados.</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Agora clique em </a:t>
            </a:r>
            <a:r>
              <a:rPr lang="en-US" sz="1200" b="1" dirty="0">
                <a:effectLst/>
                <a:latin typeface="Arial" panose="020B0604020202020204" pitchFamily="34" charset="0"/>
                <a:ea typeface="Times New Roman" panose="02020603050405020304" pitchFamily="18" charset="0"/>
                <a:cs typeface="Arial" panose="020B0604020202020204" pitchFamily="34" charset="0"/>
              </a:rPr>
              <a:t>Adicionar nível</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Selecione </a:t>
            </a:r>
            <a:r>
              <a:rPr lang="en-US" sz="1200" b="1" dirty="0">
                <a:effectLst/>
                <a:latin typeface="Arial" panose="020B0604020202020204" pitchFamily="34" charset="0"/>
                <a:ea typeface="Times New Roman" panose="02020603050405020304" pitchFamily="18" charset="0"/>
                <a:cs typeface="Arial" panose="020B0604020202020204" pitchFamily="34" charset="0"/>
              </a:rPr>
              <a:t>TIMEONSET.</a:t>
            </a:r>
          </a:p>
          <a:p>
            <a:pPr lvl="1"/>
            <a:r>
              <a:rPr lang="en-US" sz="1200" dirty="0">
                <a:effectLst/>
                <a:latin typeface="Arial" panose="020B0604020202020204" pitchFamily="34" charset="0"/>
                <a:ea typeface="Times New Roman" panose="02020603050405020304" pitchFamily="18" charset="0"/>
                <a:cs typeface="Arial" panose="020B0604020202020204" pitchFamily="34" charset="0"/>
              </a:rPr>
              <a:t>3.      Guarde o seu trabalho clicando no ícone Guardar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81</a:t>
            </a:fld>
            <a:endParaRPr lang="en-US" altLang="en-US"/>
          </a:p>
        </p:txBody>
      </p:sp>
    </p:spTree>
    <p:extLst>
      <p:ext uri="{BB962C8B-B14F-4D97-AF65-F5344CB8AC3E}">
        <p14:creationId xmlns:p14="http://schemas.microsoft.com/office/powerpoint/2010/main" val="40941765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rPr>
              <a:t>A filtragem de dados é outra ferramenta do Excel. A filtragem de dados permite-lhe mostrar ou ocultar dados específicos numa lista, o que facilita muito o trabalho com grandes conjuntos de dados. A filtragem de dados também pode ajudá-lo a eliminar dados desnecessários. </a:t>
            </a:r>
            <a:r>
              <a:rPr lang="en-US" sz="1200" b="1" dirty="0">
                <a:effectLst/>
                <a:latin typeface="Arial" panose="020B0604020202020204" pitchFamily="34" charset="0"/>
              </a:rPr>
              <a:t>&lt;CLICAR&gt; </a:t>
            </a:r>
          </a:p>
          <a:p>
            <a:pPr marL="171450" marR="0" indent="-171450">
              <a:lnSpc>
                <a:spcPct val="115000"/>
              </a:lnSpc>
              <a:spcBef>
                <a:spcPts val="0"/>
              </a:spcBef>
              <a:spcAft>
                <a:spcPts val="600"/>
              </a:spcAft>
              <a:buFont typeface="Wingdings" panose="05000000000000000000" pitchFamily="2" charset="2"/>
              <a:buChar char="§"/>
            </a:pPr>
            <a:endParaRPr lang="en-US" sz="1200" b="1" u="sng"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b="0" dirty="0"/>
              <a:t>Os passos para filtrar dados são simples.  </a:t>
            </a:r>
            <a:r>
              <a:rPr kumimoji="0" lang="en-GB" sz="1200" b="0" i="0" u="none" strike="noStrike" kern="1200" cap="none" spc="0" normalizeH="0" baseline="0" noProof="0" dirty="0">
                <a:ln>
                  <a:noFill/>
                </a:ln>
                <a:solidFill>
                  <a:prstClr val="black"/>
                </a:solidFill>
                <a:effectLst/>
                <a:uLnTx/>
                <a:uFillTx/>
                <a:latin typeface="Arial"/>
                <a:ea typeface="+mn-ea"/>
                <a:cs typeface="+mn-cs"/>
              </a:rPr>
              <a:t>O filtro está localizado ao lado de Ordenar no separador Dados</a:t>
            </a:r>
          </a:p>
          <a:p>
            <a:pPr marL="914400" lvl="1" indent="-457200">
              <a:buFont typeface="Courier New" panose="02070309020205020404" pitchFamily="49" charset="0"/>
              <a:buChar char="o"/>
            </a:pPr>
            <a:r>
              <a:rPr kumimoji="0" lang="en-GB" sz="1200" b="0" i="0" u="none" strike="noStrike" kern="1200" cap="none" spc="0" normalizeH="0" baseline="0" noProof="0" dirty="0">
                <a:ln>
                  <a:noFill/>
                </a:ln>
                <a:solidFill>
                  <a:prstClr val="black"/>
                </a:solidFill>
                <a:effectLst/>
                <a:uLnTx/>
                <a:uFillTx/>
                <a:latin typeface="Arial"/>
                <a:ea typeface="+mn-ea"/>
                <a:cs typeface="+mn-cs"/>
              </a:rPr>
              <a:t>Selecione todos os dados da folha de cálculo OSWEGO2 clicando no canto superior esquerdo da folha de cálculo</a:t>
            </a:r>
          </a:p>
          <a:p>
            <a:pPr marL="914400" lvl="1" indent="-457200">
              <a:buFont typeface="Courier New" panose="02070309020205020404" pitchFamily="49" charset="0"/>
              <a:buChar char="o"/>
            </a:pPr>
            <a:r>
              <a:rPr kumimoji="0" lang="en-GB" sz="1200" b="0" i="0" u="none" strike="noStrike" kern="1200" cap="none" spc="0" normalizeH="0" baseline="0" noProof="0" dirty="0">
                <a:ln>
                  <a:noFill/>
                </a:ln>
                <a:solidFill>
                  <a:prstClr val="black"/>
                </a:solidFill>
                <a:effectLst/>
                <a:uLnTx/>
                <a:uFillTx/>
                <a:latin typeface="Arial"/>
                <a:ea typeface="+mn-ea"/>
                <a:cs typeface="+mn-cs"/>
              </a:rPr>
              <a:t>Localize o ícone Filter (Filtro) e clique </a:t>
            </a:r>
            <a:r>
              <a:rPr kumimoji="0" lang="en-GB" sz="1200" b="0" i="0" u="none" strike="noStrike" kern="1200" cap="none" spc="0" normalizeH="0" baseline="0" noProof="0" dirty="0" err="1">
                <a:ln>
                  <a:noFill/>
                </a:ln>
                <a:solidFill>
                  <a:prstClr val="black"/>
                </a:solidFill>
                <a:effectLst/>
                <a:uLnTx/>
                <a:uFillTx/>
                <a:latin typeface="Arial"/>
                <a:ea typeface="+mn-ea"/>
                <a:cs typeface="+mn-cs"/>
              </a:rPr>
              <a:t>nele</a:t>
            </a:r>
            <a:r>
              <a:rPr kumimoji="0" lang="en-GB" sz="1200" b="0" i="0" u="none" strike="noStrike" kern="1200" cap="none" spc="0" normalizeH="0" baseline="0" noProof="0" dirty="0">
                <a:ln>
                  <a:noFill/>
                </a:ln>
                <a:solidFill>
                  <a:prstClr val="black"/>
                </a:solidFill>
                <a:effectLst/>
                <a:uLnTx/>
                <a:uFillTx/>
                <a:latin typeface="Arial"/>
                <a:ea typeface="+mn-ea"/>
                <a:cs typeface="+mn-cs"/>
              </a:rPr>
              <a:t> </a:t>
            </a:r>
            <a:r>
              <a:rPr kumimoji="0" lang="en-GB" sz="1200" b="1" i="0" u="none" strike="noStrike" kern="1200" cap="none" spc="0" normalizeH="0" baseline="0" noProof="0" dirty="0">
                <a:ln>
                  <a:noFill/>
                </a:ln>
                <a:solidFill>
                  <a:prstClr val="black"/>
                </a:solidFill>
                <a:effectLst/>
                <a:uLnTx/>
                <a:uFillTx/>
                <a:latin typeface="Arial"/>
                <a:ea typeface="+mn-ea"/>
                <a:cs typeface="+mn-cs"/>
              </a:rPr>
              <a:t>&lt;CLICAR&gt;</a:t>
            </a:r>
          </a:p>
          <a:p>
            <a:pPr marL="914400" lvl="1" indent="-457200">
              <a:buFont typeface="Courier New" panose="02070309020205020404" pitchFamily="49" charset="0"/>
              <a:buChar char="o"/>
            </a:pPr>
            <a:r>
              <a:rPr kumimoji="0" lang="en-GB" sz="1200" b="0" i="0" u="none" strike="noStrike" kern="1200" cap="none" spc="0" normalizeH="0" baseline="0" noProof="0" dirty="0">
                <a:ln>
                  <a:noFill/>
                </a:ln>
                <a:solidFill>
                  <a:prstClr val="black"/>
                </a:solidFill>
                <a:effectLst/>
                <a:uLnTx/>
                <a:uFillTx/>
                <a:latin typeface="Arial"/>
                <a:ea typeface="+mn-ea"/>
                <a:cs typeface="+mn-cs"/>
              </a:rPr>
              <a:t>Cada coluna tem agora uma seta ao lado da letra A, B, C, etc</a:t>
            </a:r>
          </a:p>
          <a:p>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82</a:t>
            </a:fld>
            <a:endParaRPr lang="en-US" altLang="en-US"/>
          </a:p>
        </p:txBody>
      </p:sp>
    </p:spTree>
    <p:extLst>
      <p:ext uri="{BB962C8B-B14F-4D97-AF65-F5344CB8AC3E}">
        <p14:creationId xmlns:p14="http://schemas.microsoft.com/office/powerpoint/2010/main" val="25569464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Vamos praticar a filtragem de dados com o conjunto de dados OSWEGO2. Queremos ver apenas as mulheres no conjunto de dados. Para filtrar os dados de modo a ver apenas as mulheres:</a:t>
            </a:r>
          </a:p>
          <a:p>
            <a:pPr marL="800100" marR="0" lvl="1" indent="-342900" rtl="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Clique na seta da coluna Sexo e anule a seleção de "</a:t>
            </a:r>
            <a:r>
              <a:rPr lang="en-US" sz="1200" i="1" dirty="0">
                <a:effectLst/>
                <a:latin typeface="Arial" panose="020B0604020202020204" pitchFamily="34" charset="0"/>
                <a:ea typeface="Times New Roman" panose="02020603050405020304" pitchFamily="18" charset="0"/>
                <a:cs typeface="Arial" panose="020B0604020202020204" pitchFamily="34" charset="0"/>
              </a:rPr>
              <a:t>Selecionar tudo"</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Em seguida, clique na caixa de verificação </a:t>
            </a:r>
            <a:r>
              <a:rPr lang="en-US" sz="1200" i="1" dirty="0">
                <a:effectLst/>
                <a:latin typeface="Arial" panose="020B0604020202020204" pitchFamily="34" charset="0"/>
                <a:ea typeface="Times New Roman" panose="02020603050405020304" pitchFamily="18" charset="0"/>
                <a:cs typeface="Arial" panose="020B0604020202020204" pitchFamily="34" charset="0"/>
              </a:rPr>
              <a:t>"Feminino" </a:t>
            </a:r>
          </a:p>
          <a:p>
            <a:pPr marL="800100" marR="0" lvl="1" indent="-34290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Clique em </a:t>
            </a:r>
            <a:r>
              <a:rPr lang="en-US" sz="1200" b="1" dirty="0">
                <a:effectLst/>
                <a:latin typeface="Arial" panose="020B0604020202020204" pitchFamily="34" charset="0"/>
                <a:ea typeface="Times New Roman" panose="02020603050405020304" pitchFamily="18" charset="0"/>
                <a:cs typeface="Arial" panose="020B0604020202020204" pitchFamily="34" charset="0"/>
              </a:rPr>
              <a:t>OK</a:t>
            </a:r>
          </a:p>
          <a:p>
            <a:pPr marL="457200" marR="0" lvl="1" indent="0">
              <a:lnSpc>
                <a:spcPct val="115000"/>
              </a:lnSpc>
              <a:spcBef>
                <a:spcPts val="0"/>
              </a:spcBef>
              <a:spcAft>
                <a:spcPts val="1200"/>
              </a:spcAft>
              <a:buFont typeface="+mj-lt"/>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rPr>
              <a:t>Dizer</a:t>
            </a:r>
            <a:r>
              <a:rPr lang="en-US" sz="1200" b="1" u="sng" dirty="0">
                <a:latin typeface="Arial" panose="020B0604020202020204" pitchFamily="34" charset="0"/>
                <a:cs typeface="Arial" panose="020B0604020202020204" pitchFamily="34" charset="0"/>
              </a:rPr>
              <a:t>:</a:t>
            </a:r>
            <a:r>
              <a:rPr 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Você verá que o Excel exibe apenas os registros para as fêmeas no conjunto de dados.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Clique em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Filter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novamente e as setas desaparecerão. Os dados para Machos reaparecem e você está fora do modo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Filtro</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83</a:t>
            </a:fld>
            <a:endParaRPr lang="en-US" altLang="en-US"/>
          </a:p>
        </p:txBody>
      </p:sp>
    </p:spTree>
    <p:extLst>
      <p:ext uri="{BB962C8B-B14F-4D97-AF65-F5344CB8AC3E}">
        <p14:creationId xmlns:p14="http://schemas.microsoft.com/office/powerpoint/2010/main" val="34299212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o seu "Livro de Exercícios do Participante" para o exercício 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Ordenar e filtrar </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20 minutos.</a:t>
            </a: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84</a:t>
            </a:fld>
            <a:endParaRPr lang="en-US" altLang="en-US"/>
          </a:p>
        </p:txBody>
      </p:sp>
    </p:spTree>
    <p:extLst>
      <p:ext uri="{BB962C8B-B14F-4D97-AF65-F5344CB8AC3E}">
        <p14:creationId xmlns:p14="http://schemas.microsoft.com/office/powerpoint/2010/main" val="3095489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indent="0">
              <a:lnSpc>
                <a:spcPct val="115000"/>
              </a:lnSpc>
              <a:spcBef>
                <a:spcPts val="0"/>
              </a:spcBef>
              <a:spcAft>
                <a:spcPts val="600"/>
              </a:spcAft>
              <a:buFont typeface="Wingdings" panose="05000000000000000000" pitchFamily="2" charset="2"/>
              <a:buNone/>
            </a:pP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Objetivo do exercício: Praticar a utilização das ferramentas de ordenação e filtragem num conjunto de dados de surtos. Utilizar as ferramentas de ordenação e filtragem para organizar os dados.</a:t>
            </a:r>
          </a:p>
          <a:p>
            <a:pPr marL="0" marR="0" indent="0">
              <a:lnSpc>
                <a:spcPct val="115000"/>
              </a:lnSpc>
              <a:spcBef>
                <a:spcPts val="0"/>
              </a:spcBef>
              <a:spcAft>
                <a:spcPts val="600"/>
              </a:spcAft>
              <a:buFont typeface="Wingdings" panose="05000000000000000000" pitchFamily="2" charset="2"/>
              <a:buNone/>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Na ficha de trabalho sobre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cólera da OMS</a:t>
            </a:r>
            <a:r>
              <a:rPr lang="en-US" sz="1200" dirty="0">
                <a:effectLst/>
                <a:latin typeface="Arial" panose="020B0604020202020204" pitchFamily="34" charset="0"/>
                <a:ea typeface="Times New Roman" panose="02020603050405020304" pitchFamily="18" charset="0"/>
                <a:cs typeface="Arial" panose="020B0604020202020204" pitchFamily="34" charset="0"/>
              </a:rPr>
              <a:t>, trabalhem individualmente ou em pares para ordenar e filtrar os dados, de modo a que apenas os dados do vosso país sejam apresentados por ordem cronológica.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Sugestão: </a:t>
            </a:r>
            <a:r>
              <a:rPr lang="en-US" sz="1200" i="1" dirty="0">
                <a:effectLst/>
                <a:latin typeface="Arial" panose="020B0604020202020204" pitchFamily="34" charset="0"/>
                <a:ea typeface="Times New Roman" panose="02020603050405020304" pitchFamily="18" charset="0"/>
                <a:cs typeface="Arial" panose="020B0604020202020204" pitchFamily="34" charset="0"/>
              </a:rPr>
              <a:t>Ao filtrar, pode desmarcar a opção "Selecionar tudo" e marcar apenas o seu país, em vez de desmarcar tudo menos o seu país.</a:t>
            </a:r>
          </a:p>
          <a:p>
            <a:pPr marL="171450" marR="0" indent="-171450">
              <a:lnSpc>
                <a:spcPct val="115000"/>
              </a:lnSpc>
              <a:spcBef>
                <a:spcPts val="0"/>
              </a:spcBef>
              <a:spcAft>
                <a:spcPts val="600"/>
              </a:spcAft>
              <a:buFont typeface="Wingdings" panose="05000000000000000000" pitchFamily="2" charset="2"/>
              <a:buChar char="§"/>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Façam uma cópia da ficha de trabalho da OMS sobre a cólera e chamem à nova ficha de trabalho NACIONAL.</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85</a:t>
            </a:fld>
            <a:endParaRPr lang="en-US" altLang="en-US"/>
          </a:p>
        </p:txBody>
      </p:sp>
    </p:spTree>
    <p:extLst>
      <p:ext uri="{BB962C8B-B14F-4D97-AF65-F5344CB8AC3E}">
        <p14:creationId xmlns:p14="http://schemas.microsoft.com/office/powerpoint/2010/main" val="38894749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Embora o Excel não seja uma ferramenta de visualização de dados, é certamente uma ferramenta eficaz para analisar e ilustrar conjuntos de dados. O Excel pode ajudar a desenvolver histogramas (curvas epidémicas) e gráficos de linhas. Para rever, um histograma é semelhante a um gráfico de barras verticais utilizado para variáveis contínuas como hora, dia, mês, que normalmente são colocadas no eixo horizontal (eixo x). As colunas adjacentes devem tocar-se. </a:t>
            </a:r>
            <a:r>
              <a:rPr lang="en-US" b="1" dirty="0">
                <a:latin typeface="Arial" panose="020B0604020202020204" pitchFamily="34" charset="0"/>
                <a:cs typeface="Arial" panose="020B0604020202020204" pitchFamily="34" charset="0"/>
              </a:rPr>
              <a:t>&lt;CLICAR&gt;</a:t>
            </a:r>
          </a:p>
          <a:p>
            <a:pPr marL="171450" indent="-171450">
              <a:buFont typeface="Wingdings" panose="05000000000000000000" pitchFamily="2" charset="2"/>
              <a:buChar char="§"/>
            </a:pPr>
            <a:endParaRPr lang="en-US"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Uma curva epidémica é um histograma que apresenta a distribuição de casos durante um surto ou epidemia. Os dados são organizados por data de início da doença e são sempre apresentados com colunas. O eixo X apresenta os períodos de tempo e o eixo Y apresenta o número de casos.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86</a:t>
            </a:fld>
            <a:endParaRPr lang="en-US" altLang="en-US"/>
          </a:p>
        </p:txBody>
      </p:sp>
    </p:spTree>
    <p:extLst>
      <p:ext uri="{BB962C8B-B14F-4D97-AF65-F5344CB8AC3E}">
        <p14:creationId xmlns:p14="http://schemas.microsoft.com/office/powerpoint/2010/main" val="223378184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err="1"/>
              <a:t>Dizer</a:t>
            </a:r>
            <a:r>
              <a:rPr lang="en-US" b="1" u="sng" dirty="0"/>
              <a:t>:</a:t>
            </a:r>
            <a:r>
              <a:rPr lang="en-US" b="1" u="none" dirty="0"/>
              <a:t> </a:t>
            </a:r>
            <a:r>
              <a:rPr lang="en-US" b="0" u="none" dirty="0"/>
              <a:t>Certifica-te</a:t>
            </a:r>
            <a:r>
              <a:rPr lang="en-US" b="0" u="sng" dirty="0"/>
              <a:t> </a:t>
            </a:r>
            <a:r>
              <a:rPr lang="en-US" b="0" u="none" dirty="0"/>
              <a:t>de que o formato do teu gráfico está correto. Lembre-se sempre do seguinte:</a:t>
            </a:r>
          </a:p>
          <a:p>
            <a:pPr marL="628650" lvl="1" indent="-171450">
              <a:buFont typeface="Wingdings" panose="05000000000000000000" pitchFamily="2" charset="2"/>
              <a:buChar char="§"/>
            </a:pPr>
            <a:r>
              <a:rPr lang="en-US" b="0" u="none" dirty="0"/>
              <a:t>Utilizar colunas</a:t>
            </a:r>
          </a:p>
          <a:p>
            <a:pPr marL="628650" lvl="1" indent="-171450">
              <a:buFont typeface="Wingdings" panose="05000000000000000000" pitchFamily="2" charset="2"/>
              <a:buChar char="§"/>
            </a:pPr>
            <a:r>
              <a:rPr lang="en-US" b="0" u="none" dirty="0"/>
              <a:t>A frequência deve estar no eixo y</a:t>
            </a:r>
          </a:p>
          <a:p>
            <a:pPr marL="628650" lvl="1" indent="-171450">
              <a:buFont typeface="Wingdings" panose="05000000000000000000" pitchFamily="2" charset="2"/>
              <a:buChar char="§"/>
            </a:pPr>
            <a:r>
              <a:rPr lang="en-US" b="0" u="none" dirty="0"/>
              <a:t>Os períodos de tempo devem estar no eixo x</a:t>
            </a:r>
          </a:p>
          <a:p>
            <a:pPr marL="628650" lvl="1" indent="-171450">
              <a:buFont typeface="Wingdings" panose="05000000000000000000" pitchFamily="2" charset="2"/>
              <a:buChar char="§"/>
            </a:pPr>
            <a:r>
              <a:rPr lang="en-US" b="0" u="none" dirty="0"/>
              <a:t>Se estiver a utilizar um histograma, certifique-se de que as colunas adjacentes se tocam e que não existem espaços vazios.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87</a:t>
            </a:fld>
            <a:endParaRPr lang="en-US" altLang="en-US"/>
          </a:p>
        </p:txBody>
      </p:sp>
    </p:spTree>
    <p:extLst>
      <p:ext uri="{BB962C8B-B14F-4D97-AF65-F5344CB8AC3E}">
        <p14:creationId xmlns:p14="http://schemas.microsoft.com/office/powerpoint/2010/main" val="26984075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b="1" u="sng" dirty="0" err="1"/>
              <a:t>Dizer</a:t>
            </a:r>
            <a:r>
              <a:rPr lang="en-US" b="1" u="sng" dirty="0"/>
              <a:t>:</a:t>
            </a:r>
            <a:r>
              <a:rPr lang="en-US" b="1" u="none" dirty="0"/>
              <a:t> </a:t>
            </a:r>
            <a:r>
              <a:rPr lang="en-US" dirty="0"/>
              <a:t>Para desenvolver um histograma no Excel, primeiro é necessário abrir a folha de cálculo intitulada </a:t>
            </a:r>
            <a:r>
              <a:rPr lang="en-US" i="1" dirty="0"/>
              <a:t>março de 2024</a:t>
            </a:r>
            <a:r>
              <a:rPr lang="en-US" i="0" dirty="0"/>
              <a:t>. De seguida, siga estes passos:</a:t>
            </a:r>
          </a:p>
          <a:p>
            <a:pPr marL="800100" marR="0" lvl="1" indent="-342900" rtl="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Selecione os dados nas colunas A a C.</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lvl="1" indent="-228600">
              <a:buFont typeface="+mj-lt"/>
              <a:buAutoNum type="arabicPeriod"/>
            </a:pPr>
            <a:r>
              <a:rPr lang="en-US" sz="1200" dirty="0">
                <a:effectLst/>
                <a:latin typeface="Arial" panose="020B0604020202020204" pitchFamily="34" charset="0"/>
                <a:ea typeface="Times New Roman" panose="02020603050405020304" pitchFamily="18" charset="0"/>
              </a:rPr>
              <a:t>   Mova o cursor para o canto inferior direito do conjunto de dados. Aparecerá o ícone de </a:t>
            </a:r>
            <a:r>
              <a:rPr lang="en-US" sz="1200" b="1" dirty="0">
                <a:effectLst/>
                <a:latin typeface="Arial" panose="020B0604020202020204" pitchFamily="34" charset="0"/>
                <a:ea typeface="Times New Roman" panose="02020603050405020304" pitchFamily="18" charset="0"/>
              </a:rPr>
              <a:t>Análise Rápida </a:t>
            </a:r>
          </a:p>
          <a:p>
            <a:pPr marL="800100" marR="0" lvl="1" indent="-342900" rtl="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Clique em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Análise rápida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e, em seguida, em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Gráfico</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Selecione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Coluna empilhada</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Se não vir uma opção para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Coluna empilhada</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clique em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Mais gráficos</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 e, em seguida, selecione "</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Coluna empilhada</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lvl="1" indent="-228600">
              <a:buFont typeface="+mj-lt"/>
              <a:buAutoNum type="arabicPeriod"/>
            </a:pPr>
            <a:r>
              <a:rPr lang="en-US" sz="1200" dirty="0">
                <a:effectLst/>
                <a:latin typeface="Arial" panose="020B0604020202020204" pitchFamily="34" charset="0"/>
                <a:ea typeface="Times New Roman" panose="02020603050405020304" pitchFamily="18" charset="0"/>
              </a:rPr>
              <a:t>   Clique em </a:t>
            </a:r>
            <a:r>
              <a:rPr lang="en-US" sz="1200" b="1" dirty="0">
                <a:effectLst/>
                <a:latin typeface="Arial" panose="020B0604020202020204" pitchFamily="34" charset="0"/>
                <a:ea typeface="Times New Roman" panose="02020603050405020304" pitchFamily="18" charset="0"/>
              </a:rPr>
              <a:t>Adicionar elemento do gráfico </a:t>
            </a:r>
            <a:r>
              <a:rPr lang="en-US" sz="1200" dirty="0">
                <a:effectLst/>
                <a:latin typeface="Arial" panose="020B0604020202020204" pitchFamily="34" charset="0"/>
                <a:ea typeface="Times New Roman" panose="02020603050405020304" pitchFamily="18" charset="0"/>
              </a:rPr>
              <a:t>para adicionar etiquetas de título e de eixo. </a:t>
            </a:r>
          </a:p>
          <a:p>
            <a:pPr marL="0" indent="0">
              <a:buFont typeface="+mj-lt"/>
              <a:buNone/>
            </a:pPr>
            <a:endParaRPr lang="en-US" sz="1200" b="1" i="1" dirty="0">
              <a:effectLst/>
              <a:latin typeface="Arial" panose="020B0604020202020204" pitchFamily="34" charset="0"/>
            </a:endParaRPr>
          </a:p>
          <a:p>
            <a:pPr marL="171450" indent="-171450">
              <a:buFont typeface="Wingdings" panose="05000000000000000000" pitchFamily="2" charset="2"/>
              <a:buChar char="v"/>
            </a:pPr>
            <a:r>
              <a:rPr lang="en-US" sz="1200" b="1" i="1" dirty="0">
                <a:effectLst/>
                <a:latin typeface="Arial" panose="020B0604020202020204" pitchFamily="34" charset="0"/>
              </a:rPr>
              <a:t>Continua no diapositivo seguinte.</a:t>
            </a:r>
            <a:endParaRPr lang="en-US" b="1"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88</a:t>
            </a:fld>
            <a:endParaRPr lang="en-US" altLang="en-US"/>
          </a:p>
        </p:txBody>
      </p:sp>
    </p:spTree>
    <p:extLst>
      <p:ext uri="{BB962C8B-B14F-4D97-AF65-F5344CB8AC3E}">
        <p14:creationId xmlns:p14="http://schemas.microsoft.com/office/powerpoint/2010/main" val="25335989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rPr>
              <a:t>Dizer</a:t>
            </a:r>
            <a:r>
              <a:rPr lang="en-US" sz="1200" b="1" u="sng" dirty="0">
                <a:effectLst/>
                <a:latin typeface="Arial" panose="020B0604020202020204" pitchFamily="34" charset="0"/>
                <a:ea typeface="Times New Roman" panose="02020603050405020304" pitchFamily="18" charset="0"/>
              </a:rPr>
              <a:t>:</a:t>
            </a:r>
            <a:r>
              <a:rPr lang="en-US" sz="1200" b="1" u="none" dirty="0">
                <a:effectLst/>
                <a:latin typeface="Arial" panose="020B0604020202020204" pitchFamily="34" charset="0"/>
                <a:ea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rPr>
              <a:t>Selecione colunas e utilize Formatar série de dados. </a:t>
            </a:r>
            <a:r>
              <a:rPr lang="en-US" sz="1200" b="1" dirty="0">
                <a:effectLst/>
                <a:latin typeface="Arial" panose="020B0604020202020204" pitchFamily="34" charset="0"/>
                <a:ea typeface="Times New Roman" panose="02020603050405020304" pitchFamily="18" charset="0"/>
              </a:rPr>
              <a:t>&lt;CLICAR&gt; </a:t>
            </a:r>
            <a:r>
              <a:rPr lang="en-US" sz="1200" dirty="0">
                <a:effectLst/>
                <a:latin typeface="Arial" panose="020B0604020202020204" pitchFamily="34" charset="0"/>
                <a:ea typeface="Times New Roman" panose="02020603050405020304" pitchFamily="18" charset="0"/>
              </a:rPr>
              <a:t>Para finalizar o histograma, altere a largura do intervalo para zero para eliminar o intervalo entre colunas.</a:t>
            </a:r>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89</a:t>
            </a:fld>
            <a:endParaRPr lang="en-US" altLang="en-US"/>
          </a:p>
        </p:txBody>
      </p:sp>
    </p:spTree>
    <p:extLst>
      <p:ext uri="{BB962C8B-B14F-4D97-AF65-F5344CB8AC3E}">
        <p14:creationId xmlns:p14="http://schemas.microsoft.com/office/powerpoint/2010/main" val="2308503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GB" dirty="0"/>
          </a:p>
          <a:p>
            <a:pPr marL="171450" indent="-171450">
              <a:buFont typeface="Wingdings" panose="05000000000000000000" pitchFamily="2" charset="2"/>
              <a:buChar char="§"/>
            </a:pPr>
            <a:r>
              <a:rPr lang="en-GB" altLang="en-US" b="1" u="sng" dirty="0" err="1">
                <a:latin typeface="Arial" panose="020B0604020202020204" pitchFamily="34" charset="0"/>
                <a:cs typeface="Arial" panose="020B0604020202020204" pitchFamily="34" charset="0"/>
              </a:rPr>
              <a:t>Dizer</a:t>
            </a:r>
            <a:r>
              <a:rPr lang="en-GB" altLang="en-US" b="1" u="sng" dirty="0">
                <a:latin typeface="Arial" panose="020B0604020202020204" pitchFamily="34" charset="0"/>
                <a:cs typeface="Arial" panose="020B0604020202020204" pitchFamily="34" charset="0"/>
              </a:rPr>
              <a:t>:</a:t>
            </a:r>
            <a:r>
              <a:rPr lang="en-GB" altLang="en-US" b="1" u="none" dirty="0">
                <a:latin typeface="Arial" panose="020B0604020202020204" pitchFamily="34" charset="0"/>
                <a:cs typeface="Arial" panose="020B0604020202020204" pitchFamily="34" charset="0"/>
              </a:rPr>
              <a:t> </a:t>
            </a:r>
            <a:r>
              <a:rPr lang="en-GB" dirty="0"/>
              <a:t>Existem nove separadores na Faixa de Opções do Excel: Arquivo, Página Inicial, Inserir, Layout da Página, Fórmulas, Dados, Revisão, Exibir e Ajuda. O separador Página Inicial é o separador predefinido quando o Excel é aberto.</a:t>
            </a:r>
          </a:p>
          <a:p>
            <a:endParaRPr lang="en-GB" dirty="0"/>
          </a:p>
          <a:p>
            <a:pPr marL="685800" lvl="1" indent="-228600">
              <a:buFont typeface="+mj-lt"/>
              <a:buAutoNum type="arabicPeriod"/>
            </a:pPr>
            <a:r>
              <a:rPr lang="en-GB" b="1" u="sng" dirty="0"/>
              <a:t>O separador Ficheiro</a:t>
            </a:r>
            <a:r>
              <a:rPr lang="en-GB" b="1" u="none" dirty="0"/>
              <a:t> </a:t>
            </a:r>
            <a:r>
              <a:rPr lang="en-GB" dirty="0"/>
              <a:t>fornece todos os comandos importantes relacionados com os ficheiros - para criar uma nova folha, abrir um ficheiro, guardar o ficheiro, imprimir o ficheiro e exportar.</a:t>
            </a:r>
          </a:p>
          <a:p>
            <a:pPr marL="685800" lvl="1" indent="-228600">
              <a:buFont typeface="+mj-lt"/>
              <a:buAutoNum type="arabicPeriod"/>
            </a:pPr>
            <a:endParaRPr lang="en-GB" dirty="0"/>
          </a:p>
          <a:p>
            <a:pPr marL="685800" lvl="1" indent="-228600">
              <a:buFont typeface="+mj-lt"/>
              <a:buAutoNum type="arabicPeriod"/>
            </a:pPr>
            <a:r>
              <a:rPr lang="en-GB" b="1" u="sng" dirty="0"/>
              <a:t>O separador Página inicial</a:t>
            </a:r>
            <a:r>
              <a:rPr lang="en-GB" b="1" u="none" dirty="0"/>
              <a:t> </a:t>
            </a:r>
            <a:r>
              <a:rPr lang="en-GB" dirty="0"/>
              <a:t>contém os comandos essenciais ou mais frequentemente utilizados no Excel - formatação, tipos de letra e filtragem.</a:t>
            </a:r>
          </a:p>
          <a:p>
            <a:pPr marL="685800" lvl="1" indent="-228600">
              <a:buFont typeface="+mj-lt"/>
              <a:buAutoNum type="arabicPeriod"/>
            </a:pPr>
            <a:endParaRPr lang="en-GB" dirty="0"/>
          </a:p>
          <a:p>
            <a:pPr marL="685800" lvl="1" indent="-228600">
              <a:buFont typeface="+mj-lt"/>
              <a:buAutoNum type="arabicPeriod"/>
            </a:pPr>
            <a:r>
              <a:rPr lang="en-GB" b="1" dirty="0"/>
              <a:t>O </a:t>
            </a:r>
            <a:r>
              <a:rPr lang="en-GB" b="1" u="sng" dirty="0"/>
              <a:t>separador Inserir</a:t>
            </a:r>
            <a:r>
              <a:rPr lang="en-GB" b="1" u="none" dirty="0"/>
              <a:t> </a:t>
            </a:r>
            <a:r>
              <a:rPr lang="en-GB" dirty="0"/>
              <a:t>é onde os utilizadores podem adicionar vários itens a uma folha de cálculo, tais como tabelas dinâmicas, imagens, formas, quadros, gráficos e símbolos. </a:t>
            </a:r>
          </a:p>
          <a:p>
            <a:pPr marL="685800" lvl="1" indent="-228600">
              <a:buFont typeface="+mj-lt"/>
              <a:buAutoNum type="arabicPeriod"/>
            </a:pPr>
            <a:endParaRPr lang="en-GB" dirty="0"/>
          </a:p>
          <a:p>
            <a:pPr marL="685800" lvl="1" indent="-228600">
              <a:buFont typeface="+mj-lt"/>
              <a:buAutoNum type="arabicPeriod"/>
            </a:pPr>
            <a:r>
              <a:rPr lang="en-GB" b="1" dirty="0"/>
              <a:t>O</a:t>
            </a:r>
            <a:r>
              <a:rPr lang="en-GB" dirty="0"/>
              <a:t> </a:t>
            </a:r>
            <a:r>
              <a:rPr lang="en-GB" b="1" u="sng" dirty="0"/>
              <a:t>separador Apresentação da Página</a:t>
            </a:r>
            <a:r>
              <a:rPr lang="en-GB" b="1" u="none" dirty="0"/>
              <a:t> </a:t>
            </a:r>
            <a:r>
              <a:rPr lang="en-GB" b="0" u="none" dirty="0"/>
              <a:t>permite aos utilizadores personalizar a apresentação da folha de cálculo, ajustando as margens, os temas de cores, as linhas de grelha e a área de impressão. As alterações também se aplicam à impressão.</a:t>
            </a:r>
          </a:p>
          <a:p>
            <a:pPr marL="685800" lvl="1" indent="-228600">
              <a:buFont typeface="+mj-lt"/>
              <a:buAutoNum type="arabicPeriod"/>
            </a:pPr>
            <a:endParaRPr lang="en-GB" b="0" u="none" dirty="0"/>
          </a:p>
          <a:p>
            <a:pPr marL="685800" lvl="1" indent="-228600">
              <a:buFont typeface="+mj-lt"/>
              <a:buAutoNum type="arabicPeriod"/>
            </a:pPr>
            <a:r>
              <a:rPr lang="en-GB" b="1" u="sng" dirty="0"/>
              <a:t>O separador Fórmulas</a:t>
            </a:r>
            <a:r>
              <a:rPr lang="en-GB" b="1" u="none" dirty="0"/>
              <a:t> </a:t>
            </a:r>
            <a:r>
              <a:rPr lang="en-GB" b="0" u="none" dirty="0"/>
              <a:t>é onde todas as fórmulas essenciais são categorizadas na biblioteca de funções e fornece várias opções de controlo.</a:t>
            </a:r>
          </a:p>
          <a:p>
            <a:pPr marL="685800" lvl="1" indent="-228600">
              <a:buFont typeface="+mj-lt"/>
              <a:buAutoNum type="arabicPeriod"/>
            </a:pPr>
            <a:endParaRPr lang="en-GB" b="0" u="none" dirty="0"/>
          </a:p>
          <a:p>
            <a:pPr marL="685800" lvl="1" indent="-228600">
              <a:buFont typeface="+mj-lt"/>
              <a:buAutoNum type="arabicPeriod"/>
            </a:pPr>
            <a:r>
              <a:rPr lang="en-GB" b="1" u="sng" dirty="0"/>
              <a:t>O separador Data (Dados</a:t>
            </a:r>
            <a:r>
              <a:rPr lang="en-GB" b="0" u="none" dirty="0"/>
              <a:t>) permite aos utilizadores gerir os dados na folha de cálculo atual, dentro do ficheiro, e também importar dados externos de outras fontes.</a:t>
            </a:r>
          </a:p>
          <a:p>
            <a:pPr marL="685800" lvl="1" indent="-228600">
              <a:buFont typeface="+mj-lt"/>
              <a:buAutoNum type="arabicPeriod"/>
            </a:pPr>
            <a:endParaRPr lang="en-GB" b="0" u="none" dirty="0"/>
          </a:p>
          <a:p>
            <a:pPr marL="685800" lvl="1" indent="-228600">
              <a:buFont typeface="+mj-lt"/>
              <a:buAutoNum type="arabicPeriod"/>
            </a:pPr>
            <a:r>
              <a:rPr lang="en-GB" b="1" u="sng" dirty="0"/>
              <a:t>O separador Review (Revisão</a:t>
            </a:r>
            <a:r>
              <a:rPr lang="en-GB" b="0" u="none" dirty="0"/>
              <a:t>) permite que os utilizadores executem várias funções de controlo, tais como verificação ortográfica, tradução, adição de comentários e notas, acompanhamento das alterações e ativação da proteção da folha de cálculo.</a:t>
            </a:r>
          </a:p>
          <a:p>
            <a:pPr marL="685800" lvl="1" indent="-228600">
              <a:buFont typeface="+mj-lt"/>
              <a:buAutoNum type="arabicPeriod"/>
            </a:pPr>
            <a:endParaRPr lang="en-GB" b="0" u="none" dirty="0"/>
          </a:p>
          <a:p>
            <a:pPr marL="685800" lvl="1" indent="-228600">
              <a:buFont typeface="+mj-lt"/>
              <a:buAutoNum type="arabicPeriod"/>
            </a:pPr>
            <a:r>
              <a:rPr lang="en-GB" b="1" u="none" dirty="0"/>
              <a:t>O </a:t>
            </a:r>
            <a:r>
              <a:rPr lang="en-GB" b="1" u="sng" dirty="0"/>
              <a:t>separador Ver</a:t>
            </a:r>
            <a:r>
              <a:rPr lang="en-GB" b="1" u="none" dirty="0"/>
              <a:t> </a:t>
            </a:r>
            <a:r>
              <a:rPr lang="en-GB" b="0" u="none" dirty="0"/>
              <a:t>fornece opções para alterar as vistas das folhas de trabalho - linhas de grelha, zoom, congelar painéis e alternar entre janelas.</a:t>
            </a:r>
          </a:p>
          <a:p>
            <a:pPr marL="685800" lvl="1" indent="-228600">
              <a:buFont typeface="+mj-lt"/>
              <a:buAutoNum type="arabicPeriod"/>
            </a:pPr>
            <a:endParaRPr lang="en-GB" b="0" u="none" dirty="0"/>
          </a:p>
          <a:p>
            <a:pPr marL="685800" lvl="1" indent="-228600">
              <a:buFont typeface="+mj-lt"/>
              <a:buAutoNum type="arabicPeriod"/>
            </a:pPr>
            <a:r>
              <a:rPr lang="en-GB" b="1" u="none" dirty="0"/>
              <a:t>O</a:t>
            </a:r>
            <a:r>
              <a:rPr lang="en-GB" b="0" u="none" dirty="0"/>
              <a:t> </a:t>
            </a:r>
            <a:r>
              <a:rPr lang="en-GB" b="1" u="sng" dirty="0"/>
              <a:t>separador Ajuda</a:t>
            </a:r>
            <a:r>
              <a:rPr lang="en-GB" b="1" u="none" dirty="0"/>
              <a:t> </a:t>
            </a:r>
            <a:r>
              <a:rPr lang="en-GB" b="0" u="none" dirty="0"/>
              <a:t>dá acesso ao suporte da Microsoft e permite-lhe fornecer comentários e sugerir uma funcionalidade à comunidade.</a:t>
            </a:r>
            <a:endParaRPr lang="en-US" b="0" u="none"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38518702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300"/>
              </a:spcBef>
              <a:spcAft>
                <a:spcPts val="30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pPr marL="0" marR="0">
              <a:lnSpc>
                <a:spcPct val="115000"/>
              </a:lnSpc>
              <a:spcBef>
                <a:spcPts val="300"/>
              </a:spcBef>
              <a:spcAft>
                <a:spcPts val="3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300"/>
              </a:spcBef>
              <a:spcAft>
                <a:spcPts val="3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gráficos de linhas são utilizados para registar tendências de saúde durante longos períodos de tempo. O eixo X = períodos de tempo contíguos e o eixo Y = frequência. </a:t>
            </a:r>
          </a:p>
          <a:p>
            <a:pPr marL="0" marR="0">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Vamos trabalhar na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folha de cálculo da úlcera de Buruli </a:t>
            </a:r>
            <a:r>
              <a:rPr lang="en-US" sz="1200" dirty="0">
                <a:effectLst/>
                <a:latin typeface="Arial" panose="020B0604020202020204" pitchFamily="34" charset="0"/>
                <a:ea typeface="Times New Roman" panose="02020603050405020304" pitchFamily="18" charset="0"/>
                <a:cs typeface="Arial" panose="020B0604020202020204" pitchFamily="34" charset="0"/>
              </a:rPr>
              <a:t>que mostra os novos casos registados a nível mundial de 2002 a 2016, por isso, abra a folha de cálculo. Para criar o gráfico:</a:t>
            </a:r>
          </a:p>
          <a:p>
            <a:pPr marL="800100" marR="0" lvl="1" indent="-342900" rtl="0">
              <a:lnSpc>
                <a:spcPct val="115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Clique e arraste para selecionar todo o conjunto de dados.</a:t>
            </a:r>
          </a:p>
          <a:p>
            <a:pPr lvl="1"/>
            <a:r>
              <a:rPr lang="en-US" sz="1200" dirty="0">
                <a:effectLst/>
                <a:latin typeface="Arial" panose="020B0604020202020204" pitchFamily="34" charset="0"/>
                <a:ea typeface="Times New Roman" panose="02020603050405020304" pitchFamily="18" charset="0"/>
                <a:cs typeface="Arial" panose="020B0604020202020204" pitchFamily="34" charset="0"/>
              </a:rPr>
              <a:t>2.      Selecione a opção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Análise rápida &gt; Gráficos &gt; </a:t>
            </a:r>
            <a:r>
              <a:rPr lang="en-US" sz="1200" dirty="0">
                <a:effectLst/>
                <a:latin typeface="Arial" panose="020B0604020202020204" pitchFamily="34" charset="0"/>
                <a:ea typeface="Times New Roman" panose="02020603050405020304" pitchFamily="18" charset="0"/>
                <a:cs typeface="Arial" panose="020B0604020202020204" pitchFamily="34" charset="0"/>
              </a:rPr>
              <a:t>Linha </a:t>
            </a:r>
          </a:p>
          <a:p>
            <a:pPr marL="0" marR="0">
              <a:lnSpc>
                <a:spcPct val="115000"/>
              </a:lnSpc>
              <a:spcBef>
                <a:spcPts val="300"/>
              </a:spcBef>
              <a:spcAft>
                <a:spcPts val="3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300"/>
              </a:spcBef>
              <a:spcAft>
                <a:spcPts val="3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Observe que, se as datas não estiverem igualmente espaçadas na base de dados, a opção Gráfico de linhas do Excel pode produzir um gráfico distorcido.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dispersão </a:t>
            </a:r>
            <a:r>
              <a:rPr lang="en-US" sz="1200" dirty="0">
                <a:effectLst/>
                <a:latin typeface="Arial" panose="020B0604020202020204" pitchFamily="34" charset="0"/>
                <a:ea typeface="Times New Roman" panose="02020603050405020304" pitchFamily="18" charset="0"/>
                <a:cs typeface="Arial" panose="020B0604020202020204" pitchFamily="34" charset="0"/>
              </a:rPr>
              <a:t>pode ser uma opção melhor. </a:t>
            </a:r>
          </a:p>
          <a:p>
            <a:pPr marL="0" marR="0">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spcBef>
                <a:spcPts val="0"/>
              </a:spcBef>
              <a:spcAft>
                <a:spcPts val="120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3.   Clique em </a:t>
            </a:r>
            <a:r>
              <a:rPr lang="en-US" sz="1200" b="1" dirty="0">
                <a:effectLst/>
                <a:latin typeface="Arial" panose="020B0604020202020204" pitchFamily="34" charset="0"/>
                <a:ea typeface="Times New Roman" panose="02020603050405020304" pitchFamily="18" charset="0"/>
                <a:cs typeface="Arial" panose="020B0604020202020204" pitchFamily="34" charset="0"/>
              </a:rPr>
              <a:t>Add Chart Element (Adicionar elemento do gráfico</a:t>
            </a:r>
            <a:r>
              <a:rPr lang="en-US" sz="1200" dirty="0">
                <a:effectLst/>
                <a:latin typeface="Arial" panose="020B0604020202020204" pitchFamily="34" charset="0"/>
                <a:ea typeface="Times New Roman" panose="02020603050405020304" pitchFamily="18" charset="0"/>
                <a:cs typeface="Arial" panose="020B0604020202020204" pitchFamily="34" charset="0"/>
              </a:rPr>
              <a:t>) para adicionar etiquetas de </a:t>
            </a:r>
            <a:r>
              <a:rPr lang="en-US" sz="1200" i="1" dirty="0">
                <a:effectLst/>
                <a:latin typeface="Arial" panose="020B0604020202020204" pitchFamily="34" charset="0"/>
                <a:ea typeface="Times New Roman" panose="02020603050405020304" pitchFamily="18" charset="0"/>
                <a:cs typeface="Arial" panose="020B0604020202020204" pitchFamily="34" charset="0"/>
              </a:rPr>
              <a:t>título </a:t>
            </a:r>
            <a:r>
              <a:rPr lang="en-US" sz="1200" dirty="0">
                <a:effectLst/>
                <a:latin typeface="Arial" panose="020B0604020202020204" pitchFamily="34" charset="0"/>
                <a:ea typeface="Times New Roman" panose="02020603050405020304" pitchFamily="18" charset="0"/>
                <a:cs typeface="Arial" panose="020B0604020202020204" pitchFamily="34" charset="0"/>
              </a:rPr>
              <a:t>e </a:t>
            </a:r>
            <a:r>
              <a:rPr lang="en-US" sz="1200" i="1" dirty="0">
                <a:effectLst/>
                <a:latin typeface="Arial" panose="020B0604020202020204" pitchFamily="34" charset="0"/>
                <a:ea typeface="Times New Roman" panose="02020603050405020304" pitchFamily="18" charset="0"/>
                <a:cs typeface="Arial" panose="020B0604020202020204" pitchFamily="34" charset="0"/>
              </a:rPr>
              <a:t>de eixo </a:t>
            </a:r>
          </a:p>
          <a:p>
            <a:pPr marL="0" marR="0">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90</a:t>
            </a:fld>
            <a:endParaRPr lang="en-US" altLang="en-US"/>
          </a:p>
        </p:txBody>
      </p:sp>
    </p:spTree>
    <p:extLst>
      <p:ext uri="{BB962C8B-B14F-4D97-AF65-F5344CB8AC3E}">
        <p14:creationId xmlns:p14="http://schemas.microsoft.com/office/powerpoint/2010/main" val="6982765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o seu "Livro de Exercícios do Participante" para o exercício 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Criar um histograma</a:t>
            </a:r>
            <a:endParaRPr lang="en-US" sz="1200" b="1" dirty="0">
              <a:effectLst/>
              <a:latin typeface="Arial" panose="020B0604020202020204" pitchFamily="34" charset="0"/>
              <a:ea typeface="Times New Roman" panose="02020603050405020304" pitchFamily="18" charset="0"/>
            </a:endParaRPr>
          </a:p>
          <a:p>
            <a:endParaRPr lang="en-US" sz="1200" b="1" dirty="0">
              <a:effectLst/>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10 minutos.</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91</a:t>
            </a:fld>
            <a:endParaRPr lang="en-US" altLang="en-US"/>
          </a:p>
        </p:txBody>
      </p:sp>
    </p:spTree>
    <p:extLst>
      <p:ext uri="{BB962C8B-B14F-4D97-AF65-F5344CB8AC3E}">
        <p14:creationId xmlns:p14="http://schemas.microsoft.com/office/powerpoint/2010/main" val="334772323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a:t>Perguntar:</a:t>
            </a:r>
            <a:r>
              <a:rPr lang="en-US" b="1" u="none" dirty="0"/>
              <a:t> </a:t>
            </a:r>
            <a:r>
              <a:rPr lang="en-US" b="0" dirty="0"/>
              <a:t>Os participantes abrem a ficha de trabalho intitulada </a:t>
            </a:r>
            <a:r>
              <a:rPr lang="en-US" b="1" i="1" dirty="0"/>
              <a:t>Malária</a:t>
            </a:r>
            <a:r>
              <a:rPr lang="en-US" b="0" i="0" dirty="0"/>
              <a:t>.</a:t>
            </a:r>
          </a:p>
          <a:p>
            <a:pPr marL="685800" lvl="1" indent="-228600">
              <a:buFont typeface="+mj-lt"/>
              <a:buAutoNum type="arabicPeriod"/>
            </a:pPr>
            <a:r>
              <a:rPr lang="en-US" b="0" i="0" dirty="0"/>
              <a:t>Destacar as duas primeiras colunas</a:t>
            </a:r>
          </a:p>
          <a:p>
            <a:pPr marL="685800" lvl="1" indent="-228600">
              <a:buFont typeface="+mj-lt"/>
              <a:buAutoNum type="arabicPeriod"/>
            </a:pPr>
            <a:r>
              <a:rPr lang="en-US" b="0" i="0" dirty="0"/>
              <a:t>Em seguida, utilize a ferramenta Análise rápida para selecionar </a:t>
            </a:r>
            <a:r>
              <a:rPr lang="en-US" b="1" i="0" dirty="0"/>
              <a:t>Coluna empilhada</a:t>
            </a:r>
          </a:p>
          <a:p>
            <a:pPr marL="685800" lvl="1" indent="-228600">
              <a:buFont typeface="+mj-lt"/>
              <a:buAutoNum type="arabicPeriod"/>
            </a:pPr>
            <a:r>
              <a:rPr lang="en-US" b="0" i="0" dirty="0"/>
              <a:t>Utilize </a:t>
            </a:r>
            <a:r>
              <a:rPr lang="en-US" b="1" i="0" dirty="0"/>
              <a:t>Adicionar elemento de gráfico </a:t>
            </a:r>
            <a:r>
              <a:rPr lang="en-US" b="0" i="0" dirty="0"/>
              <a:t>para adicionar o título e as etiquetas</a:t>
            </a:r>
          </a:p>
          <a:p>
            <a:pPr marL="685800" lvl="1" indent="-228600">
              <a:buFont typeface="+mj-lt"/>
              <a:buAutoNum type="arabicPeriod"/>
            </a:pPr>
            <a:r>
              <a:rPr lang="en-US" b="0" i="0" dirty="0"/>
              <a:t>Por fim, clique com o botão direito do mouse em qualquer coluna, clique em </a:t>
            </a:r>
            <a:r>
              <a:rPr lang="en-US" b="1" i="0" dirty="0"/>
              <a:t>Formatar série de dados</a:t>
            </a:r>
            <a:r>
              <a:rPr lang="en-US" b="0" i="0" dirty="0"/>
              <a:t>, altere o intervalo para 0 e adicione contornos pretos.</a:t>
            </a:r>
            <a:endParaRPr lang="en-US" b="1" i="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92</a:t>
            </a:fld>
            <a:endParaRPr lang="en-US" altLang="en-US"/>
          </a:p>
        </p:txBody>
      </p:sp>
    </p:spTree>
    <p:extLst>
      <p:ext uri="{BB962C8B-B14F-4D97-AF65-F5344CB8AC3E}">
        <p14:creationId xmlns:p14="http://schemas.microsoft.com/office/powerpoint/2010/main" val="1198862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v"/>
            </a:pPr>
            <a:r>
              <a:rPr lang="en-US" b="1" dirty="0"/>
              <a:t>Exercício E: Criar um </a:t>
            </a:r>
            <a:r>
              <a:rPr lang="en-US" b="1" dirty="0" err="1"/>
              <a:t>Gráfico</a:t>
            </a:r>
            <a:r>
              <a:rPr lang="en-US" b="1" dirty="0"/>
              <a:t> de </a:t>
            </a:r>
            <a:r>
              <a:rPr lang="en-US" b="1" dirty="0" err="1"/>
              <a:t>Linhas</a:t>
            </a:r>
            <a:r>
              <a:rPr lang="en-US" b="1" dirty="0"/>
              <a:t> (</a:t>
            </a:r>
            <a:r>
              <a:rPr lang="en-US" b="1" dirty="0" err="1"/>
              <a:t>Opcional</a:t>
            </a:r>
            <a:r>
              <a:rPr lang="en-US" b="1" dirty="0"/>
              <a:t>) </a:t>
            </a:r>
          </a:p>
          <a:p>
            <a:pPr marL="0" indent="0">
              <a:buFont typeface="Wingdings" panose="05000000000000000000" pitchFamily="2" charset="2"/>
              <a:buNone/>
            </a:pPr>
            <a:r>
              <a:rPr lang="en-US" b="1" dirty="0"/>
              <a:t> </a:t>
            </a:r>
          </a:p>
          <a:p>
            <a:pPr marL="171450" indent="-171450">
              <a:buFont typeface="Wingdings" panose="05000000000000000000" pitchFamily="2" charset="2"/>
              <a:buChar char="v"/>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10 minutos.</a:t>
            </a:r>
            <a:endParaRPr lang="en-US" dirty="0"/>
          </a:p>
          <a:p>
            <a:pPr marL="171450" indent="-171450">
              <a:buFont typeface="Wingdings" panose="05000000000000000000" pitchFamily="2" charset="2"/>
              <a:buChar char="v"/>
            </a:pPr>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93</a:t>
            </a:fld>
            <a:endParaRPr lang="en-US" altLang="en-US"/>
          </a:p>
        </p:txBody>
      </p:sp>
    </p:spTree>
    <p:extLst>
      <p:ext uri="{BB962C8B-B14F-4D97-AF65-F5344CB8AC3E}">
        <p14:creationId xmlns:p14="http://schemas.microsoft.com/office/powerpoint/2010/main" val="12654800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a:t>Peça aos</a:t>
            </a:r>
            <a:r>
              <a:rPr lang="en-US" b="1" u="none" dirty="0"/>
              <a:t> </a:t>
            </a:r>
            <a:r>
              <a:rPr lang="en-US" b="0" dirty="0"/>
              <a:t>participantes para abrirem a ficha de trabalho intitulada </a:t>
            </a:r>
            <a:r>
              <a:rPr lang="en-US" b="1" i="1" dirty="0"/>
              <a:t>Nacional</a:t>
            </a:r>
            <a:r>
              <a:rPr lang="en-US" b="0" i="0" dirty="0"/>
              <a:t>.</a:t>
            </a:r>
          </a:p>
          <a:p>
            <a:pPr marL="685800" lvl="1" indent="-228600">
              <a:buFont typeface="+mj-lt"/>
              <a:buAutoNum type="arabicPeriod"/>
            </a:pPr>
            <a:r>
              <a:rPr lang="en-US" b="0" i="0" dirty="0"/>
              <a:t>Assegurar que os dados são limitados ao seu país</a:t>
            </a:r>
          </a:p>
          <a:p>
            <a:pPr marL="685800" lvl="1" indent="-228600">
              <a:buFont typeface="+mj-lt"/>
              <a:buAutoNum type="arabicPeriod"/>
            </a:pPr>
            <a:r>
              <a:rPr lang="en-US" b="1" i="0" dirty="0"/>
              <a:t>Ordenar </a:t>
            </a:r>
            <a:r>
              <a:rPr lang="en-US" b="0" i="0" dirty="0"/>
              <a:t>os dados por ano</a:t>
            </a:r>
          </a:p>
          <a:p>
            <a:pPr marL="685800" lvl="1" indent="-228600">
              <a:buFont typeface="+mj-lt"/>
              <a:buAutoNum type="arabicPeriod"/>
            </a:pPr>
            <a:r>
              <a:rPr lang="en-US" b="0" i="0" dirty="0"/>
              <a:t>Em seguida, utilizar ferramentas para criar um gráfico de linhas</a:t>
            </a:r>
          </a:p>
          <a:p>
            <a:pPr marL="685800" lvl="1" indent="-228600">
              <a:buFont typeface="+mj-lt"/>
              <a:buAutoNum type="arabicPeriod"/>
            </a:pPr>
            <a:r>
              <a:rPr lang="en-US" b="0" i="0" dirty="0"/>
              <a:t>Por fim, </a:t>
            </a:r>
            <a:r>
              <a:rPr lang="en-US" b="1" i="0" dirty="0"/>
              <a:t>Adicionar elemento de gráfico </a:t>
            </a:r>
            <a:r>
              <a:rPr lang="en-US" b="0" i="0" dirty="0"/>
              <a:t>para adicionar título e etiquetas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94</a:t>
            </a:fld>
            <a:endParaRPr lang="en-US" altLang="en-US"/>
          </a:p>
        </p:txBody>
      </p:sp>
    </p:spTree>
    <p:extLst>
      <p:ext uri="{BB962C8B-B14F-4D97-AF65-F5344CB8AC3E}">
        <p14:creationId xmlns:p14="http://schemas.microsoft.com/office/powerpoint/2010/main" val="20950760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a:t>Rever</a:t>
            </a:r>
            <a:r>
              <a:rPr lang="en-US" b="1" u="none" dirty="0"/>
              <a:t> </a:t>
            </a:r>
            <a:r>
              <a:rPr lang="en-US" dirty="0"/>
              <a:t>o diapositivo como um resumo.</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b="1" u="sng" dirty="0"/>
              <a:t>Pergunte</a:t>
            </a:r>
            <a:r>
              <a:rPr lang="en-US" b="1" u="none" dirty="0"/>
              <a:t> </a:t>
            </a:r>
            <a:r>
              <a:rPr lang="en-US" dirty="0"/>
              <a:t>que questões tem?</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b="1" u="sng" dirty="0"/>
              <a:t>Responder às</a:t>
            </a:r>
            <a:r>
              <a:rPr lang="en-US" b="1" u="none" dirty="0"/>
              <a:t> </a:t>
            </a:r>
            <a:r>
              <a:rPr lang="en-US" dirty="0"/>
              <a:t>perguntas restantes, </a:t>
            </a:r>
            <a:r>
              <a:rPr lang="en-US" i="1" dirty="0"/>
              <a:t>se necessário</a:t>
            </a:r>
            <a:r>
              <a:rPr lang="en-US" dirty="0"/>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95</a:t>
            </a:fld>
            <a:endParaRPr lang="en-US" altLang="en-US"/>
          </a:p>
        </p:txBody>
      </p:sp>
    </p:spTree>
    <p:extLst>
      <p:ext uri="{BB962C8B-B14F-4D97-AF65-F5344CB8AC3E}">
        <p14:creationId xmlns:p14="http://schemas.microsoft.com/office/powerpoint/2010/main" val="429381420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ea typeface="Calibri"/>
                <a:cs typeface="Arial" panose="020B0604020202020204" pitchFamily="34" charset="0"/>
                <a:sym typeface="Calibri"/>
              </a:rPr>
              <a:t>Notas do instrutor: </a:t>
            </a:r>
          </a:p>
          <a:p>
            <a:endParaRPr lang="en-US" dirty="0"/>
          </a:p>
          <a:p>
            <a:pPr marL="171450" indent="-171450">
              <a:buFont typeface="Wingdings" panose="05000000000000000000" pitchFamily="2" charset="2"/>
              <a:buChar char="§"/>
            </a:pPr>
            <a:r>
              <a:rPr lang="en-US" b="1" u="sng" dirty="0"/>
              <a:t>Peça a</a:t>
            </a:r>
            <a:r>
              <a:rPr lang="en-US" b="1" u="none" dirty="0"/>
              <a:t> </a:t>
            </a:r>
            <a:r>
              <a:rPr lang="en-US" dirty="0"/>
              <a:t>um participante para ler os objectivos. </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b="1" u="sng" dirty="0"/>
              <a:t>Responder às</a:t>
            </a:r>
            <a:r>
              <a:rPr lang="en-US" b="1" u="none" dirty="0"/>
              <a:t> </a:t>
            </a:r>
            <a:r>
              <a:rPr lang="en-US" dirty="0"/>
              <a:t>perguntas restantes, </a:t>
            </a:r>
            <a:r>
              <a:rPr lang="en-US" i="1" dirty="0"/>
              <a:t>se necessário</a:t>
            </a:r>
            <a:r>
              <a:rPr lang="en-US" dirty="0"/>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96</a:t>
            </a:fld>
            <a:endParaRPr lang="en-US" altLang="en-US"/>
          </a:p>
        </p:txBody>
      </p:sp>
    </p:spTree>
    <p:extLst>
      <p:ext uri="{BB962C8B-B14F-4D97-AF65-F5344CB8AC3E}">
        <p14:creationId xmlns:p14="http://schemas.microsoft.com/office/powerpoint/2010/main" val="33536357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Layouts/_rels/slideLayout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Layouts/_rels/slideLayout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853253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4302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22908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31966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Portugues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3" name="Diagram 22">
            <a:extLst>
              <a:ext uri="{FF2B5EF4-FFF2-40B4-BE49-F238E27FC236}">
                <a16:creationId xmlns:a16="http://schemas.microsoft.com/office/drawing/2014/main" id="{9E7C5E57-8477-7E58-77F7-C7F72EE2F38C}"/>
              </a:ext>
            </a:extLst>
          </p:cNvPr>
          <p:cNvGraphicFramePr/>
          <p:nvPr userDrawn="1">
            <p:extLst>
              <p:ext uri="{D42A27DB-BD31-4B8C-83A1-F6EECF244321}">
                <p14:modId xmlns:p14="http://schemas.microsoft.com/office/powerpoint/2010/main" val="2530074713"/>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26">
            <a:extLst>
              <a:ext uri="{FF2B5EF4-FFF2-40B4-BE49-F238E27FC236}">
                <a16:creationId xmlns:a16="http://schemas.microsoft.com/office/drawing/2014/main" id="{C8105941-B6B9-CA1C-F519-9E67DAB29E61}"/>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Tree>
    <p:extLst>
      <p:ext uri="{BB962C8B-B14F-4D97-AF65-F5344CB8AC3E}">
        <p14:creationId xmlns:p14="http://schemas.microsoft.com/office/powerpoint/2010/main" val="3348367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11" name="Diagram 22">
            <a:extLst>
              <a:ext uri="{FF2B5EF4-FFF2-40B4-BE49-F238E27FC236}">
                <a16:creationId xmlns:a16="http://schemas.microsoft.com/office/drawing/2014/main" id="{2D2D7D11-7FA9-4A37-8C41-5D357422E778}"/>
              </a:ext>
            </a:extLst>
          </p:cNvPr>
          <p:cNvGraphicFramePr/>
          <p:nvPr userDrawn="1">
            <p:extLst>
              <p:ext uri="{D42A27DB-BD31-4B8C-83A1-F6EECF244321}">
                <p14:modId xmlns:p14="http://schemas.microsoft.com/office/powerpoint/2010/main" val="2530074713"/>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Oval 11">
            <a:extLst>
              <a:ext uri="{FF2B5EF4-FFF2-40B4-BE49-F238E27FC236}">
                <a16:creationId xmlns:a16="http://schemas.microsoft.com/office/drawing/2014/main" id="{B1E83CA5-9AA9-3CBC-D3CA-7BA80952AC7E}"/>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9">
            <a:extLst>
              <a:ext uri="{FF2B5EF4-FFF2-40B4-BE49-F238E27FC236}">
                <a16:creationId xmlns:a16="http://schemas.microsoft.com/office/drawing/2014/main" id="{1BB10196-72CE-EDFD-800A-9D7F999EB4F6}"/>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14" name="TextBox 26">
            <a:extLst>
              <a:ext uri="{FF2B5EF4-FFF2-40B4-BE49-F238E27FC236}">
                <a16:creationId xmlns:a16="http://schemas.microsoft.com/office/drawing/2014/main" id="{F0CA67CB-8926-9C3B-C2ED-298B1EED5B69}"/>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Tree>
    <p:extLst>
      <p:ext uri="{BB962C8B-B14F-4D97-AF65-F5344CB8AC3E}">
        <p14:creationId xmlns:p14="http://schemas.microsoft.com/office/powerpoint/2010/main" val="1647792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15" name="Diagram 22">
            <a:extLst>
              <a:ext uri="{FF2B5EF4-FFF2-40B4-BE49-F238E27FC236}">
                <a16:creationId xmlns:a16="http://schemas.microsoft.com/office/drawing/2014/main" id="{C338676B-2230-0E6D-65A2-14C25B152B6E}"/>
              </a:ext>
            </a:extLst>
          </p:cNvPr>
          <p:cNvGraphicFramePr/>
          <p:nvPr userDrawn="1">
            <p:extLst>
              <p:ext uri="{D42A27DB-BD31-4B8C-83A1-F6EECF244321}">
                <p14:modId xmlns:p14="http://schemas.microsoft.com/office/powerpoint/2010/main" val="2530074713"/>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Oval 15">
            <a:extLst>
              <a:ext uri="{FF2B5EF4-FFF2-40B4-BE49-F238E27FC236}">
                <a16:creationId xmlns:a16="http://schemas.microsoft.com/office/drawing/2014/main" id="{DEB209DA-E7E1-6D51-23A4-67EEF66322C7}"/>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9">
            <a:extLst>
              <a:ext uri="{FF2B5EF4-FFF2-40B4-BE49-F238E27FC236}">
                <a16:creationId xmlns:a16="http://schemas.microsoft.com/office/drawing/2014/main" id="{D606274C-F45E-6E78-8E51-39D611D77693}"/>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18" name="TextBox 26">
            <a:extLst>
              <a:ext uri="{FF2B5EF4-FFF2-40B4-BE49-F238E27FC236}">
                <a16:creationId xmlns:a16="http://schemas.microsoft.com/office/drawing/2014/main" id="{58821F61-8D46-C6D0-549F-E9C22AF1FB1A}"/>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Tree>
    <p:extLst>
      <p:ext uri="{BB962C8B-B14F-4D97-AF65-F5344CB8AC3E}">
        <p14:creationId xmlns:p14="http://schemas.microsoft.com/office/powerpoint/2010/main" val="248687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69713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548618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72549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2400876" y="3218479"/>
            <a:ext cx="8189539"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3444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477213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002809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0E9834B5-818F-F05F-FBF3-CADE7564DE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3CBAFE-DDCC-E5CF-B621-B47969F1FFA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3411333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531267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671928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842313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22911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922294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1/25/2026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1DCB7767-A418-D496-55A0-A7D8668B79A7}"/>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2AF46AFC-1265-33D2-98EA-74B5C04C9D90}"/>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A29D5035-E9DC-013D-3883-93751AAFCB5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2BD2581A-1D9A-B508-A996-9D7AF01278BA}"/>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2480213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425631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92845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528227"/>
            <a:ext cx="703858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de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err="1"/>
              <a:t>Oficina</a:t>
            </a:r>
            <a:r>
              <a:rPr lang="en-US" dirty="0"/>
              <a:t>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861929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35200952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4625987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752164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Activity-1">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949DF36-2C44-5DDC-0292-5449829D14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Title 1">
            <a:extLst>
              <a:ext uri="{FF2B5EF4-FFF2-40B4-BE49-F238E27FC236}">
                <a16:creationId xmlns:a16="http://schemas.microsoft.com/office/drawing/2014/main" id="{C6836272-560F-C7E6-E366-A1993BE076C4}"/>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spTree>
    <p:extLst>
      <p:ext uri="{BB962C8B-B14F-4D97-AF65-F5344CB8AC3E}">
        <p14:creationId xmlns:p14="http://schemas.microsoft.com/office/powerpoint/2010/main" val="25185146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29253387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TextBox 2">
            <a:extLst>
              <a:ext uri="{FF2B5EF4-FFF2-40B4-BE49-F238E27FC236}">
                <a16:creationId xmlns:a16="http://schemas.microsoft.com/office/drawing/2014/main" id="{84E90558-5B65-8E75-16B9-D900CF6A37AC}"/>
              </a:ext>
            </a:extLst>
          </p:cNvPr>
          <p:cNvSpPr txBox="1"/>
          <p:nvPr userDrawn="1"/>
        </p:nvSpPr>
        <p:spPr>
          <a:xfrm>
            <a:off x="1048044" y="2474893"/>
            <a:ext cx="10177974" cy="1384995"/>
          </a:xfrm>
          <a:prstGeom prst="rect">
            <a:avLst/>
          </a:prstGeom>
          <a:noFill/>
          <a:ln w="38100">
            <a:solidFill>
              <a:srgbClr val="001402"/>
            </a:solidFill>
          </a:ln>
        </p:spPr>
        <p:txBody>
          <a:bodyPr wrap="square" rtlCol="0">
            <a:spAutoFit/>
          </a:bodyPr>
          <a:lstStyle/>
          <a:p>
            <a:pPr algn="ctr"/>
            <a:r>
              <a:rPr lang="en-US" sz="2800" dirty="0"/>
              <a:t>To complete the </a:t>
            </a:r>
          </a:p>
          <a:p>
            <a:pPr algn="ctr"/>
            <a:r>
              <a:rPr lang="en-US" sz="2800" dirty="0">
                <a:solidFill>
                  <a:srgbClr val="00943B"/>
                </a:solidFill>
              </a:rPr>
              <a:t>[Title]</a:t>
            </a:r>
            <a:endParaRPr lang="en-US" sz="2800" dirty="0"/>
          </a:p>
          <a:p>
            <a:pPr algn="ctr"/>
            <a:r>
              <a:rPr lang="en-US" sz="2800" dirty="0"/>
              <a:t>exercise, please turn to your Participate Exercise Book.</a:t>
            </a:r>
            <a:endParaRPr lang="en-US" sz="2800" strike="sngStrike" dirty="0"/>
          </a:p>
        </p:txBody>
      </p:sp>
    </p:spTree>
    <p:extLst>
      <p:ext uri="{BB962C8B-B14F-4D97-AF65-F5344CB8AC3E}">
        <p14:creationId xmlns:p14="http://schemas.microsoft.com/office/powerpoint/2010/main" val="341411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120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93063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255819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18574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6137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529986055"/>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998261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2AD52B59-A3EB-4995-2A22-7E23C0FB1D6F}"/>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363773147"/>
      </p:ext>
    </p:extLst>
  </p:cSld>
  <p:clrMap bg1="lt1" tx1="dk1" bg2="lt2" tx2="dk2" accent1="accent1" accent2="accent2" accent3="accent3" accent4="accent4" accent5="accent5" accent6="accent6" hlink="hlink" folHlink="folHlink"/>
  <p:sldLayoutIdLst>
    <p:sldLayoutId id="2147484749" r:id="rId1"/>
    <p:sldLayoutId id="2147484750" r:id="rId2"/>
    <p:sldLayoutId id="2147484751" r:id="rId3"/>
    <p:sldLayoutId id="2147484752" r:id="rId4"/>
    <p:sldLayoutId id="2147484753" r:id="rId5"/>
    <p:sldLayoutId id="2147484754" r:id="rId6"/>
    <p:sldLayoutId id="2147484755" r:id="rId7"/>
    <p:sldLayoutId id="2147484756" r:id="rId8"/>
    <p:sldLayoutId id="2147484757" r:id="rId9"/>
    <p:sldLayoutId id="2147484758" r:id="rId10"/>
    <p:sldLayoutId id="2147484759" r:id="rId11"/>
    <p:sldLayoutId id="2147484760" r:id="rId12"/>
    <p:sldLayoutId id="2147484761" r:id="rId13"/>
    <p:sldLayoutId id="2147484762" r:id="rId14"/>
    <p:sldLayoutId id="2147484763" r:id="rId15"/>
    <p:sldLayoutId id="2147484764" r:id="rId16"/>
    <p:sldLayoutId id="2147484765" r:id="rId17"/>
    <p:sldLayoutId id="2147484766" r:id="rId18"/>
    <p:sldLayoutId id="2147484767" r:id="rId19"/>
    <p:sldLayoutId id="2147484768" r:id="rId20"/>
    <p:sldLayoutId id="2147484769" r:id="rId21"/>
    <p:sldLayoutId id="2147484770" r:id="rId22"/>
    <p:sldLayoutId id="2147484771" r:id="rId23"/>
    <p:sldLayoutId id="2147484772" r:id="rId24"/>
    <p:sldLayoutId id="2147484773" r:id="rId25"/>
    <p:sldLayoutId id="2147484774" r:id="rId26"/>
    <p:sldLayoutId id="2147484775" r:id="rId27"/>
    <p:sldLayoutId id="2147484776" r:id="rId28"/>
    <p:sldLayoutId id="2147484777" r:id="rId29"/>
    <p:sldLayoutId id="2147484778" r:id="rId30"/>
    <p:sldLayoutId id="2147484779" r:id="rId31"/>
    <p:sldLayoutId id="2147484780" r:id="rId32"/>
    <p:sldLayoutId id="2147484746" r:id="rId33"/>
    <p:sldLayoutId id="2147484697" r:id="rId34"/>
    <p:sldLayoutId id="2147484683"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41.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2.png"/><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62.png"/><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7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1.xml"/><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8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7.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8.xml"/><Relationship Id="rId1" Type="http://schemas.openxmlformats.org/officeDocument/2006/relationships/slideLayout" Target="../slideLayouts/slideLayout5.xml"/><Relationship Id="rId4" Type="http://schemas.openxmlformats.org/officeDocument/2006/relationships/image" Target="../media/image80.png"/></Relationships>
</file>

<file path=ppt/slides/_rels/slide8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9.xml"/><Relationship Id="rId1" Type="http://schemas.openxmlformats.org/officeDocument/2006/relationships/slideLayout" Target="../slideLayouts/slideLayout5.xml"/><Relationship Id="rId4" Type="http://schemas.openxmlformats.org/officeDocument/2006/relationships/image" Target="../media/image8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image" Target="../media/image84.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59" y="2110490"/>
            <a:ext cx="9075291" cy="989171"/>
          </a:xfrm>
          <a:prstGeom prst="rect">
            <a:avLst/>
          </a:prstGeom>
        </p:spPr>
        <p:txBody>
          <a:bodyPr/>
          <a:lstStyle/>
          <a:p>
            <a:pPr lvl="0"/>
            <a:r>
              <a:rPr lang="en-US" dirty="0"/>
              <a:t>Introdução ao Microsoft Excel</a:t>
            </a:r>
          </a:p>
        </p:txBody>
      </p:sp>
      <p:sp>
        <p:nvSpPr>
          <p:cNvPr id="4" name="Text Placeholder 3">
            <a:extLst>
              <a:ext uri="{FF2B5EF4-FFF2-40B4-BE49-F238E27FC236}">
                <a16:creationId xmlns:a16="http://schemas.microsoft.com/office/drawing/2014/main" id="{423D21FE-40B8-856D-07AD-62DE67059431}"/>
              </a:ext>
            </a:extLst>
          </p:cNvPr>
          <p:cNvSpPr>
            <a:spLocks noGrp="1"/>
          </p:cNvSpPr>
          <p:nvPr>
            <p:ph type="body" sz="quarter" idx="16"/>
          </p:nvPr>
        </p:nvSpPr>
        <p:spPr/>
        <p:txBody>
          <a:bodyPr/>
          <a:lstStyle/>
          <a:p>
            <a:r>
              <a:rPr lang="en-US" dirty="0" err="1"/>
              <a:t>Oficina</a:t>
            </a:r>
            <a:r>
              <a:rPr lang="en-US" dirty="0"/>
              <a:t>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ontent Placeholder 44">
            <a:extLst>
              <a:ext uri="{FF2B5EF4-FFF2-40B4-BE49-F238E27FC236}">
                <a16:creationId xmlns:a16="http://schemas.microsoft.com/office/drawing/2014/main" id="{8DA2CD00-6693-3E47-FF39-6AB0A5F6F278}"/>
              </a:ext>
            </a:extLst>
          </p:cNvPr>
          <p:cNvSpPr>
            <a:spLocks noGrp="1"/>
          </p:cNvSpPr>
          <p:nvPr>
            <p:ph sz="half" idx="2"/>
          </p:nvPr>
        </p:nvSpPr>
        <p:spPr>
          <a:xfrm>
            <a:off x="838200" y="1478857"/>
            <a:ext cx="5219253" cy="4639309"/>
          </a:xfrm>
        </p:spPr>
        <p:txBody>
          <a:bodyPr/>
          <a:lstStyle/>
          <a:p>
            <a:pPr marL="0" indent="0">
              <a:spcBef>
                <a:spcPts val="500"/>
              </a:spcBef>
              <a:spcAft>
                <a:spcPts val="500"/>
              </a:spcAft>
              <a:buNone/>
            </a:pPr>
            <a:r>
              <a:rPr lang="en-US" sz="2800" dirty="0"/>
              <a:t>Consiste em: </a:t>
            </a:r>
          </a:p>
          <a:p>
            <a:pPr marL="228600" indent="-228600">
              <a:spcBef>
                <a:spcPts val="500"/>
              </a:spcBef>
              <a:spcAft>
                <a:spcPts val="500"/>
              </a:spcAft>
              <a:buFont typeface="Arial" panose="020B0604020202020204" pitchFamily="34" charset="0"/>
              <a:buChar char="•"/>
              <a:defRPr/>
            </a:pPr>
            <a:r>
              <a:rPr lang="en-US" sz="2800" dirty="0" err="1">
                <a:solidFill>
                  <a:prstClr val="black"/>
                </a:solidFill>
              </a:rPr>
              <a:t>Letra</a:t>
            </a:r>
            <a:r>
              <a:rPr lang="en-US" sz="2800" dirty="0">
                <a:solidFill>
                  <a:prstClr val="black"/>
                </a:solidFill>
              </a:rPr>
              <a:t> da coluna </a:t>
            </a:r>
          </a:p>
          <a:p>
            <a:pPr marL="228600" indent="-228600">
              <a:spcBef>
                <a:spcPts val="500"/>
              </a:spcBef>
              <a:spcAft>
                <a:spcPts val="500"/>
              </a:spcAft>
              <a:buFont typeface="Arial" panose="020B0604020202020204" pitchFamily="34" charset="0"/>
              <a:buChar char="•"/>
              <a:defRPr/>
            </a:pPr>
            <a:r>
              <a:rPr lang="en-US" sz="2800" dirty="0"/>
              <a:t>Número </a:t>
            </a:r>
            <a:r>
              <a:rPr lang="en-US" sz="2800" dirty="0">
                <a:solidFill>
                  <a:prstClr val="black"/>
                </a:solidFill>
              </a:rPr>
              <a:t>da linha</a:t>
            </a:r>
          </a:p>
          <a:p>
            <a:pPr marL="0" indent="0">
              <a:spcBef>
                <a:spcPts val="500"/>
              </a:spcBef>
              <a:spcAft>
                <a:spcPts val="500"/>
              </a:spcAft>
              <a:buNone/>
            </a:pPr>
            <a:endParaRPr lang="en-US" sz="2800" dirty="0"/>
          </a:p>
          <a:p>
            <a:pPr marL="0" indent="0">
              <a:spcBef>
                <a:spcPts val="500"/>
              </a:spcBef>
              <a:spcAft>
                <a:spcPts val="500"/>
              </a:spcAft>
              <a:buNone/>
            </a:pPr>
            <a:r>
              <a:rPr lang="en-US" b="1" dirty="0"/>
              <a:t>Prática:</a:t>
            </a:r>
            <a:endParaRPr lang="en-US" sz="2800" b="1" dirty="0"/>
          </a:p>
          <a:p>
            <a:pPr marL="0" indent="0">
              <a:spcBef>
                <a:spcPts val="500"/>
              </a:spcBef>
              <a:spcAft>
                <a:spcPts val="500"/>
              </a:spcAft>
              <a:buNone/>
            </a:pPr>
            <a:r>
              <a:rPr lang="en-US" sz="2800" dirty="0"/>
              <a:t>Qual é o endereço da célula da caixa delineada a verde?</a:t>
            </a:r>
          </a:p>
          <a:p>
            <a:pPr marL="0" indent="0">
              <a:spcBef>
                <a:spcPts val="500"/>
              </a:spcBef>
              <a:spcAft>
                <a:spcPts val="500"/>
              </a:spcAft>
              <a:buNone/>
            </a:pPr>
            <a:r>
              <a:rPr lang="en-US" sz="2400" b="1" dirty="0">
                <a:solidFill>
                  <a:srgbClr val="00953A"/>
                </a:solidFill>
              </a:rPr>
              <a:t>Endereço da célula = </a:t>
            </a:r>
            <a:r>
              <a:rPr lang="en-US" sz="2400" b="1" i="1" dirty="0">
                <a:solidFill>
                  <a:srgbClr val="00953A"/>
                </a:solidFill>
              </a:rPr>
              <a:t>C7</a:t>
            </a:r>
          </a:p>
          <a:p>
            <a:pPr marL="0" indent="0">
              <a:buNone/>
            </a:pPr>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lstStyle/>
          <a:p>
            <a:r>
              <a:rPr lang="en-US" dirty="0" err="1"/>
              <a:t>Endereço</a:t>
            </a:r>
            <a:r>
              <a:rPr lang="en-US" dirty="0"/>
              <a:t> da </a:t>
            </a:r>
            <a:r>
              <a:rPr lang="en-US" dirty="0" err="1"/>
              <a:t>célula</a:t>
            </a:r>
            <a:endParaRPr lang="en-US" dirty="0"/>
          </a:p>
        </p:txBody>
      </p:sp>
      <p:grpSp>
        <p:nvGrpSpPr>
          <p:cNvPr id="53" name="Group 52">
            <a:extLst>
              <a:ext uri="{FF2B5EF4-FFF2-40B4-BE49-F238E27FC236}">
                <a16:creationId xmlns:a16="http://schemas.microsoft.com/office/drawing/2014/main" id="{B8BC78B4-FF7C-9067-E9EE-C07269B185F7}"/>
              </a:ext>
            </a:extLst>
          </p:cNvPr>
          <p:cNvGrpSpPr/>
          <p:nvPr/>
        </p:nvGrpSpPr>
        <p:grpSpPr>
          <a:xfrm>
            <a:off x="6220177" y="1397541"/>
            <a:ext cx="4822961" cy="4846320"/>
            <a:chOff x="6231466" y="1338446"/>
            <a:chExt cx="4255911" cy="4920129"/>
          </a:xfrm>
        </p:grpSpPr>
        <p:pic>
          <p:nvPicPr>
            <p:cNvPr id="43" name="Picture 42">
              <a:extLst>
                <a:ext uri="{FF2B5EF4-FFF2-40B4-BE49-F238E27FC236}">
                  <a16:creationId xmlns:a16="http://schemas.microsoft.com/office/drawing/2014/main" id="{308F5427-C972-C426-5754-C20B426A8E1B}"/>
                </a:ext>
              </a:extLst>
            </p:cNvPr>
            <p:cNvPicPr>
              <a:picLocks noChangeAspect="1"/>
            </p:cNvPicPr>
            <p:nvPr/>
          </p:nvPicPr>
          <p:blipFill>
            <a:blip r:embed="rId3"/>
            <a:stretch>
              <a:fillRect/>
            </a:stretch>
          </p:blipFill>
          <p:spPr>
            <a:xfrm>
              <a:off x="6231466" y="1338446"/>
              <a:ext cx="4255911" cy="4920129"/>
            </a:xfrm>
            <a:prstGeom prst="rect">
              <a:avLst/>
            </a:prstGeom>
            <a:ln>
              <a:solidFill>
                <a:schemeClr val="tx1"/>
              </a:solidFill>
            </a:ln>
          </p:spPr>
        </p:pic>
        <p:sp>
          <p:nvSpPr>
            <p:cNvPr id="12" name="Rectangle 11">
              <a:extLst>
                <a:ext uri="{FF2B5EF4-FFF2-40B4-BE49-F238E27FC236}">
                  <a16:creationId xmlns:a16="http://schemas.microsoft.com/office/drawing/2014/main" id="{A46F6757-6F9C-8F7B-09C8-AAD434C0B426}"/>
                </a:ext>
              </a:extLst>
            </p:cNvPr>
            <p:cNvSpPr/>
            <p:nvPr/>
          </p:nvSpPr>
          <p:spPr>
            <a:xfrm>
              <a:off x="8104095" y="5731435"/>
              <a:ext cx="822960" cy="241300"/>
            </a:xfrm>
            <a:prstGeom prst="rect">
              <a:avLst/>
            </a:prstGeom>
            <a:noFill/>
            <a:ln w="5715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a:extLst>
                <a:ext uri="{FF2B5EF4-FFF2-40B4-BE49-F238E27FC236}">
                  <a16:creationId xmlns:a16="http://schemas.microsoft.com/office/drawing/2014/main" id="{5A5AE289-727E-F645-0BD2-4BCE58EADBA6}"/>
                </a:ext>
              </a:extLst>
            </p:cNvPr>
            <p:cNvCxnSpPr>
              <a:cxnSpLocks/>
            </p:cNvCxnSpPr>
            <p:nvPr/>
          </p:nvCxnSpPr>
          <p:spPr>
            <a:xfrm flipV="1">
              <a:off x="8501239" y="4301067"/>
              <a:ext cx="0" cy="158191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FC166068-B59E-D0F6-DB0E-70B3FCB553B6}"/>
                </a:ext>
              </a:extLst>
            </p:cNvPr>
            <p:cNvCxnSpPr>
              <a:cxnSpLocks/>
            </p:cNvCxnSpPr>
            <p:nvPr/>
          </p:nvCxnSpPr>
          <p:spPr>
            <a:xfrm flipH="1">
              <a:off x="6513689" y="5861049"/>
              <a:ext cx="2014361"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399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FFBAD7A-2067-EBF2-D94F-B5BA2ADB25E2}"/>
              </a:ext>
            </a:extLst>
          </p:cNvPr>
          <p:cNvSpPr>
            <a:spLocks noGrp="1"/>
          </p:cNvSpPr>
          <p:nvPr>
            <p:ph sz="half" idx="2"/>
          </p:nvPr>
        </p:nvSpPr>
        <p:spPr>
          <a:xfrm>
            <a:off x="838200" y="1478857"/>
            <a:ext cx="3397486" cy="4639309"/>
          </a:xfrm>
        </p:spPr>
        <p:txBody>
          <a:bodyPr/>
          <a:lstStyle/>
          <a:p>
            <a:pPr marL="0" indent="0">
              <a:buNone/>
            </a:pPr>
            <a:endParaRPr lang="en-US" sz="2800" dirty="0">
              <a:latin typeface="+mn-lt"/>
              <a:cs typeface="Calibri" panose="020F0502020204030204" pitchFamily="34" charset="0"/>
            </a:endParaRPr>
          </a:p>
          <a:p>
            <a:pPr marL="0" indent="0">
              <a:buNone/>
            </a:pPr>
            <a:endParaRPr lang="en-US" dirty="0">
              <a:cs typeface="Calibri" panose="020F0502020204030204" pitchFamily="34" charset="0"/>
            </a:endParaRPr>
          </a:p>
          <a:p>
            <a:pPr marL="0" indent="0">
              <a:buNone/>
            </a:pPr>
            <a:r>
              <a:rPr lang="en-US" sz="2800" dirty="0">
                <a:latin typeface="+mn-lt"/>
                <a:cs typeface="Calibri" panose="020F0502020204030204" pitchFamily="34" charset="0"/>
              </a:rPr>
              <a:t>Mostra o endereço da célula atual (atualmente </a:t>
            </a:r>
            <a:r>
              <a:rPr lang="en-US" sz="2800" i="1" dirty="0">
                <a:latin typeface="+mn-lt"/>
                <a:cs typeface="Calibri" panose="020F0502020204030204" pitchFamily="34" charset="0"/>
              </a:rPr>
              <a:t>D6)</a:t>
            </a:r>
            <a:endParaRPr lang="en-US" sz="2800" i="1" dirty="0">
              <a:latin typeface="+mn-lt"/>
              <a:ea typeface="Times New Roman" charset="0"/>
              <a:cs typeface="Calibri" panose="020F0502020204030204" pitchFamily="34" charset="0"/>
            </a:endParaRPr>
          </a:p>
          <a:p>
            <a:pPr marL="0" indent="0">
              <a:buNone/>
            </a:pPr>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lstStyle/>
          <a:p>
            <a:r>
              <a:rPr lang="en-US" dirty="0"/>
              <a:t>Caixa de </a:t>
            </a:r>
            <a:r>
              <a:rPr lang="en-US" dirty="0" err="1"/>
              <a:t>nome</a:t>
            </a:r>
            <a:r>
              <a:rPr lang="en-US" dirty="0"/>
              <a:t> (</a:t>
            </a:r>
            <a:r>
              <a:rPr lang="en-US" dirty="0" err="1"/>
              <a:t>endereço</a:t>
            </a:r>
            <a:r>
              <a:rPr lang="en-US" dirty="0"/>
              <a:t> </a:t>
            </a:r>
            <a:r>
              <a:rPr lang="en-US" dirty="0" err="1"/>
              <a:t>atual</a:t>
            </a:r>
            <a:r>
              <a:rPr lang="en-US" dirty="0"/>
              <a:t>)</a:t>
            </a:r>
          </a:p>
        </p:txBody>
      </p:sp>
      <p:pic>
        <p:nvPicPr>
          <p:cNvPr id="4098" name="Picture 2" descr="Name box Shows the Active Cell Address">
            <a:extLst>
              <a:ext uri="{FF2B5EF4-FFF2-40B4-BE49-F238E27FC236}">
                <a16:creationId xmlns:a16="http://schemas.microsoft.com/office/drawing/2014/main" id="{742FC541-77B5-5D37-E104-2A0D856452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865" y="1490843"/>
            <a:ext cx="4869584" cy="356734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8E463EF-4444-3191-60CD-50BD7A38F4C1}"/>
              </a:ext>
            </a:extLst>
          </p:cNvPr>
          <p:cNvSpPr txBox="1"/>
          <p:nvPr/>
        </p:nvSpPr>
        <p:spPr>
          <a:xfrm>
            <a:off x="4606318" y="2950917"/>
            <a:ext cx="1680182" cy="22860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A2C06979-B38E-43B6-5802-9FBA30234CD8}"/>
              </a:ext>
            </a:extLst>
          </p:cNvPr>
          <p:cNvPicPr>
            <a:picLocks noChangeAspect="1"/>
          </p:cNvPicPr>
          <p:nvPr/>
        </p:nvPicPr>
        <p:blipFill rotWithShape="1">
          <a:blip r:embed="rId4"/>
          <a:srcRect r="41351" b="31464"/>
          <a:stretch/>
        </p:blipFill>
        <p:spPr>
          <a:xfrm>
            <a:off x="7534762" y="3798511"/>
            <a:ext cx="3324572" cy="2430933"/>
          </a:xfrm>
          <a:prstGeom prst="rect">
            <a:avLst/>
          </a:prstGeom>
          <a:ln>
            <a:solidFill>
              <a:schemeClr val="tx1"/>
            </a:solidFill>
          </a:ln>
        </p:spPr>
      </p:pic>
      <p:sp>
        <p:nvSpPr>
          <p:cNvPr id="6" name="TextBox 5">
            <a:extLst>
              <a:ext uri="{FF2B5EF4-FFF2-40B4-BE49-F238E27FC236}">
                <a16:creationId xmlns:a16="http://schemas.microsoft.com/office/drawing/2014/main" id="{CA5B9835-790A-0A5C-671D-4D650C0B1147}"/>
              </a:ext>
            </a:extLst>
          </p:cNvPr>
          <p:cNvSpPr txBox="1"/>
          <p:nvPr/>
        </p:nvSpPr>
        <p:spPr>
          <a:xfrm>
            <a:off x="7478318" y="3806778"/>
            <a:ext cx="1005840" cy="27432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sp>
        <p:nvSpPr>
          <p:cNvPr id="5" name="Rectangle 4">
            <a:extLst>
              <a:ext uri="{FF2B5EF4-FFF2-40B4-BE49-F238E27FC236}">
                <a16:creationId xmlns:a16="http://schemas.microsoft.com/office/drawing/2014/main" id="{E2756E69-4E7B-27B2-56AF-A2E1ED4E29F4}"/>
              </a:ext>
            </a:extLst>
          </p:cNvPr>
          <p:cNvSpPr/>
          <p:nvPr/>
        </p:nvSpPr>
        <p:spPr>
          <a:xfrm>
            <a:off x="6801891" y="4430339"/>
            <a:ext cx="640080" cy="241300"/>
          </a:xfrm>
          <a:prstGeom prst="rect">
            <a:avLst/>
          </a:prstGeom>
          <a:noFill/>
          <a:ln w="5715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E8CF7DE1-CA52-590E-820F-1F72FF3A8DA8}"/>
              </a:ext>
            </a:extLst>
          </p:cNvPr>
          <p:cNvCxnSpPr>
            <a:cxnSpLocks/>
          </p:cNvCxnSpPr>
          <p:nvPr/>
        </p:nvCxnSpPr>
        <p:spPr>
          <a:xfrm flipV="1">
            <a:off x="7172138" y="3429000"/>
            <a:ext cx="0" cy="1005840"/>
          </a:xfrm>
          <a:prstGeom prst="straightConnector1">
            <a:avLst/>
          </a:prstGeom>
          <a:ln w="57150">
            <a:solidFill>
              <a:srgbClr val="00953A"/>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15D95CC-8848-A0E8-1409-557989D67A0C}"/>
              </a:ext>
            </a:extLst>
          </p:cNvPr>
          <p:cNvCxnSpPr>
            <a:cxnSpLocks/>
          </p:cNvCxnSpPr>
          <p:nvPr/>
        </p:nvCxnSpPr>
        <p:spPr>
          <a:xfrm flipH="1">
            <a:off x="4808070" y="4533062"/>
            <a:ext cx="2011680" cy="0"/>
          </a:xfrm>
          <a:prstGeom prst="straightConnector1">
            <a:avLst/>
          </a:prstGeom>
          <a:ln w="57150">
            <a:solidFill>
              <a:srgbClr val="00953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703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57AF140-803B-C7AB-9737-025D50C12726}"/>
              </a:ext>
            </a:extLst>
          </p:cNvPr>
          <p:cNvSpPr>
            <a:spLocks noGrp="1"/>
          </p:cNvSpPr>
          <p:nvPr>
            <p:ph sz="half" idx="2"/>
          </p:nvPr>
        </p:nvSpPr>
        <p:spPr/>
        <p:txBody>
          <a:bodyPr/>
          <a:lstStyle/>
          <a:p>
            <a:pPr marL="0" indent="0">
              <a:buNone/>
            </a:pPr>
            <a:r>
              <a:rPr lang="en-GB" dirty="0">
                <a:cs typeface="Calibri" panose="020F0502020204030204" pitchFamily="34" charset="0"/>
              </a:rPr>
              <a:t>Apresenta </a:t>
            </a:r>
            <a:r>
              <a:rPr lang="en-GB" sz="2800" dirty="0">
                <a:latin typeface="+mn-lt"/>
                <a:cs typeface="Calibri" panose="020F0502020204030204" pitchFamily="34" charset="0"/>
              </a:rPr>
              <a:t>a fórmula ou o valor na célula atualmente selecionada </a:t>
            </a:r>
            <a:endParaRPr lang="en-US" sz="2800" dirty="0">
              <a:latin typeface="+mn-lt"/>
              <a:ea typeface="Times New Roman" charset="0"/>
              <a:cs typeface="Calibri" panose="020F0502020204030204" pitchFamily="34" charset="0"/>
            </a:endParaRPr>
          </a:p>
          <a:p>
            <a:pPr marL="0" indent="0">
              <a:buNone/>
            </a:pPr>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lstStyle/>
          <a:p>
            <a:r>
              <a:rPr lang="en-US" dirty="0"/>
              <a:t>Barra de </a:t>
            </a:r>
            <a:r>
              <a:rPr lang="en-US" dirty="0" err="1"/>
              <a:t>fórmula</a:t>
            </a:r>
            <a:endParaRPr lang="en-US" dirty="0"/>
          </a:p>
        </p:txBody>
      </p:sp>
      <p:grpSp>
        <p:nvGrpSpPr>
          <p:cNvPr id="7" name="Group 6">
            <a:extLst>
              <a:ext uri="{FF2B5EF4-FFF2-40B4-BE49-F238E27FC236}">
                <a16:creationId xmlns:a16="http://schemas.microsoft.com/office/drawing/2014/main" id="{2DF8B80C-8AAF-A145-962B-0FE82D983C3B}"/>
              </a:ext>
            </a:extLst>
          </p:cNvPr>
          <p:cNvGrpSpPr/>
          <p:nvPr/>
        </p:nvGrpSpPr>
        <p:grpSpPr>
          <a:xfrm>
            <a:off x="1167733" y="2127738"/>
            <a:ext cx="9856533" cy="3758026"/>
            <a:chOff x="1167733" y="2480436"/>
            <a:chExt cx="9856533" cy="3405328"/>
          </a:xfrm>
        </p:grpSpPr>
        <p:pic>
          <p:nvPicPr>
            <p:cNvPr id="5122" name="Picture 2" descr="Excel Formula Bar - javatpoint">
              <a:extLst>
                <a:ext uri="{FF2B5EF4-FFF2-40B4-BE49-F238E27FC236}">
                  <a16:creationId xmlns:a16="http://schemas.microsoft.com/office/drawing/2014/main" id="{84D1225A-09E2-3ACC-3C9C-C551F6EA7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7733" y="2480436"/>
              <a:ext cx="9856533" cy="34053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C178BED-7D48-29CE-2EB3-F84DC9E46D33}"/>
                </a:ext>
              </a:extLst>
            </p:cNvPr>
            <p:cNvSpPr txBox="1"/>
            <p:nvPr/>
          </p:nvSpPr>
          <p:spPr>
            <a:xfrm>
              <a:off x="4189414" y="4295140"/>
              <a:ext cx="6630986" cy="73152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sp>
          <p:nvSpPr>
            <p:cNvPr id="6" name="TextBox 5">
              <a:extLst>
                <a:ext uri="{FF2B5EF4-FFF2-40B4-BE49-F238E27FC236}">
                  <a16:creationId xmlns:a16="http://schemas.microsoft.com/office/drawing/2014/main" id="{3C435A27-907D-4C24-850C-E2B067AEBBCA}"/>
                </a:ext>
              </a:extLst>
            </p:cNvPr>
            <p:cNvSpPr txBox="1"/>
            <p:nvPr/>
          </p:nvSpPr>
          <p:spPr>
            <a:xfrm>
              <a:off x="6667500" y="4476234"/>
              <a:ext cx="2082800" cy="369332"/>
            </a:xfrm>
            <a:prstGeom prst="rect">
              <a:avLst/>
            </a:prstGeom>
            <a:solidFill>
              <a:schemeClr val="bg1"/>
            </a:solidFill>
          </p:spPr>
          <p:txBody>
            <a:bodyPr wrap="square" rtlCol="0">
              <a:spAutoFit/>
            </a:bodyPr>
            <a:lstStyle/>
            <a:p>
              <a:endParaRPr lang="en-US" dirty="0"/>
            </a:p>
          </p:txBody>
        </p:sp>
      </p:grpSp>
    </p:spTree>
    <p:extLst>
      <p:ext uri="{BB962C8B-B14F-4D97-AF65-F5344CB8AC3E}">
        <p14:creationId xmlns:p14="http://schemas.microsoft.com/office/powerpoint/2010/main" val="348909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D74916E0-9DDD-1496-9F42-CF2010BC6FAC}"/>
              </a:ext>
            </a:extLst>
          </p:cNvPr>
          <p:cNvSpPr>
            <a:spLocks noGrp="1"/>
          </p:cNvSpPr>
          <p:nvPr>
            <p:ph sz="half" idx="2"/>
          </p:nvPr>
        </p:nvSpPr>
        <p:spPr>
          <a:xfrm>
            <a:off x="838200" y="1478857"/>
            <a:ext cx="3699076" cy="4639309"/>
          </a:xfrm>
        </p:spPr>
        <p:txBody>
          <a:bodyPr anchor="ctr"/>
          <a:lstStyle/>
          <a:p>
            <a:pPr marL="0" indent="0">
              <a:buNone/>
            </a:pPr>
            <a:r>
              <a:rPr lang="en-GB" sz="2800" dirty="0"/>
              <a:t>A célula selecionada na qual os dados são </a:t>
            </a:r>
            <a:br>
              <a:rPr lang="en-GB" sz="2800" dirty="0"/>
            </a:br>
            <a:r>
              <a:rPr lang="en-GB" sz="2800" dirty="0"/>
              <a:t>introduzidos quando se </a:t>
            </a:r>
            <a:r>
              <a:rPr lang="en-GB" sz="2800" dirty="0" err="1"/>
              <a:t>começa</a:t>
            </a:r>
            <a:r>
              <a:rPr lang="en-GB" sz="2800" dirty="0"/>
              <a:t> a digitar</a:t>
            </a:r>
            <a:endParaRPr lang="en-US" sz="2800" dirty="0"/>
          </a:p>
          <a:p>
            <a:pPr marL="0" indent="0">
              <a:buNone/>
            </a:pPr>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lstStyle/>
          <a:p>
            <a:r>
              <a:rPr lang="en-US" dirty="0" err="1"/>
              <a:t>Célula</a:t>
            </a:r>
            <a:r>
              <a:rPr lang="en-US" dirty="0"/>
              <a:t> </a:t>
            </a:r>
            <a:r>
              <a:rPr lang="en-US" dirty="0" err="1"/>
              <a:t>ativa</a:t>
            </a:r>
            <a:endParaRPr lang="en-US" dirty="0"/>
          </a:p>
        </p:txBody>
      </p:sp>
      <p:sp>
        <p:nvSpPr>
          <p:cNvPr id="2" name="Content Placeholder 9">
            <a:extLst>
              <a:ext uri="{FF2B5EF4-FFF2-40B4-BE49-F238E27FC236}">
                <a16:creationId xmlns:a16="http://schemas.microsoft.com/office/drawing/2014/main" id="{069EF306-E263-6128-85CF-E2548254B845}"/>
              </a:ext>
            </a:extLst>
          </p:cNvPr>
          <p:cNvSpPr txBox="1">
            <a:spLocks/>
          </p:cNvSpPr>
          <p:nvPr/>
        </p:nvSpPr>
        <p:spPr>
          <a:xfrm>
            <a:off x="1082944" y="1478858"/>
            <a:ext cx="10026112" cy="13263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None/>
            </a:pPr>
            <a:endParaRPr lang="en-US" sz="2800" dirty="0">
              <a:latin typeface="+mn-lt"/>
              <a:ea typeface="Times New Roman" charset="0"/>
              <a:cs typeface="Calibri" panose="020F0502020204030204" pitchFamily="34" charset="0"/>
            </a:endParaRPr>
          </a:p>
        </p:txBody>
      </p:sp>
      <p:pic>
        <p:nvPicPr>
          <p:cNvPr id="9218" name="Picture 2">
            <a:extLst>
              <a:ext uri="{FF2B5EF4-FFF2-40B4-BE49-F238E27FC236}">
                <a16:creationId xmlns:a16="http://schemas.microsoft.com/office/drawing/2014/main" id="{BFB4B9D7-74B5-BA4B-2B79-CB46C2DAD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788" y="1441659"/>
            <a:ext cx="6072268" cy="47039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087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AA6EC591-9609-5585-20B5-779144EA2E4C}"/>
              </a:ext>
            </a:extLst>
          </p:cNvPr>
          <p:cNvSpPr>
            <a:spLocks noGrp="1"/>
          </p:cNvSpPr>
          <p:nvPr>
            <p:ph sz="half" idx="2"/>
          </p:nvPr>
        </p:nvSpPr>
        <p:spPr>
          <a:xfrm>
            <a:off x="838200" y="1478857"/>
            <a:ext cx="10515600" cy="4639309"/>
          </a:xfrm>
        </p:spPr>
        <p:txBody>
          <a:bodyPr/>
          <a:lstStyle/>
          <a:p>
            <a:r>
              <a:rPr lang="en-US" dirty="0"/>
              <a:t>Alinhamento vertical</a:t>
            </a:r>
          </a:p>
          <a:p>
            <a:r>
              <a:rPr lang="en-US" dirty="0" err="1"/>
              <a:t>Etiquetado</a:t>
            </a:r>
            <a:r>
              <a:rPr lang="en-US" dirty="0"/>
              <a:t> A - XFD</a:t>
            </a:r>
          </a:p>
          <a:p>
            <a:r>
              <a:rPr lang="en-US" dirty="0"/>
              <a:t>16.384 colunas</a:t>
            </a:r>
          </a:p>
          <a:p>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a:xfrm>
            <a:off x="838200" y="457200"/>
            <a:ext cx="10515600" cy="800100"/>
          </a:xfrm>
        </p:spPr>
        <p:txBody>
          <a:bodyPr/>
          <a:lstStyle/>
          <a:p>
            <a:r>
              <a:rPr lang="en-US" dirty="0"/>
              <a:t>Colunas</a:t>
            </a:r>
          </a:p>
        </p:txBody>
      </p:sp>
      <p:grpSp>
        <p:nvGrpSpPr>
          <p:cNvPr id="11" name="Group 10">
            <a:extLst>
              <a:ext uri="{FF2B5EF4-FFF2-40B4-BE49-F238E27FC236}">
                <a16:creationId xmlns:a16="http://schemas.microsoft.com/office/drawing/2014/main" id="{1E180687-255A-189B-E82E-EB6AFFC17117}"/>
              </a:ext>
            </a:extLst>
          </p:cNvPr>
          <p:cNvGrpSpPr/>
          <p:nvPr/>
        </p:nvGrpSpPr>
        <p:grpSpPr>
          <a:xfrm>
            <a:off x="5702439" y="1362476"/>
            <a:ext cx="5055871" cy="4935798"/>
            <a:chOff x="5634707" y="1752804"/>
            <a:chExt cx="4480844" cy="4196501"/>
          </a:xfrm>
        </p:grpSpPr>
        <p:pic>
          <p:nvPicPr>
            <p:cNvPr id="7" name="Picture 6">
              <a:extLst>
                <a:ext uri="{FF2B5EF4-FFF2-40B4-BE49-F238E27FC236}">
                  <a16:creationId xmlns:a16="http://schemas.microsoft.com/office/drawing/2014/main" id="{91373AD0-624D-C0B4-2273-FC67F2B0607A}"/>
                </a:ext>
              </a:extLst>
            </p:cNvPr>
            <p:cNvPicPr>
              <a:picLocks noChangeAspect="1"/>
            </p:cNvPicPr>
            <p:nvPr/>
          </p:nvPicPr>
          <p:blipFill rotWithShape="1">
            <a:blip r:embed="rId3"/>
            <a:srcRect r="63348" b="35558"/>
            <a:stretch/>
          </p:blipFill>
          <p:spPr>
            <a:xfrm>
              <a:off x="5634707" y="1752804"/>
              <a:ext cx="4480844" cy="4181271"/>
            </a:xfrm>
            <a:prstGeom prst="rect">
              <a:avLst/>
            </a:prstGeom>
            <a:ln>
              <a:solidFill>
                <a:schemeClr val="tx1"/>
              </a:solidFill>
            </a:ln>
          </p:spPr>
        </p:pic>
        <p:sp>
          <p:nvSpPr>
            <p:cNvPr id="4" name="TextBox 3">
              <a:extLst>
                <a:ext uri="{FF2B5EF4-FFF2-40B4-BE49-F238E27FC236}">
                  <a16:creationId xmlns:a16="http://schemas.microsoft.com/office/drawing/2014/main" id="{84AB3A7C-8456-6147-0E60-474CDD5EB7F7}"/>
                </a:ext>
              </a:extLst>
            </p:cNvPr>
            <p:cNvSpPr txBox="1"/>
            <p:nvPr/>
          </p:nvSpPr>
          <p:spPr>
            <a:xfrm>
              <a:off x="8323007" y="3846185"/>
              <a:ext cx="640080" cy="210312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grpSp>
    </p:spTree>
    <p:extLst>
      <p:ext uri="{BB962C8B-B14F-4D97-AF65-F5344CB8AC3E}">
        <p14:creationId xmlns:p14="http://schemas.microsoft.com/office/powerpoint/2010/main" val="225369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18ABCA8-91F0-F8AE-8FEF-BC6F5B6EF6B9}"/>
              </a:ext>
            </a:extLst>
          </p:cNvPr>
          <p:cNvSpPr>
            <a:spLocks noGrp="1"/>
          </p:cNvSpPr>
          <p:nvPr>
            <p:ph sz="half" idx="2"/>
          </p:nvPr>
        </p:nvSpPr>
        <p:spPr>
          <a:xfrm>
            <a:off x="838200" y="1478857"/>
            <a:ext cx="10515600" cy="4639309"/>
          </a:xfrm>
        </p:spPr>
        <p:txBody>
          <a:bodyPr/>
          <a:lstStyle/>
          <a:p>
            <a:r>
              <a:rPr lang="en-GB" dirty="0"/>
              <a:t>Linha horizontal de células </a:t>
            </a:r>
          </a:p>
          <a:p>
            <a:r>
              <a:rPr lang="en-GB" dirty="0"/>
              <a:t>Percorre a folha de cálculo da esquerda para a direita</a:t>
            </a:r>
            <a:endParaRPr lang="en-US" dirty="0"/>
          </a:p>
          <a:p>
            <a:r>
              <a:rPr lang="en-US" dirty="0"/>
              <a:t>Número 1 – 1.048.576</a:t>
            </a:r>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a:xfrm>
            <a:off x="838200" y="457200"/>
            <a:ext cx="10515600" cy="800100"/>
          </a:xfrm>
        </p:spPr>
        <p:txBody>
          <a:bodyPr anchor="t">
            <a:normAutofit/>
          </a:bodyPr>
          <a:lstStyle/>
          <a:p>
            <a:r>
              <a:rPr lang="en-US" dirty="0" err="1"/>
              <a:t>Linhas</a:t>
            </a:r>
            <a:endParaRPr lang="en-US" dirty="0"/>
          </a:p>
        </p:txBody>
      </p:sp>
      <p:grpSp>
        <p:nvGrpSpPr>
          <p:cNvPr id="8" name="Group 7">
            <a:extLst>
              <a:ext uri="{FF2B5EF4-FFF2-40B4-BE49-F238E27FC236}">
                <a16:creationId xmlns:a16="http://schemas.microsoft.com/office/drawing/2014/main" id="{BFEF76C0-66D1-950F-508A-52F861B72F4D}"/>
              </a:ext>
            </a:extLst>
          </p:cNvPr>
          <p:cNvGrpSpPr/>
          <p:nvPr/>
        </p:nvGrpSpPr>
        <p:grpSpPr>
          <a:xfrm>
            <a:off x="2709332" y="3142443"/>
            <a:ext cx="6691070" cy="3374891"/>
            <a:chOff x="3008859" y="3063420"/>
            <a:chExt cx="6143184" cy="2964847"/>
          </a:xfrm>
        </p:grpSpPr>
        <p:pic>
          <p:nvPicPr>
            <p:cNvPr id="5" name="Picture 4">
              <a:extLst>
                <a:ext uri="{FF2B5EF4-FFF2-40B4-BE49-F238E27FC236}">
                  <a16:creationId xmlns:a16="http://schemas.microsoft.com/office/drawing/2014/main" id="{58138C01-8BC5-EF6B-52E9-B0442FC17AB4}"/>
                </a:ext>
              </a:extLst>
            </p:cNvPr>
            <p:cNvPicPr>
              <a:picLocks noChangeAspect="1"/>
            </p:cNvPicPr>
            <p:nvPr/>
          </p:nvPicPr>
          <p:blipFill rotWithShape="1">
            <a:blip r:embed="rId3"/>
            <a:srcRect t="-1" r="35536" b="41081"/>
            <a:stretch/>
          </p:blipFill>
          <p:spPr>
            <a:xfrm>
              <a:off x="3039956" y="3063420"/>
              <a:ext cx="6112087" cy="2964847"/>
            </a:xfrm>
            <a:prstGeom prst="rect">
              <a:avLst/>
            </a:prstGeom>
            <a:ln>
              <a:solidFill>
                <a:schemeClr val="tx1"/>
              </a:solidFill>
            </a:ln>
          </p:spPr>
        </p:pic>
        <p:sp>
          <p:nvSpPr>
            <p:cNvPr id="6" name="Rectangle 5">
              <a:extLst>
                <a:ext uri="{FF2B5EF4-FFF2-40B4-BE49-F238E27FC236}">
                  <a16:creationId xmlns:a16="http://schemas.microsoft.com/office/drawing/2014/main" id="{25E3B425-D701-E7AB-AC92-769E10464BA1}"/>
                </a:ext>
              </a:extLst>
            </p:cNvPr>
            <p:cNvSpPr/>
            <p:nvPr/>
          </p:nvSpPr>
          <p:spPr>
            <a:xfrm>
              <a:off x="3008859" y="5261623"/>
              <a:ext cx="6112087" cy="209791"/>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5067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2C4DEB4-246A-7EA0-7478-3A2024BEFB8B}"/>
              </a:ext>
            </a:extLst>
          </p:cNvPr>
          <p:cNvSpPr>
            <a:spLocks noGrp="1"/>
          </p:cNvSpPr>
          <p:nvPr>
            <p:ph sz="half" idx="2"/>
          </p:nvPr>
        </p:nvSpPr>
        <p:spPr>
          <a:xfrm>
            <a:off x="838200" y="1479550"/>
            <a:ext cx="4952798" cy="4638675"/>
          </a:xfrm>
        </p:spPr>
        <p:txBody>
          <a:bodyPr/>
          <a:lstStyle/>
          <a:p>
            <a:r>
              <a:rPr lang="en-US" dirty="0" err="1"/>
              <a:t>Separador</a:t>
            </a:r>
            <a:r>
              <a:rPr lang="en-US" dirty="0"/>
              <a:t> </a:t>
            </a:r>
            <a:r>
              <a:rPr lang="en-US" dirty="0" err="1"/>
              <a:t>retangular</a:t>
            </a:r>
            <a:r>
              <a:rPr lang="en-US" dirty="0"/>
              <a:t> localizado no canto inferior </a:t>
            </a:r>
            <a:r>
              <a:rPr lang="en-US" dirty="0" err="1"/>
              <a:t>esquerdo</a:t>
            </a:r>
            <a:r>
              <a:rPr lang="en-US" dirty="0"/>
              <a:t> da </a:t>
            </a:r>
            <a:r>
              <a:rPr lang="en-US" dirty="0" err="1"/>
              <a:t>página</a:t>
            </a:r>
            <a:r>
              <a:rPr lang="en-US" dirty="0"/>
              <a:t> de trabalho do Excel</a:t>
            </a:r>
          </a:p>
          <a:p>
            <a:r>
              <a:rPr lang="en-US" dirty="0"/>
              <a:t>As predefinições são Folha1, Folha2, Folha3, etc..</a:t>
            </a:r>
          </a:p>
          <a:p>
            <a:r>
              <a:rPr lang="en-US" dirty="0"/>
              <a:t>Podem ser </a:t>
            </a:r>
            <a:r>
              <a:rPr lang="en-US" dirty="0" err="1"/>
              <a:t>renomeados</a:t>
            </a:r>
            <a:r>
              <a:rPr lang="en-US" dirty="0"/>
              <a:t> </a:t>
            </a:r>
            <a:r>
              <a:rPr lang="en-US" dirty="0" err="1"/>
              <a:t>por</a:t>
            </a:r>
            <a:r>
              <a:rPr lang="en-US" dirty="0"/>
              <a:t> nomes específicos</a:t>
            </a:r>
          </a:p>
          <a:p>
            <a:endParaRPr lang="en-US"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a:xfrm>
            <a:off x="838200" y="457200"/>
            <a:ext cx="10515600" cy="800100"/>
          </a:xfrm>
        </p:spPr>
        <p:txBody>
          <a:bodyPr/>
          <a:lstStyle/>
          <a:p>
            <a:r>
              <a:rPr lang="en-US" dirty="0"/>
              <a:t>Aba/</a:t>
            </a:r>
            <a:r>
              <a:rPr lang="en-US" dirty="0" err="1"/>
              <a:t>Planilha</a:t>
            </a:r>
            <a:r>
              <a:rPr lang="en-US" dirty="0"/>
              <a:t> de </a:t>
            </a:r>
            <a:r>
              <a:rPr lang="en-US" dirty="0" err="1"/>
              <a:t>trabalho</a:t>
            </a:r>
            <a:endParaRPr lang="en-US" dirty="0"/>
          </a:p>
        </p:txBody>
      </p:sp>
      <p:sp>
        <p:nvSpPr>
          <p:cNvPr id="2" name="Content Placeholder 9">
            <a:extLst>
              <a:ext uri="{FF2B5EF4-FFF2-40B4-BE49-F238E27FC236}">
                <a16:creationId xmlns:a16="http://schemas.microsoft.com/office/drawing/2014/main" id="{10D37385-4F48-555C-D092-7E68C7A85FD2}"/>
              </a:ext>
            </a:extLst>
          </p:cNvPr>
          <p:cNvSpPr txBox="1">
            <a:spLocks/>
          </p:cNvSpPr>
          <p:nvPr/>
        </p:nvSpPr>
        <p:spPr>
          <a:xfrm>
            <a:off x="435244" y="1416864"/>
            <a:ext cx="2480353" cy="28054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None/>
            </a:pPr>
            <a:endParaRPr lang="en-US" sz="2800" dirty="0">
              <a:latin typeface="+mn-lt"/>
              <a:cs typeface="Calibri" panose="020F0502020204030204" pitchFamily="34" charset="0"/>
            </a:endParaRPr>
          </a:p>
        </p:txBody>
      </p:sp>
      <p:pic>
        <p:nvPicPr>
          <p:cNvPr id="10242" name="Picture 2" descr="Excel Worksheet Tab - Definition Example - 1">
            <a:extLst>
              <a:ext uri="{FF2B5EF4-FFF2-40B4-BE49-F238E27FC236}">
                <a16:creationId xmlns:a16="http://schemas.microsoft.com/office/drawing/2014/main" id="{DCED9F2A-4840-5421-1533-CC85963B66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0998" y="1416864"/>
            <a:ext cx="5849209" cy="34747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65C6111-6B57-4F3B-63D5-6F8D1CD7D3B1}"/>
              </a:ext>
            </a:extLst>
          </p:cNvPr>
          <p:cNvSpPr txBox="1"/>
          <p:nvPr/>
        </p:nvSpPr>
        <p:spPr>
          <a:xfrm>
            <a:off x="6316637" y="4533588"/>
            <a:ext cx="457200" cy="18288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pic>
        <p:nvPicPr>
          <p:cNvPr id="13" name="Picture 12">
            <a:extLst>
              <a:ext uri="{FF2B5EF4-FFF2-40B4-BE49-F238E27FC236}">
                <a16:creationId xmlns:a16="http://schemas.microsoft.com/office/drawing/2014/main" id="{43ACD8D6-AEF5-6C46-8E36-96DE2E24E3E5}"/>
              </a:ext>
            </a:extLst>
          </p:cNvPr>
          <p:cNvPicPr>
            <a:picLocks noChangeAspect="1"/>
          </p:cNvPicPr>
          <p:nvPr/>
        </p:nvPicPr>
        <p:blipFill>
          <a:blip r:embed="rId4"/>
          <a:stretch>
            <a:fillRect/>
          </a:stretch>
        </p:blipFill>
        <p:spPr>
          <a:xfrm>
            <a:off x="7234541" y="3103528"/>
            <a:ext cx="4389120" cy="3125657"/>
          </a:xfrm>
          <a:prstGeom prst="rect">
            <a:avLst/>
          </a:prstGeom>
          <a:ln>
            <a:solidFill>
              <a:schemeClr val="tx1"/>
            </a:solidFill>
          </a:ln>
        </p:spPr>
      </p:pic>
      <p:sp>
        <p:nvSpPr>
          <p:cNvPr id="7" name="TextBox 6">
            <a:extLst>
              <a:ext uri="{FF2B5EF4-FFF2-40B4-BE49-F238E27FC236}">
                <a16:creationId xmlns:a16="http://schemas.microsoft.com/office/drawing/2014/main" id="{E8D9A7F2-AAE0-02FD-1686-4569DBAD6A6D}"/>
              </a:ext>
            </a:extLst>
          </p:cNvPr>
          <p:cNvSpPr txBox="1"/>
          <p:nvPr/>
        </p:nvSpPr>
        <p:spPr>
          <a:xfrm>
            <a:off x="7782489" y="5874736"/>
            <a:ext cx="640080" cy="18288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9615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68F67F7-6500-4F6F-6553-7C28AB023753}"/>
              </a:ext>
            </a:extLst>
          </p:cNvPr>
          <p:cNvSpPr>
            <a:spLocks noGrp="1"/>
          </p:cNvSpPr>
          <p:nvPr>
            <p:ph sz="half" idx="2"/>
          </p:nvPr>
        </p:nvSpPr>
        <p:spPr>
          <a:xfrm>
            <a:off x="838200" y="1265614"/>
            <a:ext cx="10515600" cy="4852612"/>
          </a:xfrm>
        </p:spPr>
        <p:txBody>
          <a:bodyPr/>
          <a:lstStyle/>
          <a:p>
            <a:r>
              <a:rPr lang="en-US" dirty="0"/>
              <a:t>Abrir o </a:t>
            </a:r>
            <a:r>
              <a:rPr lang="en-US" dirty="0" err="1"/>
              <a:t>arquivo</a:t>
            </a:r>
            <a:r>
              <a:rPr lang="en-US" dirty="0"/>
              <a:t> de dados </a:t>
            </a:r>
            <a:r>
              <a:rPr lang="en-US" dirty="0" err="1"/>
              <a:t>na</a:t>
            </a:r>
            <a:r>
              <a:rPr lang="en-US" dirty="0"/>
              <a:t> aba de cálculo Sheet1</a:t>
            </a:r>
          </a:p>
          <a:p>
            <a:r>
              <a:rPr lang="fr-FR" dirty="0"/>
              <a:t>FETPF_WS1_13_EN_Supplemental_Data_Participant_Guide_2024_01_25.xlsx</a:t>
            </a:r>
            <a:endParaRPr lang="en-US" dirty="0"/>
          </a:p>
        </p:txBody>
      </p:sp>
      <p:sp>
        <p:nvSpPr>
          <p:cNvPr id="2" name="Title 1">
            <a:extLst>
              <a:ext uri="{FF2B5EF4-FFF2-40B4-BE49-F238E27FC236}">
                <a16:creationId xmlns:a16="http://schemas.microsoft.com/office/drawing/2014/main" id="{FD318185-6028-894D-8B92-23A079A04A00}"/>
              </a:ext>
            </a:extLst>
          </p:cNvPr>
          <p:cNvSpPr>
            <a:spLocks noGrp="1"/>
          </p:cNvSpPr>
          <p:nvPr>
            <p:ph type="title"/>
          </p:nvPr>
        </p:nvSpPr>
        <p:spPr>
          <a:xfrm>
            <a:off x="838200" y="457200"/>
            <a:ext cx="10515600" cy="800100"/>
          </a:xfrm>
        </p:spPr>
        <p:txBody>
          <a:bodyPr/>
          <a:lstStyle/>
          <a:p>
            <a:r>
              <a:rPr lang="en-US" dirty="0"/>
              <a:t>Navegação </a:t>
            </a:r>
            <a:r>
              <a:rPr lang="en-US" dirty="0" err="1"/>
              <a:t>na</a:t>
            </a:r>
            <a:r>
              <a:rPr lang="en-US" dirty="0"/>
              <a:t> aba/</a:t>
            </a:r>
            <a:r>
              <a:rPr lang="en-US" dirty="0" err="1"/>
              <a:t>planilha</a:t>
            </a:r>
            <a:r>
              <a:rPr lang="en-US" dirty="0"/>
              <a:t> de </a:t>
            </a:r>
            <a:r>
              <a:rPr lang="en-US" dirty="0" err="1"/>
              <a:t>trabalho</a:t>
            </a:r>
            <a:endParaRPr lang="en-US" dirty="0"/>
          </a:p>
        </p:txBody>
      </p:sp>
      <p:grpSp>
        <p:nvGrpSpPr>
          <p:cNvPr id="9" name="Group 8">
            <a:extLst>
              <a:ext uri="{FF2B5EF4-FFF2-40B4-BE49-F238E27FC236}">
                <a16:creationId xmlns:a16="http://schemas.microsoft.com/office/drawing/2014/main" id="{3DD08CB9-FDDD-E177-5627-07D79FAA8C66}"/>
              </a:ext>
            </a:extLst>
          </p:cNvPr>
          <p:cNvGrpSpPr/>
          <p:nvPr/>
        </p:nvGrpSpPr>
        <p:grpSpPr>
          <a:xfrm>
            <a:off x="2283417" y="2805216"/>
            <a:ext cx="7625166" cy="3771835"/>
            <a:chOff x="4439754" y="2611413"/>
            <a:chExt cx="7625166" cy="3771835"/>
          </a:xfrm>
        </p:grpSpPr>
        <p:pic>
          <p:nvPicPr>
            <p:cNvPr id="5" name="Picture 4">
              <a:extLst>
                <a:ext uri="{FF2B5EF4-FFF2-40B4-BE49-F238E27FC236}">
                  <a16:creationId xmlns:a16="http://schemas.microsoft.com/office/drawing/2014/main" id="{98245D1C-BB30-9A3A-A502-B577DD46F413}"/>
                </a:ext>
              </a:extLst>
            </p:cNvPr>
            <p:cNvPicPr>
              <a:picLocks noChangeAspect="1"/>
            </p:cNvPicPr>
            <p:nvPr/>
          </p:nvPicPr>
          <p:blipFill>
            <a:blip r:embed="rId3"/>
            <a:stretch>
              <a:fillRect/>
            </a:stretch>
          </p:blipFill>
          <p:spPr>
            <a:xfrm>
              <a:off x="4439755" y="2611413"/>
              <a:ext cx="7625165" cy="3771835"/>
            </a:xfrm>
            <a:prstGeom prst="rect">
              <a:avLst/>
            </a:prstGeom>
            <a:ln>
              <a:solidFill>
                <a:schemeClr val="tx1"/>
              </a:solidFill>
            </a:ln>
          </p:spPr>
        </p:pic>
        <p:pic>
          <p:nvPicPr>
            <p:cNvPr id="8" name="Picture 7">
              <a:extLst>
                <a:ext uri="{FF2B5EF4-FFF2-40B4-BE49-F238E27FC236}">
                  <a16:creationId xmlns:a16="http://schemas.microsoft.com/office/drawing/2014/main" id="{8A9D80FC-CDBB-B6E9-211E-7C57B16D1CA6}"/>
                </a:ext>
              </a:extLst>
            </p:cNvPr>
            <p:cNvPicPr>
              <a:picLocks noChangeAspect="1"/>
            </p:cNvPicPr>
            <p:nvPr/>
          </p:nvPicPr>
          <p:blipFill rotWithShape="1">
            <a:blip r:embed="rId4"/>
            <a:srcRect b="3501"/>
            <a:stretch/>
          </p:blipFill>
          <p:spPr>
            <a:xfrm>
              <a:off x="4439754" y="2619726"/>
              <a:ext cx="7625165" cy="3506753"/>
            </a:xfrm>
            <a:prstGeom prst="rect">
              <a:avLst/>
            </a:prstGeom>
            <a:ln>
              <a:solidFill>
                <a:schemeClr val="tx1"/>
              </a:solidFill>
            </a:ln>
          </p:spPr>
        </p:pic>
      </p:grpSp>
    </p:spTree>
    <p:extLst>
      <p:ext uri="{BB962C8B-B14F-4D97-AF65-F5344CB8AC3E}">
        <p14:creationId xmlns:p14="http://schemas.microsoft.com/office/powerpoint/2010/main" val="731643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4C14CD-CDA4-FC2E-B1BB-6869E8594507}"/>
              </a:ext>
            </a:extLst>
          </p:cNvPr>
          <p:cNvSpPr>
            <a:spLocks noGrp="1"/>
          </p:cNvSpPr>
          <p:nvPr>
            <p:ph sz="half" idx="2"/>
          </p:nvPr>
        </p:nvSpPr>
        <p:spPr>
          <a:xfrm>
            <a:off x="838200" y="1478857"/>
            <a:ext cx="10515600" cy="4639309"/>
          </a:xfrm>
        </p:spPr>
        <p:txBody>
          <a:bodyPr/>
          <a:lstStyle/>
          <a:p>
            <a:pPr marL="514350" indent="-514350">
              <a:buFont typeface="+mj-lt"/>
              <a:buAutoNum type="arabicPeriod"/>
            </a:pPr>
            <a:r>
              <a:rPr lang="en-GB" dirty="0"/>
              <a:t>Mova o mouse para mover o cursor para a </a:t>
            </a:r>
            <a:r>
              <a:rPr lang="en-GB" dirty="0" err="1"/>
              <a:t>célula</a:t>
            </a:r>
            <a:r>
              <a:rPr lang="en-GB" dirty="0"/>
              <a:t> </a:t>
            </a:r>
            <a:r>
              <a:rPr lang="en-US" dirty="0"/>
              <a:t>A1  </a:t>
            </a:r>
          </a:p>
          <a:p>
            <a:pPr marL="514350" indent="-514350">
              <a:buFont typeface="+mj-lt"/>
              <a:buAutoNum type="arabicPeriod"/>
            </a:pPr>
            <a:r>
              <a:rPr lang="en-US" dirty="0"/>
              <a:t>Toque </a:t>
            </a:r>
            <a:r>
              <a:rPr lang="en-US" dirty="0" err="1"/>
              <a:t>ou</a:t>
            </a:r>
            <a:r>
              <a:rPr lang="en-US" dirty="0"/>
              <a:t> clique com o </a:t>
            </a:r>
            <a:r>
              <a:rPr lang="en-US" dirty="0" err="1"/>
              <a:t>botão</a:t>
            </a:r>
            <a:r>
              <a:rPr lang="en-US" dirty="0"/>
              <a:t> </a:t>
            </a:r>
            <a:r>
              <a:rPr lang="en-US" dirty="0" err="1"/>
              <a:t>esquerdo</a:t>
            </a:r>
            <a:r>
              <a:rPr lang="en-US" dirty="0"/>
              <a:t> do mouse</a:t>
            </a:r>
          </a:p>
          <a:p>
            <a:pPr marL="514350" indent="-514350">
              <a:buFont typeface="+mj-lt"/>
              <a:buAutoNum type="arabicPeriod"/>
            </a:pPr>
            <a:r>
              <a:rPr lang="en-US" dirty="0"/>
              <a:t>O </a:t>
            </a:r>
            <a:r>
              <a:rPr lang="en-US" dirty="0" err="1"/>
              <a:t>limite</a:t>
            </a:r>
            <a:r>
              <a:rPr lang="en-US" dirty="0"/>
              <a:t> (</a:t>
            </a:r>
            <a:r>
              <a:rPr lang="en-US" dirty="0" err="1"/>
              <a:t>linha</a:t>
            </a:r>
            <a:r>
              <a:rPr lang="en-US" dirty="0"/>
              <a:t> e </a:t>
            </a:r>
            <a:r>
              <a:rPr lang="en-US" dirty="0" err="1"/>
              <a:t>coluna</a:t>
            </a:r>
            <a:r>
              <a:rPr lang="en-US" dirty="0"/>
              <a:t>) de A1 </a:t>
            </a:r>
            <a:r>
              <a:rPr lang="en-US" dirty="0" err="1"/>
              <a:t>será</a:t>
            </a:r>
            <a:r>
              <a:rPr lang="en-US" dirty="0"/>
              <a:t> </a:t>
            </a:r>
            <a:r>
              <a:rPr lang="en-US" dirty="0" err="1"/>
              <a:t>realçado</a:t>
            </a:r>
            <a:r>
              <a:rPr lang="en-US" dirty="0"/>
              <a:t>, </a:t>
            </a:r>
            <a:r>
              <a:rPr lang="en-US" dirty="0" err="1"/>
              <a:t>como</a:t>
            </a:r>
            <a:r>
              <a:rPr lang="en-US" dirty="0"/>
              <a:t> </a:t>
            </a:r>
            <a:br>
              <a:rPr lang="en-US" dirty="0"/>
            </a:br>
            <a:r>
              <a:rPr lang="en-US" dirty="0"/>
              <a:t>se </a:t>
            </a:r>
            <a:r>
              <a:rPr lang="en-US" dirty="0" err="1"/>
              <a:t>mostra</a:t>
            </a:r>
            <a:r>
              <a:rPr lang="en-US" dirty="0"/>
              <a:t>:</a:t>
            </a:r>
          </a:p>
          <a:p>
            <a:pPr marL="514350" indent="-514350">
              <a:buFont typeface="+mj-lt"/>
              <a:buAutoNum type="arabicPeriod"/>
            </a:pPr>
            <a:endParaRPr lang="en-US" dirty="0"/>
          </a:p>
          <a:p>
            <a:pPr marL="514350" indent="-514350">
              <a:buFont typeface="+mj-lt"/>
              <a:buAutoNum type="arabicPeriod"/>
            </a:pPr>
            <a:endParaRPr lang="en-US" dirty="0"/>
          </a:p>
          <a:p>
            <a:pPr marL="514350" indent="-514350">
              <a:buFont typeface="+mj-lt"/>
              <a:buAutoNum type="arabicPeriod"/>
            </a:pPr>
            <a:endParaRPr lang="en-US" dirty="0"/>
          </a:p>
          <a:p>
            <a:pPr marL="514350" indent="-514350">
              <a:buFont typeface="+mj-lt"/>
              <a:buAutoNum type="arabicPeriod"/>
            </a:pPr>
            <a:r>
              <a:rPr lang="en-US" dirty="0" err="1"/>
              <a:t>Digite</a:t>
            </a:r>
            <a:r>
              <a:rPr lang="en-US" dirty="0"/>
              <a:t> para </a:t>
            </a:r>
            <a:r>
              <a:rPr lang="en-US" dirty="0" err="1"/>
              <a:t>introduzir</a:t>
            </a:r>
            <a:r>
              <a:rPr lang="en-US" dirty="0"/>
              <a:t> dados </a:t>
            </a:r>
            <a:r>
              <a:rPr lang="en-US" dirty="0" err="1"/>
              <a:t>na</a:t>
            </a:r>
            <a:r>
              <a:rPr lang="en-US" dirty="0"/>
              <a:t> </a:t>
            </a:r>
            <a:r>
              <a:rPr lang="en-US" dirty="0" err="1"/>
              <a:t>célula</a:t>
            </a:r>
            <a:endParaRPr lang="en-US" dirty="0"/>
          </a:p>
        </p:txBody>
      </p:sp>
      <p:sp>
        <p:nvSpPr>
          <p:cNvPr id="2" name="Title 1">
            <a:extLst>
              <a:ext uri="{FF2B5EF4-FFF2-40B4-BE49-F238E27FC236}">
                <a16:creationId xmlns:a16="http://schemas.microsoft.com/office/drawing/2014/main" id="{8F30E504-BD92-BA18-F9BF-400F74DB2B06}"/>
              </a:ext>
            </a:extLst>
          </p:cNvPr>
          <p:cNvSpPr>
            <a:spLocks noGrp="1"/>
          </p:cNvSpPr>
          <p:nvPr>
            <p:ph type="title"/>
          </p:nvPr>
        </p:nvSpPr>
        <p:spPr>
          <a:xfrm>
            <a:off x="838200" y="457200"/>
            <a:ext cx="10515600" cy="800100"/>
          </a:xfrm>
        </p:spPr>
        <p:txBody>
          <a:bodyPr/>
          <a:lstStyle/>
          <a:p>
            <a:r>
              <a:rPr lang="en-US"/>
              <a:t>Apontar e clicar</a:t>
            </a:r>
            <a:endParaRPr lang="en-US" dirty="0"/>
          </a:p>
        </p:txBody>
      </p:sp>
      <p:pic>
        <p:nvPicPr>
          <p:cNvPr id="7" name="Picture 6">
            <a:extLst>
              <a:ext uri="{FF2B5EF4-FFF2-40B4-BE49-F238E27FC236}">
                <a16:creationId xmlns:a16="http://schemas.microsoft.com/office/drawing/2014/main" id="{400E57EF-4AFE-8F14-67F5-129BB22DD3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0395" y="2001070"/>
            <a:ext cx="485975" cy="662693"/>
          </a:xfrm>
          <a:prstGeom prst="rect">
            <a:avLst/>
          </a:prstGeom>
          <a:noFill/>
          <a:ln>
            <a:noFill/>
          </a:ln>
        </p:spPr>
      </p:pic>
      <p:pic>
        <p:nvPicPr>
          <p:cNvPr id="8" name="Picture 7">
            <a:extLst>
              <a:ext uri="{FF2B5EF4-FFF2-40B4-BE49-F238E27FC236}">
                <a16:creationId xmlns:a16="http://schemas.microsoft.com/office/drawing/2014/main" id="{CB16B8DE-69F7-8E3A-A284-FF596C99D5E5}"/>
              </a:ext>
            </a:extLst>
          </p:cNvPr>
          <p:cNvPicPr>
            <a:picLocks noChangeAspect="1"/>
          </p:cNvPicPr>
          <p:nvPr/>
        </p:nvPicPr>
        <p:blipFill rotWithShape="1">
          <a:blip r:embed="rId4">
            <a:extLst>
              <a:ext uri="{28A0092B-C50C-407E-A947-70E740481C1C}">
                <a14:useLocalDpi xmlns:a14="http://schemas.microsoft.com/office/drawing/2010/main" val="0"/>
              </a:ext>
            </a:extLst>
          </a:blip>
          <a:srcRect t="8861"/>
          <a:stretch/>
        </p:blipFill>
        <p:spPr>
          <a:xfrm>
            <a:off x="3539685" y="3429000"/>
            <a:ext cx="2315264" cy="142036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41288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6216BC-776D-2AAD-A9E8-04F283423351}"/>
              </a:ext>
            </a:extLst>
          </p:cNvPr>
          <p:cNvSpPr>
            <a:spLocks noGrp="1"/>
          </p:cNvSpPr>
          <p:nvPr>
            <p:ph sz="half" idx="2"/>
          </p:nvPr>
        </p:nvSpPr>
        <p:spPr>
          <a:xfrm>
            <a:off x="838200" y="1478857"/>
            <a:ext cx="10515600" cy="4639309"/>
          </a:xfrm>
        </p:spPr>
        <p:txBody>
          <a:bodyPr/>
          <a:lstStyle/>
          <a:p>
            <a:r>
              <a:rPr lang="en-US" dirty="0"/>
              <a:t>As teclas de setas apontam para cima, para baixo, para a esquerda e para a direita</a:t>
            </a:r>
          </a:p>
          <a:p>
            <a:endParaRPr lang="en-US" dirty="0"/>
          </a:p>
          <a:p>
            <a:r>
              <a:rPr lang="en-US" dirty="0"/>
              <a:t>Localize as teclas de seta do teclado</a:t>
            </a:r>
          </a:p>
          <a:p>
            <a:r>
              <a:rPr lang="en-US" dirty="0" err="1"/>
              <a:t>Pressione</a:t>
            </a:r>
            <a:r>
              <a:rPr lang="en-US" dirty="0"/>
              <a:t> qualquer tecla de seta algumas vezes</a:t>
            </a:r>
          </a:p>
          <a:p>
            <a:r>
              <a:rPr lang="en-US" dirty="0" err="1"/>
              <a:t>Mantenha</a:t>
            </a:r>
            <a:r>
              <a:rPr lang="en-US" dirty="0"/>
              <a:t> </a:t>
            </a:r>
            <a:r>
              <a:rPr lang="en-US" dirty="0" err="1"/>
              <a:t>pressionada</a:t>
            </a:r>
            <a:r>
              <a:rPr lang="en-US" dirty="0"/>
              <a:t> qualquer tecla de seta </a:t>
            </a:r>
            <a:r>
              <a:rPr lang="en-US" dirty="0" err="1"/>
              <a:t>durante</a:t>
            </a:r>
            <a:r>
              <a:rPr lang="en-US" dirty="0"/>
              <a:t> </a:t>
            </a:r>
            <a:br>
              <a:rPr lang="en-US" dirty="0"/>
            </a:br>
            <a:r>
              <a:rPr lang="en-US" dirty="0" err="1"/>
              <a:t>alguns</a:t>
            </a:r>
            <a:r>
              <a:rPr lang="en-US" dirty="0"/>
              <a:t> segundos</a:t>
            </a:r>
          </a:p>
          <a:p>
            <a:r>
              <a:rPr lang="en-US" dirty="0" err="1"/>
              <a:t>Pressione</a:t>
            </a:r>
            <a:r>
              <a:rPr lang="en-US" dirty="0"/>
              <a:t> </a:t>
            </a:r>
            <a:r>
              <a:rPr lang="en-US" dirty="0" err="1"/>
              <a:t>Ctrl+Seta</a:t>
            </a:r>
            <a:r>
              <a:rPr lang="en-US" dirty="0"/>
              <a:t> e experimente cada direção</a:t>
            </a:r>
          </a:p>
          <a:p>
            <a:endParaRPr lang="en-US" dirty="0"/>
          </a:p>
        </p:txBody>
      </p:sp>
      <p:sp>
        <p:nvSpPr>
          <p:cNvPr id="2" name="Title 1">
            <a:extLst>
              <a:ext uri="{FF2B5EF4-FFF2-40B4-BE49-F238E27FC236}">
                <a16:creationId xmlns:a16="http://schemas.microsoft.com/office/drawing/2014/main" id="{37E33C1D-DBD0-144D-57F4-DA470691FC4A}"/>
              </a:ext>
            </a:extLst>
          </p:cNvPr>
          <p:cNvSpPr>
            <a:spLocks noGrp="1"/>
          </p:cNvSpPr>
          <p:nvPr>
            <p:ph type="title"/>
          </p:nvPr>
        </p:nvSpPr>
        <p:spPr>
          <a:xfrm>
            <a:off x="838200" y="457200"/>
            <a:ext cx="10515600" cy="800100"/>
          </a:xfrm>
        </p:spPr>
        <p:txBody>
          <a:bodyPr/>
          <a:lstStyle/>
          <a:p>
            <a:r>
              <a:rPr lang="en-US" dirty="0"/>
              <a:t>Teclas de </a:t>
            </a:r>
            <a:r>
              <a:rPr lang="en-US" dirty="0" err="1"/>
              <a:t>setas</a:t>
            </a:r>
            <a:endParaRPr lang="en-US" dirty="0"/>
          </a:p>
        </p:txBody>
      </p:sp>
      <p:pic>
        <p:nvPicPr>
          <p:cNvPr id="3074" name="Picture 2" descr="What is arrow keys?">
            <a:extLst>
              <a:ext uri="{FF2B5EF4-FFF2-40B4-BE49-F238E27FC236}">
                <a16:creationId xmlns:a16="http://schemas.microsoft.com/office/drawing/2014/main" id="{FCBD019F-D0E4-421A-BA0D-EAF654C43F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668" b="12139"/>
          <a:stretch/>
        </p:blipFill>
        <p:spPr bwMode="auto">
          <a:xfrm>
            <a:off x="8874876" y="2077947"/>
            <a:ext cx="2896843" cy="212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302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376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958B277-CFF5-7BF0-9A76-F369D4904761}"/>
              </a:ext>
            </a:extLst>
          </p:cNvPr>
          <p:cNvSpPr>
            <a:spLocks noGrp="1"/>
          </p:cNvSpPr>
          <p:nvPr>
            <p:ph sz="half" idx="2"/>
          </p:nvPr>
        </p:nvSpPr>
        <p:spPr>
          <a:xfrm>
            <a:off x="2252546" y="1479550"/>
            <a:ext cx="9101254" cy="4638675"/>
          </a:xfrm>
        </p:spPr>
        <p:txBody>
          <a:bodyPr/>
          <a:lstStyle/>
          <a:p>
            <a:r>
              <a:rPr lang="en-US" dirty="0"/>
              <a:t>As teclas Page Up e Page Down enviam o cursor, por incrementos, para cima e para baixo na </a:t>
            </a:r>
            <a:r>
              <a:rPr lang="en-US" dirty="0" err="1"/>
              <a:t>folha</a:t>
            </a:r>
            <a:r>
              <a:rPr lang="en-US" dirty="0"/>
              <a:t> </a:t>
            </a:r>
            <a:br>
              <a:rPr lang="en-US" dirty="0"/>
            </a:br>
            <a:r>
              <a:rPr lang="en-US" dirty="0"/>
              <a:t>de cálculo</a:t>
            </a:r>
          </a:p>
          <a:p>
            <a:endParaRPr lang="en-US" dirty="0"/>
          </a:p>
          <a:p>
            <a:pPr lvl="0"/>
            <a:r>
              <a:rPr lang="en-US" dirty="0" err="1"/>
              <a:t>Pressione</a:t>
            </a:r>
            <a:r>
              <a:rPr lang="en-US" dirty="0"/>
              <a:t> a tecla Page Down algumas vezes</a:t>
            </a:r>
          </a:p>
          <a:p>
            <a:pPr lvl="0"/>
            <a:r>
              <a:rPr lang="en-US" dirty="0" err="1"/>
              <a:t>Pressione</a:t>
            </a:r>
            <a:r>
              <a:rPr lang="en-US" dirty="0"/>
              <a:t> a tecla Page Up para regressar ao topo da folha de cálculo</a:t>
            </a:r>
          </a:p>
          <a:p>
            <a:endParaRPr lang="en-US" dirty="0"/>
          </a:p>
        </p:txBody>
      </p:sp>
      <p:sp>
        <p:nvSpPr>
          <p:cNvPr id="2" name="Title 1">
            <a:extLst>
              <a:ext uri="{FF2B5EF4-FFF2-40B4-BE49-F238E27FC236}">
                <a16:creationId xmlns:a16="http://schemas.microsoft.com/office/drawing/2014/main" id="{83B5DC5A-8BBB-8970-1EF4-2130E19BDD1A}"/>
              </a:ext>
            </a:extLst>
          </p:cNvPr>
          <p:cNvSpPr>
            <a:spLocks noGrp="1"/>
          </p:cNvSpPr>
          <p:nvPr>
            <p:ph type="title"/>
          </p:nvPr>
        </p:nvSpPr>
        <p:spPr>
          <a:xfrm>
            <a:off x="838200" y="457200"/>
            <a:ext cx="10515600" cy="800100"/>
          </a:xfrm>
        </p:spPr>
        <p:txBody>
          <a:bodyPr/>
          <a:lstStyle/>
          <a:p>
            <a:r>
              <a:rPr lang="en-US" dirty="0"/>
              <a:t>Page Up e Page Down</a:t>
            </a:r>
          </a:p>
        </p:txBody>
      </p:sp>
      <p:pic>
        <p:nvPicPr>
          <p:cNvPr id="4100" name="Picture 4" descr="MS Word: Navigate to page » For Fluk3 Sake">
            <a:extLst>
              <a:ext uri="{FF2B5EF4-FFF2-40B4-BE49-F238E27FC236}">
                <a16:creationId xmlns:a16="http://schemas.microsoft.com/office/drawing/2014/main" id="{81B5BBED-13EB-CF4F-065C-DB0D3D6928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12670"/>
            <a:ext cx="1414346" cy="28746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817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19E6E0-D40A-868D-D3F3-BF2B5112DA76}"/>
              </a:ext>
            </a:extLst>
          </p:cNvPr>
          <p:cNvSpPr>
            <a:spLocks noGrp="1"/>
          </p:cNvSpPr>
          <p:nvPr>
            <p:ph sz="half" idx="2"/>
          </p:nvPr>
        </p:nvSpPr>
        <p:spPr>
          <a:xfrm>
            <a:off x="838200" y="1478857"/>
            <a:ext cx="6083461" cy="4639309"/>
          </a:xfrm>
        </p:spPr>
        <p:txBody>
          <a:bodyPr/>
          <a:lstStyle/>
          <a:p>
            <a:pPr marL="0" indent="0">
              <a:buNone/>
            </a:pPr>
            <a:r>
              <a:rPr lang="en-US" sz="2800" dirty="0">
                <a:latin typeface="Arial" panose="020B0604020202020204" pitchFamily="34" charset="0"/>
                <a:cs typeface="Arial" panose="020B0604020202020204" pitchFamily="34" charset="0"/>
              </a:rPr>
              <a:t>Tecla de </a:t>
            </a:r>
            <a:r>
              <a:rPr lang="en-US" sz="2800" dirty="0" err="1">
                <a:latin typeface="Arial" panose="020B0604020202020204" pitchFamily="34" charset="0"/>
                <a:cs typeface="Arial" panose="020B0604020202020204" pitchFamily="34" charset="0"/>
              </a:rPr>
              <a:t>controle</a:t>
            </a:r>
            <a:r>
              <a:rPr lang="en-US" sz="2800" dirty="0">
                <a:latin typeface="Arial" panose="020B0604020202020204" pitchFamily="34" charset="0"/>
                <a:cs typeface="Arial" panose="020B0604020202020204" pitchFamily="34" charset="0"/>
              </a:rPr>
              <a:t> no teclado que faz regressar o cursor à linha de início do texto</a:t>
            </a:r>
          </a:p>
          <a:p>
            <a:pPr marL="0" indent="0">
              <a:buNone/>
            </a:pPr>
            <a:endParaRPr lang="en-US" sz="2800" dirty="0">
              <a:latin typeface="Arial" panose="020B0604020202020204" pitchFamily="34" charset="0"/>
              <a:cs typeface="Arial" panose="020B0604020202020204" pitchFamily="34" charset="0"/>
            </a:endParaRPr>
          </a:p>
          <a:p>
            <a:pPr marL="342900" indent="-342900">
              <a:buFont typeface="+mj-lt"/>
              <a:buAutoNum type="arabicPeriod"/>
            </a:pPr>
            <a:r>
              <a:rPr lang="en-US" dirty="0" err="1">
                <a:latin typeface="Arial" panose="020B0604020202020204" pitchFamily="34" charset="0"/>
                <a:ea typeface="Times New Roman" panose="02020603050405020304" pitchFamily="18" charset="0"/>
                <a:cs typeface="Times New Roman" panose="02020603050405020304" pitchFamily="18" charset="0"/>
              </a:rPr>
              <a:t>Pressione</a:t>
            </a:r>
            <a:r>
              <a:rPr lang="en-US" dirty="0">
                <a:latin typeface="Arial" panose="020B0604020202020204" pitchFamily="34" charset="0"/>
                <a:cs typeface="Times New Roman" panose="02020603050405020304" pitchFamily="18" charset="0"/>
              </a:rPr>
              <a:t> a tecla Início</a:t>
            </a:r>
          </a:p>
          <a:p>
            <a:pPr marL="342900" indent="-342900">
              <a:buFont typeface="+mj-lt"/>
              <a:buAutoNum type="arabicPeriod"/>
            </a:pPr>
            <a:r>
              <a:rPr lang="en-US" b="1" dirty="0" err="1">
                <a:latin typeface="Arial" panose="020B0604020202020204" pitchFamily="34" charset="0"/>
                <a:ea typeface="Times New Roman" panose="02020603050405020304" pitchFamily="18" charset="0"/>
                <a:cs typeface="Times New Roman" panose="02020603050405020304" pitchFamily="18" charset="0"/>
              </a:rPr>
              <a:t>Pressione</a:t>
            </a:r>
            <a:r>
              <a:rPr lang="en-GB" b="1" dirty="0">
                <a:latin typeface="Arial" panose="020B0604020202020204" pitchFamily="34" charset="0"/>
                <a:cs typeface="Times New Roman" panose="02020603050405020304" pitchFamily="18" charset="0"/>
              </a:rPr>
              <a:t> </a:t>
            </a:r>
            <a:r>
              <a:rPr lang="en-GB" b="1" dirty="0" err="1">
                <a:latin typeface="Arial" panose="020B0604020202020204" pitchFamily="34" charset="0"/>
                <a:cs typeface="Times New Roman" panose="02020603050405020304" pitchFamily="18" charset="0"/>
              </a:rPr>
              <a:t>Ctrl+Home</a:t>
            </a:r>
            <a:r>
              <a:rPr lang="en-GB" b="1" dirty="0">
                <a:latin typeface="Arial" panose="020B0604020202020204" pitchFamily="34" charset="0"/>
                <a:cs typeface="Times New Roman" panose="02020603050405020304" pitchFamily="18" charset="0"/>
              </a:rPr>
              <a:t> </a:t>
            </a:r>
            <a:r>
              <a:rPr lang="en-GB" dirty="0">
                <a:latin typeface="Arial" panose="020B0604020202020204" pitchFamily="34" charset="0"/>
                <a:cs typeface="Times New Roman" panose="02020603050405020304" pitchFamily="18" charset="0"/>
              </a:rPr>
              <a:t>para enviar o cursor </a:t>
            </a:r>
            <a:r>
              <a:rPr lang="en-GB" dirty="0"/>
              <a:t>para a célula </a:t>
            </a:r>
            <a:r>
              <a:rPr lang="en-GB" i="1" dirty="0"/>
              <a:t>A1</a:t>
            </a:r>
            <a:endParaRPr lang="en-US" i="1" dirty="0"/>
          </a:p>
          <a:p>
            <a:pPr marL="0" indent="0">
              <a:buNone/>
            </a:pPr>
            <a:endParaRPr lang="en-US" dirty="0"/>
          </a:p>
          <a:p>
            <a:pPr marL="0" indent="0">
              <a:buNone/>
            </a:pPr>
            <a:endParaRPr lang="en-US" sz="2800" dirty="0">
              <a:latin typeface="Arial" panose="020B0604020202020204" pitchFamily="34" charset="0"/>
              <a:cs typeface="Arial" panose="020B0604020202020204" pitchFamily="34" charset="0"/>
            </a:endParaRPr>
          </a:p>
          <a:p>
            <a:pPr marL="0" indent="0">
              <a:buNone/>
            </a:pPr>
            <a:endParaRPr lang="en-US" dirty="0"/>
          </a:p>
        </p:txBody>
      </p:sp>
      <p:sp>
        <p:nvSpPr>
          <p:cNvPr id="2" name="Title 1">
            <a:extLst>
              <a:ext uri="{FF2B5EF4-FFF2-40B4-BE49-F238E27FC236}">
                <a16:creationId xmlns:a16="http://schemas.microsoft.com/office/drawing/2014/main" id="{5AA6BDB5-A5E1-B74D-E98A-A60F599E38B5}"/>
              </a:ext>
            </a:extLst>
          </p:cNvPr>
          <p:cNvSpPr>
            <a:spLocks noGrp="1"/>
          </p:cNvSpPr>
          <p:nvPr>
            <p:ph type="title"/>
          </p:nvPr>
        </p:nvSpPr>
        <p:spPr/>
        <p:txBody>
          <a:bodyPr/>
          <a:lstStyle/>
          <a:p>
            <a:r>
              <a:rPr lang="en-US" dirty="0"/>
              <a:t>Início (home)</a:t>
            </a:r>
          </a:p>
        </p:txBody>
      </p:sp>
      <p:grpSp>
        <p:nvGrpSpPr>
          <p:cNvPr id="10" name="Group 9">
            <a:extLst>
              <a:ext uri="{FF2B5EF4-FFF2-40B4-BE49-F238E27FC236}">
                <a16:creationId xmlns:a16="http://schemas.microsoft.com/office/drawing/2014/main" id="{73197B4C-F169-217F-4E09-FAED1520E4C9}"/>
              </a:ext>
            </a:extLst>
          </p:cNvPr>
          <p:cNvGrpSpPr/>
          <p:nvPr/>
        </p:nvGrpSpPr>
        <p:grpSpPr>
          <a:xfrm>
            <a:off x="7072526" y="2008102"/>
            <a:ext cx="4014600" cy="2841796"/>
            <a:chOff x="6575815" y="2008102"/>
            <a:chExt cx="4014600" cy="2841796"/>
          </a:xfrm>
        </p:grpSpPr>
        <p:pic>
          <p:nvPicPr>
            <p:cNvPr id="5122" name="Picture 2" descr="Home key - Wikipedia">
              <a:extLst>
                <a:ext uri="{FF2B5EF4-FFF2-40B4-BE49-F238E27FC236}">
                  <a16:creationId xmlns:a16="http://schemas.microsoft.com/office/drawing/2014/main" id="{8809DC39-2388-20F6-E993-F5877FB372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5815" y="2008102"/>
              <a:ext cx="4014600" cy="28417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502A3D0B-EB85-DC67-A93C-6D0D946F466A}"/>
                </a:ext>
              </a:extLst>
            </p:cNvPr>
            <p:cNvSpPr/>
            <p:nvPr/>
          </p:nvSpPr>
          <p:spPr>
            <a:xfrm>
              <a:off x="7973122" y="2196791"/>
              <a:ext cx="1237785" cy="1232210"/>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9946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CAB1F6-E3C8-F224-90E2-D3E21499EF20}"/>
              </a:ext>
            </a:extLst>
          </p:cNvPr>
          <p:cNvSpPr>
            <a:spLocks noGrp="1"/>
          </p:cNvSpPr>
          <p:nvPr>
            <p:ph sz="half" idx="2"/>
          </p:nvPr>
        </p:nvSpPr>
        <p:spPr/>
        <p:txBody>
          <a:bodyPr/>
          <a:lstStyle/>
          <a:p>
            <a:pPr marL="342900" indent="-342900">
              <a:buFont typeface="+mj-lt"/>
              <a:buAutoNum type="arabicPeriod"/>
            </a:pPr>
            <a:r>
              <a:rPr lang="en-US" sz="2800" dirty="0" err="1"/>
              <a:t>Introduza</a:t>
            </a:r>
            <a:r>
              <a:rPr lang="en-US" sz="2800" dirty="0"/>
              <a:t> "</a:t>
            </a:r>
            <a:r>
              <a:rPr lang="en-US" dirty="0">
                <a:latin typeface="Arial" panose="020B0604020202020204" pitchFamily="34" charset="0"/>
                <a:cs typeface="Times New Roman" panose="02020603050405020304" pitchFamily="18" charset="0"/>
              </a:rPr>
              <a:t>G100" na caixa Nome</a:t>
            </a:r>
          </a:p>
          <a:p>
            <a:pPr marL="342900" indent="-342900">
              <a:buFont typeface="+mj-lt"/>
              <a:buAutoNum type="arabicPeriod"/>
            </a:pPr>
            <a:r>
              <a:rPr lang="en-US" dirty="0" err="1">
                <a:latin typeface="Arial" panose="020B0604020202020204" pitchFamily="34" charset="0"/>
                <a:cs typeface="Times New Roman" panose="02020603050405020304" pitchFamily="18" charset="0"/>
              </a:rPr>
              <a:t>Pressione</a:t>
            </a:r>
            <a:r>
              <a:rPr lang="en-US" dirty="0">
                <a:latin typeface="Arial" panose="020B0604020202020204" pitchFamily="34" charset="0"/>
                <a:cs typeface="Times New Roman" panose="02020603050405020304" pitchFamily="18" charset="0"/>
              </a:rPr>
              <a:t> </a:t>
            </a:r>
            <a:r>
              <a:rPr lang="en-US" b="1" dirty="0">
                <a:latin typeface="Arial" panose="020B0604020202020204" pitchFamily="34" charset="0"/>
                <a:cs typeface="Times New Roman" panose="02020603050405020304" pitchFamily="18" charset="0"/>
              </a:rPr>
              <a:t>Enter</a:t>
            </a:r>
          </a:p>
          <a:p>
            <a:pPr marL="342900" indent="-342900">
              <a:buFont typeface="+mj-lt"/>
              <a:buAutoNum type="arabicPeriod"/>
            </a:pPr>
            <a:r>
              <a:rPr lang="en-US" dirty="0">
                <a:latin typeface="Arial" panose="020B0604020202020204" pitchFamily="34" charset="0"/>
                <a:cs typeface="Times New Roman" panose="02020603050405020304" pitchFamily="18" charset="0"/>
              </a:rPr>
              <a:t>O cursor deve </a:t>
            </a:r>
            <a:r>
              <a:rPr lang="en-US" sz="2800" dirty="0"/>
              <a:t>deslocar-se para </a:t>
            </a:r>
            <a:r>
              <a:rPr lang="en-US" sz="2800" i="1" dirty="0"/>
              <a:t>G100</a:t>
            </a:r>
          </a:p>
          <a:p>
            <a:pPr marL="285750" indent="-285750">
              <a:buFont typeface="Arial" panose="020B0604020202020204" pitchFamily="34" charset="0"/>
              <a:buChar char="•"/>
            </a:pPr>
            <a:endParaRPr lang="en-US" dirty="0"/>
          </a:p>
          <a:p>
            <a:pPr marL="0" indent="0">
              <a:buNone/>
            </a:pPr>
            <a:r>
              <a:rPr lang="en-US" sz="2800" dirty="0"/>
              <a:t>Como se volta à célula </a:t>
            </a:r>
            <a:r>
              <a:rPr lang="en-US" sz="2800" i="1" dirty="0"/>
              <a:t>A1</a:t>
            </a:r>
            <a:r>
              <a:rPr lang="en-US" sz="2800" dirty="0"/>
              <a:t>?</a:t>
            </a:r>
          </a:p>
          <a:p>
            <a:pPr marL="0" indent="0">
              <a:buNone/>
            </a:pPr>
            <a:r>
              <a:rPr kumimoji="0" lang="en-US" sz="2800" b="1" i="0" u="none" strike="noStrike" kern="1200" cap="none" spc="0" normalizeH="0" baseline="0" noProof="0" dirty="0" err="1">
                <a:ln>
                  <a:noFill/>
                </a:ln>
                <a:solidFill>
                  <a:srgbClr val="00953A"/>
                </a:solidFill>
                <a:effectLst/>
                <a:uLnTx/>
                <a:uFillTx/>
                <a:latin typeface="Arial" panose="020B0604020202020204" pitchFamily="34" charset="0"/>
                <a:ea typeface="Times New Roman" panose="02020603050405020304" pitchFamily="18" charset="0"/>
                <a:cs typeface="Arial" charset="0"/>
              </a:rPr>
              <a:t>Pressione</a:t>
            </a:r>
            <a:r>
              <a:rPr kumimoji="0" lang="en-US" sz="2800" b="1" i="0" u="none" strike="noStrike" kern="1200" cap="none" spc="0" normalizeH="0" baseline="0" noProof="0" dirty="0">
                <a:ln>
                  <a:noFill/>
                </a:ln>
                <a:solidFill>
                  <a:srgbClr val="00953A"/>
                </a:solidFill>
                <a:effectLst/>
                <a:uLnTx/>
                <a:uFillTx/>
                <a:latin typeface="Arial" panose="020B0604020202020204" pitchFamily="34" charset="0"/>
                <a:ea typeface="Times New Roman" panose="02020603050405020304" pitchFamily="18" charset="0"/>
                <a:cs typeface="Arial" charset="0"/>
              </a:rPr>
              <a:t> </a:t>
            </a:r>
            <a:r>
              <a:rPr kumimoji="0" lang="en-US" sz="2800" b="1" i="0" u="none" strike="noStrike" kern="1200" cap="none" spc="0" normalizeH="0" baseline="0" noProof="0" dirty="0" err="1">
                <a:ln>
                  <a:noFill/>
                </a:ln>
                <a:solidFill>
                  <a:srgbClr val="00953A"/>
                </a:solidFill>
                <a:effectLst/>
                <a:uLnTx/>
                <a:uFillTx/>
                <a:latin typeface="Arial" panose="020B0604020202020204" pitchFamily="34" charset="0"/>
                <a:ea typeface="Times New Roman" panose="02020603050405020304" pitchFamily="18" charset="0"/>
                <a:cs typeface="Arial" charset="0"/>
              </a:rPr>
              <a:t>Ctrl+Home</a:t>
            </a:r>
            <a:endParaRPr lang="en-US" sz="2800" i="1" dirty="0">
              <a:solidFill>
                <a:srgbClr val="00953A"/>
              </a:solidFill>
            </a:endParaRPr>
          </a:p>
          <a:p>
            <a:pPr marL="0" indent="0">
              <a:buNone/>
            </a:pPr>
            <a:endParaRPr lang="en-US" dirty="0"/>
          </a:p>
        </p:txBody>
      </p:sp>
      <p:sp>
        <p:nvSpPr>
          <p:cNvPr id="2" name="Title 1">
            <a:extLst>
              <a:ext uri="{FF2B5EF4-FFF2-40B4-BE49-F238E27FC236}">
                <a16:creationId xmlns:a16="http://schemas.microsoft.com/office/drawing/2014/main" id="{3114D262-053B-B2E9-BD08-51972204C900}"/>
              </a:ext>
            </a:extLst>
          </p:cNvPr>
          <p:cNvSpPr>
            <a:spLocks noGrp="1"/>
          </p:cNvSpPr>
          <p:nvPr>
            <p:ph type="title"/>
          </p:nvPr>
        </p:nvSpPr>
        <p:spPr/>
        <p:txBody>
          <a:bodyPr/>
          <a:lstStyle/>
          <a:p>
            <a:r>
              <a:rPr lang="en-US" dirty="0"/>
              <a:t>Ferramentas de interface </a:t>
            </a:r>
            <a:r>
              <a:rPr lang="en-US" dirty="0" err="1"/>
              <a:t>práticas</a:t>
            </a:r>
            <a:r>
              <a:rPr lang="en-US" dirty="0"/>
              <a:t> </a:t>
            </a:r>
          </a:p>
        </p:txBody>
      </p:sp>
    </p:spTree>
    <p:extLst>
      <p:ext uri="{BB962C8B-B14F-4D97-AF65-F5344CB8AC3E}">
        <p14:creationId xmlns:p14="http://schemas.microsoft.com/office/powerpoint/2010/main" val="196088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3A8C8D-B0BC-6287-7F45-7AED3F384EAC}"/>
              </a:ext>
            </a:extLst>
          </p:cNvPr>
          <p:cNvSpPr>
            <a:spLocks noGrp="1"/>
          </p:cNvSpPr>
          <p:nvPr>
            <p:ph sz="half" idx="2"/>
          </p:nvPr>
        </p:nvSpPr>
        <p:spPr>
          <a:xfrm>
            <a:off x="838200" y="1478857"/>
            <a:ext cx="6349678" cy="4639309"/>
          </a:xfrm>
        </p:spPr>
        <p:txBody>
          <a:bodyPr/>
          <a:lstStyle/>
          <a:p>
            <a:r>
              <a:rPr lang="en-US" sz="2400" b="1" kern="0" dirty="0">
                <a:solidFill>
                  <a:srgbClr val="00953A"/>
                </a:solidFill>
              </a:rPr>
              <a:t>Base de Dados: </a:t>
            </a:r>
            <a:r>
              <a:rPr lang="en-US" sz="2400" kern="0" dirty="0"/>
              <a:t>uma coleção sistemática de dados armazenados eletronicamente</a:t>
            </a:r>
          </a:p>
          <a:p>
            <a:r>
              <a:rPr lang="en-US" sz="2400" b="1" kern="0" dirty="0">
                <a:solidFill>
                  <a:srgbClr val="00953A"/>
                </a:solidFill>
              </a:rPr>
              <a:t>Valor: </a:t>
            </a:r>
            <a:r>
              <a:rPr lang="en-US" sz="2400" kern="0" dirty="0"/>
              <a:t>refere-se a números, texto, </a:t>
            </a:r>
            <a:br>
              <a:rPr lang="en-US" sz="2400" kern="0" dirty="0"/>
            </a:br>
            <a:r>
              <a:rPr lang="en-US" sz="2400" kern="0" dirty="0" err="1"/>
              <a:t>datas</a:t>
            </a:r>
            <a:r>
              <a:rPr lang="en-US" sz="2400" kern="0" dirty="0"/>
              <a:t>, códigos</a:t>
            </a:r>
          </a:p>
          <a:p>
            <a:r>
              <a:rPr lang="en-US" sz="2400" b="1" kern="0" dirty="0">
                <a:solidFill>
                  <a:srgbClr val="00953A"/>
                </a:solidFill>
              </a:rPr>
              <a:t>Introdução de dados: </a:t>
            </a:r>
            <a:r>
              <a:rPr lang="en-US" sz="2400" kern="0" dirty="0"/>
              <a:t>o processo de introdução de valores numa </a:t>
            </a:r>
            <a:r>
              <a:rPr lang="en-US" sz="2400" kern="0" dirty="0" err="1"/>
              <a:t>folha</a:t>
            </a:r>
            <a:r>
              <a:rPr lang="en-US" sz="2400" kern="0" dirty="0"/>
              <a:t> </a:t>
            </a:r>
            <a:br>
              <a:rPr lang="en-US" sz="2400" kern="0" dirty="0"/>
            </a:br>
            <a:r>
              <a:rPr lang="en-US" sz="2400" kern="0" dirty="0"/>
              <a:t>de cálculo</a:t>
            </a:r>
          </a:p>
          <a:p>
            <a:r>
              <a:rPr lang="en-US" sz="2400" dirty="0"/>
              <a:t>Para produzir análises eficazes, </a:t>
            </a:r>
            <a:r>
              <a:rPr lang="en-US" sz="2400" kern="0" dirty="0"/>
              <a:t>os valores devem ser:</a:t>
            </a:r>
          </a:p>
          <a:p>
            <a:pPr lvl="1"/>
            <a:r>
              <a:rPr lang="en-US" sz="2000" dirty="0" err="1"/>
              <a:t>Organizados</a:t>
            </a:r>
            <a:endParaRPr lang="en-US" sz="2000" dirty="0"/>
          </a:p>
          <a:p>
            <a:pPr lvl="1"/>
            <a:r>
              <a:rPr lang="en-US" sz="2000" dirty="0" err="1"/>
              <a:t>Formatados</a:t>
            </a:r>
            <a:endParaRPr lang="en-US" sz="2000" dirty="0"/>
          </a:p>
        </p:txBody>
      </p:sp>
      <p:sp>
        <p:nvSpPr>
          <p:cNvPr id="2" name="Title 1">
            <a:extLst>
              <a:ext uri="{FF2B5EF4-FFF2-40B4-BE49-F238E27FC236}">
                <a16:creationId xmlns:a16="http://schemas.microsoft.com/office/drawing/2014/main" id="{E5572D62-F178-69D6-FDEE-B14C6331AB0F}"/>
              </a:ext>
            </a:extLst>
          </p:cNvPr>
          <p:cNvSpPr>
            <a:spLocks noGrp="1"/>
          </p:cNvSpPr>
          <p:nvPr>
            <p:ph type="title"/>
          </p:nvPr>
        </p:nvSpPr>
        <p:spPr/>
        <p:txBody>
          <a:bodyPr/>
          <a:lstStyle/>
          <a:p>
            <a:r>
              <a:rPr lang="en-US" dirty="0"/>
              <a:t>Base de dados e </a:t>
            </a:r>
            <a:r>
              <a:rPr lang="en-US" dirty="0" err="1"/>
              <a:t>valores</a:t>
            </a:r>
            <a:r>
              <a:rPr lang="en-US" dirty="0"/>
              <a:t> no Excel</a:t>
            </a:r>
          </a:p>
        </p:txBody>
      </p:sp>
      <p:pic>
        <p:nvPicPr>
          <p:cNvPr id="6146" name="Picture 2" descr="COVID-19 US States Current">
            <a:extLst>
              <a:ext uri="{FF2B5EF4-FFF2-40B4-BE49-F238E27FC236}">
                <a16:creationId xmlns:a16="http://schemas.microsoft.com/office/drawing/2014/main" id="{17EEF655-458D-807B-EA25-DBE64041CD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r="35065"/>
          <a:stretch/>
        </p:blipFill>
        <p:spPr bwMode="auto">
          <a:xfrm>
            <a:off x="7355809" y="1960316"/>
            <a:ext cx="4472553" cy="393587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C9213A9-4137-1BED-DE0F-06E74258D752}"/>
              </a:ext>
            </a:extLst>
          </p:cNvPr>
          <p:cNvSpPr>
            <a:spLocks noGrp="1"/>
          </p:cNvSpPr>
          <p:nvPr>
            <p:ph sz="half" idx="2"/>
          </p:nvPr>
        </p:nvSpPr>
        <p:spPr/>
        <p:txBody>
          <a:bodyPr/>
          <a:lstStyle/>
          <a:p>
            <a:pPr marL="342900" indent="-342900">
              <a:buFont typeface="+mj-lt"/>
              <a:buAutoNum type="arabicPeriod"/>
            </a:pPr>
            <a:r>
              <a:rPr lang="en-US" sz="2800" dirty="0" err="1"/>
              <a:t>Introduza</a:t>
            </a:r>
            <a:r>
              <a:rPr lang="en-US" sz="2800" dirty="0"/>
              <a:t> </a:t>
            </a:r>
            <a:r>
              <a:rPr lang="en-US" sz="2800" dirty="0" err="1"/>
              <a:t>algum</a:t>
            </a:r>
            <a:r>
              <a:rPr lang="en-US" sz="2800" dirty="0"/>
              <a:t> texto na célula</a:t>
            </a:r>
          </a:p>
          <a:p>
            <a:pPr marL="342900" indent="-342900">
              <a:buFont typeface="+mj-lt"/>
              <a:buAutoNum type="arabicPeriod"/>
            </a:pPr>
            <a:r>
              <a:rPr lang="en-US" sz="2800" dirty="0" err="1">
                <a:effectLst/>
                <a:ea typeface="Times New Roman" panose="02020603050405020304" pitchFamily="18" charset="0"/>
              </a:rPr>
              <a:t>Pressione</a:t>
            </a:r>
            <a:r>
              <a:rPr lang="en-US" sz="2800" dirty="0">
                <a:effectLst/>
                <a:ea typeface="Times New Roman" panose="02020603050405020304" pitchFamily="18" charset="0"/>
              </a:rPr>
              <a:t> a tecla </a:t>
            </a:r>
            <a:r>
              <a:rPr lang="en-US" sz="2800" b="1" dirty="0">
                <a:effectLst/>
                <a:ea typeface="Times New Roman" panose="02020603050405020304" pitchFamily="18" charset="0"/>
              </a:rPr>
              <a:t>Enter </a:t>
            </a:r>
            <a:r>
              <a:rPr lang="en-US" sz="2800" dirty="0">
                <a:effectLst/>
                <a:ea typeface="Times New Roman" panose="02020603050405020304" pitchFamily="18" charset="0"/>
              </a:rPr>
              <a:t>para deslocar o cursor para baixo</a:t>
            </a:r>
          </a:p>
          <a:p>
            <a:pPr marL="342900" indent="-342900">
              <a:buFont typeface="+mj-lt"/>
              <a:buAutoNum type="arabicPeriod"/>
            </a:pPr>
            <a:r>
              <a:rPr lang="en-US" sz="2800" dirty="0" err="1">
                <a:effectLst/>
                <a:ea typeface="Times New Roman" panose="02020603050405020304" pitchFamily="18" charset="0"/>
              </a:rPr>
              <a:t>Pressione</a:t>
            </a:r>
            <a:r>
              <a:rPr lang="en-US" sz="2800" dirty="0">
                <a:effectLst/>
                <a:ea typeface="Times New Roman" panose="02020603050405020304" pitchFamily="18" charset="0"/>
              </a:rPr>
              <a:t> a tecla </a:t>
            </a:r>
            <a:r>
              <a:rPr lang="en-US" sz="2800" b="1" dirty="0">
                <a:effectLst/>
                <a:ea typeface="Times New Roman" panose="02020603050405020304" pitchFamily="18" charset="0"/>
              </a:rPr>
              <a:t>Tab </a:t>
            </a:r>
            <a:r>
              <a:rPr lang="en-US" sz="2800" dirty="0">
                <a:effectLst/>
                <a:ea typeface="Times New Roman" panose="02020603050405020304" pitchFamily="18" charset="0"/>
              </a:rPr>
              <a:t>para deslocar o cursor para a direita</a:t>
            </a:r>
          </a:p>
          <a:p>
            <a:pPr marL="342900" indent="-342900">
              <a:buFont typeface="+mj-lt"/>
              <a:buAutoNum type="arabicPeriod"/>
            </a:pPr>
            <a:r>
              <a:rPr lang="en-US" sz="2800" dirty="0" err="1">
                <a:effectLst/>
                <a:ea typeface="Times New Roman" panose="02020603050405020304" pitchFamily="18" charset="0"/>
              </a:rPr>
              <a:t>Pressione</a:t>
            </a:r>
            <a:r>
              <a:rPr lang="en-US" sz="2800" dirty="0">
                <a:effectLst/>
                <a:ea typeface="Times New Roman" panose="02020603050405020304" pitchFamily="18" charset="0"/>
              </a:rPr>
              <a:t> as teclas de seta para mover o cursor para a direita, esquerda, para cima e para baixo</a:t>
            </a:r>
            <a:endParaRPr lang="en-US" sz="2800" dirty="0"/>
          </a:p>
          <a:p>
            <a:pPr marL="0" indent="0">
              <a:buNone/>
            </a:pPr>
            <a:endParaRPr lang="en-US" dirty="0"/>
          </a:p>
        </p:txBody>
      </p:sp>
      <p:sp>
        <p:nvSpPr>
          <p:cNvPr id="2" name="Title 1">
            <a:extLst>
              <a:ext uri="{FF2B5EF4-FFF2-40B4-BE49-F238E27FC236}">
                <a16:creationId xmlns:a16="http://schemas.microsoft.com/office/drawing/2014/main" id="{B2D94996-D581-35AD-FBD2-99482E483F8F}"/>
              </a:ext>
            </a:extLst>
          </p:cNvPr>
          <p:cNvSpPr>
            <a:spLocks noGrp="1"/>
          </p:cNvSpPr>
          <p:nvPr>
            <p:ph type="title"/>
          </p:nvPr>
        </p:nvSpPr>
        <p:spPr/>
        <p:txBody>
          <a:bodyPr/>
          <a:lstStyle/>
          <a:p>
            <a:r>
              <a:rPr lang="en-US" dirty="0"/>
              <a:t>Entrada de dados no Excel</a:t>
            </a:r>
          </a:p>
        </p:txBody>
      </p:sp>
      <p:pic>
        <p:nvPicPr>
          <p:cNvPr id="4" name="Picture 3">
            <a:extLst>
              <a:ext uri="{FF2B5EF4-FFF2-40B4-BE49-F238E27FC236}">
                <a16:creationId xmlns:a16="http://schemas.microsoft.com/office/drawing/2014/main" id="{D82929DC-46B9-E8AB-A878-C6A75B6BAA03}"/>
              </a:ext>
            </a:extLst>
          </p:cNvPr>
          <p:cNvPicPr>
            <a:picLocks noChangeAspect="1"/>
          </p:cNvPicPr>
          <p:nvPr/>
        </p:nvPicPr>
        <p:blipFill>
          <a:blip r:embed="rId3"/>
          <a:stretch>
            <a:fillRect/>
          </a:stretch>
        </p:blipFill>
        <p:spPr>
          <a:xfrm>
            <a:off x="2623997" y="4039812"/>
            <a:ext cx="6944005" cy="2501666"/>
          </a:xfrm>
          <a:prstGeom prst="rect">
            <a:avLst/>
          </a:prstGeom>
          <a:ln>
            <a:solidFill>
              <a:schemeClr val="tx1"/>
            </a:solidFill>
          </a:ln>
        </p:spPr>
      </p:pic>
    </p:spTree>
    <p:extLst>
      <p:ext uri="{BB962C8B-B14F-4D97-AF65-F5344CB8AC3E}">
        <p14:creationId xmlns:p14="http://schemas.microsoft.com/office/powerpoint/2010/main" val="1825830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B27474-A908-4431-82B5-6D63CD845911}"/>
              </a:ext>
            </a:extLst>
          </p:cNvPr>
          <p:cNvSpPr>
            <a:spLocks noGrp="1"/>
          </p:cNvSpPr>
          <p:nvPr>
            <p:ph sz="half" idx="2"/>
          </p:nvPr>
        </p:nvSpPr>
        <p:spPr>
          <a:xfrm>
            <a:off x="838200" y="1478857"/>
            <a:ext cx="5861518" cy="4639309"/>
          </a:xfrm>
        </p:spPr>
        <p:txBody>
          <a:bodyPr/>
          <a:lstStyle/>
          <a:p>
            <a:pPr marL="342900" indent="-342900">
              <a:buFont typeface="+mj-lt"/>
              <a:buAutoNum type="arabicPeriod"/>
            </a:pPr>
            <a:r>
              <a:rPr lang="en-US" sz="2500" dirty="0"/>
              <a:t>Na célula </a:t>
            </a:r>
            <a:r>
              <a:rPr lang="en-US" sz="2500" i="1" dirty="0"/>
              <a:t>A1</a:t>
            </a:r>
            <a:r>
              <a:rPr lang="en-US" sz="2500" dirty="0"/>
              <a:t>, </a:t>
            </a:r>
            <a:r>
              <a:rPr lang="en-US" sz="2500" dirty="0" err="1"/>
              <a:t>escreva</a:t>
            </a:r>
            <a:r>
              <a:rPr lang="en-US" sz="2500" dirty="0"/>
              <a:t> “Data de </a:t>
            </a:r>
            <a:r>
              <a:rPr lang="en-US" sz="2500" dirty="0" err="1"/>
              <a:t>início</a:t>
            </a:r>
            <a:r>
              <a:rPr lang="en-US" sz="2500" dirty="0"/>
              <a:t>”; em seguida, </a:t>
            </a:r>
            <a:r>
              <a:rPr lang="en-US" sz="2500" dirty="0" err="1"/>
              <a:t>pressione</a:t>
            </a:r>
            <a:r>
              <a:rPr lang="en-US" sz="2500" dirty="0"/>
              <a:t> a </a:t>
            </a:r>
            <a:br>
              <a:rPr lang="en-US" sz="2500" dirty="0"/>
            </a:br>
            <a:r>
              <a:rPr lang="en-US" sz="2500" dirty="0" err="1"/>
              <a:t>tecla</a:t>
            </a:r>
            <a:r>
              <a:rPr lang="en-US" sz="2500" dirty="0"/>
              <a:t> </a:t>
            </a:r>
            <a:r>
              <a:rPr lang="en-US" sz="2500" b="1" dirty="0"/>
              <a:t>Tab</a:t>
            </a:r>
          </a:p>
          <a:p>
            <a:pPr marL="342900" indent="-342900">
              <a:buFont typeface="+mj-lt"/>
              <a:buAutoNum type="arabicPeriod"/>
            </a:pPr>
            <a:r>
              <a:rPr lang="en-US" sz="2500" dirty="0"/>
              <a:t>Na célula </a:t>
            </a:r>
            <a:r>
              <a:rPr lang="en-US" sz="2500" i="1" dirty="0"/>
              <a:t>B1</a:t>
            </a:r>
            <a:r>
              <a:rPr lang="en-US" sz="2500" dirty="0"/>
              <a:t>, escreva "Staff" (apenas a primeira letra em maiúsculas); em seguida, </a:t>
            </a:r>
            <a:r>
              <a:rPr lang="en-US" sz="2500" dirty="0" err="1"/>
              <a:t>pressione</a:t>
            </a:r>
            <a:r>
              <a:rPr lang="en-US" sz="2500" dirty="0"/>
              <a:t> a tecla </a:t>
            </a:r>
            <a:r>
              <a:rPr lang="en-US" sz="2500" b="1" dirty="0"/>
              <a:t>Tab </a:t>
            </a:r>
          </a:p>
          <a:p>
            <a:pPr marL="342900" indent="-342900">
              <a:buFont typeface="+mj-lt"/>
              <a:buAutoNum type="arabicPeriod"/>
            </a:pPr>
            <a:r>
              <a:rPr lang="en-US" sz="2500" dirty="0"/>
              <a:t>Na célula </a:t>
            </a:r>
            <a:r>
              <a:rPr lang="en-US" sz="2500" i="1" dirty="0"/>
              <a:t>C1</a:t>
            </a:r>
            <a:r>
              <a:rPr lang="en-US" sz="2500" dirty="0"/>
              <a:t>, escreva "Comunidade"; em seguida, </a:t>
            </a:r>
            <a:r>
              <a:rPr lang="en-US" sz="2500" dirty="0" err="1"/>
              <a:t>pressione</a:t>
            </a:r>
            <a:r>
              <a:rPr lang="en-US" sz="2500" dirty="0"/>
              <a:t> a tecla </a:t>
            </a:r>
            <a:r>
              <a:rPr lang="en-US" sz="2500" b="1" dirty="0"/>
              <a:t>Enter</a:t>
            </a:r>
          </a:p>
          <a:p>
            <a:pPr marL="342900" indent="-342900">
              <a:buFont typeface="+mj-lt"/>
              <a:buAutoNum type="arabicPeriod"/>
            </a:pPr>
            <a:r>
              <a:rPr lang="en-US" sz="2500" dirty="0"/>
              <a:t>Preencha os valores nas colunas A, B e C </a:t>
            </a:r>
            <a:r>
              <a:rPr lang="en-US" sz="2500" dirty="0">
                <a:effectLst/>
                <a:ea typeface="Times New Roman" panose="02020603050405020304" pitchFamily="18" charset="0"/>
              </a:rPr>
              <a:t>de acordo com o </a:t>
            </a:r>
            <a:r>
              <a:rPr lang="en-US" sz="2500" dirty="0" err="1">
                <a:effectLst/>
                <a:ea typeface="Times New Roman" panose="02020603050405020304" pitchFamily="18" charset="0"/>
              </a:rPr>
              <a:t>exemplo</a:t>
            </a:r>
            <a:r>
              <a:rPr lang="en-US" sz="2500" dirty="0">
                <a:effectLst/>
                <a:ea typeface="Times New Roman" panose="02020603050405020304" pitchFamily="18" charset="0"/>
              </a:rPr>
              <a:t> </a:t>
            </a:r>
            <a:br>
              <a:rPr lang="en-US" sz="2500" dirty="0">
                <a:effectLst/>
                <a:ea typeface="Times New Roman" panose="02020603050405020304" pitchFamily="18" charset="0"/>
              </a:rPr>
            </a:br>
            <a:r>
              <a:rPr lang="en-US" sz="2500" dirty="0">
                <a:effectLst/>
                <a:ea typeface="Times New Roman" panose="02020603050405020304" pitchFamily="18" charset="0"/>
              </a:rPr>
              <a:t>à direita </a:t>
            </a:r>
          </a:p>
          <a:p>
            <a:pPr>
              <a:buNone/>
            </a:pPr>
            <a:endParaRPr lang="en-US" sz="2500" dirty="0"/>
          </a:p>
        </p:txBody>
      </p:sp>
      <p:sp>
        <p:nvSpPr>
          <p:cNvPr id="2" name="Title 1">
            <a:extLst>
              <a:ext uri="{FF2B5EF4-FFF2-40B4-BE49-F238E27FC236}">
                <a16:creationId xmlns:a16="http://schemas.microsoft.com/office/drawing/2014/main" id="{A7C22872-C774-41E4-969A-3D6BA7071820}"/>
              </a:ext>
            </a:extLst>
          </p:cNvPr>
          <p:cNvSpPr>
            <a:spLocks noGrp="1"/>
          </p:cNvSpPr>
          <p:nvPr>
            <p:ph type="title"/>
          </p:nvPr>
        </p:nvSpPr>
        <p:spPr/>
        <p:txBody>
          <a:bodyPr/>
          <a:lstStyle/>
          <a:p>
            <a:r>
              <a:rPr lang="en-US" dirty="0" err="1"/>
              <a:t>Prática</a:t>
            </a:r>
            <a:r>
              <a:rPr lang="en-US" dirty="0"/>
              <a:t> de </a:t>
            </a:r>
            <a:r>
              <a:rPr lang="en-US" dirty="0" err="1"/>
              <a:t>introdução</a:t>
            </a:r>
            <a:r>
              <a:rPr lang="en-US" dirty="0"/>
              <a:t> de dados no Excel</a:t>
            </a:r>
          </a:p>
        </p:txBody>
      </p:sp>
      <p:pic>
        <p:nvPicPr>
          <p:cNvPr id="13" name="Picture 12">
            <a:extLst>
              <a:ext uri="{FF2B5EF4-FFF2-40B4-BE49-F238E27FC236}">
                <a16:creationId xmlns:a16="http://schemas.microsoft.com/office/drawing/2014/main" id="{9734EF0C-288D-FA3A-CD4D-52DE0AB6BDB2}"/>
              </a:ext>
            </a:extLst>
          </p:cNvPr>
          <p:cNvPicPr>
            <a:picLocks noChangeAspect="1"/>
          </p:cNvPicPr>
          <p:nvPr/>
        </p:nvPicPr>
        <p:blipFill>
          <a:blip r:embed="rId3"/>
          <a:stretch>
            <a:fillRect/>
          </a:stretch>
        </p:blipFill>
        <p:spPr>
          <a:xfrm>
            <a:off x="6699718" y="1847849"/>
            <a:ext cx="4654081" cy="3705407"/>
          </a:xfrm>
          <a:prstGeom prst="rect">
            <a:avLst/>
          </a:prstGeom>
          <a:ln>
            <a:solidFill>
              <a:schemeClr val="tx1"/>
            </a:solidFill>
          </a:ln>
        </p:spPr>
      </p:pic>
      <p:pic>
        <p:nvPicPr>
          <p:cNvPr id="4" name="Imagen 6">
            <a:extLst>
              <a:ext uri="{FF2B5EF4-FFF2-40B4-BE49-F238E27FC236}">
                <a16:creationId xmlns:a16="http://schemas.microsoft.com/office/drawing/2014/main" id="{D99282AA-3075-1D6A-60D8-7B2604823BAE}"/>
              </a:ext>
            </a:extLst>
          </p:cNvPr>
          <p:cNvPicPr>
            <a:picLocks noChangeAspect="1"/>
          </p:cNvPicPr>
          <p:nvPr/>
        </p:nvPicPr>
        <p:blipFill>
          <a:blip r:embed="rId4"/>
          <a:stretch>
            <a:fillRect/>
          </a:stretch>
        </p:blipFill>
        <p:spPr>
          <a:xfrm>
            <a:off x="2598680" y="5758149"/>
            <a:ext cx="1378960" cy="919307"/>
          </a:xfrm>
          <a:prstGeom prst="rect">
            <a:avLst/>
          </a:prstGeom>
          <a:ln>
            <a:solidFill>
              <a:schemeClr val="tx1"/>
            </a:solidFill>
          </a:ln>
        </p:spPr>
      </p:pic>
    </p:spTree>
    <p:extLst>
      <p:ext uri="{BB962C8B-B14F-4D97-AF65-F5344CB8AC3E}">
        <p14:creationId xmlns:p14="http://schemas.microsoft.com/office/powerpoint/2010/main" val="4284017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FDE369-247C-432C-5452-7FF8F748F9F3}"/>
              </a:ext>
            </a:extLst>
          </p:cNvPr>
          <p:cNvSpPr>
            <a:spLocks noGrp="1"/>
          </p:cNvSpPr>
          <p:nvPr>
            <p:ph sz="half" idx="2"/>
          </p:nvPr>
        </p:nvSpPr>
        <p:spPr>
          <a:xfrm>
            <a:off x="838200" y="1478857"/>
            <a:ext cx="6151083" cy="4639309"/>
          </a:xfrm>
        </p:spPr>
        <p:txBody>
          <a:bodyPr/>
          <a:lstStyle/>
          <a:p>
            <a:pPr marL="342900" indent="-342900">
              <a:buFont typeface="+mj-lt"/>
              <a:buAutoNum type="arabicPeriod"/>
            </a:pPr>
            <a:r>
              <a:rPr lang="en-US" dirty="0"/>
              <a:t>Passe o cursor </a:t>
            </a:r>
            <a:r>
              <a:rPr lang="en-US" dirty="0" err="1"/>
              <a:t>sobre</a:t>
            </a:r>
            <a:r>
              <a:rPr lang="en-US" dirty="0"/>
              <a:t> a </a:t>
            </a:r>
            <a:r>
              <a:rPr lang="en-US" u="sng" dirty="0"/>
              <a:t>Folha1</a:t>
            </a:r>
          </a:p>
          <a:p>
            <a:pPr marL="342900" indent="-342900">
              <a:buFont typeface="+mj-lt"/>
              <a:buAutoNum type="arabicPeriod"/>
            </a:pPr>
            <a:r>
              <a:rPr lang="en-US" dirty="0"/>
              <a:t>Clique com o </a:t>
            </a:r>
            <a:r>
              <a:rPr lang="en-US" dirty="0" err="1"/>
              <a:t>botão</a:t>
            </a:r>
            <a:r>
              <a:rPr lang="en-US" dirty="0"/>
              <a:t> </a:t>
            </a:r>
            <a:r>
              <a:rPr lang="en-US" dirty="0" err="1"/>
              <a:t>direito</a:t>
            </a:r>
            <a:r>
              <a:rPr lang="en-US" dirty="0"/>
              <a:t> </a:t>
            </a:r>
            <a:br>
              <a:rPr lang="en-US" dirty="0"/>
            </a:br>
            <a:r>
              <a:rPr lang="en-US" dirty="0"/>
              <a:t>do mouse</a:t>
            </a:r>
          </a:p>
          <a:p>
            <a:pPr marL="342900" indent="-342900">
              <a:buFont typeface="+mj-lt"/>
              <a:buAutoNum type="arabicPeriod"/>
            </a:pPr>
            <a:r>
              <a:rPr lang="en-US" dirty="0" err="1"/>
              <a:t>Selecione</a:t>
            </a:r>
            <a:r>
              <a:rPr lang="en-US" dirty="0"/>
              <a:t> </a:t>
            </a:r>
            <a:r>
              <a:rPr lang="en-US" b="1" dirty="0" err="1"/>
              <a:t>Renomear</a:t>
            </a:r>
            <a:r>
              <a:rPr lang="en-US" b="1" dirty="0"/>
              <a:t> </a:t>
            </a:r>
            <a:r>
              <a:rPr lang="en-US" dirty="0"/>
              <a:t>no </a:t>
            </a:r>
            <a:br>
              <a:rPr lang="en-US" dirty="0"/>
            </a:br>
            <a:r>
              <a:rPr lang="en-US" dirty="0"/>
              <a:t>menu pendente</a:t>
            </a:r>
          </a:p>
          <a:p>
            <a:pPr marL="342900" indent="-342900">
              <a:buFont typeface="+mj-lt"/>
              <a:buAutoNum type="arabicPeriod"/>
            </a:pPr>
            <a:r>
              <a:rPr lang="en-US" dirty="0" err="1"/>
              <a:t>Digite</a:t>
            </a:r>
            <a:r>
              <a:rPr lang="en-US" dirty="0"/>
              <a:t> “</a:t>
            </a:r>
            <a:r>
              <a:rPr lang="en-US" dirty="0" err="1"/>
              <a:t>Março</a:t>
            </a:r>
            <a:r>
              <a:rPr lang="en-US" dirty="0"/>
              <a:t> de 2024"</a:t>
            </a:r>
          </a:p>
          <a:p>
            <a:pPr marL="342900" indent="-342900">
              <a:buFont typeface="+mj-lt"/>
              <a:buAutoNum type="arabicPeriod"/>
            </a:pPr>
            <a:r>
              <a:rPr lang="en-US" dirty="0" err="1"/>
              <a:t>Pressione</a:t>
            </a:r>
            <a:r>
              <a:rPr lang="en-US" dirty="0"/>
              <a:t> a </a:t>
            </a:r>
            <a:r>
              <a:rPr lang="en-US" dirty="0" err="1"/>
              <a:t>tecla</a:t>
            </a:r>
            <a:r>
              <a:rPr lang="en-US" dirty="0"/>
              <a:t> </a:t>
            </a:r>
            <a:r>
              <a:rPr lang="en-US" b="1" dirty="0"/>
              <a:t>Enter</a:t>
            </a:r>
          </a:p>
          <a:p>
            <a:pPr marL="342900" indent="-342900">
              <a:buFont typeface="+mj-lt"/>
              <a:buAutoNum type="arabicPeriod"/>
            </a:pPr>
            <a:r>
              <a:rPr lang="en-US" dirty="0"/>
              <a:t>Salve o </a:t>
            </a:r>
            <a:r>
              <a:rPr lang="en-US" dirty="0" err="1"/>
              <a:t>seu</a:t>
            </a:r>
            <a:r>
              <a:rPr lang="en-US" dirty="0"/>
              <a:t> </a:t>
            </a:r>
            <a:r>
              <a:rPr lang="en-US" dirty="0" err="1"/>
              <a:t>trabalho</a:t>
            </a:r>
            <a:r>
              <a:rPr lang="en-US" dirty="0"/>
              <a:t> </a:t>
            </a:r>
            <a:r>
              <a:rPr lang="en-US" dirty="0" err="1"/>
              <a:t>clicando</a:t>
            </a:r>
            <a:r>
              <a:rPr lang="en-US" dirty="0"/>
              <a:t> no </a:t>
            </a:r>
            <a:r>
              <a:rPr lang="en-US" dirty="0" err="1"/>
              <a:t>ícone</a:t>
            </a:r>
            <a:r>
              <a:rPr lang="en-US" dirty="0"/>
              <a:t> </a:t>
            </a:r>
            <a:r>
              <a:rPr lang="en-US" b="1" dirty="0"/>
              <a:t>Salvar </a:t>
            </a:r>
            <a:r>
              <a:rPr lang="en-US" dirty="0"/>
              <a:t>no canto superior </a:t>
            </a:r>
            <a:r>
              <a:rPr lang="en-US" dirty="0" err="1"/>
              <a:t>esquerdo</a:t>
            </a:r>
            <a:r>
              <a:rPr lang="en-US" dirty="0"/>
              <a:t> do </a:t>
            </a:r>
            <a:r>
              <a:rPr lang="en-US" dirty="0" err="1"/>
              <a:t>seu</a:t>
            </a:r>
            <a:r>
              <a:rPr lang="en-US" dirty="0"/>
              <a:t> </a:t>
            </a:r>
            <a:r>
              <a:rPr lang="en-US" dirty="0" err="1"/>
              <a:t>computador</a:t>
            </a:r>
            <a:endParaRPr lang="en-US" dirty="0"/>
          </a:p>
          <a:p>
            <a:endParaRPr lang="en-US" dirty="0"/>
          </a:p>
          <a:p>
            <a:endParaRPr lang="en-US" dirty="0"/>
          </a:p>
        </p:txBody>
      </p:sp>
      <p:sp>
        <p:nvSpPr>
          <p:cNvPr id="3" name="Title 2">
            <a:extLst>
              <a:ext uri="{FF2B5EF4-FFF2-40B4-BE49-F238E27FC236}">
                <a16:creationId xmlns:a16="http://schemas.microsoft.com/office/drawing/2014/main" id="{848ED7D0-28D0-C943-6A76-C831133D3E4A}"/>
              </a:ext>
            </a:extLst>
          </p:cNvPr>
          <p:cNvSpPr>
            <a:spLocks noGrp="1"/>
          </p:cNvSpPr>
          <p:nvPr>
            <p:ph type="title"/>
          </p:nvPr>
        </p:nvSpPr>
        <p:spPr>
          <a:xfrm>
            <a:off x="838200" y="0"/>
            <a:ext cx="10515600" cy="1257300"/>
          </a:xfrm>
        </p:spPr>
        <p:txBody>
          <a:bodyPr/>
          <a:lstStyle/>
          <a:p>
            <a:r>
              <a:rPr lang="en-US" dirty="0"/>
              <a:t>Mudar o </a:t>
            </a:r>
            <a:r>
              <a:rPr lang="en-US" dirty="0" err="1"/>
              <a:t>nome</a:t>
            </a:r>
            <a:r>
              <a:rPr lang="en-US" dirty="0"/>
              <a:t> de </a:t>
            </a:r>
            <a:r>
              <a:rPr lang="en-US" dirty="0" err="1"/>
              <a:t>uma</a:t>
            </a:r>
            <a:r>
              <a:rPr lang="en-US" dirty="0"/>
              <a:t> Aba/</a:t>
            </a:r>
            <a:r>
              <a:rPr lang="en-US" dirty="0" err="1"/>
              <a:t>Planilha</a:t>
            </a:r>
            <a:r>
              <a:rPr lang="en-US" dirty="0"/>
              <a:t> </a:t>
            </a:r>
            <a:br>
              <a:rPr lang="en-US" dirty="0"/>
            </a:br>
            <a:r>
              <a:rPr lang="en-US" dirty="0"/>
              <a:t>de </a:t>
            </a:r>
            <a:r>
              <a:rPr lang="en-US" dirty="0" err="1"/>
              <a:t>trabalho</a:t>
            </a:r>
            <a:endParaRPr lang="en-US" dirty="0"/>
          </a:p>
        </p:txBody>
      </p:sp>
      <p:pic>
        <p:nvPicPr>
          <p:cNvPr id="6" name="Picture 5" descr="The screen capture shows the Save icon. " title="Save Icon">
            <a:extLst>
              <a:ext uri="{FF2B5EF4-FFF2-40B4-BE49-F238E27FC236}">
                <a16:creationId xmlns:a16="http://schemas.microsoft.com/office/drawing/2014/main" id="{351A3AFB-DDC7-AB64-E09E-0B1A08C2D6B0}"/>
              </a:ext>
            </a:extLst>
          </p:cNvPr>
          <p:cNvPicPr>
            <a:picLocks noChangeAspect="1"/>
          </p:cNvPicPr>
          <p:nvPr/>
        </p:nvPicPr>
        <p:blipFill>
          <a:blip r:embed="rId3">
            <a:extLst>
              <a:ext uri="{28A0092B-C50C-407E-A947-70E740481C1C}">
                <a14:useLocalDpi xmlns:a14="http://schemas.microsoft.com/office/drawing/2010/main" val="0"/>
              </a:ext>
            </a:extLst>
          </a:blip>
          <a:srcRect l="580" t="15216" r="97935" b="82317"/>
          <a:stretch>
            <a:fillRect/>
          </a:stretch>
        </p:blipFill>
        <p:spPr bwMode="auto">
          <a:xfrm>
            <a:off x="6299537" y="5819741"/>
            <a:ext cx="596850" cy="596850"/>
          </a:xfrm>
          <a:prstGeom prst="rect">
            <a:avLst/>
          </a:prstGeom>
          <a:noFill/>
          <a:ln>
            <a:solidFill>
              <a:schemeClr val="tx1"/>
            </a:solidFill>
          </a:ln>
          <a:effectLst>
            <a:outerShdw blurRad="50800" dist="38100" dir="2700000" algn="tl" rotWithShape="0">
              <a:prstClr val="black">
                <a:alpha val="40000"/>
              </a:prstClr>
            </a:outerShdw>
          </a:effectLst>
        </p:spPr>
      </p:pic>
      <p:grpSp>
        <p:nvGrpSpPr>
          <p:cNvPr id="12" name="Group 11">
            <a:extLst>
              <a:ext uri="{FF2B5EF4-FFF2-40B4-BE49-F238E27FC236}">
                <a16:creationId xmlns:a16="http://schemas.microsoft.com/office/drawing/2014/main" id="{E222085D-1D71-4E8D-316D-09C9AB5DE6E7}"/>
              </a:ext>
            </a:extLst>
          </p:cNvPr>
          <p:cNvGrpSpPr/>
          <p:nvPr/>
        </p:nvGrpSpPr>
        <p:grpSpPr>
          <a:xfrm>
            <a:off x="6989283" y="1960609"/>
            <a:ext cx="4581393" cy="3279605"/>
            <a:chOff x="6989284" y="1960610"/>
            <a:chExt cx="4364516" cy="2569491"/>
          </a:xfrm>
        </p:grpSpPr>
        <p:pic>
          <p:nvPicPr>
            <p:cNvPr id="9218" name="Picture 2" descr="4 Options to Rename One or Multiple Worksheet Tabs in Excel Password  Recovery | Password Recovery">
              <a:extLst>
                <a:ext uri="{FF2B5EF4-FFF2-40B4-BE49-F238E27FC236}">
                  <a16:creationId xmlns:a16="http://schemas.microsoft.com/office/drawing/2014/main" id="{9C653E66-C663-2973-BFAE-3380BC0562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9284" y="1960610"/>
              <a:ext cx="4364516" cy="256949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cxnSp>
          <p:nvCxnSpPr>
            <p:cNvPr id="5" name="Straight Arrow Connector 4">
              <a:extLst>
                <a:ext uri="{FF2B5EF4-FFF2-40B4-BE49-F238E27FC236}">
                  <a16:creationId xmlns:a16="http://schemas.microsoft.com/office/drawing/2014/main" id="{DDF886A0-8E8E-D013-EF5F-0B3F0937D6E6}"/>
                </a:ext>
              </a:extLst>
            </p:cNvPr>
            <p:cNvCxnSpPr>
              <a:cxnSpLocks/>
            </p:cNvCxnSpPr>
            <p:nvPr/>
          </p:nvCxnSpPr>
          <p:spPr>
            <a:xfrm flipH="1">
              <a:off x="8544736" y="2580968"/>
              <a:ext cx="626806" cy="1917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2010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89FC330-14A0-6061-179A-E4C6E3430E4D}"/>
              </a:ext>
            </a:extLst>
          </p:cNvPr>
          <p:cNvSpPr>
            <a:spLocks noGrp="1"/>
          </p:cNvSpPr>
          <p:nvPr>
            <p:ph sz="half" idx="2"/>
          </p:nvPr>
        </p:nvSpPr>
        <p:spPr>
          <a:xfrm>
            <a:off x="838200" y="1478857"/>
            <a:ext cx="10515600" cy="4639309"/>
          </a:xfrm>
        </p:spPr>
        <p:txBody>
          <a:bodyPr/>
          <a:lstStyle/>
          <a:p>
            <a:r>
              <a:rPr lang="en-US" dirty="0"/>
              <a:t>Quatro formas de editar valores numa célula específica</a:t>
            </a:r>
          </a:p>
          <a:p>
            <a:endParaRPr lang="en-US" dirty="0"/>
          </a:p>
        </p:txBody>
      </p:sp>
      <p:sp>
        <p:nvSpPr>
          <p:cNvPr id="3" name="Title 2">
            <a:extLst>
              <a:ext uri="{FF2B5EF4-FFF2-40B4-BE49-F238E27FC236}">
                <a16:creationId xmlns:a16="http://schemas.microsoft.com/office/drawing/2014/main" id="{C194EAC8-B904-09FA-04B3-5672BE5E6E1C}"/>
              </a:ext>
            </a:extLst>
          </p:cNvPr>
          <p:cNvSpPr>
            <a:spLocks noGrp="1"/>
          </p:cNvSpPr>
          <p:nvPr>
            <p:ph type="title"/>
          </p:nvPr>
        </p:nvSpPr>
        <p:spPr>
          <a:xfrm>
            <a:off x="838200" y="457200"/>
            <a:ext cx="10515600" cy="800100"/>
          </a:xfrm>
        </p:spPr>
        <p:txBody>
          <a:bodyPr/>
          <a:lstStyle/>
          <a:p>
            <a:r>
              <a:rPr lang="en-US" dirty="0" err="1"/>
              <a:t>Editar</a:t>
            </a:r>
            <a:r>
              <a:rPr lang="en-US" dirty="0"/>
              <a:t> </a:t>
            </a:r>
            <a:r>
              <a:rPr lang="en-US" dirty="0" err="1"/>
              <a:t>valores</a:t>
            </a:r>
            <a:endParaRPr lang="en-US" dirty="0"/>
          </a:p>
        </p:txBody>
      </p:sp>
      <p:sp>
        <p:nvSpPr>
          <p:cNvPr id="7" name="TextBox 6">
            <a:extLst>
              <a:ext uri="{FF2B5EF4-FFF2-40B4-BE49-F238E27FC236}">
                <a16:creationId xmlns:a16="http://schemas.microsoft.com/office/drawing/2014/main" id="{A4EDE28A-5539-4CD5-7070-F9C73FC96A52}"/>
              </a:ext>
            </a:extLst>
          </p:cNvPr>
          <p:cNvSpPr txBox="1"/>
          <p:nvPr/>
        </p:nvSpPr>
        <p:spPr>
          <a:xfrm>
            <a:off x="615461" y="2067063"/>
            <a:ext cx="5816870" cy="2626360"/>
          </a:xfrm>
          <a:prstGeom prst="rect">
            <a:avLst/>
          </a:prstGeom>
          <a:noFill/>
          <a:ln w="50800">
            <a:solidFill>
              <a:srgbClr val="00953A"/>
            </a:solidFill>
          </a:ln>
        </p:spPr>
        <p:txBody>
          <a:bodyPr wrap="square" rtlCol="0">
            <a:spAutoFit/>
          </a:bodyPr>
          <a:lstStyle/>
          <a:p>
            <a:pPr marL="228600" indent="-228600" algn="ctr">
              <a:spcBef>
                <a:spcPts val="500"/>
              </a:spcBef>
              <a:spcAft>
                <a:spcPts val="500"/>
              </a:spcAft>
            </a:pPr>
            <a:r>
              <a:rPr lang="en-US" sz="2800" b="1" dirty="0"/>
              <a:t>Tecla Delete ou Backspace</a:t>
            </a:r>
          </a:p>
          <a:p>
            <a:pPr marL="228600" indent="-228600" defTabSz="914400">
              <a:spcBef>
                <a:spcPts val="500"/>
              </a:spcBef>
              <a:spcAft>
                <a:spcPts val="500"/>
              </a:spcAft>
              <a:buFont typeface="Arial" panose="020B0604020202020204" pitchFamily="34" charset="0"/>
              <a:buChar char="•"/>
            </a:pPr>
            <a:r>
              <a:rPr lang="en-US" sz="2400" kern="0" dirty="0"/>
              <a:t>Apaga os dados e deixa a </a:t>
            </a:r>
            <a:r>
              <a:rPr lang="en-US" sz="2400" kern="0" dirty="0" err="1"/>
              <a:t>célula</a:t>
            </a:r>
            <a:r>
              <a:rPr lang="en-US" sz="2400" kern="0" dirty="0"/>
              <a:t> vazia</a:t>
            </a:r>
          </a:p>
          <a:p>
            <a:pPr marL="228600" indent="-228600" defTabSz="914400">
              <a:spcBef>
                <a:spcPts val="500"/>
              </a:spcBef>
              <a:spcAft>
                <a:spcPts val="500"/>
              </a:spcAft>
              <a:buFont typeface="Arial" panose="020B0604020202020204" pitchFamily="34" charset="0"/>
              <a:buChar char="•"/>
            </a:pPr>
            <a:r>
              <a:rPr lang="en-US" sz="2400" kern="0" dirty="0"/>
              <a:t>O </a:t>
            </a:r>
            <a:r>
              <a:rPr lang="en-US" sz="2400" kern="0" dirty="0" err="1"/>
              <a:t>apagamento</a:t>
            </a:r>
            <a:r>
              <a:rPr lang="en-US" sz="2400" kern="0" dirty="0"/>
              <a:t> é </a:t>
            </a:r>
            <a:r>
              <a:rPr lang="en-US" sz="2400" kern="0" dirty="0" err="1"/>
              <a:t>automaticamente</a:t>
            </a:r>
            <a:r>
              <a:rPr lang="en-US" sz="2400" kern="0" dirty="0"/>
              <a:t> guardado se a tecla </a:t>
            </a:r>
            <a:r>
              <a:rPr lang="en-US" sz="2400" b="1" kern="0" dirty="0"/>
              <a:t>Enter for </a:t>
            </a:r>
            <a:r>
              <a:rPr lang="en-US" sz="2400" b="1" kern="0" dirty="0" err="1"/>
              <a:t>pressionada</a:t>
            </a:r>
            <a:r>
              <a:rPr lang="en-US" sz="2400" b="1" kern="0" dirty="0"/>
              <a:t> </a:t>
            </a:r>
            <a:r>
              <a:rPr lang="en-US" sz="2400" kern="0" dirty="0"/>
              <a:t>e não é guardado se a tecla </a:t>
            </a:r>
            <a:r>
              <a:rPr lang="en-US" sz="2400" b="1" kern="0" dirty="0"/>
              <a:t>ESC </a:t>
            </a:r>
            <a:r>
              <a:rPr lang="en-US" sz="2400" kern="0" dirty="0"/>
              <a:t>for </a:t>
            </a:r>
            <a:r>
              <a:rPr lang="en-US" sz="2400" kern="0" dirty="0" err="1"/>
              <a:t>pressionada</a:t>
            </a:r>
            <a:endParaRPr lang="en-US" sz="2400" kern="0" dirty="0"/>
          </a:p>
        </p:txBody>
      </p:sp>
      <p:sp>
        <p:nvSpPr>
          <p:cNvPr id="8" name="TextBox 7">
            <a:extLst>
              <a:ext uri="{FF2B5EF4-FFF2-40B4-BE49-F238E27FC236}">
                <a16:creationId xmlns:a16="http://schemas.microsoft.com/office/drawing/2014/main" id="{663735B8-B1C3-30CD-B135-50B97880036B}"/>
              </a:ext>
            </a:extLst>
          </p:cNvPr>
          <p:cNvSpPr txBox="1"/>
          <p:nvPr/>
        </p:nvSpPr>
        <p:spPr>
          <a:xfrm>
            <a:off x="6826468" y="2067063"/>
            <a:ext cx="4750071" cy="2318583"/>
          </a:xfrm>
          <a:prstGeom prst="rect">
            <a:avLst/>
          </a:prstGeom>
          <a:noFill/>
          <a:ln w="50800">
            <a:solidFill>
              <a:srgbClr val="00953A"/>
            </a:solidFill>
          </a:ln>
        </p:spPr>
        <p:txBody>
          <a:bodyPr wrap="square" rtlCol="0">
            <a:spAutoFit/>
          </a:bodyPr>
          <a:lstStyle/>
          <a:p>
            <a:pPr marL="228600" indent="-228600" algn="ctr">
              <a:spcBef>
                <a:spcPts val="500"/>
              </a:spcBef>
              <a:spcAft>
                <a:spcPts val="500"/>
              </a:spcAft>
            </a:pPr>
            <a:r>
              <a:rPr lang="en-US" sz="2800" b="1" dirty="0"/>
              <a:t>Sobrescrever através da entrada de novos dados</a:t>
            </a:r>
          </a:p>
          <a:p>
            <a:pPr marL="228600" indent="-228600" defTabSz="914400">
              <a:spcBef>
                <a:spcPts val="500"/>
              </a:spcBef>
              <a:spcAft>
                <a:spcPts val="500"/>
              </a:spcAft>
              <a:buFont typeface="Arial" panose="020B0604020202020204" pitchFamily="34" charset="0"/>
              <a:buChar char="•"/>
            </a:pPr>
            <a:r>
              <a:rPr lang="en-US" sz="2400" kern="0" dirty="0"/>
              <a:t>Substitui os valores existentes por novos valores</a:t>
            </a:r>
          </a:p>
          <a:p>
            <a:pPr marL="228600" indent="-228600">
              <a:spcBef>
                <a:spcPts val="500"/>
              </a:spcBef>
              <a:spcAft>
                <a:spcPts val="500"/>
              </a:spcAft>
              <a:buFont typeface="Arial" panose="020B0604020202020204" pitchFamily="34" charset="0"/>
              <a:buChar char="•"/>
            </a:pPr>
            <a:endParaRPr lang="en-US" sz="2400" dirty="0"/>
          </a:p>
        </p:txBody>
      </p:sp>
      <p:sp>
        <p:nvSpPr>
          <p:cNvPr id="9" name="TextBox 8">
            <a:extLst>
              <a:ext uri="{FF2B5EF4-FFF2-40B4-BE49-F238E27FC236}">
                <a16:creationId xmlns:a16="http://schemas.microsoft.com/office/drawing/2014/main" id="{64F7F9D0-E97E-D7E7-FFD9-710DACF931B9}"/>
              </a:ext>
            </a:extLst>
          </p:cNvPr>
          <p:cNvSpPr txBox="1"/>
          <p:nvPr/>
        </p:nvSpPr>
        <p:spPr>
          <a:xfrm>
            <a:off x="615461" y="5227555"/>
            <a:ext cx="5816870" cy="1326004"/>
          </a:xfrm>
          <a:prstGeom prst="rect">
            <a:avLst/>
          </a:prstGeom>
          <a:noFill/>
          <a:ln w="50800">
            <a:solidFill>
              <a:srgbClr val="00953A"/>
            </a:solidFill>
          </a:ln>
        </p:spPr>
        <p:txBody>
          <a:bodyPr wrap="square" rtlCol="0">
            <a:spAutoFit/>
          </a:bodyPr>
          <a:lstStyle/>
          <a:p>
            <a:pPr algn="ctr"/>
            <a:r>
              <a:rPr lang="en-US" sz="2800" b="1" dirty="0"/>
              <a:t>Botões Desfazer ou Refazer</a:t>
            </a:r>
          </a:p>
          <a:p>
            <a:pPr marL="228600" indent="-228600" defTabSz="914400">
              <a:spcBef>
                <a:spcPts val="500"/>
              </a:spcBef>
              <a:spcAft>
                <a:spcPts val="500"/>
              </a:spcAft>
              <a:buFont typeface="Arial" panose="020B0604020202020204" pitchFamily="34" charset="0"/>
              <a:buChar char="•"/>
            </a:pPr>
            <a:r>
              <a:rPr lang="en-US" sz="2400" kern="0" dirty="0"/>
              <a:t>Retrocede para uma entrada anterior </a:t>
            </a:r>
            <a:r>
              <a:rPr lang="en-US" sz="2400" kern="0" dirty="0" err="1"/>
              <a:t>ou</a:t>
            </a:r>
            <a:r>
              <a:rPr lang="en-US" sz="2400" kern="0" dirty="0"/>
              <a:t> </a:t>
            </a:r>
            <a:r>
              <a:rPr lang="en-US" sz="2400" kern="0" dirty="0" err="1"/>
              <a:t>recupera</a:t>
            </a:r>
            <a:r>
              <a:rPr lang="en-US" sz="2400" kern="0" dirty="0"/>
              <a:t> </a:t>
            </a:r>
            <a:r>
              <a:rPr lang="en-US" sz="2400" kern="0" dirty="0" err="1"/>
              <a:t>depois</a:t>
            </a:r>
            <a:r>
              <a:rPr lang="en-US" sz="2400" kern="0" dirty="0"/>
              <a:t> de retroceder</a:t>
            </a:r>
            <a:endParaRPr lang="en-US" sz="2800" b="1" u="sng" dirty="0"/>
          </a:p>
        </p:txBody>
      </p:sp>
      <p:sp>
        <p:nvSpPr>
          <p:cNvPr id="12" name="TextBox 11">
            <a:extLst>
              <a:ext uri="{FF2B5EF4-FFF2-40B4-BE49-F238E27FC236}">
                <a16:creationId xmlns:a16="http://schemas.microsoft.com/office/drawing/2014/main" id="{67E6B256-DAE2-1683-00A5-C53828160225}"/>
              </a:ext>
            </a:extLst>
          </p:cNvPr>
          <p:cNvSpPr txBox="1"/>
          <p:nvPr/>
        </p:nvSpPr>
        <p:spPr>
          <a:xfrm>
            <a:off x="6826467" y="4774827"/>
            <a:ext cx="4750071" cy="1326004"/>
          </a:xfrm>
          <a:prstGeom prst="rect">
            <a:avLst/>
          </a:prstGeom>
          <a:noFill/>
          <a:ln w="50800">
            <a:solidFill>
              <a:srgbClr val="00953A"/>
            </a:solidFill>
          </a:ln>
        </p:spPr>
        <p:txBody>
          <a:bodyPr wrap="square" rtlCol="0">
            <a:spAutoFit/>
          </a:bodyPr>
          <a:lstStyle/>
          <a:p>
            <a:pPr algn="ctr"/>
            <a:r>
              <a:rPr lang="en-US" sz="2800" b="1" dirty="0"/>
              <a:t>Barra de </a:t>
            </a:r>
            <a:r>
              <a:rPr lang="en-US" sz="2800" b="1" dirty="0" err="1"/>
              <a:t>fórmula</a:t>
            </a:r>
            <a:endParaRPr lang="en-US" sz="2800" b="1" dirty="0"/>
          </a:p>
          <a:p>
            <a:pPr marL="228600" indent="-228600" defTabSz="914400">
              <a:spcBef>
                <a:spcPts val="500"/>
              </a:spcBef>
              <a:spcAft>
                <a:spcPts val="500"/>
              </a:spcAft>
              <a:buFont typeface="Arial" panose="020B0604020202020204" pitchFamily="34" charset="0"/>
              <a:buChar char="•"/>
            </a:pPr>
            <a:r>
              <a:rPr lang="en-US" sz="2400" kern="0" dirty="0"/>
              <a:t>Edita dados dentro da célula, depois de clicar na célula</a:t>
            </a:r>
            <a:endParaRPr lang="en-US" sz="2400" dirty="0"/>
          </a:p>
        </p:txBody>
      </p:sp>
    </p:spTree>
    <p:extLst>
      <p:ext uri="{BB962C8B-B14F-4D97-AF65-F5344CB8AC3E}">
        <p14:creationId xmlns:p14="http://schemas.microsoft.com/office/powerpoint/2010/main" val="397881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6BD034-1866-7924-12E6-2515EFE08CB9}"/>
              </a:ext>
            </a:extLst>
          </p:cNvPr>
          <p:cNvSpPr>
            <a:spLocks noGrp="1"/>
          </p:cNvSpPr>
          <p:nvPr>
            <p:ph sz="half" idx="2"/>
          </p:nvPr>
        </p:nvSpPr>
        <p:spPr>
          <a:xfrm>
            <a:off x="838200" y="1478857"/>
            <a:ext cx="10515600" cy="4639309"/>
          </a:xfrm>
        </p:spPr>
        <p:txBody>
          <a:bodyPr/>
          <a:lstStyle/>
          <a:p>
            <a:r>
              <a:rPr lang="en-GB" dirty="0"/>
              <a:t>Ir para a aba de trabalho </a:t>
            </a:r>
            <a:r>
              <a:rPr lang="en-GB" dirty="0" err="1"/>
              <a:t>Março</a:t>
            </a:r>
            <a:r>
              <a:rPr lang="en-GB" dirty="0"/>
              <a:t> de 2024</a:t>
            </a:r>
            <a:endParaRPr lang="en-US" dirty="0"/>
          </a:p>
        </p:txBody>
      </p:sp>
      <p:sp>
        <p:nvSpPr>
          <p:cNvPr id="3" name="Title 2">
            <a:extLst>
              <a:ext uri="{FF2B5EF4-FFF2-40B4-BE49-F238E27FC236}">
                <a16:creationId xmlns:a16="http://schemas.microsoft.com/office/drawing/2014/main" id="{49566F57-5822-2967-5E80-63C10626F9F4}"/>
              </a:ext>
            </a:extLst>
          </p:cNvPr>
          <p:cNvSpPr>
            <a:spLocks noGrp="1"/>
          </p:cNvSpPr>
          <p:nvPr>
            <p:ph type="title"/>
          </p:nvPr>
        </p:nvSpPr>
        <p:spPr>
          <a:xfrm>
            <a:off x="838200" y="457200"/>
            <a:ext cx="10515600" cy="800100"/>
          </a:xfrm>
        </p:spPr>
        <p:txBody>
          <a:bodyPr/>
          <a:lstStyle/>
          <a:p>
            <a:r>
              <a:rPr lang="en-US" dirty="0" err="1"/>
              <a:t>Prática</a:t>
            </a:r>
            <a:r>
              <a:rPr lang="en-US" dirty="0"/>
              <a:t> de </a:t>
            </a:r>
            <a:r>
              <a:rPr lang="en-US" dirty="0" err="1"/>
              <a:t>edição</a:t>
            </a:r>
            <a:r>
              <a:rPr lang="en-US" dirty="0"/>
              <a:t> de </a:t>
            </a:r>
            <a:r>
              <a:rPr lang="en-US" dirty="0" err="1"/>
              <a:t>valores</a:t>
            </a:r>
            <a:r>
              <a:rPr lang="en-US" dirty="0"/>
              <a:t> (1/2)</a:t>
            </a:r>
          </a:p>
        </p:txBody>
      </p:sp>
      <p:sp>
        <p:nvSpPr>
          <p:cNvPr id="11" name="TextBox 10">
            <a:extLst>
              <a:ext uri="{FF2B5EF4-FFF2-40B4-BE49-F238E27FC236}">
                <a16:creationId xmlns:a16="http://schemas.microsoft.com/office/drawing/2014/main" id="{E503DF5A-2145-04FF-4AC6-BB444D30BBE5}"/>
              </a:ext>
            </a:extLst>
          </p:cNvPr>
          <p:cNvSpPr txBox="1"/>
          <p:nvPr/>
        </p:nvSpPr>
        <p:spPr>
          <a:xfrm>
            <a:off x="997057" y="2287688"/>
            <a:ext cx="5017305" cy="2818720"/>
          </a:xfrm>
          <a:prstGeom prst="rect">
            <a:avLst/>
          </a:prstGeom>
          <a:noFill/>
          <a:ln w="57150">
            <a:solidFill>
              <a:srgbClr val="00953A"/>
            </a:solidFill>
          </a:ln>
        </p:spPr>
        <p:txBody>
          <a:bodyPr wrap="square" rtlCol="0">
            <a:spAutoFit/>
          </a:bodyPr>
          <a:lstStyle/>
          <a:p>
            <a:pPr algn="ctr"/>
            <a:r>
              <a:rPr lang="en-US" sz="2800" b="1" dirty="0"/>
              <a:t>Tecla Delete ou Backspace:</a:t>
            </a:r>
          </a:p>
          <a:p>
            <a:pPr marL="457200" indent="-457200">
              <a:spcBef>
                <a:spcPts val="500"/>
              </a:spcBef>
              <a:spcAft>
                <a:spcPts val="500"/>
              </a:spcAft>
              <a:buFont typeface="+mj-lt"/>
              <a:buAutoNum type="arabicPeriod"/>
            </a:pPr>
            <a:r>
              <a:rPr lang="en-US" sz="2400" dirty="0" err="1">
                <a:cs typeface="Times New Roman" panose="02020603050405020304" pitchFamily="18" charset="0"/>
              </a:rPr>
              <a:t>Selecione</a:t>
            </a:r>
            <a:r>
              <a:rPr lang="en-US" sz="2400" dirty="0">
                <a:cs typeface="Times New Roman" panose="02020603050405020304" pitchFamily="18" charset="0"/>
              </a:rPr>
              <a:t> a célula </a:t>
            </a:r>
            <a:r>
              <a:rPr lang="en-US" sz="2400" i="1" dirty="0">
                <a:cs typeface="Times New Roman" panose="02020603050405020304" pitchFamily="18" charset="0"/>
              </a:rPr>
              <a:t>A1</a:t>
            </a:r>
          </a:p>
          <a:p>
            <a:pPr marL="457200" indent="-457200">
              <a:spcBef>
                <a:spcPts val="500"/>
              </a:spcBef>
              <a:spcAft>
                <a:spcPts val="500"/>
              </a:spcAft>
              <a:buFont typeface="+mj-lt"/>
              <a:buAutoNum type="arabicPeriod"/>
            </a:pPr>
            <a:r>
              <a:rPr lang="en-US" sz="2400" dirty="0" err="1">
                <a:cs typeface="Times New Roman" panose="02020603050405020304" pitchFamily="18" charset="0"/>
              </a:rPr>
              <a:t>Pressione</a:t>
            </a:r>
            <a:r>
              <a:rPr lang="en-US" sz="2400" dirty="0">
                <a:cs typeface="Times New Roman" panose="02020603050405020304" pitchFamily="18" charset="0"/>
              </a:rPr>
              <a:t> a tecla </a:t>
            </a:r>
            <a:r>
              <a:rPr lang="en-US" sz="2400" b="1" dirty="0">
                <a:cs typeface="Times New Roman" panose="02020603050405020304" pitchFamily="18" charset="0"/>
              </a:rPr>
              <a:t>Delete</a:t>
            </a:r>
          </a:p>
          <a:p>
            <a:pPr marL="457200" indent="-457200">
              <a:spcBef>
                <a:spcPts val="500"/>
              </a:spcBef>
              <a:spcAft>
                <a:spcPts val="500"/>
              </a:spcAft>
              <a:buFont typeface="+mj-lt"/>
              <a:buAutoNum type="arabicPeriod"/>
            </a:pPr>
            <a:r>
              <a:rPr lang="en-US" sz="2400" dirty="0">
                <a:cs typeface="Times New Roman" panose="02020603050405020304" pitchFamily="18" charset="0"/>
              </a:rPr>
              <a:t>Para anular este passo, clique no </a:t>
            </a:r>
            <a:r>
              <a:rPr lang="en-US" sz="2400" dirty="0" err="1">
                <a:cs typeface="Times New Roman" panose="02020603050405020304" pitchFamily="18" charset="0"/>
              </a:rPr>
              <a:t>símbolo</a:t>
            </a:r>
            <a:r>
              <a:rPr lang="en-US" sz="2400" dirty="0">
                <a:cs typeface="Times New Roman" panose="02020603050405020304" pitchFamily="18" charset="0"/>
              </a:rPr>
              <a:t> </a:t>
            </a:r>
            <a:r>
              <a:rPr lang="en-US" sz="2400" b="1" dirty="0">
                <a:cs typeface="Times New Roman" panose="02020603050405020304" pitchFamily="18" charset="0"/>
              </a:rPr>
              <a:t>DESFAZER </a:t>
            </a:r>
          </a:p>
          <a:p>
            <a:pPr>
              <a:spcBef>
                <a:spcPts val="500"/>
              </a:spcBef>
              <a:spcAft>
                <a:spcPts val="500"/>
              </a:spcAft>
            </a:pPr>
            <a:endParaRPr lang="en-US" sz="2400" b="1" dirty="0">
              <a:cs typeface="Times New Roman" panose="02020603050405020304" pitchFamily="18" charset="0"/>
            </a:endParaRPr>
          </a:p>
        </p:txBody>
      </p:sp>
      <p:sp>
        <p:nvSpPr>
          <p:cNvPr id="13" name="TextBox 12">
            <a:extLst>
              <a:ext uri="{FF2B5EF4-FFF2-40B4-BE49-F238E27FC236}">
                <a16:creationId xmlns:a16="http://schemas.microsoft.com/office/drawing/2014/main" id="{FA62D7A5-2B6E-1054-B455-5D7A7C4F1223}"/>
              </a:ext>
            </a:extLst>
          </p:cNvPr>
          <p:cNvSpPr txBox="1"/>
          <p:nvPr/>
        </p:nvSpPr>
        <p:spPr>
          <a:xfrm>
            <a:off x="6169481" y="2303454"/>
            <a:ext cx="5029200" cy="2385268"/>
          </a:xfrm>
          <a:prstGeom prst="rect">
            <a:avLst/>
          </a:prstGeom>
          <a:noFill/>
          <a:ln w="57150">
            <a:solidFill>
              <a:srgbClr val="00953A"/>
            </a:solidFill>
          </a:ln>
        </p:spPr>
        <p:txBody>
          <a:bodyPr wrap="square" rtlCol="0">
            <a:spAutoFit/>
          </a:bodyPr>
          <a:lstStyle/>
          <a:p>
            <a:pPr marL="228600" indent="-228600" algn="ctr">
              <a:spcBef>
                <a:spcPts val="500"/>
              </a:spcBef>
              <a:spcAft>
                <a:spcPts val="500"/>
              </a:spcAft>
            </a:pPr>
            <a:r>
              <a:rPr lang="en-US" sz="2800" b="1" dirty="0"/>
              <a:t>Sobrescrever:</a:t>
            </a:r>
          </a:p>
          <a:p>
            <a:pPr marL="457200" marR="0" lvl="0" indent="-457200" rtl="0">
              <a:spcBef>
                <a:spcPts val="500"/>
              </a:spcBef>
              <a:spcAft>
                <a:spcPts val="500"/>
              </a:spcAft>
              <a:buFont typeface="+mj-lt"/>
              <a:buAutoNum type="arabicPeriod"/>
            </a:pPr>
            <a:r>
              <a:rPr lang="en-US" sz="2400" dirty="0" err="1">
                <a:effectLst/>
                <a:ea typeface="Times New Roman" panose="02020603050405020304" pitchFamily="18" charset="0"/>
                <a:cs typeface="Times New Roman" panose="02020603050405020304" pitchFamily="18" charset="0"/>
              </a:rPr>
              <a:t>Selecione</a:t>
            </a:r>
            <a:r>
              <a:rPr lang="en-US" sz="2400" dirty="0">
                <a:effectLst/>
                <a:ea typeface="Times New Roman" panose="02020603050405020304" pitchFamily="18" charset="0"/>
                <a:cs typeface="Times New Roman" panose="02020603050405020304" pitchFamily="18" charset="0"/>
              </a:rPr>
              <a:t> a célula </a:t>
            </a:r>
            <a:r>
              <a:rPr lang="en-US" sz="2400" i="1" dirty="0">
                <a:effectLst/>
                <a:ea typeface="Times New Roman" panose="02020603050405020304" pitchFamily="18" charset="0"/>
                <a:cs typeface="Times New Roman" panose="02020603050405020304" pitchFamily="18" charset="0"/>
              </a:rPr>
              <a:t>B1</a:t>
            </a:r>
            <a:endParaRPr lang="en-US" sz="2400" dirty="0">
              <a:effectLst/>
              <a:ea typeface="Times New Roman" panose="02020603050405020304" pitchFamily="18" charset="0"/>
              <a:cs typeface="Times New Roman" panose="02020603050405020304" pitchFamily="18" charset="0"/>
            </a:endParaRPr>
          </a:p>
          <a:p>
            <a:pPr marL="457200" marR="0" lvl="0" indent="-457200" rtl="0">
              <a:spcBef>
                <a:spcPts val="500"/>
              </a:spcBef>
              <a:spcAft>
                <a:spcPts val="500"/>
              </a:spcAft>
              <a:buFont typeface="+mj-lt"/>
              <a:buAutoNum type="arabicPeriod"/>
            </a:pPr>
            <a:r>
              <a:rPr lang="en-US" sz="2400" dirty="0">
                <a:effectLst/>
                <a:ea typeface="Times New Roman" panose="02020603050405020304" pitchFamily="18" charset="0"/>
                <a:cs typeface="Times New Roman" panose="02020603050405020304" pitchFamily="18" charset="0"/>
              </a:rPr>
              <a:t>Escreva "STAFF</a:t>
            </a:r>
            <a:r>
              <a:rPr lang="en-US" sz="2400" i="1" dirty="0">
                <a:effectLst/>
                <a:ea typeface="Times New Roman" panose="02020603050405020304" pitchFamily="18" charset="0"/>
                <a:cs typeface="Times New Roman" panose="02020603050405020304" pitchFamily="18" charset="0"/>
              </a:rPr>
              <a:t>" </a:t>
            </a:r>
            <a:r>
              <a:rPr lang="en-US" sz="2400" dirty="0">
                <a:effectLst/>
                <a:ea typeface="Times New Roman" panose="02020603050405020304" pitchFamily="18" charset="0"/>
                <a:cs typeface="Times New Roman" panose="02020603050405020304" pitchFamily="18" charset="0"/>
              </a:rPr>
              <a:t>(todas as letras maiúsculas)</a:t>
            </a:r>
          </a:p>
          <a:p>
            <a:pPr marL="457200" marR="0" lvl="0" indent="-457200">
              <a:spcBef>
                <a:spcPts val="500"/>
              </a:spcBef>
              <a:spcAft>
                <a:spcPts val="500"/>
              </a:spcAft>
              <a:buFont typeface="+mj-lt"/>
              <a:buAutoNum type="arabicPeriod"/>
            </a:pPr>
            <a:r>
              <a:rPr lang="en-US" sz="2400" dirty="0" err="1">
                <a:effectLst/>
                <a:ea typeface="Times New Roman" panose="02020603050405020304" pitchFamily="18" charset="0"/>
                <a:cs typeface="Times New Roman" panose="02020603050405020304" pitchFamily="18" charset="0"/>
              </a:rPr>
              <a:t>Pressione</a:t>
            </a:r>
            <a:r>
              <a:rPr lang="en-US" sz="2400" dirty="0">
                <a:effectLst/>
                <a:ea typeface="Times New Roman" panose="02020603050405020304" pitchFamily="18" charset="0"/>
                <a:cs typeface="Times New Roman" panose="02020603050405020304" pitchFamily="18" charset="0"/>
              </a:rPr>
              <a:t> a tecla </a:t>
            </a:r>
            <a:r>
              <a:rPr lang="en-US" sz="2400" b="1" dirty="0">
                <a:effectLst/>
                <a:ea typeface="Times New Roman" panose="02020603050405020304" pitchFamily="18" charset="0"/>
                <a:cs typeface="Times New Roman" panose="02020603050405020304" pitchFamily="18" charset="0"/>
              </a:rPr>
              <a:t>Enter     </a:t>
            </a:r>
          </a:p>
        </p:txBody>
      </p:sp>
      <p:pic>
        <p:nvPicPr>
          <p:cNvPr id="5" name="Picture 4">
            <a:extLst>
              <a:ext uri="{FF2B5EF4-FFF2-40B4-BE49-F238E27FC236}">
                <a16:creationId xmlns:a16="http://schemas.microsoft.com/office/drawing/2014/main" id="{19D24E52-146C-5265-13FC-E35E289BE438}"/>
              </a:ext>
            </a:extLst>
          </p:cNvPr>
          <p:cNvPicPr>
            <a:picLocks noChangeAspect="1"/>
          </p:cNvPicPr>
          <p:nvPr/>
        </p:nvPicPr>
        <p:blipFill rotWithShape="1">
          <a:blip r:embed="rId3"/>
          <a:srcRect t="12632" b="-1"/>
          <a:stretch/>
        </p:blipFill>
        <p:spPr>
          <a:xfrm>
            <a:off x="4877889" y="4177429"/>
            <a:ext cx="584948" cy="447173"/>
          </a:xfrm>
          <a:prstGeom prst="rect">
            <a:avLst/>
          </a:prstGeom>
        </p:spPr>
      </p:pic>
    </p:spTree>
    <p:extLst>
      <p:ext uri="{BB962C8B-B14F-4D97-AF65-F5344CB8AC3E}">
        <p14:creationId xmlns:p14="http://schemas.microsoft.com/office/powerpoint/2010/main" val="74820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17377B2-CCBD-5AD0-5D74-130B12BF772A}"/>
              </a:ext>
            </a:extLst>
          </p:cNvPr>
          <p:cNvSpPr>
            <a:spLocks noGrp="1"/>
          </p:cNvSpPr>
          <p:nvPr>
            <p:ph sz="half" idx="2"/>
          </p:nvPr>
        </p:nvSpPr>
        <p:spPr>
          <a:xfrm>
            <a:off x="838200" y="1478857"/>
            <a:ext cx="10515600" cy="4639309"/>
          </a:xfrm>
        </p:spPr>
        <p:txBody>
          <a:bodyPr/>
          <a:lstStyle/>
          <a:p>
            <a:r>
              <a:rPr lang="en-GB" dirty="0"/>
              <a:t>Ir para a ficha de trabalho </a:t>
            </a:r>
            <a:r>
              <a:rPr lang="en-GB" dirty="0" err="1"/>
              <a:t>Março</a:t>
            </a:r>
            <a:r>
              <a:rPr lang="en-GB" dirty="0"/>
              <a:t> de 2024</a:t>
            </a:r>
            <a:endParaRPr lang="en-US" dirty="0"/>
          </a:p>
        </p:txBody>
      </p:sp>
      <p:sp>
        <p:nvSpPr>
          <p:cNvPr id="3" name="Title 2">
            <a:extLst>
              <a:ext uri="{FF2B5EF4-FFF2-40B4-BE49-F238E27FC236}">
                <a16:creationId xmlns:a16="http://schemas.microsoft.com/office/drawing/2014/main" id="{49566F57-5822-2967-5E80-63C10626F9F4}"/>
              </a:ext>
            </a:extLst>
          </p:cNvPr>
          <p:cNvSpPr>
            <a:spLocks noGrp="1"/>
          </p:cNvSpPr>
          <p:nvPr>
            <p:ph type="title"/>
          </p:nvPr>
        </p:nvSpPr>
        <p:spPr>
          <a:xfrm>
            <a:off x="838200" y="457200"/>
            <a:ext cx="10515600" cy="800100"/>
          </a:xfrm>
        </p:spPr>
        <p:txBody>
          <a:bodyPr/>
          <a:lstStyle/>
          <a:p>
            <a:r>
              <a:rPr lang="en-US" dirty="0" err="1"/>
              <a:t>Prática</a:t>
            </a:r>
            <a:r>
              <a:rPr lang="en-US" dirty="0"/>
              <a:t> de </a:t>
            </a:r>
            <a:r>
              <a:rPr lang="en-US" dirty="0" err="1"/>
              <a:t>edição</a:t>
            </a:r>
            <a:r>
              <a:rPr lang="en-US" dirty="0"/>
              <a:t> de </a:t>
            </a:r>
            <a:r>
              <a:rPr lang="en-US" dirty="0" err="1"/>
              <a:t>valores</a:t>
            </a:r>
            <a:r>
              <a:rPr lang="en-US" dirty="0"/>
              <a:t> (2/2)</a:t>
            </a:r>
          </a:p>
        </p:txBody>
      </p:sp>
      <p:sp>
        <p:nvSpPr>
          <p:cNvPr id="13" name="TextBox 12">
            <a:extLst>
              <a:ext uri="{FF2B5EF4-FFF2-40B4-BE49-F238E27FC236}">
                <a16:creationId xmlns:a16="http://schemas.microsoft.com/office/drawing/2014/main" id="{FA62D7A5-2B6E-1054-B455-5D7A7C4F1223}"/>
              </a:ext>
            </a:extLst>
          </p:cNvPr>
          <p:cNvSpPr txBox="1"/>
          <p:nvPr/>
        </p:nvSpPr>
        <p:spPr>
          <a:xfrm>
            <a:off x="5912070" y="2128500"/>
            <a:ext cx="5759668" cy="3990836"/>
          </a:xfrm>
          <a:prstGeom prst="rect">
            <a:avLst/>
          </a:prstGeom>
          <a:noFill/>
          <a:ln w="57150">
            <a:solidFill>
              <a:srgbClr val="00953A"/>
            </a:solidFill>
          </a:ln>
        </p:spPr>
        <p:txBody>
          <a:bodyPr wrap="square" rtlCol="0">
            <a:spAutoFit/>
          </a:bodyPr>
          <a:lstStyle/>
          <a:p>
            <a:pPr marL="228600" indent="-228600" algn="ctr">
              <a:spcBef>
                <a:spcPts val="500"/>
              </a:spcBef>
              <a:spcAft>
                <a:spcPts val="500"/>
              </a:spcAft>
            </a:pPr>
            <a:r>
              <a:rPr lang="en-US" sz="2800" b="1" dirty="0"/>
              <a:t>Barra de </a:t>
            </a:r>
            <a:r>
              <a:rPr lang="en-US" sz="2800" b="1" dirty="0" err="1"/>
              <a:t>fórmula</a:t>
            </a:r>
            <a:endParaRPr lang="en-US" sz="2800" b="1" dirty="0"/>
          </a:p>
          <a:p>
            <a:pPr>
              <a:spcBef>
                <a:spcPts val="500"/>
              </a:spcBef>
              <a:spcAft>
                <a:spcPts val="500"/>
              </a:spcAft>
            </a:pPr>
            <a:r>
              <a:rPr lang="en-US" sz="2400" dirty="0">
                <a:effectLst/>
                <a:ea typeface="Times New Roman" panose="02020603050405020304" pitchFamily="18" charset="0"/>
              </a:rPr>
              <a:t>Para editar dentro da célula, clique com o botão esquerdo do mouse na célula; em seguida, edite </a:t>
            </a:r>
            <a:r>
              <a:rPr lang="en-US" sz="2400" dirty="0" err="1">
                <a:effectLst/>
                <a:ea typeface="Times New Roman" panose="02020603050405020304" pitchFamily="18" charset="0"/>
              </a:rPr>
              <a:t>na</a:t>
            </a:r>
            <a:r>
              <a:rPr lang="en-US" sz="2400" dirty="0">
                <a:effectLst/>
                <a:ea typeface="Times New Roman" panose="02020603050405020304" pitchFamily="18" charset="0"/>
              </a:rPr>
              <a:t> Barra de Fórmulas </a:t>
            </a:r>
          </a:p>
          <a:p>
            <a:pPr marL="457200" marR="0" lvl="0" indent="-457200" rtl="0">
              <a:spcBef>
                <a:spcPts val="500"/>
              </a:spcBef>
              <a:spcAft>
                <a:spcPts val="500"/>
              </a:spcAft>
              <a:buFont typeface="+mj-lt"/>
              <a:buAutoNum type="arabicPeriod"/>
            </a:pPr>
            <a:r>
              <a:rPr lang="en-US" sz="2400" dirty="0">
                <a:effectLst/>
                <a:ea typeface="Times New Roman" panose="02020603050405020304" pitchFamily="18" charset="0"/>
                <a:cs typeface="Times New Roman" panose="02020603050405020304" pitchFamily="18" charset="0"/>
              </a:rPr>
              <a:t>Clique com o botão esquerdo do mouse na célula </a:t>
            </a:r>
            <a:r>
              <a:rPr lang="en-US" sz="2400" i="1" dirty="0">
                <a:effectLst/>
                <a:ea typeface="Times New Roman" panose="02020603050405020304" pitchFamily="18" charset="0"/>
                <a:cs typeface="Times New Roman" panose="02020603050405020304" pitchFamily="18" charset="0"/>
              </a:rPr>
              <a:t>B1</a:t>
            </a:r>
            <a:endParaRPr lang="en-US" sz="2400" dirty="0">
              <a:effectLst/>
              <a:ea typeface="Times New Roman" panose="02020603050405020304" pitchFamily="18" charset="0"/>
              <a:cs typeface="Times New Roman" panose="02020603050405020304" pitchFamily="18" charset="0"/>
            </a:endParaRPr>
          </a:p>
          <a:p>
            <a:pPr marL="457200" marR="0" lvl="0" indent="-457200">
              <a:spcBef>
                <a:spcPts val="500"/>
              </a:spcBef>
              <a:spcAft>
                <a:spcPts val="500"/>
              </a:spcAft>
              <a:buFont typeface="+mj-lt"/>
              <a:buAutoNum type="arabicPeriod"/>
            </a:pPr>
            <a:r>
              <a:rPr lang="en-US" sz="2400" dirty="0">
                <a:effectLst/>
                <a:ea typeface="Times New Roman" panose="02020603050405020304" pitchFamily="18" charset="0"/>
                <a:cs typeface="Times New Roman" panose="02020603050405020304" pitchFamily="18" charset="0"/>
              </a:rPr>
              <a:t>Edite "Pessoal" para "PESSOAL" (MAIÚSCULAS) na barra de fórmulas</a:t>
            </a:r>
          </a:p>
          <a:p>
            <a:pPr marL="457200" marR="0" lvl="0" indent="-457200">
              <a:spcBef>
                <a:spcPts val="500"/>
              </a:spcBef>
              <a:spcAft>
                <a:spcPts val="500"/>
              </a:spcAft>
              <a:buFont typeface="+mj-lt"/>
              <a:buAutoNum type="arabicPeriod"/>
            </a:pPr>
            <a:r>
              <a:rPr lang="en-US" sz="2400" dirty="0" err="1">
                <a:ea typeface="Times New Roman" panose="02020603050405020304" pitchFamily="18" charset="0"/>
                <a:cs typeface="Times New Roman" panose="02020603050405020304" pitchFamily="18" charset="0"/>
              </a:rPr>
              <a:t>Pressione</a:t>
            </a:r>
            <a:r>
              <a:rPr lang="en-US" sz="2400" dirty="0">
                <a:ea typeface="Times New Roman" panose="02020603050405020304" pitchFamily="18" charset="0"/>
                <a:cs typeface="Times New Roman" panose="02020603050405020304" pitchFamily="18" charset="0"/>
              </a:rPr>
              <a:t> a tecla </a:t>
            </a:r>
            <a:r>
              <a:rPr lang="en-US" sz="2400" b="1" dirty="0">
                <a:ea typeface="Times New Roman" panose="02020603050405020304" pitchFamily="18" charset="0"/>
                <a:cs typeface="Times New Roman" panose="02020603050405020304" pitchFamily="18" charset="0"/>
              </a:rPr>
              <a:t>Enter</a:t>
            </a:r>
            <a:endParaRPr lang="en-US" sz="2400" dirty="0">
              <a:effectLst/>
              <a:ea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80E58AF7-7957-9E29-5FB3-A410E6AE0D7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E503DF5A-2145-04FF-4AC6-BB444D30BBE5}"/>
              </a:ext>
            </a:extLst>
          </p:cNvPr>
          <p:cNvSpPr txBox="1"/>
          <p:nvPr/>
        </p:nvSpPr>
        <p:spPr>
          <a:xfrm>
            <a:off x="590387" y="2128500"/>
            <a:ext cx="4846320" cy="3123932"/>
          </a:xfrm>
          <a:prstGeom prst="rect">
            <a:avLst/>
          </a:prstGeom>
          <a:noFill/>
          <a:ln w="57150">
            <a:solidFill>
              <a:srgbClr val="00953A"/>
            </a:solidFill>
          </a:ln>
        </p:spPr>
        <p:txBody>
          <a:bodyPr wrap="square" rtlCol="0">
            <a:spAutoFit/>
          </a:bodyPr>
          <a:lstStyle/>
          <a:p>
            <a:pPr algn="ctr">
              <a:spcBef>
                <a:spcPts val="500"/>
              </a:spcBef>
              <a:spcAft>
                <a:spcPts val="500"/>
              </a:spcAft>
            </a:pPr>
            <a:r>
              <a:rPr lang="en-US" sz="2800" b="1" dirty="0"/>
              <a:t>Desfazer ou Refazer:</a:t>
            </a:r>
          </a:p>
          <a:p>
            <a:pPr marL="228600" indent="-228600" defTabSz="914400">
              <a:spcBef>
                <a:spcPts val="500"/>
              </a:spcBef>
              <a:spcAft>
                <a:spcPts val="500"/>
              </a:spcAft>
              <a:buFont typeface="Arial" panose="020B0604020202020204" pitchFamily="34" charset="0"/>
              <a:buChar char="•"/>
            </a:pPr>
            <a:r>
              <a:rPr lang="en-US" sz="2400" kern="0" dirty="0"/>
              <a:t>Anule este passo utilizando o </a:t>
            </a:r>
            <a:r>
              <a:rPr lang="en-US" sz="2400" kern="0" dirty="0" err="1"/>
              <a:t>símbolo</a:t>
            </a:r>
            <a:r>
              <a:rPr lang="en-US" sz="2400" kern="0" dirty="0"/>
              <a:t> </a:t>
            </a:r>
            <a:r>
              <a:rPr lang="en-US" sz="2400" b="1" kern="0" dirty="0"/>
              <a:t>DESFAZER </a:t>
            </a:r>
            <a:r>
              <a:rPr lang="en-US" sz="2400" kern="0" dirty="0"/>
              <a:t>e </a:t>
            </a:r>
            <a:r>
              <a:rPr lang="en-US" sz="2400" i="1" kern="0" dirty="0"/>
              <a:t>B1 </a:t>
            </a:r>
            <a:r>
              <a:rPr lang="en-US" sz="2400" kern="0" dirty="0"/>
              <a:t>deverá voltar a ser "Pessoal"</a:t>
            </a:r>
          </a:p>
          <a:p>
            <a:pPr marL="228600" indent="-228600" defTabSz="914400">
              <a:spcBef>
                <a:spcPts val="500"/>
              </a:spcBef>
              <a:spcAft>
                <a:spcPts val="500"/>
              </a:spcAft>
              <a:buFont typeface="Arial" panose="020B0604020202020204" pitchFamily="34" charset="0"/>
              <a:buChar char="•"/>
            </a:pPr>
            <a:r>
              <a:rPr lang="en-US" sz="2400" kern="0" dirty="0"/>
              <a:t>Utilizar o </a:t>
            </a:r>
            <a:r>
              <a:rPr lang="en-US" sz="2400" kern="0" dirty="0" err="1"/>
              <a:t>símbolo</a:t>
            </a:r>
            <a:r>
              <a:rPr lang="en-US" sz="2400" kern="0" dirty="0"/>
              <a:t> </a:t>
            </a:r>
            <a:r>
              <a:rPr lang="en-US" sz="2400" b="1" kern="0" dirty="0"/>
              <a:t>REFAZER </a:t>
            </a:r>
            <a:r>
              <a:rPr lang="en-US" sz="2400" kern="0" dirty="0"/>
              <a:t>para </a:t>
            </a:r>
            <a:r>
              <a:rPr lang="en-US" sz="2400" kern="0" dirty="0" err="1"/>
              <a:t>recuperar</a:t>
            </a:r>
            <a:r>
              <a:rPr lang="en-US" sz="2400" kern="0" dirty="0"/>
              <a:t> </a:t>
            </a:r>
            <a:r>
              <a:rPr lang="en-US" sz="2400" dirty="0">
                <a:effectLst/>
                <a:ea typeface="Times New Roman" panose="02020603050405020304" pitchFamily="18" charset="0"/>
              </a:rPr>
              <a:t>dados</a:t>
            </a:r>
          </a:p>
          <a:p>
            <a:pPr defTabSz="914400">
              <a:spcBef>
                <a:spcPts val="500"/>
              </a:spcBef>
              <a:spcAft>
                <a:spcPts val="500"/>
              </a:spcAft>
            </a:pPr>
            <a:endParaRPr lang="en-US" sz="2400" i="1" dirty="0"/>
          </a:p>
        </p:txBody>
      </p:sp>
      <p:pic>
        <p:nvPicPr>
          <p:cNvPr id="5" name="Picture 4">
            <a:extLst>
              <a:ext uri="{FF2B5EF4-FFF2-40B4-BE49-F238E27FC236}">
                <a16:creationId xmlns:a16="http://schemas.microsoft.com/office/drawing/2014/main" id="{E12670B3-304C-D45D-D0B7-0852C09F1297}"/>
              </a:ext>
            </a:extLst>
          </p:cNvPr>
          <p:cNvPicPr>
            <a:picLocks noChangeAspect="1"/>
          </p:cNvPicPr>
          <p:nvPr/>
        </p:nvPicPr>
        <p:blipFill rotWithShape="1">
          <a:blip r:embed="rId3"/>
          <a:srcRect t="12632" b="-1"/>
          <a:stretch/>
        </p:blipFill>
        <p:spPr>
          <a:xfrm>
            <a:off x="4805007" y="3063240"/>
            <a:ext cx="478451" cy="365760"/>
          </a:xfrm>
          <a:prstGeom prst="rect">
            <a:avLst/>
          </a:prstGeom>
        </p:spPr>
      </p:pic>
      <p:pic>
        <p:nvPicPr>
          <p:cNvPr id="9" name="Picture 8">
            <a:extLst>
              <a:ext uri="{FF2B5EF4-FFF2-40B4-BE49-F238E27FC236}">
                <a16:creationId xmlns:a16="http://schemas.microsoft.com/office/drawing/2014/main" id="{9D75AD55-B253-1A93-3C2F-F9E70270279D}"/>
              </a:ext>
            </a:extLst>
          </p:cNvPr>
          <p:cNvPicPr>
            <a:picLocks noChangeAspect="1"/>
          </p:cNvPicPr>
          <p:nvPr/>
        </p:nvPicPr>
        <p:blipFill rotWithShape="1">
          <a:blip r:embed="rId4"/>
          <a:srcRect t="11979" b="1"/>
          <a:stretch/>
        </p:blipFill>
        <p:spPr>
          <a:xfrm>
            <a:off x="3979835" y="4353684"/>
            <a:ext cx="475488" cy="385488"/>
          </a:xfrm>
          <a:prstGeom prst="rect">
            <a:avLst/>
          </a:prstGeom>
        </p:spPr>
      </p:pic>
    </p:spTree>
    <p:extLst>
      <p:ext uri="{BB962C8B-B14F-4D97-AF65-F5344CB8AC3E}">
        <p14:creationId xmlns:p14="http://schemas.microsoft.com/office/powerpoint/2010/main" val="183366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9F8A69-1D12-D628-A491-27F52491A480}"/>
              </a:ext>
            </a:extLst>
          </p:cNvPr>
          <p:cNvSpPr>
            <a:spLocks noGrp="1"/>
          </p:cNvSpPr>
          <p:nvPr>
            <p:ph sz="half" idx="2"/>
          </p:nvPr>
        </p:nvSpPr>
        <p:spPr>
          <a:xfrm>
            <a:off x="567559" y="1478857"/>
            <a:ext cx="11161986" cy="4639309"/>
          </a:xfrm>
        </p:spPr>
        <p:txBody>
          <a:bodyPr/>
          <a:lstStyle/>
          <a:p>
            <a:r>
              <a:rPr lang="en-US" dirty="0"/>
              <a:t>No final desta lição, será capaz de:</a:t>
            </a:r>
          </a:p>
          <a:p>
            <a:pPr marL="228600" indent="-228600">
              <a:buFont typeface="Arial" panose="020B0604020202020204" pitchFamily="34" charset="0"/>
              <a:buChar char="•"/>
            </a:pPr>
            <a:r>
              <a:rPr lang="en-US" b="0" dirty="0"/>
              <a:t>Introduzir, editar e formatar dados numa folha de cálculo</a:t>
            </a:r>
          </a:p>
          <a:p>
            <a:pPr marL="228600" indent="-228600">
              <a:buFont typeface="Arial" panose="020B0604020202020204" pitchFamily="34" charset="0"/>
              <a:buChar char="•"/>
            </a:pPr>
            <a:r>
              <a:rPr lang="en-US" b="0" dirty="0"/>
              <a:t>Utilizar fórmulas e funções para resumir e analisar dados</a:t>
            </a:r>
          </a:p>
          <a:p>
            <a:pPr marL="228600" indent="-228600">
              <a:buFont typeface="Arial" panose="020B0604020202020204" pitchFamily="34" charset="0"/>
              <a:buChar char="•"/>
            </a:pPr>
            <a:r>
              <a:rPr lang="en-US" b="0" dirty="0"/>
              <a:t>Organizar dados através de ordenação e filtragem</a:t>
            </a:r>
          </a:p>
          <a:p>
            <a:pPr marL="228600" indent="-228600">
              <a:buFont typeface="Arial" panose="020B0604020202020204" pitchFamily="34" charset="0"/>
              <a:buChar char="•"/>
            </a:pPr>
            <a:r>
              <a:rPr lang="en-US" b="0" dirty="0" err="1"/>
              <a:t>Criar</a:t>
            </a:r>
            <a:r>
              <a:rPr lang="en-US" b="0" dirty="0"/>
              <a:t> um </a:t>
            </a:r>
            <a:r>
              <a:rPr lang="en-US" b="0" dirty="0" err="1"/>
              <a:t>gráfico</a:t>
            </a:r>
            <a:r>
              <a:rPr lang="en-US" b="0" dirty="0"/>
              <a:t> do </a:t>
            </a:r>
            <a:r>
              <a:rPr lang="en-US" b="0" dirty="0" err="1"/>
              <a:t>tipo</a:t>
            </a:r>
            <a:r>
              <a:rPr lang="en-US" b="0" dirty="0"/>
              <a:t> </a:t>
            </a:r>
            <a:r>
              <a:rPr lang="en-US" b="0" dirty="0" err="1"/>
              <a:t>histograma</a:t>
            </a:r>
            <a:r>
              <a:rPr lang="en-US" b="0" dirty="0"/>
              <a:t> e um gráfico de linhas</a:t>
            </a:r>
          </a:p>
          <a:p>
            <a:pPr marL="228600" indent="-228600">
              <a:buFont typeface="Arial" panose="020B0604020202020204" pitchFamily="34" charset="0"/>
              <a:buChar char="•"/>
            </a:pPr>
            <a:r>
              <a:rPr lang="en-US" b="0" dirty="0"/>
              <a:t>Demonstrar a aplicação da introdução, gestão e análise de dados às funções de </a:t>
            </a:r>
            <a:r>
              <a:rPr lang="en-US" b="0" dirty="0" err="1"/>
              <a:t>vigilância</a:t>
            </a:r>
            <a:r>
              <a:rPr lang="en-US" b="0" dirty="0"/>
              <a:t> local</a:t>
            </a:r>
          </a:p>
          <a:p>
            <a:endParaRPr lang="en-US" dirty="0"/>
          </a:p>
        </p:txBody>
      </p:sp>
    </p:spTree>
    <p:extLst>
      <p:ext uri="{BB962C8B-B14F-4D97-AF65-F5344CB8AC3E}">
        <p14:creationId xmlns:p14="http://schemas.microsoft.com/office/powerpoint/2010/main" val="37440194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2AE6D3E-D3B0-3246-E502-A8932DFF5241}"/>
              </a:ext>
            </a:extLst>
          </p:cNvPr>
          <p:cNvSpPr>
            <a:spLocks noGrp="1"/>
          </p:cNvSpPr>
          <p:nvPr>
            <p:ph sz="half" idx="2"/>
          </p:nvPr>
        </p:nvSpPr>
        <p:spPr>
          <a:xfrm>
            <a:off x="838200" y="1478857"/>
            <a:ext cx="10515600" cy="4639309"/>
          </a:xfrm>
        </p:spPr>
        <p:txBody>
          <a:bodyPr/>
          <a:lstStyle/>
          <a:p>
            <a:r>
              <a:rPr lang="en-US" dirty="0" err="1"/>
              <a:t>Copie</a:t>
            </a:r>
            <a:r>
              <a:rPr lang="en-US" dirty="0"/>
              <a:t> e </a:t>
            </a:r>
            <a:r>
              <a:rPr lang="en-US" dirty="0" err="1"/>
              <a:t>mova</a:t>
            </a:r>
            <a:r>
              <a:rPr lang="en-US" dirty="0"/>
              <a:t> dados de uma célula para outra</a:t>
            </a:r>
          </a:p>
          <a:p>
            <a:r>
              <a:rPr lang="en-US" dirty="0"/>
              <a:t>Utilize o cursor para selecionar os valores (células) a editar</a:t>
            </a:r>
          </a:p>
          <a:p>
            <a:r>
              <a:rPr lang="en-US" dirty="0"/>
              <a:t>Clique no ícone para cortar, copiar ou colar</a:t>
            </a:r>
          </a:p>
          <a:p>
            <a:endParaRPr lang="en-US" dirty="0"/>
          </a:p>
        </p:txBody>
      </p:sp>
      <p:sp>
        <p:nvSpPr>
          <p:cNvPr id="2" name="Title 1">
            <a:extLst>
              <a:ext uri="{FF2B5EF4-FFF2-40B4-BE49-F238E27FC236}">
                <a16:creationId xmlns:a16="http://schemas.microsoft.com/office/drawing/2014/main" id="{A7C22872-C774-41E4-969A-3D6BA7071820}"/>
              </a:ext>
            </a:extLst>
          </p:cNvPr>
          <p:cNvSpPr>
            <a:spLocks noGrp="1"/>
          </p:cNvSpPr>
          <p:nvPr>
            <p:ph type="title"/>
          </p:nvPr>
        </p:nvSpPr>
        <p:spPr>
          <a:xfrm>
            <a:off x="838200" y="457200"/>
            <a:ext cx="10515600" cy="800100"/>
          </a:xfrm>
        </p:spPr>
        <p:txBody>
          <a:bodyPr/>
          <a:lstStyle/>
          <a:p>
            <a:r>
              <a:rPr lang="en-US" dirty="0"/>
              <a:t>Cortar, </a:t>
            </a:r>
            <a:r>
              <a:rPr lang="en-US" dirty="0" err="1"/>
              <a:t>Copiar</a:t>
            </a:r>
            <a:r>
              <a:rPr lang="en-US" dirty="0"/>
              <a:t>, </a:t>
            </a:r>
            <a:r>
              <a:rPr lang="en-US" dirty="0" err="1"/>
              <a:t>Colar</a:t>
            </a:r>
            <a:endParaRPr lang="en-US" dirty="0"/>
          </a:p>
        </p:txBody>
      </p:sp>
      <p:grpSp>
        <p:nvGrpSpPr>
          <p:cNvPr id="11" name="Group 10">
            <a:extLst>
              <a:ext uri="{FF2B5EF4-FFF2-40B4-BE49-F238E27FC236}">
                <a16:creationId xmlns:a16="http://schemas.microsoft.com/office/drawing/2014/main" id="{016BF735-3058-625F-FC33-0F1DFE527725}"/>
              </a:ext>
            </a:extLst>
          </p:cNvPr>
          <p:cNvGrpSpPr/>
          <p:nvPr/>
        </p:nvGrpSpPr>
        <p:grpSpPr>
          <a:xfrm>
            <a:off x="3750817" y="3657598"/>
            <a:ext cx="4690366" cy="2133549"/>
            <a:chOff x="3808955" y="3612995"/>
            <a:chExt cx="4690366" cy="2133549"/>
          </a:xfrm>
        </p:grpSpPr>
        <p:pic>
          <p:nvPicPr>
            <p:cNvPr id="7" name="Picture 6" descr="3-3: Cut, copy and paste includes Keyboard Shortcut Keys">
              <a:extLst>
                <a:ext uri="{FF2B5EF4-FFF2-40B4-BE49-F238E27FC236}">
                  <a16:creationId xmlns:a16="http://schemas.microsoft.com/office/drawing/2014/main" id="{B5BECF0F-6B9D-2E78-6B10-96761123F08D}"/>
                </a:ext>
              </a:extLst>
            </p:cNvPr>
            <p:cNvPicPr>
              <a:picLocks noChangeAspect="1"/>
            </p:cNvPicPr>
            <p:nvPr/>
          </p:nvPicPr>
          <p:blipFill rotWithShape="1">
            <a:blip r:embed="rId3">
              <a:extLst>
                <a:ext uri="{28A0092B-C50C-407E-A947-70E740481C1C}">
                  <a14:useLocalDpi xmlns:a14="http://schemas.microsoft.com/office/drawing/2010/main" val="0"/>
                </a:ext>
              </a:extLst>
            </a:blip>
            <a:srcRect l="30235" t="28382" r="2243" b="28288"/>
            <a:stretch/>
          </p:blipFill>
          <p:spPr bwMode="auto">
            <a:xfrm>
              <a:off x="3808955" y="3612995"/>
              <a:ext cx="4574090" cy="1650382"/>
            </a:xfrm>
            <a:prstGeom prst="rect">
              <a:avLst/>
            </a:prstGeom>
            <a:noFill/>
            <a:ln>
              <a:solidFill>
                <a:schemeClr val="tx1"/>
              </a:solid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743B96C4-CBD6-17A5-5083-A890A2BBFFF5}"/>
                </a:ext>
              </a:extLst>
            </p:cNvPr>
            <p:cNvSpPr txBox="1"/>
            <p:nvPr/>
          </p:nvSpPr>
          <p:spPr>
            <a:xfrm>
              <a:off x="3808955" y="5223324"/>
              <a:ext cx="1175640" cy="523220"/>
            </a:xfrm>
            <a:prstGeom prst="rect">
              <a:avLst/>
            </a:prstGeom>
            <a:noFill/>
          </p:spPr>
          <p:txBody>
            <a:bodyPr wrap="square" rtlCol="0">
              <a:spAutoFit/>
            </a:bodyPr>
            <a:lstStyle/>
            <a:p>
              <a:r>
                <a:rPr lang="en-US" sz="2800" dirty="0"/>
                <a:t>Cortar</a:t>
              </a:r>
            </a:p>
          </p:txBody>
        </p:sp>
        <p:sp>
          <p:nvSpPr>
            <p:cNvPr id="9" name="TextBox 8">
              <a:extLst>
                <a:ext uri="{FF2B5EF4-FFF2-40B4-BE49-F238E27FC236}">
                  <a16:creationId xmlns:a16="http://schemas.microsoft.com/office/drawing/2014/main" id="{A6C4B8DC-6460-6DF9-B9A8-56B3DDD5B832}"/>
                </a:ext>
              </a:extLst>
            </p:cNvPr>
            <p:cNvSpPr txBox="1"/>
            <p:nvPr/>
          </p:nvSpPr>
          <p:spPr>
            <a:xfrm>
              <a:off x="5448999" y="5223324"/>
              <a:ext cx="1286339" cy="523220"/>
            </a:xfrm>
            <a:prstGeom prst="rect">
              <a:avLst/>
            </a:prstGeom>
            <a:noFill/>
          </p:spPr>
          <p:txBody>
            <a:bodyPr wrap="square" rtlCol="0">
              <a:spAutoFit/>
            </a:bodyPr>
            <a:lstStyle/>
            <a:p>
              <a:r>
                <a:rPr lang="en-US" sz="2800" dirty="0" err="1"/>
                <a:t>Copiar</a:t>
              </a:r>
              <a:endParaRPr lang="en-US" sz="2800" dirty="0"/>
            </a:p>
          </p:txBody>
        </p:sp>
        <p:sp>
          <p:nvSpPr>
            <p:cNvPr id="10" name="TextBox 9">
              <a:extLst>
                <a:ext uri="{FF2B5EF4-FFF2-40B4-BE49-F238E27FC236}">
                  <a16:creationId xmlns:a16="http://schemas.microsoft.com/office/drawing/2014/main" id="{3D26C5C6-2E4A-F11E-D2F0-4201367B6FC7}"/>
                </a:ext>
              </a:extLst>
            </p:cNvPr>
            <p:cNvSpPr txBox="1"/>
            <p:nvPr/>
          </p:nvSpPr>
          <p:spPr>
            <a:xfrm>
              <a:off x="7212982" y="5223324"/>
              <a:ext cx="1286339" cy="523220"/>
            </a:xfrm>
            <a:prstGeom prst="rect">
              <a:avLst/>
            </a:prstGeom>
            <a:noFill/>
          </p:spPr>
          <p:txBody>
            <a:bodyPr wrap="square" rtlCol="0">
              <a:spAutoFit/>
            </a:bodyPr>
            <a:lstStyle/>
            <a:p>
              <a:r>
                <a:rPr lang="en-US" sz="2800" dirty="0"/>
                <a:t>Colar</a:t>
              </a:r>
            </a:p>
          </p:txBody>
        </p:sp>
      </p:grpSp>
    </p:spTree>
    <p:extLst>
      <p:ext uri="{BB962C8B-B14F-4D97-AF65-F5344CB8AC3E}">
        <p14:creationId xmlns:p14="http://schemas.microsoft.com/office/powerpoint/2010/main" val="927675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FD9CF0-C1E0-EED4-420D-5DE0E8CC4A42}"/>
              </a:ext>
            </a:extLst>
          </p:cNvPr>
          <p:cNvSpPr>
            <a:spLocks noGrp="1"/>
          </p:cNvSpPr>
          <p:nvPr>
            <p:ph sz="half" idx="2"/>
          </p:nvPr>
        </p:nvSpPr>
        <p:spPr>
          <a:xfrm>
            <a:off x="838200" y="1478857"/>
            <a:ext cx="10515600" cy="4639309"/>
          </a:xfrm>
        </p:spPr>
        <p:txBody>
          <a:bodyPr/>
          <a:lstStyle/>
          <a:p>
            <a:r>
              <a:rPr lang="en-GB" dirty="0" err="1"/>
              <a:t>Vá</a:t>
            </a:r>
            <a:r>
              <a:rPr lang="en-GB" dirty="0"/>
              <a:t> para a aba de trabalho </a:t>
            </a:r>
            <a:r>
              <a:rPr lang="en-GB" dirty="0" err="1"/>
              <a:t>Março</a:t>
            </a:r>
            <a:r>
              <a:rPr lang="en-GB" dirty="0"/>
              <a:t> de 2024</a:t>
            </a:r>
          </a:p>
          <a:p>
            <a:r>
              <a:rPr lang="en-US" dirty="0" err="1"/>
              <a:t>Desloque</a:t>
            </a:r>
            <a:r>
              <a:rPr lang="en-US" dirty="0"/>
              <a:t> os dados comunitários da coluna C para a coluna D</a:t>
            </a:r>
          </a:p>
          <a:p>
            <a:pPr lvl="1"/>
            <a:r>
              <a:rPr lang="en-US" dirty="0"/>
              <a:t>1. Clique com o botão esquerdo do mouse em C1 e arraste para selecionar o intervalo de células C1:C10 </a:t>
            </a:r>
          </a:p>
          <a:p>
            <a:pPr lvl="1"/>
            <a:r>
              <a:rPr lang="en-US" dirty="0"/>
              <a:t>2. Clique no ícone Cortar</a:t>
            </a:r>
          </a:p>
          <a:p>
            <a:pPr lvl="1"/>
            <a:r>
              <a:rPr lang="en-US" dirty="0"/>
              <a:t>3. </a:t>
            </a:r>
            <a:r>
              <a:rPr lang="en-US" dirty="0" err="1"/>
              <a:t>Selecione</a:t>
            </a:r>
            <a:r>
              <a:rPr lang="en-US" dirty="0"/>
              <a:t> a nova localização D1 (clicar em D1 com o mouse)</a:t>
            </a:r>
          </a:p>
          <a:p>
            <a:pPr lvl="1"/>
            <a:r>
              <a:rPr lang="en-US" dirty="0"/>
              <a:t>4. Clique no ícone Colar </a:t>
            </a:r>
          </a:p>
          <a:p>
            <a:endParaRPr lang="en-US" dirty="0"/>
          </a:p>
          <a:p>
            <a:endParaRPr lang="en-US" dirty="0"/>
          </a:p>
        </p:txBody>
      </p:sp>
      <p:sp>
        <p:nvSpPr>
          <p:cNvPr id="3" name="Title 2">
            <a:extLst>
              <a:ext uri="{FF2B5EF4-FFF2-40B4-BE49-F238E27FC236}">
                <a16:creationId xmlns:a16="http://schemas.microsoft.com/office/drawing/2014/main" id="{E4B10C8B-4333-E782-9B81-14F40A9EEBF9}"/>
              </a:ext>
            </a:extLst>
          </p:cNvPr>
          <p:cNvSpPr>
            <a:spLocks noGrp="1"/>
          </p:cNvSpPr>
          <p:nvPr>
            <p:ph type="title"/>
          </p:nvPr>
        </p:nvSpPr>
        <p:spPr>
          <a:xfrm>
            <a:off x="838200" y="457200"/>
            <a:ext cx="10515600" cy="800100"/>
          </a:xfrm>
        </p:spPr>
        <p:txBody>
          <a:bodyPr/>
          <a:lstStyle/>
          <a:p>
            <a:r>
              <a:rPr lang="en-US" dirty="0" err="1"/>
              <a:t>Prática</a:t>
            </a:r>
            <a:r>
              <a:rPr lang="en-US" dirty="0"/>
              <a:t> de </a:t>
            </a:r>
            <a:r>
              <a:rPr lang="en-US" dirty="0" err="1"/>
              <a:t>cortar</a:t>
            </a:r>
            <a:r>
              <a:rPr lang="en-US" dirty="0"/>
              <a:t> e </a:t>
            </a:r>
            <a:r>
              <a:rPr lang="en-US" dirty="0" err="1"/>
              <a:t>colar</a:t>
            </a:r>
            <a:endParaRPr lang="en-US" dirty="0"/>
          </a:p>
        </p:txBody>
      </p:sp>
      <p:pic>
        <p:nvPicPr>
          <p:cNvPr id="7" name="Picture 6">
            <a:extLst>
              <a:ext uri="{FF2B5EF4-FFF2-40B4-BE49-F238E27FC236}">
                <a16:creationId xmlns:a16="http://schemas.microsoft.com/office/drawing/2014/main" id="{E1E0E61B-A905-BB3B-195A-7A8BD83EE81C}"/>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rcRect l="4124" t="8461" r="8612" b="12593"/>
          <a:stretch/>
        </p:blipFill>
        <p:spPr>
          <a:xfrm>
            <a:off x="5227514" y="3429000"/>
            <a:ext cx="897333" cy="365760"/>
          </a:xfrm>
          <a:prstGeom prst="rect">
            <a:avLst/>
          </a:prstGeom>
          <a:ln>
            <a:solidFill>
              <a:schemeClr val="tx1"/>
            </a:solidFill>
          </a:ln>
        </p:spPr>
      </p:pic>
      <p:pic>
        <p:nvPicPr>
          <p:cNvPr id="11" name="Picture 10">
            <a:extLst>
              <a:ext uri="{FF2B5EF4-FFF2-40B4-BE49-F238E27FC236}">
                <a16:creationId xmlns:a16="http://schemas.microsoft.com/office/drawing/2014/main" id="{7C8FEF5B-E626-2727-047F-504FB89F198A}"/>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4983049" y="4464743"/>
            <a:ext cx="1504335" cy="914400"/>
          </a:xfrm>
          <a:prstGeom prst="rect">
            <a:avLst/>
          </a:prstGeom>
          <a:ln>
            <a:solidFill>
              <a:schemeClr val="tx1"/>
            </a:solidFill>
          </a:ln>
        </p:spPr>
      </p:pic>
    </p:spTree>
    <p:extLst>
      <p:ext uri="{BB962C8B-B14F-4D97-AF65-F5344CB8AC3E}">
        <p14:creationId xmlns:p14="http://schemas.microsoft.com/office/powerpoint/2010/main" val="4227675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71B03D9D-78C0-0ADA-E3F3-0DA2952CB6E1}"/>
              </a:ext>
            </a:extLst>
          </p:cNvPr>
          <p:cNvSpPr>
            <a:spLocks noGrp="1"/>
          </p:cNvSpPr>
          <p:nvPr>
            <p:ph sz="half" idx="2"/>
          </p:nvPr>
        </p:nvSpPr>
        <p:spPr>
          <a:xfrm>
            <a:off x="838200" y="1478857"/>
            <a:ext cx="10515600" cy="4639309"/>
          </a:xfrm>
        </p:spPr>
        <p:txBody>
          <a:bodyPr/>
          <a:lstStyle/>
          <a:p>
            <a:r>
              <a:rPr lang="en-GB" dirty="0" err="1"/>
              <a:t>Vá</a:t>
            </a:r>
            <a:r>
              <a:rPr lang="en-GB" dirty="0"/>
              <a:t> para a aba de trabalho </a:t>
            </a:r>
            <a:r>
              <a:rPr lang="en-GB" dirty="0" err="1"/>
              <a:t>Março</a:t>
            </a:r>
            <a:r>
              <a:rPr lang="en-GB" dirty="0"/>
              <a:t> de 2024</a:t>
            </a:r>
          </a:p>
          <a:p>
            <a:r>
              <a:rPr lang="en-US" dirty="0" err="1"/>
              <a:t>Copie</a:t>
            </a:r>
            <a:r>
              <a:rPr lang="en-US" dirty="0"/>
              <a:t> os dados comunitários de volta para a coluna C</a:t>
            </a:r>
          </a:p>
          <a:p>
            <a:pPr lvl="1"/>
            <a:r>
              <a:rPr lang="en-US" dirty="0"/>
              <a:t>1. Clique e arraste para selecionar D1:D10 </a:t>
            </a:r>
          </a:p>
          <a:p>
            <a:pPr lvl="1"/>
            <a:r>
              <a:rPr lang="en-US" dirty="0"/>
              <a:t>2. Clique no ícone Copiar</a:t>
            </a:r>
          </a:p>
          <a:p>
            <a:pPr lvl="1"/>
            <a:r>
              <a:rPr lang="en-US" dirty="0"/>
              <a:t>3. Clique com o botão esquerdo do mouse para colocar o cursor </a:t>
            </a:r>
            <a:br>
              <a:rPr lang="en-US" dirty="0"/>
            </a:br>
            <a:r>
              <a:rPr lang="en-US" dirty="0" err="1"/>
              <a:t>em</a:t>
            </a:r>
            <a:r>
              <a:rPr lang="en-US" dirty="0"/>
              <a:t> C1</a:t>
            </a:r>
          </a:p>
          <a:p>
            <a:pPr lvl="1"/>
            <a:r>
              <a:rPr lang="en-US" dirty="0"/>
              <a:t>4. Clique no ícone Colar </a:t>
            </a:r>
          </a:p>
          <a:p>
            <a:endParaRPr lang="en-US" dirty="0"/>
          </a:p>
          <a:p>
            <a:endParaRPr lang="en-US" dirty="0"/>
          </a:p>
        </p:txBody>
      </p:sp>
      <p:sp>
        <p:nvSpPr>
          <p:cNvPr id="3" name="Title 2">
            <a:extLst>
              <a:ext uri="{FF2B5EF4-FFF2-40B4-BE49-F238E27FC236}">
                <a16:creationId xmlns:a16="http://schemas.microsoft.com/office/drawing/2014/main" id="{A4946E4A-AF5C-6139-5AEE-047B10F4FF1B}"/>
              </a:ext>
            </a:extLst>
          </p:cNvPr>
          <p:cNvSpPr>
            <a:spLocks noGrp="1"/>
          </p:cNvSpPr>
          <p:nvPr>
            <p:ph type="title"/>
          </p:nvPr>
        </p:nvSpPr>
        <p:spPr>
          <a:xfrm>
            <a:off x="838200" y="457200"/>
            <a:ext cx="10515600" cy="800100"/>
          </a:xfrm>
        </p:spPr>
        <p:txBody>
          <a:bodyPr/>
          <a:lstStyle/>
          <a:p>
            <a:r>
              <a:rPr lang="en-US" dirty="0" err="1"/>
              <a:t>Prática</a:t>
            </a:r>
            <a:r>
              <a:rPr lang="en-US" dirty="0"/>
              <a:t> de </a:t>
            </a:r>
            <a:r>
              <a:rPr lang="en-US" dirty="0" err="1"/>
              <a:t>copiar</a:t>
            </a:r>
            <a:r>
              <a:rPr lang="en-US" dirty="0"/>
              <a:t> e </a:t>
            </a:r>
            <a:r>
              <a:rPr lang="en-US" dirty="0" err="1"/>
              <a:t>colar</a:t>
            </a:r>
            <a:endParaRPr lang="en-US" dirty="0"/>
          </a:p>
        </p:txBody>
      </p:sp>
      <p:pic>
        <p:nvPicPr>
          <p:cNvPr id="2" name="Picture 1">
            <a:extLst>
              <a:ext uri="{FF2B5EF4-FFF2-40B4-BE49-F238E27FC236}">
                <a16:creationId xmlns:a16="http://schemas.microsoft.com/office/drawing/2014/main" id="{EEFDBE9E-9D2D-055C-E359-452DCC9DE3CE}"/>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995854" y="4182947"/>
            <a:ext cx="1504335" cy="914400"/>
          </a:xfrm>
          <a:prstGeom prst="rect">
            <a:avLst/>
          </a:prstGeom>
          <a:ln>
            <a:solidFill>
              <a:schemeClr val="tx1"/>
            </a:solidFill>
          </a:ln>
        </p:spPr>
      </p:pic>
      <p:pic>
        <p:nvPicPr>
          <p:cNvPr id="5" name="Picture 4">
            <a:extLst>
              <a:ext uri="{FF2B5EF4-FFF2-40B4-BE49-F238E27FC236}">
                <a16:creationId xmlns:a16="http://schemas.microsoft.com/office/drawing/2014/main" id="{3551019D-57E9-5F9E-4BE0-B00E7FB891D1}"/>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t="-9173" r="22206"/>
          <a:stretch/>
        </p:blipFill>
        <p:spPr>
          <a:xfrm>
            <a:off x="5144840" y="3013782"/>
            <a:ext cx="1206364" cy="548640"/>
          </a:xfrm>
          <a:prstGeom prst="rect">
            <a:avLst/>
          </a:prstGeom>
          <a:ln>
            <a:solidFill>
              <a:schemeClr val="tx1"/>
            </a:solidFill>
          </a:ln>
        </p:spPr>
      </p:pic>
    </p:spTree>
    <p:extLst>
      <p:ext uri="{BB962C8B-B14F-4D97-AF65-F5344CB8AC3E}">
        <p14:creationId xmlns:p14="http://schemas.microsoft.com/office/powerpoint/2010/main" val="974086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D4FAC57-68D9-F8E3-73E7-803A9DE7C316}"/>
              </a:ext>
            </a:extLst>
          </p:cNvPr>
          <p:cNvSpPr>
            <a:spLocks noGrp="1"/>
          </p:cNvSpPr>
          <p:nvPr>
            <p:ph sz="half" idx="2"/>
          </p:nvPr>
        </p:nvSpPr>
        <p:spPr>
          <a:xfrm>
            <a:off x="838200" y="1479550"/>
            <a:ext cx="5493152" cy="4638675"/>
          </a:xfrm>
        </p:spPr>
        <p:txBody>
          <a:bodyPr/>
          <a:lstStyle/>
          <a:p>
            <a:r>
              <a:rPr lang="en-US" dirty="0" err="1"/>
              <a:t>Selecione</a:t>
            </a:r>
            <a:r>
              <a:rPr lang="en-US" dirty="0"/>
              <a:t> o valor a </a:t>
            </a:r>
            <a:r>
              <a:rPr lang="en-US" dirty="0" err="1"/>
              <a:t>copiar</a:t>
            </a:r>
            <a:endParaRPr lang="en-US" dirty="0"/>
          </a:p>
          <a:p>
            <a:r>
              <a:rPr lang="en-US" dirty="0"/>
              <a:t>Clique e arraste o pequeno (+) no canto inferior direito sobre o intervalo de células</a:t>
            </a:r>
          </a:p>
          <a:p>
            <a:r>
              <a:rPr lang="en-US" dirty="0" err="1"/>
              <a:t>Solte</a:t>
            </a:r>
            <a:r>
              <a:rPr lang="en-US" dirty="0"/>
              <a:t> o cursor no local </a:t>
            </a:r>
            <a:r>
              <a:rPr lang="en-US" dirty="0" err="1"/>
              <a:t>onde</a:t>
            </a:r>
            <a:r>
              <a:rPr lang="en-US" dirty="0"/>
              <a:t> </a:t>
            </a:r>
            <a:r>
              <a:rPr lang="en-US" dirty="0" err="1"/>
              <a:t>deseja</a:t>
            </a:r>
            <a:r>
              <a:rPr lang="en-US" dirty="0"/>
              <a:t> que o </a:t>
            </a:r>
            <a:r>
              <a:rPr lang="en-US" dirty="0" err="1"/>
              <a:t>intervalo</a:t>
            </a:r>
            <a:r>
              <a:rPr lang="en-US" dirty="0"/>
              <a:t> </a:t>
            </a:r>
            <a:r>
              <a:rPr lang="en-US" dirty="0" err="1"/>
              <a:t>termine</a:t>
            </a:r>
            <a:endParaRPr lang="en-US" dirty="0"/>
          </a:p>
          <a:p>
            <a:endParaRPr lang="en-US" dirty="0"/>
          </a:p>
        </p:txBody>
      </p:sp>
      <p:sp>
        <p:nvSpPr>
          <p:cNvPr id="3" name="Title 2">
            <a:extLst>
              <a:ext uri="{FF2B5EF4-FFF2-40B4-BE49-F238E27FC236}">
                <a16:creationId xmlns:a16="http://schemas.microsoft.com/office/drawing/2014/main" id="{1663FCCA-A818-D2FF-109F-6D35F440FAE3}"/>
              </a:ext>
            </a:extLst>
          </p:cNvPr>
          <p:cNvSpPr>
            <a:spLocks noGrp="1"/>
          </p:cNvSpPr>
          <p:nvPr>
            <p:ph type="title"/>
          </p:nvPr>
        </p:nvSpPr>
        <p:spPr>
          <a:xfrm>
            <a:off x="838200" y="457200"/>
            <a:ext cx="10515600" cy="800100"/>
          </a:xfrm>
        </p:spPr>
        <p:txBody>
          <a:bodyPr/>
          <a:lstStyle/>
          <a:p>
            <a:r>
              <a:rPr lang="en-US" dirty="0"/>
              <a:t>Arrastar e </a:t>
            </a:r>
            <a:r>
              <a:rPr lang="en-US" dirty="0" err="1"/>
              <a:t>soltar</a:t>
            </a:r>
            <a:endParaRPr lang="en-US" dirty="0"/>
          </a:p>
        </p:txBody>
      </p:sp>
      <p:grpSp>
        <p:nvGrpSpPr>
          <p:cNvPr id="2" name="Group 1">
            <a:extLst>
              <a:ext uri="{FF2B5EF4-FFF2-40B4-BE49-F238E27FC236}">
                <a16:creationId xmlns:a16="http://schemas.microsoft.com/office/drawing/2014/main" id="{0B68DDAA-C9E4-FEEF-B6B1-B17CF156CE00}"/>
              </a:ext>
            </a:extLst>
          </p:cNvPr>
          <p:cNvGrpSpPr/>
          <p:nvPr/>
        </p:nvGrpSpPr>
        <p:grpSpPr>
          <a:xfrm>
            <a:off x="6822193" y="1681135"/>
            <a:ext cx="4531606" cy="3495729"/>
            <a:chOff x="2176667" y="3800930"/>
            <a:chExt cx="3430704" cy="2675131"/>
          </a:xfrm>
        </p:grpSpPr>
        <p:pic>
          <p:nvPicPr>
            <p:cNvPr id="7" name="Picture 6">
              <a:extLst>
                <a:ext uri="{FF2B5EF4-FFF2-40B4-BE49-F238E27FC236}">
                  <a16:creationId xmlns:a16="http://schemas.microsoft.com/office/drawing/2014/main" id="{7EB90497-7700-8B24-F3C9-1B66197CF8EC}"/>
                </a:ext>
              </a:extLst>
            </p:cNvPr>
            <p:cNvPicPr>
              <a:picLocks noChangeAspect="1"/>
            </p:cNvPicPr>
            <p:nvPr/>
          </p:nvPicPr>
          <p:blipFill rotWithShape="1">
            <a:blip r:embed="rId3"/>
            <a:srcRect t="30409" r="77895" b="38948"/>
            <a:stretch/>
          </p:blipFill>
          <p:spPr>
            <a:xfrm>
              <a:off x="2176667" y="3800930"/>
              <a:ext cx="3430704" cy="2675131"/>
            </a:xfrm>
            <a:prstGeom prst="rect">
              <a:avLst/>
            </a:prstGeom>
            <a:ln>
              <a:solidFill>
                <a:schemeClr val="tx1"/>
              </a:solidFill>
            </a:ln>
          </p:spPr>
        </p:pic>
        <p:sp>
          <p:nvSpPr>
            <p:cNvPr id="6" name="Plus Sign 5">
              <a:extLst>
                <a:ext uri="{FF2B5EF4-FFF2-40B4-BE49-F238E27FC236}">
                  <a16:creationId xmlns:a16="http://schemas.microsoft.com/office/drawing/2014/main" id="{048EF4C8-6D23-7E20-D646-310CAFFEF815}"/>
                </a:ext>
              </a:extLst>
            </p:cNvPr>
            <p:cNvSpPr/>
            <p:nvPr/>
          </p:nvSpPr>
          <p:spPr>
            <a:xfrm>
              <a:off x="3623035" y="4664079"/>
              <a:ext cx="240632" cy="272716"/>
            </a:xfrm>
            <a:prstGeom prst="mathPlus">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001412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C93E3FA-9C81-4CAB-A0F9-F7A946330D0D}"/>
              </a:ext>
            </a:extLst>
          </p:cNvPr>
          <p:cNvSpPr>
            <a:spLocks noGrp="1"/>
          </p:cNvSpPr>
          <p:nvPr>
            <p:ph sz="half" idx="2"/>
          </p:nvPr>
        </p:nvSpPr>
        <p:spPr>
          <a:xfrm>
            <a:off x="838200" y="1479550"/>
            <a:ext cx="10515600" cy="2432469"/>
          </a:xfrm>
        </p:spPr>
        <p:txBody>
          <a:bodyPr/>
          <a:lstStyle/>
          <a:p>
            <a:r>
              <a:rPr lang="en-US" dirty="0"/>
              <a:t>Clique com o botão esquerdo do mouse na célula A3</a:t>
            </a:r>
          </a:p>
          <a:p>
            <a:r>
              <a:rPr lang="en-US" dirty="0"/>
              <a:t>Mova o cursor sobre a caixa no canto inferior direito da célula</a:t>
            </a:r>
          </a:p>
          <a:p>
            <a:pPr lvl="2"/>
            <a:r>
              <a:rPr lang="en-US" dirty="0"/>
              <a:t>A seta do cursor muda para mais (+)</a:t>
            </a:r>
          </a:p>
          <a:p>
            <a:r>
              <a:rPr lang="en-US" dirty="0"/>
              <a:t>Mantenha o botão </a:t>
            </a:r>
            <a:r>
              <a:rPr lang="en-US" dirty="0" err="1"/>
              <a:t>esquerdo</a:t>
            </a:r>
            <a:r>
              <a:rPr lang="en-US" dirty="0"/>
              <a:t> </a:t>
            </a:r>
            <a:r>
              <a:rPr lang="en-US" dirty="0" err="1"/>
              <a:t>pressionado</a:t>
            </a:r>
            <a:r>
              <a:rPr lang="en-US" dirty="0"/>
              <a:t> e arraste (+) sobre o intervalo pretendido</a:t>
            </a:r>
          </a:p>
          <a:p>
            <a:endParaRPr lang="en-US" dirty="0"/>
          </a:p>
        </p:txBody>
      </p:sp>
      <p:sp>
        <p:nvSpPr>
          <p:cNvPr id="2" name="Title 1">
            <a:extLst>
              <a:ext uri="{FF2B5EF4-FFF2-40B4-BE49-F238E27FC236}">
                <a16:creationId xmlns:a16="http://schemas.microsoft.com/office/drawing/2014/main" id="{A7C22872-C774-41E4-969A-3D6BA7071820}"/>
              </a:ext>
            </a:extLst>
          </p:cNvPr>
          <p:cNvSpPr>
            <a:spLocks noGrp="1"/>
          </p:cNvSpPr>
          <p:nvPr>
            <p:ph type="title"/>
          </p:nvPr>
        </p:nvSpPr>
        <p:spPr>
          <a:xfrm>
            <a:off x="838200" y="0"/>
            <a:ext cx="10515600" cy="1257300"/>
          </a:xfrm>
        </p:spPr>
        <p:txBody>
          <a:bodyPr/>
          <a:lstStyle/>
          <a:p>
            <a:r>
              <a:rPr lang="en-US" dirty="0"/>
              <a:t>Prática de </a:t>
            </a:r>
            <a:r>
              <a:rPr lang="en-US" dirty="0" err="1"/>
              <a:t>arrastar</a:t>
            </a:r>
            <a:r>
              <a:rPr lang="en-US" dirty="0"/>
              <a:t> e </a:t>
            </a:r>
            <a:r>
              <a:rPr lang="en-US" dirty="0" err="1"/>
              <a:t>soltar</a:t>
            </a:r>
            <a:r>
              <a:rPr lang="en-US" dirty="0"/>
              <a:t> (</a:t>
            </a:r>
            <a:r>
              <a:rPr lang="en-US" dirty="0" err="1"/>
              <a:t>Copiar</a:t>
            </a:r>
            <a:r>
              <a:rPr lang="en-US" dirty="0"/>
              <a:t>/</a:t>
            </a:r>
            <a:r>
              <a:rPr lang="en-US" dirty="0" err="1"/>
              <a:t>Ampliar</a:t>
            </a:r>
            <a:r>
              <a:rPr lang="en-US" dirty="0"/>
              <a:t>)</a:t>
            </a:r>
          </a:p>
        </p:txBody>
      </p:sp>
      <p:pic>
        <p:nvPicPr>
          <p:cNvPr id="4" name="Picture 3">
            <a:extLst>
              <a:ext uri="{FF2B5EF4-FFF2-40B4-BE49-F238E27FC236}">
                <a16:creationId xmlns:a16="http://schemas.microsoft.com/office/drawing/2014/main" id="{DE20E95C-8DD2-E4FC-9480-7A34777C1A88}"/>
              </a:ext>
            </a:extLst>
          </p:cNvPr>
          <p:cNvPicPr>
            <a:picLocks noChangeAspect="1"/>
          </p:cNvPicPr>
          <p:nvPr/>
        </p:nvPicPr>
        <p:blipFill>
          <a:blip r:embed="rId3"/>
          <a:stretch>
            <a:fillRect/>
          </a:stretch>
        </p:blipFill>
        <p:spPr>
          <a:xfrm>
            <a:off x="6089329" y="3912019"/>
            <a:ext cx="3430704" cy="2762706"/>
          </a:xfrm>
          <a:prstGeom prst="rect">
            <a:avLst/>
          </a:prstGeom>
          <a:ln>
            <a:solidFill>
              <a:schemeClr val="tx1"/>
            </a:solidFill>
          </a:ln>
        </p:spPr>
      </p:pic>
      <p:grpSp>
        <p:nvGrpSpPr>
          <p:cNvPr id="13" name="Group 12">
            <a:extLst>
              <a:ext uri="{FF2B5EF4-FFF2-40B4-BE49-F238E27FC236}">
                <a16:creationId xmlns:a16="http://schemas.microsoft.com/office/drawing/2014/main" id="{2D736199-6D0B-5EA0-129E-411ACC245033}"/>
              </a:ext>
            </a:extLst>
          </p:cNvPr>
          <p:cNvGrpSpPr/>
          <p:nvPr/>
        </p:nvGrpSpPr>
        <p:grpSpPr>
          <a:xfrm>
            <a:off x="2176667" y="3991430"/>
            <a:ext cx="3430704" cy="2675131"/>
            <a:chOff x="2176667" y="3800930"/>
            <a:chExt cx="3430704" cy="2675131"/>
          </a:xfrm>
        </p:grpSpPr>
        <p:grpSp>
          <p:nvGrpSpPr>
            <p:cNvPr id="12" name="Group 11">
              <a:extLst>
                <a:ext uri="{FF2B5EF4-FFF2-40B4-BE49-F238E27FC236}">
                  <a16:creationId xmlns:a16="http://schemas.microsoft.com/office/drawing/2014/main" id="{FF3162B5-15F3-A4A8-E8F3-952D01325D88}"/>
                </a:ext>
              </a:extLst>
            </p:cNvPr>
            <p:cNvGrpSpPr/>
            <p:nvPr/>
          </p:nvGrpSpPr>
          <p:grpSpPr>
            <a:xfrm>
              <a:off x="2176667" y="3800930"/>
              <a:ext cx="3430704" cy="2675131"/>
              <a:chOff x="2176667" y="3800930"/>
              <a:chExt cx="3430704" cy="2675131"/>
            </a:xfrm>
          </p:grpSpPr>
          <p:pic>
            <p:nvPicPr>
              <p:cNvPr id="6" name="Picture 5">
                <a:extLst>
                  <a:ext uri="{FF2B5EF4-FFF2-40B4-BE49-F238E27FC236}">
                    <a16:creationId xmlns:a16="http://schemas.microsoft.com/office/drawing/2014/main" id="{E1BD2039-2B2F-4EF9-070E-E3DF33BF7FA3}"/>
                  </a:ext>
                </a:extLst>
              </p:cNvPr>
              <p:cNvPicPr>
                <a:picLocks noChangeAspect="1"/>
              </p:cNvPicPr>
              <p:nvPr/>
            </p:nvPicPr>
            <p:blipFill rotWithShape="1">
              <a:blip r:embed="rId4"/>
              <a:srcRect t="30409" r="77895" b="38948"/>
              <a:stretch/>
            </p:blipFill>
            <p:spPr>
              <a:xfrm>
                <a:off x="2176667" y="3800930"/>
                <a:ext cx="3430704" cy="2675131"/>
              </a:xfrm>
              <a:prstGeom prst="rect">
                <a:avLst/>
              </a:prstGeom>
              <a:ln>
                <a:solidFill>
                  <a:schemeClr val="tx1"/>
                </a:solidFill>
              </a:ln>
            </p:spPr>
          </p:pic>
          <p:sp>
            <p:nvSpPr>
              <p:cNvPr id="11" name="Rectangle 10">
                <a:extLst>
                  <a:ext uri="{FF2B5EF4-FFF2-40B4-BE49-F238E27FC236}">
                    <a16:creationId xmlns:a16="http://schemas.microsoft.com/office/drawing/2014/main" id="{1F74FC7E-646C-C47C-1FFC-86BC041EB2CD}"/>
                  </a:ext>
                </a:extLst>
              </p:cNvPr>
              <p:cNvSpPr/>
              <p:nvPr/>
            </p:nvSpPr>
            <p:spPr>
              <a:xfrm>
                <a:off x="2176667" y="3800931"/>
                <a:ext cx="1778645" cy="1189284"/>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Plus Sign 8">
              <a:extLst>
                <a:ext uri="{FF2B5EF4-FFF2-40B4-BE49-F238E27FC236}">
                  <a16:creationId xmlns:a16="http://schemas.microsoft.com/office/drawing/2014/main" id="{3B7AED18-221F-04D6-526B-EA6C1712DB7D}"/>
                </a:ext>
              </a:extLst>
            </p:cNvPr>
            <p:cNvSpPr/>
            <p:nvPr/>
          </p:nvSpPr>
          <p:spPr>
            <a:xfrm>
              <a:off x="3623035" y="4664079"/>
              <a:ext cx="240632" cy="272716"/>
            </a:xfrm>
            <a:prstGeom prst="mathPlus">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566339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4E34C7-1863-29BB-72F0-66DA57824F85}"/>
              </a:ext>
            </a:extLst>
          </p:cNvPr>
          <p:cNvSpPr>
            <a:spLocks noGrp="1"/>
          </p:cNvSpPr>
          <p:nvPr>
            <p:ph type="title"/>
          </p:nvPr>
        </p:nvSpPr>
        <p:spPr/>
        <p:txBody>
          <a:bodyPr/>
          <a:lstStyle/>
          <a:p>
            <a:r>
              <a:rPr lang="en-US" dirty="0" err="1"/>
              <a:t>Prática</a:t>
            </a:r>
            <a:r>
              <a:rPr lang="en-US" dirty="0"/>
              <a:t> de </a:t>
            </a:r>
            <a:r>
              <a:rPr lang="en-US" dirty="0" err="1"/>
              <a:t>arrastar</a:t>
            </a:r>
            <a:r>
              <a:rPr lang="en-US" dirty="0"/>
              <a:t> e </a:t>
            </a:r>
            <a:r>
              <a:rPr lang="en-US" dirty="0" err="1"/>
              <a:t>soltar</a:t>
            </a:r>
            <a:r>
              <a:rPr lang="en-US" dirty="0"/>
              <a:t> (</a:t>
            </a:r>
            <a:r>
              <a:rPr lang="en-US" dirty="0" err="1"/>
              <a:t>sequência</a:t>
            </a:r>
            <a:r>
              <a:rPr lang="en-US" dirty="0"/>
              <a:t> </a:t>
            </a:r>
            <a:br>
              <a:rPr lang="en-US" dirty="0"/>
            </a:br>
            <a:r>
              <a:rPr lang="en-US" dirty="0"/>
              <a:t>de dados) </a:t>
            </a:r>
          </a:p>
        </p:txBody>
      </p:sp>
      <p:sp>
        <p:nvSpPr>
          <p:cNvPr id="2" name="Content Placeholder 1">
            <a:extLst>
              <a:ext uri="{FF2B5EF4-FFF2-40B4-BE49-F238E27FC236}">
                <a16:creationId xmlns:a16="http://schemas.microsoft.com/office/drawing/2014/main" id="{C14E6892-5FFA-16CB-76FE-830E696A01CB}"/>
              </a:ext>
            </a:extLst>
          </p:cNvPr>
          <p:cNvSpPr>
            <a:spLocks noGrp="1"/>
          </p:cNvSpPr>
          <p:nvPr>
            <p:ph sz="half" idx="2"/>
          </p:nvPr>
        </p:nvSpPr>
        <p:spPr>
          <a:xfrm>
            <a:off x="838200" y="3400253"/>
            <a:ext cx="10515600" cy="4639309"/>
          </a:xfrm>
        </p:spPr>
        <p:txBody>
          <a:bodyPr/>
          <a:lstStyle/>
          <a:p>
            <a:pPr marL="0" marR="0" indent="0">
              <a:spcBef>
                <a:spcPts val="500"/>
              </a:spcBef>
              <a:spcAft>
                <a:spcPts val="500"/>
              </a:spcAft>
              <a:buNone/>
            </a:pPr>
            <a:r>
              <a:rPr lang="en-US" sz="2400" b="1" dirty="0">
                <a:effectLst/>
                <a:ea typeface="Times New Roman" panose="02020603050405020304" pitchFamily="18" charset="0"/>
                <a:cs typeface="Times New Roman" panose="02020603050405020304" pitchFamily="18" charset="0"/>
              </a:rPr>
              <a:t>Para </a:t>
            </a:r>
            <a:r>
              <a:rPr lang="en-US" sz="2400" b="1" dirty="0" err="1">
                <a:effectLst/>
                <a:ea typeface="Times New Roman" panose="02020603050405020304" pitchFamily="18" charset="0"/>
                <a:cs typeface="Times New Roman" panose="02020603050405020304" pitchFamily="18" charset="0"/>
              </a:rPr>
              <a:t>selecionar</a:t>
            </a:r>
            <a:r>
              <a:rPr lang="en-US" sz="2400" b="1" dirty="0">
                <a:effectLst/>
                <a:ea typeface="Times New Roman" panose="02020603050405020304" pitchFamily="18" charset="0"/>
                <a:cs typeface="Times New Roman" panose="02020603050405020304" pitchFamily="18" charset="0"/>
              </a:rPr>
              <a:t> (</a:t>
            </a:r>
            <a:r>
              <a:rPr lang="en-US" sz="2400" b="1" dirty="0" err="1">
                <a:effectLst/>
                <a:ea typeface="Times New Roman" panose="02020603050405020304" pitchFamily="18" charset="0"/>
                <a:cs typeface="Times New Roman" panose="02020603050405020304" pitchFamily="18" charset="0"/>
              </a:rPr>
              <a:t>realçar</a:t>
            </a:r>
            <a:r>
              <a:rPr lang="en-US" sz="2400" b="1" dirty="0">
                <a:effectLst/>
                <a:ea typeface="Times New Roman" panose="02020603050405020304" pitchFamily="18" charset="0"/>
                <a:cs typeface="Times New Roman" panose="02020603050405020304" pitchFamily="18" charset="0"/>
              </a:rPr>
              <a:t>) duas </a:t>
            </a:r>
            <a:r>
              <a:rPr lang="en-US" sz="2400" b="1" dirty="0" err="1">
                <a:effectLst/>
                <a:ea typeface="Times New Roman" panose="02020603050405020304" pitchFamily="18" charset="0"/>
                <a:cs typeface="Times New Roman" panose="02020603050405020304" pitchFamily="18" charset="0"/>
              </a:rPr>
              <a:t>células</a:t>
            </a:r>
            <a:r>
              <a:rPr lang="en-US" sz="2400" b="1" dirty="0">
                <a:effectLst/>
                <a:ea typeface="Times New Roman" panose="02020603050405020304" pitchFamily="18" charset="0"/>
                <a:cs typeface="Times New Roman" panose="02020603050405020304" pitchFamily="18" charset="0"/>
              </a:rPr>
              <a:t>:</a:t>
            </a:r>
          </a:p>
          <a:p>
            <a:pPr marL="800100" lvl="3" indent="-342900">
              <a:buClrTx/>
              <a:buFont typeface="+mj-lt"/>
              <a:buAutoNum type="arabicPeriod"/>
            </a:pPr>
            <a:r>
              <a:rPr lang="en-US" sz="2000" dirty="0" err="1"/>
              <a:t>Copie</a:t>
            </a:r>
            <a:r>
              <a:rPr lang="en-US" sz="2000" dirty="0"/>
              <a:t> o valor </a:t>
            </a:r>
            <a:r>
              <a:rPr lang="en-US" sz="2000" dirty="0" err="1"/>
              <a:t>em</a:t>
            </a:r>
            <a:r>
              <a:rPr lang="en-US" sz="2000" dirty="0"/>
              <a:t> </a:t>
            </a:r>
            <a:r>
              <a:rPr lang="en-US" sz="2000" i="1" dirty="0"/>
              <a:t>D1 </a:t>
            </a:r>
            <a:r>
              <a:rPr lang="en-US" sz="2000" dirty="0"/>
              <a:t>para </a:t>
            </a:r>
            <a:r>
              <a:rPr lang="en-US" sz="2000" i="1" dirty="0"/>
              <a:t>E1</a:t>
            </a:r>
          </a:p>
          <a:p>
            <a:pPr marL="800100" lvl="3" indent="-342900">
              <a:buClrTx/>
              <a:buFont typeface="+mj-lt"/>
              <a:buAutoNum type="arabicPeriod"/>
            </a:pPr>
            <a:r>
              <a:rPr lang="en-US" sz="2000" dirty="0" err="1"/>
              <a:t>Escreva</a:t>
            </a:r>
            <a:r>
              <a:rPr lang="en-US" sz="2000" dirty="0"/>
              <a:t> "2" </a:t>
            </a:r>
            <a:r>
              <a:rPr lang="en-US" sz="2000" dirty="0" err="1"/>
              <a:t>na</a:t>
            </a:r>
            <a:r>
              <a:rPr lang="en-US" sz="2000" dirty="0"/>
              <a:t> </a:t>
            </a:r>
            <a:r>
              <a:rPr lang="en-US" sz="2000" dirty="0" err="1"/>
              <a:t>célula</a:t>
            </a:r>
            <a:r>
              <a:rPr lang="en-US" sz="2000" dirty="0"/>
              <a:t> </a:t>
            </a:r>
            <a:r>
              <a:rPr lang="en-US" sz="2000" i="1" dirty="0"/>
              <a:t>E2</a:t>
            </a:r>
          </a:p>
          <a:p>
            <a:pPr marL="800100" lvl="3" indent="-342900">
              <a:buClrTx/>
              <a:buFont typeface="+mj-lt"/>
              <a:buAutoNum type="arabicPeriod"/>
            </a:pPr>
            <a:r>
              <a:rPr lang="en-US" sz="2000" dirty="0" err="1"/>
              <a:t>Selecione</a:t>
            </a:r>
            <a:r>
              <a:rPr lang="en-US" sz="2000" dirty="0"/>
              <a:t> as </a:t>
            </a:r>
            <a:r>
              <a:rPr lang="en-US" sz="2000" dirty="0" err="1"/>
              <a:t>células</a:t>
            </a:r>
            <a:r>
              <a:rPr lang="en-US" sz="2000" dirty="0"/>
              <a:t> </a:t>
            </a:r>
            <a:r>
              <a:rPr lang="en-US" sz="2000" i="1" dirty="0"/>
              <a:t>E1 </a:t>
            </a:r>
            <a:r>
              <a:rPr lang="en-US" sz="2000" dirty="0"/>
              <a:t>e </a:t>
            </a:r>
            <a:r>
              <a:rPr lang="en-US" sz="2000" i="1" dirty="0"/>
              <a:t>E2 </a:t>
            </a:r>
            <a:r>
              <a:rPr lang="en-US" sz="2000" dirty="0" err="1"/>
              <a:t>clicando</a:t>
            </a:r>
            <a:r>
              <a:rPr lang="en-US" sz="2000" dirty="0"/>
              <a:t> </a:t>
            </a:r>
            <a:r>
              <a:rPr lang="en-US" sz="2000" dirty="0" err="1"/>
              <a:t>em</a:t>
            </a:r>
            <a:r>
              <a:rPr lang="en-US" sz="2000" dirty="0"/>
              <a:t> </a:t>
            </a:r>
            <a:r>
              <a:rPr lang="en-US" sz="2000" i="1" dirty="0"/>
              <a:t>E1 </a:t>
            </a:r>
            <a:r>
              <a:rPr lang="en-US" sz="2000" dirty="0"/>
              <a:t>e </a:t>
            </a:r>
            <a:r>
              <a:rPr lang="en-US" sz="2000" dirty="0" err="1"/>
              <a:t>premindo</a:t>
            </a:r>
            <a:r>
              <a:rPr lang="en-US" sz="2000" dirty="0"/>
              <a:t> </a:t>
            </a:r>
            <a:r>
              <a:rPr lang="en-US" sz="2000" b="1" dirty="0" err="1"/>
              <a:t>SHIFT+seta</a:t>
            </a:r>
            <a:r>
              <a:rPr lang="en-US" sz="2000" b="1" dirty="0"/>
              <a:t> </a:t>
            </a:r>
            <a:r>
              <a:rPr lang="en-US" sz="2000" dirty="0"/>
              <a:t>para </a:t>
            </a:r>
            <a:r>
              <a:rPr lang="en-US" sz="2000" b="1" dirty="0" err="1"/>
              <a:t>baixo</a:t>
            </a:r>
            <a:r>
              <a:rPr lang="en-US" sz="2000" b="1" dirty="0"/>
              <a:t> </a:t>
            </a:r>
            <a:r>
              <a:rPr lang="en-US" sz="2000" dirty="0"/>
              <a:t>para </a:t>
            </a:r>
            <a:r>
              <a:rPr lang="en-US" sz="2000" dirty="0" err="1"/>
              <a:t>realçar</a:t>
            </a:r>
            <a:r>
              <a:rPr lang="en-US" sz="2000" dirty="0"/>
              <a:t> ambas as </a:t>
            </a:r>
            <a:r>
              <a:rPr lang="en-US" sz="2000" dirty="0" err="1"/>
              <a:t>células</a:t>
            </a:r>
            <a:endParaRPr lang="en-US" sz="2000" dirty="0"/>
          </a:p>
          <a:p>
            <a:pPr marL="800100" lvl="3" indent="-342900">
              <a:buClrTx/>
              <a:buFont typeface="+mj-lt"/>
              <a:buAutoNum type="arabicPeriod"/>
            </a:pPr>
            <a:r>
              <a:rPr lang="en-US" sz="2000" dirty="0"/>
              <a:t>Clique </a:t>
            </a:r>
            <a:r>
              <a:rPr lang="en-US" sz="2000" dirty="0" err="1"/>
              <a:t>na</a:t>
            </a:r>
            <a:r>
              <a:rPr lang="en-US" sz="2000" dirty="0"/>
              <a:t> </a:t>
            </a:r>
            <a:r>
              <a:rPr lang="en-US" sz="2000" dirty="0" err="1"/>
              <a:t>cruz</a:t>
            </a:r>
            <a:r>
              <a:rPr lang="en-US" sz="2000" dirty="0"/>
              <a:t> no canto inferior </a:t>
            </a:r>
            <a:r>
              <a:rPr lang="en-US" sz="2000" dirty="0" err="1"/>
              <a:t>direito</a:t>
            </a:r>
            <a:r>
              <a:rPr lang="en-US" sz="2000" dirty="0"/>
              <a:t> da </a:t>
            </a:r>
            <a:r>
              <a:rPr lang="en-US" sz="2000" dirty="0" err="1"/>
              <a:t>célula</a:t>
            </a:r>
            <a:r>
              <a:rPr lang="en-US" sz="2000" dirty="0"/>
              <a:t> </a:t>
            </a:r>
            <a:r>
              <a:rPr lang="en-US" sz="2000" i="1" dirty="0"/>
              <a:t>E2 </a:t>
            </a:r>
            <a:r>
              <a:rPr lang="en-US" sz="2000" dirty="0"/>
              <a:t>e </a:t>
            </a:r>
            <a:r>
              <a:rPr lang="en-US" sz="2000" dirty="0" err="1"/>
              <a:t>arraste</a:t>
            </a:r>
            <a:r>
              <a:rPr lang="en-US" sz="2000" dirty="0"/>
              <a:t>-a para </a:t>
            </a:r>
            <a:r>
              <a:rPr lang="en-US" sz="2000" dirty="0" err="1"/>
              <a:t>baixo</a:t>
            </a:r>
            <a:r>
              <a:rPr lang="en-US" sz="2000" dirty="0"/>
              <a:t> </a:t>
            </a:r>
            <a:br>
              <a:rPr lang="en-US" sz="2000" dirty="0"/>
            </a:br>
            <a:r>
              <a:rPr lang="en-US" sz="2000" dirty="0" err="1"/>
              <a:t>quatro</a:t>
            </a:r>
            <a:r>
              <a:rPr lang="en-US" sz="2000" dirty="0"/>
              <a:t> </a:t>
            </a:r>
            <a:r>
              <a:rPr lang="en-US" sz="2000" dirty="0" err="1"/>
              <a:t>linhas</a:t>
            </a:r>
            <a:endParaRPr lang="en-US" sz="2000" dirty="0"/>
          </a:p>
          <a:p>
            <a:pPr marL="0" lvl="1" indent="0">
              <a:buClrTx/>
              <a:buNone/>
            </a:pPr>
            <a:endParaRPr lang="en-US" dirty="0"/>
          </a:p>
          <a:p>
            <a:pPr>
              <a:buNone/>
            </a:pPr>
            <a:endParaRPr lang="en-US" sz="2400" dirty="0"/>
          </a:p>
        </p:txBody>
      </p:sp>
      <p:sp>
        <p:nvSpPr>
          <p:cNvPr id="4" name="Content Placeholder 1">
            <a:extLst>
              <a:ext uri="{FF2B5EF4-FFF2-40B4-BE49-F238E27FC236}">
                <a16:creationId xmlns:a16="http://schemas.microsoft.com/office/drawing/2014/main" id="{890CC8F5-FADD-86FF-C94D-2C534A0C99EE}"/>
              </a:ext>
            </a:extLst>
          </p:cNvPr>
          <p:cNvSpPr txBox="1">
            <a:spLocks/>
          </p:cNvSpPr>
          <p:nvPr/>
        </p:nvSpPr>
        <p:spPr>
          <a:xfrm>
            <a:off x="567559" y="1513489"/>
            <a:ext cx="7457411" cy="186188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Font typeface="Arial" panose="020B0604020202020204" pitchFamily="34" charset="0"/>
              <a:buNone/>
            </a:pPr>
            <a:r>
              <a:rPr lang="en-US" sz="2400" b="1" dirty="0">
                <a:ea typeface="Times New Roman" panose="02020603050405020304" pitchFamily="18" charset="0"/>
                <a:cs typeface="Times New Roman" panose="02020603050405020304" pitchFamily="18" charset="0"/>
              </a:rPr>
              <a:t>Para copiar um número numa única célula:</a:t>
            </a:r>
          </a:p>
          <a:p>
            <a:pPr marL="800100" lvl="3" indent="-342900">
              <a:buClrTx/>
              <a:buFont typeface="+mj-lt"/>
              <a:buAutoNum type="arabicPeriod"/>
            </a:pPr>
            <a:r>
              <a:rPr lang="en-US" sz="2000" dirty="0"/>
              <a:t>Escreva "1" na célula </a:t>
            </a:r>
            <a:r>
              <a:rPr lang="en-US" sz="2000" i="1" dirty="0"/>
              <a:t>D1</a:t>
            </a:r>
            <a:endParaRPr lang="en-US" sz="2000" dirty="0"/>
          </a:p>
          <a:p>
            <a:pPr marL="800100" lvl="3" indent="-342900">
              <a:buClrTx/>
              <a:buFont typeface="+mj-lt"/>
              <a:buAutoNum type="arabicPeriod"/>
            </a:pPr>
            <a:r>
              <a:rPr lang="en-US" sz="2000" dirty="0"/>
              <a:t>Pegue na caixa no canto inferior direito da célula </a:t>
            </a:r>
            <a:r>
              <a:rPr lang="en-US" sz="2000" i="1" dirty="0">
                <a:ea typeface="Times New Roman" panose="02020603050405020304" pitchFamily="18" charset="0"/>
              </a:rPr>
              <a:t>D1 </a:t>
            </a:r>
            <a:r>
              <a:rPr lang="en-US" sz="2000" dirty="0">
                <a:ea typeface="Times New Roman" panose="02020603050405020304" pitchFamily="18" charset="0"/>
              </a:rPr>
              <a:t>e arraste-a para baixo cerca de quatro linhas</a:t>
            </a:r>
            <a:endParaRPr lang="en-US" sz="2000" dirty="0"/>
          </a:p>
        </p:txBody>
      </p:sp>
      <p:pic>
        <p:nvPicPr>
          <p:cNvPr id="6" name="Picture 5">
            <a:extLst>
              <a:ext uri="{FF2B5EF4-FFF2-40B4-BE49-F238E27FC236}">
                <a16:creationId xmlns:a16="http://schemas.microsoft.com/office/drawing/2014/main" id="{E5FA69AB-8847-EB96-2A07-0C8053F17996}"/>
              </a:ext>
            </a:extLst>
          </p:cNvPr>
          <p:cNvPicPr>
            <a:picLocks noChangeAspect="1"/>
          </p:cNvPicPr>
          <p:nvPr/>
        </p:nvPicPr>
        <p:blipFill rotWithShape="1">
          <a:blip r:embed="rId3"/>
          <a:srcRect b="27066"/>
          <a:stretch/>
        </p:blipFill>
        <p:spPr>
          <a:xfrm>
            <a:off x="8133854" y="2133610"/>
            <a:ext cx="1400175" cy="2438401"/>
          </a:xfrm>
          <a:prstGeom prst="rect">
            <a:avLst/>
          </a:prstGeom>
          <a:ln>
            <a:solidFill>
              <a:schemeClr val="tx1"/>
            </a:solidFill>
          </a:ln>
        </p:spPr>
      </p:pic>
      <p:pic>
        <p:nvPicPr>
          <p:cNvPr id="8" name="Picture 7">
            <a:extLst>
              <a:ext uri="{FF2B5EF4-FFF2-40B4-BE49-F238E27FC236}">
                <a16:creationId xmlns:a16="http://schemas.microsoft.com/office/drawing/2014/main" id="{079E1302-2A55-0471-9976-929760E1F9B2}"/>
              </a:ext>
            </a:extLst>
          </p:cNvPr>
          <p:cNvPicPr>
            <a:picLocks noChangeAspect="1"/>
          </p:cNvPicPr>
          <p:nvPr/>
        </p:nvPicPr>
        <p:blipFill rotWithShape="1">
          <a:blip r:embed="rId4"/>
          <a:srcRect l="2631"/>
          <a:stretch/>
        </p:blipFill>
        <p:spPr>
          <a:xfrm>
            <a:off x="10164277" y="2156179"/>
            <a:ext cx="1298407" cy="2438401"/>
          </a:xfrm>
          <a:prstGeom prst="rect">
            <a:avLst/>
          </a:prstGeom>
          <a:ln>
            <a:solidFill>
              <a:schemeClr val="tx1"/>
            </a:solidFill>
          </a:ln>
        </p:spPr>
      </p:pic>
    </p:spTree>
    <p:extLst>
      <p:ext uri="{BB962C8B-B14F-4D97-AF65-F5344CB8AC3E}">
        <p14:creationId xmlns:p14="http://schemas.microsoft.com/office/powerpoint/2010/main" val="224052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r>
              <a:rPr lang="en-US" sz="2800" dirty="0">
                <a:effectLst/>
                <a:latin typeface="Arial" panose="020B0604020202020204" pitchFamily="34" charset="0"/>
                <a:ea typeface="Times New Roman" panose="02020603050405020304" pitchFamily="18" charset="0"/>
              </a:rPr>
              <a:t>Clique no ícone </a:t>
            </a:r>
            <a:r>
              <a:rPr lang="en-US" sz="2800" b="1" dirty="0">
                <a:effectLst/>
                <a:latin typeface="Arial" panose="020B0604020202020204" pitchFamily="34" charset="0"/>
                <a:ea typeface="Times New Roman" panose="02020603050405020304" pitchFamily="18" charset="0"/>
              </a:rPr>
              <a:t>Mais (+) </a:t>
            </a:r>
            <a:r>
              <a:rPr lang="en-US" sz="2800" dirty="0">
                <a:effectLst/>
                <a:latin typeface="Arial" panose="020B0604020202020204" pitchFamily="34" charset="0"/>
                <a:ea typeface="Times New Roman" panose="02020603050405020304" pitchFamily="18" charset="0"/>
              </a:rPr>
              <a:t>junto aos separadores da aba </a:t>
            </a:r>
            <a:br>
              <a:rPr lang="en-US" sz="2800" dirty="0">
                <a:effectLst/>
                <a:latin typeface="Arial" panose="020B0604020202020204" pitchFamily="34" charset="0"/>
                <a:ea typeface="Times New Roman" panose="02020603050405020304" pitchFamily="18" charset="0"/>
              </a:rPr>
            </a:br>
            <a:r>
              <a:rPr lang="en-US" sz="2800" dirty="0">
                <a:effectLst/>
                <a:latin typeface="Arial" panose="020B0604020202020204" pitchFamily="34" charset="0"/>
                <a:ea typeface="Times New Roman" panose="02020603050405020304" pitchFamily="18" charset="0"/>
              </a:rPr>
              <a:t>de cálculo </a:t>
            </a:r>
          </a:p>
          <a:p>
            <a:endParaRPr lang="en-US" dirty="0">
              <a:latin typeface="Arial" panose="020B0604020202020204" pitchFamily="34" charset="0"/>
            </a:endParaRPr>
          </a:p>
          <a:p>
            <a:pPr marL="0" indent="0">
              <a:buNone/>
            </a:pPr>
            <a:endParaRPr lang="en-US" dirty="0">
              <a:latin typeface="Arial" panose="020B0604020202020204" pitchFamily="34" charset="0"/>
            </a:endParaRPr>
          </a:p>
          <a:p>
            <a:r>
              <a:rPr lang="en-US" dirty="0">
                <a:latin typeface="Arial" panose="020B0604020202020204" pitchFamily="34" charset="0"/>
              </a:rPr>
              <a:t>As abas </a:t>
            </a:r>
            <a:r>
              <a:rPr lang="en-US" dirty="0" err="1">
                <a:latin typeface="Arial" panose="020B0604020202020204" pitchFamily="34" charset="0"/>
              </a:rPr>
              <a:t>ou</a:t>
            </a:r>
            <a:r>
              <a:rPr lang="en-US" dirty="0">
                <a:latin typeface="Arial" panose="020B0604020202020204" pitchFamily="34" charset="0"/>
              </a:rPr>
              <a:t> </a:t>
            </a:r>
            <a:r>
              <a:rPr lang="en-US" dirty="0" err="1">
                <a:latin typeface="Arial" panose="020B0604020202020204" pitchFamily="34" charset="0"/>
              </a:rPr>
              <a:t>planilhas</a:t>
            </a:r>
            <a:r>
              <a:rPr lang="en-US" dirty="0">
                <a:latin typeface="Arial" panose="020B0604020202020204" pitchFamily="34" charset="0"/>
              </a:rPr>
              <a:t> de </a:t>
            </a:r>
            <a:r>
              <a:rPr lang="en-US" dirty="0" err="1">
                <a:latin typeface="Arial" panose="020B0604020202020204" pitchFamily="34" charset="0"/>
              </a:rPr>
              <a:t>trabalho</a:t>
            </a:r>
            <a:r>
              <a:rPr lang="en-US" dirty="0">
                <a:latin typeface="Arial" panose="020B0604020202020204" pitchFamily="34" charset="0"/>
              </a:rPr>
              <a:t> </a:t>
            </a:r>
            <a:r>
              <a:rPr lang="en-US" dirty="0" err="1">
                <a:latin typeface="Arial" panose="020B0604020202020204" pitchFamily="34" charset="0"/>
              </a:rPr>
              <a:t>recebem</a:t>
            </a:r>
            <a:r>
              <a:rPr lang="en-US" dirty="0">
                <a:latin typeface="Arial" panose="020B0604020202020204" pitchFamily="34" charset="0"/>
              </a:rPr>
              <a:t> nomes predefinidos, tais como </a:t>
            </a:r>
            <a:r>
              <a:rPr lang="en-US" u="sng" dirty="0">
                <a:latin typeface="Arial" panose="020B0604020202020204" pitchFamily="34" charset="0"/>
              </a:rPr>
              <a:t>Folha1</a:t>
            </a:r>
            <a:r>
              <a:rPr lang="en-US" dirty="0">
                <a:latin typeface="Arial" panose="020B0604020202020204" pitchFamily="34" charset="0"/>
              </a:rPr>
              <a:t>, </a:t>
            </a:r>
            <a:r>
              <a:rPr lang="en-US" u="sng" dirty="0">
                <a:latin typeface="Arial" panose="020B0604020202020204" pitchFamily="34" charset="0"/>
              </a:rPr>
              <a:t>Folha2 </a:t>
            </a:r>
            <a:r>
              <a:rPr lang="en-US" dirty="0">
                <a:latin typeface="Arial" panose="020B0604020202020204" pitchFamily="34" charset="0"/>
              </a:rPr>
              <a:t>e </a:t>
            </a:r>
            <a:r>
              <a:rPr lang="en-US" u="sng" dirty="0">
                <a:latin typeface="Arial" panose="020B0604020202020204" pitchFamily="34" charset="0"/>
              </a:rPr>
              <a:t>Folha3</a:t>
            </a:r>
            <a:endParaRPr lang="en-US" u="sng" dirty="0"/>
          </a:p>
        </p:txBody>
      </p:sp>
      <p:sp>
        <p:nvSpPr>
          <p:cNvPr id="3" name="Title 2"/>
          <p:cNvSpPr>
            <a:spLocks noGrp="1"/>
          </p:cNvSpPr>
          <p:nvPr>
            <p:ph type="title"/>
          </p:nvPr>
        </p:nvSpPr>
        <p:spPr>
          <a:xfrm>
            <a:off x="838200" y="457200"/>
            <a:ext cx="10944828" cy="800100"/>
          </a:xfrm>
        </p:spPr>
        <p:txBody>
          <a:bodyPr/>
          <a:lstStyle/>
          <a:p>
            <a:r>
              <a:rPr lang="en-US" dirty="0"/>
              <a:t>Aba/</a:t>
            </a:r>
            <a:r>
              <a:rPr lang="en-US" dirty="0" err="1"/>
              <a:t>planilha</a:t>
            </a:r>
            <a:r>
              <a:rPr lang="en-US" dirty="0"/>
              <a:t> de </a:t>
            </a:r>
            <a:r>
              <a:rPr lang="en-US" dirty="0" err="1"/>
              <a:t>trabalho</a:t>
            </a:r>
            <a:r>
              <a:rPr lang="en-US" dirty="0"/>
              <a:t> - </a:t>
            </a:r>
            <a:r>
              <a:rPr lang="en-US" dirty="0" err="1"/>
              <a:t>prática</a:t>
            </a:r>
            <a:r>
              <a:rPr lang="en-US" dirty="0"/>
              <a:t> de </a:t>
            </a:r>
            <a:r>
              <a:rPr lang="en-US" dirty="0" err="1"/>
              <a:t>adição</a:t>
            </a:r>
            <a:endParaRPr lang="en-US" dirty="0"/>
          </a:p>
        </p:txBody>
      </p:sp>
      <p:grpSp>
        <p:nvGrpSpPr>
          <p:cNvPr id="9" name="Group 8">
            <a:extLst>
              <a:ext uri="{FF2B5EF4-FFF2-40B4-BE49-F238E27FC236}">
                <a16:creationId xmlns:a16="http://schemas.microsoft.com/office/drawing/2014/main" id="{2C3B3628-9011-C073-D5BA-AB35E0A1C93F}"/>
              </a:ext>
            </a:extLst>
          </p:cNvPr>
          <p:cNvGrpSpPr/>
          <p:nvPr/>
        </p:nvGrpSpPr>
        <p:grpSpPr>
          <a:xfrm>
            <a:off x="3816474" y="2149642"/>
            <a:ext cx="4192409" cy="1279358"/>
            <a:chOff x="3333664" y="3688821"/>
            <a:chExt cx="5524672" cy="1797580"/>
          </a:xfrm>
        </p:grpSpPr>
        <p:pic>
          <p:nvPicPr>
            <p:cNvPr id="7" name="Picture 6">
              <a:extLst>
                <a:ext uri="{FF2B5EF4-FFF2-40B4-BE49-F238E27FC236}">
                  <a16:creationId xmlns:a16="http://schemas.microsoft.com/office/drawing/2014/main" id="{8BF33659-FEBD-5B4F-601D-A0EBE1CEAFC6}"/>
                </a:ext>
              </a:extLst>
            </p:cNvPr>
            <p:cNvPicPr>
              <a:picLocks noChangeAspect="1"/>
            </p:cNvPicPr>
            <p:nvPr/>
          </p:nvPicPr>
          <p:blipFill>
            <a:blip r:embed="rId3"/>
            <a:stretch>
              <a:fillRect/>
            </a:stretch>
          </p:blipFill>
          <p:spPr>
            <a:xfrm>
              <a:off x="3333664" y="3688821"/>
              <a:ext cx="5524672" cy="1797580"/>
            </a:xfrm>
            <a:prstGeom prst="rect">
              <a:avLst/>
            </a:prstGeom>
            <a:ln>
              <a:solidFill>
                <a:schemeClr val="tx1"/>
              </a:solidFill>
            </a:ln>
          </p:spPr>
        </p:pic>
        <p:sp>
          <p:nvSpPr>
            <p:cNvPr id="8" name="Rectangle 7">
              <a:extLst>
                <a:ext uri="{FF2B5EF4-FFF2-40B4-BE49-F238E27FC236}">
                  <a16:creationId xmlns:a16="http://schemas.microsoft.com/office/drawing/2014/main" id="{8393368B-7DDE-8B59-1A08-E3DC4455A55B}"/>
                </a:ext>
              </a:extLst>
            </p:cNvPr>
            <p:cNvSpPr/>
            <p:nvPr/>
          </p:nvSpPr>
          <p:spPr>
            <a:xfrm>
              <a:off x="7205478" y="4873964"/>
              <a:ext cx="696745" cy="561623"/>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7D41F857-E437-CDA6-D52B-458A8776E75E}"/>
              </a:ext>
            </a:extLst>
          </p:cNvPr>
          <p:cNvGrpSpPr/>
          <p:nvPr/>
        </p:nvGrpSpPr>
        <p:grpSpPr>
          <a:xfrm>
            <a:off x="3002500" y="4891255"/>
            <a:ext cx="6186999" cy="1526308"/>
            <a:chOff x="3002499" y="4874492"/>
            <a:chExt cx="6186999" cy="1526308"/>
          </a:xfrm>
        </p:grpSpPr>
        <p:pic>
          <p:nvPicPr>
            <p:cNvPr id="16" name="Picture 15">
              <a:extLst>
                <a:ext uri="{FF2B5EF4-FFF2-40B4-BE49-F238E27FC236}">
                  <a16:creationId xmlns:a16="http://schemas.microsoft.com/office/drawing/2014/main" id="{341F02AF-A65D-33B1-1586-18429A4829C5}"/>
                </a:ext>
              </a:extLst>
            </p:cNvPr>
            <p:cNvPicPr>
              <a:picLocks noChangeAspect="1"/>
            </p:cNvPicPr>
            <p:nvPr/>
          </p:nvPicPr>
          <p:blipFill>
            <a:blip r:embed="rId4"/>
            <a:stretch>
              <a:fillRect/>
            </a:stretch>
          </p:blipFill>
          <p:spPr>
            <a:xfrm>
              <a:off x="3002499" y="4874492"/>
              <a:ext cx="6186999" cy="1526308"/>
            </a:xfrm>
            <a:prstGeom prst="rect">
              <a:avLst/>
            </a:prstGeom>
            <a:ln>
              <a:solidFill>
                <a:schemeClr val="tx1"/>
              </a:solidFill>
            </a:ln>
          </p:spPr>
        </p:pic>
        <p:sp>
          <p:nvSpPr>
            <p:cNvPr id="12" name="Rectangle 11">
              <a:extLst>
                <a:ext uri="{FF2B5EF4-FFF2-40B4-BE49-F238E27FC236}">
                  <a16:creationId xmlns:a16="http://schemas.microsoft.com/office/drawing/2014/main" id="{A20C5F0A-17A2-DD99-0A14-E67729AFF4DE}"/>
                </a:ext>
              </a:extLst>
            </p:cNvPr>
            <p:cNvSpPr/>
            <p:nvPr/>
          </p:nvSpPr>
          <p:spPr>
            <a:xfrm>
              <a:off x="4554186" y="5807242"/>
              <a:ext cx="3751518" cy="593558"/>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3291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endParaRPr lang="en-US" dirty="0"/>
          </a:p>
          <a:p>
            <a:endParaRPr lang="en-US" dirty="0"/>
          </a:p>
          <a:p>
            <a:endParaRPr lang="en-US" dirty="0"/>
          </a:p>
        </p:txBody>
      </p:sp>
      <p:sp>
        <p:nvSpPr>
          <p:cNvPr id="3" name="Title 2"/>
          <p:cNvSpPr>
            <a:spLocks noGrp="1"/>
          </p:cNvSpPr>
          <p:nvPr>
            <p:ph type="title"/>
          </p:nvPr>
        </p:nvSpPr>
        <p:spPr>
          <a:xfrm>
            <a:off x="838200" y="0"/>
            <a:ext cx="10515600" cy="1257300"/>
          </a:xfrm>
        </p:spPr>
        <p:txBody>
          <a:bodyPr/>
          <a:lstStyle/>
          <a:p>
            <a:r>
              <a:rPr lang="en-US" dirty="0" err="1"/>
              <a:t>Prática</a:t>
            </a:r>
            <a:r>
              <a:rPr lang="en-US" dirty="0"/>
              <a:t> de </a:t>
            </a:r>
            <a:r>
              <a:rPr lang="en-US" dirty="0" err="1"/>
              <a:t>mudança</a:t>
            </a:r>
            <a:r>
              <a:rPr lang="en-US" dirty="0"/>
              <a:t> de </a:t>
            </a:r>
            <a:r>
              <a:rPr lang="en-US" dirty="0" err="1"/>
              <a:t>nome</a:t>
            </a:r>
            <a:r>
              <a:rPr lang="en-US" dirty="0"/>
              <a:t> de </a:t>
            </a:r>
            <a:r>
              <a:rPr lang="en-US" dirty="0" err="1"/>
              <a:t>uma</a:t>
            </a:r>
            <a:r>
              <a:rPr lang="en-US" dirty="0"/>
              <a:t> aba/</a:t>
            </a:r>
            <a:r>
              <a:rPr lang="en-US" dirty="0" err="1"/>
              <a:t>planilha</a:t>
            </a:r>
            <a:endParaRPr lang="en-US" dirty="0"/>
          </a:p>
        </p:txBody>
      </p:sp>
      <p:sp>
        <p:nvSpPr>
          <p:cNvPr id="9" name="Content Placeholder 4">
            <a:extLst>
              <a:ext uri="{FF2B5EF4-FFF2-40B4-BE49-F238E27FC236}">
                <a16:creationId xmlns:a16="http://schemas.microsoft.com/office/drawing/2014/main" id="{CFA61F55-E962-B127-074E-8ABC404D55F4}"/>
              </a:ext>
            </a:extLst>
          </p:cNvPr>
          <p:cNvSpPr txBox="1">
            <a:spLocks/>
          </p:cNvSpPr>
          <p:nvPr/>
        </p:nvSpPr>
        <p:spPr>
          <a:xfrm>
            <a:off x="567559" y="1478857"/>
            <a:ext cx="10786241" cy="47917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buClrTx/>
              <a:buFont typeface="+mj-lt"/>
              <a:buAutoNum type="arabicPeriod"/>
            </a:pPr>
            <a:r>
              <a:rPr lang="en-US" sz="2800" dirty="0"/>
              <a:t>Clique com o botão direito do mouse </a:t>
            </a:r>
            <a:r>
              <a:rPr lang="en-US" sz="2800" dirty="0" err="1"/>
              <a:t>na</a:t>
            </a:r>
            <a:r>
              <a:rPr lang="en-US" sz="2800" dirty="0"/>
              <a:t> Aba </a:t>
            </a:r>
            <a:r>
              <a:rPr lang="en-US" sz="2800" u="sng" dirty="0"/>
              <a:t>Folha1</a:t>
            </a:r>
            <a:r>
              <a:rPr lang="en-US" sz="2800" dirty="0"/>
              <a:t>.</a:t>
            </a:r>
          </a:p>
          <a:p>
            <a:pPr marL="342900" lvl="2" indent="-342900">
              <a:buClrTx/>
              <a:buFont typeface="+mj-lt"/>
              <a:buAutoNum type="arabicPeriod"/>
            </a:pPr>
            <a:r>
              <a:rPr lang="en-US" sz="2800" dirty="0"/>
              <a:t>Clique em Renomear </a:t>
            </a:r>
          </a:p>
          <a:p>
            <a:pPr marL="342900" lvl="2" indent="-342900">
              <a:buClrTx/>
              <a:buFont typeface="+mj-lt"/>
              <a:buAutoNum type="arabicPeriod"/>
            </a:pPr>
            <a:r>
              <a:rPr lang="en-US" sz="2800" dirty="0" err="1"/>
              <a:t>Escreva</a:t>
            </a:r>
            <a:r>
              <a:rPr lang="en-US" sz="2800" dirty="0"/>
              <a:t> “Abril de 2024"</a:t>
            </a:r>
          </a:p>
          <a:p>
            <a:pPr marL="342900" lvl="2" indent="-342900">
              <a:buClrTx/>
              <a:buFont typeface="+mj-lt"/>
              <a:buAutoNum type="arabicPeriod"/>
            </a:pPr>
            <a:r>
              <a:rPr lang="en-US" sz="2800" dirty="0" err="1"/>
              <a:t>Pressione</a:t>
            </a:r>
            <a:r>
              <a:rPr lang="en-US" sz="2800" dirty="0"/>
              <a:t> a tecla </a:t>
            </a:r>
            <a:r>
              <a:rPr lang="en-US" sz="2800" b="1" dirty="0"/>
              <a:t>Enter</a:t>
            </a:r>
          </a:p>
          <a:p>
            <a:pPr marL="0" indent="0">
              <a:buNone/>
            </a:pPr>
            <a:endParaRPr lang="en-US" dirty="0"/>
          </a:p>
          <a:p>
            <a:endParaRPr lang="en-US" dirty="0"/>
          </a:p>
          <a:p>
            <a:pPr marL="0" indent="0">
              <a:buFont typeface="Arial" panose="020B0604020202020204" pitchFamily="34" charset="0"/>
              <a:buNone/>
            </a:pPr>
            <a:endParaRPr lang="en-US" dirty="0"/>
          </a:p>
        </p:txBody>
      </p:sp>
      <p:grpSp>
        <p:nvGrpSpPr>
          <p:cNvPr id="14" name="Group 13">
            <a:extLst>
              <a:ext uri="{FF2B5EF4-FFF2-40B4-BE49-F238E27FC236}">
                <a16:creationId xmlns:a16="http://schemas.microsoft.com/office/drawing/2014/main" id="{D60F9981-3442-3E74-97C0-ADEF9E36D4E1}"/>
              </a:ext>
            </a:extLst>
          </p:cNvPr>
          <p:cNvGrpSpPr/>
          <p:nvPr/>
        </p:nvGrpSpPr>
        <p:grpSpPr>
          <a:xfrm>
            <a:off x="1254962" y="4514127"/>
            <a:ext cx="9682075" cy="1212518"/>
            <a:chOff x="1254962" y="4514127"/>
            <a:chExt cx="9682075" cy="1212518"/>
          </a:xfrm>
        </p:grpSpPr>
        <p:pic>
          <p:nvPicPr>
            <p:cNvPr id="12" name="Picture 11">
              <a:extLst>
                <a:ext uri="{FF2B5EF4-FFF2-40B4-BE49-F238E27FC236}">
                  <a16:creationId xmlns:a16="http://schemas.microsoft.com/office/drawing/2014/main" id="{E6D290CB-6BF9-8B97-C811-E359179AA109}"/>
                </a:ext>
              </a:extLst>
            </p:cNvPr>
            <p:cNvPicPr>
              <a:picLocks noChangeAspect="1"/>
            </p:cNvPicPr>
            <p:nvPr/>
          </p:nvPicPr>
          <p:blipFill rotWithShape="1">
            <a:blip r:embed="rId3"/>
            <a:srcRect t="24464" r="51842" b="2050"/>
            <a:stretch/>
          </p:blipFill>
          <p:spPr>
            <a:xfrm>
              <a:off x="1254962" y="4514127"/>
              <a:ext cx="9682075" cy="1185858"/>
            </a:xfrm>
            <a:prstGeom prst="rect">
              <a:avLst/>
            </a:prstGeom>
            <a:ln>
              <a:solidFill>
                <a:schemeClr val="tx1"/>
              </a:solidFill>
            </a:ln>
          </p:spPr>
        </p:pic>
        <p:sp>
          <p:nvSpPr>
            <p:cNvPr id="13" name="Rectangle 12">
              <a:extLst>
                <a:ext uri="{FF2B5EF4-FFF2-40B4-BE49-F238E27FC236}">
                  <a16:creationId xmlns:a16="http://schemas.microsoft.com/office/drawing/2014/main" id="{6D657E52-43AF-A3FA-0639-7E5F8F4747F4}"/>
                </a:ext>
              </a:extLst>
            </p:cNvPr>
            <p:cNvSpPr/>
            <p:nvPr/>
          </p:nvSpPr>
          <p:spPr>
            <a:xfrm>
              <a:off x="4973052" y="5085347"/>
              <a:ext cx="1989221" cy="641298"/>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6526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9D06715-887B-0EBE-4E0D-DCA0C23E5786}"/>
              </a:ext>
            </a:extLst>
          </p:cNvPr>
          <p:cNvSpPr>
            <a:spLocks noGrp="1"/>
          </p:cNvSpPr>
          <p:nvPr>
            <p:ph sz="half" idx="2"/>
          </p:nvPr>
        </p:nvSpPr>
        <p:spPr/>
        <p:txBody>
          <a:bodyPr/>
          <a:lstStyle/>
          <a:p>
            <a:pPr marL="342900" indent="-342900">
              <a:buFont typeface="+mj-lt"/>
              <a:buAutoNum type="arabicPeriod"/>
            </a:pPr>
            <a:r>
              <a:rPr lang="en-US" sz="2800" dirty="0"/>
              <a:t>Clique com o botão esquerdo do mouse no separador da aba de cálculo</a:t>
            </a:r>
          </a:p>
          <a:p>
            <a:pPr marL="342900" marR="0" lvl="0" indent="-342900" rtl="0">
              <a:buFont typeface="+mj-lt"/>
              <a:buAutoNum type="arabicPeriod"/>
            </a:pPr>
            <a:r>
              <a:rPr lang="en-US" sz="2800" dirty="0" err="1">
                <a:effectLst/>
                <a:ea typeface="Times New Roman" panose="02020603050405020304" pitchFamily="18" charset="0"/>
                <a:cs typeface="Times New Roman" panose="02020603050405020304" pitchFamily="18" charset="0"/>
              </a:rPr>
              <a:t>Arraste</a:t>
            </a:r>
            <a:r>
              <a:rPr lang="en-US" sz="2800" dirty="0">
                <a:effectLst/>
                <a:ea typeface="Times New Roman" panose="02020603050405020304" pitchFamily="18" charset="0"/>
                <a:cs typeface="Times New Roman" panose="02020603050405020304" pitchFamily="18" charset="0"/>
              </a:rPr>
              <a:t> o separador para a esquerda ou para a direita para a posição pretendida </a:t>
            </a:r>
          </a:p>
          <a:p>
            <a:pPr marL="342900" marR="0" lvl="0" indent="-342900" rtl="0">
              <a:buFont typeface="+mj-lt"/>
              <a:buAutoNum type="arabicPeriod"/>
            </a:pPr>
            <a:r>
              <a:rPr lang="en-US" sz="2800" dirty="0">
                <a:effectLst/>
                <a:ea typeface="Times New Roman" panose="02020603050405020304" pitchFamily="18" charset="0"/>
              </a:rPr>
              <a:t>Verá um triângulo de cabeça para baixo, que </a:t>
            </a:r>
            <a:r>
              <a:rPr lang="en-US" sz="2800" dirty="0" err="1">
                <a:effectLst/>
                <a:ea typeface="Times New Roman" panose="02020603050405020304" pitchFamily="18" charset="0"/>
              </a:rPr>
              <a:t>dirá</a:t>
            </a:r>
            <a:r>
              <a:rPr lang="en-US" sz="2800" dirty="0">
                <a:effectLst/>
                <a:ea typeface="Times New Roman" panose="02020603050405020304" pitchFamily="18" charset="0"/>
              </a:rPr>
              <a:t> a </a:t>
            </a:r>
            <a:br>
              <a:rPr lang="en-US" sz="2800" dirty="0">
                <a:effectLst/>
                <a:ea typeface="Times New Roman" panose="02020603050405020304" pitchFamily="18" charset="0"/>
              </a:rPr>
            </a:br>
            <a:r>
              <a:rPr lang="en-US" sz="2800" dirty="0" err="1">
                <a:effectLst/>
                <a:ea typeface="Times New Roman" panose="02020603050405020304" pitchFamily="18" charset="0"/>
              </a:rPr>
              <a:t>posição</a:t>
            </a:r>
            <a:r>
              <a:rPr lang="en-US" sz="2800" dirty="0">
                <a:effectLst/>
                <a:ea typeface="Times New Roman" panose="02020603050405020304" pitchFamily="18" charset="0"/>
              </a:rPr>
              <a:t> </a:t>
            </a:r>
            <a:r>
              <a:rPr lang="en-US" sz="2800" dirty="0" err="1">
                <a:effectLst/>
                <a:ea typeface="Times New Roman" panose="02020603050405020304" pitchFamily="18" charset="0"/>
              </a:rPr>
              <a:t>selecionada</a:t>
            </a:r>
            <a:endParaRPr lang="en-US" sz="2800" dirty="0">
              <a:effectLst/>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a:xfrm>
            <a:off x="838200" y="0"/>
            <a:ext cx="10515600" cy="1257300"/>
          </a:xfrm>
        </p:spPr>
        <p:txBody>
          <a:bodyPr/>
          <a:lstStyle/>
          <a:p>
            <a:r>
              <a:rPr lang="en-US" dirty="0" err="1"/>
              <a:t>Prática</a:t>
            </a:r>
            <a:r>
              <a:rPr lang="en-US" dirty="0"/>
              <a:t> de </a:t>
            </a:r>
            <a:r>
              <a:rPr lang="en-US" dirty="0" err="1"/>
              <a:t>reorganização</a:t>
            </a:r>
            <a:r>
              <a:rPr lang="en-US" dirty="0"/>
              <a:t> de </a:t>
            </a:r>
            <a:r>
              <a:rPr lang="en-US" dirty="0" err="1"/>
              <a:t>folhas</a:t>
            </a:r>
            <a:r>
              <a:rPr lang="en-US" dirty="0"/>
              <a:t> </a:t>
            </a:r>
            <a:br>
              <a:rPr lang="en-US" dirty="0"/>
            </a:br>
            <a:r>
              <a:rPr lang="en-US" dirty="0"/>
              <a:t>de </a:t>
            </a:r>
            <a:r>
              <a:rPr lang="en-US" dirty="0" err="1"/>
              <a:t>cálculo</a:t>
            </a:r>
            <a:endParaRPr lang="en-US" dirty="0"/>
          </a:p>
        </p:txBody>
      </p:sp>
      <p:pic>
        <p:nvPicPr>
          <p:cNvPr id="10" name="Picture 9">
            <a:extLst>
              <a:ext uri="{FF2B5EF4-FFF2-40B4-BE49-F238E27FC236}">
                <a16:creationId xmlns:a16="http://schemas.microsoft.com/office/drawing/2014/main" id="{E27C518A-1264-DE2F-DB56-94E853AE465A}"/>
              </a:ext>
            </a:extLst>
          </p:cNvPr>
          <p:cNvPicPr>
            <a:picLocks noChangeAspect="1"/>
          </p:cNvPicPr>
          <p:nvPr/>
        </p:nvPicPr>
        <p:blipFill>
          <a:blip r:embed="rId3"/>
          <a:stretch>
            <a:fillRect/>
          </a:stretch>
        </p:blipFill>
        <p:spPr>
          <a:xfrm>
            <a:off x="4533080" y="4740497"/>
            <a:ext cx="3125840" cy="1005840"/>
          </a:xfrm>
          <a:prstGeom prst="rect">
            <a:avLst/>
          </a:prstGeom>
          <a:ln>
            <a:solidFill>
              <a:schemeClr val="tx1"/>
            </a:solidFill>
          </a:ln>
        </p:spPr>
      </p:pic>
      <p:sp>
        <p:nvSpPr>
          <p:cNvPr id="11" name="Rectangle 10">
            <a:extLst>
              <a:ext uri="{FF2B5EF4-FFF2-40B4-BE49-F238E27FC236}">
                <a16:creationId xmlns:a16="http://schemas.microsoft.com/office/drawing/2014/main" id="{B7211C29-DBCA-6F62-6866-8E09FCF787CD}"/>
              </a:ext>
            </a:extLst>
          </p:cNvPr>
          <p:cNvSpPr/>
          <p:nvPr/>
        </p:nvSpPr>
        <p:spPr>
          <a:xfrm>
            <a:off x="5502441" y="4836750"/>
            <a:ext cx="282341" cy="256674"/>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934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8E6C08C-83A5-49D7-DA28-A06B8165478F}"/>
              </a:ext>
            </a:extLst>
          </p:cNvPr>
          <p:cNvSpPr>
            <a:spLocks noGrp="1"/>
          </p:cNvSpPr>
          <p:nvPr>
            <p:ph sz="half" idx="2"/>
          </p:nvPr>
        </p:nvSpPr>
        <p:spPr>
          <a:xfrm>
            <a:off x="838200" y="1478857"/>
            <a:ext cx="5292671" cy="4639309"/>
          </a:xfrm>
        </p:spPr>
        <p:txBody>
          <a:bodyPr/>
          <a:lstStyle/>
          <a:p>
            <a:pPr marL="0" indent="0" algn="ctr">
              <a:buNone/>
            </a:pPr>
            <a:r>
              <a:rPr lang="en-US" sz="2800" b="1" dirty="0"/>
              <a:t>Salvar como</a:t>
            </a:r>
          </a:p>
          <a:p>
            <a:r>
              <a:rPr lang="en-US" dirty="0" err="1">
                <a:cs typeface="Times New Roman" panose="02020603050405020304" pitchFamily="18" charset="0"/>
              </a:rPr>
              <a:t>Permite</a:t>
            </a:r>
            <a:r>
              <a:rPr lang="en-US" dirty="0">
                <a:cs typeface="Times New Roman" panose="02020603050405020304" pitchFamily="18" charset="0"/>
              </a:rPr>
              <a:t> definir ou alterar o nome do </a:t>
            </a:r>
            <a:r>
              <a:rPr lang="en-US" dirty="0" err="1">
                <a:cs typeface="Times New Roman" panose="02020603050405020304" pitchFamily="18" charset="0"/>
              </a:rPr>
              <a:t>arquivo</a:t>
            </a:r>
            <a:endParaRPr lang="en-US" dirty="0">
              <a:cs typeface="Times New Roman" panose="02020603050405020304" pitchFamily="18" charset="0"/>
            </a:endParaRPr>
          </a:p>
          <a:p>
            <a:r>
              <a:rPr lang="en-US" dirty="0" err="1">
                <a:cs typeface="Times New Roman" panose="02020603050405020304" pitchFamily="18" charset="0"/>
              </a:rPr>
              <a:t>Permite</a:t>
            </a:r>
            <a:r>
              <a:rPr lang="en-US" dirty="0">
                <a:cs typeface="Times New Roman" panose="02020603050405020304" pitchFamily="18" charset="0"/>
              </a:rPr>
              <a:t> alterar a localização do </a:t>
            </a:r>
            <a:r>
              <a:rPr lang="en-US" dirty="0" err="1">
                <a:cs typeface="Times New Roman" panose="02020603050405020304" pitchFamily="18" charset="0"/>
              </a:rPr>
              <a:t>arquivo</a:t>
            </a:r>
            <a:endParaRPr lang="en-US" dirty="0">
              <a:cs typeface="Times New Roman" panose="02020603050405020304" pitchFamily="18" charset="0"/>
            </a:endParaRPr>
          </a:p>
          <a:p>
            <a:r>
              <a:rPr lang="en-US" dirty="0">
                <a:cs typeface="Times New Roman" panose="02020603050405020304" pitchFamily="18" charset="0"/>
              </a:rPr>
              <a:t>Cria uma nova versão ou faz uma cópia do </a:t>
            </a:r>
            <a:r>
              <a:rPr lang="en-US" dirty="0" err="1">
                <a:cs typeface="Times New Roman" panose="02020603050405020304" pitchFamily="18" charset="0"/>
              </a:rPr>
              <a:t>arquivo</a:t>
            </a:r>
            <a:r>
              <a:rPr lang="en-US" dirty="0">
                <a:cs typeface="Times New Roman" panose="02020603050405020304" pitchFamily="18" charset="0"/>
              </a:rPr>
              <a:t> original</a:t>
            </a:r>
          </a:p>
        </p:txBody>
      </p:sp>
      <p:sp>
        <p:nvSpPr>
          <p:cNvPr id="3" name="Title 2">
            <a:extLst>
              <a:ext uri="{FF2B5EF4-FFF2-40B4-BE49-F238E27FC236}">
                <a16:creationId xmlns:a16="http://schemas.microsoft.com/office/drawing/2014/main" id="{09152976-2204-0415-3075-A1CC9B70A907}"/>
              </a:ext>
            </a:extLst>
          </p:cNvPr>
          <p:cNvSpPr>
            <a:spLocks noGrp="1"/>
          </p:cNvSpPr>
          <p:nvPr>
            <p:ph type="title"/>
          </p:nvPr>
        </p:nvSpPr>
        <p:spPr/>
        <p:txBody>
          <a:bodyPr/>
          <a:lstStyle/>
          <a:p>
            <a:r>
              <a:rPr lang="en-US" dirty="0"/>
              <a:t>Salvar como e </a:t>
            </a:r>
            <a:r>
              <a:rPr lang="en-US" dirty="0" err="1"/>
              <a:t>salvar</a:t>
            </a:r>
            <a:r>
              <a:rPr lang="en-US" dirty="0"/>
              <a:t> abas de </a:t>
            </a:r>
            <a:r>
              <a:rPr lang="en-US" dirty="0" err="1"/>
              <a:t>trabalho</a:t>
            </a:r>
            <a:endParaRPr lang="en-US" dirty="0"/>
          </a:p>
        </p:txBody>
      </p:sp>
      <p:sp>
        <p:nvSpPr>
          <p:cNvPr id="6" name="TextBox 5">
            <a:extLst>
              <a:ext uri="{FF2B5EF4-FFF2-40B4-BE49-F238E27FC236}">
                <a16:creationId xmlns:a16="http://schemas.microsoft.com/office/drawing/2014/main" id="{B24AF7AE-A437-78B8-ABC2-D4571F9FB02A}"/>
              </a:ext>
            </a:extLst>
          </p:cNvPr>
          <p:cNvSpPr txBox="1"/>
          <p:nvPr/>
        </p:nvSpPr>
        <p:spPr>
          <a:xfrm>
            <a:off x="6130871" y="1478857"/>
            <a:ext cx="5740563" cy="1944122"/>
          </a:xfrm>
          <a:prstGeom prst="rect">
            <a:avLst/>
          </a:prstGeom>
          <a:noFill/>
        </p:spPr>
        <p:txBody>
          <a:bodyPr wrap="square" rtlCol="0">
            <a:spAutoFit/>
          </a:bodyPr>
          <a:lstStyle/>
          <a:p>
            <a:pPr algn="ctr"/>
            <a:r>
              <a:rPr lang="en-US" sz="2800" b="1" dirty="0"/>
              <a:t>Salvar </a:t>
            </a:r>
          </a:p>
          <a:p>
            <a:pPr marL="228600" indent="-228600" defTabSz="914400">
              <a:spcBef>
                <a:spcPts val="500"/>
              </a:spcBef>
              <a:spcAft>
                <a:spcPts val="500"/>
              </a:spcAft>
              <a:buFont typeface="Arial" panose="020B0604020202020204" pitchFamily="34" charset="0"/>
              <a:buChar char="•"/>
            </a:pPr>
            <a:r>
              <a:rPr lang="en-US" sz="2800" dirty="0" err="1">
                <a:cs typeface="Times New Roman" panose="02020603050405020304" pitchFamily="18" charset="0"/>
              </a:rPr>
              <a:t>Atualiza</a:t>
            </a:r>
            <a:r>
              <a:rPr lang="en-US" sz="2800" dirty="0">
                <a:cs typeface="Times New Roman" panose="02020603050405020304" pitchFamily="18" charset="0"/>
              </a:rPr>
              <a:t> um </a:t>
            </a:r>
            <a:r>
              <a:rPr lang="en-US" sz="2800" dirty="0" err="1">
                <a:cs typeface="Times New Roman" panose="02020603050405020304" pitchFamily="18" charset="0"/>
              </a:rPr>
              <a:t>arquivo</a:t>
            </a:r>
            <a:r>
              <a:rPr lang="en-US" sz="2800" dirty="0">
                <a:cs typeface="Times New Roman" panose="02020603050405020304" pitchFamily="18" charset="0"/>
              </a:rPr>
              <a:t> previamente guardado com novo conteúdo</a:t>
            </a:r>
          </a:p>
          <a:p>
            <a:endParaRPr lang="en-US" sz="2800" b="1" dirty="0"/>
          </a:p>
        </p:txBody>
      </p:sp>
      <p:pic>
        <p:nvPicPr>
          <p:cNvPr id="4" name="Picture 3">
            <a:extLst>
              <a:ext uri="{FF2B5EF4-FFF2-40B4-BE49-F238E27FC236}">
                <a16:creationId xmlns:a16="http://schemas.microsoft.com/office/drawing/2014/main" id="{839E5C1D-BE55-3CC3-A814-08662D850CEE}"/>
              </a:ext>
            </a:extLst>
          </p:cNvPr>
          <p:cNvPicPr>
            <a:picLocks noChangeAspect="1"/>
          </p:cNvPicPr>
          <p:nvPr/>
        </p:nvPicPr>
        <p:blipFill rotWithShape="1">
          <a:blip r:embed="rId3"/>
          <a:srcRect l="1819" r="10888" b="33272"/>
          <a:stretch/>
        </p:blipFill>
        <p:spPr>
          <a:xfrm>
            <a:off x="8003547" y="3422979"/>
            <a:ext cx="1313708" cy="3130062"/>
          </a:xfrm>
          <a:prstGeom prst="rect">
            <a:avLst/>
          </a:prstGeom>
          <a:ln>
            <a:solidFill>
              <a:schemeClr val="tx1"/>
            </a:solidFill>
          </a:ln>
        </p:spPr>
      </p:pic>
      <p:sp>
        <p:nvSpPr>
          <p:cNvPr id="7" name="Rectangle 6">
            <a:extLst>
              <a:ext uri="{FF2B5EF4-FFF2-40B4-BE49-F238E27FC236}">
                <a16:creationId xmlns:a16="http://schemas.microsoft.com/office/drawing/2014/main" id="{C7D732C1-0111-E7F4-CB1E-3E5A7E4223D1}"/>
              </a:ext>
            </a:extLst>
          </p:cNvPr>
          <p:cNvSpPr/>
          <p:nvPr/>
        </p:nvSpPr>
        <p:spPr>
          <a:xfrm>
            <a:off x="8003547" y="5232445"/>
            <a:ext cx="1313708" cy="745557"/>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4715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01207A-07FA-4413-BFE2-1066C8857270}"/>
              </a:ext>
            </a:extLst>
          </p:cNvPr>
          <p:cNvSpPr>
            <a:spLocks noGrp="1"/>
          </p:cNvSpPr>
          <p:nvPr>
            <p:ph sz="half" idx="2"/>
          </p:nvPr>
        </p:nvSpPr>
        <p:spPr/>
        <p:txBody>
          <a:bodyPr>
            <a:noAutofit/>
          </a:bodyPr>
          <a:lstStyle/>
          <a:p>
            <a:pPr marL="514350" indent="-514350">
              <a:buFont typeface="+mj-lt"/>
              <a:buAutoNum type="arabicPeriod"/>
            </a:pPr>
            <a:r>
              <a:rPr lang="en-US" sz="2800"/>
              <a:t>Interface do utilizador</a:t>
            </a:r>
          </a:p>
          <a:p>
            <a:pPr marL="514350" indent="-514350">
              <a:buFont typeface="+mj-lt"/>
              <a:buAutoNum type="arabicPeriod"/>
            </a:pPr>
            <a:r>
              <a:rPr lang="en-US" sz="2800"/>
              <a:t>Entrada de dados</a:t>
            </a:r>
          </a:p>
          <a:p>
            <a:pPr marL="514350" indent="-514350">
              <a:buFont typeface="+mj-lt"/>
              <a:buAutoNum type="arabicPeriod"/>
            </a:pPr>
            <a:r>
              <a:rPr lang="en-US" sz="2800"/>
              <a:t>Análise de dados</a:t>
            </a:r>
          </a:p>
          <a:p>
            <a:pPr marL="514350" indent="-514350">
              <a:buFont typeface="+mj-lt"/>
              <a:buAutoNum type="arabicPeriod"/>
            </a:pPr>
            <a:r>
              <a:rPr lang="en-US" sz="2800"/>
              <a:t>Formatação de dados</a:t>
            </a:r>
          </a:p>
          <a:p>
            <a:pPr marL="514350" indent="-514350">
              <a:buFont typeface="+mj-lt"/>
              <a:buAutoNum type="arabicPeriod"/>
            </a:pPr>
            <a:r>
              <a:rPr lang="en-US" sz="2800"/>
              <a:t>Ordenar e filtrar</a:t>
            </a:r>
          </a:p>
          <a:p>
            <a:pPr marL="514350" indent="-514350">
              <a:buFont typeface="+mj-lt"/>
              <a:buAutoNum type="arabicPeriod"/>
            </a:pPr>
            <a:r>
              <a:rPr lang="en-US" sz="2800"/>
              <a:t>Visualização de dados (gráficos)</a:t>
            </a:r>
          </a:p>
          <a:p>
            <a:pPr marL="514350" indent="-514350">
              <a:buFont typeface="+mj-lt"/>
              <a:buAutoNum type="arabicPeriod"/>
            </a:pPr>
            <a:r>
              <a:rPr lang="en-US" sz="2800"/>
              <a:t>Revisão final</a:t>
            </a:r>
          </a:p>
          <a:p>
            <a:pPr marL="514350" indent="-514350">
              <a:buFont typeface="+mj-lt"/>
              <a:buAutoNum type="arabicPeriod"/>
            </a:pPr>
            <a:r>
              <a:rPr lang="en-US" sz="2800"/>
              <a:t>Conclusão</a:t>
            </a:r>
            <a:endParaRPr lang="en-US" sz="2800" dirty="0"/>
          </a:p>
        </p:txBody>
      </p:sp>
      <p:sp>
        <p:nvSpPr>
          <p:cNvPr id="2" name="Title 1">
            <a:extLst>
              <a:ext uri="{FF2B5EF4-FFF2-40B4-BE49-F238E27FC236}">
                <a16:creationId xmlns:a16="http://schemas.microsoft.com/office/drawing/2014/main" id="{AAA0F39F-56B9-47EE-904A-7A4B4BA57CBF}"/>
              </a:ext>
            </a:extLst>
          </p:cNvPr>
          <p:cNvSpPr>
            <a:spLocks noGrp="1"/>
          </p:cNvSpPr>
          <p:nvPr>
            <p:ph type="title"/>
          </p:nvPr>
        </p:nvSpPr>
        <p:spPr/>
        <p:txBody>
          <a:bodyPr anchor="t">
            <a:normAutofit/>
          </a:bodyPr>
          <a:lstStyle/>
          <a:p>
            <a:r>
              <a:rPr lang="en-US"/>
              <a:t>Conteúdo da aula</a:t>
            </a:r>
            <a:endParaRPr lang="en-US" dirty="0"/>
          </a:p>
        </p:txBody>
      </p:sp>
      <p:pic>
        <p:nvPicPr>
          <p:cNvPr id="1028" name="Picture 4">
            <a:extLst>
              <a:ext uri="{FF2B5EF4-FFF2-40B4-BE49-F238E27FC236}">
                <a16:creationId xmlns:a16="http://schemas.microsoft.com/office/drawing/2014/main" id="{E58C692C-8D60-4102-76C0-24A8CCFF70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138" y="1660017"/>
            <a:ext cx="4379862" cy="291990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5840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D83B632-5CAB-EFFB-EC7B-83D6D098B395}"/>
              </a:ext>
            </a:extLst>
          </p:cNvPr>
          <p:cNvSpPr>
            <a:spLocks noGrp="1"/>
          </p:cNvSpPr>
          <p:nvPr>
            <p:ph sz="half" idx="2"/>
          </p:nvPr>
        </p:nvSpPr>
        <p:spPr/>
        <p:txBody>
          <a:bodyPr/>
          <a:lstStyle/>
          <a:p>
            <a:pPr marL="342900" marR="0" lvl="0" indent="-342900">
              <a:buFont typeface="+mj-lt"/>
              <a:buAutoNum type="arabicPeriod"/>
            </a:pPr>
            <a:r>
              <a:rPr lang="en-US" dirty="0"/>
              <a:t>Clique </a:t>
            </a:r>
            <a:r>
              <a:rPr lang="en-US" dirty="0" err="1"/>
              <a:t>em</a:t>
            </a:r>
            <a:r>
              <a:rPr lang="en-US" dirty="0"/>
              <a:t> </a:t>
            </a:r>
            <a:r>
              <a:rPr lang="en-US" b="1" dirty="0" err="1"/>
              <a:t>Arquivo</a:t>
            </a:r>
            <a:r>
              <a:rPr lang="en-US" b="1" dirty="0"/>
              <a:t> </a:t>
            </a:r>
            <a:r>
              <a:rPr lang="en-US" dirty="0"/>
              <a:t>&gt; </a:t>
            </a:r>
            <a:r>
              <a:rPr lang="en-US" b="1" dirty="0"/>
              <a:t>Salvar como </a:t>
            </a:r>
          </a:p>
          <a:p>
            <a:pPr marL="342900" marR="0" lvl="0" indent="-342900">
              <a:buFont typeface="+mj-lt"/>
              <a:buAutoNum type="arabicPeriod"/>
            </a:pPr>
            <a:r>
              <a:rPr lang="en-US" dirty="0"/>
              <a:t>Faça duplo clique em </a:t>
            </a:r>
            <a:r>
              <a:rPr lang="en-US" sz="2800" b="1" dirty="0">
                <a:effectLst/>
                <a:ea typeface="Times New Roman" panose="02020603050405020304" pitchFamily="18" charset="0"/>
              </a:rPr>
              <a:t>Procurar </a:t>
            </a:r>
            <a:r>
              <a:rPr lang="en-US" sz="2800" dirty="0">
                <a:effectLst/>
                <a:ea typeface="Times New Roman" panose="02020603050405020304" pitchFamily="18" charset="0"/>
              </a:rPr>
              <a:t>para selecionar uma localização de </a:t>
            </a:r>
            <a:r>
              <a:rPr lang="en-US" sz="2800" dirty="0" err="1">
                <a:effectLst/>
                <a:ea typeface="Times New Roman" panose="02020603050405020304" pitchFamily="18" charset="0"/>
              </a:rPr>
              <a:t>arquivo</a:t>
            </a:r>
            <a:r>
              <a:rPr lang="en-US" sz="2800" dirty="0">
                <a:effectLst/>
                <a:ea typeface="Times New Roman" panose="02020603050405020304" pitchFamily="18" charset="0"/>
              </a:rPr>
              <a:t>, por exemplo, a </a:t>
            </a:r>
            <a:r>
              <a:rPr lang="en-US" sz="2800" i="1" dirty="0">
                <a:effectLst/>
                <a:ea typeface="Times New Roman" panose="02020603050405020304" pitchFamily="18" charset="0"/>
              </a:rPr>
              <a:t>pasta Documentos </a:t>
            </a:r>
            <a:endParaRPr lang="en-US" sz="2800" i="1" dirty="0">
              <a:effectLst/>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Prática</a:t>
            </a:r>
            <a:r>
              <a:rPr lang="en-US" dirty="0"/>
              <a:t> de Salvar </a:t>
            </a:r>
            <a:r>
              <a:rPr lang="en-US" dirty="0" err="1"/>
              <a:t>como</a:t>
            </a:r>
            <a:r>
              <a:rPr lang="en-US" dirty="0"/>
              <a:t> (1/2)</a:t>
            </a:r>
          </a:p>
        </p:txBody>
      </p:sp>
      <p:pic>
        <p:nvPicPr>
          <p:cNvPr id="8" name="Picture 7">
            <a:extLst>
              <a:ext uri="{FF2B5EF4-FFF2-40B4-BE49-F238E27FC236}">
                <a16:creationId xmlns:a16="http://schemas.microsoft.com/office/drawing/2014/main" id="{1115E786-0938-86E5-6FC4-9EB40E30E6C9}"/>
              </a:ext>
            </a:extLst>
          </p:cNvPr>
          <p:cNvPicPr>
            <a:picLocks noChangeAspect="1"/>
          </p:cNvPicPr>
          <p:nvPr/>
        </p:nvPicPr>
        <p:blipFill rotWithShape="1">
          <a:blip r:embed="rId3"/>
          <a:srcRect l="1818" r="9516" b="33272"/>
          <a:stretch/>
        </p:blipFill>
        <p:spPr>
          <a:xfrm>
            <a:off x="3266505" y="3223608"/>
            <a:ext cx="1334371" cy="3292341"/>
          </a:xfrm>
          <a:prstGeom prst="rect">
            <a:avLst/>
          </a:prstGeom>
          <a:ln>
            <a:solidFill>
              <a:schemeClr val="tx1"/>
            </a:solidFill>
          </a:ln>
        </p:spPr>
      </p:pic>
      <p:sp>
        <p:nvSpPr>
          <p:cNvPr id="6" name="Rectangle 5">
            <a:extLst>
              <a:ext uri="{FF2B5EF4-FFF2-40B4-BE49-F238E27FC236}">
                <a16:creationId xmlns:a16="http://schemas.microsoft.com/office/drawing/2014/main" id="{3D2E6A19-3ABB-4EC1-689B-204421C28739}"/>
              </a:ext>
            </a:extLst>
          </p:cNvPr>
          <p:cNvSpPr/>
          <p:nvPr/>
        </p:nvSpPr>
        <p:spPr>
          <a:xfrm>
            <a:off x="3231505" y="5739606"/>
            <a:ext cx="1369371" cy="378560"/>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DC410B6-8D65-9981-F268-8BA15BA3FAA8}"/>
              </a:ext>
            </a:extLst>
          </p:cNvPr>
          <p:cNvPicPr>
            <a:picLocks noChangeAspect="1"/>
          </p:cNvPicPr>
          <p:nvPr/>
        </p:nvPicPr>
        <p:blipFill rotWithShape="1">
          <a:blip r:embed="rId4"/>
          <a:srcRect t="916"/>
          <a:stretch/>
        </p:blipFill>
        <p:spPr>
          <a:xfrm>
            <a:off x="6221957" y="3223608"/>
            <a:ext cx="3196768" cy="3292341"/>
          </a:xfrm>
          <a:prstGeom prst="rect">
            <a:avLst/>
          </a:prstGeom>
          <a:ln>
            <a:solidFill>
              <a:schemeClr val="tx1"/>
            </a:solidFill>
          </a:ln>
        </p:spPr>
      </p:pic>
      <p:sp>
        <p:nvSpPr>
          <p:cNvPr id="16" name="Rectangle 15">
            <a:extLst>
              <a:ext uri="{FF2B5EF4-FFF2-40B4-BE49-F238E27FC236}">
                <a16:creationId xmlns:a16="http://schemas.microsoft.com/office/drawing/2014/main" id="{2695FEB9-2DB3-1F4A-D987-86EE0331749A}"/>
              </a:ext>
            </a:extLst>
          </p:cNvPr>
          <p:cNvSpPr/>
          <p:nvPr/>
        </p:nvSpPr>
        <p:spPr>
          <a:xfrm>
            <a:off x="6450557" y="6149273"/>
            <a:ext cx="1942672" cy="241901"/>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D7DC137-108A-3CEE-23F8-F1481D69D319}"/>
              </a:ext>
            </a:extLst>
          </p:cNvPr>
          <p:cNvSpPr/>
          <p:nvPr/>
        </p:nvSpPr>
        <p:spPr>
          <a:xfrm>
            <a:off x="6849942" y="4562972"/>
            <a:ext cx="1331532" cy="67317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760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7A7E30C-A2BC-E276-1FE1-F4E230BA3EC1}"/>
              </a:ext>
            </a:extLst>
          </p:cNvPr>
          <p:cNvSpPr>
            <a:spLocks noGrp="1"/>
          </p:cNvSpPr>
          <p:nvPr>
            <p:ph sz="half" idx="2"/>
          </p:nvPr>
        </p:nvSpPr>
        <p:spPr/>
        <p:txBody>
          <a:bodyPr/>
          <a:lstStyle/>
          <a:p>
            <a:pPr marL="0" indent="0">
              <a:buNone/>
            </a:pPr>
            <a:r>
              <a:rPr lang="en-US" dirty="0"/>
              <a:t>3. </a:t>
            </a:r>
            <a:r>
              <a:rPr lang="en-US" dirty="0" err="1"/>
              <a:t>Crie</a:t>
            </a:r>
            <a:r>
              <a:rPr lang="en-US" dirty="0"/>
              <a:t> uma nova pasta</a:t>
            </a:r>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Prática</a:t>
            </a:r>
            <a:r>
              <a:rPr lang="en-US" dirty="0"/>
              <a:t> de Salvar </a:t>
            </a:r>
            <a:r>
              <a:rPr lang="en-US" dirty="0" err="1"/>
              <a:t>como</a:t>
            </a:r>
            <a:r>
              <a:rPr lang="en-US" dirty="0"/>
              <a:t> (2/2)</a:t>
            </a:r>
          </a:p>
        </p:txBody>
      </p:sp>
      <p:pic>
        <p:nvPicPr>
          <p:cNvPr id="6" name="Picture 5">
            <a:extLst>
              <a:ext uri="{FF2B5EF4-FFF2-40B4-BE49-F238E27FC236}">
                <a16:creationId xmlns:a16="http://schemas.microsoft.com/office/drawing/2014/main" id="{54E5E61D-8B45-19BA-357A-E818BC225823}"/>
              </a:ext>
            </a:extLst>
          </p:cNvPr>
          <p:cNvPicPr>
            <a:picLocks noChangeAspect="1"/>
          </p:cNvPicPr>
          <p:nvPr/>
        </p:nvPicPr>
        <p:blipFill>
          <a:blip r:embed="rId3"/>
          <a:stretch>
            <a:fillRect/>
          </a:stretch>
        </p:blipFill>
        <p:spPr>
          <a:xfrm>
            <a:off x="1831622" y="2569359"/>
            <a:ext cx="7359827" cy="2458303"/>
          </a:xfrm>
          <a:prstGeom prst="rect">
            <a:avLst/>
          </a:prstGeom>
          <a:ln>
            <a:solidFill>
              <a:schemeClr val="tx1"/>
            </a:solidFill>
          </a:ln>
        </p:spPr>
      </p:pic>
      <p:sp>
        <p:nvSpPr>
          <p:cNvPr id="7" name="Rectangle 6">
            <a:extLst>
              <a:ext uri="{FF2B5EF4-FFF2-40B4-BE49-F238E27FC236}">
                <a16:creationId xmlns:a16="http://schemas.microsoft.com/office/drawing/2014/main" id="{84DE53C1-5263-8AE3-C0C1-A323E7BD1D27}"/>
              </a:ext>
            </a:extLst>
          </p:cNvPr>
          <p:cNvSpPr/>
          <p:nvPr/>
        </p:nvSpPr>
        <p:spPr>
          <a:xfrm>
            <a:off x="3257942" y="3519378"/>
            <a:ext cx="1179303" cy="465481"/>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2024CFD-4A95-020F-F4A7-B19831FCA27F}"/>
              </a:ext>
            </a:extLst>
          </p:cNvPr>
          <p:cNvSpPr/>
          <p:nvPr/>
        </p:nvSpPr>
        <p:spPr>
          <a:xfrm>
            <a:off x="7503783" y="4705972"/>
            <a:ext cx="1687666" cy="67317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21125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270E747-28DC-7A6D-38FB-C5250E8B534C}"/>
              </a:ext>
            </a:extLst>
          </p:cNvPr>
          <p:cNvSpPr>
            <a:spLocks noGrp="1"/>
          </p:cNvSpPr>
          <p:nvPr>
            <p:ph sz="half" idx="2"/>
          </p:nvPr>
        </p:nvSpPr>
        <p:spPr>
          <a:xfrm>
            <a:off x="838200" y="1478857"/>
            <a:ext cx="5223752" cy="4639309"/>
          </a:xfrm>
        </p:spPr>
        <p:txBody>
          <a:bodyPr/>
          <a:lstStyle/>
          <a:p>
            <a:pPr marL="342900" indent="-342900">
              <a:buFont typeface="+mj-lt"/>
              <a:buAutoNum type="arabicPeriod"/>
            </a:pPr>
            <a:r>
              <a:rPr lang="en-US" dirty="0"/>
              <a:t>Clique em </a:t>
            </a:r>
            <a:r>
              <a:rPr lang="en-US" b="1" dirty="0"/>
              <a:t>New Folder (Nova pasta)</a:t>
            </a:r>
          </a:p>
          <a:p>
            <a:pPr marL="342900" indent="-342900">
              <a:buFont typeface="+mj-lt"/>
              <a:buAutoNum type="arabicPeriod"/>
            </a:pPr>
            <a:r>
              <a:rPr lang="en-US" dirty="0"/>
              <a:t>Dê à sua pasta o nome "EXCEL FETP"</a:t>
            </a:r>
          </a:p>
          <a:p>
            <a:pPr marL="342900" indent="-342900">
              <a:buFont typeface="+mj-lt"/>
              <a:buAutoNum type="arabicPeriod"/>
            </a:pPr>
            <a:r>
              <a:rPr lang="en-US" dirty="0" err="1"/>
              <a:t>Introduza</a:t>
            </a:r>
            <a:r>
              <a:rPr lang="en-US" dirty="0"/>
              <a:t> o nome do </a:t>
            </a:r>
            <a:r>
              <a:rPr lang="en-US" dirty="0" err="1"/>
              <a:t>arquivo</a:t>
            </a:r>
            <a:r>
              <a:rPr lang="en-US" dirty="0"/>
              <a:t> "</a:t>
            </a:r>
            <a:r>
              <a:rPr lang="en-US" dirty="0" err="1"/>
              <a:t>Prática</a:t>
            </a:r>
            <a:r>
              <a:rPr lang="en-US" dirty="0"/>
              <a:t>" para </a:t>
            </a:r>
            <a:r>
              <a:rPr lang="en-US" dirty="0" err="1"/>
              <a:t>este</a:t>
            </a:r>
            <a:r>
              <a:rPr lang="en-US" dirty="0"/>
              <a:t> exemplo</a:t>
            </a:r>
          </a:p>
          <a:p>
            <a:pPr marL="342900" indent="-342900">
              <a:buFont typeface="+mj-lt"/>
              <a:buAutoNum type="arabicPeriod"/>
            </a:pPr>
            <a:r>
              <a:rPr lang="en-US" dirty="0">
                <a:cs typeface="Times New Roman" panose="02020603050405020304" pitchFamily="18" charset="0"/>
              </a:rPr>
              <a:t>Clique </a:t>
            </a:r>
            <a:r>
              <a:rPr lang="en-US" dirty="0" err="1">
                <a:cs typeface="Times New Roman" panose="02020603050405020304" pitchFamily="18" charset="0"/>
              </a:rPr>
              <a:t>em</a:t>
            </a:r>
            <a:r>
              <a:rPr lang="en-US" dirty="0">
                <a:cs typeface="Times New Roman" panose="02020603050405020304" pitchFamily="18" charset="0"/>
              </a:rPr>
              <a:t> </a:t>
            </a:r>
            <a:r>
              <a:rPr lang="en-US" b="1" dirty="0">
                <a:cs typeface="Times New Roman" panose="02020603050405020304" pitchFamily="18" charset="0"/>
              </a:rPr>
              <a:t>Save</a:t>
            </a:r>
            <a:r>
              <a:rPr lang="en-US" dirty="0">
                <a:cs typeface="Times New Roman" panose="02020603050405020304" pitchFamily="18" charset="0"/>
              </a:rPr>
              <a:t> (</a:t>
            </a:r>
            <a:r>
              <a:rPr lang="en-US" b="1" dirty="0">
                <a:cs typeface="Times New Roman" panose="02020603050405020304" pitchFamily="18" charset="0"/>
              </a:rPr>
              <a:t>Salve)</a:t>
            </a:r>
            <a:r>
              <a:rPr lang="en-US" dirty="0">
                <a:cs typeface="Times New Roman" panose="02020603050405020304" pitchFamily="18" charset="0"/>
              </a:rPr>
              <a:t> </a:t>
            </a:r>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Prática</a:t>
            </a:r>
            <a:r>
              <a:rPr lang="en-US" dirty="0"/>
              <a:t> de Salvar </a:t>
            </a:r>
          </a:p>
        </p:txBody>
      </p:sp>
      <p:grpSp>
        <p:nvGrpSpPr>
          <p:cNvPr id="15" name="Group 14">
            <a:extLst>
              <a:ext uri="{FF2B5EF4-FFF2-40B4-BE49-F238E27FC236}">
                <a16:creationId xmlns:a16="http://schemas.microsoft.com/office/drawing/2014/main" id="{6F3D86C2-20D2-60A2-1FAC-BD65B37B0DD8}"/>
              </a:ext>
            </a:extLst>
          </p:cNvPr>
          <p:cNvGrpSpPr/>
          <p:nvPr/>
        </p:nvGrpSpPr>
        <p:grpSpPr>
          <a:xfrm>
            <a:off x="6388426" y="2171808"/>
            <a:ext cx="5117052" cy="3946358"/>
            <a:chOff x="6609144" y="1825332"/>
            <a:chExt cx="5117052" cy="3946358"/>
          </a:xfrm>
        </p:grpSpPr>
        <p:pic>
          <p:nvPicPr>
            <p:cNvPr id="7" name="Picture 6">
              <a:extLst>
                <a:ext uri="{FF2B5EF4-FFF2-40B4-BE49-F238E27FC236}">
                  <a16:creationId xmlns:a16="http://schemas.microsoft.com/office/drawing/2014/main" id="{1955BFEE-FEE3-3DF1-6204-E78369F75BE3}"/>
                </a:ext>
              </a:extLst>
            </p:cNvPr>
            <p:cNvPicPr>
              <a:picLocks noChangeAspect="1"/>
            </p:cNvPicPr>
            <p:nvPr/>
          </p:nvPicPr>
          <p:blipFill rotWithShape="1">
            <a:blip r:embed="rId3"/>
            <a:srcRect l="297"/>
            <a:stretch/>
          </p:blipFill>
          <p:spPr>
            <a:xfrm>
              <a:off x="6609144" y="1825332"/>
              <a:ext cx="5117052" cy="3946358"/>
            </a:xfrm>
            <a:prstGeom prst="rect">
              <a:avLst/>
            </a:prstGeom>
            <a:ln>
              <a:solidFill>
                <a:schemeClr val="tx1"/>
              </a:solidFill>
            </a:ln>
          </p:spPr>
        </p:pic>
        <p:sp>
          <p:nvSpPr>
            <p:cNvPr id="10" name="Rectangle 9">
              <a:extLst>
                <a:ext uri="{FF2B5EF4-FFF2-40B4-BE49-F238E27FC236}">
                  <a16:creationId xmlns:a16="http://schemas.microsoft.com/office/drawing/2014/main" id="{4EBC9677-1773-AC9A-5EA9-2515BF106562}"/>
                </a:ext>
              </a:extLst>
            </p:cNvPr>
            <p:cNvSpPr/>
            <p:nvPr/>
          </p:nvSpPr>
          <p:spPr>
            <a:xfrm>
              <a:off x="6795437" y="4585738"/>
              <a:ext cx="2053298" cy="182880"/>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36205D-DA2A-F607-E8CD-6192BBCB4087}"/>
                </a:ext>
              </a:extLst>
            </p:cNvPr>
            <p:cNvSpPr/>
            <p:nvPr/>
          </p:nvSpPr>
          <p:spPr>
            <a:xfrm>
              <a:off x="6891688" y="3228702"/>
              <a:ext cx="1366788" cy="1266296"/>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47424F-0875-8849-805F-30BD71B30570}"/>
                </a:ext>
              </a:extLst>
            </p:cNvPr>
            <p:cNvSpPr/>
            <p:nvPr/>
          </p:nvSpPr>
          <p:spPr>
            <a:xfrm>
              <a:off x="9308941" y="2907719"/>
              <a:ext cx="1808237" cy="146304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CB7BDA-3E02-041B-C08A-D040D689E727}"/>
                </a:ext>
              </a:extLst>
            </p:cNvPr>
            <p:cNvSpPr/>
            <p:nvPr/>
          </p:nvSpPr>
          <p:spPr>
            <a:xfrm>
              <a:off x="9160041" y="2646948"/>
              <a:ext cx="2448026" cy="246143"/>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044233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9C06D74-8C7A-9EEB-0809-11A46E47B8E6}"/>
              </a:ext>
            </a:extLst>
          </p:cNvPr>
          <p:cNvSpPr>
            <a:spLocks noGrp="1"/>
          </p:cNvSpPr>
          <p:nvPr>
            <p:ph sz="half" idx="2"/>
          </p:nvPr>
        </p:nvSpPr>
        <p:spPr>
          <a:xfrm>
            <a:off x="838200" y="1478857"/>
            <a:ext cx="6615896" cy="4639309"/>
          </a:xfrm>
        </p:spPr>
        <p:txBody>
          <a:bodyPr/>
          <a:lstStyle/>
          <a:p>
            <a:pPr marL="0" marR="0" lvl="0" indent="0" rtl="0">
              <a:buNone/>
            </a:pPr>
            <a:r>
              <a:rPr lang="en-US" sz="2800" b="1" dirty="0" err="1">
                <a:effectLst/>
                <a:ea typeface="Times New Roman" panose="02020603050405020304" pitchFamily="18" charset="0"/>
                <a:cs typeface="Arial" panose="020B0604020202020204" pitchFamily="34" charset="0"/>
              </a:rPr>
              <a:t>Escreva</a:t>
            </a:r>
            <a:r>
              <a:rPr lang="en-US" sz="2800" b="1" dirty="0">
                <a:effectLst/>
                <a:ea typeface="Times New Roman" panose="02020603050405020304" pitchFamily="18" charset="0"/>
                <a:cs typeface="Arial" panose="020B0604020202020204" pitchFamily="34" charset="0"/>
              </a:rPr>
              <a:t> uma fórmula:</a:t>
            </a:r>
          </a:p>
          <a:p>
            <a:pPr marL="342900" marR="0" lvl="0" indent="-342900">
              <a:buFont typeface="+mj-lt"/>
              <a:buAutoNum type="arabicPeriod"/>
            </a:pPr>
            <a:r>
              <a:rPr lang="en-US" dirty="0"/>
              <a:t>Na folha de </a:t>
            </a:r>
            <a:r>
              <a:rPr lang="en-US" dirty="0" err="1"/>
              <a:t>cálculo</a:t>
            </a:r>
            <a:r>
              <a:rPr lang="en-US" dirty="0"/>
              <a:t> </a:t>
            </a:r>
            <a:r>
              <a:rPr lang="en-US" u="sng" dirty="0" err="1"/>
              <a:t>Março</a:t>
            </a:r>
            <a:r>
              <a:rPr lang="en-US" u="sng" dirty="0"/>
              <a:t> de 2024</a:t>
            </a:r>
            <a:r>
              <a:rPr lang="en-US" dirty="0"/>
              <a:t>, realce as células </a:t>
            </a:r>
            <a:r>
              <a:rPr lang="en-US" i="1" dirty="0"/>
              <a:t>D1 </a:t>
            </a:r>
            <a:r>
              <a:rPr lang="en-US" dirty="0"/>
              <a:t>a </a:t>
            </a:r>
            <a:r>
              <a:rPr lang="en-US" i="1" dirty="0"/>
              <a:t>E10 </a:t>
            </a:r>
            <a:r>
              <a:rPr lang="en-US" dirty="0"/>
              <a:t>(também escritas como </a:t>
            </a:r>
            <a:r>
              <a:rPr lang="en-US" i="1" dirty="0"/>
              <a:t>D1:E10</a:t>
            </a:r>
            <a:r>
              <a:rPr lang="en-US" dirty="0"/>
              <a:t>) e </a:t>
            </a:r>
            <a:r>
              <a:rPr lang="en-US" dirty="0" err="1"/>
              <a:t>pressione</a:t>
            </a:r>
            <a:r>
              <a:rPr lang="en-US" dirty="0"/>
              <a:t> </a:t>
            </a:r>
            <a:r>
              <a:rPr lang="en-US" b="1" dirty="0"/>
              <a:t>Backspace </a:t>
            </a:r>
            <a:r>
              <a:rPr lang="en-US" dirty="0"/>
              <a:t>para </a:t>
            </a:r>
            <a:r>
              <a:rPr lang="en-US" dirty="0" err="1"/>
              <a:t>eliminar</a:t>
            </a:r>
            <a:r>
              <a:rPr lang="en-US" dirty="0"/>
              <a:t> o conteúdo</a:t>
            </a:r>
          </a:p>
          <a:p>
            <a:pPr marL="342900" marR="0" lvl="0" indent="-342900">
              <a:buFont typeface="+mj-lt"/>
              <a:buAutoNum type="arabicPeriod"/>
            </a:pPr>
            <a:r>
              <a:rPr lang="en-US" dirty="0"/>
              <a:t>Na célula </a:t>
            </a:r>
            <a:r>
              <a:rPr lang="en-US" i="1" dirty="0"/>
              <a:t>D4 </a:t>
            </a:r>
            <a:r>
              <a:rPr lang="en-US" dirty="0"/>
              <a:t>ou na barra de fórmulas, escreva a fórmula "=B4+C4"</a:t>
            </a:r>
          </a:p>
          <a:p>
            <a:pPr marL="342900" marR="0" lvl="0" indent="-342900">
              <a:buFont typeface="+mj-lt"/>
              <a:buAutoNum type="arabicPeriod"/>
            </a:pPr>
            <a:r>
              <a:rPr lang="en-US" dirty="0" err="1"/>
              <a:t>Pressione</a:t>
            </a:r>
            <a:r>
              <a:rPr lang="en-US" dirty="0"/>
              <a:t> a tecla </a:t>
            </a:r>
            <a:r>
              <a:rPr lang="en-US" b="1" dirty="0"/>
              <a:t>Enter</a:t>
            </a:r>
          </a:p>
          <a:p>
            <a:pPr marL="342900" marR="0" lvl="0" indent="-342900">
              <a:buFont typeface="+mj-lt"/>
              <a:buAutoNum type="arabicPeriod"/>
            </a:pPr>
            <a:r>
              <a:rPr lang="en-US" dirty="0" err="1"/>
              <a:t>Copie</a:t>
            </a:r>
            <a:r>
              <a:rPr lang="en-US" dirty="0"/>
              <a:t> e </a:t>
            </a:r>
            <a:r>
              <a:rPr lang="en-US" dirty="0" err="1"/>
              <a:t>cole</a:t>
            </a:r>
            <a:r>
              <a:rPr lang="en-US" dirty="0"/>
              <a:t> </a:t>
            </a:r>
            <a:r>
              <a:rPr lang="en-US" dirty="0">
                <a:ea typeface="Times New Roman" panose="02020603050405020304" pitchFamily="18" charset="0"/>
                <a:cs typeface="Times New Roman" panose="02020603050405020304" pitchFamily="18" charset="0"/>
              </a:rPr>
              <a:t>as células </a:t>
            </a:r>
            <a:r>
              <a:rPr lang="en-US" i="1" dirty="0">
                <a:ea typeface="Times New Roman" panose="02020603050405020304" pitchFamily="18" charset="0"/>
                <a:cs typeface="Times New Roman" panose="02020603050405020304" pitchFamily="18" charset="0"/>
              </a:rPr>
              <a:t>D4 </a:t>
            </a:r>
            <a:r>
              <a:rPr lang="en-US" dirty="0">
                <a:ea typeface="Times New Roman" panose="02020603050405020304" pitchFamily="18" charset="0"/>
                <a:cs typeface="Times New Roman" panose="02020603050405020304" pitchFamily="18" charset="0"/>
              </a:rPr>
              <a:t>a </a:t>
            </a:r>
            <a:r>
              <a:rPr lang="en-US" i="1" dirty="0">
                <a:ea typeface="Times New Roman" panose="02020603050405020304" pitchFamily="18" charset="0"/>
                <a:cs typeface="Times New Roman" panose="02020603050405020304" pitchFamily="18" charset="0"/>
              </a:rPr>
              <a:t>D2:D10</a:t>
            </a:r>
            <a:endParaRPr lang="en-US" sz="2800" i="1" dirty="0">
              <a:effectLst/>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Fórmulas</a:t>
            </a:r>
            <a:r>
              <a:rPr lang="en-US" dirty="0"/>
              <a:t> </a:t>
            </a:r>
            <a:r>
              <a:rPr lang="en-US" dirty="0" err="1"/>
              <a:t>práticas</a:t>
            </a:r>
            <a:endParaRPr lang="en-US" dirty="0"/>
          </a:p>
        </p:txBody>
      </p:sp>
      <p:pic>
        <p:nvPicPr>
          <p:cNvPr id="8" name="Picture 7">
            <a:extLst>
              <a:ext uri="{FF2B5EF4-FFF2-40B4-BE49-F238E27FC236}">
                <a16:creationId xmlns:a16="http://schemas.microsoft.com/office/drawing/2014/main" id="{7F31CC95-30BD-700C-49CA-95D067F9E1F5}"/>
              </a:ext>
            </a:extLst>
          </p:cNvPr>
          <p:cNvPicPr>
            <a:picLocks noChangeAspect="1"/>
          </p:cNvPicPr>
          <p:nvPr/>
        </p:nvPicPr>
        <p:blipFill rotWithShape="1">
          <a:blip r:embed="rId3"/>
          <a:srcRect b="3909"/>
          <a:stretch/>
        </p:blipFill>
        <p:spPr>
          <a:xfrm>
            <a:off x="8152033" y="1340615"/>
            <a:ext cx="3381024" cy="2361810"/>
          </a:xfrm>
          <a:prstGeom prst="rect">
            <a:avLst/>
          </a:prstGeom>
          <a:ln>
            <a:solidFill>
              <a:schemeClr val="tx1"/>
            </a:solidFill>
          </a:ln>
        </p:spPr>
      </p:pic>
      <p:pic>
        <p:nvPicPr>
          <p:cNvPr id="15" name="Picture 14">
            <a:extLst>
              <a:ext uri="{FF2B5EF4-FFF2-40B4-BE49-F238E27FC236}">
                <a16:creationId xmlns:a16="http://schemas.microsoft.com/office/drawing/2014/main" id="{08187069-CAA4-EA9D-F0DE-766EA215B4F7}"/>
              </a:ext>
            </a:extLst>
          </p:cNvPr>
          <p:cNvPicPr>
            <a:picLocks noChangeAspect="1"/>
          </p:cNvPicPr>
          <p:nvPr/>
        </p:nvPicPr>
        <p:blipFill rotWithShape="1">
          <a:blip r:embed="rId4"/>
          <a:srcRect t="-1" b="4253"/>
          <a:stretch/>
        </p:blipFill>
        <p:spPr>
          <a:xfrm>
            <a:off x="8152033" y="3899976"/>
            <a:ext cx="3381025" cy="2341608"/>
          </a:xfrm>
          <a:prstGeom prst="rect">
            <a:avLst/>
          </a:prstGeom>
          <a:ln>
            <a:solidFill>
              <a:schemeClr val="tx1"/>
            </a:solidFill>
          </a:ln>
        </p:spPr>
      </p:pic>
      <p:grpSp>
        <p:nvGrpSpPr>
          <p:cNvPr id="11" name="Group 10">
            <a:extLst>
              <a:ext uri="{FF2B5EF4-FFF2-40B4-BE49-F238E27FC236}">
                <a16:creationId xmlns:a16="http://schemas.microsoft.com/office/drawing/2014/main" id="{A8919A39-FA49-BE2A-B3CB-90F1D816287D}"/>
              </a:ext>
            </a:extLst>
          </p:cNvPr>
          <p:cNvGrpSpPr/>
          <p:nvPr/>
        </p:nvGrpSpPr>
        <p:grpSpPr>
          <a:xfrm>
            <a:off x="9842545" y="1340614"/>
            <a:ext cx="1172212" cy="1137240"/>
            <a:chOff x="3650505" y="6153131"/>
            <a:chExt cx="1122332" cy="1137240"/>
          </a:xfrm>
        </p:grpSpPr>
        <p:sp>
          <p:nvSpPr>
            <p:cNvPr id="10" name="Rectangle 9">
              <a:extLst>
                <a:ext uri="{FF2B5EF4-FFF2-40B4-BE49-F238E27FC236}">
                  <a16:creationId xmlns:a16="http://schemas.microsoft.com/office/drawing/2014/main" id="{BBBDC062-BEFB-9298-5F78-7186595FD892}"/>
                </a:ext>
              </a:extLst>
            </p:cNvPr>
            <p:cNvSpPr/>
            <p:nvPr/>
          </p:nvSpPr>
          <p:spPr>
            <a:xfrm>
              <a:off x="4254932" y="7062382"/>
              <a:ext cx="517905" cy="227989"/>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30AB4CC-75C1-93A2-15AB-6E289483AEE9}"/>
                </a:ext>
              </a:extLst>
            </p:cNvPr>
            <p:cNvSpPr/>
            <p:nvPr/>
          </p:nvSpPr>
          <p:spPr>
            <a:xfrm>
              <a:off x="3650505" y="6153131"/>
              <a:ext cx="1090072" cy="227988"/>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B57ABB5A-D7C8-C91E-180E-E3B6D6FEFCE8}"/>
              </a:ext>
            </a:extLst>
          </p:cNvPr>
          <p:cNvSpPr/>
          <p:nvPr/>
        </p:nvSpPr>
        <p:spPr>
          <a:xfrm>
            <a:off x="10473835" y="4506669"/>
            <a:ext cx="540922" cy="1517613"/>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3570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838200" y="1478857"/>
            <a:ext cx="11353800" cy="4639309"/>
          </a:xfrm>
        </p:spPr>
        <p:txBody>
          <a:bodyPr/>
          <a:lstStyle/>
          <a:p>
            <a:pPr marR="0"/>
            <a:r>
              <a:rPr lang="en-US" sz="2600" dirty="0">
                <a:ea typeface="Times New Roman" panose="02020603050405020304" pitchFamily="18" charset="0"/>
                <a:cs typeface="Times New Roman" panose="02020603050405020304" pitchFamily="18" charset="0"/>
              </a:rPr>
              <a:t>São</a:t>
            </a:r>
            <a:r>
              <a:rPr lang="en-US" sz="2600" dirty="0">
                <a:effectLst/>
                <a:ea typeface="Times New Roman" panose="02020603050405020304" pitchFamily="18" charset="0"/>
                <a:cs typeface="Times New Roman" panose="02020603050405020304" pitchFamily="18" charset="0"/>
              </a:rPr>
              <a:t> </a:t>
            </a:r>
            <a:r>
              <a:rPr lang="en-US" sz="2600" dirty="0" err="1">
                <a:effectLst/>
                <a:ea typeface="Times New Roman" panose="02020603050405020304" pitchFamily="18" charset="0"/>
                <a:cs typeface="Times New Roman" panose="02020603050405020304" pitchFamily="18" charset="0"/>
              </a:rPr>
              <a:t>códigos</a:t>
            </a:r>
            <a:r>
              <a:rPr lang="en-US" sz="2600" dirty="0">
                <a:effectLst/>
                <a:ea typeface="Times New Roman" panose="02020603050405020304" pitchFamily="18" charset="0"/>
                <a:cs typeface="Times New Roman" panose="02020603050405020304" pitchFamily="18" charset="0"/>
              </a:rPr>
              <a:t> de </a:t>
            </a:r>
            <a:r>
              <a:rPr lang="en-US" sz="2600" dirty="0" err="1">
                <a:effectLst/>
                <a:ea typeface="Times New Roman" panose="02020603050405020304" pitchFamily="18" charset="0"/>
                <a:cs typeface="Times New Roman" panose="02020603050405020304" pitchFamily="18" charset="0"/>
              </a:rPr>
              <a:t>computador</a:t>
            </a:r>
            <a:r>
              <a:rPr lang="en-US" sz="2600" dirty="0">
                <a:effectLst/>
                <a:ea typeface="Times New Roman" panose="02020603050405020304" pitchFamily="18" charset="0"/>
                <a:cs typeface="Times New Roman" panose="02020603050405020304" pitchFamily="18" charset="0"/>
              </a:rPr>
              <a:t> </a:t>
            </a:r>
            <a:r>
              <a:rPr lang="en-US" sz="2600" dirty="0" err="1">
                <a:effectLst/>
                <a:ea typeface="Times New Roman" panose="02020603050405020304" pitchFamily="18" charset="0"/>
                <a:cs typeface="Times New Roman" panose="02020603050405020304" pitchFamily="18" charset="0"/>
              </a:rPr>
              <a:t>concebidos</a:t>
            </a:r>
            <a:r>
              <a:rPr lang="en-US" sz="2600" dirty="0">
                <a:effectLst/>
                <a:ea typeface="Times New Roman" panose="02020603050405020304" pitchFamily="18" charset="0"/>
                <a:cs typeface="Times New Roman" panose="02020603050405020304" pitchFamily="18" charset="0"/>
              </a:rPr>
              <a:t> para calcular valores específicos:</a:t>
            </a:r>
          </a:p>
          <a:p>
            <a:pPr lvl="1"/>
            <a:r>
              <a:rPr lang="en-US" dirty="0">
                <a:effectLst/>
                <a:ea typeface="Times New Roman" panose="02020603050405020304" pitchFamily="18" charset="0"/>
                <a:cs typeface="Times New Roman" panose="02020603050405020304" pitchFamily="18" charset="0"/>
              </a:rPr>
              <a:t>Fórmulas pré-escritas, em várias etapas</a:t>
            </a:r>
          </a:p>
          <a:p>
            <a:pPr lvl="1"/>
            <a:r>
              <a:rPr lang="en-US" dirty="0">
                <a:effectLst/>
                <a:ea typeface="Times New Roman" panose="02020603050405020304" pitchFamily="18" charset="0"/>
                <a:cs typeface="Times New Roman" panose="02020603050405020304" pitchFamily="18" charset="0"/>
              </a:rPr>
              <a:t>Mais rápido do que escrever fórmulas</a:t>
            </a:r>
          </a:p>
          <a:p>
            <a:pPr marR="0" lvl="0" algn="l" defTabSz="914400" rtl="0" eaLnBrk="1" fontAlgn="auto" latinLnBrk="0" hangingPunct="1">
              <a:buClrTx/>
              <a:buSzTx/>
              <a:buFont typeface="Arial" panose="020B0604020202020204" pitchFamily="34" charset="0"/>
              <a:buChar char="•"/>
              <a:tabLst/>
              <a:defRPr/>
            </a:pPr>
            <a:r>
              <a:rPr lang="en-US" sz="2600" dirty="0">
                <a:effectLst/>
                <a:latin typeface="Arial" panose="020B0604020202020204" pitchFamily="34" charset="0"/>
                <a:ea typeface="Times New Roman" panose="02020603050405020304" pitchFamily="18" charset="0"/>
              </a:rPr>
              <a:t>As funções simples </a:t>
            </a:r>
            <a:r>
              <a:rPr lang="en-US" sz="2600" dirty="0" err="1">
                <a:effectLst/>
                <a:latin typeface="Arial" panose="020B0604020202020204" pitchFamily="34" charset="0"/>
                <a:ea typeface="Times New Roman" panose="02020603050405020304" pitchFamily="18" charset="0"/>
              </a:rPr>
              <a:t>encontram</a:t>
            </a:r>
            <a:r>
              <a:rPr lang="en-US" sz="2600" dirty="0">
                <a:effectLst/>
                <a:latin typeface="Arial" panose="020B0604020202020204" pitchFamily="34" charset="0"/>
                <a:ea typeface="Times New Roman" panose="02020603050405020304" pitchFamily="18" charset="0"/>
              </a:rPr>
              <a:t>-se </a:t>
            </a:r>
            <a:r>
              <a:rPr lang="en-US" sz="2600" dirty="0" err="1">
                <a:effectLst/>
                <a:latin typeface="Arial" panose="020B0604020202020204" pitchFamily="34" charset="0"/>
                <a:ea typeface="Times New Roman" panose="02020603050405020304" pitchFamily="18" charset="0"/>
              </a:rPr>
              <a:t>na</a:t>
            </a:r>
            <a:r>
              <a:rPr lang="en-US" sz="2600" dirty="0">
                <a:effectLst/>
                <a:latin typeface="Arial" panose="020B0604020202020204" pitchFamily="34" charset="0"/>
                <a:ea typeface="Times New Roman" panose="02020603050405020304" pitchFamily="18" charset="0"/>
              </a:rPr>
              <a:t> aba Página inicial e no grupo Edição</a:t>
            </a:r>
            <a:endParaRPr lang="en-US" sz="2600" b="1" dirty="0"/>
          </a:p>
          <a:p>
            <a:r>
              <a:rPr lang="en-US" sz="2600" dirty="0">
                <a:effectLst/>
                <a:latin typeface="Arial" panose="020B0604020202020204" pitchFamily="34" charset="0"/>
                <a:ea typeface="Times New Roman" panose="02020603050405020304" pitchFamily="18" charset="0"/>
              </a:rPr>
              <a:t>Pode selecionar uma das funções da </a:t>
            </a:r>
            <a:r>
              <a:rPr lang="en-US" sz="2600" dirty="0" err="1">
                <a:effectLst/>
                <a:latin typeface="Arial" panose="020B0604020202020204" pitchFamily="34" charset="0"/>
                <a:ea typeface="Times New Roman" panose="02020603050405020304" pitchFamily="18" charset="0"/>
              </a:rPr>
              <a:t>lista</a:t>
            </a:r>
            <a:r>
              <a:rPr lang="en-US" sz="2600" dirty="0">
                <a:effectLst/>
                <a:latin typeface="Arial" panose="020B0604020202020204" pitchFamily="34" charset="0"/>
                <a:ea typeface="Times New Roman" panose="02020603050405020304" pitchFamily="18" charset="0"/>
              </a:rPr>
              <a:t>, clicando no botão Ʃ </a:t>
            </a:r>
            <a:endParaRPr lang="en-US" sz="2600" dirty="0"/>
          </a:p>
          <a:p>
            <a:endParaRPr lang="en-US" dirty="0"/>
          </a:p>
        </p:txBody>
      </p:sp>
      <p:sp>
        <p:nvSpPr>
          <p:cNvPr id="3" name="Title 2"/>
          <p:cNvSpPr>
            <a:spLocks noGrp="1"/>
          </p:cNvSpPr>
          <p:nvPr>
            <p:ph type="title"/>
          </p:nvPr>
        </p:nvSpPr>
        <p:spPr/>
        <p:txBody>
          <a:bodyPr/>
          <a:lstStyle/>
          <a:p>
            <a:r>
              <a:rPr lang="en-US" dirty="0" err="1"/>
              <a:t>Funções</a:t>
            </a:r>
            <a:r>
              <a:rPr lang="en-US" dirty="0"/>
              <a:t> (1/2)</a:t>
            </a:r>
          </a:p>
        </p:txBody>
      </p:sp>
      <p:grpSp>
        <p:nvGrpSpPr>
          <p:cNvPr id="6" name="Group 5">
            <a:extLst>
              <a:ext uri="{FF2B5EF4-FFF2-40B4-BE49-F238E27FC236}">
                <a16:creationId xmlns:a16="http://schemas.microsoft.com/office/drawing/2014/main" id="{6D7AE3BC-8CAF-92C2-5707-5B9B0E37BD00}"/>
              </a:ext>
            </a:extLst>
          </p:cNvPr>
          <p:cNvGrpSpPr/>
          <p:nvPr/>
        </p:nvGrpSpPr>
        <p:grpSpPr>
          <a:xfrm>
            <a:off x="1957237" y="4376558"/>
            <a:ext cx="8528021" cy="1614360"/>
            <a:chOff x="1831989" y="4786440"/>
            <a:chExt cx="8528021" cy="1614360"/>
          </a:xfrm>
        </p:grpSpPr>
        <p:pic>
          <p:nvPicPr>
            <p:cNvPr id="4" name="Picture 3" descr="The screen capture displays the function and Fx feature in the tool bar. " title="Function and Fx Features">
              <a:extLst>
                <a:ext uri="{FF2B5EF4-FFF2-40B4-BE49-F238E27FC236}">
                  <a16:creationId xmlns:a16="http://schemas.microsoft.com/office/drawing/2014/main" id="{4AA64B16-6910-A5A0-8F5B-1EA228EB5E08}"/>
                </a:ext>
              </a:extLst>
            </p:cNvPr>
            <p:cNvPicPr>
              <a:picLocks noChangeAspect="1"/>
            </p:cNvPicPr>
            <p:nvPr/>
          </p:nvPicPr>
          <p:blipFill rotWithShape="1">
            <a:blip r:embed="rId3">
              <a:extLst>
                <a:ext uri="{28A0092B-C50C-407E-A947-70E740481C1C}">
                  <a14:useLocalDpi xmlns:a14="http://schemas.microsoft.com/office/drawing/2010/main" val="0"/>
                </a:ext>
              </a:extLst>
            </a:blip>
            <a:srcRect b="20156"/>
            <a:stretch/>
          </p:blipFill>
          <p:spPr>
            <a:xfrm>
              <a:off x="1831989" y="4786440"/>
              <a:ext cx="8528021" cy="1614360"/>
            </a:xfrm>
            <a:prstGeom prst="rect">
              <a:avLst/>
            </a:prstGeom>
            <a:ln>
              <a:solidFill>
                <a:schemeClr val="tx1"/>
              </a:solidFill>
            </a:ln>
          </p:spPr>
        </p:pic>
        <p:sp>
          <p:nvSpPr>
            <p:cNvPr id="5" name="Rectangle 4">
              <a:extLst>
                <a:ext uri="{FF2B5EF4-FFF2-40B4-BE49-F238E27FC236}">
                  <a16:creationId xmlns:a16="http://schemas.microsoft.com/office/drawing/2014/main" id="{A170BB0D-E6B7-2D1D-1451-4F2CAE9115B8}"/>
                </a:ext>
              </a:extLst>
            </p:cNvPr>
            <p:cNvSpPr/>
            <p:nvPr/>
          </p:nvSpPr>
          <p:spPr>
            <a:xfrm>
              <a:off x="9121422" y="5350934"/>
              <a:ext cx="417689" cy="316089"/>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42656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1E43190-8D75-7EFC-970B-2A93BCB8CA85}"/>
              </a:ext>
            </a:extLst>
          </p:cNvPr>
          <p:cNvSpPr>
            <a:spLocks noGrp="1"/>
          </p:cNvSpPr>
          <p:nvPr>
            <p:ph sz="half" idx="2"/>
          </p:nvPr>
        </p:nvSpPr>
        <p:spPr/>
        <p:txBody>
          <a:bodyPr/>
          <a:lstStyle/>
          <a:p>
            <a:r>
              <a:rPr lang="en-US" sz="2800" dirty="0"/>
              <a:t>O </a:t>
            </a:r>
            <a:r>
              <a:rPr lang="en-US" sz="2800" dirty="0" err="1"/>
              <a:t>ícone</a:t>
            </a:r>
            <a:r>
              <a:rPr lang="en-US" sz="2800" dirty="0"/>
              <a:t> 	     </a:t>
            </a:r>
            <a:r>
              <a:rPr lang="en-US" sz="2800" dirty="0" err="1"/>
              <a:t>ao</a:t>
            </a:r>
            <a:r>
              <a:rPr lang="en-US" sz="2800" dirty="0"/>
              <a:t> lado da barra de fórmula abre uma </a:t>
            </a:r>
            <a:r>
              <a:rPr lang="en-US" sz="2800" dirty="0">
                <a:effectLst/>
                <a:latin typeface="Arial" panose="020B0604020202020204" pitchFamily="34" charset="0"/>
                <a:ea typeface="Times New Roman" panose="02020603050405020304" pitchFamily="18" charset="0"/>
              </a:rPr>
              <a:t>caixa de diálogo para ver mais funções que estão disponíveis</a:t>
            </a:r>
            <a:endParaRPr lang="en-US" sz="2800" dirty="0"/>
          </a:p>
          <a:p>
            <a:endParaRPr lang="en-US" dirty="0"/>
          </a:p>
        </p:txBody>
      </p:sp>
      <p:sp>
        <p:nvSpPr>
          <p:cNvPr id="3" name="Title 2"/>
          <p:cNvSpPr>
            <a:spLocks noGrp="1"/>
          </p:cNvSpPr>
          <p:nvPr>
            <p:ph type="title"/>
          </p:nvPr>
        </p:nvSpPr>
        <p:spPr/>
        <p:txBody>
          <a:bodyPr/>
          <a:lstStyle/>
          <a:p>
            <a:r>
              <a:rPr lang="en-US" dirty="0" err="1"/>
              <a:t>Funções</a:t>
            </a:r>
            <a:r>
              <a:rPr lang="en-US" dirty="0"/>
              <a:t> (2/2)</a:t>
            </a:r>
          </a:p>
        </p:txBody>
      </p:sp>
      <p:grpSp>
        <p:nvGrpSpPr>
          <p:cNvPr id="13" name="Group 12">
            <a:extLst>
              <a:ext uri="{FF2B5EF4-FFF2-40B4-BE49-F238E27FC236}">
                <a16:creationId xmlns:a16="http://schemas.microsoft.com/office/drawing/2014/main" id="{AFEBDCC9-850E-19C3-D666-895A1F923638}"/>
              </a:ext>
            </a:extLst>
          </p:cNvPr>
          <p:cNvGrpSpPr/>
          <p:nvPr/>
        </p:nvGrpSpPr>
        <p:grpSpPr>
          <a:xfrm>
            <a:off x="1707919" y="3030510"/>
            <a:ext cx="8776162" cy="2080728"/>
            <a:chOff x="1707919" y="3429000"/>
            <a:chExt cx="8776162" cy="2080728"/>
          </a:xfrm>
        </p:grpSpPr>
        <p:pic>
          <p:nvPicPr>
            <p:cNvPr id="5" name="Picture 4" descr="The screen capture displays the function and Fx feature in the tool bar. " title="Function and Fx Features">
              <a:extLst>
                <a:ext uri="{FF2B5EF4-FFF2-40B4-BE49-F238E27FC236}">
                  <a16:creationId xmlns:a16="http://schemas.microsoft.com/office/drawing/2014/main" id="{AE8C24FB-70D5-2267-957D-CA8BFE3C3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7919" y="3429000"/>
              <a:ext cx="8776162" cy="2080728"/>
            </a:xfrm>
            <a:prstGeom prst="rect">
              <a:avLst/>
            </a:prstGeom>
            <a:ln>
              <a:solidFill>
                <a:schemeClr val="tx1"/>
              </a:solidFill>
            </a:ln>
          </p:spPr>
        </p:pic>
        <p:sp>
          <p:nvSpPr>
            <p:cNvPr id="2" name="Rectangle 1">
              <a:extLst>
                <a:ext uri="{FF2B5EF4-FFF2-40B4-BE49-F238E27FC236}">
                  <a16:creationId xmlns:a16="http://schemas.microsoft.com/office/drawing/2014/main" id="{667EBB0C-3C00-1F02-6157-CFB096B5564F}"/>
                </a:ext>
              </a:extLst>
            </p:cNvPr>
            <p:cNvSpPr/>
            <p:nvPr/>
          </p:nvSpPr>
          <p:spPr>
            <a:xfrm>
              <a:off x="3364088" y="5150598"/>
              <a:ext cx="1241779" cy="316089"/>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2A9D5B2-B73E-6F6E-6C3D-1EF5B1EDE7BF}"/>
                </a:ext>
              </a:extLst>
            </p:cNvPr>
            <p:cNvSpPr/>
            <p:nvPr/>
          </p:nvSpPr>
          <p:spPr>
            <a:xfrm>
              <a:off x="9211734" y="4030135"/>
              <a:ext cx="428978" cy="292608"/>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id="{FB5435A4-B9C5-8B93-3AC1-1BA4017218B8}"/>
              </a:ext>
            </a:extLst>
          </p:cNvPr>
          <p:cNvPicPr>
            <a:picLocks noChangeAspect="1"/>
          </p:cNvPicPr>
          <p:nvPr/>
        </p:nvPicPr>
        <p:blipFill rotWithShape="1">
          <a:blip r:embed="rId4"/>
          <a:srcRect t="10727"/>
          <a:stretch/>
        </p:blipFill>
        <p:spPr>
          <a:xfrm>
            <a:off x="2466400" y="1478857"/>
            <a:ext cx="699912" cy="544725"/>
          </a:xfrm>
          <a:prstGeom prst="rect">
            <a:avLst/>
          </a:prstGeom>
        </p:spPr>
      </p:pic>
    </p:spTree>
    <p:extLst>
      <p:ext uri="{BB962C8B-B14F-4D97-AF65-F5344CB8AC3E}">
        <p14:creationId xmlns:p14="http://schemas.microsoft.com/office/powerpoint/2010/main" val="30881863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35E0508-CA17-28A5-9BF1-0244F3CB22B7}"/>
              </a:ext>
            </a:extLst>
          </p:cNvPr>
          <p:cNvSpPr>
            <a:spLocks noGrp="1"/>
          </p:cNvSpPr>
          <p:nvPr>
            <p:ph sz="half" idx="2"/>
          </p:nvPr>
        </p:nvSpPr>
        <p:spPr>
          <a:xfrm>
            <a:off x="5833640" y="1478857"/>
            <a:ext cx="5520159" cy="4639309"/>
          </a:xfrm>
        </p:spPr>
        <p:txBody>
          <a:bodyPr/>
          <a:lstStyle/>
          <a:p>
            <a:pPr marL="342900" indent="-342900">
              <a:buFont typeface="+mj-lt"/>
              <a:buAutoNum type="arabicPeriod"/>
            </a:pPr>
            <a:r>
              <a:rPr lang="en-US" dirty="0" err="1"/>
              <a:t>Selecione</a:t>
            </a:r>
            <a:r>
              <a:rPr lang="en-US" dirty="0"/>
              <a:t> o ícone</a:t>
            </a:r>
          </a:p>
          <a:p>
            <a:pPr marL="342900" indent="-342900">
              <a:buFont typeface="+mj-lt"/>
              <a:buAutoNum type="arabicPeriod"/>
            </a:pPr>
            <a:r>
              <a:rPr lang="en-US" dirty="0"/>
              <a:t>Deve aparecer a caixa de diálogo da função </a:t>
            </a:r>
          </a:p>
          <a:p>
            <a:pPr marL="342900" indent="-342900">
              <a:buFont typeface="+mj-lt"/>
              <a:buAutoNum type="arabicPeriod"/>
            </a:pPr>
            <a:r>
              <a:rPr lang="en-US" dirty="0"/>
              <a:t>Explore as diferentes categorias e as </a:t>
            </a:r>
            <a:r>
              <a:rPr lang="en-US" dirty="0" err="1"/>
              <a:t>funções</a:t>
            </a:r>
            <a:r>
              <a:rPr lang="en-US" dirty="0"/>
              <a:t> </a:t>
            </a:r>
            <a:br>
              <a:rPr lang="en-US" dirty="0"/>
            </a:br>
            <a:r>
              <a:rPr lang="en-US" dirty="0"/>
              <a:t>que </a:t>
            </a:r>
            <a:r>
              <a:rPr lang="en-US" dirty="0" err="1"/>
              <a:t>contém</a:t>
            </a:r>
            <a:r>
              <a:rPr lang="en-US" dirty="0"/>
              <a:t> </a:t>
            </a:r>
          </a:p>
          <a:p>
            <a:endParaRPr lang="en-US" dirty="0"/>
          </a:p>
        </p:txBody>
      </p:sp>
      <p:sp>
        <p:nvSpPr>
          <p:cNvPr id="3" name="Title 2">
            <a:extLst>
              <a:ext uri="{FF2B5EF4-FFF2-40B4-BE49-F238E27FC236}">
                <a16:creationId xmlns:a16="http://schemas.microsoft.com/office/drawing/2014/main" id="{139FCBE7-B447-279C-13D4-3024BBEB7774}"/>
              </a:ext>
            </a:extLst>
          </p:cNvPr>
          <p:cNvSpPr>
            <a:spLocks noGrp="1"/>
          </p:cNvSpPr>
          <p:nvPr>
            <p:ph type="title"/>
          </p:nvPr>
        </p:nvSpPr>
        <p:spPr/>
        <p:txBody>
          <a:bodyPr/>
          <a:lstStyle/>
          <a:p>
            <a:r>
              <a:rPr lang="en-US" dirty="0"/>
              <a:t>Categorias de </a:t>
            </a:r>
            <a:r>
              <a:rPr lang="en-US" dirty="0" err="1"/>
              <a:t>funções</a:t>
            </a:r>
            <a:r>
              <a:rPr lang="en-US" dirty="0"/>
              <a:t> </a:t>
            </a:r>
            <a:r>
              <a:rPr lang="en-US" dirty="0" err="1"/>
              <a:t>práticas</a:t>
            </a:r>
            <a:endParaRPr lang="en-US" dirty="0"/>
          </a:p>
        </p:txBody>
      </p:sp>
      <p:pic>
        <p:nvPicPr>
          <p:cNvPr id="7" name="Picture 6">
            <a:extLst>
              <a:ext uri="{FF2B5EF4-FFF2-40B4-BE49-F238E27FC236}">
                <a16:creationId xmlns:a16="http://schemas.microsoft.com/office/drawing/2014/main" id="{8C82CABA-2709-C2A8-BA45-12E8B868B9C3}"/>
              </a:ext>
            </a:extLst>
          </p:cNvPr>
          <p:cNvPicPr>
            <a:picLocks noChangeAspect="1"/>
          </p:cNvPicPr>
          <p:nvPr/>
        </p:nvPicPr>
        <p:blipFill rotWithShape="1">
          <a:blip r:embed="rId3"/>
          <a:srcRect t="10727"/>
          <a:stretch/>
        </p:blipFill>
        <p:spPr>
          <a:xfrm>
            <a:off x="9138593" y="1478857"/>
            <a:ext cx="699912" cy="544725"/>
          </a:xfrm>
          <a:prstGeom prst="rect">
            <a:avLst/>
          </a:prstGeom>
        </p:spPr>
      </p:pic>
      <p:grpSp>
        <p:nvGrpSpPr>
          <p:cNvPr id="11" name="Group 10">
            <a:extLst>
              <a:ext uri="{FF2B5EF4-FFF2-40B4-BE49-F238E27FC236}">
                <a16:creationId xmlns:a16="http://schemas.microsoft.com/office/drawing/2014/main" id="{7153454E-DC2B-0B13-DB7F-37C559E80D55}"/>
              </a:ext>
            </a:extLst>
          </p:cNvPr>
          <p:cNvGrpSpPr/>
          <p:nvPr/>
        </p:nvGrpSpPr>
        <p:grpSpPr>
          <a:xfrm>
            <a:off x="838200" y="1478857"/>
            <a:ext cx="4704644" cy="4038000"/>
            <a:chOff x="838200" y="1478857"/>
            <a:chExt cx="4704644" cy="4038000"/>
          </a:xfrm>
        </p:grpSpPr>
        <p:pic>
          <p:nvPicPr>
            <p:cNvPr id="5" name="Picture 4" descr="The screen capture shows the function categories screen from the &quot;Select Format&quot; box. " title="Function Categories">
              <a:extLst>
                <a:ext uri="{FF2B5EF4-FFF2-40B4-BE49-F238E27FC236}">
                  <a16:creationId xmlns:a16="http://schemas.microsoft.com/office/drawing/2014/main" id="{676BE28C-B813-07B3-DA4A-38A6435589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1478857"/>
              <a:ext cx="4704644" cy="4038000"/>
            </a:xfrm>
            <a:prstGeom prst="rect">
              <a:avLst/>
            </a:prstGeom>
            <a:ln>
              <a:solidFill>
                <a:schemeClr val="tx1"/>
              </a:solidFill>
            </a:ln>
          </p:spPr>
        </p:pic>
        <p:sp>
          <p:nvSpPr>
            <p:cNvPr id="10" name="Rectangle 9">
              <a:extLst>
                <a:ext uri="{FF2B5EF4-FFF2-40B4-BE49-F238E27FC236}">
                  <a16:creationId xmlns:a16="http://schemas.microsoft.com/office/drawing/2014/main" id="{B90FF628-73AB-D349-E876-C22746D362C6}"/>
                </a:ext>
              </a:extLst>
            </p:cNvPr>
            <p:cNvSpPr/>
            <p:nvPr/>
          </p:nvSpPr>
          <p:spPr>
            <a:xfrm>
              <a:off x="1013675" y="2450231"/>
              <a:ext cx="1241779" cy="210312"/>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457176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1606E64-FC35-21D3-00A0-BE800C27CAFF}"/>
              </a:ext>
            </a:extLst>
          </p:cNvPr>
          <p:cNvSpPr>
            <a:spLocks noGrp="1"/>
          </p:cNvSpPr>
          <p:nvPr>
            <p:ph sz="half" idx="2"/>
          </p:nvPr>
        </p:nvSpPr>
        <p:spPr>
          <a:xfrm>
            <a:off x="838200" y="1478857"/>
            <a:ext cx="7678670" cy="4639309"/>
          </a:xfrm>
        </p:spPr>
        <p:txBody>
          <a:bodyPr/>
          <a:lstStyle/>
          <a:p>
            <a:pPr marL="0" indent="0">
              <a:buNone/>
            </a:pPr>
            <a:r>
              <a:rPr lang="en-US" sz="2400" dirty="0"/>
              <a:t>Muitas funções </a:t>
            </a:r>
            <a:r>
              <a:rPr lang="en-GB" sz="2400" dirty="0"/>
              <a:t>utilizadas na vigilância de dados estão na categoria Funções estatísticas: </a:t>
            </a:r>
          </a:p>
          <a:p>
            <a:pPr marL="742950" lvl="1" indent="-285750"/>
            <a:r>
              <a:rPr lang="en-US" sz="2100" b="1" dirty="0">
                <a:solidFill>
                  <a:srgbClr val="00953A"/>
                </a:solidFill>
              </a:rPr>
              <a:t>Média: </a:t>
            </a:r>
            <a:r>
              <a:rPr lang="en-US" sz="2100" dirty="0"/>
              <a:t>produz a média das células dentro de um intervalo de células</a:t>
            </a:r>
          </a:p>
          <a:p>
            <a:pPr marL="742950" lvl="1" indent="-285750"/>
            <a:r>
              <a:rPr lang="en-US" sz="2100" b="1" dirty="0">
                <a:solidFill>
                  <a:srgbClr val="00953A"/>
                </a:solidFill>
              </a:rPr>
              <a:t>Mediana: </a:t>
            </a:r>
            <a:r>
              <a:rPr lang="en-US" sz="2100" dirty="0"/>
              <a:t>produz o valor mais próximo do ponto médio das células dentro de um intervalo</a:t>
            </a:r>
          </a:p>
          <a:p>
            <a:pPr marL="742950" lvl="1" indent="-285750"/>
            <a:r>
              <a:rPr lang="en-US" sz="2100" b="1" dirty="0">
                <a:solidFill>
                  <a:srgbClr val="00953A"/>
                </a:solidFill>
              </a:rPr>
              <a:t>Mínimo: </a:t>
            </a:r>
            <a:r>
              <a:rPr lang="en-US" sz="2100" dirty="0"/>
              <a:t>apresenta o </a:t>
            </a:r>
            <a:r>
              <a:rPr lang="en-US" sz="2100" dirty="0" err="1"/>
              <a:t>menor</a:t>
            </a:r>
            <a:r>
              <a:rPr lang="en-US" sz="2100" dirty="0"/>
              <a:t> valor do intervalo de células</a:t>
            </a:r>
          </a:p>
          <a:p>
            <a:pPr marL="742950" lvl="1" indent="-285750"/>
            <a:r>
              <a:rPr lang="en-US" sz="2100" b="1" dirty="0">
                <a:solidFill>
                  <a:srgbClr val="00953A"/>
                </a:solidFill>
              </a:rPr>
              <a:t>Máximo: </a:t>
            </a:r>
            <a:r>
              <a:rPr lang="en-US" sz="2100" dirty="0"/>
              <a:t>apresenta o maior valor no intervalo de células</a:t>
            </a:r>
          </a:p>
          <a:p>
            <a:pPr marL="742950" lvl="1" indent="-285750"/>
            <a:r>
              <a:rPr lang="en-US" sz="2100" b="1" dirty="0">
                <a:solidFill>
                  <a:srgbClr val="00953A"/>
                </a:solidFill>
              </a:rPr>
              <a:t>Soma: </a:t>
            </a:r>
            <a:r>
              <a:rPr lang="en-US" sz="2100" dirty="0"/>
              <a:t>adiciona os valores de cada célula </a:t>
            </a:r>
            <a:r>
              <a:rPr lang="en-US" sz="2100"/>
              <a:t>no </a:t>
            </a:r>
            <a:br>
              <a:rPr lang="en-US" sz="2100"/>
            </a:br>
            <a:r>
              <a:rPr lang="en-US" sz="2100"/>
              <a:t>seu </a:t>
            </a:r>
            <a:r>
              <a:rPr lang="en-US" sz="2100" dirty="0"/>
              <a:t>intervalo</a:t>
            </a:r>
          </a:p>
          <a:p>
            <a:pPr marL="742950" lvl="1" indent="-285750"/>
            <a:r>
              <a:rPr lang="en-US" sz="2100" b="1" dirty="0">
                <a:solidFill>
                  <a:srgbClr val="00953A"/>
                </a:solidFill>
              </a:rPr>
              <a:t>Contagem: </a:t>
            </a:r>
            <a:r>
              <a:rPr lang="en-US" sz="2100" dirty="0"/>
              <a:t>apresenta o número de células num intervalo que contém números</a:t>
            </a:r>
          </a:p>
        </p:txBody>
      </p:sp>
      <p:sp>
        <p:nvSpPr>
          <p:cNvPr id="3" name="Title 2">
            <a:extLst>
              <a:ext uri="{FF2B5EF4-FFF2-40B4-BE49-F238E27FC236}">
                <a16:creationId xmlns:a16="http://schemas.microsoft.com/office/drawing/2014/main" id="{139FCBE7-B447-279C-13D4-3024BBEB7774}"/>
              </a:ext>
            </a:extLst>
          </p:cNvPr>
          <p:cNvSpPr>
            <a:spLocks noGrp="1"/>
          </p:cNvSpPr>
          <p:nvPr>
            <p:ph type="title"/>
          </p:nvPr>
        </p:nvSpPr>
        <p:spPr/>
        <p:txBody>
          <a:bodyPr anchor="ctr">
            <a:normAutofit/>
          </a:bodyPr>
          <a:lstStyle/>
          <a:p>
            <a:r>
              <a:rPr lang="en-US" dirty="0" err="1"/>
              <a:t>Funções</a:t>
            </a:r>
            <a:r>
              <a:rPr lang="en-US" dirty="0"/>
              <a:t> </a:t>
            </a:r>
            <a:r>
              <a:rPr lang="en-US" dirty="0" err="1"/>
              <a:t>estatísticas</a:t>
            </a:r>
            <a:endParaRPr lang="en-US" dirty="0"/>
          </a:p>
        </p:txBody>
      </p:sp>
      <p:sp>
        <p:nvSpPr>
          <p:cNvPr id="9" name="TextBox 8">
            <a:extLst>
              <a:ext uri="{FF2B5EF4-FFF2-40B4-BE49-F238E27FC236}">
                <a16:creationId xmlns:a16="http://schemas.microsoft.com/office/drawing/2014/main" id="{B279E543-9902-538A-E73A-22E44FABA914}"/>
              </a:ext>
            </a:extLst>
          </p:cNvPr>
          <p:cNvSpPr txBox="1"/>
          <p:nvPr/>
        </p:nvSpPr>
        <p:spPr>
          <a:xfrm>
            <a:off x="526942" y="1478857"/>
            <a:ext cx="5473808" cy="4639309"/>
          </a:xfrm>
          <a:prstGeom prst="rect">
            <a:avLst/>
          </a:prstGeom>
        </p:spPr>
        <p:txBody>
          <a:bodyPr rtlCol="0">
            <a:normAutofit/>
          </a:bodyPr>
          <a:lstStyle/>
          <a:p>
            <a:pPr defTabSz="914400">
              <a:spcBef>
                <a:spcPts val="500"/>
              </a:spcBef>
              <a:spcAft>
                <a:spcPts val="500"/>
              </a:spcAft>
            </a:pPr>
            <a:endParaRPr lang="en-US" sz="2800" kern="1200" dirty="0"/>
          </a:p>
        </p:txBody>
      </p:sp>
      <p:grpSp>
        <p:nvGrpSpPr>
          <p:cNvPr id="10" name="Group 9">
            <a:extLst>
              <a:ext uri="{FF2B5EF4-FFF2-40B4-BE49-F238E27FC236}">
                <a16:creationId xmlns:a16="http://schemas.microsoft.com/office/drawing/2014/main" id="{7902EBC5-0771-82C7-300A-8F2D46DEA5E1}"/>
              </a:ext>
            </a:extLst>
          </p:cNvPr>
          <p:cNvGrpSpPr/>
          <p:nvPr/>
        </p:nvGrpSpPr>
        <p:grpSpPr>
          <a:xfrm>
            <a:off x="8516870" y="1593942"/>
            <a:ext cx="3440288" cy="3716612"/>
            <a:chOff x="7913512" y="1593942"/>
            <a:chExt cx="3440288" cy="3091603"/>
          </a:xfrm>
        </p:grpSpPr>
        <p:pic>
          <p:nvPicPr>
            <p:cNvPr id="2" name="Picture 1" descr="The screen capture displays the Statistical Functions feature from the Insert Function screen. " title="Statistical Functions">
              <a:extLst>
                <a:ext uri="{FF2B5EF4-FFF2-40B4-BE49-F238E27FC236}">
                  <a16:creationId xmlns:a16="http://schemas.microsoft.com/office/drawing/2014/main" id="{07F9710E-C35D-9F24-B22B-1B1C676D4315}"/>
                </a:ext>
              </a:extLst>
            </p:cNvPr>
            <p:cNvPicPr>
              <a:picLocks noChangeAspect="1"/>
            </p:cNvPicPr>
            <p:nvPr/>
          </p:nvPicPr>
          <p:blipFill rotWithShape="1">
            <a:blip r:embed="rId3">
              <a:extLst>
                <a:ext uri="{28A0092B-C50C-407E-A947-70E740481C1C}">
                  <a14:useLocalDpi xmlns:a14="http://schemas.microsoft.com/office/drawing/2010/main" val="0"/>
                </a:ext>
              </a:extLst>
            </a:blip>
            <a:srcRect l="459" r="2726" b="-3"/>
            <a:stretch/>
          </p:blipFill>
          <p:spPr>
            <a:xfrm>
              <a:off x="7913512" y="1593942"/>
              <a:ext cx="3440288" cy="3091603"/>
            </a:xfrm>
            <a:prstGeom prst="rect">
              <a:avLst/>
            </a:prstGeom>
            <a:noFill/>
            <a:ln>
              <a:solidFill>
                <a:schemeClr val="tx1"/>
              </a:solidFill>
            </a:ln>
            <a:effectLst>
              <a:outerShdw blurRad="50800" dist="38100" dir="2700000" algn="tl" rotWithShape="0">
                <a:prstClr val="black">
                  <a:alpha val="40000"/>
                </a:prstClr>
              </a:outerShdw>
            </a:effectLst>
          </p:spPr>
        </p:pic>
        <p:sp>
          <p:nvSpPr>
            <p:cNvPr id="8" name="Rectangle 7">
              <a:extLst>
                <a:ext uri="{FF2B5EF4-FFF2-40B4-BE49-F238E27FC236}">
                  <a16:creationId xmlns:a16="http://schemas.microsoft.com/office/drawing/2014/main" id="{A0E89A1F-8DC8-2D57-7DD2-757A5F6E01CC}"/>
                </a:ext>
              </a:extLst>
            </p:cNvPr>
            <p:cNvSpPr/>
            <p:nvPr/>
          </p:nvSpPr>
          <p:spPr>
            <a:xfrm>
              <a:off x="8923159" y="2341077"/>
              <a:ext cx="1738490" cy="200334"/>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7374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B3ABE7A-F18C-6890-7A62-B0210C113884}"/>
              </a:ext>
            </a:extLst>
          </p:cNvPr>
          <p:cNvSpPr>
            <a:spLocks noGrp="1"/>
          </p:cNvSpPr>
          <p:nvPr>
            <p:ph sz="half" idx="2"/>
          </p:nvPr>
        </p:nvSpPr>
        <p:spPr>
          <a:xfrm>
            <a:off x="838200" y="1478857"/>
            <a:ext cx="5851967" cy="4639309"/>
          </a:xfrm>
        </p:spPr>
        <p:txBody>
          <a:bodyPr/>
          <a:lstStyle/>
          <a:p>
            <a:r>
              <a:rPr lang="en-US" sz="2800" dirty="0">
                <a:effectLst/>
                <a:latin typeface="Arial" panose="020B0604020202020204" pitchFamily="34" charset="0"/>
                <a:ea typeface="Times New Roman" panose="02020603050405020304" pitchFamily="18" charset="0"/>
              </a:rPr>
              <a:t>Abra a aba </a:t>
            </a:r>
            <a:r>
              <a:rPr lang="en-US" sz="2800" u="sng" dirty="0">
                <a:effectLst/>
                <a:latin typeface="Arial" panose="020B0604020202020204" pitchFamily="34" charset="0"/>
                <a:ea typeface="Times New Roman" panose="02020603050405020304" pitchFamily="18" charset="0"/>
              </a:rPr>
              <a:t>de </a:t>
            </a:r>
            <a:r>
              <a:rPr lang="en-US" sz="2800" u="sng" dirty="0" err="1">
                <a:effectLst/>
                <a:latin typeface="Arial" panose="020B0604020202020204" pitchFamily="34" charset="0"/>
                <a:ea typeface="Times New Roman" panose="02020603050405020304" pitchFamily="18" charset="0"/>
              </a:rPr>
              <a:t>Março</a:t>
            </a:r>
            <a:r>
              <a:rPr lang="en-US" sz="2800" u="sng" dirty="0">
                <a:effectLst/>
                <a:latin typeface="Arial" panose="020B0604020202020204" pitchFamily="34" charset="0"/>
                <a:ea typeface="Times New Roman" panose="02020603050405020304" pitchFamily="18" charset="0"/>
              </a:rPr>
              <a:t> de 2024</a:t>
            </a:r>
          </a:p>
          <a:p>
            <a:pPr marL="800100" lvl="1" indent="-342900">
              <a:buClrTx/>
              <a:buFont typeface="+mj-lt"/>
              <a:buAutoNum type="arabicPeriod"/>
            </a:pPr>
            <a:r>
              <a:rPr lang="en-US" dirty="0" err="1">
                <a:effectLst/>
                <a:latin typeface="Arial" panose="020B0604020202020204" pitchFamily="34" charset="0"/>
                <a:ea typeface="Times New Roman" panose="02020603050405020304" pitchFamily="18" charset="0"/>
                <a:cs typeface="Times New Roman" panose="02020603050405020304" pitchFamily="18" charset="0"/>
              </a:rPr>
              <a:t>Coloque</a:t>
            </a:r>
            <a:r>
              <a:rPr lang="en-US" dirty="0">
                <a:effectLst/>
                <a:latin typeface="Arial" panose="020B0604020202020204" pitchFamily="34" charset="0"/>
                <a:ea typeface="Times New Roman" panose="02020603050405020304" pitchFamily="18" charset="0"/>
                <a:cs typeface="Times New Roman" panose="02020603050405020304" pitchFamily="18" charset="0"/>
              </a:rPr>
              <a:t> o cursor na célula </a:t>
            </a:r>
            <a:r>
              <a:rPr lang="en-US" i="1" dirty="0">
                <a:effectLst/>
                <a:latin typeface="Arial" panose="020B0604020202020204" pitchFamily="34" charset="0"/>
                <a:ea typeface="Times New Roman" panose="02020603050405020304" pitchFamily="18" charset="0"/>
                <a:cs typeface="Times New Roman" panose="02020603050405020304" pitchFamily="18" charset="0"/>
              </a:rPr>
              <a:t>B11 </a:t>
            </a:r>
            <a:r>
              <a:rPr lang="en-US" dirty="0">
                <a:effectLst/>
                <a:latin typeface="Arial" panose="020B0604020202020204" pitchFamily="34" charset="0"/>
                <a:ea typeface="Times New Roman" panose="02020603050405020304" pitchFamily="18" charset="0"/>
                <a:cs typeface="Times New Roman" panose="02020603050405020304" pitchFamily="18" charset="0"/>
              </a:rPr>
              <a:t>(é aqui que o </a:t>
            </a:r>
            <a:r>
              <a:rPr lang="en-US" dirty="0" err="1">
                <a:effectLst/>
                <a:latin typeface="Arial" panose="020B0604020202020204" pitchFamily="34" charset="0"/>
                <a:ea typeface="Times New Roman" panose="02020603050405020304" pitchFamily="18" charset="0"/>
                <a:cs typeface="Times New Roman" panose="02020603050405020304" pitchFamily="18" charset="0"/>
              </a:rPr>
              <a:t>resultado</a:t>
            </a:r>
            <a:r>
              <a:rPr lang="en-US" dirty="0">
                <a:effectLst/>
                <a:latin typeface="Arial" panose="020B0604020202020204" pitchFamily="34" charset="0"/>
                <a:ea typeface="Times New Roman" panose="02020603050405020304" pitchFamily="18" charset="0"/>
                <a:cs typeface="Times New Roman" panose="02020603050405020304" pitchFamily="18" charset="0"/>
              </a:rPr>
              <a:t> aparecerá)</a:t>
            </a:r>
          </a:p>
          <a:p>
            <a:pPr marL="800100" lvl="1" indent="-342900">
              <a:buClrTx/>
              <a:buFont typeface="+mj-lt"/>
              <a:buAutoNum type="arabicPeriod"/>
            </a:pPr>
            <a:r>
              <a:rPr lang="en-US" dirty="0" err="1">
                <a:latin typeface="Arial" panose="020B0604020202020204" pitchFamily="34" charset="0"/>
                <a:ea typeface="Times New Roman" panose="02020603050405020304" pitchFamily="18" charset="0"/>
                <a:cs typeface="Times New Roman" panose="02020603050405020304" pitchFamily="18" charset="0"/>
              </a:rPr>
              <a:t>Selecione</a:t>
            </a:r>
            <a:r>
              <a:rPr lang="en-US" dirty="0">
                <a:latin typeface="Arial" panose="020B0604020202020204" pitchFamily="34" charset="0"/>
                <a:ea typeface="Times New Roman" panose="02020603050405020304" pitchFamily="18" charset="0"/>
                <a:cs typeface="Times New Roman" panose="02020603050405020304" pitchFamily="18" charset="0"/>
              </a:rPr>
              <a:t> símbolo</a:t>
            </a:r>
          </a:p>
          <a:p>
            <a:pPr marL="800100" lvl="1" indent="-342900">
              <a:buClrTx/>
              <a:buFont typeface="+mj-lt"/>
              <a:buAutoNum type="arabicPeriod"/>
            </a:pPr>
            <a:r>
              <a:rPr lang="en-US" dirty="0" err="1">
                <a:effectLst/>
                <a:latin typeface="Arial" panose="020B0604020202020204" pitchFamily="34" charset="0"/>
                <a:ea typeface="Times New Roman" panose="02020603050405020304" pitchFamily="18" charset="0"/>
              </a:rPr>
              <a:t>Selecione</a:t>
            </a:r>
            <a:r>
              <a:rPr lang="en-US" dirty="0">
                <a:effectLst/>
                <a:latin typeface="Arial" panose="020B0604020202020204" pitchFamily="34" charset="0"/>
                <a:ea typeface="Times New Roman" panose="02020603050405020304" pitchFamily="18" charset="0"/>
              </a:rPr>
              <a:t> </a:t>
            </a:r>
            <a:r>
              <a:rPr lang="en-US" b="1" dirty="0">
                <a:effectLst/>
                <a:latin typeface="Arial" panose="020B0604020202020204" pitchFamily="34" charset="0"/>
                <a:ea typeface="Times New Roman" panose="02020603050405020304" pitchFamily="18" charset="0"/>
              </a:rPr>
              <a:t>SOMA </a:t>
            </a:r>
            <a:r>
              <a:rPr lang="en-US" dirty="0">
                <a:effectLst/>
                <a:latin typeface="Arial" panose="020B0604020202020204" pitchFamily="34" charset="0"/>
                <a:ea typeface="Times New Roman" panose="02020603050405020304" pitchFamily="18" charset="0"/>
              </a:rPr>
              <a:t>na lista </a:t>
            </a:r>
          </a:p>
          <a:p>
            <a:pPr marL="800100" lvl="1" indent="-342900">
              <a:buClrTx/>
              <a:buFont typeface="+mj-lt"/>
              <a:buAutoNum type="arabicPeriod"/>
            </a:pPr>
            <a:r>
              <a:rPr lang="en-US" dirty="0" err="1">
                <a:effectLst/>
                <a:latin typeface="Arial" panose="020B0604020202020204" pitchFamily="34" charset="0"/>
                <a:ea typeface="Times New Roman" panose="02020603050405020304" pitchFamily="18" charset="0"/>
              </a:rPr>
              <a:t>Selecione</a:t>
            </a:r>
            <a:r>
              <a:rPr lang="en-US" dirty="0">
                <a:effectLst/>
                <a:latin typeface="Arial" panose="020B0604020202020204" pitchFamily="34" charset="0"/>
                <a:ea typeface="Times New Roman" panose="02020603050405020304" pitchFamily="18" charset="0"/>
              </a:rPr>
              <a:t> as células </a:t>
            </a:r>
            <a:r>
              <a:rPr lang="en-US" i="1" dirty="0">
                <a:effectLst/>
                <a:latin typeface="Arial" panose="020B0604020202020204" pitchFamily="34" charset="0"/>
                <a:ea typeface="Times New Roman" panose="02020603050405020304" pitchFamily="18" charset="0"/>
              </a:rPr>
              <a:t>B2:B10</a:t>
            </a:r>
          </a:p>
          <a:p>
            <a:pPr marL="800100" lvl="1" indent="-342900">
              <a:buClrTx/>
              <a:buFont typeface="+mj-lt"/>
              <a:buAutoNum type="arabicPeriod"/>
            </a:pPr>
            <a:r>
              <a:rPr lang="en-US" dirty="0">
                <a:effectLst/>
                <a:latin typeface="Arial" panose="020B0604020202020204" pitchFamily="34" charset="0"/>
                <a:ea typeface="Times New Roman" panose="02020603050405020304" pitchFamily="18" charset="0"/>
              </a:rPr>
              <a:t>Para calcular o número total de funcionários doentes na coluna B, clique em </a:t>
            </a:r>
            <a:r>
              <a:rPr lang="en-US" b="1" dirty="0">
                <a:effectLst/>
                <a:latin typeface="Arial" panose="020B0604020202020204" pitchFamily="34" charset="0"/>
                <a:ea typeface="Times New Roman" panose="02020603050405020304" pitchFamily="18" charset="0"/>
              </a:rPr>
              <a:t>OK</a:t>
            </a:r>
            <a:endParaRPr lang="en-US" i="1" dirty="0">
              <a:effectLst/>
              <a:latin typeface="Arial" panose="020B0604020202020204" pitchFamily="34" charset="0"/>
              <a:ea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Prática</a:t>
            </a:r>
            <a:r>
              <a:rPr lang="en-US" dirty="0"/>
              <a:t> de </a:t>
            </a:r>
            <a:r>
              <a:rPr lang="en-US" dirty="0" err="1"/>
              <a:t>função</a:t>
            </a:r>
            <a:r>
              <a:rPr lang="en-US" dirty="0"/>
              <a:t> </a:t>
            </a:r>
            <a:r>
              <a:rPr lang="en-US" dirty="0" err="1"/>
              <a:t>estatística</a:t>
            </a:r>
            <a:r>
              <a:rPr lang="en-US" dirty="0"/>
              <a:t>: Soma</a:t>
            </a:r>
          </a:p>
        </p:txBody>
      </p:sp>
      <p:pic>
        <p:nvPicPr>
          <p:cNvPr id="9" name="Picture 8">
            <a:extLst>
              <a:ext uri="{FF2B5EF4-FFF2-40B4-BE49-F238E27FC236}">
                <a16:creationId xmlns:a16="http://schemas.microsoft.com/office/drawing/2014/main" id="{0BDB9384-710C-6AE6-B185-90389B0489F4}"/>
              </a:ext>
            </a:extLst>
          </p:cNvPr>
          <p:cNvPicPr>
            <a:picLocks noChangeAspect="1"/>
          </p:cNvPicPr>
          <p:nvPr/>
        </p:nvPicPr>
        <p:blipFill rotWithShape="1">
          <a:blip r:embed="rId3"/>
          <a:srcRect t="10727"/>
          <a:stretch/>
        </p:blipFill>
        <p:spPr>
          <a:xfrm>
            <a:off x="4459269" y="2933683"/>
            <a:ext cx="636428" cy="495317"/>
          </a:xfrm>
          <a:prstGeom prst="rect">
            <a:avLst/>
          </a:prstGeom>
        </p:spPr>
      </p:pic>
      <p:pic>
        <p:nvPicPr>
          <p:cNvPr id="7" name="Picture 6">
            <a:extLst>
              <a:ext uri="{FF2B5EF4-FFF2-40B4-BE49-F238E27FC236}">
                <a16:creationId xmlns:a16="http://schemas.microsoft.com/office/drawing/2014/main" id="{7EA53C54-BD52-FA94-C329-39760DDD10F7}"/>
              </a:ext>
            </a:extLst>
          </p:cNvPr>
          <p:cNvPicPr>
            <a:picLocks noChangeAspect="1"/>
          </p:cNvPicPr>
          <p:nvPr/>
        </p:nvPicPr>
        <p:blipFill>
          <a:blip r:embed="rId4"/>
          <a:stretch>
            <a:fillRect/>
          </a:stretch>
        </p:blipFill>
        <p:spPr>
          <a:xfrm>
            <a:off x="6394518" y="4083593"/>
            <a:ext cx="3352860" cy="2591099"/>
          </a:xfrm>
          <a:prstGeom prst="rect">
            <a:avLst/>
          </a:prstGeom>
          <a:ln>
            <a:solidFill>
              <a:schemeClr val="tx1"/>
            </a:solidFill>
          </a:ln>
        </p:spPr>
      </p:pic>
      <p:pic>
        <p:nvPicPr>
          <p:cNvPr id="11" name="Picture 10">
            <a:extLst>
              <a:ext uri="{FF2B5EF4-FFF2-40B4-BE49-F238E27FC236}">
                <a16:creationId xmlns:a16="http://schemas.microsoft.com/office/drawing/2014/main" id="{1C35A352-71AF-6BD6-8813-F8DA9F66959A}"/>
              </a:ext>
            </a:extLst>
          </p:cNvPr>
          <p:cNvPicPr>
            <a:picLocks noChangeAspect="1"/>
          </p:cNvPicPr>
          <p:nvPr/>
        </p:nvPicPr>
        <p:blipFill>
          <a:blip r:embed="rId5"/>
          <a:stretch>
            <a:fillRect/>
          </a:stretch>
        </p:blipFill>
        <p:spPr>
          <a:xfrm>
            <a:off x="7651056" y="1313181"/>
            <a:ext cx="4366504" cy="2714530"/>
          </a:xfrm>
          <a:prstGeom prst="rect">
            <a:avLst/>
          </a:prstGeom>
          <a:ln>
            <a:solidFill>
              <a:schemeClr val="tx1"/>
            </a:solidFill>
          </a:ln>
        </p:spPr>
      </p:pic>
      <p:sp>
        <p:nvSpPr>
          <p:cNvPr id="6" name="Rectangle 5">
            <a:extLst>
              <a:ext uri="{FF2B5EF4-FFF2-40B4-BE49-F238E27FC236}">
                <a16:creationId xmlns:a16="http://schemas.microsoft.com/office/drawing/2014/main" id="{8A1DEA37-DF5D-A324-4063-FB51C5CF3B66}"/>
              </a:ext>
            </a:extLst>
          </p:cNvPr>
          <p:cNvSpPr/>
          <p:nvPr/>
        </p:nvSpPr>
        <p:spPr>
          <a:xfrm>
            <a:off x="7486448" y="6179862"/>
            <a:ext cx="548640" cy="182880"/>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97070B26-2E77-4F5A-6ECD-DEB14635BDBF}"/>
              </a:ext>
            </a:extLst>
          </p:cNvPr>
          <p:cNvCxnSpPr>
            <a:cxnSpLocks/>
          </p:cNvCxnSpPr>
          <p:nvPr/>
        </p:nvCxnSpPr>
        <p:spPr>
          <a:xfrm flipH="1">
            <a:off x="10846977" y="2149236"/>
            <a:ext cx="538452" cy="42858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482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EB43258-90F4-C40D-6476-158A6C7ADB9D}"/>
              </a:ext>
            </a:extLst>
          </p:cNvPr>
          <p:cNvSpPr>
            <a:spLocks noGrp="1"/>
          </p:cNvSpPr>
          <p:nvPr>
            <p:ph sz="half" idx="2"/>
          </p:nvPr>
        </p:nvSpPr>
        <p:spPr/>
        <p:txBody>
          <a:bodyPr/>
          <a:lstStyle/>
          <a:p>
            <a:pPr marL="342900" indent="-342900">
              <a:buFont typeface="+mj-lt"/>
              <a:buAutoNum type="arabicPeriod"/>
            </a:pPr>
            <a:r>
              <a:rPr lang="en-US" sz="2700" dirty="0"/>
              <a:t>Utilize a soma que os participantes calcularam para o número de </a:t>
            </a:r>
            <a:r>
              <a:rPr lang="en-US" sz="2700" dirty="0" err="1"/>
              <a:t>membros</a:t>
            </a:r>
            <a:r>
              <a:rPr lang="en-US" sz="2700" dirty="0"/>
              <a:t> de </a:t>
            </a:r>
            <a:r>
              <a:rPr lang="en-US" sz="2700" dirty="0" err="1"/>
              <a:t>doentes</a:t>
            </a:r>
            <a:r>
              <a:rPr lang="en-US" sz="2700" dirty="0"/>
              <a:t> na coluna B</a:t>
            </a:r>
          </a:p>
          <a:p>
            <a:pPr marL="342900" indent="-342900">
              <a:buFont typeface="+mj-lt"/>
              <a:buAutoNum type="arabicPeriod"/>
            </a:pPr>
            <a:r>
              <a:rPr lang="en-US" sz="2700" dirty="0" err="1"/>
              <a:t>Copie</a:t>
            </a:r>
            <a:r>
              <a:rPr lang="en-US" sz="2700" dirty="0"/>
              <a:t> a </a:t>
            </a:r>
            <a:r>
              <a:rPr lang="en-US" sz="2700" dirty="0" err="1"/>
              <a:t>fórmula</a:t>
            </a:r>
            <a:r>
              <a:rPr lang="en-US" sz="2700" dirty="0"/>
              <a:t> SOMA e colar a célula </a:t>
            </a:r>
            <a:r>
              <a:rPr lang="en-US" sz="2700" dirty="0" err="1"/>
              <a:t>numa</a:t>
            </a:r>
            <a:r>
              <a:rPr lang="en-US" sz="2700" dirty="0"/>
              <a:t> aba </a:t>
            </a:r>
            <a:r>
              <a:rPr lang="en-US" sz="2700" dirty="0" err="1"/>
              <a:t>em</a:t>
            </a:r>
            <a:r>
              <a:rPr lang="en-US" sz="2700" dirty="0"/>
              <a:t> branco</a:t>
            </a:r>
          </a:p>
          <a:p>
            <a:pPr marL="342900" indent="-342900">
              <a:buFont typeface="+mj-lt"/>
              <a:buAutoNum type="arabicPeriod"/>
            </a:pPr>
            <a:r>
              <a:rPr lang="en-US" sz="2700" dirty="0"/>
              <a:t>Observe que </a:t>
            </a:r>
            <a:r>
              <a:rPr lang="en-US" sz="2700" dirty="0" err="1"/>
              <a:t>aparece</a:t>
            </a:r>
            <a:r>
              <a:rPr lang="en-US" sz="2700" dirty="0"/>
              <a:t> um erro ou 0</a:t>
            </a:r>
          </a:p>
          <a:p>
            <a:pPr marL="0" indent="0">
              <a:buNone/>
            </a:pPr>
            <a:r>
              <a:rPr lang="en-GB" sz="2700" b="1" dirty="0">
                <a:solidFill>
                  <a:srgbClr val="00953A"/>
                </a:solidFill>
              </a:rPr>
              <a:t>Em vez disso, copie e faça um Colar Especial</a:t>
            </a:r>
            <a:endParaRPr lang="en-US" sz="2700" b="1" dirty="0">
              <a:solidFill>
                <a:srgbClr val="00953A"/>
              </a:solidFill>
            </a:endParaRPr>
          </a:p>
          <a:p>
            <a:pPr marL="342900" indent="-342900">
              <a:buFont typeface="+mj-lt"/>
              <a:buAutoNum type="arabicPeriod"/>
            </a:pPr>
            <a:r>
              <a:rPr lang="en-US" sz="2700" dirty="0" err="1"/>
              <a:t>Selecione</a:t>
            </a:r>
            <a:r>
              <a:rPr lang="en-US" sz="2700" dirty="0"/>
              <a:t> a(s) célula(s) que </a:t>
            </a:r>
            <a:r>
              <a:rPr lang="en-US" sz="2700" dirty="0" err="1"/>
              <a:t>deseja</a:t>
            </a:r>
            <a:r>
              <a:rPr lang="en-US" sz="2700" dirty="0"/>
              <a:t> colar</a:t>
            </a:r>
          </a:p>
          <a:p>
            <a:pPr marL="342900" indent="-342900">
              <a:buFont typeface="+mj-lt"/>
              <a:buAutoNum type="arabicPeriod"/>
            </a:pPr>
            <a:r>
              <a:rPr lang="en-US" sz="2700" dirty="0"/>
              <a:t>Clique com o botão direito do mouse para ver as suas opções</a:t>
            </a:r>
          </a:p>
          <a:p>
            <a:pPr marL="342900" indent="-342900">
              <a:buFont typeface="+mj-lt"/>
              <a:buAutoNum type="arabicPeriod"/>
            </a:pPr>
            <a:r>
              <a:rPr lang="en-US" sz="2700" dirty="0"/>
              <a:t>Selecione a imagem da área de transferência com "123" na parte inferior para inserir o </a:t>
            </a:r>
            <a:r>
              <a:rPr lang="en-US" sz="2700" dirty="0">
                <a:effectLst/>
                <a:ea typeface="Times New Roman" panose="02020603050405020304" pitchFamily="18" charset="0"/>
              </a:rPr>
              <a:t>próprio valor, "24</a:t>
            </a:r>
            <a:r>
              <a:rPr lang="en-US" sz="2700" dirty="0">
                <a:ea typeface="Times New Roman" panose="02020603050405020304" pitchFamily="18" charset="0"/>
              </a:rPr>
              <a:t>"</a:t>
            </a:r>
            <a:r>
              <a:rPr lang="en-US" sz="2700" dirty="0">
                <a:effectLst/>
                <a:ea typeface="Times New Roman" panose="02020603050405020304" pitchFamily="18" charset="0"/>
              </a:rPr>
              <a:t>, na célula e não a </a:t>
            </a:r>
            <a:r>
              <a:rPr lang="en-US" sz="2700" dirty="0"/>
              <a:t>fórmula   </a:t>
            </a:r>
          </a:p>
          <a:p>
            <a:endParaRPr lang="en-US" sz="2700" dirty="0"/>
          </a:p>
        </p:txBody>
      </p:sp>
      <p:sp>
        <p:nvSpPr>
          <p:cNvPr id="3" name="Title 2">
            <a:extLst>
              <a:ext uri="{FF2B5EF4-FFF2-40B4-BE49-F238E27FC236}">
                <a16:creationId xmlns:a16="http://schemas.microsoft.com/office/drawing/2014/main" id="{E821EEBA-CDBF-FDA9-8D6D-BA81C654EE30}"/>
              </a:ext>
            </a:extLst>
          </p:cNvPr>
          <p:cNvSpPr>
            <a:spLocks noGrp="1"/>
          </p:cNvSpPr>
          <p:nvPr>
            <p:ph type="title"/>
          </p:nvPr>
        </p:nvSpPr>
        <p:spPr/>
        <p:txBody>
          <a:bodyPr/>
          <a:lstStyle/>
          <a:p>
            <a:r>
              <a:rPr lang="en-US" dirty="0"/>
              <a:t>Colar </a:t>
            </a:r>
            <a:r>
              <a:rPr lang="en-US" dirty="0" err="1"/>
              <a:t>como</a:t>
            </a:r>
            <a:r>
              <a:rPr lang="en-US" dirty="0"/>
              <a:t> </a:t>
            </a:r>
            <a:r>
              <a:rPr lang="en-US" dirty="0" err="1"/>
              <a:t>valores</a:t>
            </a:r>
            <a:endParaRPr lang="en-US" dirty="0"/>
          </a:p>
        </p:txBody>
      </p:sp>
      <p:pic>
        <p:nvPicPr>
          <p:cNvPr id="6" name="Picture 5" descr="Graphic shows the error message. " title="Errors">
            <a:extLst>
              <a:ext uri="{FF2B5EF4-FFF2-40B4-BE49-F238E27FC236}">
                <a16:creationId xmlns:a16="http://schemas.microsoft.com/office/drawing/2014/main" id="{BC0F4E97-52BE-8310-31FE-15A5A5D86E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9164" y="2925694"/>
            <a:ext cx="1150709" cy="503306"/>
          </a:xfrm>
          <a:prstGeom prst="rect">
            <a:avLst/>
          </a:prstGeom>
          <a:ln>
            <a:solidFill>
              <a:schemeClr val="tx1"/>
            </a:solidFill>
          </a:ln>
        </p:spPr>
      </p:pic>
    </p:spTree>
    <p:extLst>
      <p:ext uri="{BB962C8B-B14F-4D97-AF65-F5344CB8AC3E}">
        <p14:creationId xmlns:p14="http://schemas.microsoft.com/office/powerpoint/2010/main" val="2096335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9906000" y="3597730"/>
            <a:ext cx="1993900" cy="461665"/>
          </a:xfrm>
          <a:prstGeom prst="rect">
            <a:avLst/>
          </a:prstGeom>
          <a:noFill/>
          <a:ln w="63500">
            <a:noFill/>
          </a:ln>
        </p:spPr>
        <p:txBody>
          <a:bodyPr wrap="square" rtlCol="0">
            <a:spAutoFit/>
          </a:bodyPr>
          <a:lstStyle/>
          <a:p>
            <a:pPr marL="228600" indent="-228600" defTabSz="914400">
              <a:spcBef>
                <a:spcPts val="500"/>
              </a:spcBef>
              <a:spcAft>
                <a:spcPts val="500"/>
              </a:spcAft>
              <a:buFont typeface="Arial" panose="020B0604020202020204" pitchFamily="34" charset="0"/>
              <a:buChar char="•"/>
            </a:pPr>
            <a:r>
              <a:rPr lang="en-US" sz="2400" b="1" dirty="0">
                <a:solidFill>
                  <a:srgbClr val="00953A"/>
                </a:solidFill>
              </a:rPr>
              <a:t>Introduzir dados</a:t>
            </a:r>
          </a:p>
        </p:txBody>
      </p:sp>
      <p:sp>
        <p:nvSpPr>
          <p:cNvPr id="23" name="TextBox 22"/>
          <p:cNvSpPr txBox="1"/>
          <p:nvPr/>
        </p:nvSpPr>
        <p:spPr>
          <a:xfrm>
            <a:off x="8597132" y="5420563"/>
            <a:ext cx="3594868" cy="959237"/>
          </a:xfrm>
          <a:prstGeom prst="rect">
            <a:avLst/>
          </a:prstGeom>
          <a:noFill/>
          <a:ln w="63500">
            <a:noFill/>
          </a:ln>
        </p:spPr>
        <p:txBody>
          <a:bodyPr wrap="square" rtlCol="0">
            <a:spAutoFit/>
          </a:bodyPr>
          <a:lstStyle/>
          <a:p>
            <a:pPr marL="228600" lvl="0" indent="-228600" defTabSz="914400">
              <a:spcBef>
                <a:spcPts val="500"/>
              </a:spcBef>
              <a:spcAft>
                <a:spcPts val="500"/>
              </a:spcAft>
              <a:buFont typeface="Arial" panose="020B0604020202020204" pitchFamily="34" charset="0"/>
              <a:buChar char="•"/>
            </a:pPr>
            <a:r>
              <a:rPr lang="en-US" sz="2400" b="1" dirty="0">
                <a:solidFill>
                  <a:srgbClr val="00953A"/>
                </a:solidFill>
              </a:rPr>
              <a:t>Resumir os dados </a:t>
            </a:r>
          </a:p>
          <a:p>
            <a:pPr marL="228600" lvl="0" indent="-228600" defTabSz="914400">
              <a:spcBef>
                <a:spcPts val="500"/>
              </a:spcBef>
              <a:spcAft>
                <a:spcPts val="500"/>
              </a:spcAft>
              <a:buFont typeface="Arial" panose="020B0604020202020204" pitchFamily="34" charset="0"/>
              <a:buChar char="•"/>
            </a:pPr>
            <a:r>
              <a:rPr lang="en-US" sz="2400" b="1" dirty="0" err="1">
                <a:solidFill>
                  <a:srgbClr val="00953A"/>
                </a:solidFill>
              </a:rPr>
              <a:t>Criar</a:t>
            </a:r>
            <a:r>
              <a:rPr lang="en-US" sz="2400" b="1" dirty="0">
                <a:solidFill>
                  <a:srgbClr val="00953A"/>
                </a:solidFill>
              </a:rPr>
              <a:t> </a:t>
            </a:r>
            <a:r>
              <a:rPr lang="en-US" sz="2400" b="1" dirty="0" err="1">
                <a:solidFill>
                  <a:srgbClr val="00953A"/>
                </a:solidFill>
              </a:rPr>
              <a:t>gráficos</a:t>
            </a:r>
            <a:endParaRPr lang="en-US" sz="2400" b="1" dirty="0">
              <a:solidFill>
                <a:srgbClr val="00953A"/>
              </a:solidFill>
            </a:endParaRPr>
          </a:p>
        </p:txBody>
      </p:sp>
      <p:sp>
        <p:nvSpPr>
          <p:cNvPr id="24" name="TextBox 23"/>
          <p:cNvSpPr txBox="1"/>
          <p:nvPr/>
        </p:nvSpPr>
        <p:spPr>
          <a:xfrm>
            <a:off x="96770" y="4520471"/>
            <a:ext cx="2633034" cy="1456809"/>
          </a:xfrm>
          <a:prstGeom prst="rect">
            <a:avLst/>
          </a:prstGeom>
          <a:noFill/>
          <a:ln w="63500">
            <a:noFill/>
          </a:ln>
        </p:spPr>
        <p:txBody>
          <a:bodyPr wrap="square" rtlCol="0">
            <a:spAutoFit/>
          </a:bodyPr>
          <a:lstStyle/>
          <a:p>
            <a:pPr marL="228600" lvl="0" indent="-228600" defTabSz="914400">
              <a:spcBef>
                <a:spcPts val="500"/>
              </a:spcBef>
              <a:spcAft>
                <a:spcPts val="500"/>
              </a:spcAft>
              <a:buFont typeface="Arial" panose="020B0604020202020204" pitchFamily="34" charset="0"/>
              <a:buChar char="•"/>
            </a:pPr>
            <a:r>
              <a:rPr lang="en-US" sz="2400" b="1" dirty="0">
                <a:solidFill>
                  <a:srgbClr val="00953A"/>
                </a:solidFill>
              </a:rPr>
              <a:t>Relatórios</a:t>
            </a:r>
          </a:p>
          <a:p>
            <a:pPr marL="228600" indent="-228600" defTabSz="914400">
              <a:spcBef>
                <a:spcPts val="500"/>
              </a:spcBef>
              <a:spcAft>
                <a:spcPts val="500"/>
              </a:spcAft>
              <a:buFont typeface="Arial" panose="020B0604020202020204" pitchFamily="34" charset="0"/>
              <a:buChar char="•"/>
            </a:pPr>
            <a:r>
              <a:rPr lang="en-US" sz="2400" b="1" dirty="0">
                <a:solidFill>
                  <a:srgbClr val="00953A"/>
                </a:solidFill>
              </a:rPr>
              <a:t>Briefings</a:t>
            </a:r>
          </a:p>
          <a:p>
            <a:pPr marL="228600" indent="-228600" defTabSz="914400">
              <a:spcBef>
                <a:spcPts val="500"/>
              </a:spcBef>
              <a:spcAft>
                <a:spcPts val="500"/>
              </a:spcAft>
              <a:buFont typeface="Arial" panose="020B0604020202020204" pitchFamily="34" charset="0"/>
              <a:buChar char="•"/>
            </a:pPr>
            <a:r>
              <a:rPr lang="en-US" sz="2400" b="1" dirty="0">
                <a:solidFill>
                  <a:srgbClr val="00953A"/>
                </a:solidFill>
              </a:rPr>
              <a:t>Apresentações</a:t>
            </a:r>
          </a:p>
        </p:txBody>
      </p:sp>
    </p:spTree>
    <p:extLst>
      <p:ext uri="{BB962C8B-B14F-4D97-AF65-F5344CB8AC3E}">
        <p14:creationId xmlns:p14="http://schemas.microsoft.com/office/powerpoint/2010/main" val="280383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0DC0287-D0DB-0060-C259-A0AEAD2E7473}"/>
              </a:ext>
            </a:extLst>
          </p:cNvPr>
          <p:cNvSpPr>
            <a:spLocks noGrp="1"/>
          </p:cNvSpPr>
          <p:nvPr>
            <p:ph sz="half" idx="2"/>
          </p:nvPr>
        </p:nvSpPr>
        <p:spPr>
          <a:xfrm>
            <a:off x="838200" y="1478857"/>
            <a:ext cx="11187896" cy="4639309"/>
          </a:xfrm>
        </p:spPr>
        <p:txBody>
          <a:bodyPr/>
          <a:lstStyle/>
          <a:p>
            <a:pPr marR="0"/>
            <a:r>
              <a:rPr lang="en-US" b="1" dirty="0"/>
              <a:t>CONT.SE</a:t>
            </a:r>
            <a:r>
              <a:rPr lang="en-US" dirty="0"/>
              <a:t>: número de vezes que dados específicos </a:t>
            </a:r>
            <a:r>
              <a:rPr lang="en-US" dirty="0" err="1"/>
              <a:t>ocorrem</a:t>
            </a:r>
            <a:r>
              <a:rPr lang="en-US" dirty="0"/>
              <a:t> </a:t>
            </a:r>
            <a:br>
              <a:rPr lang="en-US" dirty="0"/>
            </a:br>
            <a:r>
              <a:rPr lang="en-US" dirty="0"/>
              <a:t>num intervalo</a:t>
            </a:r>
          </a:p>
          <a:p>
            <a:r>
              <a:rPr lang="en-US" b="1" dirty="0"/>
              <a:t>CONTE.SES</a:t>
            </a:r>
            <a:r>
              <a:rPr lang="en-US" dirty="0"/>
              <a:t>: número de células que satisfazem dois </a:t>
            </a:r>
            <a:r>
              <a:rPr lang="en-US" dirty="0" err="1"/>
              <a:t>ou</a:t>
            </a:r>
            <a:r>
              <a:rPr lang="en-US" dirty="0"/>
              <a:t> </a:t>
            </a:r>
            <a:br>
              <a:rPr lang="en-US" dirty="0"/>
            </a:br>
            <a:r>
              <a:rPr lang="en-US" dirty="0" err="1"/>
              <a:t>mais</a:t>
            </a:r>
            <a:r>
              <a:rPr lang="en-US" dirty="0"/>
              <a:t> critérios</a:t>
            </a:r>
          </a:p>
          <a:p>
            <a:pPr marR="0"/>
            <a:r>
              <a:rPr lang="en-US" dirty="0"/>
              <a:t>CONTE.SE(S) </a:t>
            </a:r>
            <a:r>
              <a:rPr lang="en-US" dirty="0" err="1"/>
              <a:t>só</a:t>
            </a:r>
            <a:r>
              <a:rPr lang="en-US" dirty="0"/>
              <a:t> contará os dados que correspondem à fórmula</a:t>
            </a:r>
          </a:p>
          <a:p>
            <a:r>
              <a:rPr lang="en-US" dirty="0"/>
              <a:t>CONTE.SE(S) </a:t>
            </a:r>
            <a:r>
              <a:rPr lang="en-US" dirty="0" err="1"/>
              <a:t>não</a:t>
            </a:r>
            <a:r>
              <a:rPr lang="en-US" dirty="0"/>
              <a:t> diferencia maiúsculas de minúsculas</a:t>
            </a:r>
          </a:p>
          <a:p>
            <a:pPr marL="0" indent="0">
              <a:buNone/>
            </a:pPr>
            <a:endParaRPr lang="en-US" dirty="0"/>
          </a:p>
          <a:p>
            <a:pPr marL="0" indent="0">
              <a:buNone/>
            </a:pPr>
            <a:r>
              <a:rPr lang="en-US" sz="2800" b="1" dirty="0"/>
              <a:t>Exemplo: </a:t>
            </a:r>
          </a:p>
          <a:p>
            <a:pPr marL="0" indent="0">
              <a:buNone/>
            </a:pPr>
            <a:r>
              <a:rPr lang="en-US" sz="2400" dirty="0">
                <a:effectLst/>
                <a:ea typeface="Times New Roman" panose="02020603050405020304" pitchFamily="18" charset="0"/>
              </a:rPr>
              <a:t>"=CONT.SE(C2:C76, ”</a:t>
            </a:r>
            <a:r>
              <a:rPr lang="en-US" sz="2400" dirty="0" err="1">
                <a:effectLst/>
                <a:ea typeface="Times New Roman" panose="02020603050405020304" pitchFamily="18" charset="0"/>
              </a:rPr>
              <a:t>Masculino</a:t>
            </a:r>
            <a:r>
              <a:rPr lang="en-US" sz="2400" dirty="0">
                <a:effectLst/>
                <a:ea typeface="Times New Roman" panose="02020603050405020304" pitchFamily="18" charset="0"/>
              </a:rPr>
              <a:t>")" </a:t>
            </a:r>
            <a:r>
              <a:rPr lang="en-US" sz="2400" dirty="0" err="1">
                <a:effectLst/>
                <a:ea typeface="Times New Roman" panose="02020603050405020304" pitchFamily="18" charset="0"/>
              </a:rPr>
              <a:t>conta</a:t>
            </a:r>
            <a:r>
              <a:rPr lang="en-US" sz="2400" dirty="0">
                <a:effectLst/>
                <a:ea typeface="Times New Roman" panose="02020603050405020304" pitchFamily="18" charset="0"/>
              </a:rPr>
              <a:t> ”</a:t>
            </a:r>
            <a:r>
              <a:rPr lang="en-US" sz="2400" dirty="0" err="1">
                <a:effectLst/>
                <a:ea typeface="Times New Roman" panose="02020603050405020304" pitchFamily="18" charset="0"/>
              </a:rPr>
              <a:t>masculino</a:t>
            </a:r>
            <a:r>
              <a:rPr lang="en-US" sz="2400" dirty="0">
                <a:effectLst/>
                <a:ea typeface="Times New Roman" panose="02020603050405020304" pitchFamily="18" charset="0"/>
              </a:rPr>
              <a:t>" e "</a:t>
            </a:r>
            <a:r>
              <a:rPr lang="en-US" sz="2400" dirty="0" err="1">
                <a:effectLst/>
                <a:ea typeface="Times New Roman" panose="02020603050405020304" pitchFamily="18" charset="0"/>
              </a:rPr>
              <a:t>Masculino</a:t>
            </a:r>
            <a:r>
              <a:rPr lang="en-US" sz="2400" dirty="0">
                <a:effectLst/>
                <a:ea typeface="Times New Roman" panose="02020603050405020304" pitchFamily="18" charset="0"/>
              </a:rPr>
              <a:t>", mas não "M" ou "m"</a:t>
            </a:r>
            <a:endParaRPr lang="en-US" sz="2400" b="1" dirty="0"/>
          </a:p>
          <a:p>
            <a:pPr marL="0" indent="0">
              <a:buNone/>
            </a:pPr>
            <a:endParaRPr lang="en-US" dirty="0"/>
          </a:p>
        </p:txBody>
      </p:sp>
      <p:sp>
        <p:nvSpPr>
          <p:cNvPr id="3" name="Title 2">
            <a:extLst>
              <a:ext uri="{FF2B5EF4-FFF2-40B4-BE49-F238E27FC236}">
                <a16:creationId xmlns:a16="http://schemas.microsoft.com/office/drawing/2014/main" id="{DA06BE47-B05D-A599-FD80-C43172D8D343}"/>
              </a:ext>
            </a:extLst>
          </p:cNvPr>
          <p:cNvSpPr>
            <a:spLocks noGrp="1"/>
          </p:cNvSpPr>
          <p:nvPr>
            <p:ph type="title"/>
          </p:nvPr>
        </p:nvSpPr>
        <p:spPr/>
        <p:txBody>
          <a:bodyPr/>
          <a:lstStyle/>
          <a:p>
            <a:r>
              <a:rPr lang="en-US" dirty="0"/>
              <a:t>Funções de </a:t>
            </a:r>
            <a:r>
              <a:rPr lang="en-US" dirty="0" err="1"/>
              <a:t>contagem</a:t>
            </a:r>
            <a:endParaRPr lang="en-US" dirty="0"/>
          </a:p>
        </p:txBody>
      </p:sp>
    </p:spTree>
    <p:extLst>
      <p:ext uri="{BB962C8B-B14F-4D97-AF65-F5344CB8AC3E}">
        <p14:creationId xmlns:p14="http://schemas.microsoft.com/office/powerpoint/2010/main" val="3796670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0F5C89D-285C-63AE-A027-0E4CB8425019}"/>
              </a:ext>
            </a:extLst>
          </p:cNvPr>
          <p:cNvSpPr>
            <a:spLocks noGrp="1"/>
          </p:cNvSpPr>
          <p:nvPr>
            <p:ph sz="half" idx="2"/>
          </p:nvPr>
        </p:nvSpPr>
        <p:spPr/>
        <p:txBody>
          <a:bodyPr/>
          <a:lstStyle/>
          <a:p>
            <a:r>
              <a:rPr lang="en-US" sz="2400" dirty="0"/>
              <a:t>Abra a aba </a:t>
            </a:r>
            <a:r>
              <a:rPr lang="en-US" sz="2400" u="sng" dirty="0"/>
              <a:t>OSWEGO </a:t>
            </a:r>
            <a:r>
              <a:rPr lang="en-US" sz="2400" dirty="0"/>
              <a:t>e encontrar o número de homens entre as pessoas que participaram na refeição associada a um surto</a:t>
            </a:r>
          </a:p>
          <a:p>
            <a:pPr marL="800100" lvl="1" indent="-342900">
              <a:buClrTx/>
              <a:buFont typeface="+mj-lt"/>
              <a:buAutoNum type="arabicPeriod"/>
            </a:pPr>
            <a:r>
              <a:rPr lang="en-GB" sz="2200" dirty="0"/>
              <a:t>Clique com o botão </a:t>
            </a:r>
            <a:r>
              <a:rPr lang="en-GB" sz="2200" dirty="0" err="1"/>
              <a:t>esquerdo</a:t>
            </a:r>
            <a:r>
              <a:rPr lang="en-GB" sz="2200" dirty="0"/>
              <a:t> do mouse para selecionar a célula </a:t>
            </a:r>
            <a:r>
              <a:rPr lang="en-GB" sz="2200" i="1" dirty="0"/>
              <a:t>C77</a:t>
            </a:r>
          </a:p>
          <a:p>
            <a:pPr marL="800100" lvl="1" indent="-342900">
              <a:buClrTx/>
              <a:buFont typeface="+mj-lt"/>
              <a:buAutoNum type="arabicPeriod"/>
            </a:pPr>
            <a:r>
              <a:rPr lang="en-GB" sz="2200" dirty="0"/>
              <a:t>Selecione e aparecerá a caixa de diálogo Argumentos de função</a:t>
            </a:r>
          </a:p>
          <a:p>
            <a:pPr marL="800100" lvl="1" indent="-342900">
              <a:buClrTx/>
              <a:buFont typeface="+mj-lt"/>
              <a:buAutoNum type="arabicPeriod"/>
            </a:pPr>
            <a:r>
              <a:rPr lang="en-GB" sz="2200" dirty="0"/>
              <a:t>Na caixa de diálogo "Ou selecionar uma categoria", </a:t>
            </a:r>
            <a:r>
              <a:rPr lang="en-GB" sz="2200" dirty="0" err="1"/>
              <a:t>escolha</a:t>
            </a:r>
            <a:r>
              <a:rPr lang="en-GB" sz="2200" dirty="0"/>
              <a:t> a </a:t>
            </a:r>
            <a:br>
              <a:rPr lang="en-GB" sz="2200" dirty="0"/>
            </a:br>
            <a:r>
              <a:rPr lang="en-GB" sz="2200" dirty="0" err="1"/>
              <a:t>categoria</a:t>
            </a:r>
            <a:r>
              <a:rPr lang="en-GB" sz="2200" dirty="0"/>
              <a:t> </a:t>
            </a:r>
            <a:r>
              <a:rPr lang="en-GB" sz="2200" b="1" dirty="0"/>
              <a:t>Estatística</a:t>
            </a:r>
          </a:p>
          <a:p>
            <a:pPr marL="800100" lvl="1" indent="-342900">
              <a:buClrTx/>
              <a:buFont typeface="+mj-lt"/>
              <a:buAutoNum type="arabicPeriod"/>
            </a:pPr>
            <a:r>
              <a:rPr lang="en-US" sz="2200" dirty="0" err="1">
                <a:effectLst/>
                <a:ea typeface="Times New Roman" panose="02020603050405020304" pitchFamily="18" charset="0"/>
              </a:rPr>
              <a:t>Selecione</a:t>
            </a:r>
            <a:r>
              <a:rPr lang="en-US" sz="2200" dirty="0">
                <a:effectLst/>
                <a:ea typeface="Times New Roman" panose="02020603050405020304" pitchFamily="18" charset="0"/>
              </a:rPr>
              <a:t> </a:t>
            </a:r>
            <a:r>
              <a:rPr lang="en-US" sz="2200" b="1" dirty="0">
                <a:effectLst/>
                <a:ea typeface="Times New Roman" panose="02020603050405020304" pitchFamily="18" charset="0"/>
              </a:rPr>
              <a:t>CONT.SE</a:t>
            </a:r>
          </a:p>
          <a:p>
            <a:pPr marL="800100" lvl="1" indent="-342900">
              <a:buClrTx/>
              <a:buFont typeface="+mj-lt"/>
              <a:buAutoNum type="arabicPeriod"/>
            </a:pPr>
            <a:r>
              <a:rPr lang="en-US" sz="2200" dirty="0">
                <a:effectLst/>
                <a:ea typeface="Times New Roman" panose="02020603050405020304" pitchFamily="18" charset="0"/>
              </a:rPr>
              <a:t>Clique em </a:t>
            </a:r>
            <a:r>
              <a:rPr lang="en-US" sz="2200" b="1" dirty="0">
                <a:effectLst/>
                <a:ea typeface="Times New Roman" panose="02020603050405020304" pitchFamily="18" charset="0"/>
              </a:rPr>
              <a:t>OK</a:t>
            </a:r>
          </a:p>
          <a:p>
            <a:pPr marL="800100" lvl="1" indent="-342900">
              <a:buClrTx/>
              <a:buFont typeface="+mj-lt"/>
              <a:buAutoNum type="arabicPeriod"/>
            </a:pPr>
            <a:r>
              <a:rPr lang="en-GB" sz="2200" dirty="0"/>
              <a:t>Clique com o botão esquerdo do mouse e arraste para selecionar o intervalo de células </a:t>
            </a:r>
            <a:r>
              <a:rPr lang="en-GB" sz="2200" i="1" dirty="0"/>
              <a:t>C2:C76 </a:t>
            </a:r>
            <a:r>
              <a:rPr lang="en-GB" sz="2200" dirty="0" err="1"/>
              <a:t>ou</a:t>
            </a:r>
            <a:r>
              <a:rPr lang="en-GB" sz="2200" dirty="0"/>
              <a:t> </a:t>
            </a:r>
            <a:r>
              <a:rPr lang="en-GB" sz="2200" dirty="0" err="1"/>
              <a:t>digite</a:t>
            </a:r>
            <a:r>
              <a:rPr lang="en-GB" sz="2200" dirty="0"/>
              <a:t> "C2:C76"</a:t>
            </a:r>
          </a:p>
          <a:p>
            <a:pPr marL="800100" lvl="1" indent="-342900">
              <a:buClrTx/>
              <a:buFont typeface="+mj-lt"/>
              <a:buAutoNum type="arabicPeriod"/>
            </a:pPr>
            <a:r>
              <a:rPr lang="en-US" sz="2200" dirty="0" err="1">
                <a:ea typeface="Times New Roman" panose="02020603050405020304" pitchFamily="18" charset="0"/>
              </a:rPr>
              <a:t>Digite</a:t>
            </a:r>
            <a:r>
              <a:rPr lang="en-US" sz="2200" dirty="0">
                <a:effectLst/>
                <a:ea typeface="Times New Roman" panose="02020603050405020304" pitchFamily="18" charset="0"/>
              </a:rPr>
              <a:t> ”</a:t>
            </a:r>
            <a:r>
              <a:rPr lang="en-US" sz="2200" dirty="0" err="1">
                <a:effectLst/>
                <a:ea typeface="Times New Roman" panose="02020603050405020304" pitchFamily="18" charset="0"/>
              </a:rPr>
              <a:t>masculino</a:t>
            </a:r>
            <a:r>
              <a:rPr lang="en-US" sz="2200" dirty="0">
                <a:effectLst/>
                <a:ea typeface="Times New Roman" panose="02020603050405020304" pitchFamily="18" charset="0"/>
              </a:rPr>
              <a:t>" para Critérios</a:t>
            </a:r>
          </a:p>
          <a:p>
            <a:pPr marL="800100" lvl="1" indent="-342900">
              <a:buClrTx/>
              <a:buFont typeface="+mj-lt"/>
              <a:buAutoNum type="arabicPeriod"/>
            </a:pPr>
            <a:r>
              <a:rPr lang="en-US" sz="2200" dirty="0">
                <a:effectLst/>
                <a:ea typeface="Times New Roman" panose="02020603050405020304" pitchFamily="18" charset="0"/>
              </a:rPr>
              <a:t>Clique em </a:t>
            </a:r>
            <a:r>
              <a:rPr lang="en-US" sz="2200" b="1" dirty="0">
                <a:effectLst/>
                <a:ea typeface="Times New Roman" panose="02020603050405020304" pitchFamily="18" charset="0"/>
              </a:rPr>
              <a:t>OK</a:t>
            </a:r>
            <a:endParaRPr lang="en-US" sz="2200" dirty="0"/>
          </a:p>
          <a:p>
            <a:pPr marL="0" indent="0">
              <a:buNone/>
            </a:pPr>
            <a:endParaRPr lang="en-US" sz="2400" dirty="0"/>
          </a:p>
          <a:p>
            <a:endParaRPr lang="en-US" sz="2400" dirty="0"/>
          </a:p>
        </p:txBody>
      </p:sp>
      <p:sp>
        <p:nvSpPr>
          <p:cNvPr id="3" name="Title 2">
            <a:extLst>
              <a:ext uri="{FF2B5EF4-FFF2-40B4-BE49-F238E27FC236}">
                <a16:creationId xmlns:a16="http://schemas.microsoft.com/office/drawing/2014/main" id="{3DDB220A-1523-5CC8-BAD1-1216A361E5B4}"/>
              </a:ext>
            </a:extLst>
          </p:cNvPr>
          <p:cNvSpPr>
            <a:spLocks noGrp="1"/>
          </p:cNvSpPr>
          <p:nvPr>
            <p:ph type="title"/>
          </p:nvPr>
        </p:nvSpPr>
        <p:spPr/>
        <p:txBody>
          <a:bodyPr/>
          <a:lstStyle/>
          <a:p>
            <a:r>
              <a:rPr lang="en-US" dirty="0" err="1"/>
              <a:t>Prática</a:t>
            </a:r>
            <a:r>
              <a:rPr lang="en-US" dirty="0"/>
              <a:t> de CONT.SE</a:t>
            </a:r>
          </a:p>
        </p:txBody>
      </p:sp>
      <p:pic>
        <p:nvPicPr>
          <p:cNvPr id="7" name="Picture 6">
            <a:extLst>
              <a:ext uri="{FF2B5EF4-FFF2-40B4-BE49-F238E27FC236}">
                <a16:creationId xmlns:a16="http://schemas.microsoft.com/office/drawing/2014/main" id="{1721522F-F03C-86EC-1D41-EF43337EAD70}"/>
              </a:ext>
            </a:extLst>
          </p:cNvPr>
          <p:cNvPicPr>
            <a:picLocks noChangeAspect="1"/>
          </p:cNvPicPr>
          <p:nvPr/>
        </p:nvPicPr>
        <p:blipFill rotWithShape="1">
          <a:blip r:embed="rId3"/>
          <a:srcRect t="10727"/>
          <a:stretch/>
        </p:blipFill>
        <p:spPr>
          <a:xfrm>
            <a:off x="9895948" y="2738036"/>
            <a:ext cx="665721" cy="518115"/>
          </a:xfrm>
          <a:prstGeom prst="rect">
            <a:avLst/>
          </a:prstGeom>
          <a:ln>
            <a:solidFill>
              <a:schemeClr val="bg2">
                <a:lumMod val="75000"/>
              </a:schemeClr>
            </a:solidFill>
          </a:ln>
        </p:spPr>
      </p:pic>
    </p:spTree>
    <p:extLst>
      <p:ext uri="{BB962C8B-B14F-4D97-AF65-F5344CB8AC3E}">
        <p14:creationId xmlns:p14="http://schemas.microsoft.com/office/powerpoint/2010/main" val="1711371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6BE58-0770-4B43-B641-C2692354B98A}"/>
              </a:ext>
            </a:extLst>
          </p:cNvPr>
          <p:cNvSpPr>
            <a:spLocks noGrp="1"/>
          </p:cNvSpPr>
          <p:nvPr>
            <p:ph type="title"/>
          </p:nvPr>
        </p:nvSpPr>
        <p:spPr/>
        <p:txBody>
          <a:bodyPr/>
          <a:lstStyle/>
          <a:p>
            <a:r>
              <a:rPr lang="en-US" dirty="0"/>
              <a:t>Exercício: </a:t>
            </a:r>
            <a:r>
              <a:rPr lang="en-US" dirty="0" err="1"/>
              <a:t>funções</a:t>
            </a:r>
            <a:r>
              <a:rPr lang="en-US" sz="3200" dirty="0"/>
              <a:t> </a:t>
            </a:r>
            <a:r>
              <a:rPr lang="en-US" dirty="0"/>
              <a:t>(1/2)</a:t>
            </a:r>
            <a:endParaRPr lang="en-US" dirty="0">
              <a:highlight>
                <a:srgbClr val="FFFF00"/>
              </a:highlight>
            </a:endParaRPr>
          </a:p>
        </p:txBody>
      </p:sp>
    </p:spTree>
    <p:extLst>
      <p:ext uri="{BB962C8B-B14F-4D97-AF65-F5344CB8AC3E}">
        <p14:creationId xmlns:p14="http://schemas.microsoft.com/office/powerpoint/2010/main" val="22756197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CC98C8-796E-F99A-2465-C48CEFFA0DE3}"/>
              </a:ext>
            </a:extLst>
          </p:cNvPr>
          <p:cNvSpPr>
            <a:spLocks noGrp="1"/>
          </p:cNvSpPr>
          <p:nvPr>
            <p:ph sz="half" idx="2"/>
          </p:nvPr>
        </p:nvSpPr>
        <p:spPr>
          <a:xfrm>
            <a:off x="838200" y="1331042"/>
            <a:ext cx="10719216" cy="4639309"/>
          </a:xfrm>
        </p:spPr>
        <p:txBody>
          <a:bodyPr/>
          <a:lstStyle/>
          <a:p>
            <a:r>
              <a:rPr lang="en-US" dirty="0" err="1"/>
              <a:t>Vá</a:t>
            </a:r>
            <a:r>
              <a:rPr lang="en-US" dirty="0"/>
              <a:t> para a aba </a:t>
            </a:r>
            <a:r>
              <a:rPr lang="en-US" u="sng" dirty="0" err="1"/>
              <a:t>Março</a:t>
            </a:r>
            <a:r>
              <a:rPr lang="en-US" u="sng" dirty="0"/>
              <a:t> de 2024</a:t>
            </a:r>
          </a:p>
          <a:p>
            <a:pPr marL="800100" lvl="2" indent="-342900">
              <a:buClrTx/>
              <a:buFont typeface="+mj-lt"/>
              <a:buAutoNum type="arabicPeriod"/>
            </a:pPr>
            <a:r>
              <a:rPr lang="en-US" sz="2400" i="1" dirty="0"/>
              <a:t>A11</a:t>
            </a:r>
            <a:r>
              <a:rPr lang="en-US" sz="2400" dirty="0"/>
              <a:t>: </a:t>
            </a:r>
            <a:r>
              <a:rPr lang="en-US" sz="2400" dirty="0" err="1"/>
              <a:t>digite</a:t>
            </a:r>
            <a:r>
              <a:rPr lang="en-US" sz="2400" dirty="0"/>
              <a:t> "TOTAL ="</a:t>
            </a:r>
          </a:p>
          <a:p>
            <a:pPr marL="800100" lvl="2" indent="-342900">
              <a:buClrTx/>
              <a:buFont typeface="+mj-lt"/>
              <a:buAutoNum type="arabicPeriod"/>
            </a:pPr>
            <a:r>
              <a:rPr lang="en-US" sz="2400" i="1" dirty="0"/>
              <a:t>A13</a:t>
            </a:r>
            <a:r>
              <a:rPr lang="en-US" sz="2400" dirty="0"/>
              <a:t>: </a:t>
            </a:r>
            <a:r>
              <a:rPr lang="en-US" sz="2400" dirty="0" err="1"/>
              <a:t>digite</a:t>
            </a:r>
            <a:r>
              <a:rPr lang="en-US" sz="2400" dirty="0"/>
              <a:t> "Mínimo ="</a:t>
            </a:r>
          </a:p>
          <a:p>
            <a:pPr marL="800100" lvl="2" indent="-342900">
              <a:buClrTx/>
              <a:buFont typeface="+mj-lt"/>
              <a:buAutoNum type="arabicPeriod"/>
            </a:pPr>
            <a:r>
              <a:rPr lang="en-US" sz="2400" i="1" dirty="0"/>
              <a:t>A14</a:t>
            </a:r>
            <a:r>
              <a:rPr lang="en-US" sz="2400" dirty="0"/>
              <a:t>: </a:t>
            </a:r>
            <a:r>
              <a:rPr lang="en-US" sz="2400" dirty="0" err="1"/>
              <a:t>digite</a:t>
            </a:r>
            <a:r>
              <a:rPr lang="en-US" sz="2400" dirty="0"/>
              <a:t> "Máximo ="</a:t>
            </a:r>
          </a:p>
          <a:p>
            <a:pPr marL="800100" lvl="2" indent="-342900">
              <a:buClrTx/>
              <a:buFont typeface="+mj-lt"/>
              <a:buAutoNum type="arabicPeriod"/>
            </a:pPr>
            <a:r>
              <a:rPr lang="en-US" sz="2400" i="1" dirty="0"/>
              <a:t>A15</a:t>
            </a:r>
            <a:r>
              <a:rPr lang="en-US" sz="2400" dirty="0"/>
              <a:t>: </a:t>
            </a:r>
            <a:r>
              <a:rPr lang="en-US" sz="2400" dirty="0" err="1"/>
              <a:t>digite</a:t>
            </a:r>
            <a:r>
              <a:rPr lang="en-US" sz="2400" dirty="0"/>
              <a:t> "Mediana ="</a:t>
            </a:r>
          </a:p>
          <a:p>
            <a:pPr marL="800100" lvl="2" indent="-342900">
              <a:buClrTx/>
              <a:buFont typeface="+mj-lt"/>
              <a:buAutoNum type="arabicPeriod"/>
            </a:pPr>
            <a:r>
              <a:rPr lang="en-US" sz="2400" i="1" dirty="0"/>
              <a:t>C11 </a:t>
            </a:r>
            <a:r>
              <a:rPr lang="en-US" sz="2400" dirty="0"/>
              <a:t>- Determine </a:t>
            </a:r>
            <a:r>
              <a:rPr lang="en-US" sz="2400" b="1" dirty="0"/>
              <a:t>a soma </a:t>
            </a:r>
            <a:r>
              <a:rPr lang="en-US" sz="2400" dirty="0"/>
              <a:t>dos membros da comunidade</a:t>
            </a:r>
          </a:p>
          <a:p>
            <a:pPr marL="800100" lvl="2" indent="-342900">
              <a:buClrTx/>
              <a:buFont typeface="+mj-lt"/>
              <a:buAutoNum type="arabicPeriod"/>
            </a:pPr>
            <a:r>
              <a:rPr lang="en-US" sz="2400" i="1" dirty="0"/>
              <a:t>C13 </a:t>
            </a:r>
            <a:r>
              <a:rPr lang="en-US" sz="2400" dirty="0"/>
              <a:t>- </a:t>
            </a:r>
            <a:r>
              <a:rPr lang="en-US" sz="2400" dirty="0" err="1"/>
              <a:t>Encontre</a:t>
            </a:r>
            <a:r>
              <a:rPr lang="en-US" sz="2400" dirty="0"/>
              <a:t> </a:t>
            </a:r>
            <a:r>
              <a:rPr lang="en-US" sz="2400" b="1" dirty="0"/>
              <a:t>o MIN </a:t>
            </a:r>
            <a:r>
              <a:rPr lang="en-US" sz="2400" dirty="0"/>
              <a:t>dos membros da Comunidade</a:t>
            </a:r>
          </a:p>
          <a:p>
            <a:pPr marL="800100" lvl="2" indent="-342900">
              <a:buClrTx/>
              <a:buFont typeface="+mj-lt"/>
              <a:buAutoNum type="arabicPeriod"/>
            </a:pPr>
            <a:r>
              <a:rPr lang="en-US" sz="2400" i="1" dirty="0"/>
              <a:t>C14 </a:t>
            </a:r>
            <a:r>
              <a:rPr lang="en-US" sz="2400" dirty="0"/>
              <a:t>- </a:t>
            </a:r>
            <a:r>
              <a:rPr lang="en-US" sz="2400" dirty="0" err="1"/>
              <a:t>Encontre</a:t>
            </a:r>
            <a:r>
              <a:rPr lang="en-US" sz="2400" dirty="0"/>
              <a:t> </a:t>
            </a:r>
            <a:r>
              <a:rPr lang="en-US" sz="2400" b="1" dirty="0"/>
              <a:t>MAX </a:t>
            </a:r>
            <a:r>
              <a:rPr lang="en-US" sz="2400" dirty="0"/>
              <a:t>de membros da comunidade</a:t>
            </a:r>
          </a:p>
          <a:p>
            <a:pPr marL="800100" lvl="2" indent="-342900">
              <a:buClrTx/>
              <a:buFont typeface="+mj-lt"/>
              <a:buAutoNum type="arabicPeriod"/>
            </a:pPr>
            <a:r>
              <a:rPr lang="en-US" sz="2400" i="1" dirty="0"/>
              <a:t>C15 </a:t>
            </a:r>
            <a:r>
              <a:rPr lang="en-US" dirty="0"/>
              <a:t>- </a:t>
            </a:r>
            <a:r>
              <a:rPr lang="en-US" sz="2400" dirty="0" err="1"/>
              <a:t>Encontre</a:t>
            </a:r>
            <a:r>
              <a:rPr lang="en-US" sz="2400" dirty="0"/>
              <a:t> </a:t>
            </a:r>
            <a:r>
              <a:rPr lang="en-US" sz="2400" b="1" dirty="0"/>
              <a:t>a MEDIANA </a:t>
            </a:r>
            <a:r>
              <a:rPr lang="en-US" sz="2400" dirty="0"/>
              <a:t>dos membros da Comunidade</a:t>
            </a:r>
          </a:p>
          <a:p>
            <a:r>
              <a:rPr lang="pt-BR" dirty="0"/>
              <a:t>Copie as funções no intervalo de células C13:C15 para B13:B15</a:t>
            </a:r>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61C4BF33-96C5-F933-2544-D4F85B1517ED}"/>
              </a:ext>
            </a:extLst>
          </p:cNvPr>
          <p:cNvSpPr>
            <a:spLocks noGrp="1"/>
          </p:cNvSpPr>
          <p:nvPr>
            <p:ph type="title"/>
          </p:nvPr>
        </p:nvSpPr>
        <p:spPr/>
        <p:txBody>
          <a:bodyPr/>
          <a:lstStyle/>
          <a:p>
            <a:r>
              <a:rPr lang="en-US" dirty="0"/>
              <a:t>Exercício: </a:t>
            </a:r>
            <a:r>
              <a:rPr lang="en-US" dirty="0" err="1"/>
              <a:t>funções</a:t>
            </a:r>
            <a:r>
              <a:rPr lang="en-US" dirty="0"/>
              <a:t> (2/2)</a:t>
            </a:r>
          </a:p>
        </p:txBody>
      </p:sp>
    </p:spTree>
    <p:extLst>
      <p:ext uri="{BB962C8B-B14F-4D97-AF65-F5344CB8AC3E}">
        <p14:creationId xmlns:p14="http://schemas.microsoft.com/office/powerpoint/2010/main" val="36386101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6BE58-0770-4B43-B641-C2692354B98A}"/>
              </a:ext>
            </a:extLst>
          </p:cNvPr>
          <p:cNvSpPr>
            <a:spLocks noGrp="1"/>
          </p:cNvSpPr>
          <p:nvPr>
            <p:ph type="title"/>
          </p:nvPr>
        </p:nvSpPr>
        <p:spPr/>
        <p:txBody>
          <a:bodyPr/>
          <a:lstStyle/>
          <a:p>
            <a:r>
              <a:rPr lang="en-US" dirty="0"/>
              <a:t>CONT.SE(S) (1/3)</a:t>
            </a:r>
          </a:p>
        </p:txBody>
      </p:sp>
    </p:spTree>
    <p:extLst>
      <p:ext uri="{BB962C8B-B14F-4D97-AF65-F5344CB8AC3E}">
        <p14:creationId xmlns:p14="http://schemas.microsoft.com/office/powerpoint/2010/main" val="19707993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2DBEE-48D2-5B06-C7DF-16AEAF39FFA8}"/>
              </a:ext>
            </a:extLst>
          </p:cNvPr>
          <p:cNvSpPr>
            <a:spLocks noGrp="1"/>
          </p:cNvSpPr>
          <p:nvPr>
            <p:ph sz="half" idx="2"/>
          </p:nvPr>
        </p:nvSpPr>
        <p:spPr/>
        <p:txBody>
          <a:bodyPr/>
          <a:lstStyle/>
          <a:p>
            <a:pPr marL="0" indent="0">
              <a:buNone/>
            </a:pPr>
            <a:r>
              <a:rPr lang="en-US" b="1" dirty="0"/>
              <a:t>Parte 1</a:t>
            </a:r>
          </a:p>
          <a:p>
            <a:r>
              <a:rPr lang="en-US" dirty="0" err="1"/>
              <a:t>Vá</a:t>
            </a:r>
            <a:r>
              <a:rPr lang="en-US" dirty="0"/>
              <a:t> para a aba </a:t>
            </a:r>
            <a:r>
              <a:rPr lang="en-US" u="sng" dirty="0"/>
              <a:t>Oswego</a:t>
            </a:r>
          </a:p>
          <a:p>
            <a:pPr marL="800100" lvl="2" indent="-342900">
              <a:buClrTx/>
              <a:buFont typeface="+mj-lt"/>
              <a:buAutoNum type="arabicPeriod"/>
            </a:pPr>
            <a:r>
              <a:rPr lang="en-US" sz="2400" dirty="0" err="1"/>
              <a:t>Coloque</a:t>
            </a:r>
            <a:r>
              <a:rPr lang="en-US" sz="2400" dirty="0"/>
              <a:t> o cursor na célula </a:t>
            </a:r>
            <a:r>
              <a:rPr lang="en-US" sz="2400" i="1" dirty="0"/>
              <a:t>C78</a:t>
            </a:r>
          </a:p>
          <a:p>
            <a:pPr marL="800100" lvl="2" indent="-342900">
              <a:buClrTx/>
              <a:buFont typeface="+mj-lt"/>
              <a:buAutoNum type="arabicPeriod"/>
            </a:pPr>
            <a:r>
              <a:rPr lang="en-US" sz="2400" dirty="0"/>
              <a:t>Clique em </a:t>
            </a:r>
          </a:p>
          <a:p>
            <a:pPr marL="800100" lvl="2" indent="-342900">
              <a:buClrTx/>
              <a:buFont typeface="+mj-lt"/>
              <a:buAutoNum type="arabicPeriod"/>
            </a:pPr>
            <a:r>
              <a:rPr lang="en-US" sz="2400" dirty="0" err="1"/>
              <a:t>Selecione</a:t>
            </a:r>
            <a:r>
              <a:rPr lang="en-US" sz="2400" dirty="0"/>
              <a:t> </a:t>
            </a:r>
            <a:r>
              <a:rPr lang="en-US" sz="2400" b="1" dirty="0"/>
              <a:t>CONT.SE </a:t>
            </a:r>
            <a:r>
              <a:rPr lang="en-US" sz="2400" dirty="0"/>
              <a:t>da categoria Estatística</a:t>
            </a:r>
          </a:p>
          <a:p>
            <a:pPr marL="800100" lvl="2" indent="-342900">
              <a:buClrTx/>
              <a:buFont typeface="+mj-lt"/>
              <a:buAutoNum type="arabicPeriod"/>
            </a:pPr>
            <a:r>
              <a:rPr lang="en-US" sz="2400" dirty="0" err="1"/>
              <a:t>Coloque</a:t>
            </a:r>
            <a:r>
              <a:rPr lang="en-US" sz="2400" dirty="0"/>
              <a:t> o cursor na caixa Intervalo</a:t>
            </a:r>
          </a:p>
          <a:p>
            <a:pPr marL="800100" lvl="2" indent="-342900">
              <a:buClrTx/>
              <a:buFont typeface="+mj-lt"/>
              <a:buAutoNum type="arabicPeriod"/>
            </a:pPr>
            <a:r>
              <a:rPr lang="en-US" sz="2400" dirty="0"/>
              <a:t>Realce o intervalo de células </a:t>
            </a:r>
            <a:r>
              <a:rPr lang="en-US" sz="2400" i="1" dirty="0"/>
              <a:t>C2:C76 </a:t>
            </a:r>
            <a:r>
              <a:rPr lang="en-US" sz="2400" dirty="0"/>
              <a:t>ou introduza "C2:C76" e, em seguida, clique em </a:t>
            </a:r>
            <a:r>
              <a:rPr lang="en-US" sz="2400" b="1" dirty="0"/>
              <a:t>OK</a:t>
            </a:r>
          </a:p>
          <a:p>
            <a:pPr marL="800100" lvl="2" indent="-342900">
              <a:buClrTx/>
              <a:buFont typeface="+mj-lt"/>
              <a:buAutoNum type="arabicPeriod"/>
            </a:pPr>
            <a:r>
              <a:rPr lang="en-US" sz="2400" dirty="0"/>
              <a:t>Na caixa Critérios, digite "Feminino"</a:t>
            </a:r>
          </a:p>
          <a:p>
            <a:pPr marL="0" indent="0">
              <a:buNone/>
            </a:pPr>
            <a:endParaRPr lang="en-US" dirty="0"/>
          </a:p>
        </p:txBody>
      </p:sp>
      <p:sp>
        <p:nvSpPr>
          <p:cNvPr id="3" name="Title 2">
            <a:extLst>
              <a:ext uri="{FF2B5EF4-FFF2-40B4-BE49-F238E27FC236}">
                <a16:creationId xmlns:a16="http://schemas.microsoft.com/office/drawing/2014/main" id="{E3E872D5-B326-45AE-7B99-A83A67ED61D2}"/>
              </a:ext>
            </a:extLst>
          </p:cNvPr>
          <p:cNvSpPr>
            <a:spLocks noGrp="1"/>
          </p:cNvSpPr>
          <p:nvPr>
            <p:ph type="title"/>
          </p:nvPr>
        </p:nvSpPr>
        <p:spPr/>
        <p:txBody>
          <a:bodyPr/>
          <a:lstStyle/>
          <a:p>
            <a:r>
              <a:rPr lang="en-US" dirty="0"/>
              <a:t>CONT.SE(S) (2/3)</a:t>
            </a:r>
          </a:p>
        </p:txBody>
      </p:sp>
      <p:pic>
        <p:nvPicPr>
          <p:cNvPr id="4" name="Picture 3">
            <a:extLst>
              <a:ext uri="{FF2B5EF4-FFF2-40B4-BE49-F238E27FC236}">
                <a16:creationId xmlns:a16="http://schemas.microsoft.com/office/drawing/2014/main" id="{DEE8DEEC-5FD9-C8E2-FCD0-81F47B25C866}"/>
              </a:ext>
            </a:extLst>
          </p:cNvPr>
          <p:cNvPicPr>
            <a:picLocks noChangeAspect="1"/>
          </p:cNvPicPr>
          <p:nvPr/>
        </p:nvPicPr>
        <p:blipFill rotWithShape="1">
          <a:blip r:embed="rId3"/>
          <a:srcRect t="10727"/>
          <a:stretch/>
        </p:blipFill>
        <p:spPr>
          <a:xfrm>
            <a:off x="3183881" y="3054214"/>
            <a:ext cx="699912" cy="544725"/>
          </a:xfrm>
          <a:prstGeom prst="rect">
            <a:avLst/>
          </a:prstGeom>
        </p:spPr>
      </p:pic>
      <p:sp>
        <p:nvSpPr>
          <p:cNvPr id="5" name="Rectangle 4">
            <a:extLst>
              <a:ext uri="{FF2B5EF4-FFF2-40B4-BE49-F238E27FC236}">
                <a16:creationId xmlns:a16="http://schemas.microsoft.com/office/drawing/2014/main" id="{31CBE8FD-05D3-0555-078D-034058F2FD65}"/>
              </a:ext>
            </a:extLst>
          </p:cNvPr>
          <p:cNvSpPr/>
          <p:nvPr/>
        </p:nvSpPr>
        <p:spPr>
          <a:xfrm>
            <a:off x="8128000" y="1967144"/>
            <a:ext cx="3225800" cy="2367067"/>
          </a:xfrm>
          <a:prstGeom prst="rect">
            <a:avLst/>
          </a:prstGeom>
          <a:solidFill>
            <a:schemeClr val="accent6">
              <a:lumMod val="20000"/>
              <a:lumOff val="80000"/>
            </a:schemeClr>
          </a:solidFill>
          <a:ln w="5715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0C205B3-2191-EADA-4A9C-EDFA4AF417E0}"/>
              </a:ext>
            </a:extLst>
          </p:cNvPr>
          <p:cNvSpPr txBox="1"/>
          <p:nvPr/>
        </p:nvSpPr>
        <p:spPr>
          <a:xfrm>
            <a:off x="8128000" y="2087443"/>
            <a:ext cx="3225800" cy="2246769"/>
          </a:xfrm>
          <a:prstGeom prst="rect">
            <a:avLst/>
          </a:prstGeom>
          <a:noFill/>
          <a:ln w="57150">
            <a:noFill/>
          </a:ln>
        </p:spPr>
        <p:txBody>
          <a:bodyPr wrap="square" rtlCol="0">
            <a:spAutoFit/>
          </a:bodyPr>
          <a:lstStyle/>
          <a:p>
            <a:pPr marL="0" indent="0" algn="ctr">
              <a:buNone/>
              <a:tabLst>
                <a:tab pos="509588" algn="l"/>
              </a:tabLst>
            </a:pPr>
            <a:r>
              <a:rPr lang="en-US" sz="2800" dirty="0"/>
              <a:t>Quantas mulheres existem no conjunto de dados de Oswego?</a:t>
            </a:r>
          </a:p>
          <a:p>
            <a:pPr marL="0" indent="0" algn="ctr">
              <a:buNone/>
              <a:tabLst>
                <a:tab pos="509588" algn="l"/>
              </a:tabLst>
            </a:pPr>
            <a:r>
              <a:rPr lang="en-US" sz="2800" b="1" dirty="0">
                <a:solidFill>
                  <a:srgbClr val="00953A"/>
                </a:solidFill>
              </a:rPr>
              <a:t>44</a:t>
            </a:r>
          </a:p>
        </p:txBody>
      </p:sp>
    </p:spTree>
    <p:extLst>
      <p:ext uri="{BB962C8B-B14F-4D97-AF65-F5344CB8AC3E}">
        <p14:creationId xmlns:p14="http://schemas.microsoft.com/office/powerpoint/2010/main" val="382498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2DBEE-48D2-5B06-C7DF-16AEAF39FFA8}"/>
              </a:ext>
            </a:extLst>
          </p:cNvPr>
          <p:cNvSpPr>
            <a:spLocks noGrp="1"/>
          </p:cNvSpPr>
          <p:nvPr>
            <p:ph sz="half" idx="2"/>
          </p:nvPr>
        </p:nvSpPr>
        <p:spPr/>
        <p:txBody>
          <a:bodyPr/>
          <a:lstStyle/>
          <a:p>
            <a:pPr marL="0" indent="0">
              <a:buNone/>
            </a:pPr>
            <a:r>
              <a:rPr lang="en-US" b="1" dirty="0"/>
              <a:t>Parte 2</a:t>
            </a:r>
          </a:p>
          <a:p>
            <a:r>
              <a:rPr lang="en-US" dirty="0"/>
              <a:t>Ir para a ficha de trabalho </a:t>
            </a:r>
            <a:r>
              <a:rPr lang="en-US" u="sng" dirty="0"/>
              <a:t>Oswego</a:t>
            </a:r>
          </a:p>
          <a:p>
            <a:pPr marL="800100" lvl="2" indent="-342900">
              <a:buClrTx/>
              <a:buFont typeface="+mj-lt"/>
              <a:buAutoNum type="arabicPeriod"/>
            </a:pPr>
            <a:r>
              <a:rPr lang="en-US" sz="2400" dirty="0" err="1"/>
              <a:t>Coloque</a:t>
            </a:r>
            <a:r>
              <a:rPr lang="en-US" sz="2400" dirty="0"/>
              <a:t> o cursor na célula </a:t>
            </a:r>
            <a:r>
              <a:rPr lang="en-US" sz="2400" i="1" dirty="0"/>
              <a:t>C79</a:t>
            </a:r>
          </a:p>
          <a:p>
            <a:pPr marL="800100" lvl="2" indent="-342900">
              <a:buClrTx/>
              <a:buFont typeface="+mj-lt"/>
              <a:buAutoNum type="arabicPeriod"/>
            </a:pPr>
            <a:r>
              <a:rPr lang="en-US" sz="2400" dirty="0"/>
              <a:t>Clique em </a:t>
            </a:r>
          </a:p>
          <a:p>
            <a:pPr marL="800100" lvl="2" indent="-342900">
              <a:buClrTx/>
              <a:buFont typeface="+mj-lt"/>
              <a:buAutoNum type="arabicPeriod"/>
            </a:pPr>
            <a:r>
              <a:rPr lang="en-US" sz="2400" dirty="0" err="1"/>
              <a:t>Selecione</a:t>
            </a:r>
            <a:r>
              <a:rPr lang="en-US" sz="2400" dirty="0"/>
              <a:t> </a:t>
            </a:r>
            <a:r>
              <a:rPr lang="en-US" sz="2400" b="1" dirty="0"/>
              <a:t>CONT.SE </a:t>
            </a:r>
            <a:r>
              <a:rPr lang="en-US" sz="2400" dirty="0"/>
              <a:t>da categoria Estatística</a:t>
            </a:r>
          </a:p>
          <a:p>
            <a:pPr lvl="2"/>
            <a:r>
              <a:rPr lang="pt-BR" sz="2400" dirty="0"/>
              <a:t>Critério_intervalo1: C2:C76 (Variável sexo)</a:t>
            </a:r>
          </a:p>
          <a:p>
            <a:pPr lvl="2"/>
            <a:r>
              <a:rPr lang="en-US" sz="2400" dirty="0"/>
              <a:t>Critério_1: "Male" (</a:t>
            </a:r>
            <a:r>
              <a:rPr lang="en-US" sz="2400" dirty="0" err="1"/>
              <a:t>Masculino</a:t>
            </a:r>
            <a:r>
              <a:rPr lang="en-US" sz="2400" dirty="0"/>
              <a:t>)</a:t>
            </a:r>
          </a:p>
          <a:p>
            <a:pPr lvl="2"/>
            <a:r>
              <a:rPr lang="en-US" sz="2400" dirty="0"/>
              <a:t>Critérios_intervalo2: </a:t>
            </a:r>
            <a:r>
              <a:rPr lang="en-US" sz="2400" i="1" dirty="0"/>
              <a:t>Q2:Q76 </a:t>
            </a:r>
            <a:r>
              <a:rPr lang="en-US" sz="2400" dirty="0"/>
              <a:t>(variável água)</a:t>
            </a:r>
            <a:endParaRPr lang="en-US" sz="2400" b="1" dirty="0"/>
          </a:p>
          <a:p>
            <a:pPr lvl="2"/>
            <a:r>
              <a:rPr lang="en-US" sz="2400" dirty="0"/>
              <a:t>Critério_2: "Y"</a:t>
            </a:r>
          </a:p>
          <a:p>
            <a:pPr marL="914400" lvl="2" indent="-457200">
              <a:buClrTx/>
              <a:buFont typeface="+mj-lt"/>
              <a:buAutoNum type="arabicPeriod" startAt="4"/>
            </a:pPr>
            <a:r>
              <a:rPr lang="en-US" sz="2400" dirty="0"/>
              <a:t>Clique em </a:t>
            </a:r>
            <a:r>
              <a:rPr lang="en-US" sz="2400" b="1" dirty="0"/>
              <a:t>OK</a:t>
            </a:r>
          </a:p>
          <a:p>
            <a:endParaRPr lang="en-US" dirty="0"/>
          </a:p>
        </p:txBody>
      </p:sp>
      <p:sp>
        <p:nvSpPr>
          <p:cNvPr id="3" name="Title 2">
            <a:extLst>
              <a:ext uri="{FF2B5EF4-FFF2-40B4-BE49-F238E27FC236}">
                <a16:creationId xmlns:a16="http://schemas.microsoft.com/office/drawing/2014/main" id="{E3E872D5-B326-45AE-7B99-A83A67ED61D2}"/>
              </a:ext>
            </a:extLst>
          </p:cNvPr>
          <p:cNvSpPr>
            <a:spLocks noGrp="1"/>
          </p:cNvSpPr>
          <p:nvPr>
            <p:ph type="title"/>
          </p:nvPr>
        </p:nvSpPr>
        <p:spPr/>
        <p:txBody>
          <a:bodyPr/>
          <a:lstStyle/>
          <a:p>
            <a:r>
              <a:rPr lang="en-US" dirty="0"/>
              <a:t>CONT.SE(S) (3/3)</a:t>
            </a:r>
          </a:p>
        </p:txBody>
      </p:sp>
      <p:pic>
        <p:nvPicPr>
          <p:cNvPr id="4" name="Picture 3">
            <a:extLst>
              <a:ext uri="{FF2B5EF4-FFF2-40B4-BE49-F238E27FC236}">
                <a16:creationId xmlns:a16="http://schemas.microsoft.com/office/drawing/2014/main" id="{DEE8DEEC-5FD9-C8E2-FCD0-81F47B25C866}"/>
              </a:ext>
            </a:extLst>
          </p:cNvPr>
          <p:cNvPicPr>
            <a:picLocks noChangeAspect="1"/>
          </p:cNvPicPr>
          <p:nvPr/>
        </p:nvPicPr>
        <p:blipFill rotWithShape="1">
          <a:blip r:embed="rId3"/>
          <a:srcRect t="10727"/>
          <a:stretch/>
        </p:blipFill>
        <p:spPr>
          <a:xfrm>
            <a:off x="3200724" y="3071161"/>
            <a:ext cx="699912" cy="544725"/>
          </a:xfrm>
          <a:prstGeom prst="rect">
            <a:avLst/>
          </a:prstGeom>
        </p:spPr>
      </p:pic>
      <p:sp>
        <p:nvSpPr>
          <p:cNvPr id="6" name="Rectangle 5">
            <a:extLst>
              <a:ext uri="{FF2B5EF4-FFF2-40B4-BE49-F238E27FC236}">
                <a16:creationId xmlns:a16="http://schemas.microsoft.com/office/drawing/2014/main" id="{F031D662-4766-BCA0-25DB-1FF3A80BBF6E}"/>
              </a:ext>
            </a:extLst>
          </p:cNvPr>
          <p:cNvSpPr/>
          <p:nvPr/>
        </p:nvSpPr>
        <p:spPr>
          <a:xfrm>
            <a:off x="8418690" y="2779941"/>
            <a:ext cx="2935110" cy="1625593"/>
          </a:xfrm>
          <a:prstGeom prst="rect">
            <a:avLst/>
          </a:prstGeom>
          <a:solidFill>
            <a:schemeClr val="accent6">
              <a:lumMod val="20000"/>
              <a:lumOff val="80000"/>
            </a:schemeClr>
          </a:solidFill>
          <a:ln w="5715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F7BC549-5245-8442-9238-01D4D3BA1D65}"/>
              </a:ext>
            </a:extLst>
          </p:cNvPr>
          <p:cNvSpPr txBox="1"/>
          <p:nvPr/>
        </p:nvSpPr>
        <p:spPr>
          <a:xfrm>
            <a:off x="8418690" y="2900239"/>
            <a:ext cx="2935110" cy="1384995"/>
          </a:xfrm>
          <a:prstGeom prst="rect">
            <a:avLst/>
          </a:prstGeom>
          <a:noFill/>
          <a:ln w="57150">
            <a:noFill/>
          </a:ln>
        </p:spPr>
        <p:txBody>
          <a:bodyPr wrap="square" rtlCol="0">
            <a:spAutoFit/>
          </a:bodyPr>
          <a:lstStyle/>
          <a:p>
            <a:pPr marL="0" indent="0" algn="ctr">
              <a:buNone/>
              <a:tabLst>
                <a:tab pos="509588" algn="l"/>
              </a:tabLst>
            </a:pPr>
            <a:r>
              <a:rPr lang="en-US" sz="2800" dirty="0"/>
              <a:t>Quantos homens beberam água?</a:t>
            </a:r>
          </a:p>
          <a:p>
            <a:pPr marL="0" indent="0" algn="ctr">
              <a:buNone/>
              <a:tabLst>
                <a:tab pos="509588" algn="l"/>
              </a:tabLst>
            </a:pPr>
            <a:r>
              <a:rPr lang="en-US" sz="2800" b="1" dirty="0">
                <a:solidFill>
                  <a:srgbClr val="00953A"/>
                </a:solidFill>
              </a:rPr>
              <a:t>12</a:t>
            </a:r>
          </a:p>
        </p:txBody>
      </p:sp>
    </p:spTree>
    <p:extLst>
      <p:ext uri="{BB962C8B-B14F-4D97-AF65-F5344CB8AC3E}">
        <p14:creationId xmlns:p14="http://schemas.microsoft.com/office/powerpoint/2010/main" val="174590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620124F-DC02-3E41-BC58-67514C67E97B}"/>
              </a:ext>
            </a:extLst>
          </p:cNvPr>
          <p:cNvSpPr>
            <a:spLocks noGrp="1"/>
          </p:cNvSpPr>
          <p:nvPr>
            <p:ph sz="half" idx="2"/>
          </p:nvPr>
        </p:nvSpPr>
        <p:spPr/>
        <p:txBody>
          <a:bodyPr/>
          <a:lstStyle/>
          <a:p>
            <a:pPr marL="0" indent="0">
              <a:buNone/>
            </a:pPr>
            <a:r>
              <a:rPr lang="en-US" dirty="0"/>
              <a:t>Se os seus valores </a:t>
            </a:r>
            <a:r>
              <a:rPr lang="en-US" u="sng" dirty="0"/>
              <a:t>não</a:t>
            </a:r>
            <a:r>
              <a:rPr lang="en-US" dirty="0"/>
              <a:t> estiverem corretamente formatados:</a:t>
            </a:r>
          </a:p>
          <a:p>
            <a:pPr lvl="1"/>
            <a:r>
              <a:rPr lang="en-US" dirty="0"/>
              <a:t>A aba </a:t>
            </a:r>
            <a:r>
              <a:rPr lang="en-US" dirty="0" err="1"/>
              <a:t>pode</a:t>
            </a:r>
            <a:r>
              <a:rPr lang="en-US" dirty="0"/>
              <a:t> ser difícil de ler</a:t>
            </a:r>
          </a:p>
          <a:p>
            <a:pPr lvl="1"/>
            <a:r>
              <a:rPr lang="en-US" dirty="0"/>
              <a:t>Os cálculos podem ser inválidos</a:t>
            </a:r>
          </a:p>
          <a:p>
            <a:pPr lvl="1"/>
            <a:r>
              <a:rPr lang="en-US" dirty="0" err="1"/>
              <a:t>Podes</a:t>
            </a:r>
            <a:r>
              <a:rPr lang="en-US" dirty="0"/>
              <a:t> receber uma mensagem de erro</a:t>
            </a:r>
          </a:p>
          <a:p>
            <a:pPr lvl="1"/>
            <a:r>
              <a:rPr lang="en-US" dirty="0"/>
              <a:t>Pode ser difícil efetuar uma análise adequada dos dados</a:t>
            </a:r>
          </a:p>
          <a:p>
            <a:pPr marL="0" indent="0">
              <a:buNone/>
            </a:pPr>
            <a:endParaRPr lang="en-US" dirty="0"/>
          </a:p>
        </p:txBody>
      </p:sp>
      <p:sp>
        <p:nvSpPr>
          <p:cNvPr id="3" name="Title 2"/>
          <p:cNvSpPr>
            <a:spLocks noGrp="1"/>
          </p:cNvSpPr>
          <p:nvPr>
            <p:ph type="title"/>
          </p:nvPr>
        </p:nvSpPr>
        <p:spPr/>
        <p:txBody>
          <a:bodyPr/>
          <a:lstStyle/>
          <a:p>
            <a:r>
              <a:rPr lang="en-US" dirty="0"/>
              <a:t>Formatação de Dados</a:t>
            </a:r>
          </a:p>
        </p:txBody>
      </p:sp>
    </p:spTree>
    <p:extLst>
      <p:ext uri="{BB962C8B-B14F-4D97-AF65-F5344CB8AC3E}">
        <p14:creationId xmlns:p14="http://schemas.microsoft.com/office/powerpoint/2010/main" val="4255315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3E46489-E1BF-AAF5-778E-EC2EA46CC872}"/>
              </a:ext>
            </a:extLst>
          </p:cNvPr>
          <p:cNvSpPr>
            <a:spLocks noGrp="1"/>
          </p:cNvSpPr>
          <p:nvPr>
            <p:ph sz="half" idx="2"/>
          </p:nvPr>
        </p:nvSpPr>
        <p:spPr>
          <a:xfrm>
            <a:off x="838200" y="1478857"/>
            <a:ext cx="6338641" cy="4639309"/>
          </a:xfrm>
        </p:spPr>
        <p:txBody>
          <a:bodyPr/>
          <a:lstStyle/>
          <a:p>
            <a:pPr marL="342900" marR="0" lvl="0" indent="-342900" rtl="0">
              <a:buFont typeface="+mj-lt"/>
              <a:buAutoNum type="arabicPeriod"/>
            </a:pPr>
            <a:r>
              <a:rPr lang="en-US" dirty="0" err="1">
                <a:ea typeface="Times New Roman" panose="02020603050405020304" pitchFamily="18" charset="0"/>
                <a:cs typeface="Times New Roman" panose="02020603050405020304" pitchFamily="18" charset="0"/>
              </a:rPr>
              <a:t>Vá</a:t>
            </a:r>
            <a:r>
              <a:rPr lang="en-US" sz="2800" dirty="0">
                <a:effectLst/>
                <a:ea typeface="Times New Roman" panose="02020603050405020304" pitchFamily="18" charset="0"/>
                <a:cs typeface="Times New Roman" panose="02020603050405020304" pitchFamily="18" charset="0"/>
              </a:rPr>
              <a:t> para a aba </a:t>
            </a:r>
            <a:r>
              <a:rPr lang="en-US" sz="2800" u="sng" dirty="0">
                <a:effectLst/>
                <a:ea typeface="Times New Roman" panose="02020603050405020304" pitchFamily="18" charset="0"/>
                <a:cs typeface="Times New Roman" panose="02020603050405020304" pitchFamily="18" charset="0"/>
              </a:rPr>
              <a:t>de </a:t>
            </a:r>
            <a:r>
              <a:rPr lang="en-US" sz="2800" u="sng" dirty="0" err="1">
                <a:effectLst/>
                <a:ea typeface="Times New Roman" panose="02020603050405020304" pitchFamily="18" charset="0"/>
                <a:cs typeface="Times New Roman" panose="02020603050405020304" pitchFamily="18" charset="0"/>
              </a:rPr>
              <a:t>Março</a:t>
            </a:r>
            <a:r>
              <a:rPr lang="en-US" sz="2800" u="sng" dirty="0">
                <a:effectLst/>
                <a:ea typeface="Times New Roman" panose="02020603050405020304" pitchFamily="18" charset="0"/>
                <a:cs typeface="Times New Roman" panose="02020603050405020304" pitchFamily="18" charset="0"/>
              </a:rPr>
              <a:t> de 2024</a:t>
            </a:r>
          </a:p>
          <a:p>
            <a:pPr marL="342900" marR="0" lvl="0" indent="-342900">
              <a:buFont typeface="+mj-lt"/>
              <a:buAutoNum type="arabicPeriod"/>
            </a:pPr>
            <a:r>
              <a:rPr lang="en-US" sz="2800" dirty="0">
                <a:effectLst/>
                <a:ea typeface="Times New Roman" panose="02020603050405020304" pitchFamily="18" charset="0"/>
                <a:cs typeface="Times New Roman" panose="02020603050405020304" pitchFamily="18" charset="0"/>
              </a:rPr>
              <a:t>Clique com o botão esquerdo do mouse no cabeçalho da </a:t>
            </a:r>
            <a:r>
              <a:rPr lang="en-US" sz="2800" dirty="0" err="1">
                <a:effectLst/>
                <a:ea typeface="Times New Roman" panose="02020603050405020304" pitchFamily="18" charset="0"/>
                <a:cs typeface="Times New Roman" panose="02020603050405020304" pitchFamily="18" charset="0"/>
              </a:rPr>
              <a:t>coluna</a:t>
            </a:r>
            <a:r>
              <a:rPr lang="en-US" dirty="0">
                <a:ea typeface="Times New Roman" panose="02020603050405020304" pitchFamily="18" charset="0"/>
                <a:cs typeface="Times New Roman" panose="02020603050405020304" pitchFamily="18" charset="0"/>
              </a:rPr>
              <a:t>,</a:t>
            </a:r>
            <a:r>
              <a:rPr lang="en-US" sz="2800" dirty="0">
                <a:effectLst/>
                <a:ea typeface="Times New Roman" panose="02020603050405020304" pitchFamily="18" charset="0"/>
                <a:cs typeface="Times New Roman" panose="02020603050405020304" pitchFamily="18" charset="0"/>
              </a:rPr>
              <a:t> para </a:t>
            </a:r>
            <a:r>
              <a:rPr lang="en-US" sz="2800" dirty="0" err="1">
                <a:effectLst/>
                <a:ea typeface="Times New Roman" panose="02020603050405020304" pitchFamily="18" charset="0"/>
                <a:cs typeface="Times New Roman" panose="02020603050405020304" pitchFamily="18" charset="0"/>
              </a:rPr>
              <a:t>selecionar</a:t>
            </a:r>
            <a:r>
              <a:rPr lang="en-US" sz="2800" dirty="0">
                <a:effectLst/>
                <a:ea typeface="Times New Roman" panose="02020603050405020304" pitchFamily="18" charset="0"/>
                <a:cs typeface="Times New Roman" panose="02020603050405020304" pitchFamily="18" charset="0"/>
              </a:rPr>
              <a:t> </a:t>
            </a:r>
            <a:r>
              <a:rPr lang="en-US" dirty="0" err="1">
                <a:ea typeface="Times New Roman" panose="02020603050405020304" pitchFamily="18" charset="0"/>
                <a:cs typeface="Times New Roman" panose="02020603050405020304" pitchFamily="18" charset="0"/>
              </a:rPr>
              <a:t>ess</a:t>
            </a:r>
            <a:r>
              <a:rPr lang="en-US" sz="2800" dirty="0" err="1">
                <a:effectLst/>
                <a:ea typeface="Times New Roman" panose="02020603050405020304" pitchFamily="18" charset="0"/>
                <a:cs typeface="Times New Roman" panose="02020603050405020304" pitchFamily="18" charset="0"/>
              </a:rPr>
              <a:t>a</a:t>
            </a:r>
            <a:endParaRPr lang="en-US" sz="2800" dirty="0">
              <a:effectLst/>
              <a:ea typeface="Times New Roman" panose="02020603050405020304" pitchFamily="18" charset="0"/>
              <a:cs typeface="Times New Roman" panose="02020603050405020304" pitchFamily="18" charset="0"/>
            </a:endParaRPr>
          </a:p>
          <a:p>
            <a:pPr marL="342900" marR="0" lvl="0" indent="-342900">
              <a:buFont typeface="+mj-lt"/>
              <a:buAutoNum type="arabicPeriod"/>
            </a:pPr>
            <a:r>
              <a:rPr lang="en-US" sz="2800" dirty="0">
                <a:effectLst/>
                <a:ea typeface="Times New Roman" panose="02020603050405020304" pitchFamily="18" charset="0"/>
                <a:cs typeface="Times New Roman" panose="02020603050405020304" pitchFamily="18" charset="0"/>
              </a:rPr>
              <a:t>Clique com o botão direito do mouse e selecione </a:t>
            </a:r>
            <a:r>
              <a:rPr lang="en-US" sz="2800" b="1" dirty="0" err="1">
                <a:effectLst/>
                <a:ea typeface="Times New Roman" panose="02020603050405020304" pitchFamily="18" charset="0"/>
                <a:cs typeface="Times New Roman" panose="02020603050405020304" pitchFamily="18" charset="0"/>
              </a:rPr>
              <a:t>Formatar</a:t>
            </a:r>
            <a:r>
              <a:rPr lang="en-US" sz="2800" b="1" dirty="0">
                <a:effectLst/>
                <a:ea typeface="Times New Roman" panose="02020603050405020304" pitchFamily="18" charset="0"/>
                <a:cs typeface="Times New Roman" panose="02020603050405020304" pitchFamily="18" charset="0"/>
              </a:rPr>
              <a:t> </a:t>
            </a:r>
            <a:r>
              <a:rPr lang="en-US" sz="2800" b="1" dirty="0" err="1">
                <a:effectLst/>
                <a:ea typeface="Times New Roman" panose="02020603050405020304" pitchFamily="18" charset="0"/>
                <a:cs typeface="Times New Roman" panose="02020603050405020304" pitchFamily="18" charset="0"/>
              </a:rPr>
              <a:t>Células</a:t>
            </a:r>
            <a:endParaRPr lang="en-US" sz="2800" dirty="0">
              <a:effectLst/>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DD866EA1-509C-1185-0378-47423B7761AF}"/>
              </a:ext>
            </a:extLst>
          </p:cNvPr>
          <p:cNvSpPr>
            <a:spLocks noGrp="1"/>
          </p:cNvSpPr>
          <p:nvPr>
            <p:ph type="title"/>
          </p:nvPr>
        </p:nvSpPr>
        <p:spPr/>
        <p:txBody>
          <a:bodyPr/>
          <a:lstStyle/>
          <a:p>
            <a:r>
              <a:rPr lang="en-US" dirty="0" err="1"/>
              <a:t>Formatar</a:t>
            </a:r>
            <a:r>
              <a:rPr lang="en-US" dirty="0"/>
              <a:t> </a:t>
            </a:r>
            <a:r>
              <a:rPr lang="en-US" dirty="0" err="1"/>
              <a:t>Células</a:t>
            </a:r>
            <a:endParaRPr lang="en-US" dirty="0"/>
          </a:p>
        </p:txBody>
      </p:sp>
      <p:pic>
        <p:nvPicPr>
          <p:cNvPr id="5" name="Picture 4">
            <a:extLst>
              <a:ext uri="{FF2B5EF4-FFF2-40B4-BE49-F238E27FC236}">
                <a16:creationId xmlns:a16="http://schemas.microsoft.com/office/drawing/2014/main" id="{0EBA3BDD-4702-F43F-AA9E-262CF32EB05E}"/>
              </a:ext>
            </a:extLst>
          </p:cNvPr>
          <p:cNvPicPr>
            <a:picLocks noChangeAspect="1"/>
          </p:cNvPicPr>
          <p:nvPr/>
        </p:nvPicPr>
        <p:blipFill rotWithShape="1">
          <a:blip r:embed="rId3"/>
          <a:srcRect b="27778"/>
          <a:stretch/>
        </p:blipFill>
        <p:spPr>
          <a:xfrm>
            <a:off x="7585982" y="1529133"/>
            <a:ext cx="3344052" cy="4639309"/>
          </a:xfrm>
          <a:prstGeom prst="rect">
            <a:avLst/>
          </a:prstGeom>
          <a:ln>
            <a:solidFill>
              <a:schemeClr val="tx1"/>
            </a:solidFill>
          </a:ln>
        </p:spPr>
      </p:pic>
      <p:grpSp>
        <p:nvGrpSpPr>
          <p:cNvPr id="15" name="Group 14">
            <a:extLst>
              <a:ext uri="{FF2B5EF4-FFF2-40B4-BE49-F238E27FC236}">
                <a16:creationId xmlns:a16="http://schemas.microsoft.com/office/drawing/2014/main" id="{14C953D8-CAF6-A429-B598-89F558D359D0}"/>
              </a:ext>
            </a:extLst>
          </p:cNvPr>
          <p:cNvGrpSpPr/>
          <p:nvPr/>
        </p:nvGrpSpPr>
        <p:grpSpPr>
          <a:xfrm>
            <a:off x="7947972" y="3017520"/>
            <a:ext cx="2572921" cy="2520292"/>
            <a:chOff x="8131980" y="2975726"/>
            <a:chExt cx="2572921" cy="2520292"/>
          </a:xfrm>
        </p:grpSpPr>
        <p:sp>
          <p:nvSpPr>
            <p:cNvPr id="10" name="Rectangle 9">
              <a:extLst>
                <a:ext uri="{FF2B5EF4-FFF2-40B4-BE49-F238E27FC236}">
                  <a16:creationId xmlns:a16="http://schemas.microsoft.com/office/drawing/2014/main" id="{52C5C352-A451-A7D1-517D-4783C9CFEA9F}"/>
                </a:ext>
              </a:extLst>
            </p:cNvPr>
            <p:cNvSpPr/>
            <p:nvPr/>
          </p:nvSpPr>
          <p:spPr>
            <a:xfrm>
              <a:off x="8967541" y="5287073"/>
              <a:ext cx="1737360" cy="208945"/>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43D91EF-5876-0187-C594-8F95A9EAFE1F}"/>
                </a:ext>
              </a:extLst>
            </p:cNvPr>
            <p:cNvSpPr/>
            <p:nvPr/>
          </p:nvSpPr>
          <p:spPr>
            <a:xfrm>
              <a:off x="8131980" y="2975726"/>
              <a:ext cx="1371600" cy="274320"/>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520253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1051E78-5ECC-CC33-C9CC-73BEE3030EAC}"/>
              </a:ext>
            </a:extLst>
          </p:cNvPr>
          <p:cNvSpPr>
            <a:spLocks noGrp="1"/>
          </p:cNvSpPr>
          <p:nvPr>
            <p:ph sz="half" idx="2"/>
          </p:nvPr>
        </p:nvSpPr>
        <p:spPr/>
        <p:txBody>
          <a:bodyPr/>
          <a:lstStyle/>
          <a:p>
            <a:pPr marL="0" indent="0">
              <a:buNone/>
            </a:pPr>
            <a:r>
              <a:rPr lang="en-US" sz="2800" i="1" dirty="0">
                <a:effectLst/>
                <a:latin typeface="Arial" panose="020B0604020202020204" pitchFamily="34" charset="0"/>
                <a:ea typeface="Times New Roman" panose="02020603050405020304" pitchFamily="18" charset="0"/>
                <a:cs typeface="Times New Roman" panose="02020603050405020304" pitchFamily="18" charset="0"/>
              </a:rPr>
              <a:t>A </a:t>
            </a:r>
            <a:r>
              <a:rPr lang="en-US" sz="2800" dirty="0">
                <a:effectLst/>
                <a:latin typeface="Arial" panose="020B0604020202020204" pitchFamily="34" charset="0"/>
                <a:ea typeface="Times New Roman" panose="02020603050405020304" pitchFamily="18" charset="0"/>
                <a:cs typeface="Times New Roman" panose="02020603050405020304" pitchFamily="18" charset="0"/>
              </a:rPr>
              <a:t>caixa de diálogo </a:t>
            </a:r>
            <a:r>
              <a:rPr lang="en-US" sz="2800" i="1" dirty="0">
                <a:effectLst/>
                <a:latin typeface="Arial" panose="020B0604020202020204" pitchFamily="34" charset="0"/>
                <a:ea typeface="Times New Roman" panose="02020603050405020304" pitchFamily="18" charset="0"/>
                <a:cs typeface="Times New Roman" panose="02020603050405020304" pitchFamily="18" charset="0"/>
              </a:rPr>
              <a:t>Formatar células </a:t>
            </a:r>
            <a:r>
              <a:rPr lang="en-US" sz="2800" dirty="0">
                <a:effectLst/>
                <a:latin typeface="Arial" panose="020B0604020202020204" pitchFamily="34" charset="0"/>
                <a:ea typeface="Times New Roman" panose="02020603050405020304" pitchFamily="18" charset="0"/>
                <a:cs typeface="Times New Roman" panose="02020603050405020304" pitchFamily="18" charset="0"/>
              </a:rPr>
              <a:t>apresenta opções de formatação em separadores: Número, Alinhamento, Tipo de letra, etc. </a:t>
            </a:r>
          </a:p>
          <a:p>
            <a:pPr marL="0" indent="0">
              <a:buNone/>
            </a:pP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US" sz="2800" i="1"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nSpc>
                <a:spcPct val="115000"/>
              </a:lnSpc>
              <a:spcBef>
                <a:spcPts val="0"/>
              </a:spcBef>
              <a:spcAft>
                <a:spcPts val="0"/>
              </a:spcAft>
              <a:buFont typeface="+mj-lt"/>
              <a:buAutoNum type="arabicPeriod"/>
            </a:pPr>
            <a:r>
              <a:rPr lang="en-US" dirty="0">
                <a:cs typeface="Times New Roman" panose="02020603050405020304" pitchFamily="18" charset="0"/>
              </a:rPr>
              <a:t>Selecione o separador </a:t>
            </a:r>
            <a:r>
              <a:rPr lang="en-US" b="1" dirty="0">
                <a:cs typeface="Times New Roman" panose="02020603050405020304" pitchFamily="18" charset="0"/>
              </a:rPr>
              <a:t>Data </a:t>
            </a:r>
            <a:r>
              <a:rPr lang="en-US" dirty="0">
                <a:cs typeface="Times New Roman" panose="02020603050405020304" pitchFamily="18" charset="0"/>
              </a:rPr>
              <a:t>para formatar os </a:t>
            </a:r>
            <a:r>
              <a:rPr lang="en-US" dirty="0" err="1">
                <a:cs typeface="Times New Roman" panose="02020603050405020304" pitchFamily="18" charset="0"/>
              </a:rPr>
              <a:t>valores</a:t>
            </a:r>
            <a:r>
              <a:rPr lang="en-US" dirty="0">
                <a:cs typeface="Times New Roman" panose="02020603050405020304" pitchFamily="18" charset="0"/>
              </a:rPr>
              <a:t> </a:t>
            </a:r>
            <a:br>
              <a:rPr lang="en-US" dirty="0">
                <a:cs typeface="Times New Roman" panose="02020603050405020304" pitchFamily="18" charset="0"/>
              </a:rPr>
            </a:br>
            <a:r>
              <a:rPr lang="en-US" dirty="0" err="1">
                <a:cs typeface="Times New Roman" panose="02020603050405020304" pitchFamily="18" charset="0"/>
              </a:rPr>
              <a:t>na</a:t>
            </a:r>
            <a:r>
              <a:rPr lang="en-US" dirty="0">
                <a:cs typeface="Times New Roman" panose="02020603050405020304" pitchFamily="18" charset="0"/>
              </a:rPr>
              <a:t> coluna A</a:t>
            </a:r>
          </a:p>
          <a:p>
            <a:pPr marL="0" indent="0">
              <a:buNone/>
            </a:pPr>
            <a:endParaRPr lang="en-US" dirty="0"/>
          </a:p>
        </p:txBody>
      </p:sp>
      <p:sp>
        <p:nvSpPr>
          <p:cNvPr id="3" name="Title 2">
            <a:extLst>
              <a:ext uri="{FF2B5EF4-FFF2-40B4-BE49-F238E27FC236}">
                <a16:creationId xmlns:a16="http://schemas.microsoft.com/office/drawing/2014/main" id="{4391EF63-E94E-7C99-AB52-D19279BAEC89}"/>
              </a:ext>
            </a:extLst>
          </p:cNvPr>
          <p:cNvSpPr>
            <a:spLocks noGrp="1"/>
          </p:cNvSpPr>
          <p:nvPr>
            <p:ph type="title"/>
          </p:nvPr>
        </p:nvSpPr>
        <p:spPr/>
        <p:txBody>
          <a:bodyPr/>
          <a:lstStyle/>
          <a:p>
            <a:r>
              <a:rPr lang="en-US" dirty="0"/>
              <a:t>Caixa de </a:t>
            </a:r>
            <a:r>
              <a:rPr lang="en-US" dirty="0" err="1"/>
              <a:t>diálogo</a:t>
            </a:r>
            <a:r>
              <a:rPr lang="en-US" dirty="0"/>
              <a:t> - </a:t>
            </a:r>
            <a:r>
              <a:rPr lang="en-US" dirty="0" err="1"/>
              <a:t>formatar</a:t>
            </a:r>
            <a:r>
              <a:rPr lang="en-US" dirty="0"/>
              <a:t> </a:t>
            </a:r>
            <a:r>
              <a:rPr lang="en-US" dirty="0" err="1"/>
              <a:t>células</a:t>
            </a:r>
            <a:endParaRPr lang="en-US" dirty="0"/>
          </a:p>
        </p:txBody>
      </p:sp>
      <p:pic>
        <p:nvPicPr>
          <p:cNvPr id="6" name="Picture 5">
            <a:extLst>
              <a:ext uri="{FF2B5EF4-FFF2-40B4-BE49-F238E27FC236}">
                <a16:creationId xmlns:a16="http://schemas.microsoft.com/office/drawing/2014/main" id="{777D07A6-754D-B8B3-1640-DC5CD8F2D8F5}"/>
              </a:ext>
            </a:extLst>
          </p:cNvPr>
          <p:cNvPicPr>
            <a:picLocks noChangeAspect="1"/>
          </p:cNvPicPr>
          <p:nvPr/>
        </p:nvPicPr>
        <p:blipFill rotWithShape="1">
          <a:blip r:embed="rId3"/>
          <a:srcRect b="42762"/>
          <a:stretch/>
        </p:blipFill>
        <p:spPr>
          <a:xfrm>
            <a:off x="3526000" y="2405365"/>
            <a:ext cx="5139999" cy="2585693"/>
          </a:xfrm>
          <a:prstGeom prst="rect">
            <a:avLst/>
          </a:prstGeom>
          <a:ln>
            <a:solidFill>
              <a:schemeClr val="tx1"/>
            </a:solidFill>
          </a:ln>
        </p:spPr>
      </p:pic>
    </p:spTree>
    <p:extLst>
      <p:ext uri="{BB962C8B-B14F-4D97-AF65-F5344CB8AC3E}">
        <p14:creationId xmlns:p14="http://schemas.microsoft.com/office/powerpoint/2010/main" val="2538612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1CCF-101A-218D-D2FA-2BC357834864}"/>
              </a:ext>
            </a:extLst>
          </p:cNvPr>
          <p:cNvSpPr>
            <a:spLocks noGrp="1"/>
          </p:cNvSpPr>
          <p:nvPr>
            <p:ph type="title"/>
          </p:nvPr>
        </p:nvSpPr>
        <p:spPr/>
        <p:txBody>
          <a:bodyPr/>
          <a:lstStyle/>
          <a:p>
            <a:r>
              <a:rPr lang="en-US" dirty="0"/>
              <a:t>Experiência em Excel</a:t>
            </a:r>
          </a:p>
        </p:txBody>
      </p:sp>
      <p:sp>
        <p:nvSpPr>
          <p:cNvPr id="3" name="Content Placeholder 2">
            <a:extLst>
              <a:ext uri="{FF2B5EF4-FFF2-40B4-BE49-F238E27FC236}">
                <a16:creationId xmlns:a16="http://schemas.microsoft.com/office/drawing/2014/main" id="{68B0A832-BE26-0DB7-F41F-D1E6CB6B1C3B}"/>
              </a:ext>
            </a:extLst>
          </p:cNvPr>
          <p:cNvSpPr>
            <a:spLocks noGrp="1"/>
          </p:cNvSpPr>
          <p:nvPr>
            <p:ph sz="half" idx="2"/>
          </p:nvPr>
        </p:nvSpPr>
        <p:spPr/>
        <p:txBody>
          <a:bodyPr anchor="ctr"/>
          <a:lstStyle/>
          <a:p>
            <a:pPr marL="0" indent="0" algn="ctr">
              <a:buNone/>
            </a:pPr>
            <a:r>
              <a:rPr lang="en-US" dirty="0" err="1"/>
              <a:t>Quem</a:t>
            </a:r>
            <a:r>
              <a:rPr lang="en-US" dirty="0"/>
              <a:t> </a:t>
            </a:r>
            <a:r>
              <a:rPr lang="en-US" dirty="0" err="1"/>
              <a:t>já</a:t>
            </a:r>
            <a:r>
              <a:rPr lang="en-US" dirty="0"/>
              <a:t> utilizou o Excel?</a:t>
            </a:r>
          </a:p>
          <a:p>
            <a:pPr marL="0" indent="0" algn="ctr">
              <a:buNone/>
            </a:pPr>
            <a:r>
              <a:rPr lang="en-US" dirty="0"/>
              <a:t>Para que o utilizou?</a:t>
            </a:r>
          </a:p>
          <a:p>
            <a:pPr marL="0" indent="0" algn="ctr">
              <a:buNone/>
            </a:pPr>
            <a:r>
              <a:rPr lang="en-US" dirty="0"/>
              <a:t>Como </a:t>
            </a:r>
            <a:r>
              <a:rPr lang="en-US" dirty="0" err="1"/>
              <a:t>é</a:t>
            </a:r>
            <a:r>
              <a:rPr lang="en-US" dirty="0"/>
              <a:t> utilização do Excel o pode ajudar no seu trabalho?</a:t>
            </a:r>
          </a:p>
        </p:txBody>
      </p:sp>
    </p:spTree>
    <p:extLst>
      <p:ext uri="{BB962C8B-B14F-4D97-AF65-F5344CB8AC3E}">
        <p14:creationId xmlns:p14="http://schemas.microsoft.com/office/powerpoint/2010/main" val="34391563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14F888-7CAC-98A8-AC4B-B29703EA99D7}"/>
              </a:ext>
            </a:extLst>
          </p:cNvPr>
          <p:cNvSpPr>
            <a:spLocks noGrp="1"/>
          </p:cNvSpPr>
          <p:nvPr>
            <p:ph sz="half" idx="2"/>
          </p:nvPr>
        </p:nvSpPr>
        <p:spPr/>
        <p:txBody>
          <a:bodyPr/>
          <a:lstStyle/>
          <a:p>
            <a:pPr marL="0" marR="0" indent="0">
              <a:buNone/>
            </a:pPr>
            <a:r>
              <a:rPr lang="en-US" sz="2800" dirty="0">
                <a:effectLst/>
                <a:ea typeface="Times New Roman" panose="02020603050405020304" pitchFamily="18" charset="0"/>
                <a:cs typeface="Times New Roman" panose="02020603050405020304" pitchFamily="18" charset="0"/>
              </a:rPr>
              <a:t>Formatar as datas na coluna A:</a:t>
            </a:r>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Depois de selecionar </a:t>
            </a:r>
            <a:r>
              <a:rPr lang="en-US" b="1" dirty="0">
                <a:effectLst/>
                <a:ea typeface="Times New Roman" panose="02020603050405020304" pitchFamily="18" charset="0"/>
                <a:cs typeface="Times New Roman" panose="02020603050405020304" pitchFamily="18" charset="0"/>
              </a:rPr>
              <a:t>Data, </a:t>
            </a:r>
            <a:r>
              <a:rPr lang="en-US" dirty="0">
                <a:effectLst/>
                <a:ea typeface="Times New Roman" panose="02020603050405020304" pitchFamily="18" charset="0"/>
                <a:cs typeface="Times New Roman" panose="02020603050405020304" pitchFamily="18" charset="0"/>
              </a:rPr>
              <a:t>em Tipo: selecione "</a:t>
            </a:r>
            <a:r>
              <a:rPr lang="en-US" b="1" dirty="0">
                <a:effectLst/>
                <a:ea typeface="Times New Roman" panose="02020603050405020304" pitchFamily="18" charset="0"/>
                <a:cs typeface="Times New Roman" panose="02020603050405020304" pitchFamily="18" charset="0"/>
              </a:rPr>
              <a:t>14/03/24</a:t>
            </a:r>
            <a:r>
              <a:rPr lang="en-US" dirty="0">
                <a:effectLst/>
                <a:ea typeface="Times New Roman" panose="02020603050405020304" pitchFamily="18" charset="0"/>
                <a:cs typeface="Times New Roman" panose="02020603050405020304" pitchFamily="18" charset="0"/>
              </a:rPr>
              <a:t>", que representa </a:t>
            </a:r>
            <a:r>
              <a:rPr lang="en-US" dirty="0" err="1">
                <a:effectLst/>
                <a:ea typeface="Times New Roman" panose="02020603050405020304" pitchFamily="18" charset="0"/>
                <a:cs typeface="Times New Roman" panose="02020603050405020304" pitchFamily="18" charset="0"/>
              </a:rPr>
              <a:t>dd/mm/aa</a:t>
            </a:r>
            <a:endParaRPr lang="en-US" dirty="0">
              <a:effectLst/>
              <a:ea typeface="Times New Roman" panose="02020603050405020304" pitchFamily="18" charset="0"/>
              <a:cs typeface="Times New Roman" panose="02020603050405020304" pitchFamily="18" charset="0"/>
            </a:endParaRPr>
          </a:p>
          <a:p>
            <a:pPr lvl="2"/>
            <a:r>
              <a:rPr lang="en-US" b="1" dirty="0">
                <a:effectLst/>
                <a:ea typeface="Times New Roman" panose="02020603050405020304" pitchFamily="18" charset="0"/>
                <a:cs typeface="Times New Roman" panose="02020603050405020304" pitchFamily="18" charset="0"/>
              </a:rPr>
              <a:t>Nota: </a:t>
            </a:r>
            <a:r>
              <a:rPr lang="en-US" dirty="0">
                <a:effectLst/>
                <a:ea typeface="Times New Roman" panose="02020603050405020304" pitchFamily="18" charset="0"/>
                <a:cs typeface="Times New Roman" panose="02020603050405020304" pitchFamily="18" charset="0"/>
              </a:rPr>
              <a:t>No seu trabalho, pode utilizar um formato de data diferente, como 14/03/2024 (</a:t>
            </a:r>
            <a:r>
              <a:rPr lang="en-US" dirty="0" err="1">
                <a:effectLst/>
                <a:ea typeface="Times New Roman" panose="02020603050405020304" pitchFamily="18" charset="0"/>
                <a:cs typeface="Times New Roman" panose="02020603050405020304" pitchFamily="18" charset="0"/>
              </a:rPr>
              <a:t>dd-mm-aaaa</a:t>
            </a:r>
            <a:r>
              <a:rPr lang="en-US" dirty="0">
                <a:effectLst/>
                <a:ea typeface="Times New Roman" panose="02020603050405020304" pitchFamily="18" charset="0"/>
                <a:cs typeface="Times New Roman" panose="02020603050405020304" pitchFamily="18" charset="0"/>
              </a:rPr>
              <a:t>) ou 14-MAR-24 (</a:t>
            </a:r>
            <a:r>
              <a:rPr lang="en-US" dirty="0" err="1">
                <a:effectLst/>
                <a:ea typeface="Times New Roman" panose="02020603050405020304" pitchFamily="18" charset="0"/>
                <a:cs typeface="Times New Roman" panose="02020603050405020304" pitchFamily="18" charset="0"/>
              </a:rPr>
              <a:t>dd-mm-aa</a:t>
            </a:r>
            <a:r>
              <a:rPr lang="en-US" dirty="0">
                <a:effectLst/>
                <a:ea typeface="Times New Roman" panose="02020603050405020304" pitchFamily="18" charset="0"/>
                <a:cs typeface="Times New Roman" panose="02020603050405020304" pitchFamily="18" charset="0"/>
              </a:rPr>
              <a:t>)</a:t>
            </a:r>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Clique em </a:t>
            </a:r>
            <a:r>
              <a:rPr lang="en-US" b="1" dirty="0">
                <a:effectLst/>
                <a:ea typeface="Times New Roman" panose="02020603050405020304" pitchFamily="18" charset="0"/>
                <a:cs typeface="Times New Roman" panose="02020603050405020304" pitchFamily="18" charset="0"/>
              </a:rPr>
              <a:t>OK</a:t>
            </a:r>
          </a:p>
          <a:p>
            <a:pPr marL="800100" lvl="1" indent="-342900">
              <a:buClrTx/>
              <a:buFont typeface="+mj-lt"/>
              <a:buAutoNum type="arabicPeriod"/>
            </a:pPr>
            <a:r>
              <a:rPr lang="en-US" dirty="0">
                <a:ea typeface="Times New Roman" panose="02020603050405020304" pitchFamily="18" charset="0"/>
                <a:cs typeface="Times New Roman" panose="02020603050405020304" pitchFamily="18" charset="0"/>
              </a:rPr>
              <a:t>Clique          para </a:t>
            </a:r>
            <a:r>
              <a:rPr lang="en-US" dirty="0" err="1">
                <a:ea typeface="Times New Roman" panose="02020603050405020304" pitchFamily="18" charset="0"/>
                <a:cs typeface="Times New Roman" panose="02020603050405020304" pitchFamily="18" charset="0"/>
              </a:rPr>
              <a:t>salvar</a:t>
            </a:r>
            <a:r>
              <a:rPr lang="en-US" dirty="0">
                <a:ea typeface="Times New Roman" panose="02020603050405020304" pitchFamily="18" charset="0"/>
                <a:cs typeface="Times New Roman" panose="02020603050405020304" pitchFamily="18" charset="0"/>
              </a:rPr>
              <a:t> o trabalho  </a:t>
            </a:r>
            <a:endParaRPr lang="en-US" dirty="0">
              <a:effectLst/>
              <a:ea typeface="Times New Roman" panose="02020603050405020304" pitchFamily="18" charset="0"/>
              <a:cs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66478C92-1268-C2D3-2B54-08B171D4F09F}"/>
              </a:ext>
            </a:extLst>
          </p:cNvPr>
          <p:cNvSpPr>
            <a:spLocks noGrp="1"/>
          </p:cNvSpPr>
          <p:nvPr>
            <p:ph type="title"/>
          </p:nvPr>
        </p:nvSpPr>
        <p:spPr/>
        <p:txBody>
          <a:bodyPr/>
          <a:lstStyle/>
          <a:p>
            <a:r>
              <a:rPr lang="en-US" dirty="0" err="1"/>
              <a:t>Prática</a:t>
            </a:r>
            <a:r>
              <a:rPr lang="en-US" dirty="0"/>
              <a:t> de </a:t>
            </a:r>
            <a:r>
              <a:rPr lang="en-US" dirty="0" err="1"/>
              <a:t>formatação</a:t>
            </a:r>
            <a:r>
              <a:rPr lang="en-US" dirty="0"/>
              <a:t> de </a:t>
            </a:r>
            <a:r>
              <a:rPr lang="en-US" dirty="0" err="1"/>
              <a:t>datas</a:t>
            </a:r>
            <a:endParaRPr lang="en-US" dirty="0"/>
          </a:p>
        </p:txBody>
      </p:sp>
      <p:pic>
        <p:nvPicPr>
          <p:cNvPr id="6" name="Picture 5" descr="The screen capture shows the Save icon. " title="Save Icon">
            <a:extLst>
              <a:ext uri="{FF2B5EF4-FFF2-40B4-BE49-F238E27FC236}">
                <a16:creationId xmlns:a16="http://schemas.microsoft.com/office/drawing/2014/main" id="{424E68CA-21A6-96DB-4DCF-F2FCB8774203}"/>
              </a:ext>
            </a:extLst>
          </p:cNvPr>
          <p:cNvPicPr>
            <a:picLocks noChangeAspect="1"/>
          </p:cNvPicPr>
          <p:nvPr/>
        </p:nvPicPr>
        <p:blipFill>
          <a:blip r:embed="rId3">
            <a:extLst>
              <a:ext uri="{28A0092B-C50C-407E-A947-70E740481C1C}">
                <a14:useLocalDpi xmlns:a14="http://schemas.microsoft.com/office/drawing/2010/main" val="0"/>
              </a:ext>
            </a:extLst>
          </a:blip>
          <a:srcRect l="580" t="15216" r="97935" b="82317"/>
          <a:stretch>
            <a:fillRect/>
          </a:stretch>
        </p:blipFill>
        <p:spPr bwMode="auto">
          <a:xfrm>
            <a:off x="2722437" y="4080494"/>
            <a:ext cx="604359" cy="604359"/>
          </a:xfrm>
          <a:prstGeom prst="rect">
            <a:avLst/>
          </a:prstGeom>
          <a:noFill/>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018148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B75CC6C-AC86-4FD8-0527-1508BE2D09D5}"/>
              </a:ext>
            </a:extLst>
          </p:cNvPr>
          <p:cNvPicPr>
            <a:picLocks noChangeAspect="1"/>
          </p:cNvPicPr>
          <p:nvPr/>
        </p:nvPicPr>
        <p:blipFill>
          <a:blip r:embed="rId3"/>
          <a:stretch>
            <a:fillRect/>
          </a:stretch>
        </p:blipFill>
        <p:spPr>
          <a:xfrm>
            <a:off x="1514475" y="1534381"/>
            <a:ext cx="9163050" cy="2362200"/>
          </a:xfrm>
          <a:prstGeom prst="rect">
            <a:avLst/>
          </a:prstGeom>
          <a:ln>
            <a:solidFill>
              <a:schemeClr val="tx1"/>
            </a:solidFill>
          </a:ln>
        </p:spPr>
      </p:pic>
      <p:sp>
        <p:nvSpPr>
          <p:cNvPr id="4" name="Content Placeholder 3">
            <a:extLst>
              <a:ext uri="{FF2B5EF4-FFF2-40B4-BE49-F238E27FC236}">
                <a16:creationId xmlns:a16="http://schemas.microsoft.com/office/drawing/2014/main" id="{D786CFE0-C8DE-444F-7DEA-6375191DB76C}"/>
              </a:ext>
            </a:extLst>
          </p:cNvPr>
          <p:cNvSpPr>
            <a:spLocks noGrp="1"/>
          </p:cNvSpPr>
          <p:nvPr>
            <p:ph sz="half" idx="2"/>
          </p:nvPr>
        </p:nvSpPr>
        <p:spPr>
          <a:xfrm>
            <a:off x="838200" y="4004841"/>
            <a:ext cx="10515600" cy="2113325"/>
          </a:xfrm>
        </p:spPr>
        <p:txBody>
          <a:bodyPr/>
          <a:lstStyle/>
          <a:p>
            <a:pPr marL="0" indent="0">
              <a:buNone/>
            </a:pPr>
            <a:r>
              <a:rPr lang="en-US" dirty="0">
                <a:ea typeface="Times New Roman" panose="02020603050405020304" pitchFamily="18" charset="0"/>
              </a:rPr>
              <a:t>A </a:t>
            </a:r>
            <a:r>
              <a:rPr lang="en-US" dirty="0" err="1">
                <a:ea typeface="Times New Roman" panose="02020603050405020304" pitchFamily="18" charset="0"/>
              </a:rPr>
              <a:t>seção</a:t>
            </a:r>
            <a:r>
              <a:rPr lang="en-US" dirty="0">
                <a:ea typeface="Times New Roman" panose="02020603050405020304" pitchFamily="18" charset="0"/>
              </a:rPr>
              <a:t> </a:t>
            </a:r>
            <a:r>
              <a:rPr lang="en-US" sz="2800" dirty="0">
                <a:effectLst/>
                <a:ea typeface="Times New Roman" panose="02020603050405020304" pitchFamily="18" charset="0"/>
              </a:rPr>
              <a:t>Página inicial proporciona uma forma fácil de </a:t>
            </a:r>
            <a:r>
              <a:rPr lang="en-US" sz="2800" dirty="0" err="1">
                <a:effectLst/>
                <a:ea typeface="Times New Roman" panose="02020603050405020304" pitchFamily="18" charset="0"/>
              </a:rPr>
              <a:t>acessar</a:t>
            </a:r>
            <a:r>
              <a:rPr lang="en-US" sz="2800" dirty="0">
                <a:effectLst/>
                <a:ea typeface="Times New Roman" panose="02020603050405020304" pitchFamily="18" charset="0"/>
              </a:rPr>
              <a:t> um grupo de ferramentas para formatar números </a:t>
            </a:r>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Introduzir "0.555" na célula </a:t>
            </a:r>
            <a:r>
              <a:rPr lang="en-US" i="1" dirty="0">
                <a:effectLst/>
                <a:ea typeface="Times New Roman" panose="02020603050405020304" pitchFamily="18" charset="0"/>
                <a:cs typeface="Times New Roman" panose="02020603050405020304" pitchFamily="18" charset="0"/>
              </a:rPr>
              <a:t>C16</a:t>
            </a:r>
            <a:endParaRPr lang="en-US" i="1" dirty="0">
              <a:ea typeface="Times New Roman" panose="02020603050405020304" pitchFamily="18" charset="0"/>
              <a:cs typeface="Times New Roman" panose="02020603050405020304" pitchFamily="18" charset="0"/>
            </a:endParaRPr>
          </a:p>
          <a:p>
            <a:pPr marL="800100" lvl="1" indent="-342900">
              <a:buClrTx/>
              <a:buFont typeface="+mj-lt"/>
              <a:buAutoNum type="arabicPeriod"/>
            </a:pPr>
            <a:r>
              <a:rPr lang="en-US" dirty="0" err="1">
                <a:effectLst/>
                <a:ea typeface="Times New Roman" panose="02020603050405020304" pitchFamily="18" charset="0"/>
                <a:cs typeface="Times New Roman" panose="02020603050405020304" pitchFamily="18" charset="0"/>
              </a:rPr>
              <a:t>Pressionar</a:t>
            </a:r>
            <a:r>
              <a:rPr lang="en-US" dirty="0">
                <a:effectLst/>
                <a:ea typeface="Times New Roman" panose="02020603050405020304" pitchFamily="18" charset="0"/>
                <a:cs typeface="Times New Roman" panose="02020603050405020304" pitchFamily="18" charset="0"/>
              </a:rPr>
              <a:t> </a:t>
            </a:r>
            <a:r>
              <a:rPr lang="en-US" b="1" dirty="0">
                <a:effectLst/>
                <a:ea typeface="Times New Roman" panose="02020603050405020304" pitchFamily="18" charset="0"/>
                <a:cs typeface="Times New Roman" panose="02020603050405020304" pitchFamily="18" charset="0"/>
              </a:rPr>
              <a:t>Enter</a:t>
            </a:r>
          </a:p>
          <a:p>
            <a:pPr marL="0" indent="0">
              <a:buNone/>
            </a:pPr>
            <a:endParaRPr lang="en-US" dirty="0"/>
          </a:p>
        </p:txBody>
      </p:sp>
      <p:sp>
        <p:nvSpPr>
          <p:cNvPr id="3" name="Title 2">
            <a:extLst>
              <a:ext uri="{FF2B5EF4-FFF2-40B4-BE49-F238E27FC236}">
                <a16:creationId xmlns:a16="http://schemas.microsoft.com/office/drawing/2014/main" id="{F264B139-0474-FB0C-B2AE-3B2E837DB9A5}"/>
              </a:ext>
            </a:extLst>
          </p:cNvPr>
          <p:cNvSpPr>
            <a:spLocks noGrp="1"/>
          </p:cNvSpPr>
          <p:nvPr>
            <p:ph type="title"/>
          </p:nvPr>
        </p:nvSpPr>
        <p:spPr/>
        <p:txBody>
          <a:bodyPr/>
          <a:lstStyle/>
          <a:p>
            <a:r>
              <a:rPr lang="en-US" dirty="0" err="1"/>
              <a:t>Formatos</a:t>
            </a:r>
            <a:r>
              <a:rPr lang="en-US" dirty="0"/>
              <a:t> de </a:t>
            </a:r>
            <a:r>
              <a:rPr lang="en-US" dirty="0" err="1"/>
              <a:t>números</a:t>
            </a:r>
            <a:endParaRPr lang="en-US" dirty="0"/>
          </a:p>
        </p:txBody>
      </p:sp>
      <p:sp>
        <p:nvSpPr>
          <p:cNvPr id="9" name="Rectangle 8">
            <a:extLst>
              <a:ext uri="{FF2B5EF4-FFF2-40B4-BE49-F238E27FC236}">
                <a16:creationId xmlns:a16="http://schemas.microsoft.com/office/drawing/2014/main" id="{69FF2DDC-2CEE-C42C-7AC1-3D6A235C6A4D}"/>
              </a:ext>
            </a:extLst>
          </p:cNvPr>
          <p:cNvSpPr>
            <a:spLocks/>
          </p:cNvSpPr>
          <p:nvPr/>
        </p:nvSpPr>
        <p:spPr>
          <a:xfrm>
            <a:off x="2373279" y="2037852"/>
            <a:ext cx="782320" cy="434415"/>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4" name="Rectangle 13">
            <a:extLst>
              <a:ext uri="{FF2B5EF4-FFF2-40B4-BE49-F238E27FC236}">
                <a16:creationId xmlns:a16="http://schemas.microsoft.com/office/drawing/2014/main" id="{2F3FBB92-40AA-D6FD-767C-B31447BEEEF1}"/>
              </a:ext>
            </a:extLst>
          </p:cNvPr>
          <p:cNvSpPr>
            <a:spLocks/>
          </p:cNvSpPr>
          <p:nvPr/>
        </p:nvSpPr>
        <p:spPr>
          <a:xfrm>
            <a:off x="8477956" y="2456393"/>
            <a:ext cx="2107771" cy="1336674"/>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346337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5F2AC2D-BB27-84E6-D710-D6EE3183D676}"/>
              </a:ext>
            </a:extLst>
          </p:cNvPr>
          <p:cNvPicPr>
            <a:picLocks noChangeAspect="1"/>
          </p:cNvPicPr>
          <p:nvPr/>
        </p:nvPicPr>
        <p:blipFill>
          <a:blip r:embed="rId3"/>
          <a:stretch>
            <a:fillRect/>
          </a:stretch>
        </p:blipFill>
        <p:spPr>
          <a:xfrm>
            <a:off x="7487707" y="1572692"/>
            <a:ext cx="3296055" cy="2126941"/>
          </a:xfrm>
          <a:prstGeom prst="rect">
            <a:avLst/>
          </a:prstGeom>
          <a:ln>
            <a:solidFill>
              <a:schemeClr val="tx1"/>
            </a:solidFill>
          </a:ln>
        </p:spPr>
      </p:pic>
      <p:sp>
        <p:nvSpPr>
          <p:cNvPr id="4" name="Content Placeholder 3">
            <a:extLst>
              <a:ext uri="{FF2B5EF4-FFF2-40B4-BE49-F238E27FC236}">
                <a16:creationId xmlns:a16="http://schemas.microsoft.com/office/drawing/2014/main" id="{A334BD40-FE0E-B72B-CF6F-F39899DA64A8}"/>
              </a:ext>
            </a:extLst>
          </p:cNvPr>
          <p:cNvSpPr>
            <a:spLocks noGrp="1"/>
          </p:cNvSpPr>
          <p:nvPr>
            <p:ph sz="half" idx="2"/>
          </p:nvPr>
        </p:nvSpPr>
        <p:spPr>
          <a:xfrm>
            <a:off x="838200" y="1478857"/>
            <a:ext cx="6453851" cy="4639309"/>
          </a:xfrm>
        </p:spPr>
        <p:txBody>
          <a:bodyPr/>
          <a:lstStyle/>
          <a:p>
            <a:pPr marL="342900" indent="-342900">
              <a:buFont typeface="+mj-lt"/>
              <a:buAutoNum type="arabicPeriod"/>
            </a:pPr>
            <a:r>
              <a:rPr lang="en-US" dirty="0">
                <a:cs typeface="Times New Roman" panose="02020603050405020304" pitchFamily="18" charset="0"/>
              </a:rPr>
              <a:t>Clique com o botão esquerdo do mouse para selecionar </a:t>
            </a:r>
            <a:r>
              <a:rPr lang="en-US" i="1" dirty="0">
                <a:cs typeface="Times New Roman" panose="02020603050405020304" pitchFamily="18" charset="0"/>
              </a:rPr>
              <a:t>C16</a:t>
            </a:r>
          </a:p>
          <a:p>
            <a:pPr marL="342900" indent="-342900">
              <a:buFont typeface="+mj-lt"/>
              <a:buAutoNum type="arabicPeriod"/>
            </a:pPr>
            <a:r>
              <a:rPr lang="en-US" dirty="0">
                <a:cs typeface="Times New Roman" panose="02020603050405020304" pitchFamily="18" charset="0"/>
              </a:rPr>
              <a:t>Altere "0.555" para uma percentagem selecionando (%) no friso de ferramentas</a:t>
            </a:r>
          </a:p>
        </p:txBody>
      </p:sp>
      <p:sp>
        <p:nvSpPr>
          <p:cNvPr id="3" name="Title 2">
            <a:extLst>
              <a:ext uri="{FF2B5EF4-FFF2-40B4-BE49-F238E27FC236}">
                <a16:creationId xmlns:a16="http://schemas.microsoft.com/office/drawing/2014/main" id="{66360652-1E3D-5BA4-6AA3-8329EFBD5201}"/>
              </a:ext>
            </a:extLst>
          </p:cNvPr>
          <p:cNvSpPr>
            <a:spLocks noGrp="1"/>
          </p:cNvSpPr>
          <p:nvPr>
            <p:ph type="title"/>
          </p:nvPr>
        </p:nvSpPr>
        <p:spPr/>
        <p:txBody>
          <a:bodyPr/>
          <a:lstStyle/>
          <a:p>
            <a:r>
              <a:rPr lang="en-US" dirty="0" err="1"/>
              <a:t>Porcentagem</a:t>
            </a:r>
            <a:endParaRPr lang="en-US" dirty="0"/>
          </a:p>
        </p:txBody>
      </p:sp>
      <p:sp>
        <p:nvSpPr>
          <p:cNvPr id="11" name="Rectangle 10">
            <a:extLst>
              <a:ext uri="{FF2B5EF4-FFF2-40B4-BE49-F238E27FC236}">
                <a16:creationId xmlns:a16="http://schemas.microsoft.com/office/drawing/2014/main" id="{B4A354E8-2C65-62C8-AE3B-68D148352C5A}"/>
              </a:ext>
            </a:extLst>
          </p:cNvPr>
          <p:cNvSpPr>
            <a:spLocks/>
          </p:cNvSpPr>
          <p:nvPr/>
        </p:nvSpPr>
        <p:spPr>
          <a:xfrm>
            <a:off x="8503145" y="2534563"/>
            <a:ext cx="471521" cy="558593"/>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81052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E76DFF-AB71-2910-1138-C1DDFB7B6E5F}"/>
              </a:ext>
            </a:extLst>
          </p:cNvPr>
          <p:cNvSpPr>
            <a:spLocks noGrp="1"/>
          </p:cNvSpPr>
          <p:nvPr>
            <p:ph sz="half" idx="2"/>
          </p:nvPr>
        </p:nvSpPr>
        <p:spPr/>
        <p:txBody>
          <a:bodyPr/>
          <a:lstStyle/>
          <a:p>
            <a:pPr marL="342900" marR="0" lvl="0" indent="-342900">
              <a:buFont typeface="+mj-lt"/>
              <a:buAutoNum type="arabicPeriod"/>
            </a:pPr>
            <a:r>
              <a:rPr lang="en-US" dirty="0">
                <a:cs typeface="Times New Roman" panose="02020603050405020304" pitchFamily="18" charset="0"/>
              </a:rPr>
              <a:t>Clique duas vezes no ícone de seta azul para a esquerda para </a:t>
            </a:r>
            <a:r>
              <a:rPr lang="en-US" b="1" dirty="0" err="1">
                <a:cs typeface="Times New Roman" panose="02020603050405020304" pitchFamily="18" charset="0"/>
              </a:rPr>
              <a:t>Aumentar</a:t>
            </a:r>
            <a:r>
              <a:rPr lang="en-US" b="1" dirty="0">
                <a:cs typeface="Times New Roman" panose="02020603050405020304" pitchFamily="18" charset="0"/>
              </a:rPr>
              <a:t> Decimal</a:t>
            </a:r>
          </a:p>
          <a:p>
            <a:pPr marL="342900" marR="0" lvl="0" indent="-342900">
              <a:buFont typeface="+mj-lt"/>
              <a:buAutoNum type="arabicPeriod"/>
            </a:pPr>
            <a:r>
              <a:rPr lang="en-US" dirty="0">
                <a:cs typeface="Times New Roman" panose="02020603050405020304" pitchFamily="18" charset="0"/>
              </a:rPr>
              <a:t>Clique na seta azul para a direita para </a:t>
            </a:r>
            <a:r>
              <a:rPr lang="en-US" b="1" dirty="0" err="1">
                <a:cs typeface="Times New Roman" panose="02020603050405020304" pitchFamily="18" charset="0"/>
              </a:rPr>
              <a:t>Diminuir</a:t>
            </a:r>
            <a:r>
              <a:rPr lang="en-US" b="1" dirty="0">
                <a:cs typeface="Times New Roman" panose="02020603050405020304" pitchFamily="18" charset="0"/>
              </a:rPr>
              <a:t> Decimal</a:t>
            </a:r>
          </a:p>
          <a:p>
            <a:pPr marL="342900" marR="0" lvl="0" indent="-342900">
              <a:buFont typeface="+mj-lt"/>
              <a:buAutoNum type="arabicPeriod"/>
            </a:pPr>
            <a:r>
              <a:rPr lang="en-US" dirty="0">
                <a:cs typeface="Times New Roman" panose="02020603050405020304" pitchFamily="18" charset="0"/>
              </a:rPr>
              <a:t>Quando terminar, selecione novamente a célula </a:t>
            </a:r>
            <a:r>
              <a:rPr lang="en-US" i="1" dirty="0">
                <a:cs typeface="Times New Roman" panose="02020603050405020304" pitchFamily="18" charset="0"/>
              </a:rPr>
              <a:t>C16</a:t>
            </a:r>
          </a:p>
          <a:p>
            <a:pPr marL="342900" marR="0" lvl="0" indent="-342900">
              <a:buFont typeface="+mj-lt"/>
              <a:buAutoNum type="arabicPeriod"/>
            </a:pPr>
            <a:r>
              <a:rPr lang="en-US" dirty="0">
                <a:cs typeface="Times New Roman" panose="02020603050405020304" pitchFamily="18" charset="0"/>
              </a:rPr>
              <a:t>Clique </a:t>
            </a:r>
            <a:r>
              <a:rPr lang="en-US" dirty="0" err="1">
                <a:cs typeface="Times New Roman" panose="02020603050405020304" pitchFamily="18" charset="0"/>
              </a:rPr>
              <a:t>em</a:t>
            </a:r>
            <a:r>
              <a:rPr lang="en-US" dirty="0">
                <a:cs typeface="Times New Roman" panose="02020603050405020304" pitchFamily="18" charset="0"/>
              </a:rPr>
              <a:t> </a:t>
            </a:r>
            <a:r>
              <a:rPr lang="en-US" sz="2800" b="1" dirty="0">
                <a:ea typeface="Times New Roman" panose="02020603050405020304" pitchFamily="18" charset="0"/>
                <a:cs typeface="Times New Roman" panose="02020603050405020304" pitchFamily="18" charset="0"/>
              </a:rPr>
              <a:t>Apagar </a:t>
            </a:r>
            <a:r>
              <a:rPr lang="en-US" sz="2800" dirty="0">
                <a:ea typeface="Times New Roman" panose="02020603050405020304" pitchFamily="18" charset="0"/>
                <a:cs typeface="Times New Roman" panose="02020603050405020304" pitchFamily="18" charset="0"/>
              </a:rPr>
              <a:t>para limpar o conteúdo</a:t>
            </a:r>
            <a:endParaRPr lang="en-US" sz="2800" dirty="0">
              <a:effectLst/>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63203A26-C9D9-C1DD-36AC-ED81A1E2CAE3}"/>
              </a:ext>
            </a:extLst>
          </p:cNvPr>
          <p:cNvSpPr>
            <a:spLocks noGrp="1"/>
          </p:cNvSpPr>
          <p:nvPr>
            <p:ph type="title"/>
          </p:nvPr>
        </p:nvSpPr>
        <p:spPr/>
        <p:txBody>
          <a:bodyPr/>
          <a:lstStyle/>
          <a:p>
            <a:r>
              <a:rPr lang="en-US" dirty="0"/>
              <a:t>Casas </a:t>
            </a:r>
            <a:r>
              <a:rPr lang="en-US" dirty="0" err="1"/>
              <a:t>decimais</a:t>
            </a:r>
            <a:endParaRPr lang="en-US" dirty="0"/>
          </a:p>
        </p:txBody>
      </p:sp>
      <p:sp>
        <p:nvSpPr>
          <p:cNvPr id="7" name="TextBox 6">
            <a:extLst>
              <a:ext uri="{FF2B5EF4-FFF2-40B4-BE49-F238E27FC236}">
                <a16:creationId xmlns:a16="http://schemas.microsoft.com/office/drawing/2014/main" id="{C366636A-04E9-0D01-B9D2-15E768080BE5}"/>
              </a:ext>
            </a:extLst>
          </p:cNvPr>
          <p:cNvSpPr txBox="1"/>
          <p:nvPr/>
        </p:nvSpPr>
        <p:spPr>
          <a:xfrm>
            <a:off x="2096760" y="6308888"/>
            <a:ext cx="2518239" cy="400110"/>
          </a:xfrm>
          <a:prstGeom prst="rect">
            <a:avLst/>
          </a:prstGeom>
          <a:noFill/>
        </p:spPr>
        <p:txBody>
          <a:bodyPr wrap="square" rtlCol="0">
            <a:spAutoFit/>
          </a:bodyPr>
          <a:lstStyle/>
          <a:p>
            <a:r>
              <a:rPr lang="en-US" sz="2000" dirty="0">
                <a:effectLst/>
                <a:latin typeface="Arial" panose="020B0604020202020204" pitchFamily="34" charset="0"/>
                <a:ea typeface="Times New Roman" panose="02020603050405020304" pitchFamily="18" charset="0"/>
              </a:rPr>
              <a:t>Aumentar decimal </a:t>
            </a:r>
            <a:endParaRPr lang="en-US" sz="2000" dirty="0"/>
          </a:p>
        </p:txBody>
      </p:sp>
      <p:sp>
        <p:nvSpPr>
          <p:cNvPr id="8" name="TextBox 7">
            <a:extLst>
              <a:ext uri="{FF2B5EF4-FFF2-40B4-BE49-F238E27FC236}">
                <a16:creationId xmlns:a16="http://schemas.microsoft.com/office/drawing/2014/main" id="{6289A9E2-3E13-4A05-2864-D92E62951A88}"/>
              </a:ext>
            </a:extLst>
          </p:cNvPr>
          <p:cNvSpPr txBox="1"/>
          <p:nvPr/>
        </p:nvSpPr>
        <p:spPr>
          <a:xfrm>
            <a:off x="7410737" y="6304035"/>
            <a:ext cx="2518239" cy="400110"/>
          </a:xfrm>
          <a:prstGeom prst="rect">
            <a:avLst/>
          </a:prstGeom>
          <a:noFill/>
        </p:spPr>
        <p:txBody>
          <a:bodyPr wrap="square" rtlCol="0">
            <a:spAutoFit/>
          </a:bodyPr>
          <a:lstStyle/>
          <a:p>
            <a:r>
              <a:rPr lang="en-US" sz="2000" dirty="0">
                <a:effectLst/>
                <a:latin typeface="Arial" panose="020B0604020202020204" pitchFamily="34" charset="0"/>
                <a:ea typeface="Times New Roman" panose="02020603050405020304" pitchFamily="18" charset="0"/>
              </a:rPr>
              <a:t>Diminuir Decimal </a:t>
            </a:r>
            <a:endParaRPr lang="en-US" sz="2000" dirty="0"/>
          </a:p>
        </p:txBody>
      </p:sp>
      <p:pic>
        <p:nvPicPr>
          <p:cNvPr id="13" name="Picture 12">
            <a:extLst>
              <a:ext uri="{FF2B5EF4-FFF2-40B4-BE49-F238E27FC236}">
                <a16:creationId xmlns:a16="http://schemas.microsoft.com/office/drawing/2014/main" id="{03630B51-F1B3-D4A4-9241-F01768206740}"/>
              </a:ext>
            </a:extLst>
          </p:cNvPr>
          <p:cNvPicPr>
            <a:picLocks noChangeAspect="1"/>
          </p:cNvPicPr>
          <p:nvPr/>
        </p:nvPicPr>
        <p:blipFill>
          <a:blip r:embed="rId3"/>
          <a:stretch>
            <a:fillRect/>
          </a:stretch>
        </p:blipFill>
        <p:spPr>
          <a:xfrm>
            <a:off x="1707855" y="4147987"/>
            <a:ext cx="3296055" cy="2126941"/>
          </a:xfrm>
          <a:prstGeom prst="rect">
            <a:avLst/>
          </a:prstGeom>
          <a:ln>
            <a:solidFill>
              <a:schemeClr val="tx1"/>
            </a:solidFill>
          </a:ln>
        </p:spPr>
      </p:pic>
      <p:sp>
        <p:nvSpPr>
          <p:cNvPr id="14" name="Rectangle 13">
            <a:extLst>
              <a:ext uri="{FF2B5EF4-FFF2-40B4-BE49-F238E27FC236}">
                <a16:creationId xmlns:a16="http://schemas.microsoft.com/office/drawing/2014/main" id="{74AF536E-3630-F158-BA2A-F333817ECBBD}"/>
              </a:ext>
            </a:extLst>
          </p:cNvPr>
          <p:cNvSpPr>
            <a:spLocks/>
          </p:cNvSpPr>
          <p:nvPr/>
        </p:nvSpPr>
        <p:spPr>
          <a:xfrm>
            <a:off x="3777385" y="5125363"/>
            <a:ext cx="471521" cy="558593"/>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15" name="Picture 14">
            <a:extLst>
              <a:ext uri="{FF2B5EF4-FFF2-40B4-BE49-F238E27FC236}">
                <a16:creationId xmlns:a16="http://schemas.microsoft.com/office/drawing/2014/main" id="{ECC9820F-0D75-01B7-B3BD-EE07AF2FAA4E}"/>
              </a:ext>
            </a:extLst>
          </p:cNvPr>
          <p:cNvPicPr>
            <a:picLocks noChangeAspect="1"/>
          </p:cNvPicPr>
          <p:nvPr/>
        </p:nvPicPr>
        <p:blipFill>
          <a:blip r:embed="rId3"/>
          <a:stretch>
            <a:fillRect/>
          </a:stretch>
        </p:blipFill>
        <p:spPr>
          <a:xfrm>
            <a:off x="7021830" y="4140914"/>
            <a:ext cx="3296055" cy="2126941"/>
          </a:xfrm>
          <a:prstGeom prst="rect">
            <a:avLst/>
          </a:prstGeom>
          <a:ln>
            <a:solidFill>
              <a:schemeClr val="tx1"/>
            </a:solidFill>
          </a:ln>
        </p:spPr>
      </p:pic>
      <p:sp>
        <p:nvSpPr>
          <p:cNvPr id="16" name="Rectangle 15">
            <a:extLst>
              <a:ext uri="{FF2B5EF4-FFF2-40B4-BE49-F238E27FC236}">
                <a16:creationId xmlns:a16="http://schemas.microsoft.com/office/drawing/2014/main" id="{50087FBE-04A2-6D99-4185-CEE51FA66A7C}"/>
              </a:ext>
            </a:extLst>
          </p:cNvPr>
          <p:cNvSpPr>
            <a:spLocks/>
          </p:cNvSpPr>
          <p:nvPr/>
        </p:nvSpPr>
        <p:spPr>
          <a:xfrm>
            <a:off x="9601087" y="5125362"/>
            <a:ext cx="471521" cy="558593"/>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3961177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3BA9F72-8819-0BDA-3EE6-CA1F562911A5}"/>
              </a:ext>
            </a:extLst>
          </p:cNvPr>
          <p:cNvSpPr>
            <a:spLocks noGrp="1"/>
          </p:cNvSpPr>
          <p:nvPr>
            <p:ph sz="half" idx="2"/>
          </p:nvPr>
        </p:nvSpPr>
        <p:spPr>
          <a:xfrm>
            <a:off x="838200" y="1478857"/>
            <a:ext cx="10979552" cy="4639309"/>
          </a:xfrm>
        </p:spPr>
        <p:txBody>
          <a:bodyPr/>
          <a:lstStyle/>
          <a:p>
            <a:pPr marL="0" indent="0">
              <a:buNone/>
            </a:pPr>
            <a:r>
              <a:rPr lang="en-US" dirty="0">
                <a:latin typeface="Arial" panose="020B0604020202020204" pitchFamily="34" charset="0"/>
                <a:ea typeface="Times New Roman" panose="02020603050405020304" pitchFamily="18" charset="0"/>
              </a:rPr>
              <a:t>A aba </a:t>
            </a:r>
            <a:r>
              <a:rPr lang="en-US" sz="2800" b="1" i="1" dirty="0">
                <a:effectLst/>
                <a:latin typeface="Arial" panose="020B0604020202020204" pitchFamily="34" charset="0"/>
                <a:ea typeface="Times New Roman" panose="02020603050405020304" pitchFamily="18" charset="0"/>
              </a:rPr>
              <a:t>Página </a:t>
            </a:r>
            <a:r>
              <a:rPr lang="en-US" sz="2800" b="1" i="1" dirty="0" err="1">
                <a:effectLst/>
                <a:latin typeface="Arial" panose="020B0604020202020204" pitchFamily="34" charset="0"/>
                <a:ea typeface="Times New Roman" panose="02020603050405020304" pitchFamily="18" charset="0"/>
              </a:rPr>
              <a:t>inicial</a:t>
            </a:r>
            <a:r>
              <a:rPr lang="en-US" sz="2800" b="1" i="1" dirty="0">
                <a:effectLst/>
                <a:latin typeface="Arial" panose="020B0604020202020204" pitchFamily="34" charset="0"/>
                <a:ea typeface="Times New Roman" panose="02020603050405020304" pitchFamily="18" charset="0"/>
              </a:rPr>
              <a:t> </a:t>
            </a:r>
            <a:r>
              <a:rPr lang="en-US" sz="2800" dirty="0">
                <a:effectLst/>
                <a:latin typeface="Arial" panose="020B0604020202020204" pitchFamily="34" charset="0"/>
                <a:ea typeface="Times New Roman" panose="02020603050405020304" pitchFamily="18" charset="0"/>
              </a:rPr>
              <a:t>contém grupos de ferramentas de formatação de estilos</a:t>
            </a:r>
          </a:p>
          <a:p>
            <a:r>
              <a:rPr lang="en-US" sz="2800" dirty="0">
                <a:effectLst/>
                <a:latin typeface="Arial" panose="020B0604020202020204" pitchFamily="34" charset="0"/>
                <a:ea typeface="Times New Roman" panose="02020603050405020304" pitchFamily="18" charset="0"/>
              </a:rPr>
              <a:t>Grupo de </a:t>
            </a:r>
            <a:r>
              <a:rPr lang="en-US" sz="2800" b="1" dirty="0">
                <a:effectLst/>
                <a:latin typeface="Arial" panose="020B0604020202020204" pitchFamily="34" charset="0"/>
                <a:ea typeface="Times New Roman" panose="02020603050405020304" pitchFamily="18" charset="0"/>
              </a:rPr>
              <a:t>fontes</a:t>
            </a:r>
            <a:r>
              <a:rPr lang="en-US" sz="2800" dirty="0">
                <a:effectLst/>
                <a:latin typeface="Arial" panose="020B0604020202020204" pitchFamily="34" charset="0"/>
                <a:ea typeface="Times New Roman" panose="02020603050405020304" pitchFamily="18" charset="0"/>
              </a:rPr>
              <a:t>: tipo de fonte, tamanho da fonte, negrito, itálico, sublinhado, margens, cor de fundo da célula e cor da fonte</a:t>
            </a:r>
          </a:p>
          <a:p>
            <a:r>
              <a:rPr lang="en-US" dirty="0">
                <a:latin typeface="Arial" panose="020B0604020202020204" pitchFamily="34" charset="0"/>
                <a:ea typeface="Times New Roman" panose="02020603050405020304" pitchFamily="18" charset="0"/>
              </a:rPr>
              <a:t>Grupo </a:t>
            </a:r>
            <a:r>
              <a:rPr lang="en-US" b="1" dirty="0">
                <a:latin typeface="Arial" panose="020B0604020202020204" pitchFamily="34" charset="0"/>
                <a:ea typeface="Times New Roman" panose="02020603050405020304" pitchFamily="18" charset="0"/>
              </a:rPr>
              <a:t>Alinhamento</a:t>
            </a:r>
            <a:r>
              <a:rPr lang="en-US" dirty="0">
                <a:latin typeface="Arial" panose="020B0604020202020204" pitchFamily="34" charset="0"/>
                <a:ea typeface="Times New Roman" panose="02020603050405020304" pitchFamily="18" charset="0"/>
              </a:rPr>
              <a:t>: </a:t>
            </a:r>
            <a:r>
              <a:rPr lang="en-US" sz="2800" dirty="0">
                <a:effectLst/>
                <a:latin typeface="Arial" panose="020B0604020202020204" pitchFamily="34" charset="0"/>
                <a:ea typeface="Times New Roman" panose="02020603050405020304" pitchFamily="18" charset="0"/>
              </a:rPr>
              <a:t>alinhamento vertical e horizontal para célula(s), </a:t>
            </a:r>
            <a:r>
              <a:rPr lang="en-US" sz="2800" dirty="0" err="1">
                <a:effectLst/>
                <a:latin typeface="Arial" panose="020B0604020202020204" pitchFamily="34" charset="0"/>
                <a:ea typeface="Times New Roman" panose="02020603050405020304" pitchFamily="18" charset="0"/>
              </a:rPr>
              <a:t>quebrar</a:t>
            </a:r>
            <a:r>
              <a:rPr lang="en-US" sz="2800" dirty="0">
                <a:effectLst/>
                <a:latin typeface="Arial" panose="020B0604020202020204" pitchFamily="34" charset="0"/>
                <a:ea typeface="Times New Roman" panose="02020603050405020304" pitchFamily="18" charset="0"/>
              </a:rPr>
              <a:t> texto, </a:t>
            </a:r>
            <a:r>
              <a:rPr lang="en-US" sz="2800" dirty="0" err="1">
                <a:effectLst/>
                <a:latin typeface="Arial" panose="020B0604020202020204" pitchFamily="34" charset="0"/>
                <a:ea typeface="Times New Roman" panose="02020603050405020304" pitchFamily="18" charset="0"/>
              </a:rPr>
              <a:t>mesclar</a:t>
            </a:r>
            <a:r>
              <a:rPr lang="en-US" sz="2800" dirty="0">
                <a:effectLst/>
                <a:latin typeface="Arial" panose="020B0604020202020204" pitchFamily="34" charset="0"/>
                <a:ea typeface="Times New Roman" panose="02020603050405020304" pitchFamily="18" charset="0"/>
              </a:rPr>
              <a:t> células, </a:t>
            </a:r>
            <a:r>
              <a:rPr lang="en-US" sz="2800" dirty="0" err="1">
                <a:effectLst/>
                <a:latin typeface="Arial" panose="020B0604020202020204" pitchFamily="34" charset="0"/>
                <a:ea typeface="Times New Roman" panose="02020603050405020304" pitchFamily="18" charset="0"/>
              </a:rPr>
              <a:t>recuo</a:t>
            </a:r>
            <a:r>
              <a:rPr lang="en-US" sz="2800" dirty="0">
                <a:effectLst/>
                <a:latin typeface="Arial" panose="020B0604020202020204" pitchFamily="34" charset="0"/>
                <a:ea typeface="Times New Roman" panose="02020603050405020304" pitchFamily="18" charset="0"/>
              </a:rPr>
              <a:t> e direção do texto</a:t>
            </a:r>
          </a:p>
          <a:p>
            <a:pPr marL="0" indent="0">
              <a:buNone/>
            </a:pPr>
            <a:endParaRPr lang="en-US" sz="2800" dirty="0">
              <a:effectLst/>
              <a:latin typeface="Arial" panose="020B0604020202020204" pitchFamily="34" charset="0"/>
              <a:ea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2F491F64-BAD2-67F9-7C88-320ACA5DBEEE}"/>
              </a:ext>
            </a:extLst>
          </p:cNvPr>
          <p:cNvSpPr>
            <a:spLocks noGrp="1"/>
          </p:cNvSpPr>
          <p:nvPr>
            <p:ph type="title"/>
          </p:nvPr>
        </p:nvSpPr>
        <p:spPr>
          <a:xfrm>
            <a:off x="838200" y="457200"/>
            <a:ext cx="11222620" cy="800100"/>
          </a:xfrm>
        </p:spPr>
        <p:txBody>
          <a:bodyPr/>
          <a:lstStyle/>
          <a:p>
            <a:r>
              <a:rPr lang="en-US" dirty="0"/>
              <a:t>Página </a:t>
            </a:r>
            <a:r>
              <a:rPr lang="en-US" dirty="0" err="1"/>
              <a:t>inicial</a:t>
            </a:r>
            <a:r>
              <a:rPr lang="en-US" dirty="0"/>
              <a:t> - Ferramentas de </a:t>
            </a:r>
            <a:r>
              <a:rPr lang="en-US" dirty="0" err="1"/>
              <a:t>formatação</a:t>
            </a:r>
            <a:endParaRPr lang="en-US" dirty="0"/>
          </a:p>
        </p:txBody>
      </p:sp>
      <p:pic>
        <p:nvPicPr>
          <p:cNvPr id="9" name="Picture 8">
            <a:extLst>
              <a:ext uri="{FF2B5EF4-FFF2-40B4-BE49-F238E27FC236}">
                <a16:creationId xmlns:a16="http://schemas.microsoft.com/office/drawing/2014/main" id="{B75F3A85-FC26-8385-754C-48E899F808DB}"/>
              </a:ext>
            </a:extLst>
          </p:cNvPr>
          <p:cNvPicPr>
            <a:picLocks noChangeAspect="1"/>
          </p:cNvPicPr>
          <p:nvPr/>
        </p:nvPicPr>
        <p:blipFill>
          <a:blip r:embed="rId3"/>
          <a:stretch>
            <a:fillRect/>
          </a:stretch>
        </p:blipFill>
        <p:spPr>
          <a:xfrm>
            <a:off x="1846385" y="4380674"/>
            <a:ext cx="8060633" cy="2078001"/>
          </a:xfrm>
          <a:prstGeom prst="rect">
            <a:avLst/>
          </a:prstGeom>
          <a:ln>
            <a:solidFill>
              <a:schemeClr val="tx1"/>
            </a:solidFill>
          </a:ln>
        </p:spPr>
      </p:pic>
      <p:sp>
        <p:nvSpPr>
          <p:cNvPr id="10" name="Rectangle 9">
            <a:extLst>
              <a:ext uri="{FF2B5EF4-FFF2-40B4-BE49-F238E27FC236}">
                <a16:creationId xmlns:a16="http://schemas.microsoft.com/office/drawing/2014/main" id="{620046B5-EE69-5E36-2B15-4E057ABCD328}"/>
              </a:ext>
            </a:extLst>
          </p:cNvPr>
          <p:cNvSpPr>
            <a:spLocks/>
          </p:cNvSpPr>
          <p:nvPr/>
        </p:nvSpPr>
        <p:spPr>
          <a:xfrm>
            <a:off x="2572899" y="4801425"/>
            <a:ext cx="782320" cy="36576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1" name="Rectangle 10">
            <a:extLst>
              <a:ext uri="{FF2B5EF4-FFF2-40B4-BE49-F238E27FC236}">
                <a16:creationId xmlns:a16="http://schemas.microsoft.com/office/drawing/2014/main" id="{DB5AFAF5-F5C2-B57B-52B0-A744D8DFFC5C}"/>
              </a:ext>
            </a:extLst>
          </p:cNvPr>
          <p:cNvSpPr>
            <a:spLocks/>
          </p:cNvSpPr>
          <p:nvPr/>
        </p:nvSpPr>
        <p:spPr>
          <a:xfrm>
            <a:off x="2950621" y="5162837"/>
            <a:ext cx="2926080" cy="128016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2" name="Rectangle 11">
            <a:extLst>
              <a:ext uri="{FF2B5EF4-FFF2-40B4-BE49-F238E27FC236}">
                <a16:creationId xmlns:a16="http://schemas.microsoft.com/office/drawing/2014/main" id="{7AEF1532-64DA-C7BD-DBB9-008037732A0F}"/>
              </a:ext>
            </a:extLst>
          </p:cNvPr>
          <p:cNvSpPr>
            <a:spLocks/>
          </p:cNvSpPr>
          <p:nvPr/>
        </p:nvSpPr>
        <p:spPr>
          <a:xfrm>
            <a:off x="5876701" y="5141739"/>
            <a:ext cx="2106714" cy="128016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05339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2D59F62-9533-7A20-F8E8-E61461FB10E9}"/>
              </a:ext>
            </a:extLst>
          </p:cNvPr>
          <p:cNvSpPr>
            <a:spLocks noGrp="1"/>
          </p:cNvSpPr>
          <p:nvPr>
            <p:ph sz="half" idx="2"/>
          </p:nvPr>
        </p:nvSpPr>
        <p:spPr/>
        <p:txBody>
          <a:bodyPr/>
          <a:lstStyle/>
          <a:p>
            <a:pPr marL="0" marR="0" indent="0">
              <a:buNone/>
            </a:pPr>
            <a:r>
              <a:rPr lang="en-US" sz="2800" dirty="0">
                <a:effectLst/>
                <a:ea typeface="Times New Roman" panose="02020603050405020304" pitchFamily="18" charset="0"/>
                <a:cs typeface="Times New Roman" panose="02020603050405020304" pitchFamily="18" charset="0"/>
              </a:rPr>
              <a:t>Formatar o tamanho, a cor, a posição e o estilo do tipo de letra para melhorar a legibilidade:</a:t>
            </a:r>
          </a:p>
          <a:p>
            <a:pPr marL="800100" lvl="1" indent="-342900">
              <a:buClrTx/>
              <a:buFont typeface="+mj-lt"/>
              <a:buAutoNum type="arabicPeriod"/>
            </a:pPr>
            <a:r>
              <a:rPr lang="en-US" dirty="0">
                <a:cs typeface="Times New Roman" panose="02020603050405020304" pitchFamily="18" charset="0"/>
              </a:rPr>
              <a:t>Clique na linha número 1</a:t>
            </a:r>
          </a:p>
          <a:p>
            <a:pPr marL="800100" lvl="1" indent="-342900">
              <a:buClrTx/>
              <a:buFont typeface="+mj-lt"/>
              <a:buAutoNum type="arabicPeriod"/>
            </a:pPr>
            <a:r>
              <a:rPr lang="en-US" dirty="0">
                <a:cs typeface="Times New Roman" panose="02020603050405020304" pitchFamily="18" charset="0"/>
              </a:rPr>
              <a:t>Selecione o ícone </a:t>
            </a:r>
            <a:r>
              <a:rPr lang="en-US" b="1" dirty="0">
                <a:cs typeface="Times New Roman" panose="02020603050405020304" pitchFamily="18" charset="0"/>
              </a:rPr>
              <a:t>B </a:t>
            </a:r>
            <a:r>
              <a:rPr lang="en-US" dirty="0">
                <a:cs typeface="Times New Roman" panose="02020603050405020304" pitchFamily="18" charset="0"/>
              </a:rPr>
              <a:t>para colocar o texto a negrito</a:t>
            </a:r>
          </a:p>
          <a:p>
            <a:pPr marL="800100" lvl="1" indent="-342900">
              <a:buClrTx/>
              <a:buFont typeface="+mj-lt"/>
              <a:buAutoNum type="arabicPeriod"/>
            </a:pPr>
            <a:r>
              <a:rPr lang="en-US" dirty="0" err="1">
                <a:cs typeface="Times New Roman" panose="02020603050405020304" pitchFamily="18" charset="0"/>
              </a:rPr>
              <a:t>Selecione</a:t>
            </a:r>
            <a:r>
              <a:rPr lang="en-US" dirty="0">
                <a:cs typeface="Times New Roman" panose="02020603050405020304" pitchFamily="18" charset="0"/>
              </a:rPr>
              <a:t> o ícone de alinhamento </a:t>
            </a:r>
            <a:r>
              <a:rPr lang="en-US" b="1" dirty="0">
                <a:cs typeface="Times New Roman" panose="02020603050405020304" pitchFamily="18" charset="0"/>
              </a:rPr>
              <a:t>central</a:t>
            </a:r>
          </a:p>
          <a:p>
            <a:pPr marL="800100" lvl="1" indent="-342900">
              <a:buClrTx/>
              <a:buFont typeface="+mj-lt"/>
              <a:buAutoNum type="arabicPeriod"/>
            </a:pPr>
            <a:r>
              <a:rPr lang="en-US" dirty="0" err="1">
                <a:cs typeface="Times New Roman" panose="02020603050405020304" pitchFamily="18" charset="0"/>
              </a:rPr>
              <a:t>Altere</a:t>
            </a:r>
            <a:r>
              <a:rPr lang="en-US" dirty="0">
                <a:cs typeface="Times New Roman" panose="02020603050405020304" pitchFamily="18" charset="0"/>
              </a:rPr>
              <a:t> </a:t>
            </a:r>
            <a:r>
              <a:rPr lang="en-US" dirty="0">
                <a:effectLst/>
                <a:ea typeface="Times New Roman" panose="02020603050405020304" pitchFamily="18" charset="0"/>
              </a:rPr>
              <a:t>o tamanho do tipo de letra para 12</a:t>
            </a:r>
            <a:endParaRPr lang="en-US" dirty="0"/>
          </a:p>
          <a:p>
            <a:pPr>
              <a:buNone/>
            </a:pPr>
            <a:endParaRPr lang="en-US" sz="2800" dirty="0"/>
          </a:p>
          <a:p>
            <a:pPr>
              <a:buNone/>
            </a:pPr>
            <a:endParaRPr lang="en-US" dirty="0"/>
          </a:p>
        </p:txBody>
      </p:sp>
      <p:sp>
        <p:nvSpPr>
          <p:cNvPr id="3" name="Title 2">
            <a:extLst>
              <a:ext uri="{FF2B5EF4-FFF2-40B4-BE49-F238E27FC236}">
                <a16:creationId xmlns:a16="http://schemas.microsoft.com/office/drawing/2014/main" id="{7A1B645D-74D1-2A05-43FD-BDBDB73D8311}"/>
              </a:ext>
            </a:extLst>
          </p:cNvPr>
          <p:cNvSpPr>
            <a:spLocks noGrp="1"/>
          </p:cNvSpPr>
          <p:nvPr>
            <p:ph type="title"/>
          </p:nvPr>
        </p:nvSpPr>
        <p:spPr/>
        <p:txBody>
          <a:bodyPr/>
          <a:lstStyle/>
          <a:p>
            <a:r>
              <a:rPr lang="en-US" dirty="0" err="1"/>
              <a:t>Prática</a:t>
            </a:r>
            <a:r>
              <a:rPr lang="en-US" dirty="0"/>
              <a:t> de </a:t>
            </a:r>
            <a:r>
              <a:rPr lang="en-US" dirty="0" err="1"/>
              <a:t>formatação</a:t>
            </a:r>
            <a:endParaRPr lang="en-US" dirty="0"/>
          </a:p>
        </p:txBody>
      </p:sp>
    </p:spTree>
    <p:extLst>
      <p:ext uri="{BB962C8B-B14F-4D97-AF65-F5344CB8AC3E}">
        <p14:creationId xmlns:p14="http://schemas.microsoft.com/office/powerpoint/2010/main" val="14466623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87D5F39-EC38-2773-EFA9-2DA2F5AA6FA7}"/>
              </a:ext>
            </a:extLst>
          </p:cNvPr>
          <p:cNvSpPr>
            <a:spLocks noGrp="1"/>
          </p:cNvSpPr>
          <p:nvPr>
            <p:ph sz="half" idx="2"/>
          </p:nvPr>
        </p:nvSpPr>
        <p:spPr/>
        <p:txBody>
          <a:bodyPr/>
          <a:lstStyle/>
          <a:p>
            <a:r>
              <a:rPr lang="en-US" dirty="0"/>
              <a:t>Ajuste automático ou personalizado de uma ou mais </a:t>
            </a:r>
            <a:r>
              <a:rPr lang="en-US" dirty="0" err="1"/>
              <a:t>colunas</a:t>
            </a:r>
            <a:r>
              <a:rPr lang="en-US" dirty="0"/>
              <a:t> </a:t>
            </a:r>
            <a:br>
              <a:rPr lang="en-US" dirty="0"/>
            </a:br>
            <a:r>
              <a:rPr lang="en-US" dirty="0" err="1"/>
              <a:t>ou</a:t>
            </a:r>
            <a:r>
              <a:rPr lang="en-US" dirty="0"/>
              <a:t> linhas</a:t>
            </a:r>
          </a:p>
          <a:p>
            <a:r>
              <a:rPr lang="en-US" dirty="0"/>
              <a:t>O encaixe </a:t>
            </a:r>
            <a:r>
              <a:rPr lang="en-US" dirty="0" err="1"/>
              <a:t>personalizado</a:t>
            </a:r>
            <a:r>
              <a:rPr lang="en-US" dirty="0"/>
              <a:t> </a:t>
            </a:r>
            <a:r>
              <a:rPr lang="en-US" dirty="0" err="1"/>
              <a:t>permite</a:t>
            </a:r>
            <a:r>
              <a:rPr lang="en-US" dirty="0"/>
              <a:t> ajustar o encaixe ao tamanho (largura) pretendido</a:t>
            </a:r>
          </a:p>
          <a:p>
            <a:pPr marL="0" indent="0">
              <a:buNone/>
            </a:pPr>
            <a:endParaRPr lang="en-US" dirty="0"/>
          </a:p>
        </p:txBody>
      </p:sp>
      <p:sp>
        <p:nvSpPr>
          <p:cNvPr id="3" name="Title 2">
            <a:extLst>
              <a:ext uri="{FF2B5EF4-FFF2-40B4-BE49-F238E27FC236}">
                <a16:creationId xmlns:a16="http://schemas.microsoft.com/office/drawing/2014/main" id="{69E23ED9-B525-5C30-E7E1-26007C3C5AF1}"/>
              </a:ext>
            </a:extLst>
          </p:cNvPr>
          <p:cNvSpPr>
            <a:spLocks noGrp="1"/>
          </p:cNvSpPr>
          <p:nvPr>
            <p:ph type="title"/>
          </p:nvPr>
        </p:nvSpPr>
        <p:spPr/>
        <p:txBody>
          <a:bodyPr/>
          <a:lstStyle/>
          <a:p>
            <a:r>
              <a:rPr lang="en-US" sz="4000" dirty="0"/>
              <a:t>Ajustar a </a:t>
            </a:r>
            <a:r>
              <a:rPr lang="en-US" sz="4000" dirty="0" err="1"/>
              <a:t>largura</a:t>
            </a:r>
            <a:r>
              <a:rPr lang="en-US" sz="4000" dirty="0"/>
              <a:t> da </a:t>
            </a:r>
            <a:r>
              <a:rPr lang="en-US" sz="4000" dirty="0" err="1"/>
              <a:t>Coluna</a:t>
            </a:r>
            <a:r>
              <a:rPr lang="en-US" sz="4000" dirty="0"/>
              <a:t> e a </a:t>
            </a:r>
            <a:r>
              <a:rPr lang="en-US" sz="4000" dirty="0" err="1"/>
              <a:t>altura</a:t>
            </a:r>
            <a:r>
              <a:rPr lang="en-US" sz="4000" dirty="0"/>
              <a:t> da </a:t>
            </a:r>
            <a:r>
              <a:rPr lang="en-US" sz="4000" dirty="0" err="1"/>
              <a:t>Linha</a:t>
            </a:r>
            <a:endParaRPr lang="en-US" sz="4000" dirty="0"/>
          </a:p>
        </p:txBody>
      </p:sp>
    </p:spTree>
    <p:extLst>
      <p:ext uri="{BB962C8B-B14F-4D97-AF65-F5344CB8AC3E}">
        <p14:creationId xmlns:p14="http://schemas.microsoft.com/office/powerpoint/2010/main" val="18679305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5FA55B-71FF-314F-A817-45C1A3556871}"/>
              </a:ext>
            </a:extLst>
          </p:cNvPr>
          <p:cNvSpPr>
            <a:spLocks noGrp="1"/>
          </p:cNvSpPr>
          <p:nvPr>
            <p:ph sz="half" idx="2"/>
          </p:nvPr>
        </p:nvSpPr>
        <p:spPr/>
        <p:txBody>
          <a:bodyPr/>
          <a:lstStyle/>
          <a:p>
            <a:pPr marL="342900" marR="0" lvl="0" indent="-342900">
              <a:buFont typeface="+mj-lt"/>
              <a:buAutoNum type="arabicPeriod"/>
            </a:pPr>
            <a:r>
              <a:rPr lang="en-US" dirty="0">
                <a:cs typeface="Times New Roman" panose="02020603050405020304" pitchFamily="18" charset="0"/>
              </a:rPr>
              <a:t>Clique com o botão esquerdo do mouse na letra B da coluna para </a:t>
            </a:r>
            <a:r>
              <a:rPr lang="en-US" dirty="0" err="1">
                <a:cs typeface="Times New Roman" panose="02020603050405020304" pitchFamily="18" charset="0"/>
              </a:rPr>
              <a:t>selecioná</a:t>
            </a:r>
            <a:r>
              <a:rPr lang="en-US" dirty="0">
                <a:cs typeface="Times New Roman" panose="02020603050405020304" pitchFamily="18" charset="0"/>
              </a:rPr>
              <a:t>-la </a:t>
            </a:r>
          </a:p>
          <a:p>
            <a:pPr marL="342900" marR="0" lvl="0" indent="-342900">
              <a:buFont typeface="+mj-lt"/>
              <a:buAutoNum type="arabicPeriod"/>
            </a:pPr>
            <a:r>
              <a:rPr lang="en-US" dirty="0">
                <a:cs typeface="Times New Roman" panose="02020603050405020304" pitchFamily="18" charset="0"/>
              </a:rPr>
              <a:t>Passe o cursor sobre a margem direita da coluna</a:t>
            </a:r>
          </a:p>
          <a:p>
            <a:pPr lvl="1"/>
            <a:r>
              <a:rPr lang="en-US" dirty="0"/>
              <a:t>O ícone do cursor muda para uma barra vertical com </a:t>
            </a:r>
            <a:r>
              <a:rPr lang="en-US" dirty="0" err="1"/>
              <a:t>setas</a:t>
            </a:r>
            <a:r>
              <a:rPr lang="en-US" dirty="0"/>
              <a:t> que </a:t>
            </a:r>
            <a:r>
              <a:rPr lang="en-US" dirty="0" err="1"/>
              <a:t>apontam</a:t>
            </a:r>
            <a:r>
              <a:rPr lang="en-US" dirty="0"/>
              <a:t> para a esquerda e para a direita </a:t>
            </a:r>
          </a:p>
          <a:p>
            <a:pPr marL="342900" marR="0" indent="-342900">
              <a:buFont typeface="+mj-lt"/>
              <a:buAutoNum type="arabicPeriod"/>
            </a:pPr>
            <a:endParaRPr lang="en-US" dirty="0">
              <a:cs typeface="Times New Roman" panose="02020603050405020304" pitchFamily="18" charset="0"/>
            </a:endParaRPr>
          </a:p>
          <a:p>
            <a:pPr marL="342900" marR="0" indent="-342900">
              <a:buFont typeface="+mj-lt"/>
              <a:buAutoNum type="arabicPeriod"/>
            </a:pPr>
            <a:endParaRPr lang="en-US" dirty="0">
              <a:cs typeface="Times New Roman" panose="02020603050405020304" pitchFamily="18" charset="0"/>
            </a:endParaRPr>
          </a:p>
          <a:p>
            <a:pPr marL="342900" indent="-342900">
              <a:buFont typeface="+mj-lt"/>
              <a:buAutoNum type="arabicPeriod"/>
            </a:pPr>
            <a:r>
              <a:rPr lang="en-US" dirty="0" err="1">
                <a:cs typeface="Times New Roman" panose="02020603050405020304" pitchFamily="18" charset="0"/>
              </a:rPr>
              <a:t>Arraste</a:t>
            </a:r>
            <a:r>
              <a:rPr lang="en-US" dirty="0">
                <a:cs typeface="Times New Roman" panose="02020603050405020304" pitchFamily="18" charset="0"/>
              </a:rPr>
              <a:t> a coluna para a esquerda </a:t>
            </a:r>
            <a:r>
              <a:rPr lang="en-US" sz="2800" dirty="0">
                <a:effectLst/>
                <a:latin typeface="Arial" panose="020B0604020202020204" pitchFamily="34" charset="0"/>
                <a:ea typeface="Times New Roman" panose="02020603050405020304" pitchFamily="18" charset="0"/>
              </a:rPr>
              <a:t>ou para a direita para obter a largura pretendida</a:t>
            </a:r>
            <a:endParaRPr lang="en-US" sz="2800" dirty="0"/>
          </a:p>
        </p:txBody>
      </p:sp>
      <p:sp>
        <p:nvSpPr>
          <p:cNvPr id="3" name="Title 2">
            <a:extLst>
              <a:ext uri="{FF2B5EF4-FFF2-40B4-BE49-F238E27FC236}">
                <a16:creationId xmlns:a16="http://schemas.microsoft.com/office/drawing/2014/main" id="{976E3510-C3AC-7A3F-F557-D2F3FEDF31AF}"/>
              </a:ext>
            </a:extLst>
          </p:cNvPr>
          <p:cNvSpPr>
            <a:spLocks noGrp="1"/>
          </p:cNvSpPr>
          <p:nvPr>
            <p:ph type="title"/>
          </p:nvPr>
        </p:nvSpPr>
        <p:spPr>
          <a:xfrm>
            <a:off x="838199" y="457200"/>
            <a:ext cx="11072149" cy="800100"/>
          </a:xfrm>
        </p:spPr>
        <p:txBody>
          <a:bodyPr/>
          <a:lstStyle/>
          <a:p>
            <a:r>
              <a:rPr lang="en-US" sz="4000" dirty="0"/>
              <a:t>Prática de </a:t>
            </a:r>
            <a:r>
              <a:rPr lang="en-US" sz="4000" dirty="0" err="1"/>
              <a:t>ajuste</a:t>
            </a:r>
            <a:r>
              <a:rPr lang="en-US" sz="4000" dirty="0"/>
              <a:t> </a:t>
            </a:r>
            <a:r>
              <a:rPr lang="en-US" sz="4000" dirty="0" err="1"/>
              <a:t>personalizado</a:t>
            </a:r>
            <a:r>
              <a:rPr lang="en-US" sz="4000" dirty="0"/>
              <a:t> para </a:t>
            </a:r>
            <a:r>
              <a:rPr lang="en-US" sz="4000" dirty="0" err="1"/>
              <a:t>uma</a:t>
            </a:r>
            <a:r>
              <a:rPr lang="en-US" sz="4000" dirty="0"/>
              <a:t> </a:t>
            </a:r>
            <a:r>
              <a:rPr lang="en-US" sz="4000" dirty="0" err="1"/>
              <a:t>coluna</a:t>
            </a:r>
            <a:endParaRPr lang="en-US" sz="4000" dirty="0"/>
          </a:p>
        </p:txBody>
      </p:sp>
      <p:grpSp>
        <p:nvGrpSpPr>
          <p:cNvPr id="9" name="Group 8">
            <a:extLst>
              <a:ext uri="{FF2B5EF4-FFF2-40B4-BE49-F238E27FC236}">
                <a16:creationId xmlns:a16="http://schemas.microsoft.com/office/drawing/2014/main" id="{E3D050D8-CFDA-19AE-AC26-3926BE44F244}"/>
              </a:ext>
            </a:extLst>
          </p:cNvPr>
          <p:cNvGrpSpPr/>
          <p:nvPr/>
        </p:nvGrpSpPr>
        <p:grpSpPr>
          <a:xfrm>
            <a:off x="4039754" y="4025228"/>
            <a:ext cx="3523555" cy="800100"/>
            <a:chOff x="4039754" y="3606128"/>
            <a:chExt cx="3523555" cy="800100"/>
          </a:xfrm>
        </p:grpSpPr>
        <p:pic>
          <p:nvPicPr>
            <p:cNvPr id="5" name="Picture 4" descr="Screen capture shows cursor icon. " title="Autofit - Entire Worksheet Continued">
              <a:extLst>
                <a:ext uri="{FF2B5EF4-FFF2-40B4-BE49-F238E27FC236}">
                  <a16:creationId xmlns:a16="http://schemas.microsoft.com/office/drawing/2014/main" id="{813BFF81-5B11-3F75-C741-13CCFC5D0B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9754" y="3606128"/>
              <a:ext cx="3523555" cy="800100"/>
            </a:xfrm>
            <a:prstGeom prst="rect">
              <a:avLst/>
            </a:prstGeom>
            <a:ln>
              <a:solidFill>
                <a:schemeClr val="tx1"/>
              </a:solidFill>
            </a:ln>
          </p:spPr>
        </p:pic>
        <p:sp>
          <p:nvSpPr>
            <p:cNvPr id="7" name="Rectangle 6">
              <a:extLst>
                <a:ext uri="{FF2B5EF4-FFF2-40B4-BE49-F238E27FC236}">
                  <a16:creationId xmlns:a16="http://schemas.microsoft.com/office/drawing/2014/main" id="{E04A2A87-F027-D67A-848A-1C723D8AA04C}"/>
                </a:ext>
              </a:extLst>
            </p:cNvPr>
            <p:cNvSpPr>
              <a:spLocks/>
            </p:cNvSpPr>
            <p:nvPr/>
          </p:nvSpPr>
          <p:spPr>
            <a:xfrm>
              <a:off x="5527322" y="3659245"/>
              <a:ext cx="591256" cy="694939"/>
            </a:xfrm>
            <a:prstGeom prst="rect">
              <a:avLst/>
            </a:prstGeom>
            <a:noFill/>
            <a:ln w="889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21151453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0C6C882-DC0B-F6C1-0A27-39BAC3502C97}"/>
              </a:ext>
            </a:extLst>
          </p:cNvPr>
          <p:cNvSpPr>
            <a:spLocks noGrp="1"/>
          </p:cNvSpPr>
          <p:nvPr>
            <p:ph sz="half" idx="2"/>
          </p:nvPr>
        </p:nvSpPr>
        <p:spPr/>
        <p:txBody>
          <a:bodyPr/>
          <a:lstStyle/>
          <a:p>
            <a:pPr marL="342900" indent="-342900">
              <a:buFont typeface="+mj-lt"/>
              <a:buAutoNum type="arabicPeriod"/>
            </a:pPr>
            <a:r>
              <a:rPr lang="en-US" dirty="0">
                <a:cs typeface="Times New Roman" panose="02020603050405020304" pitchFamily="18" charset="0"/>
              </a:rPr>
              <a:t>Clique com o botão esquerdo do mouse e arraste sobre duas ou mais colunas para selecionar</a:t>
            </a:r>
          </a:p>
          <a:p>
            <a:pPr marL="342900" indent="-342900">
              <a:buFont typeface="+mj-lt"/>
              <a:buAutoNum type="arabicPeriod"/>
            </a:pPr>
            <a:r>
              <a:rPr lang="en-US" dirty="0">
                <a:cs typeface="Times New Roman" panose="02020603050405020304" pitchFamily="18" charset="0"/>
              </a:rPr>
              <a:t>Clique com o botão esquerdo do mouse e arraste a linha entre os cabeçalhos das colunas para a </a:t>
            </a:r>
            <a:r>
              <a:rPr lang="en-US" dirty="0" err="1">
                <a:cs typeface="Times New Roman" panose="02020603050405020304" pitchFamily="18" charset="0"/>
              </a:rPr>
              <a:t>largura</a:t>
            </a:r>
            <a:r>
              <a:rPr lang="en-US" dirty="0">
                <a:cs typeface="Times New Roman" panose="02020603050405020304" pitchFamily="18" charset="0"/>
              </a:rPr>
              <a:t> pretendida</a:t>
            </a:r>
          </a:p>
          <a:p>
            <a:pPr>
              <a:buNone/>
            </a:pPr>
            <a:endParaRPr lang="en-US" dirty="0"/>
          </a:p>
        </p:txBody>
      </p:sp>
      <p:sp>
        <p:nvSpPr>
          <p:cNvPr id="5" name="Title 2">
            <a:extLst>
              <a:ext uri="{FF2B5EF4-FFF2-40B4-BE49-F238E27FC236}">
                <a16:creationId xmlns:a16="http://schemas.microsoft.com/office/drawing/2014/main" id="{30EA67F5-3273-CD62-6B85-E2CAB36D8D24}"/>
              </a:ext>
            </a:extLst>
          </p:cNvPr>
          <p:cNvSpPr>
            <a:spLocks noGrp="1"/>
          </p:cNvSpPr>
          <p:nvPr>
            <p:ph type="title"/>
          </p:nvPr>
        </p:nvSpPr>
        <p:spPr>
          <a:xfrm>
            <a:off x="838199" y="0"/>
            <a:ext cx="10829081" cy="1257300"/>
          </a:xfrm>
        </p:spPr>
        <p:txBody>
          <a:bodyPr/>
          <a:lstStyle/>
          <a:p>
            <a:r>
              <a:rPr lang="en-US" dirty="0"/>
              <a:t>Prática de </a:t>
            </a:r>
            <a:r>
              <a:rPr lang="en-US" dirty="0" err="1"/>
              <a:t>ajuste</a:t>
            </a:r>
            <a:r>
              <a:rPr lang="en-US" dirty="0"/>
              <a:t> </a:t>
            </a:r>
            <a:r>
              <a:rPr lang="en-US" dirty="0" err="1"/>
              <a:t>personalizado</a:t>
            </a:r>
            <a:r>
              <a:rPr lang="en-US" dirty="0"/>
              <a:t> para </a:t>
            </a:r>
            <a:br>
              <a:rPr lang="en-US" dirty="0"/>
            </a:br>
            <a:r>
              <a:rPr lang="en-US" dirty="0"/>
              <a:t>2+ </a:t>
            </a:r>
            <a:r>
              <a:rPr lang="en-US" dirty="0" err="1"/>
              <a:t>colunas</a:t>
            </a:r>
            <a:endParaRPr lang="en-US" dirty="0"/>
          </a:p>
        </p:txBody>
      </p:sp>
    </p:spTree>
    <p:extLst>
      <p:ext uri="{BB962C8B-B14F-4D97-AF65-F5344CB8AC3E}">
        <p14:creationId xmlns:p14="http://schemas.microsoft.com/office/powerpoint/2010/main" val="31575056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21B145-93DE-0E63-4466-D17E4A892D4E}"/>
              </a:ext>
            </a:extLst>
          </p:cNvPr>
          <p:cNvSpPr>
            <a:spLocks noGrp="1"/>
          </p:cNvSpPr>
          <p:nvPr>
            <p:ph type="title"/>
          </p:nvPr>
        </p:nvSpPr>
        <p:spPr/>
        <p:txBody>
          <a:bodyPr/>
          <a:lstStyle/>
          <a:p>
            <a:r>
              <a:rPr lang="en-US" dirty="0" err="1"/>
              <a:t>Prática</a:t>
            </a:r>
            <a:r>
              <a:rPr lang="en-US" dirty="0"/>
              <a:t> de </a:t>
            </a:r>
            <a:r>
              <a:rPr lang="en-US" dirty="0" err="1"/>
              <a:t>ajuste</a:t>
            </a:r>
            <a:r>
              <a:rPr lang="en-US" dirty="0"/>
              <a:t> </a:t>
            </a:r>
            <a:r>
              <a:rPr lang="en-US" dirty="0" err="1"/>
              <a:t>personalizado</a:t>
            </a:r>
            <a:r>
              <a:rPr lang="en-US" dirty="0"/>
              <a:t> para </a:t>
            </a:r>
            <a:r>
              <a:rPr lang="en-US" dirty="0" err="1"/>
              <a:t>toda</a:t>
            </a:r>
            <a:r>
              <a:rPr lang="en-US" dirty="0"/>
              <a:t> a Aba</a:t>
            </a:r>
          </a:p>
        </p:txBody>
      </p:sp>
      <p:sp>
        <p:nvSpPr>
          <p:cNvPr id="4" name="Content Placeholder 3">
            <a:extLst>
              <a:ext uri="{FF2B5EF4-FFF2-40B4-BE49-F238E27FC236}">
                <a16:creationId xmlns:a16="http://schemas.microsoft.com/office/drawing/2014/main" id="{95CC39A7-38EB-774F-E983-6C62D7243D6E}"/>
              </a:ext>
            </a:extLst>
          </p:cNvPr>
          <p:cNvSpPr>
            <a:spLocks noGrp="1"/>
          </p:cNvSpPr>
          <p:nvPr>
            <p:ph sz="half" idx="2"/>
          </p:nvPr>
        </p:nvSpPr>
        <p:spPr/>
        <p:txBody>
          <a:bodyPr/>
          <a:lstStyle/>
          <a:p>
            <a:pPr marL="342900" indent="-342900">
              <a:buFont typeface="+mj-lt"/>
              <a:buAutoNum type="arabicPeriod"/>
            </a:pPr>
            <a:r>
              <a:rPr lang="en-US" dirty="0">
                <a:cs typeface="Times New Roman" panose="02020603050405020304" pitchFamily="18" charset="0"/>
              </a:rPr>
              <a:t>Clique com o botão esquerdo do mouse no triângulo no canto superior esquerdo da aba</a:t>
            </a:r>
          </a:p>
          <a:p>
            <a:pPr marL="342900" indent="-342900">
              <a:buFont typeface="+mj-lt"/>
              <a:buAutoNum type="arabicPeriod"/>
            </a:pPr>
            <a:r>
              <a:rPr lang="en-US" dirty="0">
                <a:cs typeface="Times New Roman" panose="02020603050405020304" pitchFamily="18" charset="0"/>
              </a:rPr>
              <a:t>Arraste o cursor para a esquerda ou para a direita para ajustar uniformemente a largura das colunas em toda a aba</a:t>
            </a:r>
          </a:p>
          <a:p>
            <a:pPr marL="0" indent="0">
              <a:buNone/>
            </a:pPr>
            <a:endParaRPr lang="en-US" dirty="0">
              <a:cs typeface="Times New Roman" panose="02020603050405020304" pitchFamily="18" charset="0"/>
            </a:endParaRPr>
          </a:p>
          <a:p>
            <a:r>
              <a:rPr lang="en-US" b="1" dirty="0" err="1">
                <a:ea typeface="Times New Roman" panose="02020603050405020304" pitchFamily="18" charset="0"/>
              </a:rPr>
              <a:t>Sugestão</a:t>
            </a:r>
            <a:r>
              <a:rPr lang="en-US" b="1" dirty="0">
                <a:ea typeface="Times New Roman" panose="02020603050405020304" pitchFamily="18" charset="0"/>
              </a:rPr>
              <a:t>:</a:t>
            </a:r>
            <a:r>
              <a:rPr lang="en-US" dirty="0">
                <a:ea typeface="Times New Roman" panose="02020603050405020304" pitchFamily="18" charset="0"/>
              </a:rPr>
              <a:t> Clicar duas vezes entre duas colunas ou linhas ajusta automaticamente as duas colunas adjacentes para acomodar a quantidade de texto nas células, com base na célula com </a:t>
            </a:r>
            <a:r>
              <a:rPr lang="en-US" dirty="0" err="1">
                <a:ea typeface="Times New Roman" panose="02020603050405020304" pitchFamily="18" charset="0"/>
              </a:rPr>
              <a:t>mais</a:t>
            </a:r>
            <a:r>
              <a:rPr lang="en-US" dirty="0">
                <a:ea typeface="Times New Roman" panose="02020603050405020304" pitchFamily="18" charset="0"/>
              </a:rPr>
              <a:t> conteúdo</a:t>
            </a:r>
          </a:p>
          <a:p>
            <a:pPr marL="0" marR="0" lvl="0" indent="0">
              <a:lnSpc>
                <a:spcPct val="115000"/>
              </a:lnSpc>
              <a:buNone/>
            </a:pP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94471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B10E1A-8A54-884F-1CEE-7827027D6B8D}"/>
              </a:ext>
            </a:extLst>
          </p:cNvPr>
          <p:cNvPicPr>
            <a:picLocks noChangeAspect="1"/>
          </p:cNvPicPr>
          <p:nvPr/>
        </p:nvPicPr>
        <p:blipFill>
          <a:blip r:embed="rId3"/>
          <a:stretch>
            <a:fillRect/>
          </a:stretch>
        </p:blipFill>
        <p:spPr>
          <a:xfrm>
            <a:off x="1903275" y="1075135"/>
            <a:ext cx="8870303" cy="4707729"/>
          </a:xfrm>
          <a:prstGeom prst="rect">
            <a:avLst/>
          </a:prstGeom>
          <a:ln>
            <a:solidFill>
              <a:schemeClr val="tx1"/>
            </a:solidFill>
          </a:ln>
        </p:spPr>
      </p:pic>
      <p:sp>
        <p:nvSpPr>
          <p:cNvPr id="13" name="Speech Bubble: Rectangle 12">
            <a:extLst>
              <a:ext uri="{FF2B5EF4-FFF2-40B4-BE49-F238E27FC236}">
                <a16:creationId xmlns:a16="http://schemas.microsoft.com/office/drawing/2014/main" id="{D4555791-156C-673C-486F-378FA1787DF4}"/>
              </a:ext>
            </a:extLst>
          </p:cNvPr>
          <p:cNvSpPr/>
          <p:nvPr/>
        </p:nvSpPr>
        <p:spPr>
          <a:xfrm>
            <a:off x="2234511" y="4900875"/>
            <a:ext cx="2934389" cy="370515"/>
          </a:xfrm>
          <a:prstGeom prst="wedgeRectCallout">
            <a:avLst>
              <a:gd name="adj1" fmla="val -21439"/>
              <a:gd name="adj2" fmla="val 116922"/>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Separador da aba/</a:t>
            </a:r>
            <a:r>
              <a:rPr lang="en-US" sz="1600" dirty="0" err="1">
                <a:solidFill>
                  <a:schemeClr val="bg1"/>
                </a:solidFill>
              </a:rPr>
              <a:t>planilha</a:t>
            </a:r>
            <a:endParaRPr lang="en-US" sz="1600" dirty="0">
              <a:solidFill>
                <a:schemeClr val="bg1"/>
              </a:solidFill>
            </a:endParaRPr>
          </a:p>
        </p:txBody>
      </p:sp>
      <p:sp>
        <p:nvSpPr>
          <p:cNvPr id="14" name="Speech Bubble: Rectangle 13">
            <a:extLst>
              <a:ext uri="{FF2B5EF4-FFF2-40B4-BE49-F238E27FC236}">
                <a16:creationId xmlns:a16="http://schemas.microsoft.com/office/drawing/2014/main" id="{A0F704E1-ED69-110D-BDA6-CD0BC2527FB7}"/>
              </a:ext>
            </a:extLst>
          </p:cNvPr>
          <p:cNvSpPr/>
          <p:nvPr/>
        </p:nvSpPr>
        <p:spPr>
          <a:xfrm>
            <a:off x="4551610" y="3130168"/>
            <a:ext cx="1404689" cy="298831"/>
          </a:xfrm>
          <a:prstGeom prst="wedgeRectCallout">
            <a:avLst>
              <a:gd name="adj1" fmla="val -68712"/>
              <a:gd name="adj2" fmla="val -15731"/>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Célula ativa</a:t>
            </a:r>
          </a:p>
        </p:txBody>
      </p:sp>
      <p:sp>
        <p:nvSpPr>
          <p:cNvPr id="15" name="Speech Bubble: Rectangle 14">
            <a:extLst>
              <a:ext uri="{FF2B5EF4-FFF2-40B4-BE49-F238E27FC236}">
                <a16:creationId xmlns:a16="http://schemas.microsoft.com/office/drawing/2014/main" id="{DCCED3C8-FF15-6D64-D791-E2B34C27B9A8}"/>
              </a:ext>
            </a:extLst>
          </p:cNvPr>
          <p:cNvSpPr/>
          <p:nvPr/>
        </p:nvSpPr>
        <p:spPr>
          <a:xfrm>
            <a:off x="7653262" y="2993008"/>
            <a:ext cx="1693938" cy="298831"/>
          </a:xfrm>
          <a:prstGeom prst="wedgeRectCallout">
            <a:avLst>
              <a:gd name="adj1" fmla="val -23257"/>
              <a:gd name="adj2" fmla="val -127976"/>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rPr>
              <a:t>Letra</a:t>
            </a:r>
            <a:r>
              <a:rPr lang="en-US" sz="1600" dirty="0">
                <a:solidFill>
                  <a:schemeClr val="bg1"/>
                </a:solidFill>
              </a:rPr>
              <a:t> da coluna</a:t>
            </a:r>
          </a:p>
        </p:txBody>
      </p:sp>
      <p:sp>
        <p:nvSpPr>
          <p:cNvPr id="16" name="Speech Bubble: Rectangle 15">
            <a:extLst>
              <a:ext uri="{FF2B5EF4-FFF2-40B4-BE49-F238E27FC236}">
                <a16:creationId xmlns:a16="http://schemas.microsoft.com/office/drawing/2014/main" id="{4B7B8293-C296-16E9-77B8-1DE76FA99B2C}"/>
              </a:ext>
            </a:extLst>
          </p:cNvPr>
          <p:cNvSpPr/>
          <p:nvPr/>
        </p:nvSpPr>
        <p:spPr>
          <a:xfrm>
            <a:off x="2358919" y="3817722"/>
            <a:ext cx="1870181" cy="274320"/>
          </a:xfrm>
          <a:prstGeom prst="wedgeRectCallout">
            <a:avLst>
              <a:gd name="adj1" fmla="val -66894"/>
              <a:gd name="adj2" fmla="val -19132"/>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Número da linha</a:t>
            </a:r>
          </a:p>
        </p:txBody>
      </p:sp>
      <p:sp>
        <p:nvSpPr>
          <p:cNvPr id="17" name="Speech Bubble: Rectangle 16">
            <a:extLst>
              <a:ext uri="{FF2B5EF4-FFF2-40B4-BE49-F238E27FC236}">
                <a16:creationId xmlns:a16="http://schemas.microsoft.com/office/drawing/2014/main" id="{319572AF-A75C-9860-9816-5233472DEC6E}"/>
              </a:ext>
            </a:extLst>
          </p:cNvPr>
          <p:cNvSpPr/>
          <p:nvPr/>
        </p:nvSpPr>
        <p:spPr>
          <a:xfrm>
            <a:off x="294635" y="2255992"/>
            <a:ext cx="1463082" cy="573476"/>
          </a:xfrm>
          <a:prstGeom prst="wedgeRectCallout">
            <a:avLst>
              <a:gd name="adj1" fmla="val 64016"/>
              <a:gd name="adj2" fmla="val -22534"/>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Nome </a:t>
            </a:r>
            <a:br>
              <a:rPr lang="en-US" sz="1600" dirty="0">
                <a:solidFill>
                  <a:schemeClr val="bg1"/>
                </a:solidFill>
              </a:rPr>
            </a:br>
            <a:r>
              <a:rPr lang="en-US" sz="1600" dirty="0">
                <a:solidFill>
                  <a:schemeClr val="bg1"/>
                </a:solidFill>
              </a:rPr>
              <a:t>da </a:t>
            </a:r>
            <a:r>
              <a:rPr lang="en-US" sz="1600" dirty="0" err="1">
                <a:solidFill>
                  <a:schemeClr val="bg1"/>
                </a:solidFill>
              </a:rPr>
              <a:t>célula</a:t>
            </a:r>
            <a:endParaRPr lang="en-US" sz="1600" dirty="0">
              <a:solidFill>
                <a:schemeClr val="bg1"/>
              </a:solidFill>
            </a:endParaRPr>
          </a:p>
        </p:txBody>
      </p:sp>
      <p:sp>
        <p:nvSpPr>
          <p:cNvPr id="18" name="Speech Bubble: Rectangle 17">
            <a:extLst>
              <a:ext uri="{FF2B5EF4-FFF2-40B4-BE49-F238E27FC236}">
                <a16:creationId xmlns:a16="http://schemas.microsoft.com/office/drawing/2014/main" id="{FA026505-A0A9-D2AF-7280-B1D0D457AD2E}"/>
              </a:ext>
            </a:extLst>
          </p:cNvPr>
          <p:cNvSpPr/>
          <p:nvPr/>
        </p:nvSpPr>
        <p:spPr>
          <a:xfrm>
            <a:off x="4682239" y="2255993"/>
            <a:ext cx="1769361" cy="274320"/>
          </a:xfrm>
          <a:prstGeom prst="wedgeRectCallout">
            <a:avLst>
              <a:gd name="adj1" fmla="val -63863"/>
              <a:gd name="adj2" fmla="val -8929"/>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Barra de fórmula</a:t>
            </a:r>
          </a:p>
        </p:txBody>
      </p:sp>
      <p:sp>
        <p:nvSpPr>
          <p:cNvPr id="19" name="Speech Bubble: Rectangle 18">
            <a:extLst>
              <a:ext uri="{FF2B5EF4-FFF2-40B4-BE49-F238E27FC236}">
                <a16:creationId xmlns:a16="http://schemas.microsoft.com/office/drawing/2014/main" id="{FE9755B9-2164-4FB0-FC5F-6495A9FF4A66}"/>
              </a:ext>
            </a:extLst>
          </p:cNvPr>
          <p:cNvSpPr/>
          <p:nvPr/>
        </p:nvSpPr>
        <p:spPr>
          <a:xfrm>
            <a:off x="1921934" y="266302"/>
            <a:ext cx="2629676" cy="618280"/>
          </a:xfrm>
          <a:prstGeom prst="wedgeRectCallout">
            <a:avLst>
              <a:gd name="adj1" fmla="val -21439"/>
              <a:gd name="adj2" fmla="val 116922"/>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Barra de ferramentas de acesso rápido</a:t>
            </a:r>
          </a:p>
        </p:txBody>
      </p:sp>
      <p:sp>
        <p:nvSpPr>
          <p:cNvPr id="20" name="Rectangle 19">
            <a:extLst>
              <a:ext uri="{FF2B5EF4-FFF2-40B4-BE49-F238E27FC236}">
                <a16:creationId xmlns:a16="http://schemas.microsoft.com/office/drawing/2014/main" id="{1321C0D3-293A-AD2D-D69F-A1764EF0F6EE}"/>
              </a:ext>
            </a:extLst>
          </p:cNvPr>
          <p:cNvSpPr/>
          <p:nvPr/>
        </p:nvSpPr>
        <p:spPr>
          <a:xfrm>
            <a:off x="190500" y="1594806"/>
            <a:ext cx="1463083" cy="573476"/>
          </a:xfrm>
          <a:prstGeom prst="rect">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Caixa de ferramentas</a:t>
            </a:r>
          </a:p>
        </p:txBody>
      </p:sp>
      <p:sp>
        <p:nvSpPr>
          <p:cNvPr id="22" name="Speech Bubble: Rectangle 21">
            <a:extLst>
              <a:ext uri="{FF2B5EF4-FFF2-40B4-BE49-F238E27FC236}">
                <a16:creationId xmlns:a16="http://schemas.microsoft.com/office/drawing/2014/main" id="{B187176F-4F31-647C-3D4B-B668A2F30EB9}"/>
              </a:ext>
            </a:extLst>
          </p:cNvPr>
          <p:cNvSpPr/>
          <p:nvPr/>
        </p:nvSpPr>
        <p:spPr>
          <a:xfrm>
            <a:off x="7653263" y="1075133"/>
            <a:ext cx="1873124" cy="228600"/>
          </a:xfrm>
          <a:prstGeom prst="wedgeRectCallout">
            <a:avLst>
              <a:gd name="adj1" fmla="val 64016"/>
              <a:gd name="adj2" fmla="val -22534"/>
            </a:avLst>
          </a:prstGeom>
          <a:solidFill>
            <a:srgbClr val="2173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7" name="Left Brace 26">
            <a:extLst>
              <a:ext uri="{FF2B5EF4-FFF2-40B4-BE49-F238E27FC236}">
                <a16:creationId xmlns:a16="http://schemas.microsoft.com/office/drawing/2014/main" id="{A7C392CB-F7F0-C802-FDF7-CAC6516F62BA}"/>
              </a:ext>
            </a:extLst>
          </p:cNvPr>
          <p:cNvSpPr/>
          <p:nvPr/>
        </p:nvSpPr>
        <p:spPr>
          <a:xfrm>
            <a:off x="1663676" y="1303733"/>
            <a:ext cx="239599" cy="864549"/>
          </a:xfrm>
          <a:prstGeom prst="leftBrace">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8" name="Speech Bubble: Rectangle 27">
            <a:extLst>
              <a:ext uri="{FF2B5EF4-FFF2-40B4-BE49-F238E27FC236}">
                <a16:creationId xmlns:a16="http://schemas.microsoft.com/office/drawing/2014/main" id="{1EDDE669-C494-4930-9A0E-EE78E022FCE4}"/>
              </a:ext>
            </a:extLst>
          </p:cNvPr>
          <p:cNvSpPr/>
          <p:nvPr/>
        </p:nvSpPr>
        <p:spPr>
          <a:xfrm>
            <a:off x="9807861" y="5245783"/>
            <a:ext cx="745701" cy="274320"/>
          </a:xfrm>
          <a:prstGeom prst="wedgeRectCallout">
            <a:avLst>
              <a:gd name="adj1" fmla="val -21439"/>
              <a:gd name="adj2" fmla="val 116922"/>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Zoom</a:t>
            </a:r>
          </a:p>
        </p:txBody>
      </p:sp>
      <p:sp>
        <p:nvSpPr>
          <p:cNvPr id="29" name="Speech Bubble: Rectangle 28">
            <a:extLst>
              <a:ext uri="{FF2B5EF4-FFF2-40B4-BE49-F238E27FC236}">
                <a16:creationId xmlns:a16="http://schemas.microsoft.com/office/drawing/2014/main" id="{A6F09292-8F22-396D-BFF1-FD192AAA21C6}"/>
              </a:ext>
            </a:extLst>
          </p:cNvPr>
          <p:cNvSpPr/>
          <p:nvPr/>
        </p:nvSpPr>
        <p:spPr>
          <a:xfrm>
            <a:off x="8641160" y="4546600"/>
            <a:ext cx="1539551" cy="476195"/>
          </a:xfrm>
          <a:prstGeom prst="wedgeRectCallout">
            <a:avLst>
              <a:gd name="adj1" fmla="val -21439"/>
              <a:gd name="adj2" fmla="val 116922"/>
            </a:avLst>
          </a:prstGeom>
          <a:solidFill>
            <a:srgbClr val="21734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Visualização da página</a:t>
            </a:r>
          </a:p>
        </p:txBody>
      </p:sp>
      <p:sp>
        <p:nvSpPr>
          <p:cNvPr id="30" name="Left Brace 29">
            <a:extLst>
              <a:ext uri="{FF2B5EF4-FFF2-40B4-BE49-F238E27FC236}">
                <a16:creationId xmlns:a16="http://schemas.microsoft.com/office/drawing/2014/main" id="{8920EFFD-4FE8-FE16-06E7-83F966771A68}"/>
              </a:ext>
            </a:extLst>
          </p:cNvPr>
          <p:cNvSpPr/>
          <p:nvPr/>
        </p:nvSpPr>
        <p:spPr>
          <a:xfrm rot="5400000">
            <a:off x="8980094" y="5109993"/>
            <a:ext cx="202005" cy="710488"/>
          </a:xfrm>
          <a:prstGeom prst="leftBrace">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657002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BBD8EB0-A4F1-37A4-F2EF-8744B602D85E}"/>
              </a:ext>
            </a:extLst>
          </p:cNvPr>
          <p:cNvSpPr>
            <a:spLocks noGrp="1"/>
          </p:cNvSpPr>
          <p:nvPr>
            <p:ph sz="half" idx="2"/>
          </p:nvPr>
        </p:nvSpPr>
        <p:spPr>
          <a:xfrm>
            <a:off x="838200" y="1478857"/>
            <a:ext cx="7032585" cy="4639309"/>
          </a:xfrm>
        </p:spPr>
        <p:txBody>
          <a:bodyPr/>
          <a:lstStyle/>
          <a:p>
            <a:pPr marL="342900" marR="0" lvl="0" indent="-342900">
              <a:buFont typeface="+mj-lt"/>
              <a:buAutoNum type="arabicPeriod"/>
            </a:pPr>
            <a:r>
              <a:rPr lang="en-US" dirty="0">
                <a:cs typeface="Times New Roman" panose="02020603050405020304" pitchFamily="18" charset="0"/>
              </a:rPr>
              <a:t>Clique com o botão esquerdo do mouse e arraste para selecionar o número de colunas e linhas que </a:t>
            </a:r>
            <a:r>
              <a:rPr lang="en-US" dirty="0" err="1">
                <a:cs typeface="Times New Roman" panose="02020603050405020304" pitchFamily="18" charset="0"/>
              </a:rPr>
              <a:t>desejar</a:t>
            </a:r>
            <a:r>
              <a:rPr lang="en-US" dirty="0">
                <a:cs typeface="Times New Roman" panose="02020603050405020304" pitchFamily="18" charset="0"/>
              </a:rPr>
              <a:t> </a:t>
            </a:r>
            <a:r>
              <a:rPr lang="en-US" dirty="0" err="1">
                <a:cs typeface="Times New Roman" panose="02020603050405020304" pitchFamily="18" charset="0"/>
              </a:rPr>
              <a:t>inserir</a:t>
            </a:r>
            <a:endParaRPr lang="en-US" dirty="0">
              <a:cs typeface="Times New Roman" panose="02020603050405020304" pitchFamily="18" charset="0"/>
            </a:endParaRPr>
          </a:p>
          <a:p>
            <a:pPr marL="342900" marR="0" lvl="0" indent="-342900">
              <a:buFont typeface="+mj-lt"/>
              <a:buAutoNum type="arabicPeriod"/>
            </a:pPr>
            <a:r>
              <a:rPr lang="en-US" dirty="0">
                <a:cs typeface="Times New Roman" panose="02020603050405020304" pitchFamily="18" charset="0"/>
              </a:rPr>
              <a:t>Clique com o botão direito do mouse</a:t>
            </a:r>
          </a:p>
          <a:p>
            <a:pPr marL="342900" marR="0" lvl="0" indent="-342900">
              <a:buFont typeface="+mj-lt"/>
              <a:buAutoNum type="arabicPeriod"/>
            </a:pPr>
            <a:r>
              <a:rPr lang="en-US" dirty="0" err="1">
                <a:cs typeface="Times New Roman" panose="02020603050405020304" pitchFamily="18" charset="0"/>
              </a:rPr>
              <a:t>Selecione</a:t>
            </a:r>
            <a:r>
              <a:rPr lang="en-US" dirty="0">
                <a:cs typeface="Times New Roman" panose="02020603050405020304" pitchFamily="18" charset="0"/>
              </a:rPr>
              <a:t> </a:t>
            </a:r>
            <a:r>
              <a:rPr lang="en-US" b="1" dirty="0">
                <a:cs typeface="Times New Roman" panose="02020603050405020304" pitchFamily="18" charset="0"/>
              </a:rPr>
              <a:t>Inserir </a:t>
            </a:r>
          </a:p>
          <a:p>
            <a:pPr marL="342900" marR="0" lvl="0" indent="-342900">
              <a:buFont typeface="+mj-lt"/>
              <a:buAutoNum type="arabicPeriod"/>
            </a:pPr>
            <a:r>
              <a:rPr lang="en-US" dirty="0">
                <a:cs typeface="Times New Roman" panose="02020603050405020304" pitchFamily="18" charset="0"/>
              </a:rPr>
              <a:t>Serão adicionadas nova(s) coluna(s) </a:t>
            </a:r>
            <a:br>
              <a:rPr lang="en-US" dirty="0">
                <a:cs typeface="Times New Roman" panose="02020603050405020304" pitchFamily="18" charset="0"/>
              </a:rPr>
            </a:br>
            <a:r>
              <a:rPr lang="en-US" dirty="0" err="1">
                <a:cs typeface="Times New Roman" panose="02020603050405020304" pitchFamily="18" charset="0"/>
              </a:rPr>
              <a:t>ou</a:t>
            </a:r>
            <a:r>
              <a:rPr lang="en-US" dirty="0">
                <a:cs typeface="Times New Roman" panose="02020603050405020304" pitchFamily="18" charset="0"/>
              </a:rPr>
              <a:t> linha(s) </a:t>
            </a:r>
          </a:p>
          <a:p>
            <a:pPr lvl="1"/>
            <a:r>
              <a:rPr lang="en-US" dirty="0">
                <a:effectLst/>
                <a:ea typeface="Times New Roman" panose="02020603050405020304" pitchFamily="18" charset="0"/>
              </a:rPr>
              <a:t>As novas colunas serão inseridas à </a:t>
            </a:r>
            <a:r>
              <a:rPr lang="en-US" u="sng" dirty="0">
                <a:effectLst/>
                <a:ea typeface="Times New Roman" panose="02020603050405020304" pitchFamily="18" charset="0"/>
              </a:rPr>
              <a:t>esquerda </a:t>
            </a:r>
            <a:r>
              <a:rPr lang="en-US" dirty="0">
                <a:effectLst/>
                <a:ea typeface="Times New Roman" panose="02020603050405020304" pitchFamily="18" charset="0"/>
              </a:rPr>
              <a:t>da(s) coluna(s) selecionada(s) </a:t>
            </a:r>
          </a:p>
          <a:p>
            <a:pPr lvl="1"/>
            <a:r>
              <a:rPr lang="en-US" dirty="0">
                <a:effectLst/>
                <a:ea typeface="Times New Roman" panose="02020603050405020304" pitchFamily="18" charset="0"/>
              </a:rPr>
              <a:t>Serão inseridas novas linhas </a:t>
            </a:r>
            <a:r>
              <a:rPr lang="en-US" u="sng" dirty="0">
                <a:effectLst/>
                <a:ea typeface="Times New Roman" panose="02020603050405020304" pitchFamily="18" charset="0"/>
              </a:rPr>
              <a:t>por cima da</a:t>
            </a:r>
            <a:r>
              <a:rPr lang="en-US" dirty="0">
                <a:effectLst/>
                <a:ea typeface="Times New Roman" panose="02020603050405020304" pitchFamily="18" charset="0"/>
              </a:rPr>
              <a:t>(s) linha(s) selecionada(s)</a:t>
            </a:r>
            <a:endParaRPr lang="en-US" dirty="0">
              <a:effectLst/>
              <a:ea typeface="Times New Roman" panose="02020603050405020304" pitchFamily="18" charset="0"/>
              <a:cs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46339095-8564-E7C0-7686-9D383A276AEE}"/>
              </a:ext>
            </a:extLst>
          </p:cNvPr>
          <p:cNvSpPr>
            <a:spLocks noGrp="1"/>
          </p:cNvSpPr>
          <p:nvPr>
            <p:ph type="title"/>
          </p:nvPr>
        </p:nvSpPr>
        <p:spPr/>
        <p:txBody>
          <a:bodyPr/>
          <a:lstStyle/>
          <a:p>
            <a:r>
              <a:rPr lang="en-US" dirty="0" err="1"/>
              <a:t>Inserir</a:t>
            </a:r>
            <a:r>
              <a:rPr lang="en-US" dirty="0"/>
              <a:t> </a:t>
            </a:r>
            <a:r>
              <a:rPr lang="en-US" dirty="0" err="1"/>
              <a:t>colunas</a:t>
            </a:r>
            <a:r>
              <a:rPr lang="en-US" dirty="0"/>
              <a:t> e </a:t>
            </a:r>
            <a:r>
              <a:rPr lang="en-US" dirty="0" err="1"/>
              <a:t>linhas</a:t>
            </a:r>
            <a:endParaRPr lang="en-US" dirty="0"/>
          </a:p>
        </p:txBody>
      </p:sp>
      <p:pic>
        <p:nvPicPr>
          <p:cNvPr id="17" name="Picture 16">
            <a:extLst>
              <a:ext uri="{FF2B5EF4-FFF2-40B4-BE49-F238E27FC236}">
                <a16:creationId xmlns:a16="http://schemas.microsoft.com/office/drawing/2014/main" id="{C4C0A52B-31AD-3B62-F5C1-157618A20F0D}"/>
              </a:ext>
            </a:extLst>
          </p:cNvPr>
          <p:cNvPicPr>
            <a:picLocks noChangeAspect="1"/>
          </p:cNvPicPr>
          <p:nvPr/>
        </p:nvPicPr>
        <p:blipFill rotWithShape="1">
          <a:blip r:embed="rId3"/>
          <a:srcRect l="50000" t="30510" r="36019" b="8766"/>
          <a:stretch/>
        </p:blipFill>
        <p:spPr>
          <a:xfrm>
            <a:off x="8094133" y="1599070"/>
            <a:ext cx="3601155" cy="4398882"/>
          </a:xfrm>
          <a:prstGeom prst="rect">
            <a:avLst/>
          </a:prstGeom>
          <a:ln>
            <a:solidFill>
              <a:schemeClr val="tx1"/>
            </a:solidFill>
          </a:ln>
        </p:spPr>
      </p:pic>
      <p:sp>
        <p:nvSpPr>
          <p:cNvPr id="18" name="Rectangle 17">
            <a:extLst>
              <a:ext uri="{FF2B5EF4-FFF2-40B4-BE49-F238E27FC236}">
                <a16:creationId xmlns:a16="http://schemas.microsoft.com/office/drawing/2014/main" id="{32C2F5BB-0910-6688-8820-921C2CF18B73}"/>
              </a:ext>
            </a:extLst>
          </p:cNvPr>
          <p:cNvSpPr>
            <a:spLocks/>
          </p:cNvSpPr>
          <p:nvPr/>
        </p:nvSpPr>
        <p:spPr>
          <a:xfrm>
            <a:off x="9380395" y="3635021"/>
            <a:ext cx="2286000" cy="329184"/>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989062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DFDD38-2492-15C5-5567-012DAAC9DCF7}"/>
              </a:ext>
            </a:extLst>
          </p:cNvPr>
          <p:cNvSpPr>
            <a:spLocks noGrp="1"/>
          </p:cNvSpPr>
          <p:nvPr>
            <p:ph sz="half" idx="2"/>
          </p:nvPr>
        </p:nvSpPr>
        <p:spPr>
          <a:xfrm>
            <a:off x="838200" y="1478857"/>
            <a:ext cx="4333702" cy="4639309"/>
          </a:xfrm>
        </p:spPr>
        <p:txBody>
          <a:bodyPr/>
          <a:lstStyle/>
          <a:p>
            <a:pPr marL="342900" indent="-342900">
              <a:buFont typeface="+mj-lt"/>
              <a:buAutoNum type="arabicPeriod"/>
            </a:pPr>
            <a:r>
              <a:rPr lang="en-US" dirty="0">
                <a:cs typeface="Times New Roman" panose="02020603050405020304" pitchFamily="18" charset="0"/>
              </a:rPr>
              <a:t>Clique com o botão esquerdo do mouse e arraste para selecionar as colunas ou linhas que </a:t>
            </a:r>
            <a:r>
              <a:rPr lang="en-US" dirty="0" err="1">
                <a:cs typeface="Times New Roman" panose="02020603050405020304" pitchFamily="18" charset="0"/>
              </a:rPr>
              <a:t>pretende</a:t>
            </a:r>
            <a:r>
              <a:rPr lang="en-US" dirty="0">
                <a:cs typeface="Times New Roman" panose="02020603050405020304" pitchFamily="18" charset="0"/>
              </a:rPr>
              <a:t> </a:t>
            </a:r>
            <a:r>
              <a:rPr lang="en-US" dirty="0" err="1">
                <a:cs typeface="Times New Roman" panose="02020603050405020304" pitchFamily="18" charset="0"/>
              </a:rPr>
              <a:t>deletar</a:t>
            </a:r>
            <a:endParaRPr lang="en-US" dirty="0">
              <a:cs typeface="Times New Roman" panose="02020603050405020304" pitchFamily="18" charset="0"/>
            </a:endParaRPr>
          </a:p>
          <a:p>
            <a:pPr marL="342900" indent="-342900">
              <a:buFont typeface="+mj-lt"/>
              <a:buAutoNum type="arabicPeriod"/>
            </a:pPr>
            <a:r>
              <a:rPr lang="en-US" dirty="0">
                <a:cs typeface="Times New Roman" panose="02020603050405020304" pitchFamily="18" charset="0"/>
              </a:rPr>
              <a:t>Clique com o botão direito do mouse</a:t>
            </a:r>
          </a:p>
          <a:p>
            <a:pPr marL="342900" indent="-342900">
              <a:buFont typeface="+mj-lt"/>
              <a:buAutoNum type="arabicPeriod"/>
            </a:pPr>
            <a:r>
              <a:rPr lang="en-US" dirty="0">
                <a:cs typeface="Times New Roman" panose="02020603050405020304" pitchFamily="18" charset="0"/>
              </a:rPr>
              <a:t>Clique em </a:t>
            </a:r>
            <a:r>
              <a:rPr lang="en-US" b="1" dirty="0">
                <a:cs typeface="Times New Roman" panose="02020603050405020304" pitchFamily="18" charset="0"/>
              </a:rPr>
              <a:t>Apagar</a:t>
            </a:r>
          </a:p>
          <a:p>
            <a:pPr marL="0" indent="0">
              <a:buNone/>
            </a:pPr>
            <a:endParaRPr lang="en-US" dirty="0"/>
          </a:p>
        </p:txBody>
      </p:sp>
      <p:sp>
        <p:nvSpPr>
          <p:cNvPr id="3" name="Title 2">
            <a:extLst>
              <a:ext uri="{FF2B5EF4-FFF2-40B4-BE49-F238E27FC236}">
                <a16:creationId xmlns:a16="http://schemas.microsoft.com/office/drawing/2014/main" id="{32646FF0-EB10-2C57-EED9-AD28A70EF40A}"/>
              </a:ext>
            </a:extLst>
          </p:cNvPr>
          <p:cNvSpPr>
            <a:spLocks noGrp="1"/>
          </p:cNvSpPr>
          <p:nvPr>
            <p:ph type="title"/>
          </p:nvPr>
        </p:nvSpPr>
        <p:spPr/>
        <p:txBody>
          <a:bodyPr/>
          <a:lstStyle/>
          <a:p>
            <a:r>
              <a:rPr lang="en-US" dirty="0" err="1"/>
              <a:t>Eliminar</a:t>
            </a:r>
            <a:r>
              <a:rPr lang="en-US" dirty="0"/>
              <a:t> </a:t>
            </a:r>
            <a:r>
              <a:rPr lang="en-US" dirty="0" err="1"/>
              <a:t>colunas</a:t>
            </a:r>
            <a:r>
              <a:rPr lang="en-US" dirty="0"/>
              <a:t> e </a:t>
            </a:r>
            <a:r>
              <a:rPr lang="en-US" dirty="0" err="1"/>
              <a:t>linhas</a:t>
            </a:r>
            <a:endParaRPr lang="en-US" dirty="0"/>
          </a:p>
        </p:txBody>
      </p:sp>
      <p:grpSp>
        <p:nvGrpSpPr>
          <p:cNvPr id="19" name="Group 18">
            <a:extLst>
              <a:ext uri="{FF2B5EF4-FFF2-40B4-BE49-F238E27FC236}">
                <a16:creationId xmlns:a16="http://schemas.microsoft.com/office/drawing/2014/main" id="{D66C9B3A-A746-A3A0-90CB-E3FC3C55F9FF}"/>
              </a:ext>
            </a:extLst>
          </p:cNvPr>
          <p:cNvGrpSpPr/>
          <p:nvPr/>
        </p:nvGrpSpPr>
        <p:grpSpPr>
          <a:xfrm>
            <a:off x="5171902" y="1478857"/>
            <a:ext cx="2896831" cy="4208183"/>
            <a:chOff x="5171902" y="1478857"/>
            <a:chExt cx="2896831" cy="4208183"/>
          </a:xfrm>
        </p:grpSpPr>
        <p:pic>
          <p:nvPicPr>
            <p:cNvPr id="10" name="Picture 9">
              <a:extLst>
                <a:ext uri="{FF2B5EF4-FFF2-40B4-BE49-F238E27FC236}">
                  <a16:creationId xmlns:a16="http://schemas.microsoft.com/office/drawing/2014/main" id="{2FD86593-B6FB-0676-5F52-4B4E947B6717}"/>
                </a:ext>
              </a:extLst>
            </p:cNvPr>
            <p:cNvPicPr>
              <a:picLocks noChangeAspect="1"/>
            </p:cNvPicPr>
            <p:nvPr/>
          </p:nvPicPr>
          <p:blipFill rotWithShape="1">
            <a:blip r:embed="rId3"/>
            <a:srcRect l="50000" t="22428" r="36111" b="5554"/>
            <a:stretch/>
          </p:blipFill>
          <p:spPr>
            <a:xfrm>
              <a:off x="5183191" y="1478857"/>
              <a:ext cx="2885542" cy="4208183"/>
            </a:xfrm>
            <a:prstGeom prst="rect">
              <a:avLst/>
            </a:prstGeom>
            <a:ln>
              <a:solidFill>
                <a:schemeClr val="tx1"/>
              </a:solidFill>
            </a:ln>
          </p:spPr>
        </p:pic>
        <p:sp>
          <p:nvSpPr>
            <p:cNvPr id="12" name="Rectangle 11">
              <a:extLst>
                <a:ext uri="{FF2B5EF4-FFF2-40B4-BE49-F238E27FC236}">
                  <a16:creationId xmlns:a16="http://schemas.microsoft.com/office/drawing/2014/main" id="{BC68D040-03CC-3DA3-D8ED-CB1C82AB6BBB}"/>
                </a:ext>
              </a:extLst>
            </p:cNvPr>
            <p:cNvSpPr>
              <a:spLocks/>
            </p:cNvSpPr>
            <p:nvPr/>
          </p:nvSpPr>
          <p:spPr>
            <a:xfrm>
              <a:off x="5171902" y="2427111"/>
              <a:ext cx="229188" cy="521849"/>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
        <p:nvSpPr>
          <p:cNvPr id="11" name="Rectangle 10">
            <a:extLst>
              <a:ext uri="{FF2B5EF4-FFF2-40B4-BE49-F238E27FC236}">
                <a16:creationId xmlns:a16="http://schemas.microsoft.com/office/drawing/2014/main" id="{66E08F27-EC8B-1E87-4EAA-2A75DE3AC17B}"/>
              </a:ext>
            </a:extLst>
          </p:cNvPr>
          <p:cNvSpPr>
            <a:spLocks/>
          </p:cNvSpPr>
          <p:nvPr/>
        </p:nvSpPr>
        <p:spPr>
          <a:xfrm>
            <a:off x="5418666" y="4188178"/>
            <a:ext cx="1772355" cy="259644"/>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nvGrpSpPr>
          <p:cNvPr id="20" name="Group 19">
            <a:extLst>
              <a:ext uri="{FF2B5EF4-FFF2-40B4-BE49-F238E27FC236}">
                <a16:creationId xmlns:a16="http://schemas.microsoft.com/office/drawing/2014/main" id="{F56DB519-C353-EEBA-C761-41F3E5FDB6D0}"/>
              </a:ext>
            </a:extLst>
          </p:cNvPr>
          <p:cNvGrpSpPr/>
          <p:nvPr/>
        </p:nvGrpSpPr>
        <p:grpSpPr>
          <a:xfrm>
            <a:off x="8288763" y="1478857"/>
            <a:ext cx="3065037" cy="3519560"/>
            <a:chOff x="8288763" y="1478857"/>
            <a:chExt cx="3065037" cy="3519560"/>
          </a:xfrm>
        </p:grpSpPr>
        <p:pic>
          <p:nvPicPr>
            <p:cNvPr id="8" name="Picture 7">
              <a:extLst>
                <a:ext uri="{FF2B5EF4-FFF2-40B4-BE49-F238E27FC236}">
                  <a16:creationId xmlns:a16="http://schemas.microsoft.com/office/drawing/2014/main" id="{27AEBF70-A9C7-2EE5-8EC5-91790BC92E2D}"/>
                </a:ext>
              </a:extLst>
            </p:cNvPr>
            <p:cNvPicPr>
              <a:picLocks noChangeAspect="1"/>
            </p:cNvPicPr>
            <p:nvPr/>
          </p:nvPicPr>
          <p:blipFill rotWithShape="1">
            <a:blip r:embed="rId4"/>
            <a:srcRect l="50000" t="22392" r="33889" b="11828"/>
            <a:stretch/>
          </p:blipFill>
          <p:spPr>
            <a:xfrm>
              <a:off x="8288763" y="1478857"/>
              <a:ext cx="3065037" cy="3519560"/>
            </a:xfrm>
            <a:prstGeom prst="rect">
              <a:avLst/>
            </a:prstGeom>
            <a:ln>
              <a:solidFill>
                <a:schemeClr val="tx1"/>
              </a:solidFill>
            </a:ln>
          </p:spPr>
        </p:pic>
        <p:sp>
          <p:nvSpPr>
            <p:cNvPr id="14" name="Rectangle 13">
              <a:extLst>
                <a:ext uri="{FF2B5EF4-FFF2-40B4-BE49-F238E27FC236}">
                  <a16:creationId xmlns:a16="http://schemas.microsoft.com/office/drawing/2014/main" id="{3E626B05-ED98-3A6C-FFB1-6C61B8210AF9}"/>
                </a:ext>
              </a:extLst>
            </p:cNvPr>
            <p:cNvSpPr>
              <a:spLocks/>
            </p:cNvSpPr>
            <p:nvPr/>
          </p:nvSpPr>
          <p:spPr>
            <a:xfrm>
              <a:off x="8450094" y="1927841"/>
              <a:ext cx="976128" cy="160604"/>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
        <p:nvSpPr>
          <p:cNvPr id="13" name="Rectangle 12">
            <a:extLst>
              <a:ext uri="{FF2B5EF4-FFF2-40B4-BE49-F238E27FC236}">
                <a16:creationId xmlns:a16="http://schemas.microsoft.com/office/drawing/2014/main" id="{47CD5E92-0151-2C03-ABC7-EE92806AA258}"/>
              </a:ext>
            </a:extLst>
          </p:cNvPr>
          <p:cNvSpPr>
            <a:spLocks/>
          </p:cNvSpPr>
          <p:nvPr/>
        </p:nvSpPr>
        <p:spPr>
          <a:xfrm>
            <a:off x="9283881" y="3612445"/>
            <a:ext cx="1609898" cy="248355"/>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79299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9C9533C-D641-A0B7-7FB9-7E93D630DCD4}"/>
              </a:ext>
            </a:extLst>
          </p:cNvPr>
          <p:cNvSpPr>
            <a:spLocks noGrp="1"/>
          </p:cNvSpPr>
          <p:nvPr>
            <p:ph sz="half" idx="2"/>
          </p:nvPr>
        </p:nvSpPr>
        <p:spPr/>
        <p:txBody>
          <a:bodyPr/>
          <a:lstStyle/>
          <a:p>
            <a:pPr marL="342900" marR="0" lvl="0" indent="-342900" rtl="0">
              <a:buFont typeface="+mj-lt"/>
              <a:buAutoNum type="arabicPeriod"/>
            </a:pPr>
            <a:r>
              <a:rPr lang="en-US" sz="2800" dirty="0">
                <a:effectLst/>
                <a:ea typeface="Times New Roman" panose="02020603050405020304" pitchFamily="18" charset="0"/>
                <a:cs typeface="Times New Roman" panose="02020603050405020304" pitchFamily="18" charset="0"/>
              </a:rPr>
              <a:t>Selecionar células, colunas ou linhas para </a:t>
            </a:r>
            <a:r>
              <a:rPr lang="en-US" sz="2800" dirty="0" err="1">
                <a:effectLst/>
                <a:ea typeface="Times New Roman" panose="02020603050405020304" pitchFamily="18" charset="0"/>
                <a:cs typeface="Times New Roman" panose="02020603050405020304" pitchFamily="18" charset="0"/>
              </a:rPr>
              <a:t>mesclar</a:t>
            </a:r>
            <a:r>
              <a:rPr lang="en-US" sz="2800" dirty="0">
                <a:effectLst/>
                <a:ea typeface="Times New Roman" panose="02020603050405020304" pitchFamily="18" charset="0"/>
                <a:cs typeface="Times New Roman" panose="02020603050405020304" pitchFamily="18" charset="0"/>
              </a:rPr>
              <a:t> </a:t>
            </a:r>
          </a:p>
          <a:p>
            <a:pPr marL="342900" marR="0" lvl="0" indent="-342900" rtl="0">
              <a:buFont typeface="+mj-lt"/>
              <a:buAutoNum type="arabicPeriod"/>
            </a:pPr>
            <a:r>
              <a:rPr lang="en-US" sz="2800" dirty="0">
                <a:effectLst/>
                <a:ea typeface="Times New Roman" panose="02020603050405020304" pitchFamily="18" charset="0"/>
              </a:rPr>
              <a:t>Clique no </a:t>
            </a:r>
            <a:r>
              <a:rPr lang="en-US" sz="2800" dirty="0" err="1">
                <a:effectLst/>
                <a:ea typeface="Times New Roman" panose="02020603050405020304" pitchFamily="18" charset="0"/>
              </a:rPr>
              <a:t>ícone</a:t>
            </a:r>
            <a:r>
              <a:rPr lang="en-US" sz="2800" dirty="0">
                <a:effectLst/>
                <a:ea typeface="Times New Roman" panose="02020603050405020304" pitchFamily="18" charset="0"/>
              </a:rPr>
              <a:t> Mesclar e </a:t>
            </a:r>
            <a:r>
              <a:rPr lang="en-US" sz="2800" dirty="0" err="1">
                <a:effectLst/>
                <a:ea typeface="Times New Roman" panose="02020603050405020304" pitchFamily="18" charset="0"/>
              </a:rPr>
              <a:t>centralizar</a:t>
            </a:r>
            <a:r>
              <a:rPr lang="en-US" sz="2800" dirty="0">
                <a:effectLst/>
                <a:ea typeface="Times New Roman" panose="02020603050405020304" pitchFamily="18" charset="0"/>
              </a:rPr>
              <a:t> no conjunto Alinhamento</a:t>
            </a:r>
          </a:p>
          <a:p>
            <a:pPr marL="0" indent="0">
              <a:buNone/>
            </a:pPr>
            <a:endParaRPr lang="en-US" sz="2800" dirty="0">
              <a:effectLst/>
              <a:ea typeface="Times New Roman" panose="02020603050405020304" pitchFamily="18" charset="0"/>
            </a:endParaRPr>
          </a:p>
          <a:p>
            <a:pPr marL="0" indent="0">
              <a:buNone/>
            </a:pPr>
            <a:endParaRPr lang="en-US" dirty="0">
              <a:ea typeface="Times New Roman" panose="02020603050405020304" pitchFamily="18" charset="0"/>
            </a:endParaRPr>
          </a:p>
          <a:p>
            <a:pPr marL="0" indent="0">
              <a:buNone/>
            </a:pPr>
            <a:endParaRPr lang="en-US" sz="2800" dirty="0">
              <a:effectLst/>
              <a:ea typeface="Times New Roman" panose="02020603050405020304" pitchFamily="18" charset="0"/>
            </a:endParaRPr>
          </a:p>
          <a:p>
            <a:pPr marL="0" indent="0">
              <a:buNone/>
            </a:pPr>
            <a:endParaRPr lang="en-US" dirty="0">
              <a:ea typeface="Times New Roman" panose="02020603050405020304" pitchFamily="18" charset="0"/>
            </a:endParaRPr>
          </a:p>
          <a:p>
            <a:pPr marL="0" indent="0">
              <a:buNone/>
            </a:pPr>
            <a:r>
              <a:rPr lang="en-US" sz="2800" b="1" dirty="0">
                <a:effectLst/>
                <a:ea typeface="Times New Roman" panose="02020603050405020304" pitchFamily="18" charset="0"/>
              </a:rPr>
              <a:t>Prática: </a:t>
            </a:r>
          </a:p>
          <a:p>
            <a:pPr marL="0" indent="0">
              <a:buNone/>
            </a:pPr>
            <a:r>
              <a:rPr lang="en-US" sz="2800" dirty="0">
                <a:effectLst/>
                <a:ea typeface="Times New Roman" panose="02020603050405020304" pitchFamily="18" charset="0"/>
              </a:rPr>
              <a:t>Mesclar e </a:t>
            </a:r>
            <a:r>
              <a:rPr lang="en-US" sz="2800" dirty="0" err="1">
                <a:effectLst/>
                <a:ea typeface="Times New Roman" panose="02020603050405020304" pitchFamily="18" charset="0"/>
              </a:rPr>
              <a:t>centralizar</a:t>
            </a:r>
            <a:r>
              <a:rPr lang="en-US" sz="2800" dirty="0">
                <a:effectLst/>
                <a:ea typeface="Times New Roman" panose="02020603050405020304" pitchFamily="18" charset="0"/>
              </a:rPr>
              <a:t> as células </a:t>
            </a:r>
            <a:r>
              <a:rPr lang="en-US" sz="2800" i="1" dirty="0">
                <a:effectLst/>
                <a:ea typeface="Times New Roman" panose="02020603050405020304" pitchFamily="18" charset="0"/>
              </a:rPr>
              <a:t>C1 </a:t>
            </a:r>
            <a:r>
              <a:rPr lang="en-US" sz="2800" dirty="0">
                <a:effectLst/>
                <a:ea typeface="Times New Roman" panose="02020603050405020304" pitchFamily="18" charset="0"/>
              </a:rPr>
              <a:t>e </a:t>
            </a:r>
            <a:r>
              <a:rPr lang="en-US" sz="2800" i="1" dirty="0">
                <a:effectLst/>
                <a:ea typeface="Times New Roman" panose="02020603050405020304" pitchFamily="18" charset="0"/>
              </a:rPr>
              <a:t>D1 </a:t>
            </a:r>
            <a:r>
              <a:rPr lang="en-US" sz="2800" dirty="0" err="1">
                <a:effectLst/>
                <a:ea typeface="Times New Roman" panose="02020603050405020304" pitchFamily="18" charset="0"/>
              </a:rPr>
              <a:t>na</a:t>
            </a:r>
            <a:r>
              <a:rPr lang="en-US" sz="2800" dirty="0">
                <a:effectLst/>
                <a:ea typeface="Times New Roman" panose="02020603050405020304" pitchFamily="18" charset="0"/>
              </a:rPr>
              <a:t> </a:t>
            </a:r>
            <a:r>
              <a:rPr lang="en-US" sz="2800" dirty="0" err="1">
                <a:effectLst/>
                <a:ea typeface="Times New Roman" panose="02020603050405020304" pitchFamily="18" charset="0"/>
              </a:rPr>
              <a:t>planilha</a:t>
            </a:r>
            <a:r>
              <a:rPr lang="en-US" sz="2800" dirty="0">
                <a:effectLst/>
                <a:ea typeface="Times New Roman" panose="02020603050405020304" pitchFamily="18" charset="0"/>
              </a:rPr>
              <a:t> </a:t>
            </a:r>
            <a:r>
              <a:rPr lang="en-US" sz="2800" u="sng" dirty="0">
                <a:effectLst/>
                <a:ea typeface="Times New Roman" panose="02020603050405020304" pitchFamily="18" charset="0"/>
              </a:rPr>
              <a:t>de </a:t>
            </a:r>
            <a:r>
              <a:rPr lang="en-US" sz="2800" u="sng" dirty="0" err="1">
                <a:effectLst/>
                <a:ea typeface="Times New Roman" panose="02020603050405020304" pitchFamily="18" charset="0"/>
              </a:rPr>
              <a:t>Março</a:t>
            </a:r>
            <a:r>
              <a:rPr lang="en-US" sz="2800" u="sng" dirty="0">
                <a:effectLst/>
                <a:ea typeface="Times New Roman" panose="02020603050405020304" pitchFamily="18" charset="0"/>
              </a:rPr>
              <a:t> </a:t>
            </a:r>
            <a:br>
              <a:rPr lang="en-US" sz="2800" u="sng" dirty="0">
                <a:effectLst/>
                <a:ea typeface="Times New Roman" panose="02020603050405020304" pitchFamily="18" charset="0"/>
              </a:rPr>
            </a:br>
            <a:r>
              <a:rPr lang="en-US" sz="2800" u="sng" dirty="0">
                <a:effectLst/>
                <a:ea typeface="Times New Roman" panose="02020603050405020304" pitchFamily="18" charset="0"/>
              </a:rPr>
              <a:t>de 2024</a:t>
            </a:r>
            <a:endParaRPr lang="en-US" sz="2800" dirty="0"/>
          </a:p>
          <a:p>
            <a:pPr marL="0" indent="0">
              <a:buNone/>
            </a:pPr>
            <a:endParaRPr lang="en-US" sz="2800" dirty="0">
              <a:effectLst/>
              <a:ea typeface="Times New Roman" panose="02020603050405020304" pitchFamily="18" charset="0"/>
            </a:endParaRPr>
          </a:p>
          <a:p>
            <a:pPr marL="0" indent="0">
              <a:buNone/>
            </a:pPr>
            <a:endParaRPr lang="en-US" sz="2800" dirty="0"/>
          </a:p>
          <a:p>
            <a:pPr marL="0" indent="0">
              <a:buNone/>
            </a:pPr>
            <a:endParaRPr lang="en-US" dirty="0"/>
          </a:p>
        </p:txBody>
      </p:sp>
      <p:sp>
        <p:nvSpPr>
          <p:cNvPr id="3" name="Title 2">
            <a:extLst>
              <a:ext uri="{FF2B5EF4-FFF2-40B4-BE49-F238E27FC236}">
                <a16:creationId xmlns:a16="http://schemas.microsoft.com/office/drawing/2014/main" id="{660237E3-9DED-56E0-3B19-4E5F59EFB8A5}"/>
              </a:ext>
            </a:extLst>
          </p:cNvPr>
          <p:cNvSpPr>
            <a:spLocks noGrp="1"/>
          </p:cNvSpPr>
          <p:nvPr>
            <p:ph type="title"/>
          </p:nvPr>
        </p:nvSpPr>
        <p:spPr/>
        <p:txBody>
          <a:bodyPr/>
          <a:lstStyle/>
          <a:p>
            <a:r>
              <a:rPr lang="en-US" dirty="0"/>
              <a:t>Mesclar </a:t>
            </a:r>
            <a:r>
              <a:rPr lang="en-US" dirty="0" err="1"/>
              <a:t>células</a:t>
            </a:r>
            <a:endParaRPr lang="en-US" dirty="0"/>
          </a:p>
        </p:txBody>
      </p:sp>
      <p:grpSp>
        <p:nvGrpSpPr>
          <p:cNvPr id="18" name="Group 17">
            <a:extLst>
              <a:ext uri="{FF2B5EF4-FFF2-40B4-BE49-F238E27FC236}">
                <a16:creationId xmlns:a16="http://schemas.microsoft.com/office/drawing/2014/main" id="{97055797-7892-3C11-90D6-85DAD534D973}"/>
              </a:ext>
            </a:extLst>
          </p:cNvPr>
          <p:cNvGrpSpPr/>
          <p:nvPr/>
        </p:nvGrpSpPr>
        <p:grpSpPr>
          <a:xfrm>
            <a:off x="7628707" y="2715159"/>
            <a:ext cx="3179806" cy="2244572"/>
            <a:chOff x="7244885" y="3873594"/>
            <a:chExt cx="3179806" cy="2244572"/>
          </a:xfrm>
        </p:grpSpPr>
        <p:pic>
          <p:nvPicPr>
            <p:cNvPr id="15" name="Picture 14">
              <a:extLst>
                <a:ext uri="{FF2B5EF4-FFF2-40B4-BE49-F238E27FC236}">
                  <a16:creationId xmlns:a16="http://schemas.microsoft.com/office/drawing/2014/main" id="{832CC5D6-4190-3DA9-E640-3F6167472B27}"/>
                </a:ext>
              </a:extLst>
            </p:cNvPr>
            <p:cNvPicPr>
              <a:picLocks noChangeAspect="1"/>
            </p:cNvPicPr>
            <p:nvPr/>
          </p:nvPicPr>
          <p:blipFill rotWithShape="1">
            <a:blip r:embed="rId3"/>
            <a:srcRect l="62315" t="8272" r="26666" b="64074"/>
            <a:stretch/>
          </p:blipFill>
          <p:spPr>
            <a:xfrm>
              <a:off x="7244885" y="3873594"/>
              <a:ext cx="3179806" cy="2244572"/>
            </a:xfrm>
            <a:prstGeom prst="rect">
              <a:avLst/>
            </a:prstGeom>
            <a:ln>
              <a:solidFill>
                <a:schemeClr val="tx1"/>
              </a:solidFill>
            </a:ln>
          </p:spPr>
        </p:pic>
        <p:sp>
          <p:nvSpPr>
            <p:cNvPr id="4" name="Rectangle 3">
              <a:extLst>
                <a:ext uri="{FF2B5EF4-FFF2-40B4-BE49-F238E27FC236}">
                  <a16:creationId xmlns:a16="http://schemas.microsoft.com/office/drawing/2014/main" id="{7587F4BB-5FB2-87A6-144B-47821C5D967E}"/>
                </a:ext>
              </a:extLst>
            </p:cNvPr>
            <p:cNvSpPr>
              <a:spLocks/>
            </p:cNvSpPr>
            <p:nvPr/>
          </p:nvSpPr>
          <p:spPr>
            <a:xfrm>
              <a:off x="8684427" y="4397057"/>
              <a:ext cx="436995" cy="276544"/>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6" name="Rectangle 15">
              <a:extLst>
                <a:ext uri="{FF2B5EF4-FFF2-40B4-BE49-F238E27FC236}">
                  <a16:creationId xmlns:a16="http://schemas.microsoft.com/office/drawing/2014/main" id="{680019F8-36E7-B0D3-1DB5-A27975D4DD3D}"/>
                </a:ext>
              </a:extLst>
            </p:cNvPr>
            <p:cNvSpPr>
              <a:spLocks/>
            </p:cNvSpPr>
            <p:nvPr/>
          </p:nvSpPr>
          <p:spPr>
            <a:xfrm>
              <a:off x="8684427" y="4673601"/>
              <a:ext cx="1633617" cy="1330947"/>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grpSp>
        <p:nvGrpSpPr>
          <p:cNvPr id="21" name="Group 20">
            <a:extLst>
              <a:ext uri="{FF2B5EF4-FFF2-40B4-BE49-F238E27FC236}">
                <a16:creationId xmlns:a16="http://schemas.microsoft.com/office/drawing/2014/main" id="{5488A68C-3379-4418-48F8-6F5F9B64D3BC}"/>
              </a:ext>
            </a:extLst>
          </p:cNvPr>
          <p:cNvGrpSpPr/>
          <p:nvPr/>
        </p:nvGrpSpPr>
        <p:grpSpPr>
          <a:xfrm>
            <a:off x="1074549" y="2839413"/>
            <a:ext cx="5021451" cy="1853190"/>
            <a:chOff x="1074549" y="3990882"/>
            <a:chExt cx="5021451" cy="1853190"/>
          </a:xfrm>
        </p:grpSpPr>
        <p:pic>
          <p:nvPicPr>
            <p:cNvPr id="17" name="Picture 16">
              <a:extLst>
                <a:ext uri="{FF2B5EF4-FFF2-40B4-BE49-F238E27FC236}">
                  <a16:creationId xmlns:a16="http://schemas.microsoft.com/office/drawing/2014/main" id="{ACC4F58E-B6B1-487E-8DB0-2BBE203528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4549" y="3990882"/>
              <a:ext cx="5021451" cy="1853190"/>
            </a:xfrm>
            <a:prstGeom prst="rect">
              <a:avLst/>
            </a:prstGeom>
            <a:noFill/>
            <a:ln>
              <a:solidFill>
                <a:schemeClr val="tx1"/>
              </a:solidFill>
            </a:ln>
          </p:spPr>
        </p:pic>
        <p:sp>
          <p:nvSpPr>
            <p:cNvPr id="19" name="Rectangle 18">
              <a:extLst>
                <a:ext uri="{FF2B5EF4-FFF2-40B4-BE49-F238E27FC236}">
                  <a16:creationId xmlns:a16="http://schemas.microsoft.com/office/drawing/2014/main" id="{5755CAB9-B77B-4826-693A-4FF2D2178BD2}"/>
                </a:ext>
              </a:extLst>
            </p:cNvPr>
            <p:cNvSpPr>
              <a:spLocks/>
            </p:cNvSpPr>
            <p:nvPr/>
          </p:nvSpPr>
          <p:spPr>
            <a:xfrm>
              <a:off x="3718505" y="4837157"/>
              <a:ext cx="2350462" cy="487792"/>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
        <p:nvSpPr>
          <p:cNvPr id="20" name="TextBox 19">
            <a:extLst>
              <a:ext uri="{FF2B5EF4-FFF2-40B4-BE49-F238E27FC236}">
                <a16:creationId xmlns:a16="http://schemas.microsoft.com/office/drawing/2014/main" id="{A5CCA424-AEF4-AC5B-3F71-E532B8789703}"/>
              </a:ext>
            </a:extLst>
          </p:cNvPr>
          <p:cNvSpPr txBox="1"/>
          <p:nvPr/>
        </p:nvSpPr>
        <p:spPr>
          <a:xfrm>
            <a:off x="6524978" y="3565953"/>
            <a:ext cx="587022" cy="400110"/>
          </a:xfrm>
          <a:prstGeom prst="rect">
            <a:avLst/>
          </a:prstGeom>
          <a:noFill/>
        </p:spPr>
        <p:txBody>
          <a:bodyPr wrap="square" rtlCol="0">
            <a:spAutoFit/>
          </a:bodyPr>
          <a:lstStyle/>
          <a:p>
            <a:r>
              <a:rPr lang="en-US" sz="2000" dirty="0"/>
              <a:t>OU</a:t>
            </a:r>
          </a:p>
        </p:txBody>
      </p:sp>
    </p:spTree>
    <p:extLst>
      <p:ext uri="{BB962C8B-B14F-4D97-AF65-F5344CB8AC3E}">
        <p14:creationId xmlns:p14="http://schemas.microsoft.com/office/powerpoint/2010/main" val="232893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E587AC4-6573-D59A-B233-1C551FABCE33}"/>
              </a:ext>
            </a:extLst>
          </p:cNvPr>
          <p:cNvSpPr>
            <a:spLocks noGrp="1"/>
          </p:cNvSpPr>
          <p:nvPr>
            <p:ph type="title"/>
          </p:nvPr>
        </p:nvSpPr>
        <p:spPr/>
        <p:txBody>
          <a:bodyPr/>
          <a:lstStyle/>
          <a:p>
            <a:r>
              <a:rPr lang="en-US" dirty="0"/>
              <a:t>Exercício: </a:t>
            </a:r>
            <a:r>
              <a:rPr lang="en-US" dirty="0" err="1"/>
              <a:t>formatar</a:t>
            </a:r>
            <a:r>
              <a:rPr lang="en-US" dirty="0"/>
              <a:t> dados (1/3)</a:t>
            </a:r>
            <a:endParaRPr lang="en-US" dirty="0">
              <a:highlight>
                <a:srgbClr val="FF0000"/>
              </a:highlight>
            </a:endParaRPr>
          </a:p>
        </p:txBody>
      </p:sp>
    </p:spTree>
    <p:extLst>
      <p:ext uri="{BB962C8B-B14F-4D97-AF65-F5344CB8AC3E}">
        <p14:creationId xmlns:p14="http://schemas.microsoft.com/office/powerpoint/2010/main" val="24306400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E8A835-1751-4FF6-34CC-0E2DF22128C0}"/>
              </a:ext>
            </a:extLst>
          </p:cNvPr>
          <p:cNvSpPr>
            <a:spLocks noGrp="1"/>
          </p:cNvSpPr>
          <p:nvPr>
            <p:ph sz="half" idx="2"/>
          </p:nvPr>
        </p:nvSpPr>
        <p:spPr/>
        <p:txBody>
          <a:bodyPr/>
          <a:lstStyle/>
          <a:p>
            <a:r>
              <a:rPr lang="en-US" dirty="0"/>
              <a:t>Ir para a aba </a:t>
            </a:r>
            <a:r>
              <a:rPr lang="en-US" u="sng" dirty="0"/>
              <a:t>de Abril de 2024</a:t>
            </a:r>
          </a:p>
          <a:p>
            <a:pPr marL="800100" lvl="1" indent="-342900">
              <a:buClrTx/>
              <a:buFont typeface="+mj-lt"/>
              <a:buAutoNum type="arabicPeriod"/>
            </a:pPr>
            <a:r>
              <a:rPr lang="en-US" dirty="0" err="1">
                <a:cs typeface="Times New Roman" panose="02020603050405020304" pitchFamily="18" charset="0"/>
              </a:rPr>
              <a:t>Introduza</a:t>
            </a:r>
            <a:r>
              <a:rPr lang="en-US" dirty="0">
                <a:cs typeface="Times New Roman" panose="02020603050405020304" pitchFamily="18" charset="0"/>
              </a:rPr>
              <a:t> dados do </a:t>
            </a:r>
            <a:r>
              <a:rPr lang="en-US" dirty="0" err="1">
                <a:cs typeface="Times New Roman" panose="02020603050405020304" pitchFamily="18" charset="0"/>
              </a:rPr>
              <a:t>caderno</a:t>
            </a:r>
            <a:r>
              <a:rPr lang="en-US" dirty="0">
                <a:cs typeface="Times New Roman" panose="02020603050405020304" pitchFamily="18" charset="0"/>
              </a:rPr>
              <a:t> de </a:t>
            </a:r>
            <a:r>
              <a:rPr lang="en-US" dirty="0" err="1">
                <a:cs typeface="Times New Roman" panose="02020603050405020304" pitchFamily="18" charset="0"/>
              </a:rPr>
              <a:t>exercícios</a:t>
            </a:r>
            <a:endParaRPr lang="en-US" dirty="0">
              <a:cs typeface="Times New Roman" panose="02020603050405020304" pitchFamily="18" charset="0"/>
            </a:endParaRPr>
          </a:p>
        </p:txBody>
      </p:sp>
      <p:sp>
        <p:nvSpPr>
          <p:cNvPr id="3" name="Title 2">
            <a:extLst>
              <a:ext uri="{FF2B5EF4-FFF2-40B4-BE49-F238E27FC236}">
                <a16:creationId xmlns:a16="http://schemas.microsoft.com/office/drawing/2014/main" id="{BCBE1442-B07C-CE6E-8CC8-127B71451FDD}"/>
              </a:ext>
            </a:extLst>
          </p:cNvPr>
          <p:cNvSpPr>
            <a:spLocks noGrp="1"/>
          </p:cNvSpPr>
          <p:nvPr>
            <p:ph type="title"/>
          </p:nvPr>
        </p:nvSpPr>
        <p:spPr/>
        <p:txBody>
          <a:bodyPr/>
          <a:lstStyle/>
          <a:p>
            <a:r>
              <a:rPr lang="en-US" dirty="0"/>
              <a:t>Exercício: </a:t>
            </a:r>
            <a:r>
              <a:rPr lang="en-US" dirty="0" err="1"/>
              <a:t>formatar</a:t>
            </a:r>
            <a:r>
              <a:rPr lang="en-US" dirty="0"/>
              <a:t> dados (2/3)</a:t>
            </a:r>
          </a:p>
        </p:txBody>
      </p:sp>
      <p:graphicFrame>
        <p:nvGraphicFramePr>
          <p:cNvPr id="10" name="Table 10">
            <a:extLst>
              <a:ext uri="{FF2B5EF4-FFF2-40B4-BE49-F238E27FC236}">
                <a16:creationId xmlns:a16="http://schemas.microsoft.com/office/drawing/2014/main" id="{CA8AB6AD-3420-B463-56FE-55FBD9EF5E5D}"/>
              </a:ext>
            </a:extLst>
          </p:cNvPr>
          <p:cNvGraphicFramePr>
            <a:graphicFrameLocks noGrp="1"/>
          </p:cNvGraphicFramePr>
          <p:nvPr>
            <p:extLst>
              <p:ext uri="{D42A27DB-BD31-4B8C-83A1-F6EECF244321}">
                <p14:modId xmlns:p14="http://schemas.microsoft.com/office/powerpoint/2010/main" val="1206008935"/>
              </p:ext>
            </p:extLst>
          </p:nvPr>
        </p:nvGraphicFramePr>
        <p:xfrm>
          <a:off x="2026919" y="2557467"/>
          <a:ext cx="8138161" cy="3840480"/>
        </p:xfrm>
        <a:graphic>
          <a:graphicData uri="http://schemas.openxmlformats.org/drawingml/2006/table">
            <a:tbl>
              <a:tblPr bandRow="1">
                <a:tableStyleId>{68D230F3-CF80-4859-8CE7-A43EE81993B5}</a:tableStyleId>
              </a:tblPr>
              <a:tblGrid>
                <a:gridCol w="1475698">
                  <a:extLst>
                    <a:ext uri="{9D8B030D-6E8A-4147-A177-3AD203B41FA5}">
                      <a16:colId xmlns:a16="http://schemas.microsoft.com/office/drawing/2014/main" val="2644446010"/>
                    </a:ext>
                  </a:extLst>
                </a:gridCol>
                <a:gridCol w="1406647">
                  <a:extLst>
                    <a:ext uri="{9D8B030D-6E8A-4147-A177-3AD203B41FA5}">
                      <a16:colId xmlns:a16="http://schemas.microsoft.com/office/drawing/2014/main" val="1147293120"/>
                    </a:ext>
                  </a:extLst>
                </a:gridCol>
                <a:gridCol w="1336553">
                  <a:extLst>
                    <a:ext uri="{9D8B030D-6E8A-4147-A177-3AD203B41FA5}">
                      <a16:colId xmlns:a16="http://schemas.microsoft.com/office/drawing/2014/main" val="3221428200"/>
                    </a:ext>
                  </a:extLst>
                </a:gridCol>
                <a:gridCol w="926789">
                  <a:extLst>
                    <a:ext uri="{9D8B030D-6E8A-4147-A177-3AD203B41FA5}">
                      <a16:colId xmlns:a16="http://schemas.microsoft.com/office/drawing/2014/main" val="4289258489"/>
                    </a:ext>
                  </a:extLst>
                </a:gridCol>
                <a:gridCol w="1534213">
                  <a:extLst>
                    <a:ext uri="{9D8B030D-6E8A-4147-A177-3AD203B41FA5}">
                      <a16:colId xmlns:a16="http://schemas.microsoft.com/office/drawing/2014/main" val="3203620385"/>
                    </a:ext>
                  </a:extLst>
                </a:gridCol>
                <a:gridCol w="1458261">
                  <a:extLst>
                    <a:ext uri="{9D8B030D-6E8A-4147-A177-3AD203B41FA5}">
                      <a16:colId xmlns:a16="http://schemas.microsoft.com/office/drawing/2014/main" val="3286246547"/>
                    </a:ext>
                  </a:extLst>
                </a:gridCol>
              </a:tblGrid>
              <a:tr h="332509">
                <a:tc rowSpan="2">
                  <a:txBody>
                    <a:bodyPr/>
                    <a:lstStyle/>
                    <a:p>
                      <a:pPr algn="ctr"/>
                      <a:r>
                        <a:rPr lang="en-US" sz="1600" b="1" dirty="0"/>
                        <a:t>Data de </a:t>
                      </a:r>
                      <a:r>
                        <a:rPr lang="en-US" sz="1600" b="1" dirty="0" err="1"/>
                        <a:t>início</a:t>
                      </a:r>
                      <a:r>
                        <a:rPr lang="en-US" sz="1600" b="1" dirty="0"/>
                        <a:t> </a:t>
                      </a:r>
                    </a:p>
                    <a:p>
                      <a:pPr algn="ctr"/>
                      <a:r>
                        <a:rPr lang="en-US" sz="1600" b="1" dirty="0"/>
                        <a:t>da febre</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b="1" dirty="0"/>
                        <a:t>Número doente</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tc rowSpan="2">
                  <a:txBody>
                    <a:bodyPr/>
                    <a:lstStyle/>
                    <a:p>
                      <a:pPr algn="ctr"/>
                      <a:r>
                        <a:rPr lang="en-US" sz="1600" b="1" dirty="0"/>
                        <a:t>Número de </a:t>
                      </a:r>
                      <a:r>
                        <a:rPr lang="en-US" sz="1600" b="1" dirty="0" err="1"/>
                        <a:t>doentes</a:t>
                      </a:r>
                      <a:r>
                        <a:rPr lang="en-US" sz="1600" b="1" dirty="0"/>
                        <a:t> </a:t>
                      </a:r>
                      <a:br>
                        <a:rPr lang="en-US" sz="1600" b="1" dirty="0"/>
                      </a:br>
                      <a:r>
                        <a:rPr lang="en-US" sz="1600" b="1" dirty="0"/>
                        <a:t>com febre</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t>% com febre (do total)</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83641978"/>
                  </a:ext>
                </a:extLst>
              </a:tr>
              <a:tr h="332509">
                <a:tc vMerge="1">
                  <a:txBody>
                    <a:bodyPr/>
                    <a:lstStyle/>
                    <a:p>
                      <a:endParaRPr lang="en-US" dirty="0"/>
                    </a:p>
                  </a:txBody>
                  <a:tcPr/>
                </a:tc>
                <a:tc>
                  <a:txBody>
                    <a:bodyPr/>
                    <a:lstStyle/>
                    <a:p>
                      <a:pPr algn="ctr"/>
                      <a:r>
                        <a:rPr lang="en-US" sz="1600" b="1" dirty="0"/>
                        <a:t>Professores</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Estudantes</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Total</a:t>
                      </a:r>
                      <a:endParaRPr lang="en-US" sz="16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681063871"/>
                  </a:ext>
                </a:extLst>
              </a:tr>
              <a:tr h="332509">
                <a:tc>
                  <a:txBody>
                    <a:bodyPr/>
                    <a:lstStyle/>
                    <a:p>
                      <a:pPr algn="ctr"/>
                      <a:r>
                        <a:rPr lang="en-US" sz="1600" dirty="0"/>
                        <a:t>04/10/2024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0</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effectLst/>
                        </a:rPr>
                        <a:t>1</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1</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9828385"/>
                  </a:ext>
                </a:extLst>
              </a:tr>
              <a:tr h="332509">
                <a:tc>
                  <a:txBody>
                    <a:bodyPr/>
                    <a:lstStyle/>
                    <a:p>
                      <a:pPr algn="ctr"/>
                      <a:r>
                        <a:rPr lang="en-US" sz="1600" dirty="0"/>
                        <a:t>04/11/2024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2</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991132"/>
                  </a:ext>
                </a:extLst>
              </a:tr>
              <a:tr h="332509">
                <a:tc>
                  <a:txBody>
                    <a:bodyPr/>
                    <a:lstStyle/>
                    <a:p>
                      <a:pPr algn="ctr"/>
                      <a:r>
                        <a:rPr lang="en-US" sz="1600" dirty="0"/>
                        <a:t>04/12/2024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1930173"/>
                  </a:ext>
                </a:extLst>
              </a:tr>
              <a:tr h="332509">
                <a:tc>
                  <a:txBody>
                    <a:bodyPr/>
                    <a:lstStyle/>
                    <a:p>
                      <a:pPr algn="ctr"/>
                      <a:r>
                        <a:rPr lang="en-US" sz="1600" dirty="0"/>
                        <a:t>04/13/2024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7</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12</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4184935"/>
                  </a:ext>
                </a:extLst>
              </a:tr>
              <a:tr h="332509">
                <a:tc>
                  <a:txBody>
                    <a:bodyPr/>
                    <a:lstStyle/>
                    <a:p>
                      <a:pPr algn="ctr"/>
                      <a:r>
                        <a:rPr lang="en-US" sz="1600" dirty="0"/>
                        <a:t>04/14/2024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2</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38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40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31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8130599"/>
                  </a:ext>
                </a:extLst>
              </a:tr>
              <a:tr h="332509">
                <a:tc>
                  <a:txBody>
                    <a:bodyPr/>
                    <a:lstStyle/>
                    <a:p>
                      <a:pPr algn="ctr"/>
                      <a:r>
                        <a:rPr lang="en-US" sz="1600" dirty="0"/>
                        <a:t>04/15/2024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25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effectLst/>
                        </a:rPr>
                        <a:t>30</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22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5349289"/>
                  </a:ext>
                </a:extLst>
              </a:tr>
              <a:tr h="332509">
                <a:tc>
                  <a:txBody>
                    <a:bodyPr/>
                    <a:lstStyle/>
                    <a:p>
                      <a:pPr algn="ctr"/>
                      <a:r>
                        <a:rPr lang="en-US" sz="1600" dirty="0"/>
                        <a:t>04/16/2024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31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36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9854425"/>
                  </a:ext>
                </a:extLst>
              </a:tr>
              <a:tr h="332509">
                <a:tc>
                  <a:txBody>
                    <a:bodyPr/>
                    <a:lstStyle/>
                    <a:p>
                      <a:pPr algn="ctr"/>
                      <a:r>
                        <a:rPr lang="en-US" sz="1600" dirty="0"/>
                        <a:t>04/17/2024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8</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5536857"/>
                  </a:ext>
                </a:extLst>
              </a:tr>
              <a:tr h="332509">
                <a:tc>
                  <a:txBody>
                    <a:bodyPr/>
                    <a:lstStyle/>
                    <a:p>
                      <a:pPr algn="ctr"/>
                      <a:r>
                        <a:rPr lang="en-US" sz="1600" dirty="0"/>
                        <a:t>04/18/2024</a:t>
                      </a:r>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solidFill>
                            <a:srgbClr val="000000"/>
                          </a:solidFill>
                          <a:effectLst/>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9</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solidFill>
                            <a:srgbClr val="000000"/>
                          </a:solidFill>
                          <a:effectLst/>
                        </a:rPr>
                        <a:t>4</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3614570"/>
                  </a:ext>
                </a:extLst>
              </a:tr>
            </a:tbl>
          </a:graphicData>
        </a:graphic>
      </p:graphicFrame>
    </p:spTree>
    <p:extLst>
      <p:ext uri="{BB962C8B-B14F-4D97-AF65-F5344CB8AC3E}">
        <p14:creationId xmlns:p14="http://schemas.microsoft.com/office/powerpoint/2010/main" val="18388591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E8A835-1751-4FF6-34CC-0E2DF22128C0}"/>
              </a:ext>
            </a:extLst>
          </p:cNvPr>
          <p:cNvSpPr>
            <a:spLocks noGrp="1"/>
          </p:cNvSpPr>
          <p:nvPr>
            <p:ph sz="half" idx="2"/>
          </p:nvPr>
        </p:nvSpPr>
        <p:spPr/>
        <p:txBody>
          <a:bodyPr/>
          <a:lstStyle/>
          <a:p>
            <a:pPr marL="914400" lvl="1" indent="-457200">
              <a:buClrTx/>
              <a:buFont typeface="+mj-lt"/>
              <a:buAutoNum type="arabicPeriod" startAt="2"/>
            </a:pPr>
            <a:r>
              <a:rPr lang="en-US" dirty="0">
                <a:cs typeface="Times New Roman" panose="02020603050405020304" pitchFamily="18" charset="0"/>
              </a:rPr>
              <a:t>Formatar datas para </a:t>
            </a:r>
            <a:r>
              <a:rPr lang="en-US" dirty="0" err="1">
                <a:cs typeface="Times New Roman" panose="02020603050405020304" pitchFamily="18" charset="0"/>
              </a:rPr>
              <a:t>dd/mm/aaaa </a:t>
            </a:r>
            <a:r>
              <a:rPr lang="en-US" dirty="0">
                <a:cs typeface="Times New Roman" panose="02020603050405020304" pitchFamily="18" charset="0"/>
              </a:rPr>
              <a:t>ou </a:t>
            </a:r>
            <a:r>
              <a:rPr lang="en-US" dirty="0" err="1">
                <a:cs typeface="Times New Roman" panose="02020603050405020304" pitchFamily="18" charset="0"/>
              </a:rPr>
              <a:t>dd/mm/aaaa</a:t>
            </a:r>
            <a:endParaRPr lang="en-US" dirty="0">
              <a:cs typeface="Times New Roman" panose="02020603050405020304" pitchFamily="18" charset="0"/>
            </a:endParaRPr>
          </a:p>
          <a:p>
            <a:pPr marL="914400" lvl="1" indent="-457200">
              <a:buClrTx/>
              <a:buFont typeface="+mj-lt"/>
              <a:buAutoNum type="arabicPeriod" startAt="2"/>
            </a:pPr>
            <a:r>
              <a:rPr lang="en-US" dirty="0">
                <a:cs typeface="Times New Roman" panose="02020603050405020304" pitchFamily="18" charset="0"/>
              </a:rPr>
              <a:t>Formatar cabeçalhos: Negrito, </a:t>
            </a:r>
            <a:r>
              <a:rPr lang="en-US" dirty="0">
                <a:solidFill>
                  <a:srgbClr val="FF0000"/>
                </a:solidFill>
                <a:cs typeface="Times New Roman" panose="02020603050405020304" pitchFamily="18" charset="0"/>
              </a:rPr>
              <a:t>tipo de letra vermelho</a:t>
            </a:r>
            <a:r>
              <a:rPr lang="en-US" dirty="0">
                <a:cs typeface="Times New Roman" panose="02020603050405020304" pitchFamily="18" charset="0"/>
              </a:rPr>
              <a:t>, </a:t>
            </a:r>
            <a:r>
              <a:rPr lang="en-US" dirty="0" err="1">
                <a:highlight>
                  <a:srgbClr val="C0C0C0"/>
                </a:highlight>
                <a:cs typeface="Times New Roman" panose="02020603050405020304" pitchFamily="18" charset="0"/>
              </a:rPr>
              <a:t>fundo</a:t>
            </a:r>
            <a:r>
              <a:rPr lang="en-US" dirty="0">
                <a:highlight>
                  <a:srgbClr val="C0C0C0"/>
                </a:highlight>
                <a:cs typeface="Times New Roman" panose="02020603050405020304" pitchFamily="18" charset="0"/>
              </a:rPr>
              <a:t> </a:t>
            </a:r>
            <a:br>
              <a:rPr lang="en-US" dirty="0">
                <a:highlight>
                  <a:srgbClr val="C0C0C0"/>
                </a:highlight>
                <a:cs typeface="Times New Roman" panose="02020603050405020304" pitchFamily="18" charset="0"/>
              </a:rPr>
            </a:br>
            <a:r>
              <a:rPr lang="en-US" dirty="0" err="1">
                <a:highlight>
                  <a:srgbClr val="C0C0C0"/>
                </a:highlight>
                <a:cs typeface="Times New Roman" panose="02020603050405020304" pitchFamily="18" charset="0"/>
              </a:rPr>
              <a:t>cinza</a:t>
            </a:r>
            <a:r>
              <a:rPr lang="en-US" dirty="0">
                <a:cs typeface="Times New Roman" panose="02020603050405020304" pitchFamily="18" charset="0"/>
              </a:rPr>
              <a:t>, </a:t>
            </a:r>
            <a:r>
              <a:rPr lang="en-US" u="sng" dirty="0">
                <a:cs typeface="Times New Roman" panose="02020603050405020304" pitchFamily="18" charset="0"/>
              </a:rPr>
              <a:t>sublinhado</a:t>
            </a:r>
          </a:p>
          <a:p>
            <a:pPr marL="914400" lvl="1" indent="-457200">
              <a:buClrTx/>
              <a:buFont typeface="+mj-lt"/>
              <a:buAutoNum type="arabicPeriod" startAt="2"/>
            </a:pPr>
            <a:r>
              <a:rPr lang="en-US" dirty="0">
                <a:cs typeface="Times New Roman" panose="02020603050405020304" pitchFamily="18" charset="0"/>
              </a:rPr>
              <a:t>Coluna F: </a:t>
            </a:r>
            <a:r>
              <a:rPr lang="en-US" dirty="0" err="1">
                <a:cs typeface="Times New Roman" panose="02020603050405020304" pitchFamily="18" charset="0"/>
              </a:rPr>
              <a:t>Calcule</a:t>
            </a:r>
            <a:r>
              <a:rPr lang="en-US" dirty="0">
                <a:cs typeface="Times New Roman" panose="02020603050405020304" pitchFamily="18" charset="0"/>
              </a:rPr>
              <a:t> o percentual de febre em cada dia:</a:t>
            </a:r>
          </a:p>
          <a:p>
            <a:pPr marL="457200" lvl="1" indent="0">
              <a:buClrTx/>
              <a:buNone/>
              <a:tabLst>
                <a:tab pos="2286000" algn="l"/>
              </a:tabLst>
            </a:pPr>
            <a:r>
              <a:rPr lang="en-US" b="1" dirty="0">
                <a:cs typeface="Times New Roman" panose="02020603050405020304" pitchFamily="18" charset="0"/>
              </a:rPr>
              <a:t>	</a:t>
            </a:r>
            <a:r>
              <a:rPr lang="en-US" b="1" u="sng" dirty="0">
                <a:cs typeface="Times New Roman" panose="02020603050405020304" pitchFamily="18" charset="0"/>
              </a:rPr>
              <a:t>Número de doentes com febre</a:t>
            </a:r>
            <a:r>
              <a:rPr lang="en-US" b="1" dirty="0">
                <a:cs typeface="Times New Roman" panose="02020603050405020304" pitchFamily="18" charset="0"/>
              </a:rPr>
              <a:t> x 100</a:t>
            </a:r>
          </a:p>
          <a:p>
            <a:pPr marL="457200" lvl="1" indent="0">
              <a:buClrTx/>
              <a:buNone/>
              <a:tabLst>
                <a:tab pos="2743200" algn="l"/>
                <a:tab pos="3200400" algn="l"/>
              </a:tabLst>
            </a:pPr>
            <a:r>
              <a:rPr lang="en-US" b="1" dirty="0">
                <a:cs typeface="Times New Roman" panose="02020603050405020304" pitchFamily="18" charset="0"/>
              </a:rPr>
              <a:t>		</a:t>
            </a:r>
            <a:r>
              <a:rPr lang="en-US" b="1" dirty="0" err="1">
                <a:cs typeface="Times New Roman" panose="02020603050405020304" pitchFamily="18" charset="0"/>
              </a:rPr>
              <a:t>Número</a:t>
            </a:r>
            <a:r>
              <a:rPr lang="en-US" b="1" dirty="0">
                <a:cs typeface="Times New Roman" panose="02020603050405020304" pitchFamily="18" charset="0"/>
              </a:rPr>
              <a:t> de </a:t>
            </a:r>
            <a:r>
              <a:rPr lang="en-US" b="1" dirty="0" err="1">
                <a:cs typeface="Times New Roman" panose="02020603050405020304" pitchFamily="18" charset="0"/>
              </a:rPr>
              <a:t>doentes</a:t>
            </a:r>
            <a:endParaRPr lang="en-US" b="1" dirty="0">
              <a:cs typeface="Times New Roman" panose="02020603050405020304" pitchFamily="18" charset="0"/>
            </a:endParaRPr>
          </a:p>
          <a:p>
            <a:pPr marL="914400" lvl="1" indent="-457200">
              <a:buClrTx/>
              <a:buFont typeface="+mj-lt"/>
              <a:buAutoNum type="arabicPeriod" startAt="5"/>
            </a:pPr>
            <a:r>
              <a:rPr lang="en-US" dirty="0" err="1">
                <a:cs typeface="Times New Roman" panose="02020603050405020304" pitchFamily="18" charset="0"/>
              </a:rPr>
              <a:t>Ajuste</a:t>
            </a:r>
            <a:r>
              <a:rPr lang="en-US" dirty="0">
                <a:cs typeface="Times New Roman" panose="02020603050405020304" pitchFamily="18" charset="0"/>
              </a:rPr>
              <a:t> o percentual para zero casas decimais</a:t>
            </a:r>
          </a:p>
          <a:p>
            <a:pPr marL="914400" lvl="1" indent="-457200">
              <a:buClrTx/>
              <a:buFont typeface="+mj-lt"/>
              <a:buAutoNum type="arabicPeriod" startAt="5"/>
            </a:pPr>
            <a:r>
              <a:rPr lang="en-US" dirty="0" err="1">
                <a:cs typeface="Times New Roman" panose="02020603050405020304" pitchFamily="18" charset="0"/>
              </a:rPr>
              <a:t>Ajuste</a:t>
            </a:r>
            <a:r>
              <a:rPr lang="en-US" dirty="0">
                <a:cs typeface="Times New Roman" panose="02020603050405020304" pitchFamily="18" charset="0"/>
              </a:rPr>
              <a:t> a largura das colunas</a:t>
            </a:r>
          </a:p>
        </p:txBody>
      </p:sp>
      <p:sp>
        <p:nvSpPr>
          <p:cNvPr id="3" name="Title 2">
            <a:extLst>
              <a:ext uri="{FF2B5EF4-FFF2-40B4-BE49-F238E27FC236}">
                <a16:creationId xmlns:a16="http://schemas.microsoft.com/office/drawing/2014/main" id="{BCBE1442-B07C-CE6E-8CC8-127B71451FDD}"/>
              </a:ext>
            </a:extLst>
          </p:cNvPr>
          <p:cNvSpPr>
            <a:spLocks noGrp="1"/>
          </p:cNvSpPr>
          <p:nvPr>
            <p:ph type="title"/>
          </p:nvPr>
        </p:nvSpPr>
        <p:spPr/>
        <p:txBody>
          <a:bodyPr/>
          <a:lstStyle/>
          <a:p>
            <a:r>
              <a:rPr lang="en-US" dirty="0"/>
              <a:t>Exercício: </a:t>
            </a:r>
            <a:r>
              <a:rPr lang="en-US" dirty="0" err="1"/>
              <a:t>formatar</a:t>
            </a:r>
            <a:r>
              <a:rPr lang="en-US" dirty="0"/>
              <a:t> dados (3/3)</a:t>
            </a:r>
          </a:p>
        </p:txBody>
      </p:sp>
    </p:spTree>
    <p:extLst>
      <p:ext uri="{BB962C8B-B14F-4D97-AF65-F5344CB8AC3E}">
        <p14:creationId xmlns:p14="http://schemas.microsoft.com/office/powerpoint/2010/main" val="3158700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C7E2E9C-9F19-F4B5-5B8B-D5F9D8FEF7D2}"/>
              </a:ext>
            </a:extLst>
          </p:cNvPr>
          <p:cNvSpPr>
            <a:spLocks noGrp="1"/>
          </p:cNvSpPr>
          <p:nvPr>
            <p:ph sz="half" idx="2"/>
          </p:nvPr>
        </p:nvSpPr>
        <p:spPr/>
        <p:txBody>
          <a:bodyPr/>
          <a:lstStyle/>
          <a:p>
            <a:r>
              <a:rPr lang="en-US" dirty="0"/>
              <a:t>A ferramenta de </a:t>
            </a:r>
            <a:r>
              <a:rPr lang="en-US" dirty="0" err="1"/>
              <a:t>ordenação</a:t>
            </a:r>
            <a:r>
              <a:rPr lang="en-US" dirty="0"/>
              <a:t> </a:t>
            </a:r>
            <a:r>
              <a:rPr lang="en-US" dirty="0" err="1"/>
              <a:t>permite</a:t>
            </a:r>
            <a:r>
              <a:rPr lang="en-US" dirty="0"/>
              <a:t> organizar uma ou mais colunas de dados</a:t>
            </a:r>
          </a:p>
          <a:p>
            <a:r>
              <a:rPr lang="en-US" dirty="0"/>
              <a:t>Utilize </a:t>
            </a:r>
            <a:r>
              <a:rPr lang="en-US" b="1" dirty="0" err="1"/>
              <a:t>Sortear</a:t>
            </a:r>
            <a:r>
              <a:rPr lang="en-US" b="1" dirty="0"/>
              <a:t> </a:t>
            </a:r>
            <a:r>
              <a:rPr lang="en-US" dirty="0"/>
              <a:t>para verificar:</a:t>
            </a:r>
          </a:p>
          <a:p>
            <a:pPr lvl="1"/>
            <a:r>
              <a:rPr lang="en-US" dirty="0"/>
              <a:t>Dados em falta</a:t>
            </a:r>
          </a:p>
          <a:p>
            <a:pPr lvl="1"/>
            <a:r>
              <a:rPr lang="en-US" dirty="0"/>
              <a:t>Erros ortográficos e incoerências.</a:t>
            </a:r>
          </a:p>
          <a:p>
            <a:pPr lvl="1"/>
            <a:r>
              <a:rPr lang="en-US" dirty="0"/>
              <a:t>Erros de organização dos dados.</a:t>
            </a:r>
          </a:p>
          <a:p>
            <a:pPr lvl="1"/>
            <a:r>
              <a:rPr lang="en-US" dirty="0"/>
              <a:t>Formatação correta</a:t>
            </a:r>
          </a:p>
          <a:p>
            <a:pPr lvl="1"/>
            <a:r>
              <a:rPr lang="en-US" dirty="0"/>
              <a:t>Cálculos corretos (fórmulas, funções)</a:t>
            </a:r>
          </a:p>
          <a:p>
            <a:r>
              <a:rPr lang="en-US" b="1" dirty="0"/>
              <a:t>Copiar </a:t>
            </a:r>
            <a:r>
              <a:rPr lang="en-US" dirty="0"/>
              <a:t>e depois </a:t>
            </a:r>
            <a:r>
              <a:rPr lang="en-US" b="1" dirty="0"/>
              <a:t>Colar como Valores </a:t>
            </a:r>
            <a:r>
              <a:rPr lang="en-US" dirty="0"/>
              <a:t>todo o conjunto de dados antes de </a:t>
            </a:r>
            <a:r>
              <a:rPr lang="en-US" dirty="0" err="1"/>
              <a:t>ordenar</a:t>
            </a:r>
            <a:r>
              <a:rPr lang="en-US" dirty="0"/>
              <a:t> ou filtrar</a:t>
            </a:r>
          </a:p>
          <a:p>
            <a:pPr marL="0" indent="0">
              <a:buNone/>
            </a:pPr>
            <a:endParaRPr lang="en-US" dirty="0"/>
          </a:p>
          <a:p>
            <a:pPr marL="0" indent="0">
              <a:buNone/>
            </a:pPr>
            <a:endParaRPr lang="en-US" dirty="0"/>
          </a:p>
        </p:txBody>
      </p:sp>
      <p:sp>
        <p:nvSpPr>
          <p:cNvPr id="3" name="Title 2">
            <a:extLst>
              <a:ext uri="{FF2B5EF4-FFF2-40B4-BE49-F238E27FC236}">
                <a16:creationId xmlns:a16="http://schemas.microsoft.com/office/drawing/2014/main" id="{89E945D5-7881-B3FB-EE00-C1955C2D20F8}"/>
              </a:ext>
            </a:extLst>
          </p:cNvPr>
          <p:cNvSpPr>
            <a:spLocks noGrp="1"/>
          </p:cNvSpPr>
          <p:nvPr>
            <p:ph type="title"/>
          </p:nvPr>
        </p:nvSpPr>
        <p:spPr/>
        <p:txBody>
          <a:bodyPr/>
          <a:lstStyle/>
          <a:p>
            <a:r>
              <a:rPr lang="en-US" dirty="0" err="1"/>
              <a:t>Ordenar</a:t>
            </a:r>
            <a:r>
              <a:rPr lang="en-US" dirty="0"/>
              <a:t> dados</a:t>
            </a:r>
          </a:p>
        </p:txBody>
      </p:sp>
    </p:spTree>
    <p:extLst>
      <p:ext uri="{BB962C8B-B14F-4D97-AF65-F5344CB8AC3E}">
        <p14:creationId xmlns:p14="http://schemas.microsoft.com/office/powerpoint/2010/main" val="20167195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C332CC-3713-0EAD-BB8A-1A05C51B6208}"/>
              </a:ext>
            </a:extLst>
          </p:cNvPr>
          <p:cNvSpPr>
            <a:spLocks noGrp="1"/>
          </p:cNvSpPr>
          <p:nvPr>
            <p:ph type="title"/>
          </p:nvPr>
        </p:nvSpPr>
        <p:spPr/>
        <p:txBody>
          <a:bodyPr/>
          <a:lstStyle/>
          <a:p>
            <a:r>
              <a:rPr lang="en-US" dirty="0" err="1"/>
              <a:t>Prática</a:t>
            </a:r>
            <a:r>
              <a:rPr lang="en-US" dirty="0"/>
              <a:t> de </a:t>
            </a:r>
            <a:r>
              <a:rPr lang="en-US" dirty="0" err="1"/>
              <a:t>ordenação</a:t>
            </a:r>
            <a:r>
              <a:rPr lang="en-US" dirty="0"/>
              <a:t>: </a:t>
            </a:r>
            <a:r>
              <a:rPr lang="en-US" dirty="0" err="1"/>
              <a:t>selecionar</a:t>
            </a:r>
            <a:r>
              <a:rPr lang="en-US" dirty="0"/>
              <a:t> </a:t>
            </a:r>
            <a:r>
              <a:rPr lang="en-US" dirty="0" err="1"/>
              <a:t>intervalo</a:t>
            </a:r>
            <a:r>
              <a:rPr lang="en-US" dirty="0"/>
              <a:t> de dados</a:t>
            </a:r>
          </a:p>
        </p:txBody>
      </p:sp>
      <p:sp>
        <p:nvSpPr>
          <p:cNvPr id="4" name="Content Placeholder 3">
            <a:extLst>
              <a:ext uri="{FF2B5EF4-FFF2-40B4-BE49-F238E27FC236}">
                <a16:creationId xmlns:a16="http://schemas.microsoft.com/office/drawing/2014/main" id="{B138BF5D-1B00-F3CD-E5A9-5470BF805B8A}"/>
              </a:ext>
            </a:extLst>
          </p:cNvPr>
          <p:cNvSpPr>
            <a:spLocks noGrp="1"/>
          </p:cNvSpPr>
          <p:nvPr>
            <p:ph sz="half" idx="2"/>
          </p:nvPr>
        </p:nvSpPr>
        <p:spPr/>
        <p:txBody>
          <a:bodyPr/>
          <a:lstStyle/>
          <a:p>
            <a:r>
              <a:rPr lang="en-US" dirty="0" err="1"/>
              <a:t>Vá</a:t>
            </a:r>
            <a:r>
              <a:rPr lang="en-US" sz="2800" dirty="0"/>
              <a:t> para a folha de cálculo </a:t>
            </a:r>
            <a:r>
              <a:rPr lang="en-US" sz="2800" u="sng" dirty="0"/>
              <a:t>OSWEGO</a:t>
            </a:r>
          </a:p>
          <a:p>
            <a:pPr marL="800100" lvl="1" indent="-342900">
              <a:lnSpc>
                <a:spcPct val="115000"/>
              </a:lnSpc>
              <a:spcBef>
                <a:spcPts val="0"/>
              </a:spcBef>
              <a:spcAft>
                <a:spcPts val="1200"/>
              </a:spcAft>
              <a:buClrTx/>
              <a:buFont typeface="+mj-lt"/>
              <a:buAutoNum type="arabicPeriod"/>
            </a:pPr>
            <a:r>
              <a:rPr lang="en-US" dirty="0" err="1">
                <a:effectLst/>
                <a:latin typeface="Arial" panose="020B0604020202020204" pitchFamily="34" charset="0"/>
                <a:ea typeface="Times New Roman" panose="02020603050405020304" pitchFamily="18" charset="0"/>
                <a:cs typeface="Times New Roman" panose="02020603050405020304" pitchFamily="18" charset="0"/>
              </a:rPr>
              <a:t>Copie</a:t>
            </a:r>
            <a:r>
              <a:rPr lang="en-US" dirty="0">
                <a:effectLst/>
                <a:latin typeface="Arial" panose="020B0604020202020204" pitchFamily="34" charset="0"/>
                <a:ea typeface="Times New Roman" panose="02020603050405020304" pitchFamily="18" charset="0"/>
                <a:cs typeface="Times New Roman" panose="02020603050405020304" pitchFamily="18" charset="0"/>
              </a:rPr>
              <a:t> para criar uma nova folha de cálculo</a:t>
            </a:r>
          </a:p>
          <a:p>
            <a:pPr marL="800100" lvl="1" indent="-342900">
              <a:lnSpc>
                <a:spcPct val="115000"/>
              </a:lnSpc>
              <a:spcBef>
                <a:spcPts val="0"/>
              </a:spcBef>
              <a:spcAft>
                <a:spcPts val="1200"/>
              </a:spcAft>
              <a:buClrTx/>
              <a:buFont typeface="+mj-lt"/>
              <a:buAutoNum type="arabicPeriod"/>
            </a:pPr>
            <a:r>
              <a:rPr lang="en-US" dirty="0">
                <a:effectLst/>
                <a:latin typeface="Arial" panose="020B0604020202020204" pitchFamily="34" charset="0"/>
                <a:ea typeface="Times New Roman" panose="02020603050405020304" pitchFamily="18" charset="0"/>
              </a:rPr>
              <a:t>Dê a essa folha de cálculo o nome "OSWEGO2"</a:t>
            </a:r>
            <a:endParaRPr lang="en-US" dirty="0">
              <a:latin typeface="Arial" panose="020B0604020202020204" pitchFamily="34" charset="0"/>
              <a:ea typeface="Times New Roman" panose="02020603050405020304" pitchFamily="18" charset="0"/>
            </a:endParaRPr>
          </a:p>
          <a:p>
            <a:pPr marL="800100" lvl="1" indent="-342900">
              <a:lnSpc>
                <a:spcPct val="115000"/>
              </a:lnSpc>
              <a:spcBef>
                <a:spcPts val="0"/>
              </a:spcBef>
              <a:spcAft>
                <a:spcPts val="1200"/>
              </a:spcAft>
              <a:buClrTx/>
              <a:buFont typeface="+mj-lt"/>
              <a:buAutoNum type="arabicPeriod"/>
            </a:pPr>
            <a:r>
              <a:rPr lang="en-US" dirty="0">
                <a:latin typeface="Arial" panose="020B0604020202020204" pitchFamily="34" charset="0"/>
                <a:ea typeface="Times New Roman" panose="02020603050405020304" pitchFamily="18" charset="0"/>
              </a:rPr>
              <a:t>Destaque todos os intervalos de dados para cada ID único</a:t>
            </a:r>
          </a:p>
          <a:p>
            <a:pPr marL="800100" lvl="1" indent="-342900">
              <a:lnSpc>
                <a:spcPct val="115000"/>
              </a:lnSpc>
              <a:spcBef>
                <a:spcPts val="0"/>
              </a:spcBef>
              <a:spcAft>
                <a:spcPts val="1200"/>
              </a:spcAft>
              <a:buClrTx/>
              <a:buFont typeface="+mj-lt"/>
              <a:buAutoNum type="arabicPeriod"/>
            </a:pPr>
            <a:r>
              <a:rPr lang="en-US" dirty="0">
                <a:effectLst/>
                <a:latin typeface="Arial" panose="020B0604020202020204" pitchFamily="34" charset="0"/>
                <a:ea typeface="Times New Roman" panose="02020603050405020304" pitchFamily="18" charset="0"/>
              </a:rPr>
              <a:t>Utilize </a:t>
            </a:r>
            <a:r>
              <a:rPr lang="en-US" b="1" dirty="0">
                <a:effectLst/>
                <a:latin typeface="Arial" panose="020B0604020202020204" pitchFamily="34" charset="0"/>
                <a:ea typeface="Times New Roman" panose="02020603050405020304" pitchFamily="18" charset="0"/>
              </a:rPr>
              <a:t>a função Anular </a:t>
            </a:r>
            <a:r>
              <a:rPr lang="en-US" dirty="0">
                <a:effectLst/>
                <a:latin typeface="Arial" panose="020B0604020202020204" pitchFamily="34" charset="0"/>
                <a:ea typeface="Times New Roman" panose="02020603050405020304" pitchFamily="18" charset="0"/>
              </a:rPr>
              <a:t>para recuar após erros</a:t>
            </a:r>
            <a:endParaRPr lang="en-US" dirty="0">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19129195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27ED49-D6D2-B336-7AD8-5293A9A3B464}"/>
              </a:ext>
            </a:extLst>
          </p:cNvPr>
          <p:cNvSpPr>
            <a:spLocks noGrp="1"/>
          </p:cNvSpPr>
          <p:nvPr>
            <p:ph type="title"/>
          </p:nvPr>
        </p:nvSpPr>
        <p:spPr/>
        <p:txBody>
          <a:bodyPr/>
          <a:lstStyle/>
          <a:p>
            <a:r>
              <a:rPr lang="en-US" dirty="0" err="1"/>
              <a:t>Prática</a:t>
            </a:r>
            <a:r>
              <a:rPr lang="en-US" dirty="0"/>
              <a:t> de </a:t>
            </a:r>
            <a:r>
              <a:rPr lang="en-US" dirty="0" err="1"/>
              <a:t>ordenação</a:t>
            </a:r>
            <a:r>
              <a:rPr lang="en-US" dirty="0"/>
              <a:t>: </a:t>
            </a:r>
            <a:r>
              <a:rPr lang="en-US" dirty="0" err="1"/>
              <a:t>ficha</a:t>
            </a:r>
            <a:r>
              <a:rPr lang="en-US" dirty="0"/>
              <a:t> de </a:t>
            </a:r>
            <a:br>
              <a:rPr lang="en-US" dirty="0"/>
            </a:br>
            <a:r>
              <a:rPr lang="en-US" dirty="0" err="1"/>
              <a:t>trabalho</a:t>
            </a:r>
            <a:r>
              <a:rPr lang="en-US" dirty="0"/>
              <a:t> </a:t>
            </a:r>
            <a:r>
              <a:rPr lang="en-US" dirty="0" err="1"/>
              <a:t>completa</a:t>
            </a:r>
            <a:endParaRPr lang="en-US" dirty="0"/>
          </a:p>
        </p:txBody>
      </p:sp>
      <p:sp>
        <p:nvSpPr>
          <p:cNvPr id="4" name="Content Placeholder 3">
            <a:extLst>
              <a:ext uri="{FF2B5EF4-FFF2-40B4-BE49-F238E27FC236}">
                <a16:creationId xmlns:a16="http://schemas.microsoft.com/office/drawing/2014/main" id="{ABC6086E-0454-E747-6E6C-05F90C5795FD}"/>
              </a:ext>
            </a:extLst>
          </p:cNvPr>
          <p:cNvSpPr>
            <a:spLocks noGrp="1"/>
          </p:cNvSpPr>
          <p:nvPr>
            <p:ph sz="half" idx="2"/>
          </p:nvPr>
        </p:nvSpPr>
        <p:spPr>
          <a:xfrm>
            <a:off x="838200" y="1478857"/>
            <a:ext cx="6995781" cy="4639309"/>
          </a:xfrm>
        </p:spPr>
        <p:txBody>
          <a:bodyPr/>
          <a:lstStyle/>
          <a:p>
            <a:pPr marL="342900" indent="-342900">
              <a:buFont typeface="+mj-lt"/>
              <a:buAutoNum type="arabicPeriod"/>
            </a:pPr>
            <a:r>
              <a:rPr lang="en-US" sz="2800" dirty="0"/>
              <a:t>Selecione a folha de cálculo inteira clicando no canto superior esquerdo da folha de cálculo</a:t>
            </a:r>
          </a:p>
          <a:p>
            <a:pPr marL="342900" indent="-342900">
              <a:buFont typeface="+mj-lt"/>
              <a:buAutoNum type="arabicPeriod"/>
            </a:pPr>
            <a:r>
              <a:rPr lang="en-US" sz="2800" dirty="0">
                <a:effectLst/>
                <a:latin typeface="Arial" panose="020B0604020202020204" pitchFamily="34" charset="0"/>
                <a:ea typeface="Times New Roman" panose="02020603050405020304" pitchFamily="18" charset="0"/>
              </a:rPr>
              <a:t>No separador Página inicial, selecione </a:t>
            </a:r>
            <a:r>
              <a:rPr lang="en-US" sz="2800" b="1" dirty="0">
                <a:effectLst/>
                <a:latin typeface="Arial" panose="020B0604020202020204" pitchFamily="34" charset="0"/>
                <a:ea typeface="Times New Roman" panose="02020603050405020304" pitchFamily="18" charset="0"/>
              </a:rPr>
              <a:t>Ordenar e filtrar</a:t>
            </a:r>
            <a:endParaRPr lang="en-US" sz="2800" i="1" dirty="0">
              <a:effectLst/>
              <a:latin typeface="Arial" panose="020B0604020202020204" pitchFamily="34" charset="0"/>
              <a:ea typeface="Times New Roman" panose="02020603050405020304" pitchFamily="18" charset="0"/>
            </a:endParaRPr>
          </a:p>
          <a:p>
            <a:pPr marL="342900" indent="-342900">
              <a:buFont typeface="+mj-lt"/>
              <a:buAutoNum type="arabicPeriod"/>
            </a:pPr>
            <a:r>
              <a:rPr lang="en-US" sz="2800" dirty="0" err="1">
                <a:effectLst/>
                <a:latin typeface="Arial" panose="020B0604020202020204" pitchFamily="34" charset="0"/>
                <a:ea typeface="Times New Roman" panose="02020603050405020304" pitchFamily="18" charset="0"/>
              </a:rPr>
              <a:t>Selecione</a:t>
            </a:r>
            <a:r>
              <a:rPr lang="en-US" sz="2800" dirty="0">
                <a:effectLst/>
                <a:latin typeface="Arial" panose="020B0604020202020204" pitchFamily="34" charset="0"/>
                <a:ea typeface="Times New Roman" panose="02020603050405020304" pitchFamily="18" charset="0"/>
              </a:rPr>
              <a:t> </a:t>
            </a:r>
            <a:r>
              <a:rPr lang="en-US" sz="2800" b="1" dirty="0">
                <a:effectLst/>
                <a:latin typeface="Arial" panose="020B0604020202020204" pitchFamily="34" charset="0"/>
                <a:ea typeface="Times New Roman" panose="02020603050405020304" pitchFamily="18" charset="0"/>
              </a:rPr>
              <a:t>ordenação personalizada</a:t>
            </a:r>
          </a:p>
          <a:p>
            <a:pPr marL="342900" indent="-342900">
              <a:buFont typeface="+mj-lt"/>
              <a:buAutoNum type="arabicPeriod"/>
            </a:pPr>
            <a:r>
              <a:rPr lang="en-US" sz="2800" dirty="0" err="1">
                <a:effectLst/>
                <a:latin typeface="Arial" panose="020B0604020202020204" pitchFamily="34" charset="0"/>
                <a:ea typeface="Times New Roman" panose="02020603050405020304" pitchFamily="18" charset="0"/>
              </a:rPr>
              <a:t>Selecione</a:t>
            </a:r>
            <a:r>
              <a:rPr lang="en-US" sz="2800" dirty="0">
                <a:effectLst/>
                <a:latin typeface="Arial" panose="020B0604020202020204" pitchFamily="34" charset="0"/>
                <a:ea typeface="Times New Roman" panose="02020603050405020304" pitchFamily="18" charset="0"/>
              </a:rPr>
              <a:t> critérios de ordenação</a:t>
            </a:r>
            <a:endParaRPr lang="en-US" sz="2800" dirty="0"/>
          </a:p>
        </p:txBody>
      </p:sp>
      <p:grpSp>
        <p:nvGrpSpPr>
          <p:cNvPr id="18" name="Group 17">
            <a:extLst>
              <a:ext uri="{FF2B5EF4-FFF2-40B4-BE49-F238E27FC236}">
                <a16:creationId xmlns:a16="http://schemas.microsoft.com/office/drawing/2014/main" id="{89F7AF2B-AE70-C555-DDDD-4C985FEC9E58}"/>
              </a:ext>
            </a:extLst>
          </p:cNvPr>
          <p:cNvGrpSpPr/>
          <p:nvPr/>
        </p:nvGrpSpPr>
        <p:grpSpPr>
          <a:xfrm>
            <a:off x="7833981" y="1459203"/>
            <a:ext cx="3149865" cy="4658963"/>
            <a:chOff x="6872284" y="1478857"/>
            <a:chExt cx="3149865" cy="4658963"/>
          </a:xfrm>
        </p:grpSpPr>
        <p:pic>
          <p:nvPicPr>
            <p:cNvPr id="17" name="Picture 16">
              <a:extLst>
                <a:ext uri="{FF2B5EF4-FFF2-40B4-BE49-F238E27FC236}">
                  <a16:creationId xmlns:a16="http://schemas.microsoft.com/office/drawing/2014/main" id="{A54FB4C8-AC83-A4C5-87C8-95C187AC2F39}"/>
                </a:ext>
              </a:extLst>
            </p:cNvPr>
            <p:cNvPicPr>
              <a:picLocks noChangeAspect="1"/>
            </p:cNvPicPr>
            <p:nvPr/>
          </p:nvPicPr>
          <p:blipFill rotWithShape="1">
            <a:blip r:embed="rId3"/>
            <a:srcRect l="85926" t="7613" r="6875" b="54527"/>
            <a:stretch/>
          </p:blipFill>
          <p:spPr>
            <a:xfrm>
              <a:off x="6872284" y="1478857"/>
              <a:ext cx="3149865" cy="4658963"/>
            </a:xfrm>
            <a:prstGeom prst="rect">
              <a:avLst/>
            </a:prstGeom>
            <a:ln>
              <a:solidFill>
                <a:schemeClr val="tx1"/>
              </a:solidFill>
            </a:ln>
          </p:spPr>
        </p:pic>
        <p:sp>
          <p:nvSpPr>
            <p:cNvPr id="14" name="Rectangle 13">
              <a:extLst>
                <a:ext uri="{FF2B5EF4-FFF2-40B4-BE49-F238E27FC236}">
                  <a16:creationId xmlns:a16="http://schemas.microsoft.com/office/drawing/2014/main" id="{BCDD6C50-3539-94F0-D662-03070B36171E}"/>
                </a:ext>
              </a:extLst>
            </p:cNvPr>
            <p:cNvSpPr>
              <a:spLocks/>
            </p:cNvSpPr>
            <p:nvPr/>
          </p:nvSpPr>
          <p:spPr>
            <a:xfrm>
              <a:off x="7661005" y="1662967"/>
              <a:ext cx="715351" cy="1260856"/>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5" name="Rectangle 14">
              <a:extLst>
                <a:ext uri="{FF2B5EF4-FFF2-40B4-BE49-F238E27FC236}">
                  <a16:creationId xmlns:a16="http://schemas.microsoft.com/office/drawing/2014/main" id="{C32B6207-4D4E-E73C-3405-3E0C90375FAC}"/>
                </a:ext>
              </a:extLst>
            </p:cNvPr>
            <p:cNvSpPr>
              <a:spLocks/>
            </p:cNvSpPr>
            <p:nvPr/>
          </p:nvSpPr>
          <p:spPr>
            <a:xfrm>
              <a:off x="7696865" y="3943143"/>
              <a:ext cx="2286000" cy="54864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19966633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8D64FC0-7C5A-CD5A-4317-39B68E9C3E94}"/>
              </a:ext>
            </a:extLst>
          </p:cNvPr>
          <p:cNvSpPr>
            <a:spLocks noGrp="1"/>
          </p:cNvSpPr>
          <p:nvPr>
            <p:ph sz="half" idx="2"/>
          </p:nvPr>
        </p:nvSpPr>
        <p:spPr/>
        <p:txBody>
          <a:bodyPr/>
          <a:lstStyle/>
          <a:p>
            <a:pPr marL="342900" indent="-342900">
              <a:buFont typeface="+mj-lt"/>
              <a:buAutoNum type="arabicPeriod"/>
            </a:pPr>
            <a:r>
              <a:rPr lang="en-US" dirty="0">
                <a:cs typeface="Times New Roman" panose="02020603050405020304" pitchFamily="18" charset="0"/>
              </a:rPr>
              <a:t>Cline </a:t>
            </a:r>
            <a:r>
              <a:rPr lang="en-US" dirty="0" err="1">
                <a:cs typeface="Times New Roman" panose="02020603050405020304" pitchFamily="18" charset="0"/>
              </a:rPr>
              <a:t>na</a:t>
            </a:r>
            <a:r>
              <a:rPr lang="en-US" dirty="0">
                <a:cs typeface="Times New Roman" panose="02020603050405020304" pitchFamily="18" charset="0"/>
              </a:rPr>
              <a:t> janela de diálogo Ordenar </a:t>
            </a:r>
          </a:p>
          <a:p>
            <a:pPr marL="342900" indent="-342900">
              <a:buFont typeface="+mj-lt"/>
              <a:buAutoNum type="arabicPeriod"/>
            </a:pPr>
            <a:r>
              <a:rPr lang="en-US" dirty="0" err="1">
                <a:cs typeface="Times New Roman" panose="02020603050405020304" pitchFamily="18" charset="0"/>
              </a:rPr>
              <a:t>Exclua</a:t>
            </a:r>
            <a:r>
              <a:rPr lang="en-US" dirty="0">
                <a:cs typeface="Times New Roman" panose="02020603050405020304" pitchFamily="18" charset="0"/>
              </a:rPr>
              <a:t> </a:t>
            </a:r>
            <a:r>
              <a:rPr lang="en-US" dirty="0" err="1">
                <a:cs typeface="Times New Roman" panose="02020603050405020304" pitchFamily="18" charset="0"/>
              </a:rPr>
              <a:t>cabeçalhos</a:t>
            </a:r>
            <a:r>
              <a:rPr lang="en-US" dirty="0">
                <a:cs typeface="Times New Roman" panose="02020603050405020304" pitchFamily="18" charset="0"/>
              </a:rPr>
              <a:t> da ordenação de dados clicando em </a:t>
            </a:r>
            <a:r>
              <a:rPr lang="en-US" b="1" dirty="0">
                <a:cs typeface="Times New Roman" panose="02020603050405020304" pitchFamily="18" charset="0"/>
              </a:rPr>
              <a:t>Os meus dados </a:t>
            </a:r>
            <a:r>
              <a:rPr lang="en-US" b="1" dirty="0" err="1">
                <a:cs typeface="Times New Roman" panose="02020603050405020304" pitchFamily="18" charset="0"/>
              </a:rPr>
              <a:t>têm</a:t>
            </a:r>
            <a:r>
              <a:rPr lang="en-US" b="1" dirty="0">
                <a:cs typeface="Times New Roman" panose="02020603050405020304" pitchFamily="18" charset="0"/>
              </a:rPr>
              <a:t> cabeçalhos </a:t>
            </a:r>
          </a:p>
          <a:p>
            <a:pPr marL="342900" indent="-342900">
              <a:buFont typeface="+mj-lt"/>
              <a:buAutoNum type="arabicPeriod"/>
            </a:pPr>
            <a:r>
              <a:rPr lang="en-US" dirty="0" err="1">
                <a:cs typeface="Times New Roman" panose="02020603050405020304" pitchFamily="18" charset="0"/>
              </a:rPr>
              <a:t>Ordene</a:t>
            </a:r>
            <a:r>
              <a:rPr lang="en-US" dirty="0">
                <a:cs typeface="Times New Roman" panose="02020603050405020304" pitchFamily="18" charset="0"/>
              </a:rPr>
              <a:t> </a:t>
            </a:r>
            <a:r>
              <a:rPr lang="en-US" dirty="0">
                <a:effectLst/>
                <a:latin typeface="Arial" panose="020B0604020202020204" pitchFamily="34" charset="0"/>
                <a:ea typeface="Times New Roman" panose="02020603050405020304" pitchFamily="18" charset="0"/>
              </a:rPr>
              <a:t>por coluna, por valores e por ordem</a:t>
            </a:r>
            <a:endParaRPr lang="en-US" dirty="0"/>
          </a:p>
          <a:p>
            <a:pPr marL="0" indent="0">
              <a:buNone/>
            </a:pPr>
            <a:endParaRPr lang="en-US" dirty="0"/>
          </a:p>
        </p:txBody>
      </p:sp>
      <p:sp>
        <p:nvSpPr>
          <p:cNvPr id="3" name="Title 2">
            <a:extLst>
              <a:ext uri="{FF2B5EF4-FFF2-40B4-BE49-F238E27FC236}">
                <a16:creationId xmlns:a16="http://schemas.microsoft.com/office/drawing/2014/main" id="{AF04DEC1-54F3-E564-19FE-372AE90EB079}"/>
              </a:ext>
            </a:extLst>
          </p:cNvPr>
          <p:cNvSpPr>
            <a:spLocks noGrp="1"/>
          </p:cNvSpPr>
          <p:nvPr>
            <p:ph type="title"/>
          </p:nvPr>
        </p:nvSpPr>
        <p:spPr/>
        <p:txBody>
          <a:bodyPr/>
          <a:lstStyle/>
          <a:p>
            <a:r>
              <a:rPr lang="en-US" dirty="0" err="1"/>
              <a:t>Prática</a:t>
            </a:r>
            <a:r>
              <a:rPr lang="en-US" dirty="0"/>
              <a:t> de </a:t>
            </a:r>
            <a:r>
              <a:rPr lang="en-US" dirty="0" err="1"/>
              <a:t>ordenação</a:t>
            </a:r>
            <a:r>
              <a:rPr lang="en-US" dirty="0"/>
              <a:t>: </a:t>
            </a:r>
            <a:r>
              <a:rPr lang="en-US" dirty="0" err="1"/>
              <a:t>caixa</a:t>
            </a:r>
            <a:r>
              <a:rPr lang="en-US" dirty="0"/>
              <a:t> de </a:t>
            </a:r>
            <a:r>
              <a:rPr lang="en-US" dirty="0" err="1"/>
              <a:t>diálogo</a:t>
            </a:r>
            <a:r>
              <a:rPr lang="en-US" dirty="0"/>
              <a:t> </a:t>
            </a:r>
          </a:p>
        </p:txBody>
      </p:sp>
      <p:grpSp>
        <p:nvGrpSpPr>
          <p:cNvPr id="11" name="Group 10">
            <a:extLst>
              <a:ext uri="{FF2B5EF4-FFF2-40B4-BE49-F238E27FC236}">
                <a16:creationId xmlns:a16="http://schemas.microsoft.com/office/drawing/2014/main" id="{1E721092-BD15-DAA9-52CE-F577D6B6E9B7}"/>
              </a:ext>
            </a:extLst>
          </p:cNvPr>
          <p:cNvGrpSpPr/>
          <p:nvPr/>
        </p:nvGrpSpPr>
        <p:grpSpPr>
          <a:xfrm>
            <a:off x="3502617" y="3660540"/>
            <a:ext cx="5447952" cy="2457626"/>
            <a:chOff x="3502617" y="3660540"/>
            <a:chExt cx="5186766" cy="2239467"/>
          </a:xfrm>
        </p:grpSpPr>
        <p:pic>
          <p:nvPicPr>
            <p:cNvPr id="6" name="Picture 5">
              <a:extLst>
                <a:ext uri="{FF2B5EF4-FFF2-40B4-BE49-F238E27FC236}">
                  <a16:creationId xmlns:a16="http://schemas.microsoft.com/office/drawing/2014/main" id="{35A11D50-CF6B-7834-BD21-8F90756330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2617" y="3660540"/>
              <a:ext cx="5186766" cy="2239467"/>
            </a:xfrm>
            <a:prstGeom prst="rect">
              <a:avLst/>
            </a:prstGeom>
            <a:noFill/>
            <a:ln>
              <a:solidFill>
                <a:schemeClr val="tx1"/>
              </a:solidFill>
            </a:ln>
          </p:spPr>
        </p:pic>
        <p:sp>
          <p:nvSpPr>
            <p:cNvPr id="7" name="Rectangle 6">
              <a:extLst>
                <a:ext uri="{FF2B5EF4-FFF2-40B4-BE49-F238E27FC236}">
                  <a16:creationId xmlns:a16="http://schemas.microsoft.com/office/drawing/2014/main" id="{A9578A0B-6E0F-038C-4388-DD615D144AB8}"/>
                </a:ext>
              </a:extLst>
            </p:cNvPr>
            <p:cNvSpPr>
              <a:spLocks/>
            </p:cNvSpPr>
            <p:nvPr/>
          </p:nvSpPr>
          <p:spPr>
            <a:xfrm>
              <a:off x="7463485" y="3954764"/>
              <a:ext cx="1146875" cy="237210"/>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883252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D279D2D-CA5A-A4D0-E851-DF85F700248A}"/>
              </a:ext>
            </a:extLst>
          </p:cNvPr>
          <p:cNvSpPr>
            <a:spLocks noGrp="1"/>
          </p:cNvSpPr>
          <p:nvPr>
            <p:ph sz="half" idx="2"/>
          </p:nvPr>
        </p:nvSpPr>
        <p:spPr/>
        <p:txBody>
          <a:bodyPr>
            <a:normAutofit/>
          </a:bodyPr>
          <a:lstStyle/>
          <a:p>
            <a:pPr marL="0">
              <a:buNone/>
            </a:pPr>
            <a:r>
              <a:rPr lang="en-US" sz="2800" dirty="0" err="1"/>
              <a:t>Atalho</a:t>
            </a:r>
            <a:r>
              <a:rPr lang="en-US" sz="2800" dirty="0"/>
              <a:t> para:</a:t>
            </a:r>
          </a:p>
          <a:p>
            <a:r>
              <a:rPr lang="en-US" sz="2800" dirty="0"/>
              <a:t>Salvar</a:t>
            </a:r>
          </a:p>
          <a:p>
            <a:r>
              <a:rPr lang="en-US" sz="2800" dirty="0" err="1"/>
              <a:t>Desfazer</a:t>
            </a:r>
            <a:endParaRPr lang="en-US" sz="2800" dirty="0"/>
          </a:p>
          <a:p>
            <a:r>
              <a:rPr lang="en-US" sz="2800" dirty="0" err="1"/>
              <a:t>Refazer</a:t>
            </a:r>
            <a:endParaRPr lang="en-US" sz="2800" dirty="0"/>
          </a:p>
          <a:p>
            <a:r>
              <a:rPr lang="en-US" sz="2800" dirty="0" err="1"/>
              <a:t>Imprimir</a:t>
            </a:r>
            <a:endParaRPr lang="en-US" sz="2800" dirty="0"/>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nchor="t">
            <a:normAutofit/>
          </a:bodyPr>
          <a:lstStyle/>
          <a:p>
            <a:r>
              <a:rPr lang="en-US"/>
              <a:t>Barra de acesso rápido</a:t>
            </a:r>
            <a:endParaRPr lang="en-US" dirty="0"/>
          </a:p>
        </p:txBody>
      </p:sp>
      <p:pic>
        <p:nvPicPr>
          <p:cNvPr id="13" name="Picture 12">
            <a:extLst>
              <a:ext uri="{FF2B5EF4-FFF2-40B4-BE49-F238E27FC236}">
                <a16:creationId xmlns:a16="http://schemas.microsoft.com/office/drawing/2014/main" id="{D1FEBC91-1BFC-48A1-392D-EB9FC0E937DD}"/>
              </a:ext>
            </a:extLst>
          </p:cNvPr>
          <p:cNvPicPr>
            <a:picLocks noChangeAspect="1"/>
          </p:cNvPicPr>
          <p:nvPr/>
        </p:nvPicPr>
        <p:blipFill>
          <a:blip r:embed="rId3"/>
          <a:stretch>
            <a:fillRect/>
          </a:stretch>
        </p:blipFill>
        <p:spPr>
          <a:xfrm>
            <a:off x="4020522" y="1802423"/>
            <a:ext cx="6800850" cy="4324350"/>
          </a:xfrm>
          <a:prstGeom prst="rect">
            <a:avLst/>
          </a:prstGeom>
          <a:ln>
            <a:solidFill>
              <a:schemeClr val="tx1"/>
            </a:solidFill>
          </a:ln>
        </p:spPr>
      </p:pic>
      <p:sp>
        <p:nvSpPr>
          <p:cNvPr id="14" name="TextBox 13">
            <a:extLst>
              <a:ext uri="{FF2B5EF4-FFF2-40B4-BE49-F238E27FC236}">
                <a16:creationId xmlns:a16="http://schemas.microsoft.com/office/drawing/2014/main" id="{FE29BCE2-B5C4-82EA-0D49-8F713A6512A9}"/>
              </a:ext>
            </a:extLst>
          </p:cNvPr>
          <p:cNvSpPr txBox="1"/>
          <p:nvPr/>
        </p:nvSpPr>
        <p:spPr>
          <a:xfrm>
            <a:off x="4042168" y="1816568"/>
            <a:ext cx="4028812" cy="45720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924229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4B318D1-FD42-E8C5-B6A8-709399EA58D7}"/>
              </a:ext>
            </a:extLst>
          </p:cNvPr>
          <p:cNvSpPr>
            <a:spLocks noGrp="1"/>
          </p:cNvSpPr>
          <p:nvPr>
            <p:ph sz="half" idx="2"/>
          </p:nvPr>
        </p:nvSpPr>
        <p:spPr/>
        <p:txBody>
          <a:bodyPr/>
          <a:lstStyle/>
          <a:p>
            <a:pPr marL="342900" indent="-342900">
              <a:buFont typeface="+mj-lt"/>
              <a:buAutoNum type="arabicPeriod"/>
            </a:pPr>
            <a:r>
              <a:rPr lang="en-US" sz="2800" dirty="0"/>
              <a:t>Selecione </a:t>
            </a:r>
            <a:r>
              <a:rPr lang="en-US" sz="2800" b="1" dirty="0"/>
              <a:t>ILL </a:t>
            </a:r>
            <a:r>
              <a:rPr lang="en-US" sz="2800" dirty="0">
                <a:effectLst/>
                <a:latin typeface="Arial" panose="020B0604020202020204" pitchFamily="34" charset="0"/>
                <a:ea typeface="Times New Roman" panose="02020603050405020304" pitchFamily="18" charset="0"/>
              </a:rPr>
              <a:t>na lista pendente "Ordenar por" das variáveis da base de dados Oswego</a:t>
            </a:r>
          </a:p>
          <a:p>
            <a:pPr marL="342900" indent="-342900">
              <a:buFont typeface="+mj-lt"/>
              <a:buAutoNum type="arabicPeriod"/>
            </a:pPr>
            <a:r>
              <a:rPr lang="en-US" sz="2800" dirty="0">
                <a:effectLst/>
                <a:latin typeface="Arial" panose="020B0604020202020204" pitchFamily="34" charset="0"/>
                <a:ea typeface="Times New Roman" panose="02020603050405020304" pitchFamily="18" charset="0"/>
              </a:rPr>
              <a:t>Clique em </a:t>
            </a:r>
            <a:r>
              <a:rPr lang="en-US" sz="2800" b="1" dirty="0">
                <a:effectLst/>
                <a:latin typeface="Arial" panose="020B0604020202020204" pitchFamily="34" charset="0"/>
                <a:ea typeface="Times New Roman" panose="02020603050405020304" pitchFamily="18" charset="0"/>
              </a:rPr>
              <a:t>OK</a:t>
            </a:r>
            <a:endParaRPr lang="en-US" sz="2800" dirty="0"/>
          </a:p>
          <a:p>
            <a:pPr marL="0" indent="0">
              <a:buNone/>
            </a:pPr>
            <a:endParaRPr lang="en-US" dirty="0"/>
          </a:p>
        </p:txBody>
      </p:sp>
      <p:sp>
        <p:nvSpPr>
          <p:cNvPr id="3" name="Title 2">
            <a:extLst>
              <a:ext uri="{FF2B5EF4-FFF2-40B4-BE49-F238E27FC236}">
                <a16:creationId xmlns:a16="http://schemas.microsoft.com/office/drawing/2014/main" id="{B0422274-A300-84A1-EE28-6E5B1788AB33}"/>
              </a:ext>
            </a:extLst>
          </p:cNvPr>
          <p:cNvSpPr>
            <a:spLocks noGrp="1"/>
          </p:cNvSpPr>
          <p:nvPr>
            <p:ph type="title"/>
          </p:nvPr>
        </p:nvSpPr>
        <p:spPr/>
        <p:txBody>
          <a:bodyPr/>
          <a:lstStyle/>
          <a:p>
            <a:r>
              <a:rPr lang="en-US" dirty="0" err="1"/>
              <a:t>Prática</a:t>
            </a:r>
            <a:r>
              <a:rPr lang="en-US" dirty="0"/>
              <a:t> de </a:t>
            </a:r>
            <a:r>
              <a:rPr lang="en-US" dirty="0" err="1"/>
              <a:t>ordenação</a:t>
            </a:r>
            <a:r>
              <a:rPr lang="en-US" dirty="0"/>
              <a:t>: </a:t>
            </a:r>
            <a:r>
              <a:rPr lang="en-US" dirty="0" err="1"/>
              <a:t>nível</a:t>
            </a:r>
            <a:r>
              <a:rPr lang="en-US" dirty="0"/>
              <a:t> </a:t>
            </a:r>
            <a:r>
              <a:rPr lang="en-US" dirty="0" err="1"/>
              <a:t>seleção</a:t>
            </a:r>
            <a:endParaRPr lang="en-US" dirty="0"/>
          </a:p>
        </p:txBody>
      </p:sp>
      <p:grpSp>
        <p:nvGrpSpPr>
          <p:cNvPr id="11" name="Group 10">
            <a:extLst>
              <a:ext uri="{FF2B5EF4-FFF2-40B4-BE49-F238E27FC236}">
                <a16:creationId xmlns:a16="http://schemas.microsoft.com/office/drawing/2014/main" id="{ED81958B-4DA3-1FDE-CEC7-812C0EAEC9DE}"/>
              </a:ext>
            </a:extLst>
          </p:cNvPr>
          <p:cNvGrpSpPr/>
          <p:nvPr/>
        </p:nvGrpSpPr>
        <p:grpSpPr>
          <a:xfrm>
            <a:off x="3502617" y="3314109"/>
            <a:ext cx="5186766" cy="2239467"/>
            <a:chOff x="3502617" y="3314109"/>
            <a:chExt cx="5186766" cy="2239467"/>
          </a:xfrm>
        </p:grpSpPr>
        <p:pic>
          <p:nvPicPr>
            <p:cNvPr id="7" name="Picture 6">
              <a:extLst>
                <a:ext uri="{FF2B5EF4-FFF2-40B4-BE49-F238E27FC236}">
                  <a16:creationId xmlns:a16="http://schemas.microsoft.com/office/drawing/2014/main" id="{04F5522A-1AD1-E0F1-95BE-E2A17952C8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2617" y="3314109"/>
              <a:ext cx="5186766" cy="2239467"/>
            </a:xfrm>
            <a:prstGeom prst="rect">
              <a:avLst/>
            </a:prstGeom>
            <a:noFill/>
            <a:ln>
              <a:solidFill>
                <a:schemeClr val="tx1"/>
              </a:solidFill>
            </a:ln>
          </p:spPr>
        </p:pic>
        <p:sp>
          <p:nvSpPr>
            <p:cNvPr id="6" name="Rectangle 5">
              <a:extLst>
                <a:ext uri="{FF2B5EF4-FFF2-40B4-BE49-F238E27FC236}">
                  <a16:creationId xmlns:a16="http://schemas.microsoft.com/office/drawing/2014/main" id="{9F70E7EA-9512-1F61-3C70-34650ADB3D57}"/>
                </a:ext>
              </a:extLst>
            </p:cNvPr>
            <p:cNvSpPr>
              <a:spLocks/>
            </p:cNvSpPr>
            <p:nvPr/>
          </p:nvSpPr>
          <p:spPr>
            <a:xfrm>
              <a:off x="3647840" y="4023491"/>
              <a:ext cx="1578916" cy="338328"/>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20855770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D5B1C4-0C70-338C-43F2-7B1C8DE1F076}"/>
              </a:ext>
            </a:extLst>
          </p:cNvPr>
          <p:cNvSpPr>
            <a:spLocks noGrp="1"/>
          </p:cNvSpPr>
          <p:nvPr>
            <p:ph sz="half" idx="2"/>
          </p:nvPr>
        </p:nvSpPr>
        <p:spPr>
          <a:xfrm>
            <a:off x="5960962" y="1478857"/>
            <a:ext cx="5392838" cy="4639309"/>
          </a:xfrm>
        </p:spPr>
        <p:txBody>
          <a:bodyPr/>
          <a:lstStyle/>
          <a:p>
            <a:pPr marL="342900" marR="0" lvl="0" indent="-342900" rtl="0">
              <a:buFont typeface="+mj-lt"/>
              <a:buAutoNum type="arabicPeriod"/>
            </a:pPr>
            <a:r>
              <a:rPr lang="en-US" sz="2800" dirty="0">
                <a:effectLst/>
                <a:ea typeface="Times New Roman" panose="02020603050405020304" pitchFamily="18" charset="0"/>
                <a:cs typeface="Times New Roman" panose="02020603050405020304" pitchFamily="18" charset="0"/>
              </a:rPr>
              <a:t>Clique em </a:t>
            </a:r>
            <a:r>
              <a:rPr lang="en-US" sz="2800" b="1" dirty="0" err="1">
                <a:effectLst/>
                <a:ea typeface="Times New Roman" panose="02020603050405020304" pitchFamily="18" charset="0"/>
                <a:cs typeface="Times New Roman" panose="02020603050405020304" pitchFamily="18" charset="0"/>
              </a:rPr>
              <a:t>Adicionar</a:t>
            </a:r>
            <a:r>
              <a:rPr lang="en-US" sz="2800" b="1" dirty="0">
                <a:effectLst/>
                <a:ea typeface="Times New Roman" panose="02020603050405020304" pitchFamily="18" charset="0"/>
                <a:cs typeface="Times New Roman" panose="02020603050405020304" pitchFamily="18" charset="0"/>
              </a:rPr>
              <a:t> </a:t>
            </a:r>
            <a:r>
              <a:rPr lang="en-US" b="1" dirty="0" err="1">
                <a:ea typeface="Times New Roman" panose="02020603050405020304" pitchFamily="18" charset="0"/>
                <a:cs typeface="Times New Roman" panose="02020603050405020304" pitchFamily="18" charset="0"/>
              </a:rPr>
              <a:t>N</a:t>
            </a:r>
            <a:r>
              <a:rPr lang="en-US" sz="2800" b="1" dirty="0" err="1">
                <a:effectLst/>
                <a:ea typeface="Times New Roman" panose="02020603050405020304" pitchFamily="18" charset="0"/>
                <a:cs typeface="Times New Roman" panose="02020603050405020304" pitchFamily="18" charset="0"/>
              </a:rPr>
              <a:t>ível</a:t>
            </a:r>
            <a:endParaRPr lang="en-US" sz="2800" b="1" dirty="0">
              <a:effectLst/>
              <a:ea typeface="Times New Roman" panose="02020603050405020304" pitchFamily="18" charset="0"/>
              <a:cs typeface="Times New Roman" panose="02020603050405020304" pitchFamily="18" charset="0"/>
            </a:endParaRPr>
          </a:p>
          <a:p>
            <a:pPr marL="342900" marR="0" lvl="0" indent="-342900">
              <a:buFont typeface="+mj-lt"/>
              <a:buAutoNum type="arabicPeriod"/>
            </a:pPr>
            <a:r>
              <a:rPr lang="en-US" sz="2800" dirty="0">
                <a:effectLst/>
                <a:ea typeface="Times New Roman" panose="02020603050405020304" pitchFamily="18" charset="0"/>
                <a:cs typeface="Times New Roman" panose="02020603050405020304" pitchFamily="18" charset="0"/>
              </a:rPr>
              <a:t>Selecionar </a:t>
            </a:r>
            <a:r>
              <a:rPr lang="en-US" sz="2800" b="1" dirty="0">
                <a:effectLst/>
                <a:ea typeface="Times New Roman" panose="02020603050405020304" pitchFamily="18" charset="0"/>
                <a:cs typeface="Times New Roman" panose="02020603050405020304" pitchFamily="18" charset="0"/>
              </a:rPr>
              <a:t>TIMEONSET</a:t>
            </a:r>
          </a:p>
          <a:p>
            <a:pPr marL="342900" marR="0" lvl="0" indent="-342900">
              <a:buFont typeface="+mj-lt"/>
              <a:buAutoNum type="arabicPeriod"/>
            </a:pPr>
            <a:r>
              <a:rPr lang="en-US" sz="2800" dirty="0">
                <a:effectLst/>
                <a:ea typeface="Times New Roman" panose="02020603050405020304" pitchFamily="18" charset="0"/>
                <a:cs typeface="Times New Roman" panose="02020603050405020304" pitchFamily="18" charset="0"/>
              </a:rPr>
              <a:t>Guarde o seu trabalho clicando no </a:t>
            </a:r>
            <a:r>
              <a:rPr lang="en-US" sz="2800" dirty="0" err="1">
                <a:effectLst/>
                <a:ea typeface="Times New Roman" panose="02020603050405020304" pitchFamily="18" charset="0"/>
                <a:cs typeface="Times New Roman" panose="02020603050405020304" pitchFamily="18" charset="0"/>
              </a:rPr>
              <a:t>ícone</a:t>
            </a:r>
            <a:r>
              <a:rPr lang="en-US" sz="2800" dirty="0">
                <a:effectLst/>
                <a:ea typeface="Times New Roman" panose="02020603050405020304" pitchFamily="18" charset="0"/>
                <a:cs typeface="Times New Roman" panose="02020603050405020304" pitchFamily="18" charset="0"/>
              </a:rPr>
              <a:t> Salvar  </a:t>
            </a:r>
          </a:p>
          <a:p>
            <a:endParaRPr lang="en-US" dirty="0"/>
          </a:p>
        </p:txBody>
      </p:sp>
      <p:sp>
        <p:nvSpPr>
          <p:cNvPr id="3" name="Title 2">
            <a:extLst>
              <a:ext uri="{FF2B5EF4-FFF2-40B4-BE49-F238E27FC236}">
                <a16:creationId xmlns:a16="http://schemas.microsoft.com/office/drawing/2014/main" id="{538A3198-D6A6-9FA3-BD25-947524D7EC70}"/>
              </a:ext>
            </a:extLst>
          </p:cNvPr>
          <p:cNvSpPr>
            <a:spLocks noGrp="1"/>
          </p:cNvSpPr>
          <p:nvPr>
            <p:ph type="title"/>
          </p:nvPr>
        </p:nvSpPr>
        <p:spPr/>
        <p:txBody>
          <a:bodyPr/>
          <a:lstStyle/>
          <a:p>
            <a:r>
              <a:rPr lang="en-US" dirty="0" err="1"/>
              <a:t>Prática</a:t>
            </a:r>
            <a:r>
              <a:rPr lang="en-US" dirty="0"/>
              <a:t> de </a:t>
            </a:r>
            <a:r>
              <a:rPr lang="en-US" dirty="0" err="1"/>
              <a:t>ordenação</a:t>
            </a:r>
            <a:r>
              <a:rPr lang="en-US" dirty="0"/>
              <a:t>: </a:t>
            </a:r>
            <a:r>
              <a:rPr lang="en-US" dirty="0" err="1"/>
              <a:t>adicionar</a:t>
            </a:r>
            <a:r>
              <a:rPr lang="en-US" dirty="0"/>
              <a:t> um </a:t>
            </a:r>
            <a:r>
              <a:rPr lang="en-US" dirty="0" err="1"/>
              <a:t>nível</a:t>
            </a:r>
            <a:endParaRPr lang="en-US" dirty="0"/>
          </a:p>
        </p:txBody>
      </p:sp>
      <p:pic>
        <p:nvPicPr>
          <p:cNvPr id="15" name="Picture 14" descr="The screen capture shows the Save icon. " title="Save Icon">
            <a:extLst>
              <a:ext uri="{FF2B5EF4-FFF2-40B4-BE49-F238E27FC236}">
                <a16:creationId xmlns:a16="http://schemas.microsoft.com/office/drawing/2014/main" id="{107B2794-E49A-96FA-9509-2C3148BF8DF9}"/>
              </a:ext>
            </a:extLst>
          </p:cNvPr>
          <p:cNvPicPr/>
          <p:nvPr/>
        </p:nvPicPr>
        <p:blipFill>
          <a:blip r:embed="rId3">
            <a:extLst>
              <a:ext uri="{28A0092B-C50C-407E-A947-70E740481C1C}">
                <a14:useLocalDpi xmlns:a14="http://schemas.microsoft.com/office/drawing/2010/main" val="0"/>
              </a:ext>
            </a:extLst>
          </a:blip>
          <a:srcRect l="580" t="15216" r="97935" b="82317"/>
          <a:stretch>
            <a:fillRect/>
          </a:stretch>
        </p:blipFill>
        <p:spPr bwMode="auto">
          <a:xfrm>
            <a:off x="10838300" y="2958141"/>
            <a:ext cx="641651" cy="596448"/>
          </a:xfrm>
          <a:prstGeom prst="rect">
            <a:avLst/>
          </a:prstGeom>
          <a:noFill/>
          <a:ln>
            <a:solidFill>
              <a:schemeClr val="tx1"/>
            </a:solidFill>
          </a:ln>
          <a:effectLst>
            <a:outerShdw blurRad="50800" dist="38100" dir="2700000" algn="tl" rotWithShape="0">
              <a:prstClr val="black">
                <a:alpha val="40000"/>
              </a:prstClr>
            </a:outerShdw>
          </a:effectLst>
        </p:spPr>
      </p:pic>
      <p:grpSp>
        <p:nvGrpSpPr>
          <p:cNvPr id="13" name="Group 12">
            <a:extLst>
              <a:ext uri="{FF2B5EF4-FFF2-40B4-BE49-F238E27FC236}">
                <a16:creationId xmlns:a16="http://schemas.microsoft.com/office/drawing/2014/main" id="{30121824-AD89-D88C-EA86-C02B43AC6C83}"/>
              </a:ext>
            </a:extLst>
          </p:cNvPr>
          <p:cNvGrpSpPr/>
          <p:nvPr/>
        </p:nvGrpSpPr>
        <p:grpSpPr>
          <a:xfrm>
            <a:off x="838200" y="1662006"/>
            <a:ext cx="4889033" cy="2681394"/>
            <a:chOff x="838200" y="1662006"/>
            <a:chExt cx="4889033" cy="2297243"/>
          </a:xfrm>
        </p:grpSpPr>
        <p:pic>
          <p:nvPicPr>
            <p:cNvPr id="6" name="Picture 5">
              <a:extLst>
                <a:ext uri="{FF2B5EF4-FFF2-40B4-BE49-F238E27FC236}">
                  <a16:creationId xmlns:a16="http://schemas.microsoft.com/office/drawing/2014/main" id="{EBE0A08F-E5AF-228C-B1FA-2F31606F27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662006"/>
              <a:ext cx="4889033" cy="2297243"/>
            </a:xfrm>
            <a:prstGeom prst="rect">
              <a:avLst/>
            </a:prstGeom>
            <a:noFill/>
            <a:ln>
              <a:solidFill>
                <a:schemeClr val="tx1"/>
              </a:solidFill>
            </a:ln>
          </p:spPr>
        </p:pic>
        <p:sp>
          <p:nvSpPr>
            <p:cNvPr id="8" name="Rectangle 7">
              <a:extLst>
                <a:ext uri="{FF2B5EF4-FFF2-40B4-BE49-F238E27FC236}">
                  <a16:creationId xmlns:a16="http://schemas.microsoft.com/office/drawing/2014/main" id="{CDC5A4E5-E7F8-8913-4575-1971ED7E10D3}"/>
                </a:ext>
              </a:extLst>
            </p:cNvPr>
            <p:cNvSpPr>
              <a:spLocks/>
            </p:cNvSpPr>
            <p:nvPr/>
          </p:nvSpPr>
          <p:spPr>
            <a:xfrm>
              <a:off x="1353700" y="3348587"/>
              <a:ext cx="1078515" cy="218702"/>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9" name="Rectangle 8">
              <a:extLst>
                <a:ext uri="{FF2B5EF4-FFF2-40B4-BE49-F238E27FC236}">
                  <a16:creationId xmlns:a16="http://schemas.microsoft.com/office/drawing/2014/main" id="{8AFEBF15-A226-FDCB-A48A-4893DFA29434}"/>
                </a:ext>
              </a:extLst>
            </p:cNvPr>
            <p:cNvSpPr>
              <a:spLocks/>
            </p:cNvSpPr>
            <p:nvPr/>
          </p:nvSpPr>
          <p:spPr>
            <a:xfrm>
              <a:off x="969723" y="1992458"/>
              <a:ext cx="701034" cy="218702"/>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33487084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8ABA186-D40A-99A4-44B6-2ED5F2DAC2A1}"/>
              </a:ext>
            </a:extLst>
          </p:cNvPr>
          <p:cNvSpPr>
            <a:spLocks noGrp="1"/>
          </p:cNvSpPr>
          <p:nvPr>
            <p:ph sz="half" idx="2"/>
          </p:nvPr>
        </p:nvSpPr>
        <p:spPr>
          <a:xfrm>
            <a:off x="838199" y="1432557"/>
            <a:ext cx="7958559" cy="4639309"/>
          </a:xfrm>
        </p:spPr>
        <p:txBody>
          <a:bodyPr/>
          <a:lstStyle/>
          <a:p>
            <a:pPr marL="285750" indent="-285750">
              <a:buFont typeface="Arial" panose="020B0604020202020204" pitchFamily="34" charset="0"/>
              <a:buChar char="•"/>
            </a:pPr>
            <a:r>
              <a:rPr lang="en-US" sz="2800" dirty="0"/>
              <a:t>Mostrar ou ocultar dados específicos</a:t>
            </a:r>
          </a:p>
          <a:p>
            <a:pPr marL="0" indent="0">
              <a:buNone/>
            </a:pPr>
            <a:r>
              <a:rPr lang="en-US" sz="2800" dirty="0"/>
              <a:t>Passos para filtrar dados:</a:t>
            </a:r>
          </a:p>
          <a:p>
            <a:pPr marL="800100" lvl="1" indent="-342900">
              <a:buClrTx/>
              <a:buFont typeface="+mj-lt"/>
              <a:buAutoNum type="arabicPeriod"/>
            </a:pPr>
            <a:r>
              <a:rPr lang="en-GB" dirty="0">
                <a:ea typeface="Times New Roman" panose="02020603050405020304" pitchFamily="18" charset="0"/>
                <a:cs typeface="Times New Roman" panose="02020603050405020304" pitchFamily="18" charset="0"/>
              </a:rPr>
              <a:t>Selecione todos os dados da folha de cálculo </a:t>
            </a:r>
            <a:r>
              <a:rPr lang="en-GB" u="sng" dirty="0">
                <a:ea typeface="Times New Roman" panose="02020603050405020304" pitchFamily="18" charset="0"/>
                <a:cs typeface="Times New Roman" panose="02020603050405020304" pitchFamily="18" charset="0"/>
              </a:rPr>
              <a:t>OSWEGO2 </a:t>
            </a:r>
            <a:r>
              <a:rPr lang="en-GB" dirty="0">
                <a:ea typeface="Times New Roman" panose="02020603050405020304" pitchFamily="18" charset="0"/>
                <a:cs typeface="Times New Roman" panose="02020603050405020304" pitchFamily="18" charset="0"/>
              </a:rPr>
              <a:t>clicando no canto superior esquerdo da folha de cálculo</a:t>
            </a:r>
          </a:p>
          <a:p>
            <a:pPr marL="800100" lvl="1" indent="-342900">
              <a:buClrTx/>
              <a:buFont typeface="+mj-lt"/>
              <a:buAutoNum type="arabicPeriod"/>
            </a:pPr>
            <a:r>
              <a:rPr lang="en-US" dirty="0">
                <a:ea typeface="Times New Roman" panose="02020603050405020304" pitchFamily="18" charset="0"/>
                <a:cs typeface="Times New Roman" panose="02020603050405020304" pitchFamily="18" charset="0"/>
              </a:rPr>
              <a:t>No separador Página inicial, selecione </a:t>
            </a:r>
            <a:r>
              <a:rPr lang="en-US" b="1" dirty="0" err="1">
                <a:ea typeface="Times New Roman" panose="02020603050405020304" pitchFamily="18" charset="0"/>
                <a:cs typeface="Times New Roman" panose="02020603050405020304" pitchFamily="18" charset="0"/>
              </a:rPr>
              <a:t>Ordenar</a:t>
            </a:r>
            <a:r>
              <a:rPr lang="en-US" b="1" dirty="0">
                <a:ea typeface="Times New Roman" panose="02020603050405020304" pitchFamily="18" charset="0"/>
                <a:cs typeface="Times New Roman" panose="02020603050405020304" pitchFamily="18" charset="0"/>
              </a:rPr>
              <a:t> </a:t>
            </a:r>
            <a:br>
              <a:rPr lang="en-US" b="1" dirty="0">
                <a:ea typeface="Times New Roman" panose="02020603050405020304" pitchFamily="18" charset="0"/>
                <a:cs typeface="Times New Roman" panose="02020603050405020304" pitchFamily="18" charset="0"/>
              </a:rPr>
            </a:br>
            <a:r>
              <a:rPr lang="en-US" b="1" dirty="0">
                <a:ea typeface="Times New Roman" panose="02020603050405020304" pitchFamily="18" charset="0"/>
                <a:cs typeface="Times New Roman" panose="02020603050405020304" pitchFamily="18" charset="0"/>
              </a:rPr>
              <a:t>e filtrar</a:t>
            </a:r>
          </a:p>
          <a:p>
            <a:pPr marL="800100" lvl="1" indent="-342900">
              <a:buClrTx/>
              <a:buFont typeface="+mj-lt"/>
              <a:buAutoNum type="arabicPeriod"/>
            </a:pPr>
            <a:r>
              <a:rPr lang="en-US" dirty="0">
                <a:ea typeface="Times New Roman" panose="02020603050405020304" pitchFamily="18" charset="0"/>
                <a:cs typeface="Times New Roman" panose="02020603050405020304" pitchFamily="18" charset="0"/>
              </a:rPr>
              <a:t>Selecionar </a:t>
            </a:r>
            <a:r>
              <a:rPr lang="en-US" b="1" dirty="0">
                <a:ea typeface="Times New Roman" panose="02020603050405020304" pitchFamily="18" charset="0"/>
                <a:cs typeface="Times New Roman" panose="02020603050405020304" pitchFamily="18" charset="0"/>
              </a:rPr>
              <a:t>filtro </a:t>
            </a:r>
          </a:p>
          <a:p>
            <a:pPr marL="800100" lvl="1" indent="-342900">
              <a:buClrTx/>
              <a:buFont typeface="+mj-lt"/>
              <a:buAutoNum type="arabicPeriod"/>
            </a:pPr>
            <a:r>
              <a:rPr lang="en-GB" dirty="0">
                <a:ea typeface="Times New Roman" panose="02020603050405020304" pitchFamily="18" charset="0"/>
                <a:cs typeface="Times New Roman" panose="02020603050405020304" pitchFamily="18" charset="0"/>
              </a:rPr>
              <a:t>Cada coluna tem agora </a:t>
            </a:r>
            <a:r>
              <a:rPr lang="en-GB" dirty="0" err="1">
                <a:ea typeface="Times New Roman" panose="02020603050405020304" pitchFamily="18" charset="0"/>
                <a:cs typeface="Times New Roman" panose="02020603050405020304" pitchFamily="18" charset="0"/>
              </a:rPr>
              <a:t>uma</a:t>
            </a:r>
            <a:r>
              <a:rPr lang="en-GB" dirty="0">
                <a:ea typeface="Times New Roman" panose="02020603050405020304" pitchFamily="18" charset="0"/>
                <a:cs typeface="Times New Roman" panose="02020603050405020304" pitchFamily="18" charset="0"/>
              </a:rPr>
              <a:t> </a:t>
            </a:r>
            <a:br>
              <a:rPr lang="en-GB" dirty="0">
                <a:ea typeface="Times New Roman" panose="02020603050405020304" pitchFamily="18" charset="0"/>
                <a:cs typeface="Times New Roman" panose="02020603050405020304" pitchFamily="18" charset="0"/>
              </a:rPr>
            </a:br>
            <a:r>
              <a:rPr lang="en-GB" dirty="0">
                <a:ea typeface="Times New Roman" panose="02020603050405020304" pitchFamily="18" charset="0"/>
                <a:cs typeface="Times New Roman" panose="02020603050405020304" pitchFamily="18" charset="0"/>
              </a:rPr>
              <a:t>seta ao lado da letra A, B, C, etc.</a:t>
            </a:r>
          </a:p>
          <a:p>
            <a:pPr marL="514350" indent="-514350">
              <a:buFont typeface="+mj-lt"/>
              <a:buAutoNum type="arabicPeriod"/>
            </a:pPr>
            <a:endParaRPr lang="en-US" sz="2800" dirty="0"/>
          </a:p>
          <a:p>
            <a:endParaRPr lang="en-US" dirty="0"/>
          </a:p>
        </p:txBody>
      </p:sp>
      <p:sp>
        <p:nvSpPr>
          <p:cNvPr id="3" name="Title 2">
            <a:extLst>
              <a:ext uri="{FF2B5EF4-FFF2-40B4-BE49-F238E27FC236}">
                <a16:creationId xmlns:a16="http://schemas.microsoft.com/office/drawing/2014/main" id="{05D55B82-766C-8FD1-7C45-064498F0B528}"/>
              </a:ext>
            </a:extLst>
          </p:cNvPr>
          <p:cNvSpPr>
            <a:spLocks noGrp="1"/>
          </p:cNvSpPr>
          <p:nvPr>
            <p:ph type="title"/>
          </p:nvPr>
        </p:nvSpPr>
        <p:spPr/>
        <p:txBody>
          <a:bodyPr/>
          <a:lstStyle/>
          <a:p>
            <a:r>
              <a:rPr lang="en-US" dirty="0"/>
              <a:t>Filtragem de dados</a:t>
            </a:r>
          </a:p>
        </p:txBody>
      </p:sp>
      <p:grpSp>
        <p:nvGrpSpPr>
          <p:cNvPr id="17" name="Group 16">
            <a:extLst>
              <a:ext uri="{FF2B5EF4-FFF2-40B4-BE49-F238E27FC236}">
                <a16:creationId xmlns:a16="http://schemas.microsoft.com/office/drawing/2014/main" id="{A2C43901-F45A-9B6E-B485-4B15DA401D3E}"/>
              </a:ext>
            </a:extLst>
          </p:cNvPr>
          <p:cNvGrpSpPr/>
          <p:nvPr/>
        </p:nvGrpSpPr>
        <p:grpSpPr>
          <a:xfrm>
            <a:off x="8995437" y="1484750"/>
            <a:ext cx="2358363" cy="3241999"/>
            <a:chOff x="8784557" y="1478857"/>
            <a:chExt cx="2569243" cy="3608212"/>
          </a:xfrm>
        </p:grpSpPr>
        <p:pic>
          <p:nvPicPr>
            <p:cNvPr id="13" name="Picture 12">
              <a:extLst>
                <a:ext uri="{FF2B5EF4-FFF2-40B4-BE49-F238E27FC236}">
                  <a16:creationId xmlns:a16="http://schemas.microsoft.com/office/drawing/2014/main" id="{6E8F7978-E938-6B5E-905D-2A31B2ED3D22}"/>
                </a:ext>
              </a:extLst>
            </p:cNvPr>
            <p:cNvPicPr>
              <a:picLocks noChangeAspect="1"/>
            </p:cNvPicPr>
            <p:nvPr/>
          </p:nvPicPr>
          <p:blipFill rotWithShape="1">
            <a:blip r:embed="rId3"/>
            <a:srcRect l="85741" t="7943" r="6875" b="55185"/>
            <a:stretch/>
          </p:blipFill>
          <p:spPr>
            <a:xfrm>
              <a:off x="8784557" y="1478857"/>
              <a:ext cx="2569243" cy="3608212"/>
            </a:xfrm>
            <a:prstGeom prst="rect">
              <a:avLst/>
            </a:prstGeom>
            <a:ln>
              <a:solidFill>
                <a:schemeClr val="tx1"/>
              </a:solidFill>
            </a:ln>
          </p:spPr>
        </p:pic>
        <p:sp>
          <p:nvSpPr>
            <p:cNvPr id="14" name="Rectangle 13">
              <a:extLst>
                <a:ext uri="{FF2B5EF4-FFF2-40B4-BE49-F238E27FC236}">
                  <a16:creationId xmlns:a16="http://schemas.microsoft.com/office/drawing/2014/main" id="{C0238B8E-DF04-3DC6-1527-7C8FEE04C2DD}"/>
                </a:ext>
              </a:extLst>
            </p:cNvPr>
            <p:cNvSpPr>
              <a:spLocks/>
            </p:cNvSpPr>
            <p:nvPr/>
          </p:nvSpPr>
          <p:spPr>
            <a:xfrm>
              <a:off x="9467227" y="1590294"/>
              <a:ext cx="591173" cy="1040017"/>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5" name="Rectangle 14">
              <a:extLst>
                <a:ext uri="{FF2B5EF4-FFF2-40B4-BE49-F238E27FC236}">
                  <a16:creationId xmlns:a16="http://schemas.microsoft.com/office/drawing/2014/main" id="{F806DDD0-2E03-DF86-D2FC-F4764386CFCD}"/>
                </a:ext>
              </a:extLst>
            </p:cNvPr>
            <p:cNvSpPr>
              <a:spLocks/>
            </p:cNvSpPr>
            <p:nvPr/>
          </p:nvSpPr>
          <p:spPr>
            <a:xfrm>
              <a:off x="9506293" y="3849511"/>
              <a:ext cx="1847507" cy="389468"/>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grpSp>
      <p:pic>
        <p:nvPicPr>
          <p:cNvPr id="21" name="Picture 20">
            <a:extLst>
              <a:ext uri="{FF2B5EF4-FFF2-40B4-BE49-F238E27FC236}">
                <a16:creationId xmlns:a16="http://schemas.microsoft.com/office/drawing/2014/main" id="{A2890559-5577-2097-A44E-5B9EF46B580B}"/>
              </a:ext>
            </a:extLst>
          </p:cNvPr>
          <p:cNvPicPr>
            <a:picLocks noChangeAspect="1"/>
          </p:cNvPicPr>
          <p:nvPr/>
        </p:nvPicPr>
        <p:blipFill rotWithShape="1">
          <a:blip r:embed="rId4"/>
          <a:srcRect l="1536"/>
          <a:stretch/>
        </p:blipFill>
        <p:spPr>
          <a:xfrm>
            <a:off x="6533510" y="5188404"/>
            <a:ext cx="4923853" cy="809625"/>
          </a:xfrm>
          <a:prstGeom prst="rect">
            <a:avLst/>
          </a:prstGeom>
          <a:ln>
            <a:solidFill>
              <a:schemeClr val="tx1"/>
            </a:solidFill>
          </a:ln>
        </p:spPr>
      </p:pic>
    </p:spTree>
    <p:extLst>
      <p:ext uri="{BB962C8B-B14F-4D97-AF65-F5344CB8AC3E}">
        <p14:creationId xmlns:p14="http://schemas.microsoft.com/office/powerpoint/2010/main" val="403970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D0A0AA7-F418-FD7C-A790-3C3D32AB1120}"/>
              </a:ext>
            </a:extLst>
          </p:cNvPr>
          <p:cNvSpPr>
            <a:spLocks noGrp="1"/>
          </p:cNvSpPr>
          <p:nvPr>
            <p:ph sz="half" idx="2"/>
          </p:nvPr>
        </p:nvSpPr>
        <p:spPr/>
        <p:txBody>
          <a:bodyPr/>
          <a:lstStyle/>
          <a:p>
            <a:r>
              <a:rPr lang="en-US" dirty="0" err="1">
                <a:ea typeface="Times New Roman" panose="02020603050405020304" pitchFamily="18" charset="0"/>
              </a:rPr>
              <a:t>Vá</a:t>
            </a:r>
            <a:r>
              <a:rPr lang="en-US" sz="2800" dirty="0">
                <a:ea typeface="Times New Roman" panose="02020603050405020304" pitchFamily="18" charset="0"/>
              </a:rPr>
              <a:t> para a </a:t>
            </a:r>
            <a:r>
              <a:rPr lang="en-US" sz="2800" dirty="0">
                <a:effectLst/>
                <a:ea typeface="Times New Roman" panose="02020603050405020304" pitchFamily="18" charset="0"/>
              </a:rPr>
              <a:t>folha de cálculo </a:t>
            </a:r>
            <a:r>
              <a:rPr lang="en-US" sz="2800" u="sng" dirty="0">
                <a:effectLst/>
                <a:ea typeface="Times New Roman" panose="02020603050405020304" pitchFamily="18" charset="0"/>
              </a:rPr>
              <a:t>OSWEGO2 </a:t>
            </a:r>
            <a:r>
              <a:rPr lang="en-US" sz="2800" dirty="0">
                <a:effectLst/>
                <a:ea typeface="Times New Roman" panose="02020603050405020304" pitchFamily="18" charset="0"/>
              </a:rPr>
              <a:t>e filtrar o conjunto de dados para </a:t>
            </a:r>
            <a:r>
              <a:rPr lang="en-US" sz="2800" dirty="0" err="1">
                <a:effectLst/>
                <a:ea typeface="Times New Roman" panose="02020603050405020304" pitchFamily="18" charset="0"/>
              </a:rPr>
              <a:t>ver</a:t>
            </a:r>
            <a:r>
              <a:rPr lang="en-US" sz="2800" dirty="0">
                <a:effectLst/>
                <a:ea typeface="Times New Roman" panose="02020603050405020304" pitchFamily="18" charset="0"/>
              </a:rPr>
              <a:t> </a:t>
            </a:r>
            <a:r>
              <a:rPr lang="en-US" sz="2800" dirty="0" err="1">
                <a:effectLst/>
                <a:ea typeface="Times New Roman" panose="02020603050405020304" pitchFamily="18" charset="0"/>
              </a:rPr>
              <a:t>apenas</a:t>
            </a:r>
            <a:r>
              <a:rPr lang="en-US" sz="2800" dirty="0">
                <a:effectLst/>
                <a:ea typeface="Times New Roman" panose="02020603050405020304" pitchFamily="18" charset="0"/>
              </a:rPr>
              <a:t> mulheres</a:t>
            </a:r>
            <a:endParaRPr lang="en-US" dirty="0"/>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Clique na seta da coluna Sexo e anule a seleção de </a:t>
            </a:r>
            <a:br>
              <a:rPr lang="en-US" dirty="0">
                <a:effectLst/>
                <a:ea typeface="Times New Roman" panose="02020603050405020304" pitchFamily="18" charset="0"/>
                <a:cs typeface="Times New Roman" panose="02020603050405020304" pitchFamily="18" charset="0"/>
              </a:rPr>
            </a:br>
            <a:r>
              <a:rPr lang="en-US" dirty="0">
                <a:effectLst/>
                <a:ea typeface="Times New Roman" panose="02020603050405020304" pitchFamily="18" charset="0"/>
                <a:cs typeface="Times New Roman" panose="02020603050405020304" pitchFamily="18" charset="0"/>
              </a:rPr>
              <a:t>"</a:t>
            </a:r>
            <a:r>
              <a:rPr lang="en-US" dirty="0" err="1">
                <a:effectLst/>
                <a:ea typeface="Times New Roman" panose="02020603050405020304" pitchFamily="18" charset="0"/>
                <a:cs typeface="Times New Roman" panose="02020603050405020304" pitchFamily="18" charset="0"/>
              </a:rPr>
              <a:t>Selecionar</a:t>
            </a:r>
            <a:r>
              <a:rPr lang="en-US" dirty="0">
                <a:effectLst/>
                <a:ea typeface="Times New Roman" panose="02020603050405020304" pitchFamily="18" charset="0"/>
                <a:cs typeface="Times New Roman" panose="02020603050405020304" pitchFamily="18" charset="0"/>
              </a:rPr>
              <a:t> </a:t>
            </a:r>
            <a:r>
              <a:rPr lang="en-US" dirty="0" err="1">
                <a:effectLst/>
                <a:ea typeface="Times New Roman" panose="02020603050405020304" pitchFamily="18" charset="0"/>
                <a:cs typeface="Times New Roman" panose="02020603050405020304" pitchFamily="18" charset="0"/>
              </a:rPr>
              <a:t>Tudo</a:t>
            </a:r>
            <a:r>
              <a:rPr lang="en-US" i="1" dirty="0">
                <a:effectLst/>
                <a:ea typeface="Times New Roman" panose="02020603050405020304" pitchFamily="18" charset="0"/>
                <a:cs typeface="Times New Roman" panose="02020603050405020304" pitchFamily="18" charset="0"/>
              </a:rPr>
              <a:t>"</a:t>
            </a:r>
            <a:endParaRPr lang="en-US" dirty="0">
              <a:effectLst/>
              <a:ea typeface="Times New Roman" panose="02020603050405020304" pitchFamily="18" charset="0"/>
              <a:cs typeface="Times New Roman" panose="02020603050405020304" pitchFamily="18" charset="0"/>
            </a:endParaRPr>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Clique na caixa de </a:t>
            </a:r>
            <a:r>
              <a:rPr lang="en-US" dirty="0" err="1">
                <a:effectLst/>
                <a:ea typeface="Times New Roman" panose="02020603050405020304" pitchFamily="18" charset="0"/>
                <a:cs typeface="Times New Roman" panose="02020603050405020304" pitchFamily="18" charset="0"/>
              </a:rPr>
              <a:t>verificação</a:t>
            </a:r>
            <a:r>
              <a:rPr lang="en-US" dirty="0">
                <a:effectLst/>
                <a:ea typeface="Times New Roman" panose="02020603050405020304" pitchFamily="18" charset="0"/>
                <a:cs typeface="Times New Roman" panose="02020603050405020304" pitchFamily="18" charset="0"/>
              </a:rPr>
              <a:t> </a:t>
            </a:r>
            <a:r>
              <a:rPr lang="en-US" i="1" dirty="0">
                <a:ea typeface="Times New Roman" panose="02020603050405020304" pitchFamily="18" charset="0"/>
                <a:cs typeface="Times New Roman" panose="02020603050405020304" pitchFamily="18" charset="0"/>
              </a:rPr>
              <a:t>“</a:t>
            </a:r>
            <a:r>
              <a:rPr lang="en-US" dirty="0" err="1">
                <a:effectLst/>
                <a:ea typeface="Times New Roman" panose="02020603050405020304" pitchFamily="18" charset="0"/>
                <a:cs typeface="Times New Roman" panose="02020603050405020304" pitchFamily="18" charset="0"/>
              </a:rPr>
              <a:t>Feminino</a:t>
            </a:r>
            <a:r>
              <a:rPr lang="en-US" dirty="0">
                <a:effectLst/>
                <a:ea typeface="Times New Roman" panose="02020603050405020304" pitchFamily="18" charset="0"/>
                <a:cs typeface="Times New Roman" panose="02020603050405020304" pitchFamily="18" charset="0"/>
              </a:rPr>
              <a:t>”</a:t>
            </a:r>
          </a:p>
          <a:p>
            <a:pPr marL="800100" lvl="1" indent="-342900">
              <a:buClrTx/>
              <a:buFont typeface="+mj-lt"/>
              <a:buAutoNum type="arabicPeriod"/>
            </a:pPr>
            <a:r>
              <a:rPr lang="en-US" dirty="0">
                <a:effectLst/>
                <a:ea typeface="Times New Roman" panose="02020603050405020304" pitchFamily="18" charset="0"/>
                <a:cs typeface="Times New Roman" panose="02020603050405020304" pitchFamily="18" charset="0"/>
              </a:rPr>
              <a:t>Clique em </a:t>
            </a:r>
            <a:r>
              <a:rPr lang="en-US" b="1" dirty="0">
                <a:effectLst/>
                <a:ea typeface="Times New Roman" panose="02020603050405020304" pitchFamily="18" charset="0"/>
                <a:cs typeface="Times New Roman" panose="02020603050405020304" pitchFamily="18" charset="0"/>
              </a:rPr>
              <a:t>OK</a:t>
            </a:r>
          </a:p>
          <a:p>
            <a:r>
              <a:rPr lang="en-US" sz="2800" dirty="0">
                <a:effectLst/>
                <a:ea typeface="Times New Roman" panose="02020603050405020304" pitchFamily="18" charset="0"/>
              </a:rPr>
              <a:t>Clique novamente em </a:t>
            </a:r>
            <a:r>
              <a:rPr lang="en-US" sz="2800" b="1" dirty="0">
                <a:effectLst/>
                <a:ea typeface="Times New Roman" panose="02020603050405020304" pitchFamily="18" charset="0"/>
              </a:rPr>
              <a:t>Filtro </a:t>
            </a:r>
            <a:r>
              <a:rPr lang="en-US" sz="2800" dirty="0">
                <a:effectLst/>
                <a:ea typeface="Times New Roman" panose="02020603050405020304" pitchFamily="18" charset="0"/>
              </a:rPr>
              <a:t>e as setas desaparecerão</a:t>
            </a:r>
          </a:p>
          <a:p>
            <a:pPr lvl="1"/>
            <a:r>
              <a:rPr lang="en-US" dirty="0">
                <a:effectLst/>
                <a:ea typeface="Times New Roman" panose="02020603050405020304" pitchFamily="18" charset="0"/>
              </a:rPr>
              <a:t>Os dados relativos aos homens voltam a aparecer e sai-se do </a:t>
            </a:r>
            <a:br>
              <a:rPr lang="en-US" dirty="0">
                <a:effectLst/>
                <a:ea typeface="Times New Roman" panose="02020603050405020304" pitchFamily="18" charset="0"/>
              </a:rPr>
            </a:br>
            <a:r>
              <a:rPr lang="en-US" dirty="0">
                <a:effectLst/>
                <a:ea typeface="Times New Roman" panose="02020603050405020304" pitchFamily="18" charset="0"/>
              </a:rPr>
              <a:t>modo Filtro</a:t>
            </a:r>
            <a:endParaRPr lang="en-US" dirty="0"/>
          </a:p>
          <a:p>
            <a:pPr marL="0" indent="0">
              <a:buNone/>
            </a:pPr>
            <a:endParaRPr lang="en-US" dirty="0"/>
          </a:p>
        </p:txBody>
      </p:sp>
      <p:sp>
        <p:nvSpPr>
          <p:cNvPr id="3" name="Title 2">
            <a:extLst>
              <a:ext uri="{FF2B5EF4-FFF2-40B4-BE49-F238E27FC236}">
                <a16:creationId xmlns:a16="http://schemas.microsoft.com/office/drawing/2014/main" id="{636407FE-3AFF-2A0A-065C-042E85B00DC2}"/>
              </a:ext>
            </a:extLst>
          </p:cNvPr>
          <p:cNvSpPr>
            <a:spLocks noGrp="1"/>
          </p:cNvSpPr>
          <p:nvPr>
            <p:ph type="title"/>
          </p:nvPr>
        </p:nvSpPr>
        <p:spPr/>
        <p:txBody>
          <a:bodyPr/>
          <a:lstStyle/>
          <a:p>
            <a:r>
              <a:rPr lang="en-US" dirty="0"/>
              <a:t>Prática de </a:t>
            </a:r>
            <a:r>
              <a:rPr lang="en-US" dirty="0" err="1"/>
              <a:t>filtragem</a:t>
            </a:r>
            <a:r>
              <a:rPr lang="en-US" dirty="0"/>
              <a:t> de dados</a:t>
            </a:r>
          </a:p>
        </p:txBody>
      </p:sp>
    </p:spTree>
    <p:extLst>
      <p:ext uri="{BB962C8B-B14F-4D97-AF65-F5344CB8AC3E}">
        <p14:creationId xmlns:p14="http://schemas.microsoft.com/office/powerpoint/2010/main" val="87896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6BE58-0770-4B43-B641-C2692354B98A}"/>
              </a:ext>
            </a:extLst>
          </p:cNvPr>
          <p:cNvSpPr>
            <a:spLocks noGrp="1"/>
          </p:cNvSpPr>
          <p:nvPr>
            <p:ph type="title"/>
          </p:nvPr>
        </p:nvSpPr>
        <p:spPr/>
        <p:txBody>
          <a:bodyPr/>
          <a:lstStyle/>
          <a:p>
            <a:r>
              <a:rPr lang="en-US" dirty="0" err="1"/>
              <a:t>Ordenar</a:t>
            </a:r>
            <a:r>
              <a:rPr lang="en-US" dirty="0"/>
              <a:t> e </a:t>
            </a:r>
            <a:r>
              <a:rPr lang="en-US" dirty="0" err="1"/>
              <a:t>filtrar</a:t>
            </a:r>
            <a:r>
              <a:rPr lang="en-US" sz="3200" dirty="0"/>
              <a:t> </a:t>
            </a:r>
            <a:r>
              <a:rPr lang="en-US" dirty="0"/>
              <a:t>(1/2)</a:t>
            </a:r>
          </a:p>
        </p:txBody>
      </p:sp>
    </p:spTree>
    <p:extLst>
      <p:ext uri="{BB962C8B-B14F-4D97-AF65-F5344CB8AC3E}">
        <p14:creationId xmlns:p14="http://schemas.microsoft.com/office/powerpoint/2010/main" val="40999065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A2C25A-1EAF-7C49-440C-37EF58D53E4A}"/>
              </a:ext>
            </a:extLst>
          </p:cNvPr>
          <p:cNvSpPr>
            <a:spLocks noGrp="1"/>
          </p:cNvSpPr>
          <p:nvPr>
            <p:ph sz="half" idx="2"/>
          </p:nvPr>
        </p:nvSpPr>
        <p:spPr/>
        <p:txBody>
          <a:bodyPr/>
          <a:lstStyle/>
          <a:p>
            <a:r>
              <a:rPr lang="en-US" dirty="0" err="1"/>
              <a:t>Acessar</a:t>
            </a:r>
            <a:r>
              <a:rPr lang="en-US" dirty="0"/>
              <a:t> a ficha de trabalho sobre </a:t>
            </a:r>
            <a:r>
              <a:rPr lang="en-US" u="sng" dirty="0"/>
              <a:t>a cólera da OMS</a:t>
            </a:r>
          </a:p>
          <a:p>
            <a:pPr marL="800100" lvl="2" indent="-342900">
              <a:buClrTx/>
              <a:buFont typeface="+mj-lt"/>
              <a:buAutoNum type="arabicPeriod"/>
            </a:pPr>
            <a:r>
              <a:rPr lang="en-US" sz="2400" dirty="0">
                <a:cs typeface="Times New Roman" panose="02020603050405020304" pitchFamily="18" charset="0"/>
              </a:rPr>
              <a:t>Ordenar os dados por país e ano</a:t>
            </a:r>
          </a:p>
          <a:p>
            <a:pPr marL="800100" lvl="2" indent="-342900">
              <a:buClrTx/>
              <a:buFont typeface="+mj-lt"/>
              <a:buAutoNum type="arabicPeriod"/>
            </a:pPr>
            <a:r>
              <a:rPr lang="en-US" sz="2400" dirty="0">
                <a:cs typeface="Times New Roman" panose="02020603050405020304" pitchFamily="18" charset="0"/>
              </a:rPr>
              <a:t>Filtrar por país (desmarcar a opção Selecionar tudo)</a:t>
            </a:r>
          </a:p>
          <a:p>
            <a:r>
              <a:rPr lang="en-US" dirty="0"/>
              <a:t>Guardar como nova folha de cálculo com o nome "NACIONAL"</a:t>
            </a:r>
          </a:p>
          <a:p>
            <a:endParaRPr lang="en-US" dirty="0"/>
          </a:p>
        </p:txBody>
      </p:sp>
      <p:sp>
        <p:nvSpPr>
          <p:cNvPr id="3" name="Title 2">
            <a:extLst>
              <a:ext uri="{FF2B5EF4-FFF2-40B4-BE49-F238E27FC236}">
                <a16:creationId xmlns:a16="http://schemas.microsoft.com/office/drawing/2014/main" id="{EF7C9436-47F4-53B4-B47B-257332105311}"/>
              </a:ext>
            </a:extLst>
          </p:cNvPr>
          <p:cNvSpPr>
            <a:spLocks noGrp="1"/>
          </p:cNvSpPr>
          <p:nvPr>
            <p:ph type="title"/>
          </p:nvPr>
        </p:nvSpPr>
        <p:spPr/>
        <p:txBody>
          <a:bodyPr/>
          <a:lstStyle/>
          <a:p>
            <a:r>
              <a:rPr lang="en-US" dirty="0" err="1"/>
              <a:t>Ordenar</a:t>
            </a:r>
            <a:r>
              <a:rPr lang="en-US" dirty="0"/>
              <a:t> e </a:t>
            </a:r>
            <a:r>
              <a:rPr lang="en-US" dirty="0" err="1"/>
              <a:t>filtrar</a:t>
            </a:r>
            <a:r>
              <a:rPr lang="en-US" dirty="0"/>
              <a:t> (2/2)</a:t>
            </a:r>
          </a:p>
        </p:txBody>
      </p:sp>
    </p:spTree>
    <p:extLst>
      <p:ext uri="{BB962C8B-B14F-4D97-AF65-F5344CB8AC3E}">
        <p14:creationId xmlns:p14="http://schemas.microsoft.com/office/powerpoint/2010/main" val="14271954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696F7CE-05AF-F84D-D0B2-71443635C77D}"/>
              </a:ext>
            </a:extLst>
          </p:cNvPr>
          <p:cNvSpPr>
            <a:spLocks noGrp="1"/>
          </p:cNvSpPr>
          <p:nvPr>
            <p:ph sz="half" idx="2"/>
          </p:nvPr>
        </p:nvSpPr>
        <p:spPr/>
        <p:txBody>
          <a:bodyPr/>
          <a:lstStyle/>
          <a:p>
            <a:r>
              <a:rPr lang="en-US" dirty="0"/>
              <a:t>Histograma</a:t>
            </a:r>
          </a:p>
          <a:p>
            <a:pPr lvl="1"/>
            <a:r>
              <a:rPr lang="en-US" dirty="0"/>
              <a:t>Semelhante a um gráfico de barras verticais</a:t>
            </a:r>
          </a:p>
          <a:p>
            <a:pPr lvl="1"/>
            <a:r>
              <a:rPr lang="en-US" dirty="0"/>
              <a:t>Utilizado para variáveis contínuas (hora, dia, mês), que </a:t>
            </a:r>
            <a:r>
              <a:rPr lang="en-US" dirty="0" err="1"/>
              <a:t>são</a:t>
            </a:r>
            <a:r>
              <a:rPr lang="en-US" dirty="0"/>
              <a:t> </a:t>
            </a:r>
            <a:r>
              <a:rPr lang="en-US" dirty="0" err="1"/>
              <a:t>normalmente</a:t>
            </a:r>
            <a:r>
              <a:rPr lang="en-US" dirty="0"/>
              <a:t> colocadas no eixo horizontal (eixo x)</a:t>
            </a:r>
          </a:p>
          <a:p>
            <a:pPr lvl="1"/>
            <a:r>
              <a:rPr lang="en-US" dirty="0"/>
              <a:t>As colunas adjacentes devem tocar-se</a:t>
            </a:r>
          </a:p>
          <a:p>
            <a:pPr lvl="1"/>
            <a:r>
              <a:rPr lang="en-US" dirty="0"/>
              <a:t>Curva </a:t>
            </a:r>
            <a:r>
              <a:rPr lang="en-US" dirty="0" err="1"/>
              <a:t>epidêmica</a:t>
            </a:r>
            <a:endParaRPr lang="en-US" dirty="0"/>
          </a:p>
          <a:p>
            <a:pPr lvl="2"/>
            <a:r>
              <a:rPr lang="en-US" dirty="0"/>
              <a:t>Apresenta a distribuição de casos durante um surto ou epidemia</a:t>
            </a:r>
          </a:p>
          <a:p>
            <a:pPr lvl="2"/>
            <a:r>
              <a:rPr lang="en-US" dirty="0"/>
              <a:t>Organizado por data de </a:t>
            </a:r>
            <a:r>
              <a:rPr lang="en-US" dirty="0" err="1"/>
              <a:t>início</a:t>
            </a:r>
            <a:r>
              <a:rPr lang="en-US" dirty="0"/>
              <a:t> dos </a:t>
            </a:r>
            <a:r>
              <a:rPr lang="en-US" dirty="0" err="1"/>
              <a:t>sintomas</a:t>
            </a:r>
            <a:endParaRPr lang="en-US" dirty="0"/>
          </a:p>
          <a:p>
            <a:pPr lvl="2"/>
            <a:r>
              <a:rPr lang="en-US" dirty="0"/>
              <a:t>Sempre apresentado com colunas</a:t>
            </a:r>
          </a:p>
          <a:p>
            <a:pPr lvl="2"/>
            <a:r>
              <a:rPr lang="en-US" dirty="0"/>
              <a:t>O eixo X apresenta períodos de tempo</a:t>
            </a:r>
          </a:p>
          <a:p>
            <a:pPr lvl="2"/>
            <a:r>
              <a:rPr lang="en-US" dirty="0"/>
              <a:t>O eixo Y apresenta o número de casos</a:t>
            </a:r>
          </a:p>
          <a:p>
            <a:endParaRPr lang="en-US" dirty="0"/>
          </a:p>
          <a:p>
            <a:endParaRPr lang="en-US" dirty="0"/>
          </a:p>
        </p:txBody>
      </p:sp>
      <p:sp>
        <p:nvSpPr>
          <p:cNvPr id="3" name="Title 2">
            <a:extLst>
              <a:ext uri="{FF2B5EF4-FFF2-40B4-BE49-F238E27FC236}">
                <a16:creationId xmlns:a16="http://schemas.microsoft.com/office/drawing/2014/main" id="{9FB8500A-07F2-6BAC-7C74-12A3902E2534}"/>
              </a:ext>
            </a:extLst>
          </p:cNvPr>
          <p:cNvSpPr>
            <a:spLocks noGrp="1"/>
          </p:cNvSpPr>
          <p:nvPr>
            <p:ph type="title"/>
          </p:nvPr>
        </p:nvSpPr>
        <p:spPr/>
        <p:txBody>
          <a:bodyPr/>
          <a:lstStyle/>
          <a:p>
            <a:r>
              <a:rPr lang="en-US" dirty="0"/>
              <a:t>Visualização de dados</a:t>
            </a:r>
          </a:p>
        </p:txBody>
      </p:sp>
    </p:spTree>
    <p:extLst>
      <p:ext uri="{BB962C8B-B14F-4D97-AF65-F5344CB8AC3E}">
        <p14:creationId xmlns:p14="http://schemas.microsoft.com/office/powerpoint/2010/main" val="385159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8543" y="488799"/>
            <a:ext cx="10817772" cy="800100"/>
          </a:xfrm>
        </p:spPr>
        <p:txBody>
          <a:bodyPr/>
          <a:lstStyle/>
          <a:p>
            <a:r>
              <a:rPr lang="en-US" dirty="0"/>
              <a:t>Formato do </a:t>
            </a:r>
            <a:r>
              <a:rPr lang="en-US" dirty="0" err="1"/>
              <a:t>gráfico</a:t>
            </a:r>
            <a:endParaRPr lang="en-US" dirty="0"/>
          </a:p>
        </p:txBody>
      </p:sp>
      <p:graphicFrame>
        <p:nvGraphicFramePr>
          <p:cNvPr id="4" name="Object 3"/>
          <p:cNvGraphicFramePr>
            <a:graphicFrameLocks noGrp="1" noChangeAspect="1"/>
          </p:cNvGraphicFramePr>
          <p:nvPr>
            <p:ph idx="4294967295"/>
            <p:extLst>
              <p:ext uri="{D42A27DB-BD31-4B8C-83A1-F6EECF244321}">
                <p14:modId xmlns:p14="http://schemas.microsoft.com/office/powerpoint/2010/main" val="490838148"/>
              </p:ext>
            </p:extLst>
          </p:nvPr>
        </p:nvGraphicFramePr>
        <p:xfrm>
          <a:off x="0" y="1651000"/>
          <a:ext cx="8321675" cy="5029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
            <a:extLst>
              <a:ext uri="{FF2B5EF4-FFF2-40B4-BE49-F238E27FC236}">
                <a16:creationId xmlns:a16="http://schemas.microsoft.com/office/drawing/2014/main" id="{3182BD28-DA8C-35FB-0583-E7531E3B1D6F}"/>
              </a:ext>
            </a:extLst>
          </p:cNvPr>
          <p:cNvGrpSpPr/>
          <p:nvPr/>
        </p:nvGrpSpPr>
        <p:grpSpPr>
          <a:xfrm>
            <a:off x="4180458" y="1650655"/>
            <a:ext cx="7407193" cy="3605718"/>
            <a:chOff x="4133779" y="1298328"/>
            <a:chExt cx="7407193" cy="3605718"/>
          </a:xfrm>
        </p:grpSpPr>
        <p:sp>
          <p:nvSpPr>
            <p:cNvPr id="5" name="Rectangle 4"/>
            <p:cNvSpPr/>
            <p:nvPr/>
          </p:nvSpPr>
          <p:spPr>
            <a:xfrm>
              <a:off x="5322499" y="1298328"/>
              <a:ext cx="6218473" cy="2323713"/>
            </a:xfrm>
            <a:prstGeom prst="rect">
              <a:avLst/>
            </a:prstGeom>
            <a:ln>
              <a:solidFill>
                <a:srgbClr val="00953A"/>
              </a:solidFill>
            </a:ln>
          </p:spPr>
          <p:txBody>
            <a:bodyPr wrap="square">
              <a:spAutoFit/>
            </a:bodyPr>
            <a:lstStyle/>
            <a:p>
              <a:pPr marL="228600" indent="-228600" defTabSz="914400">
                <a:spcBef>
                  <a:spcPts val="500"/>
                </a:spcBef>
                <a:spcAft>
                  <a:spcPts val="500"/>
                </a:spcAft>
                <a:buFont typeface="Arial" panose="020B0604020202020204" pitchFamily="34" charset="0"/>
                <a:buChar char="•"/>
              </a:pPr>
              <a:r>
                <a:rPr lang="en-US" sz="2400" dirty="0">
                  <a:latin typeface="Arial" panose="020B0604020202020204" pitchFamily="34" charset="0"/>
                </a:rPr>
                <a:t>Sempre dispostos em colunas</a:t>
              </a:r>
            </a:p>
            <a:p>
              <a:pPr marL="228600" indent="-228600" defTabSz="914400">
                <a:spcBef>
                  <a:spcPts val="500"/>
                </a:spcBef>
                <a:spcAft>
                  <a:spcPts val="500"/>
                </a:spcAft>
                <a:buFont typeface="Arial" panose="020B0604020202020204" pitchFamily="34" charset="0"/>
                <a:buChar char="•"/>
              </a:pPr>
              <a:r>
                <a:rPr lang="en-US" sz="2400" dirty="0">
                  <a:latin typeface="Arial" panose="020B0604020202020204" pitchFamily="34" charset="0"/>
                </a:rPr>
                <a:t>Frequência no eixo y</a:t>
              </a:r>
            </a:p>
            <a:p>
              <a:pPr marL="228600" indent="-228600" defTabSz="914400">
                <a:spcBef>
                  <a:spcPts val="500"/>
                </a:spcBef>
                <a:spcAft>
                  <a:spcPts val="500"/>
                </a:spcAft>
                <a:buFont typeface="Arial" panose="020B0604020202020204" pitchFamily="34" charset="0"/>
                <a:buChar char="•"/>
              </a:pPr>
              <a:r>
                <a:rPr lang="en-US" sz="2400" dirty="0">
                  <a:latin typeface="Arial" panose="020B0604020202020204" pitchFamily="34" charset="0"/>
                </a:rPr>
                <a:t>Períodos de tempo no eixo x</a:t>
              </a:r>
            </a:p>
            <a:p>
              <a:pPr marL="228600" indent="-228600" defTabSz="914400">
                <a:spcBef>
                  <a:spcPts val="500"/>
                </a:spcBef>
                <a:spcAft>
                  <a:spcPts val="500"/>
                </a:spcAft>
                <a:buFont typeface="Arial" panose="020B0604020202020204" pitchFamily="34" charset="0"/>
                <a:buChar char="•"/>
              </a:pPr>
              <a:r>
                <a:rPr lang="en-US" sz="2400" dirty="0">
                  <a:latin typeface="Arial" panose="020B0604020202020204" pitchFamily="34" charset="0"/>
                </a:rPr>
                <a:t>Para o histograma, as colunas adjacentes tocam-se (sem intervalos)</a:t>
              </a:r>
            </a:p>
          </p:txBody>
        </p:sp>
        <p:cxnSp>
          <p:nvCxnSpPr>
            <p:cNvPr id="6" name="Straight Arrow Connector 5"/>
            <p:cNvCxnSpPr/>
            <p:nvPr/>
          </p:nvCxnSpPr>
          <p:spPr>
            <a:xfrm flipH="1">
              <a:off x="4133779" y="2460184"/>
              <a:ext cx="1188720" cy="1"/>
            </a:xfrm>
            <a:prstGeom prst="straightConnector1">
              <a:avLst/>
            </a:prstGeom>
            <a:ln w="38100">
              <a:solidFill>
                <a:srgbClr val="00953A"/>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072554" y="3622041"/>
              <a:ext cx="0" cy="1282005"/>
            </a:xfrm>
            <a:prstGeom prst="straightConnector1">
              <a:avLst/>
            </a:prstGeom>
            <a:ln w="38100">
              <a:solidFill>
                <a:srgbClr val="00953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38792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0C3D4B-567F-1D2F-BB1F-082898BE202F}"/>
              </a:ext>
            </a:extLst>
          </p:cNvPr>
          <p:cNvSpPr>
            <a:spLocks noGrp="1"/>
          </p:cNvSpPr>
          <p:nvPr>
            <p:ph type="title"/>
          </p:nvPr>
        </p:nvSpPr>
        <p:spPr/>
        <p:txBody>
          <a:bodyPr/>
          <a:lstStyle/>
          <a:p>
            <a:r>
              <a:rPr lang="en-US" dirty="0" err="1"/>
              <a:t>Prática</a:t>
            </a:r>
            <a:r>
              <a:rPr lang="en-US" dirty="0"/>
              <a:t> de </a:t>
            </a:r>
            <a:r>
              <a:rPr lang="en-US" dirty="0" err="1"/>
              <a:t>desenvolvimento</a:t>
            </a:r>
            <a:r>
              <a:rPr lang="en-US" dirty="0"/>
              <a:t> de um </a:t>
            </a:r>
            <a:r>
              <a:rPr lang="en-US" dirty="0" err="1"/>
              <a:t>histograma</a:t>
            </a:r>
            <a:r>
              <a:rPr lang="en-US" dirty="0"/>
              <a:t> (1/2) </a:t>
            </a:r>
            <a:br>
              <a:rPr lang="en-US" dirty="0"/>
            </a:br>
            <a:endParaRPr lang="pt-BR" dirty="0"/>
          </a:p>
        </p:txBody>
      </p:sp>
      <p:sp>
        <p:nvSpPr>
          <p:cNvPr id="2" name="Content Placeholder 1">
            <a:extLst>
              <a:ext uri="{FF2B5EF4-FFF2-40B4-BE49-F238E27FC236}">
                <a16:creationId xmlns:a16="http://schemas.microsoft.com/office/drawing/2014/main" id="{85129DC3-5EB2-B7F8-C134-CC4CC249DBF8}"/>
              </a:ext>
            </a:extLst>
          </p:cNvPr>
          <p:cNvSpPr>
            <a:spLocks noGrp="1"/>
          </p:cNvSpPr>
          <p:nvPr>
            <p:ph sz="half" idx="2"/>
          </p:nvPr>
        </p:nvSpPr>
        <p:spPr>
          <a:xfrm>
            <a:off x="838200" y="1478857"/>
            <a:ext cx="5388980" cy="4639309"/>
          </a:xfrm>
        </p:spPr>
        <p:txBody>
          <a:bodyPr/>
          <a:lstStyle/>
          <a:p>
            <a:pPr marL="342900" indent="-342900">
              <a:buFont typeface="+mj-lt"/>
              <a:buAutoNum type="arabicPeriod"/>
            </a:pPr>
            <a:r>
              <a:rPr lang="en-US" sz="2400" dirty="0" err="1">
                <a:ea typeface="Times New Roman" panose="02020603050405020304" pitchFamily="18" charset="0"/>
                <a:cs typeface="Times New Roman" panose="02020603050405020304" pitchFamily="18" charset="0"/>
              </a:rPr>
              <a:t>Selecione</a:t>
            </a:r>
            <a:r>
              <a:rPr lang="en-US" sz="2400" dirty="0">
                <a:ea typeface="Times New Roman" panose="02020603050405020304" pitchFamily="18" charset="0"/>
                <a:cs typeface="Times New Roman" panose="02020603050405020304" pitchFamily="18" charset="0"/>
              </a:rPr>
              <a:t> dados nas colunas A a C</a:t>
            </a:r>
          </a:p>
          <a:p>
            <a:pPr marL="342900" indent="-342900">
              <a:buFont typeface="+mj-lt"/>
              <a:buAutoNum type="arabicPeriod"/>
            </a:pPr>
            <a:r>
              <a:rPr lang="en-US" sz="2400" dirty="0">
                <a:ea typeface="Times New Roman" panose="02020603050405020304" pitchFamily="18" charset="0"/>
                <a:cs typeface="Times New Roman" panose="02020603050405020304" pitchFamily="18" charset="0"/>
              </a:rPr>
              <a:t>Mova o cursor para o canto inferior direito do conjunto de dados para fazer aparecer o ícone de </a:t>
            </a:r>
            <a:br>
              <a:rPr lang="en-US" sz="2400" dirty="0">
                <a:ea typeface="Times New Roman" panose="02020603050405020304" pitchFamily="18" charset="0"/>
                <a:cs typeface="Times New Roman" panose="02020603050405020304" pitchFamily="18" charset="0"/>
              </a:rPr>
            </a:br>
            <a:r>
              <a:rPr lang="en-US" sz="2400" dirty="0" err="1">
                <a:ea typeface="Times New Roman" panose="02020603050405020304" pitchFamily="18" charset="0"/>
                <a:cs typeface="Times New Roman" panose="02020603050405020304" pitchFamily="18" charset="0"/>
              </a:rPr>
              <a:t>Análise</a:t>
            </a:r>
            <a:r>
              <a:rPr lang="en-US" sz="2400" dirty="0">
                <a:ea typeface="Times New Roman" panose="02020603050405020304" pitchFamily="18" charset="0"/>
                <a:cs typeface="Times New Roman" panose="02020603050405020304" pitchFamily="18" charset="0"/>
              </a:rPr>
              <a:t> Rápida </a:t>
            </a:r>
          </a:p>
          <a:p>
            <a:pPr marL="0" indent="0">
              <a:buNone/>
            </a:pPr>
            <a:endParaRPr lang="en-US" sz="2400" dirty="0"/>
          </a:p>
        </p:txBody>
      </p:sp>
      <p:sp>
        <p:nvSpPr>
          <p:cNvPr id="4" name="Content Placeholder 1">
            <a:extLst>
              <a:ext uri="{FF2B5EF4-FFF2-40B4-BE49-F238E27FC236}">
                <a16:creationId xmlns:a16="http://schemas.microsoft.com/office/drawing/2014/main" id="{FE18E68B-5F4D-8BA3-82A9-3E2152F69682}"/>
              </a:ext>
            </a:extLst>
          </p:cNvPr>
          <p:cNvSpPr txBox="1">
            <a:spLocks/>
          </p:cNvSpPr>
          <p:nvPr/>
        </p:nvSpPr>
        <p:spPr>
          <a:xfrm>
            <a:off x="6096000" y="1444132"/>
            <a:ext cx="5825924"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buFont typeface="+mj-lt"/>
              <a:buAutoNum type="arabicPeriod" startAt="3"/>
            </a:pPr>
            <a:r>
              <a:rPr lang="en-GB" sz="2400" dirty="0">
                <a:ea typeface="Times New Roman" panose="02020603050405020304" pitchFamily="18" charset="0"/>
                <a:cs typeface="Times New Roman" panose="02020603050405020304" pitchFamily="18" charset="0"/>
              </a:rPr>
              <a:t>Clique no ícone Análise rápida</a:t>
            </a:r>
          </a:p>
          <a:p>
            <a:pPr marL="342900" marR="0" lvl="0" indent="-342900">
              <a:buFont typeface="+mj-lt"/>
              <a:buAutoNum type="arabicPeriod" startAt="3"/>
            </a:pPr>
            <a:r>
              <a:rPr lang="en-GB" sz="2400" dirty="0">
                <a:ea typeface="Times New Roman" panose="02020603050405020304" pitchFamily="18" charset="0"/>
                <a:cs typeface="Times New Roman" panose="02020603050405020304" pitchFamily="18" charset="0"/>
              </a:rPr>
              <a:t>Clique </a:t>
            </a:r>
            <a:r>
              <a:rPr lang="en-GB" sz="2400" dirty="0" err="1">
                <a:ea typeface="Times New Roman" panose="02020603050405020304" pitchFamily="18" charset="0"/>
                <a:cs typeface="Times New Roman" panose="02020603050405020304" pitchFamily="18" charset="0"/>
              </a:rPr>
              <a:t>em</a:t>
            </a:r>
            <a:r>
              <a:rPr lang="en-GB" sz="2400" dirty="0">
                <a:ea typeface="Times New Roman" panose="02020603050405020304" pitchFamily="18" charset="0"/>
                <a:cs typeface="Times New Roman" panose="02020603050405020304" pitchFamily="18" charset="0"/>
              </a:rPr>
              <a:t> </a:t>
            </a:r>
            <a:r>
              <a:rPr lang="en-GB" sz="2400" dirty="0" err="1">
                <a:ea typeface="Times New Roman" panose="02020603050405020304" pitchFamily="18" charset="0"/>
                <a:cs typeface="Times New Roman" panose="02020603050405020304" pitchFamily="18" charset="0"/>
              </a:rPr>
              <a:t>Gráfico</a:t>
            </a:r>
            <a:r>
              <a:rPr lang="en-GB" sz="2400" dirty="0">
                <a:ea typeface="Times New Roman" panose="02020603050405020304" pitchFamily="18" charset="0"/>
                <a:cs typeface="Times New Roman" panose="02020603050405020304" pitchFamily="18" charset="0"/>
              </a:rPr>
              <a:t> e depois </a:t>
            </a:r>
            <a:r>
              <a:rPr lang="en-GB" sz="2400" dirty="0" err="1">
                <a:ea typeface="Times New Roman" panose="02020603050405020304" pitchFamily="18" charset="0"/>
                <a:cs typeface="Times New Roman" panose="02020603050405020304" pitchFamily="18" charset="0"/>
              </a:rPr>
              <a:t>em</a:t>
            </a:r>
            <a:r>
              <a:rPr lang="en-GB" sz="2400" dirty="0">
                <a:ea typeface="Times New Roman" panose="02020603050405020304" pitchFamily="18" charset="0"/>
                <a:cs typeface="Times New Roman" panose="02020603050405020304" pitchFamily="18" charset="0"/>
              </a:rPr>
              <a:t> </a:t>
            </a:r>
            <a:r>
              <a:rPr lang="en-GB" sz="2400" dirty="0" err="1">
                <a:ea typeface="Times New Roman" panose="02020603050405020304" pitchFamily="18" charset="0"/>
                <a:cs typeface="Times New Roman" panose="02020603050405020304" pitchFamily="18" charset="0"/>
              </a:rPr>
              <a:t>Colunas</a:t>
            </a:r>
            <a:r>
              <a:rPr lang="en-GB" sz="2400" dirty="0">
                <a:ea typeface="Times New Roman" panose="02020603050405020304" pitchFamily="18" charset="0"/>
                <a:cs typeface="Times New Roman" panose="02020603050405020304" pitchFamily="18" charset="0"/>
              </a:rPr>
              <a:t> </a:t>
            </a:r>
            <a:r>
              <a:rPr lang="en-GB" sz="2400" dirty="0" err="1">
                <a:ea typeface="Times New Roman" panose="02020603050405020304" pitchFamily="18" charset="0"/>
                <a:cs typeface="Times New Roman" panose="02020603050405020304" pitchFamily="18" charset="0"/>
              </a:rPr>
              <a:t>empilhadas</a:t>
            </a:r>
            <a:endParaRPr lang="en-GB" sz="2400" dirty="0">
              <a:ea typeface="Times New Roman" panose="02020603050405020304" pitchFamily="18" charset="0"/>
              <a:cs typeface="Times New Roman" panose="02020603050405020304" pitchFamily="18" charset="0"/>
            </a:endParaRPr>
          </a:p>
          <a:p>
            <a:pPr marL="342900" indent="-342900">
              <a:buFont typeface="+mj-lt"/>
              <a:buAutoNum type="arabicPeriod" startAt="3"/>
            </a:pPr>
            <a:r>
              <a:rPr lang="en-GB" sz="2400" dirty="0">
                <a:ea typeface="Times New Roman" panose="02020603050405020304" pitchFamily="18" charset="0"/>
                <a:cs typeface="Times New Roman" panose="02020603050405020304" pitchFamily="18" charset="0"/>
              </a:rPr>
              <a:t>Clique em Adicionar elemento de gráfico para adicionar títulos de gráfico e de eixo </a:t>
            </a:r>
            <a:endParaRPr lang="en-US" sz="2400" dirty="0">
              <a:ea typeface="Times New Roman" panose="02020603050405020304" pitchFamily="18" charset="0"/>
              <a:cs typeface="Times New Roman" panose="02020603050405020304" pitchFamily="18" charset="0"/>
            </a:endParaRPr>
          </a:p>
          <a:p>
            <a:endParaRPr lang="en-US" sz="2400" dirty="0"/>
          </a:p>
        </p:txBody>
      </p:sp>
      <p:pic>
        <p:nvPicPr>
          <p:cNvPr id="7" name="Picture 6">
            <a:extLst>
              <a:ext uri="{FF2B5EF4-FFF2-40B4-BE49-F238E27FC236}">
                <a16:creationId xmlns:a16="http://schemas.microsoft.com/office/drawing/2014/main" id="{8BB16ADF-ED2D-44F5-3006-AD66D0649D1F}"/>
              </a:ext>
            </a:extLst>
          </p:cNvPr>
          <p:cNvPicPr>
            <a:picLocks noChangeAspect="1"/>
          </p:cNvPicPr>
          <p:nvPr/>
        </p:nvPicPr>
        <p:blipFill>
          <a:blip r:embed="rId3"/>
          <a:stretch>
            <a:fillRect/>
          </a:stretch>
        </p:blipFill>
        <p:spPr>
          <a:xfrm>
            <a:off x="1554595" y="3912811"/>
            <a:ext cx="3624943" cy="2743200"/>
          </a:xfrm>
          <a:prstGeom prst="rect">
            <a:avLst/>
          </a:prstGeom>
          <a:ln>
            <a:solidFill>
              <a:schemeClr val="tx1"/>
            </a:solidFill>
          </a:ln>
        </p:spPr>
      </p:pic>
      <p:pic>
        <p:nvPicPr>
          <p:cNvPr id="10" name="Picture 9">
            <a:extLst>
              <a:ext uri="{FF2B5EF4-FFF2-40B4-BE49-F238E27FC236}">
                <a16:creationId xmlns:a16="http://schemas.microsoft.com/office/drawing/2014/main" id="{64218392-8EC1-DFB9-F298-F321F3376050}"/>
              </a:ext>
            </a:extLst>
          </p:cNvPr>
          <p:cNvPicPr>
            <a:picLocks noChangeAspect="1"/>
          </p:cNvPicPr>
          <p:nvPr/>
        </p:nvPicPr>
        <p:blipFill>
          <a:blip r:embed="rId4"/>
          <a:stretch>
            <a:fillRect/>
          </a:stretch>
        </p:blipFill>
        <p:spPr>
          <a:xfrm>
            <a:off x="7148219" y="3949732"/>
            <a:ext cx="3489185" cy="2447866"/>
          </a:xfrm>
          <a:prstGeom prst="rect">
            <a:avLst/>
          </a:prstGeom>
          <a:ln>
            <a:solidFill>
              <a:schemeClr val="tx1"/>
            </a:solidFill>
          </a:ln>
        </p:spPr>
      </p:pic>
      <p:sp>
        <p:nvSpPr>
          <p:cNvPr id="15" name="Rectangle 14">
            <a:extLst>
              <a:ext uri="{FF2B5EF4-FFF2-40B4-BE49-F238E27FC236}">
                <a16:creationId xmlns:a16="http://schemas.microsoft.com/office/drawing/2014/main" id="{A158C270-A813-4846-0136-376EF6CB693B}"/>
              </a:ext>
            </a:extLst>
          </p:cNvPr>
          <p:cNvSpPr>
            <a:spLocks/>
          </p:cNvSpPr>
          <p:nvPr/>
        </p:nvSpPr>
        <p:spPr>
          <a:xfrm>
            <a:off x="4837976" y="6412458"/>
            <a:ext cx="265218" cy="253412"/>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ectangle 15">
            <a:extLst>
              <a:ext uri="{FF2B5EF4-FFF2-40B4-BE49-F238E27FC236}">
                <a16:creationId xmlns:a16="http://schemas.microsoft.com/office/drawing/2014/main" id="{CBDA0569-FC7A-5E13-72BA-85041944AE5D}"/>
              </a:ext>
            </a:extLst>
          </p:cNvPr>
          <p:cNvSpPr>
            <a:spLocks/>
          </p:cNvSpPr>
          <p:nvPr/>
        </p:nvSpPr>
        <p:spPr>
          <a:xfrm>
            <a:off x="8386638" y="5586940"/>
            <a:ext cx="2195847" cy="762749"/>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57079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F1550C-5957-BA2C-BA9F-BB27DC05D582}"/>
              </a:ext>
            </a:extLst>
          </p:cNvPr>
          <p:cNvSpPr>
            <a:spLocks noGrp="1"/>
          </p:cNvSpPr>
          <p:nvPr>
            <p:ph type="title"/>
          </p:nvPr>
        </p:nvSpPr>
        <p:spPr/>
        <p:txBody>
          <a:bodyPr/>
          <a:lstStyle/>
          <a:p>
            <a:r>
              <a:rPr lang="en-US" dirty="0" err="1"/>
              <a:t>Prática</a:t>
            </a:r>
            <a:r>
              <a:rPr lang="en-US" dirty="0"/>
              <a:t> de </a:t>
            </a:r>
            <a:r>
              <a:rPr lang="en-US" dirty="0" err="1"/>
              <a:t>desenvolvimento</a:t>
            </a:r>
            <a:r>
              <a:rPr lang="en-US" dirty="0"/>
              <a:t> de um </a:t>
            </a:r>
            <a:r>
              <a:rPr lang="en-US" dirty="0" err="1"/>
              <a:t>histograma</a:t>
            </a:r>
            <a:r>
              <a:rPr lang="en-US" dirty="0"/>
              <a:t> (2/2) </a:t>
            </a:r>
          </a:p>
        </p:txBody>
      </p:sp>
      <p:sp>
        <p:nvSpPr>
          <p:cNvPr id="2" name="Content Placeholder 1">
            <a:extLst>
              <a:ext uri="{FF2B5EF4-FFF2-40B4-BE49-F238E27FC236}">
                <a16:creationId xmlns:a16="http://schemas.microsoft.com/office/drawing/2014/main" id="{F897638C-339D-A5B8-65C2-D7A87B8951C0}"/>
              </a:ext>
            </a:extLst>
          </p:cNvPr>
          <p:cNvSpPr>
            <a:spLocks noGrp="1"/>
          </p:cNvSpPr>
          <p:nvPr>
            <p:ph sz="half" idx="2"/>
          </p:nvPr>
        </p:nvSpPr>
        <p:spPr/>
        <p:txBody>
          <a:bodyPr/>
          <a:lstStyle/>
          <a:p>
            <a:pPr marL="342900" indent="-342900">
              <a:buFont typeface="+mj-lt"/>
              <a:buAutoNum type="arabicPeriod" startAt="6"/>
            </a:pPr>
            <a:r>
              <a:rPr lang="en-US" dirty="0">
                <a:ea typeface="Times New Roman" panose="02020603050405020304" pitchFamily="18" charset="0"/>
                <a:cs typeface="Times New Roman" panose="02020603050405020304" pitchFamily="18" charset="0"/>
              </a:rPr>
              <a:t>Clique com o botão direito do mouse numa coluna</a:t>
            </a:r>
          </a:p>
          <a:p>
            <a:pPr marL="342900" indent="-342900">
              <a:buFont typeface="+mj-lt"/>
              <a:buAutoNum type="arabicPeriod" startAt="6"/>
            </a:pPr>
            <a:r>
              <a:rPr lang="en-US" dirty="0" err="1">
                <a:ea typeface="Times New Roman" panose="02020603050405020304" pitchFamily="18" charset="0"/>
                <a:cs typeface="Times New Roman" panose="02020603050405020304" pitchFamily="18" charset="0"/>
              </a:rPr>
              <a:t>Selecione</a:t>
            </a:r>
            <a:r>
              <a:rPr lang="en-US" dirty="0">
                <a:ea typeface="Times New Roman" panose="02020603050405020304" pitchFamily="18" charset="0"/>
                <a:cs typeface="Times New Roman" panose="02020603050405020304" pitchFamily="18" charset="0"/>
              </a:rPr>
              <a:t> o formato da série de dados </a:t>
            </a:r>
          </a:p>
          <a:p>
            <a:pPr marL="342900" indent="-342900">
              <a:buFont typeface="+mj-lt"/>
              <a:buAutoNum type="arabicPeriod" startAt="6"/>
            </a:pPr>
            <a:r>
              <a:rPr lang="en-US" dirty="0" err="1">
                <a:ea typeface="Times New Roman" panose="02020603050405020304" pitchFamily="18" charset="0"/>
                <a:cs typeface="Times New Roman" panose="02020603050405020304" pitchFamily="18" charset="0"/>
              </a:rPr>
              <a:t>Altere</a:t>
            </a:r>
            <a:r>
              <a:rPr lang="en-US" dirty="0">
                <a:ea typeface="Times New Roman" panose="02020603050405020304" pitchFamily="18" charset="0"/>
                <a:cs typeface="Times New Roman" panose="02020603050405020304" pitchFamily="18" charset="0"/>
              </a:rPr>
              <a:t> a largura do intervalo para "0" para eliminar os intervalos entre colunas</a:t>
            </a:r>
          </a:p>
          <a:p>
            <a:endParaRPr lang="en-US" dirty="0"/>
          </a:p>
        </p:txBody>
      </p:sp>
      <p:grpSp>
        <p:nvGrpSpPr>
          <p:cNvPr id="15" name="Group 14">
            <a:extLst>
              <a:ext uri="{FF2B5EF4-FFF2-40B4-BE49-F238E27FC236}">
                <a16:creationId xmlns:a16="http://schemas.microsoft.com/office/drawing/2014/main" id="{D6804FDB-F852-8C70-2E37-CF2FDA79CC26}"/>
              </a:ext>
            </a:extLst>
          </p:cNvPr>
          <p:cNvGrpSpPr/>
          <p:nvPr/>
        </p:nvGrpSpPr>
        <p:grpSpPr>
          <a:xfrm>
            <a:off x="7993563" y="3428999"/>
            <a:ext cx="2879372" cy="2839665"/>
            <a:chOff x="7993563" y="3375647"/>
            <a:chExt cx="2879372" cy="2893018"/>
          </a:xfrm>
        </p:grpSpPr>
        <p:pic>
          <p:nvPicPr>
            <p:cNvPr id="13" name="Picture 12">
              <a:extLst>
                <a:ext uri="{FF2B5EF4-FFF2-40B4-BE49-F238E27FC236}">
                  <a16:creationId xmlns:a16="http://schemas.microsoft.com/office/drawing/2014/main" id="{5451CB91-336E-DCEA-03C2-705CC6A6C36B}"/>
                </a:ext>
              </a:extLst>
            </p:cNvPr>
            <p:cNvPicPr>
              <a:picLocks noChangeAspect="1"/>
            </p:cNvPicPr>
            <p:nvPr/>
          </p:nvPicPr>
          <p:blipFill>
            <a:blip r:embed="rId3"/>
            <a:stretch>
              <a:fillRect/>
            </a:stretch>
          </p:blipFill>
          <p:spPr>
            <a:xfrm>
              <a:off x="7993563" y="3375647"/>
              <a:ext cx="2879372" cy="2893018"/>
            </a:xfrm>
            <a:prstGeom prst="rect">
              <a:avLst/>
            </a:prstGeom>
            <a:ln>
              <a:solidFill>
                <a:schemeClr val="tx1"/>
              </a:solidFill>
            </a:ln>
          </p:spPr>
        </p:pic>
        <p:sp>
          <p:nvSpPr>
            <p:cNvPr id="14" name="Rectangle 13">
              <a:extLst>
                <a:ext uri="{FF2B5EF4-FFF2-40B4-BE49-F238E27FC236}">
                  <a16:creationId xmlns:a16="http://schemas.microsoft.com/office/drawing/2014/main" id="{A62F1E84-AEBB-632F-B350-72E9EE0FF69F}"/>
                </a:ext>
              </a:extLst>
            </p:cNvPr>
            <p:cNvSpPr>
              <a:spLocks/>
            </p:cNvSpPr>
            <p:nvPr/>
          </p:nvSpPr>
          <p:spPr>
            <a:xfrm>
              <a:off x="8198446" y="5920484"/>
              <a:ext cx="2446976" cy="246888"/>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pic>
        <p:nvPicPr>
          <p:cNvPr id="6" name="Picture 5">
            <a:extLst>
              <a:ext uri="{FF2B5EF4-FFF2-40B4-BE49-F238E27FC236}">
                <a16:creationId xmlns:a16="http://schemas.microsoft.com/office/drawing/2014/main" id="{ECDD159B-418F-229A-C680-3A16D66F2789}"/>
              </a:ext>
            </a:extLst>
          </p:cNvPr>
          <p:cNvPicPr>
            <a:picLocks noChangeAspect="1"/>
          </p:cNvPicPr>
          <p:nvPr/>
        </p:nvPicPr>
        <p:blipFill>
          <a:blip r:embed="rId4"/>
          <a:stretch>
            <a:fillRect/>
          </a:stretch>
        </p:blipFill>
        <p:spPr>
          <a:xfrm>
            <a:off x="1782454" y="3463725"/>
            <a:ext cx="5745927" cy="3092756"/>
          </a:xfrm>
          <a:prstGeom prst="rect">
            <a:avLst/>
          </a:prstGeom>
          <a:ln>
            <a:solidFill>
              <a:schemeClr val="tx1"/>
            </a:solidFill>
          </a:ln>
        </p:spPr>
      </p:pic>
      <p:sp>
        <p:nvSpPr>
          <p:cNvPr id="9" name="Rectangle 8">
            <a:extLst>
              <a:ext uri="{FF2B5EF4-FFF2-40B4-BE49-F238E27FC236}">
                <a16:creationId xmlns:a16="http://schemas.microsoft.com/office/drawing/2014/main" id="{ECA91438-0E51-42BA-6EB9-78F4CDC8D8F5}"/>
              </a:ext>
            </a:extLst>
          </p:cNvPr>
          <p:cNvSpPr>
            <a:spLocks/>
          </p:cNvSpPr>
          <p:nvPr/>
        </p:nvSpPr>
        <p:spPr>
          <a:xfrm>
            <a:off x="6096000" y="6157886"/>
            <a:ext cx="1289539" cy="221557"/>
          </a:xfrm>
          <a:prstGeom prst="rect">
            <a:avLst/>
          </a:prstGeom>
          <a:noFill/>
          <a:ln w="57150" cap="flat" cmpd="sng" algn="ctr">
            <a:solidFill>
              <a:schemeClr val="tx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26527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6CD94D03-94C3-F640-DC50-2F16538B9FDD}"/>
              </a:ext>
            </a:extLst>
          </p:cNvPr>
          <p:cNvSpPr>
            <a:spLocks noGrp="1"/>
          </p:cNvSpPr>
          <p:nvPr>
            <p:ph sz="half" idx="2"/>
          </p:nvPr>
        </p:nvSpPr>
        <p:spPr/>
        <p:txBody>
          <a:bodyPr/>
          <a:lstStyle/>
          <a:p>
            <a:pPr marL="342900" marR="0" lvl="0" indent="-342900" fontAlgn="auto">
              <a:buClrTx/>
              <a:buSzTx/>
              <a:buFont typeface="+mj-lt"/>
              <a:buAutoNum type="arabicPeriod"/>
              <a:tabLst/>
              <a:defRPr/>
            </a:pPr>
            <a:r>
              <a:rPr lang="en-US" dirty="0" err="1">
                <a:latin typeface="Arial" panose="020B0604020202020204" pitchFamily="34" charset="0"/>
                <a:cs typeface="Times New Roman" panose="02020603050405020304" pitchFamily="18" charset="0"/>
              </a:rPr>
              <a:t>Arquivo</a:t>
            </a:r>
            <a:endParaRPr lang="en-US" dirty="0">
              <a:latin typeface="Arial" panose="020B0604020202020204" pitchFamily="34" charset="0"/>
              <a:cs typeface="Times New Roman" panose="02020603050405020304" pitchFamily="18" charset="0"/>
            </a:endParaRPr>
          </a:p>
          <a:p>
            <a:pPr marL="342900" marR="0" lvl="0" indent="-342900" fontAlgn="auto">
              <a:buClrTx/>
              <a:buSzTx/>
              <a:buFont typeface="+mj-lt"/>
              <a:buAutoNum type="arabicPeriod"/>
              <a:tabLst/>
              <a:defRPr/>
            </a:pPr>
            <a:r>
              <a:rPr lang="en-US" dirty="0">
                <a:latin typeface="Arial" panose="020B0604020202020204" pitchFamily="34" charset="0"/>
                <a:cs typeface="Times New Roman" panose="02020603050405020304" pitchFamily="18" charset="0"/>
              </a:rPr>
              <a:t>Início</a:t>
            </a:r>
          </a:p>
          <a:p>
            <a:pPr marL="342900" marR="0" lvl="0" indent="-342900" fontAlgn="auto">
              <a:buClrTx/>
              <a:buSzTx/>
              <a:buFont typeface="+mj-lt"/>
              <a:buAutoNum type="arabicPeriod"/>
              <a:tabLst/>
              <a:defRPr/>
            </a:pPr>
            <a:r>
              <a:rPr lang="en-US" dirty="0">
                <a:latin typeface="Arial" panose="020B0604020202020204" pitchFamily="34" charset="0"/>
                <a:cs typeface="Times New Roman" panose="02020603050405020304" pitchFamily="18" charset="0"/>
              </a:rPr>
              <a:t>Inserir</a:t>
            </a:r>
          </a:p>
          <a:p>
            <a:pPr marL="342900" marR="0" lvl="0" indent="-342900" fontAlgn="auto">
              <a:buClrTx/>
              <a:buSzTx/>
              <a:buFont typeface="+mj-lt"/>
              <a:buAutoNum type="arabicPeriod"/>
              <a:tabLst/>
              <a:defRPr/>
            </a:pPr>
            <a:r>
              <a:rPr lang="en-US" dirty="0">
                <a:latin typeface="Arial" panose="020B0604020202020204" pitchFamily="34" charset="0"/>
                <a:cs typeface="Times New Roman" panose="02020603050405020304" pitchFamily="18" charset="0"/>
              </a:rPr>
              <a:t>Layout da página</a:t>
            </a:r>
          </a:p>
          <a:p>
            <a:pPr marL="342900" marR="0" lvl="0" indent="-342900" fontAlgn="auto">
              <a:buClrTx/>
              <a:buSzTx/>
              <a:buFont typeface="+mj-lt"/>
              <a:buAutoNum type="arabicPeriod"/>
              <a:tabLst/>
              <a:defRPr/>
            </a:pPr>
            <a:r>
              <a:rPr lang="en-US" dirty="0">
                <a:latin typeface="Arial" panose="020B0604020202020204" pitchFamily="34" charset="0"/>
                <a:cs typeface="Times New Roman" panose="02020603050405020304" pitchFamily="18" charset="0"/>
              </a:rPr>
              <a:t>Fórmulas</a:t>
            </a:r>
          </a:p>
          <a:p>
            <a:pPr marL="342900" indent="-342900">
              <a:buFont typeface="+mj-lt"/>
              <a:buAutoNum type="arabicPeriod"/>
            </a:pPr>
            <a:r>
              <a:rPr lang="en-US" dirty="0">
                <a:latin typeface="Arial" panose="020B0604020202020204" pitchFamily="34" charset="0"/>
                <a:cs typeface="Times New Roman" panose="02020603050405020304" pitchFamily="18" charset="0"/>
              </a:rPr>
              <a:t>Dados</a:t>
            </a:r>
          </a:p>
          <a:p>
            <a:pPr marL="342900" indent="-342900">
              <a:buFont typeface="+mj-lt"/>
              <a:buAutoNum type="arabicPeriod"/>
            </a:pPr>
            <a:r>
              <a:rPr lang="en-US" dirty="0">
                <a:latin typeface="Arial" panose="020B0604020202020204" pitchFamily="34" charset="0"/>
                <a:cs typeface="Times New Roman" panose="02020603050405020304" pitchFamily="18" charset="0"/>
              </a:rPr>
              <a:t>Revisão</a:t>
            </a:r>
          </a:p>
          <a:p>
            <a:pPr marL="342900" indent="-342900">
              <a:buFont typeface="+mj-lt"/>
              <a:buAutoNum type="arabicPeriod"/>
            </a:pPr>
            <a:r>
              <a:rPr lang="en-US" dirty="0">
                <a:latin typeface="Arial" panose="020B0604020202020204" pitchFamily="34" charset="0"/>
                <a:cs typeface="Times New Roman" panose="02020603050405020304" pitchFamily="18" charset="0"/>
              </a:rPr>
              <a:t>Ver</a:t>
            </a:r>
          </a:p>
          <a:p>
            <a:pPr marL="342900" indent="-342900">
              <a:buFont typeface="+mj-lt"/>
              <a:buAutoNum type="arabicPeriod"/>
            </a:pPr>
            <a:r>
              <a:rPr lang="en-US" dirty="0">
                <a:latin typeface="Arial" panose="020B0604020202020204" pitchFamily="34" charset="0"/>
                <a:cs typeface="Times New Roman" panose="02020603050405020304" pitchFamily="18" charset="0"/>
              </a:rPr>
              <a:t>Ajuda</a:t>
            </a:r>
          </a:p>
        </p:txBody>
      </p:sp>
      <p:sp>
        <p:nvSpPr>
          <p:cNvPr id="3" name="Title 2">
            <a:extLst>
              <a:ext uri="{FF2B5EF4-FFF2-40B4-BE49-F238E27FC236}">
                <a16:creationId xmlns:a16="http://schemas.microsoft.com/office/drawing/2014/main" id="{B25525FB-3FB0-4178-8FC5-E26BCEB1317A}"/>
              </a:ext>
            </a:extLst>
          </p:cNvPr>
          <p:cNvSpPr>
            <a:spLocks noGrp="1"/>
          </p:cNvSpPr>
          <p:nvPr>
            <p:ph type="title"/>
          </p:nvPr>
        </p:nvSpPr>
        <p:spPr/>
        <p:txBody>
          <a:bodyPr/>
          <a:lstStyle/>
          <a:p>
            <a:r>
              <a:rPr lang="en-US" dirty="0" err="1"/>
              <a:t>Separadores</a:t>
            </a:r>
            <a:r>
              <a:rPr lang="en-US" dirty="0"/>
              <a:t> </a:t>
            </a:r>
            <a:r>
              <a:rPr lang="en-US" dirty="0" err="1"/>
              <a:t>na</a:t>
            </a:r>
            <a:r>
              <a:rPr lang="en-US" dirty="0"/>
              <a:t> </a:t>
            </a:r>
            <a:r>
              <a:rPr lang="en-US" dirty="0" err="1"/>
              <a:t>faixa</a:t>
            </a:r>
            <a:r>
              <a:rPr lang="en-US" dirty="0"/>
              <a:t> de ferramentas</a:t>
            </a:r>
          </a:p>
        </p:txBody>
      </p:sp>
      <p:grpSp>
        <p:nvGrpSpPr>
          <p:cNvPr id="24" name="Group 23">
            <a:extLst>
              <a:ext uri="{FF2B5EF4-FFF2-40B4-BE49-F238E27FC236}">
                <a16:creationId xmlns:a16="http://schemas.microsoft.com/office/drawing/2014/main" id="{7624B44A-1F7D-B936-07F5-28AA33A23299}"/>
              </a:ext>
            </a:extLst>
          </p:cNvPr>
          <p:cNvGrpSpPr/>
          <p:nvPr/>
        </p:nvGrpSpPr>
        <p:grpSpPr>
          <a:xfrm>
            <a:off x="4064886" y="1826184"/>
            <a:ext cx="7989035" cy="3622408"/>
            <a:chOff x="3364766" y="1935072"/>
            <a:chExt cx="7989034" cy="3622408"/>
          </a:xfrm>
        </p:grpSpPr>
        <p:pic>
          <p:nvPicPr>
            <p:cNvPr id="8" name="Picture 7">
              <a:extLst>
                <a:ext uri="{FF2B5EF4-FFF2-40B4-BE49-F238E27FC236}">
                  <a16:creationId xmlns:a16="http://schemas.microsoft.com/office/drawing/2014/main" id="{D6E1E011-9C63-B45F-CFCF-8BE48279824C}"/>
                </a:ext>
              </a:extLst>
            </p:cNvPr>
            <p:cNvPicPr>
              <a:picLocks noChangeAspect="1"/>
            </p:cNvPicPr>
            <p:nvPr/>
          </p:nvPicPr>
          <p:blipFill rotWithShape="1">
            <a:blip r:embed="rId3"/>
            <a:srcRect r="462"/>
            <a:stretch/>
          </p:blipFill>
          <p:spPr>
            <a:xfrm>
              <a:off x="3364767" y="1935072"/>
              <a:ext cx="7989033" cy="3622408"/>
            </a:xfrm>
            <a:prstGeom prst="rect">
              <a:avLst/>
            </a:prstGeom>
            <a:ln>
              <a:solidFill>
                <a:schemeClr val="tx1"/>
              </a:solidFill>
            </a:ln>
          </p:spPr>
        </p:pic>
        <p:sp>
          <p:nvSpPr>
            <p:cNvPr id="14" name="TextBox 13">
              <a:extLst>
                <a:ext uri="{FF2B5EF4-FFF2-40B4-BE49-F238E27FC236}">
                  <a16:creationId xmlns:a16="http://schemas.microsoft.com/office/drawing/2014/main" id="{57ECE030-25C2-3296-58E6-B36B69F0BE5B}"/>
                </a:ext>
              </a:extLst>
            </p:cNvPr>
            <p:cNvSpPr txBox="1"/>
            <p:nvPr/>
          </p:nvSpPr>
          <p:spPr>
            <a:xfrm>
              <a:off x="3364766" y="2326958"/>
              <a:ext cx="7989033" cy="365760"/>
            </a:xfrm>
            <a:prstGeom prst="rect">
              <a:avLst/>
            </a:prstGeom>
            <a:noFill/>
            <a:ln w="63500">
              <a:solidFill>
                <a:schemeClr val="tx1"/>
              </a:solidFill>
            </a:ln>
          </p:spPr>
          <p:txBody>
            <a:bodyPr wrap="square" rtlCol="0">
              <a:spAutoFit/>
            </a:bodyPr>
            <a:lstStyle/>
            <a:p>
              <a:endParaRPr lang="en-US" dirty="0"/>
            </a:p>
            <a:p>
              <a:endParaRPr lang="en-US" dirty="0"/>
            </a:p>
            <a:p>
              <a:endParaRPr lang="en-US" dirty="0"/>
            </a:p>
            <a:p>
              <a:endParaRPr lang="en-US" dirty="0"/>
            </a:p>
          </p:txBody>
        </p:sp>
      </p:grpSp>
    </p:spTree>
    <p:extLst>
      <p:ext uri="{BB962C8B-B14F-4D97-AF65-F5344CB8AC3E}">
        <p14:creationId xmlns:p14="http://schemas.microsoft.com/office/powerpoint/2010/main" val="28018874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89657-6ACE-FC03-A104-319FFF39DA64}"/>
              </a:ext>
            </a:extLst>
          </p:cNvPr>
          <p:cNvSpPr>
            <a:spLocks noGrp="1"/>
          </p:cNvSpPr>
          <p:nvPr>
            <p:ph sz="half" idx="2"/>
          </p:nvPr>
        </p:nvSpPr>
        <p:spPr/>
        <p:txBody>
          <a:bodyPr/>
          <a:lstStyle/>
          <a:p>
            <a:pPr marL="342900" marR="0" indent="-342900">
              <a:buFont typeface="+mj-lt"/>
              <a:buAutoNum type="arabicPeriod"/>
            </a:pPr>
            <a:r>
              <a:rPr lang="en-US" dirty="0">
                <a:cs typeface="Times New Roman" panose="02020603050405020304" pitchFamily="18" charset="0"/>
              </a:rPr>
              <a:t>Abra a folha de cálculo </a:t>
            </a:r>
            <a:r>
              <a:rPr lang="en-US" u="sng" dirty="0">
                <a:cs typeface="Times New Roman" panose="02020603050405020304" pitchFamily="18" charset="0"/>
              </a:rPr>
              <a:t>da úlcera de Buruli</a:t>
            </a:r>
          </a:p>
          <a:p>
            <a:pPr marL="342900" marR="0" indent="-342900">
              <a:buFont typeface="+mj-lt"/>
              <a:buAutoNum type="arabicPeriod"/>
            </a:pPr>
            <a:r>
              <a:rPr lang="en-US" dirty="0">
                <a:cs typeface="Times New Roman" panose="02020603050405020304" pitchFamily="18" charset="0"/>
              </a:rPr>
              <a:t>Selecione a opção </a:t>
            </a:r>
            <a:r>
              <a:rPr lang="en-US" b="1" dirty="0">
                <a:cs typeface="Times New Roman" panose="02020603050405020304" pitchFamily="18" charset="0"/>
              </a:rPr>
              <a:t>Análise rápida </a:t>
            </a:r>
            <a:r>
              <a:rPr lang="en-US" dirty="0">
                <a:cs typeface="Times New Roman" panose="02020603050405020304" pitchFamily="18" charset="0"/>
              </a:rPr>
              <a:t>&gt; </a:t>
            </a:r>
            <a:r>
              <a:rPr lang="en-US" b="1" dirty="0">
                <a:cs typeface="Times New Roman" panose="02020603050405020304" pitchFamily="18" charset="0"/>
              </a:rPr>
              <a:t>Gráficos </a:t>
            </a:r>
            <a:r>
              <a:rPr lang="en-US" dirty="0">
                <a:cs typeface="Times New Roman" panose="02020603050405020304" pitchFamily="18" charset="0"/>
              </a:rPr>
              <a:t>&gt; </a:t>
            </a:r>
            <a:r>
              <a:rPr lang="en-US" b="1" dirty="0">
                <a:cs typeface="Times New Roman" panose="02020603050405020304" pitchFamily="18" charset="0"/>
              </a:rPr>
              <a:t>Linha</a:t>
            </a:r>
          </a:p>
          <a:p>
            <a:pPr marL="342900" marR="0" indent="-342900">
              <a:buFont typeface="+mj-lt"/>
              <a:buAutoNum type="arabicPeriod"/>
            </a:pPr>
            <a:endParaRPr lang="en-US" dirty="0">
              <a:cs typeface="Times New Roman" panose="02020603050405020304" pitchFamily="18" charset="0"/>
            </a:endParaRPr>
          </a:p>
          <a:p>
            <a:pPr marL="342900" marR="0" indent="-342900">
              <a:buFont typeface="+mj-lt"/>
              <a:buAutoNum type="arabicPeriod"/>
            </a:pPr>
            <a:endParaRPr lang="en-US" dirty="0">
              <a:cs typeface="Times New Roman" panose="02020603050405020304" pitchFamily="18" charset="0"/>
            </a:endParaRPr>
          </a:p>
          <a:p>
            <a:pPr marL="342900" marR="0" indent="-342900">
              <a:buFont typeface="+mj-lt"/>
              <a:buAutoNum type="arabicPeriod"/>
            </a:pPr>
            <a:endParaRPr lang="en-US" dirty="0">
              <a:cs typeface="Times New Roman" panose="02020603050405020304" pitchFamily="18" charset="0"/>
            </a:endParaRPr>
          </a:p>
          <a:p>
            <a:pPr marL="342900" marR="0" indent="-342900">
              <a:buFont typeface="+mj-lt"/>
              <a:buAutoNum type="arabicPeriod"/>
            </a:pPr>
            <a:endParaRPr lang="en-US" dirty="0">
              <a:cs typeface="Times New Roman" panose="02020603050405020304" pitchFamily="18" charset="0"/>
            </a:endParaRPr>
          </a:p>
          <a:p>
            <a:pPr marL="342900" indent="-342900">
              <a:buFont typeface="+mj-lt"/>
              <a:buAutoNum type="arabicPeriod"/>
            </a:pPr>
            <a:r>
              <a:rPr lang="en-US" dirty="0">
                <a:cs typeface="Times New Roman" panose="02020603050405020304" pitchFamily="18" charset="0"/>
              </a:rPr>
              <a:t>Clique em </a:t>
            </a:r>
            <a:r>
              <a:rPr lang="en-US" b="1" dirty="0" err="1">
                <a:cs typeface="Times New Roman" panose="02020603050405020304" pitchFamily="18" charset="0"/>
              </a:rPr>
              <a:t>Adicionar</a:t>
            </a:r>
            <a:r>
              <a:rPr lang="en-US" b="1" dirty="0">
                <a:cs typeface="Times New Roman" panose="02020603050405020304" pitchFamily="18" charset="0"/>
              </a:rPr>
              <a:t> </a:t>
            </a:r>
            <a:r>
              <a:rPr lang="en-US" b="1" dirty="0" err="1">
                <a:cs typeface="Times New Roman" panose="02020603050405020304" pitchFamily="18" charset="0"/>
              </a:rPr>
              <a:t>Elemento</a:t>
            </a:r>
            <a:r>
              <a:rPr lang="en-US" b="1" dirty="0">
                <a:cs typeface="Times New Roman" panose="02020603050405020304" pitchFamily="18" charset="0"/>
              </a:rPr>
              <a:t> do </a:t>
            </a:r>
            <a:r>
              <a:rPr lang="en-US" b="1" dirty="0" err="1">
                <a:cs typeface="Times New Roman" panose="02020603050405020304" pitchFamily="18" charset="0"/>
              </a:rPr>
              <a:t>Gráfico</a:t>
            </a:r>
            <a:r>
              <a:rPr lang="en-US" b="1" dirty="0">
                <a:cs typeface="Times New Roman" panose="02020603050405020304" pitchFamily="18" charset="0"/>
              </a:rPr>
              <a:t> </a:t>
            </a:r>
            <a:r>
              <a:rPr lang="en-US" dirty="0">
                <a:cs typeface="Times New Roman" panose="02020603050405020304" pitchFamily="18" charset="0"/>
              </a:rPr>
              <a:t>para adicionar etiquetas de título e de eixo </a:t>
            </a:r>
          </a:p>
          <a:p>
            <a:pPr marL="514350" marR="0" indent="-514350">
              <a:spcBef>
                <a:spcPts val="0"/>
              </a:spcBef>
              <a:spcAft>
                <a:spcPts val="1200"/>
              </a:spcAft>
              <a:buFont typeface="+mj-lt"/>
              <a:buAutoNum type="arabicPeriod"/>
            </a:pPr>
            <a:endParaRPr lang="en-US" sz="2800" i="1" dirty="0">
              <a:effectLst/>
              <a:ea typeface="Times New Roman" panose="02020603050405020304" pitchFamily="18" charset="0"/>
              <a:cs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49571D32-505E-2809-7DE5-66FE3B4D64BE}"/>
              </a:ext>
            </a:extLst>
          </p:cNvPr>
          <p:cNvSpPr>
            <a:spLocks noGrp="1"/>
          </p:cNvSpPr>
          <p:nvPr>
            <p:ph type="title"/>
          </p:nvPr>
        </p:nvSpPr>
        <p:spPr/>
        <p:txBody>
          <a:bodyPr/>
          <a:lstStyle/>
          <a:p>
            <a:r>
              <a:rPr lang="en-US" dirty="0" err="1"/>
              <a:t>Prática</a:t>
            </a:r>
            <a:r>
              <a:rPr lang="en-US" dirty="0"/>
              <a:t> de </a:t>
            </a:r>
            <a:r>
              <a:rPr lang="en-US" dirty="0" err="1"/>
              <a:t>criação</a:t>
            </a:r>
            <a:r>
              <a:rPr lang="en-US" dirty="0"/>
              <a:t> de um </a:t>
            </a:r>
            <a:r>
              <a:rPr lang="en-US" dirty="0" err="1"/>
              <a:t>gráfico</a:t>
            </a:r>
            <a:r>
              <a:rPr lang="en-US" dirty="0"/>
              <a:t> de </a:t>
            </a:r>
            <a:r>
              <a:rPr lang="en-US" dirty="0" err="1"/>
              <a:t>linhas</a:t>
            </a:r>
            <a:endParaRPr lang="en-US" dirty="0"/>
          </a:p>
        </p:txBody>
      </p:sp>
      <p:pic>
        <p:nvPicPr>
          <p:cNvPr id="6" name="Picture 5" descr="The Format Data Series tool bar displays the tool bar and options to select sharts. " title="Format Data Series Bar">
            <a:extLst>
              <a:ext uri="{FF2B5EF4-FFF2-40B4-BE49-F238E27FC236}">
                <a16:creationId xmlns:a16="http://schemas.microsoft.com/office/drawing/2014/main" id="{A8A798E9-4C74-1384-D9C0-C18E19A58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9763" y="2717387"/>
            <a:ext cx="4194973" cy="2007473"/>
          </a:xfrm>
          <a:prstGeom prst="rect">
            <a:avLst/>
          </a:prstGeom>
          <a:ln>
            <a:solidFill>
              <a:schemeClr val="tx1"/>
            </a:solidFill>
          </a:ln>
          <a:effectLst>
            <a:outerShdw blurRad="50800" dist="38100" dir="2700000" algn="tl" rotWithShape="0">
              <a:prstClr val="black">
                <a:alpha val="40000"/>
              </a:prstClr>
            </a:outerShdw>
          </a:effectLst>
        </p:spPr>
      </p:pic>
      <p:pic>
        <p:nvPicPr>
          <p:cNvPr id="12" name="Picture 11" descr="Screen capture displays the Add Chart Element feautre and icons. " title="Add Chart Element">
            <a:extLst>
              <a:ext uri="{FF2B5EF4-FFF2-40B4-BE49-F238E27FC236}">
                <a16:creationId xmlns:a16="http://schemas.microsoft.com/office/drawing/2014/main" id="{58DB3F5F-E0EA-A3EE-0EB5-2538443F66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80749" y="4132385"/>
            <a:ext cx="1346101" cy="155645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0410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4CB24-A2F2-FC27-7D6D-FC987466CE23}"/>
              </a:ext>
            </a:extLst>
          </p:cNvPr>
          <p:cNvSpPr>
            <a:spLocks noGrp="1"/>
          </p:cNvSpPr>
          <p:nvPr>
            <p:ph type="title"/>
          </p:nvPr>
        </p:nvSpPr>
        <p:spPr/>
        <p:txBody>
          <a:bodyPr/>
          <a:lstStyle/>
          <a:p>
            <a:r>
              <a:rPr lang="en-US" dirty="0"/>
              <a:t>Exercício: Criar um </a:t>
            </a:r>
            <a:r>
              <a:rPr lang="en-US" dirty="0" err="1"/>
              <a:t>histograma</a:t>
            </a:r>
            <a:r>
              <a:rPr lang="en-US" dirty="0"/>
              <a:t> (1/2)</a:t>
            </a:r>
          </a:p>
        </p:txBody>
      </p:sp>
    </p:spTree>
    <p:extLst>
      <p:ext uri="{BB962C8B-B14F-4D97-AF65-F5344CB8AC3E}">
        <p14:creationId xmlns:p14="http://schemas.microsoft.com/office/powerpoint/2010/main" val="3978354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656608-44C5-5E6B-1D4D-6FE909C85B4C}"/>
              </a:ext>
            </a:extLst>
          </p:cNvPr>
          <p:cNvSpPr>
            <a:spLocks noGrp="1"/>
          </p:cNvSpPr>
          <p:nvPr>
            <p:ph sz="half" idx="2"/>
          </p:nvPr>
        </p:nvSpPr>
        <p:spPr>
          <a:xfrm>
            <a:off x="838200" y="1478857"/>
            <a:ext cx="6835815" cy="4639309"/>
          </a:xfrm>
        </p:spPr>
        <p:txBody>
          <a:bodyPr/>
          <a:lstStyle/>
          <a:p>
            <a:r>
              <a:rPr lang="en-US" dirty="0" err="1"/>
              <a:t>Vá</a:t>
            </a:r>
            <a:r>
              <a:rPr lang="en-US" dirty="0"/>
              <a:t> para a ficha de trabalho </a:t>
            </a:r>
            <a:r>
              <a:rPr lang="en-US" dirty="0" err="1"/>
              <a:t>sobre</a:t>
            </a:r>
            <a:r>
              <a:rPr lang="en-US" dirty="0"/>
              <a:t> </a:t>
            </a:r>
            <a:br>
              <a:rPr lang="en-US" dirty="0"/>
            </a:br>
            <a:r>
              <a:rPr lang="en-US" u="sng" dirty="0"/>
              <a:t>a malária</a:t>
            </a:r>
          </a:p>
          <a:p>
            <a:pPr marL="800100" lvl="2" indent="-342900">
              <a:buClrTx/>
              <a:buFont typeface="+mj-lt"/>
              <a:buAutoNum type="arabicPeriod"/>
            </a:pPr>
            <a:r>
              <a:rPr lang="en-US" sz="2400" dirty="0">
                <a:cs typeface="Times New Roman" panose="02020603050405020304" pitchFamily="18" charset="0"/>
              </a:rPr>
              <a:t>Destaque as duas primeiras colunas</a:t>
            </a:r>
          </a:p>
          <a:p>
            <a:pPr marL="800100" lvl="2" indent="-342900">
              <a:buClrTx/>
              <a:buFont typeface="+mj-lt"/>
              <a:buAutoNum type="arabicPeriod"/>
            </a:pPr>
            <a:r>
              <a:rPr lang="en-US" sz="2400" dirty="0">
                <a:cs typeface="Times New Roman" panose="02020603050405020304" pitchFamily="18" charset="0"/>
              </a:rPr>
              <a:t>Utilize a ferramenta Análise rápida para selecionar </a:t>
            </a:r>
            <a:r>
              <a:rPr lang="en-US" sz="2400" b="1" dirty="0">
                <a:cs typeface="Times New Roman" panose="02020603050405020304" pitchFamily="18" charset="0"/>
              </a:rPr>
              <a:t>Coluna empilhada</a:t>
            </a:r>
          </a:p>
          <a:p>
            <a:pPr marL="800100" lvl="2" indent="-342900">
              <a:buClrTx/>
              <a:buFont typeface="+mj-lt"/>
              <a:buAutoNum type="arabicPeriod"/>
            </a:pPr>
            <a:r>
              <a:rPr lang="en-US" sz="2400" dirty="0">
                <a:cs typeface="Times New Roman" panose="02020603050405020304" pitchFamily="18" charset="0"/>
              </a:rPr>
              <a:t>Utilize </a:t>
            </a:r>
            <a:r>
              <a:rPr lang="en-US" sz="2400" b="1" dirty="0">
                <a:cs typeface="Times New Roman" panose="02020603050405020304" pitchFamily="18" charset="0"/>
              </a:rPr>
              <a:t>Adicionar elemento de gráfico </a:t>
            </a:r>
            <a:r>
              <a:rPr lang="en-US" sz="2400" dirty="0">
                <a:cs typeface="Times New Roman" panose="02020603050405020304" pitchFamily="18" charset="0"/>
              </a:rPr>
              <a:t>para adicionar título e etiquetas</a:t>
            </a:r>
          </a:p>
          <a:p>
            <a:pPr marL="800100" lvl="2" indent="-342900">
              <a:buClrTx/>
              <a:buFont typeface="+mj-lt"/>
              <a:buAutoNum type="arabicPeriod"/>
            </a:pPr>
            <a:r>
              <a:rPr lang="en-US" sz="2400" dirty="0">
                <a:cs typeface="Times New Roman" panose="02020603050405020304" pitchFamily="18" charset="0"/>
              </a:rPr>
              <a:t>Clique com o botão direito do mouse em qualquer coluna, clique em </a:t>
            </a:r>
            <a:r>
              <a:rPr lang="en-US" sz="2400" b="1" dirty="0">
                <a:cs typeface="Times New Roman" panose="02020603050405020304" pitchFamily="18" charset="0"/>
              </a:rPr>
              <a:t>Formatar série de dados </a:t>
            </a:r>
            <a:r>
              <a:rPr lang="en-US" sz="2400" dirty="0">
                <a:cs typeface="Times New Roman" panose="02020603050405020304" pitchFamily="18" charset="0"/>
              </a:rPr>
              <a:t>e, em seguida, altere o intervalo para 0 e adicione contornos pretos</a:t>
            </a:r>
          </a:p>
          <a:p>
            <a:endParaRPr lang="en-US" dirty="0"/>
          </a:p>
        </p:txBody>
      </p:sp>
      <p:sp>
        <p:nvSpPr>
          <p:cNvPr id="3" name="Title 2">
            <a:extLst>
              <a:ext uri="{FF2B5EF4-FFF2-40B4-BE49-F238E27FC236}">
                <a16:creationId xmlns:a16="http://schemas.microsoft.com/office/drawing/2014/main" id="{A71B3342-D6D1-F292-CD49-2FAE97765B6C}"/>
              </a:ext>
            </a:extLst>
          </p:cNvPr>
          <p:cNvSpPr>
            <a:spLocks noGrp="1"/>
          </p:cNvSpPr>
          <p:nvPr>
            <p:ph type="title"/>
          </p:nvPr>
        </p:nvSpPr>
        <p:spPr/>
        <p:txBody>
          <a:bodyPr/>
          <a:lstStyle/>
          <a:p>
            <a:r>
              <a:rPr lang="en-US" dirty="0"/>
              <a:t>Exercício: Criar um </a:t>
            </a:r>
            <a:r>
              <a:rPr lang="en-US" dirty="0" err="1"/>
              <a:t>histograma</a:t>
            </a:r>
            <a:r>
              <a:rPr lang="en-US" dirty="0"/>
              <a:t> (2/2)</a:t>
            </a:r>
          </a:p>
        </p:txBody>
      </p:sp>
      <p:pic>
        <p:nvPicPr>
          <p:cNvPr id="4" name="Picture 3">
            <a:extLst>
              <a:ext uri="{FF2B5EF4-FFF2-40B4-BE49-F238E27FC236}">
                <a16:creationId xmlns:a16="http://schemas.microsoft.com/office/drawing/2014/main" id="{71DC650D-4B1C-B777-C4FF-C40F57B77C08}"/>
              </a:ext>
            </a:extLst>
          </p:cNvPr>
          <p:cNvPicPr>
            <a:picLocks noChangeAspect="1"/>
          </p:cNvPicPr>
          <p:nvPr/>
        </p:nvPicPr>
        <p:blipFill rotWithShape="1">
          <a:blip r:embed="rId3"/>
          <a:srcRect l="1" r="8133"/>
          <a:stretch/>
        </p:blipFill>
        <p:spPr>
          <a:xfrm>
            <a:off x="7915749" y="1616158"/>
            <a:ext cx="4131733" cy="4207051"/>
          </a:xfrm>
          <a:prstGeom prst="rect">
            <a:avLst/>
          </a:prstGeom>
          <a:ln>
            <a:solidFill>
              <a:schemeClr val="tx1"/>
            </a:solidFill>
          </a:ln>
        </p:spPr>
      </p:pic>
    </p:spTree>
    <p:extLst>
      <p:ext uri="{BB962C8B-B14F-4D97-AF65-F5344CB8AC3E}">
        <p14:creationId xmlns:p14="http://schemas.microsoft.com/office/powerpoint/2010/main" val="21014338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8AA27-9485-F8E5-48EA-691BA1510BFE}"/>
              </a:ext>
            </a:extLst>
          </p:cNvPr>
          <p:cNvSpPr>
            <a:spLocks noGrp="1"/>
          </p:cNvSpPr>
          <p:nvPr>
            <p:ph type="title"/>
          </p:nvPr>
        </p:nvSpPr>
        <p:spPr>
          <a:xfrm>
            <a:off x="838200" y="0"/>
            <a:ext cx="10493415" cy="1257300"/>
          </a:xfrm>
        </p:spPr>
        <p:txBody>
          <a:bodyPr/>
          <a:lstStyle/>
          <a:p>
            <a:r>
              <a:rPr lang="en-US" dirty="0" err="1"/>
              <a:t>Exercício</a:t>
            </a:r>
            <a:r>
              <a:rPr lang="en-US" dirty="0"/>
              <a:t>: </a:t>
            </a:r>
            <a:r>
              <a:rPr lang="en-US" dirty="0" err="1"/>
              <a:t>Criar</a:t>
            </a:r>
            <a:r>
              <a:rPr lang="en-US" dirty="0"/>
              <a:t> um </a:t>
            </a:r>
            <a:r>
              <a:rPr lang="en-US" dirty="0" err="1"/>
              <a:t>Gráfico</a:t>
            </a:r>
            <a:r>
              <a:rPr lang="en-US" dirty="0"/>
              <a:t> </a:t>
            </a:r>
            <a:br>
              <a:rPr lang="en-US" dirty="0"/>
            </a:br>
            <a:r>
              <a:rPr lang="en-US" dirty="0"/>
              <a:t>de </a:t>
            </a:r>
            <a:r>
              <a:rPr lang="en-US" dirty="0" err="1"/>
              <a:t>Linhas</a:t>
            </a:r>
            <a:r>
              <a:rPr lang="en-US" dirty="0"/>
              <a:t> (1/2)</a:t>
            </a:r>
          </a:p>
        </p:txBody>
      </p:sp>
    </p:spTree>
    <p:extLst>
      <p:ext uri="{BB962C8B-B14F-4D97-AF65-F5344CB8AC3E}">
        <p14:creationId xmlns:p14="http://schemas.microsoft.com/office/powerpoint/2010/main" val="5767177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D3467A-83D9-29AA-3991-AD2C60C230A2}"/>
              </a:ext>
            </a:extLst>
          </p:cNvPr>
          <p:cNvSpPr>
            <a:spLocks noGrp="1"/>
          </p:cNvSpPr>
          <p:nvPr>
            <p:ph sz="half" idx="2"/>
          </p:nvPr>
        </p:nvSpPr>
        <p:spPr>
          <a:xfrm>
            <a:off x="838200" y="1478857"/>
            <a:ext cx="10515600" cy="4639309"/>
          </a:xfrm>
        </p:spPr>
        <p:txBody>
          <a:bodyPr/>
          <a:lstStyle/>
          <a:p>
            <a:r>
              <a:rPr lang="en-US" dirty="0" err="1"/>
              <a:t>Vá</a:t>
            </a:r>
            <a:r>
              <a:rPr lang="en-US" dirty="0"/>
              <a:t> para a ficha de trabalho nacional</a:t>
            </a:r>
          </a:p>
          <a:p>
            <a:pPr lvl="2"/>
            <a:r>
              <a:rPr lang="en-US" dirty="0" err="1"/>
              <a:t>Assegure</a:t>
            </a:r>
            <a:r>
              <a:rPr lang="en-US" dirty="0"/>
              <a:t>-se que os dados são limitados ao seu país</a:t>
            </a:r>
          </a:p>
          <a:p>
            <a:pPr lvl="2"/>
            <a:r>
              <a:rPr lang="en-US" dirty="0" err="1"/>
              <a:t>Ordene</a:t>
            </a:r>
            <a:r>
              <a:rPr lang="en-US" dirty="0"/>
              <a:t> os dados por ano</a:t>
            </a:r>
          </a:p>
          <a:p>
            <a:pPr lvl="2"/>
            <a:r>
              <a:rPr lang="en-US" dirty="0"/>
              <a:t>Utilize ferramentas para criar um gráfico de linhas</a:t>
            </a:r>
          </a:p>
          <a:p>
            <a:pPr lvl="2"/>
            <a:r>
              <a:rPr lang="en-US" dirty="0"/>
              <a:t>Utilize </a:t>
            </a:r>
            <a:r>
              <a:rPr lang="en-US" dirty="0" err="1"/>
              <a:t>Adicionar</a:t>
            </a:r>
            <a:r>
              <a:rPr lang="en-US" dirty="0"/>
              <a:t> </a:t>
            </a:r>
            <a:r>
              <a:rPr lang="en-US" dirty="0" err="1"/>
              <a:t>Elemento</a:t>
            </a:r>
            <a:r>
              <a:rPr lang="en-US" dirty="0"/>
              <a:t> de </a:t>
            </a:r>
            <a:r>
              <a:rPr lang="en-US" dirty="0" err="1"/>
              <a:t>Gráfico</a:t>
            </a:r>
            <a:r>
              <a:rPr lang="en-US" dirty="0"/>
              <a:t> para adicionar título e etiquetas</a:t>
            </a:r>
          </a:p>
          <a:p>
            <a:endParaRPr lang="en-US" dirty="0"/>
          </a:p>
        </p:txBody>
      </p:sp>
      <p:sp>
        <p:nvSpPr>
          <p:cNvPr id="3" name="Title 2">
            <a:extLst>
              <a:ext uri="{FF2B5EF4-FFF2-40B4-BE49-F238E27FC236}">
                <a16:creationId xmlns:a16="http://schemas.microsoft.com/office/drawing/2014/main" id="{51253C3F-4BD9-D061-787B-60234FE27336}"/>
              </a:ext>
            </a:extLst>
          </p:cNvPr>
          <p:cNvSpPr>
            <a:spLocks noGrp="1"/>
          </p:cNvSpPr>
          <p:nvPr>
            <p:ph type="title"/>
          </p:nvPr>
        </p:nvSpPr>
        <p:spPr>
          <a:xfrm>
            <a:off x="838200" y="0"/>
            <a:ext cx="9752013" cy="1247775"/>
          </a:xfrm>
        </p:spPr>
        <p:txBody>
          <a:bodyPr/>
          <a:lstStyle/>
          <a:p>
            <a:r>
              <a:rPr lang="en-US" dirty="0"/>
              <a:t>Exercício: Criar um </a:t>
            </a:r>
            <a:r>
              <a:rPr lang="en-US" dirty="0" err="1"/>
              <a:t>Gráfico</a:t>
            </a:r>
            <a:r>
              <a:rPr lang="en-US" dirty="0"/>
              <a:t> </a:t>
            </a:r>
            <a:br>
              <a:rPr lang="en-US" dirty="0"/>
            </a:br>
            <a:r>
              <a:rPr lang="en-US" dirty="0"/>
              <a:t>de </a:t>
            </a:r>
            <a:r>
              <a:rPr lang="en-US" dirty="0" err="1"/>
              <a:t>Linhas</a:t>
            </a:r>
            <a:r>
              <a:rPr lang="en-US" dirty="0"/>
              <a:t> (2/2)</a:t>
            </a:r>
          </a:p>
        </p:txBody>
      </p:sp>
    </p:spTree>
    <p:extLst>
      <p:ext uri="{BB962C8B-B14F-4D97-AF65-F5344CB8AC3E}">
        <p14:creationId xmlns:p14="http://schemas.microsoft.com/office/powerpoint/2010/main" val="11751893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r>
              <a:rPr lang="en-US" dirty="0"/>
              <a:t>Dados podem ser introduzidos e analisados no MS Excel </a:t>
            </a:r>
          </a:p>
          <a:p>
            <a:r>
              <a:rPr lang="en-US" dirty="0"/>
              <a:t>A análise de dados em Excel pode fornecer:</a:t>
            </a:r>
          </a:p>
          <a:p>
            <a:pPr lvl="1"/>
            <a:r>
              <a:rPr lang="en-US" dirty="0"/>
              <a:t>Média, moda, mediana e intervalo</a:t>
            </a:r>
          </a:p>
          <a:p>
            <a:pPr lvl="1"/>
            <a:r>
              <a:rPr lang="en-US" dirty="0"/>
              <a:t>Outros </a:t>
            </a:r>
            <a:r>
              <a:rPr lang="en-US" dirty="0" err="1"/>
              <a:t>cálculos</a:t>
            </a:r>
            <a:r>
              <a:rPr lang="en-US" dirty="0"/>
              <a:t> </a:t>
            </a:r>
          </a:p>
          <a:p>
            <a:pPr lvl="1"/>
            <a:r>
              <a:rPr lang="en-US" dirty="0"/>
              <a:t>Visualização de dados</a:t>
            </a:r>
          </a:p>
          <a:p>
            <a:pPr lvl="2"/>
            <a:r>
              <a:rPr lang="en-US" dirty="0"/>
              <a:t>Gráfico de linhas</a:t>
            </a:r>
          </a:p>
          <a:p>
            <a:pPr lvl="2"/>
            <a:r>
              <a:rPr lang="en-US" dirty="0"/>
              <a:t>Histograma (incluindo curva </a:t>
            </a:r>
            <a:r>
              <a:rPr lang="en-US" dirty="0" err="1"/>
              <a:t>epidêmica</a:t>
            </a:r>
            <a:r>
              <a:rPr lang="en-US" dirty="0"/>
              <a:t>) </a:t>
            </a:r>
          </a:p>
          <a:p>
            <a:r>
              <a:rPr lang="en-US" dirty="0"/>
              <a:t>O MS Excel tem muitas outras funções e utilizações</a:t>
            </a:r>
          </a:p>
          <a:p>
            <a:r>
              <a:rPr lang="en-US" dirty="0"/>
              <a:t>Quanto mais se usa, melhor se fica!</a:t>
            </a:r>
          </a:p>
        </p:txBody>
      </p:sp>
      <p:sp>
        <p:nvSpPr>
          <p:cNvPr id="3" name="Title 2"/>
          <p:cNvSpPr>
            <a:spLocks noGrp="1"/>
          </p:cNvSpPr>
          <p:nvPr>
            <p:ph type="title"/>
          </p:nvPr>
        </p:nvSpPr>
        <p:spPr/>
        <p:txBody>
          <a:bodyPr/>
          <a:lstStyle/>
          <a:p>
            <a:r>
              <a:rPr lang="en-US" dirty="0"/>
              <a:t>Resumo</a:t>
            </a:r>
          </a:p>
        </p:txBody>
      </p:sp>
    </p:spTree>
    <p:extLst>
      <p:ext uri="{BB962C8B-B14F-4D97-AF65-F5344CB8AC3E}">
        <p14:creationId xmlns:p14="http://schemas.microsoft.com/office/powerpoint/2010/main" val="9009812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r>
              <a:rPr lang="en-US" dirty="0" err="1"/>
              <a:t>Introduzir</a:t>
            </a:r>
            <a:r>
              <a:rPr lang="en-US" dirty="0"/>
              <a:t>, </a:t>
            </a:r>
            <a:r>
              <a:rPr lang="en-US" dirty="0" err="1"/>
              <a:t>editar</a:t>
            </a:r>
            <a:r>
              <a:rPr lang="en-US" dirty="0"/>
              <a:t> e </a:t>
            </a:r>
            <a:r>
              <a:rPr lang="en-US" dirty="0" err="1"/>
              <a:t>formatar</a:t>
            </a:r>
            <a:r>
              <a:rPr lang="en-US" dirty="0"/>
              <a:t> dados </a:t>
            </a:r>
            <a:r>
              <a:rPr lang="en-US" dirty="0" err="1"/>
              <a:t>numa</a:t>
            </a:r>
            <a:r>
              <a:rPr lang="en-US" dirty="0"/>
              <a:t> </a:t>
            </a:r>
            <a:r>
              <a:rPr lang="en-US" dirty="0" err="1"/>
              <a:t>folha</a:t>
            </a:r>
            <a:r>
              <a:rPr lang="en-US" dirty="0"/>
              <a:t> de </a:t>
            </a:r>
            <a:r>
              <a:rPr lang="en-US" dirty="0" err="1"/>
              <a:t>cálculo</a:t>
            </a:r>
            <a:endParaRPr lang="en-US" dirty="0"/>
          </a:p>
          <a:p>
            <a:r>
              <a:rPr lang="en-US" dirty="0" err="1"/>
              <a:t>Utilizar</a:t>
            </a:r>
            <a:r>
              <a:rPr lang="en-US" dirty="0"/>
              <a:t> </a:t>
            </a:r>
            <a:r>
              <a:rPr lang="en-US" dirty="0" err="1"/>
              <a:t>fórmulas</a:t>
            </a:r>
            <a:r>
              <a:rPr lang="en-US" dirty="0"/>
              <a:t> e </a:t>
            </a:r>
            <a:r>
              <a:rPr lang="en-US" dirty="0" err="1"/>
              <a:t>funções</a:t>
            </a:r>
            <a:r>
              <a:rPr lang="en-US" dirty="0"/>
              <a:t> para </a:t>
            </a:r>
            <a:r>
              <a:rPr lang="en-US" dirty="0" err="1"/>
              <a:t>resumir</a:t>
            </a:r>
            <a:r>
              <a:rPr lang="en-US" dirty="0"/>
              <a:t> e </a:t>
            </a:r>
            <a:r>
              <a:rPr lang="en-US" dirty="0" err="1"/>
              <a:t>analisar</a:t>
            </a:r>
            <a:r>
              <a:rPr lang="en-US" dirty="0"/>
              <a:t> dados</a:t>
            </a:r>
          </a:p>
          <a:p>
            <a:r>
              <a:rPr lang="en-US" dirty="0" err="1"/>
              <a:t>Organizar</a:t>
            </a:r>
            <a:r>
              <a:rPr lang="en-US" dirty="0"/>
              <a:t> dados </a:t>
            </a:r>
            <a:r>
              <a:rPr lang="en-US" dirty="0" err="1"/>
              <a:t>através</a:t>
            </a:r>
            <a:r>
              <a:rPr lang="en-US" dirty="0"/>
              <a:t> de </a:t>
            </a:r>
            <a:r>
              <a:rPr lang="en-US" dirty="0" err="1"/>
              <a:t>ordenação</a:t>
            </a:r>
            <a:r>
              <a:rPr lang="en-US" dirty="0"/>
              <a:t> e </a:t>
            </a:r>
            <a:r>
              <a:rPr lang="en-US" dirty="0" err="1"/>
              <a:t>filtragem</a:t>
            </a:r>
            <a:endParaRPr lang="en-US" dirty="0"/>
          </a:p>
          <a:p>
            <a:r>
              <a:rPr lang="en-US" dirty="0" err="1"/>
              <a:t>Criar</a:t>
            </a:r>
            <a:r>
              <a:rPr lang="en-US" dirty="0"/>
              <a:t> um </a:t>
            </a:r>
            <a:r>
              <a:rPr lang="en-US" dirty="0" err="1"/>
              <a:t>gráfico</a:t>
            </a:r>
            <a:r>
              <a:rPr lang="en-US" dirty="0"/>
              <a:t> do </a:t>
            </a:r>
            <a:r>
              <a:rPr lang="en-US" dirty="0" err="1"/>
              <a:t>tipo</a:t>
            </a:r>
            <a:r>
              <a:rPr lang="en-US" dirty="0"/>
              <a:t> </a:t>
            </a:r>
            <a:r>
              <a:rPr lang="en-US" dirty="0" err="1"/>
              <a:t>histograma</a:t>
            </a:r>
            <a:r>
              <a:rPr lang="en-US" dirty="0"/>
              <a:t> e um </a:t>
            </a:r>
            <a:r>
              <a:rPr lang="en-US" dirty="0" err="1"/>
              <a:t>gráfico</a:t>
            </a:r>
            <a:r>
              <a:rPr lang="en-US" dirty="0"/>
              <a:t> de </a:t>
            </a:r>
            <a:r>
              <a:rPr lang="en-US" dirty="0" err="1"/>
              <a:t>linhas</a:t>
            </a:r>
            <a:endParaRPr lang="en-US" dirty="0"/>
          </a:p>
          <a:p>
            <a:r>
              <a:rPr lang="en-US" dirty="0" err="1"/>
              <a:t>Demonstrar</a:t>
            </a:r>
            <a:r>
              <a:rPr lang="en-US" dirty="0"/>
              <a:t> a </a:t>
            </a:r>
            <a:r>
              <a:rPr lang="en-US" dirty="0" err="1"/>
              <a:t>aplicação</a:t>
            </a:r>
            <a:r>
              <a:rPr lang="en-US" dirty="0"/>
              <a:t> da </a:t>
            </a:r>
            <a:r>
              <a:rPr lang="en-US" dirty="0" err="1"/>
              <a:t>introdução</a:t>
            </a:r>
            <a:r>
              <a:rPr lang="en-US" dirty="0"/>
              <a:t>, </a:t>
            </a:r>
            <a:r>
              <a:rPr lang="en-US" dirty="0" err="1"/>
              <a:t>gestão</a:t>
            </a:r>
            <a:r>
              <a:rPr lang="en-US" dirty="0"/>
              <a:t> e </a:t>
            </a:r>
            <a:r>
              <a:rPr lang="en-US" dirty="0" err="1"/>
              <a:t>análise</a:t>
            </a:r>
            <a:r>
              <a:rPr lang="en-US" dirty="0"/>
              <a:t> de dados </a:t>
            </a:r>
            <a:r>
              <a:rPr lang="en-US" dirty="0" err="1"/>
              <a:t>às</a:t>
            </a:r>
            <a:r>
              <a:rPr lang="en-US" dirty="0"/>
              <a:t> </a:t>
            </a:r>
            <a:r>
              <a:rPr lang="en-US" dirty="0" err="1"/>
              <a:t>funções</a:t>
            </a:r>
            <a:r>
              <a:rPr lang="en-US" dirty="0"/>
              <a:t> de </a:t>
            </a:r>
            <a:r>
              <a:rPr lang="en-US" dirty="0" err="1"/>
              <a:t>vigilância</a:t>
            </a:r>
            <a:r>
              <a:rPr lang="en-US" dirty="0"/>
              <a:t> local</a:t>
            </a:r>
          </a:p>
        </p:txBody>
      </p:sp>
      <p:sp>
        <p:nvSpPr>
          <p:cNvPr id="3" name="Title 2"/>
          <p:cNvSpPr>
            <a:spLocks noGrp="1"/>
          </p:cNvSpPr>
          <p:nvPr>
            <p:ph type="title"/>
          </p:nvPr>
        </p:nvSpPr>
        <p:spPr/>
        <p:txBody>
          <a:bodyPr/>
          <a:lstStyle/>
          <a:p>
            <a:r>
              <a:rPr lang="en-US" dirty="0"/>
              <a:t>Revisão dos </a:t>
            </a:r>
            <a:r>
              <a:rPr lang="en-US" dirty="0" err="1"/>
              <a:t>objetivos</a:t>
            </a:r>
            <a:endParaRPr lang="en-US" dirty="0"/>
          </a:p>
        </p:txBody>
      </p:sp>
    </p:spTree>
    <p:extLst>
      <p:ext uri="{BB962C8B-B14F-4D97-AF65-F5344CB8AC3E}">
        <p14:creationId xmlns:p14="http://schemas.microsoft.com/office/powerpoint/2010/main" val="4276283351"/>
      </p:ext>
    </p:extLst>
  </p:cSld>
  <p:clrMapOvr>
    <a:masterClrMapping/>
  </p:clrMapOvr>
</p:sld>
</file>

<file path=ppt/theme/theme1.xml><?xml version="1.0" encoding="utf-8"?>
<a:theme xmlns:a="http://schemas.openxmlformats.org/drawingml/2006/main" name="Theme2PT_11_14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_11_14_2024" id="{62F852CC-3320-4244-9CF1-A3638F56D625}" vid="{8CC065A4-8F2B-46DC-8FA1-8453EE6020A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1023AD-9D1C-43DF-9977-817611E2B15F}">
  <ds:schemaRefs>
    <ds:schemaRef ds:uri="http://schemas.microsoft.com/sharepoint/v3/contenttype/forms"/>
  </ds:schemaRefs>
</ds:datastoreItem>
</file>

<file path=customXml/itemProps2.xml><?xml version="1.0" encoding="utf-8"?>
<ds:datastoreItem xmlns:ds="http://schemas.openxmlformats.org/officeDocument/2006/customXml" ds:itemID="{6BF038BF-16BE-43EE-B5AD-7378E2406BF5}">
  <ds:schemaRefs>
    <ds:schemaRef ds:uri="http://www.w3.org/XML/1998/namespace"/>
    <ds:schemaRef ds:uri="http://purl.org/dc/dcmitype/"/>
    <ds:schemaRef ds:uri="cd03f174-a395-49eb-8ee9-8d943e22f40d"/>
    <ds:schemaRef ds:uri="52ff0146-47b4-4d51-8c1c-03266fcd63a2"/>
    <ds:schemaRef ds:uri="http://purl.org/dc/term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432CC2D9-D0A5-4D05-95AA-E3B35F4C6988}"/>
</file>

<file path=docProps/app.xml><?xml version="1.0" encoding="utf-8"?>
<Properties xmlns="http://schemas.openxmlformats.org/officeDocument/2006/extended-properties" xmlns:vt="http://schemas.openxmlformats.org/officeDocument/2006/docPropsVTypes">
  <Template>Theme2PT_11_14_2024</Template>
  <TotalTime>69263</TotalTime>
  <Words>13709</Words>
  <Application>Microsoft Office PowerPoint</Application>
  <PresentationFormat>Widescreen</PresentationFormat>
  <Paragraphs>1543</Paragraphs>
  <Slides>96</Slides>
  <Notes>96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96</vt:i4>
      </vt:variant>
    </vt:vector>
  </HeadingPairs>
  <TitlesOfParts>
    <vt:vector size="107" baseType="lpstr">
      <vt:lpstr>Arial</vt:lpstr>
      <vt:lpstr>Arial Re</vt:lpstr>
      <vt:lpstr>Calibri</vt:lpstr>
      <vt:lpstr>Courier New</vt:lpstr>
      <vt:lpstr>Franklin Gothic Medium</vt:lpstr>
      <vt:lpstr>Franklin Gothic Medium Cond</vt:lpstr>
      <vt:lpstr>Symbol</vt:lpstr>
      <vt:lpstr>Times New Roman</vt:lpstr>
      <vt:lpstr>Vladimir Script</vt:lpstr>
      <vt:lpstr>Wingdings</vt:lpstr>
      <vt:lpstr>Theme2PT_11_14_2024</vt:lpstr>
      <vt:lpstr>PowerPoint Presentation</vt:lpstr>
      <vt:lpstr>PowerPoint Presentation</vt:lpstr>
      <vt:lpstr>PowerPoint Presentation</vt:lpstr>
      <vt:lpstr>Conteúdo da aula</vt:lpstr>
      <vt:lpstr>PowerPoint Presentation</vt:lpstr>
      <vt:lpstr>Experiência em Excel</vt:lpstr>
      <vt:lpstr>PowerPoint Presentation</vt:lpstr>
      <vt:lpstr>Barra de acesso rápido</vt:lpstr>
      <vt:lpstr>Separadores na faixa de ferramentas</vt:lpstr>
      <vt:lpstr>Endereço da célula</vt:lpstr>
      <vt:lpstr>Caixa de nome (endereço atual)</vt:lpstr>
      <vt:lpstr>Barra de fórmula</vt:lpstr>
      <vt:lpstr>Célula ativa</vt:lpstr>
      <vt:lpstr>Colunas</vt:lpstr>
      <vt:lpstr>Linhas</vt:lpstr>
      <vt:lpstr>Aba/Planilha de trabalho</vt:lpstr>
      <vt:lpstr>Navegação na aba/planilha de trabalho</vt:lpstr>
      <vt:lpstr>Apontar e clicar</vt:lpstr>
      <vt:lpstr>Teclas de setas</vt:lpstr>
      <vt:lpstr>Page Up e Page Down</vt:lpstr>
      <vt:lpstr>Início (home)</vt:lpstr>
      <vt:lpstr>Ferramentas de interface práticas </vt:lpstr>
      <vt:lpstr>Base de dados e valores no Excel</vt:lpstr>
      <vt:lpstr>Entrada de dados no Excel</vt:lpstr>
      <vt:lpstr>Prática de introdução de dados no Excel</vt:lpstr>
      <vt:lpstr>Mudar o nome de uma Aba/Planilha  de trabalho</vt:lpstr>
      <vt:lpstr>Editar valores</vt:lpstr>
      <vt:lpstr>Prática de edição de valores (1/2)</vt:lpstr>
      <vt:lpstr>Prática de edição de valores (2/2)</vt:lpstr>
      <vt:lpstr>Cortar, Copiar, Colar</vt:lpstr>
      <vt:lpstr>Prática de cortar e colar</vt:lpstr>
      <vt:lpstr>Prática de copiar e colar</vt:lpstr>
      <vt:lpstr>Arrastar e soltar</vt:lpstr>
      <vt:lpstr>Prática de arrastar e soltar (Copiar/Ampliar)</vt:lpstr>
      <vt:lpstr>Prática de arrastar e soltar (sequência  de dados) </vt:lpstr>
      <vt:lpstr>Aba/planilha de trabalho - prática de adição</vt:lpstr>
      <vt:lpstr>Prática de mudança de nome de uma aba/planilha</vt:lpstr>
      <vt:lpstr>Prática de reorganização de folhas  de cálculo</vt:lpstr>
      <vt:lpstr>Salvar como e salvar abas de trabalho</vt:lpstr>
      <vt:lpstr>Prática de Salvar como (1/2)</vt:lpstr>
      <vt:lpstr>Prática de Salvar como (2/2)</vt:lpstr>
      <vt:lpstr>Prática de Salvar </vt:lpstr>
      <vt:lpstr>Fórmulas práticas</vt:lpstr>
      <vt:lpstr>Funções (1/2)</vt:lpstr>
      <vt:lpstr>Funções (2/2)</vt:lpstr>
      <vt:lpstr>Categorias de funções práticas</vt:lpstr>
      <vt:lpstr>Funções estatísticas</vt:lpstr>
      <vt:lpstr>Prática de função estatística: Soma</vt:lpstr>
      <vt:lpstr>Colar como valores</vt:lpstr>
      <vt:lpstr>Funções de contagem</vt:lpstr>
      <vt:lpstr>Prática de CONT.SE</vt:lpstr>
      <vt:lpstr>Exercício: funções (1/2)</vt:lpstr>
      <vt:lpstr>Exercício: funções (2/2)</vt:lpstr>
      <vt:lpstr>CONT.SE(S) (1/3)</vt:lpstr>
      <vt:lpstr>CONT.SE(S) (2/3)</vt:lpstr>
      <vt:lpstr>CONT.SE(S) (3/3)</vt:lpstr>
      <vt:lpstr>Formatação de Dados</vt:lpstr>
      <vt:lpstr>Formatar Células</vt:lpstr>
      <vt:lpstr>Caixa de diálogo - formatar células</vt:lpstr>
      <vt:lpstr>Prática de formatação de datas</vt:lpstr>
      <vt:lpstr>Formatos de números</vt:lpstr>
      <vt:lpstr>Porcentagem</vt:lpstr>
      <vt:lpstr>Casas decimais</vt:lpstr>
      <vt:lpstr>Página inicial - Ferramentas de formatação</vt:lpstr>
      <vt:lpstr>Prática de formatação</vt:lpstr>
      <vt:lpstr>Ajustar a largura da Coluna e a altura da Linha</vt:lpstr>
      <vt:lpstr>Prática de ajuste personalizado para uma coluna</vt:lpstr>
      <vt:lpstr>Prática de ajuste personalizado para  2+ colunas</vt:lpstr>
      <vt:lpstr>Prática de ajuste personalizado para toda a Aba</vt:lpstr>
      <vt:lpstr>Inserir colunas e linhas</vt:lpstr>
      <vt:lpstr>Eliminar colunas e linhas</vt:lpstr>
      <vt:lpstr>Mesclar células</vt:lpstr>
      <vt:lpstr>Exercício: formatar dados (1/3)</vt:lpstr>
      <vt:lpstr>Exercício: formatar dados (2/3)</vt:lpstr>
      <vt:lpstr>Exercício: formatar dados (3/3)</vt:lpstr>
      <vt:lpstr>Ordenar dados</vt:lpstr>
      <vt:lpstr>Prática de ordenação: selecionar intervalo de dados</vt:lpstr>
      <vt:lpstr>Prática de ordenação: ficha de  trabalho completa</vt:lpstr>
      <vt:lpstr>Prática de ordenação: caixa de diálogo </vt:lpstr>
      <vt:lpstr>Prática de ordenação: nível seleção</vt:lpstr>
      <vt:lpstr>Prática de ordenação: adicionar um nível</vt:lpstr>
      <vt:lpstr>Filtragem de dados</vt:lpstr>
      <vt:lpstr>Prática de filtragem de dados</vt:lpstr>
      <vt:lpstr>Ordenar e filtrar (1/2)</vt:lpstr>
      <vt:lpstr>Ordenar e filtrar (2/2)</vt:lpstr>
      <vt:lpstr>Visualização de dados</vt:lpstr>
      <vt:lpstr>Formato do gráfico</vt:lpstr>
      <vt:lpstr>Prática de desenvolvimento de um histograma (1/2)  </vt:lpstr>
      <vt:lpstr>Prática de desenvolvimento de um histograma (2/2) </vt:lpstr>
      <vt:lpstr>Prática de criação de um gráfico de linhas</vt:lpstr>
      <vt:lpstr>Exercício: Criar um histograma (1/2)</vt:lpstr>
      <vt:lpstr>Exercício: Criar um histograma (2/2)</vt:lpstr>
      <vt:lpstr>Exercício: Criar um Gráfico  de Linhas (1/2)</vt:lpstr>
      <vt:lpstr>Exercício: Criar um Gráfico  de Linhas (2/2)</vt:lpstr>
      <vt:lpstr>Resumo</vt:lpstr>
      <vt:lpstr>Revisão dos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docId:E0ED40F2FA14AE80436E142D18B91A9E</cp:keywords>
  <cp:lastModifiedBy>Gallagher, Darby (CDC/GHC/DGHP)</cp:lastModifiedBy>
  <cp:revision>206</cp:revision>
  <cp:lastPrinted>2020-02-28T15:37:03Z</cp:lastPrinted>
  <dcterms:created xsi:type="dcterms:W3CDTF">2005-08-29T16:54:09Z</dcterms:created>
  <dcterms:modified xsi:type="dcterms:W3CDTF">2026-01-27T01:22:18Z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2022-03-08T10:22:13Z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c624c866-76c6-43ab-a3e9-3762fabb7af9</vt:lpwstr>
  </property>
  <property fmtid="{D5CDD505-2E9C-101B-9397-08002B2CF9AE}" pid="9" name="MSIP_Label_7b94a7b8-f06c-4dfe-bdcc-9b548fd58c31_ContentBits">
    <vt:lpwstr>0</vt:lpwstr>
  </property>
  <property fmtid="{D5CDD505-2E9C-101B-9397-08002B2CF9AE}" pid="10" name="MediaServiceImageTags">
    <vt:lpwstr/>
  </property>
</Properties>
</file>