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8.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1.xml" ContentType="application/vnd.openxmlformats-officedocument.themeOverride+xml"/>
  <Override PartName="/ppt/notesSlides/notesSlide29.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41" r:id="rId4"/>
  </p:sldMasterIdLst>
  <p:notesMasterIdLst>
    <p:notesMasterId r:id="rId37"/>
  </p:notesMasterIdLst>
  <p:handoutMasterIdLst>
    <p:handoutMasterId r:id="rId38"/>
  </p:handoutMasterIdLst>
  <p:sldIdLst>
    <p:sldId id="504" r:id="rId5"/>
    <p:sldId id="507" r:id="rId6"/>
    <p:sldId id="2013" r:id="rId7"/>
    <p:sldId id="1982" r:id="rId8"/>
    <p:sldId id="527" r:id="rId9"/>
    <p:sldId id="548" r:id="rId10"/>
    <p:sldId id="1993" r:id="rId11"/>
    <p:sldId id="569" r:id="rId12"/>
    <p:sldId id="1989" r:id="rId13"/>
    <p:sldId id="2005" r:id="rId14"/>
    <p:sldId id="568" r:id="rId15"/>
    <p:sldId id="534" r:id="rId16"/>
    <p:sldId id="1997" r:id="rId17"/>
    <p:sldId id="535" r:id="rId18"/>
    <p:sldId id="1996" r:id="rId19"/>
    <p:sldId id="2004" r:id="rId20"/>
    <p:sldId id="1998" r:id="rId21"/>
    <p:sldId id="578" r:id="rId22"/>
    <p:sldId id="540" r:id="rId23"/>
    <p:sldId id="537" r:id="rId24"/>
    <p:sldId id="2002" r:id="rId25"/>
    <p:sldId id="542" r:id="rId26"/>
    <p:sldId id="1999" r:id="rId27"/>
    <p:sldId id="1987" r:id="rId28"/>
    <p:sldId id="579" r:id="rId29"/>
    <p:sldId id="2009" r:id="rId30"/>
    <p:sldId id="2007" r:id="rId31"/>
    <p:sldId id="544" r:id="rId32"/>
    <p:sldId id="552" r:id="rId33"/>
    <p:sldId id="2006" r:id="rId34"/>
    <p:sldId id="549" r:id="rId35"/>
    <p:sldId id="550" r:id="rId36"/>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16" userDrawn="1">
          <p15:clr>
            <a:srgbClr val="A4A3A4"/>
          </p15:clr>
        </p15:guide>
        <p15:guide id="2" pos="1280" userDrawn="1">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13E3416-FA04-957D-15E1-16A5CA630B82}" name="Harris, Julie (CDC/GHC/DGHP)" initials="HJ(" userId="S::ggt5@cdc.gov::f314a2f1-d216-401e-99c8-e30988af447c" providerId="AD"/>
  <p188:author id="{7B023D38-FFBC-E2C2-D214-7162B76BE166}" name="Quick, Linda (CDC/DDPHSIS/CGH/DGHP)" initials="Q(" userId="S::maq2@cdc.gov::0d533c83-808d-433f-96e1-46f2a324ca7d" providerId="AD"/>
  <p188:author id="{9DE8255C-0C61-67E0-2C07-B0226780954B}" name="Dicker, Richard C. (CDC/GHC/OD) (CTR)" initials="DRC((" userId="S::rcd1@cdc.gov::f8501ca0-eb9d-456d-ad4b-eecd461a8d99" providerId="AD"/>
  <p188:author id="{35CA6E6A-2BDC-3AEC-A8DA-274ECF148F5A}" name="Shadomy, Sean (CDC/DDID/NCEZID/OD)" initials="S(" userId="S::auf4@cdc.gov::2dd13278-842f-4b96-b887-4692c6b7720f" providerId="AD"/>
  <p188:author id="{EF4F937E-3A28-66A7-32E9-1BE86B055B0F}" name="Martel, Lise (CDC/GHC/DGHP)" initials="ML(" userId="S::Diz0@cdc.gov::fbce038f-8655-4557-9709-9829739673e8" providerId="AD"/>
  <p188:author id="{3591CE88-7405-8A34-0010-169CA64CD850}" name="Rossow, John (CDC/DDPHSIS/CGH/DGHP)" initials="RJ(" userId="S::mwi4@cdc.gov::f624bd00-984b-4499-bcbe-e695391cce31" providerId="AD"/>
  <p188:author id="{7E1A0B9E-0C2F-1455-9A5B-124370CFDCF0}" name="Albanna, Sara (CDC/GHC/DGHP)" initials="AS(" userId="S::uic6@cdc.gov::66ccce23-a100-40f3-9ea6-11e572d3e19a" providerId="AD"/>
  <p188:author id="{D71DB8A5-77F4-3016-5A88-EDAC4D4F1636}" name="Yard, Ellen E. (CDC/DDPHSIS/CGH/DGHP)" initials="YEE(" userId="S::IGF8@cdc.gov::19c9ef13-1d29-41fa-9fd7-59de21a7a375" providerId="AD"/>
  <p188:author id="{B692A5F4-97DE-BB51-F96B-B9FECA0E4692}" name="Guerra, Marta (CDC/GHC/DGHP)" initials="G(" userId="S::hzg4@cdc.gov::d7d9e8b8-b328-4938-bdb6-031756c4f46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5A4"/>
    <a:srgbClr val="E7E6E6"/>
    <a:srgbClr val="F7941D"/>
    <a:srgbClr val="00953A"/>
    <a:srgbClr val="E2F0D9"/>
    <a:srgbClr val="A3DCFF"/>
    <a:srgbClr val="109648"/>
    <a:srgbClr val="A2D086"/>
    <a:srgbClr val="66FF66"/>
    <a:srgbClr val="0082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8D633B4-FB60-4475-A88F-65BAE79E7CDD}" v="1" dt="2024-11-08T04:37:29.43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583" autoAdjust="0"/>
    <p:restoredTop sz="59489" autoAdjust="0"/>
  </p:normalViewPr>
  <p:slideViewPr>
    <p:cSldViewPr snapToGrid="0">
      <p:cViewPr varScale="1">
        <p:scale>
          <a:sx n="40" d="100"/>
          <a:sy n="40" d="100"/>
        </p:scale>
        <p:origin x="1024" y="56"/>
      </p:cViewPr>
      <p:guideLst>
        <p:guide orient="horz" pos="816"/>
        <p:guide pos="1280"/>
      </p:guideLst>
    </p:cSldViewPr>
  </p:slideViewPr>
  <p:notesTextViewPr>
    <p:cViewPr>
      <p:scale>
        <a:sx n="3" d="2"/>
        <a:sy n="3" d="2"/>
      </p:scale>
      <p:origin x="0" y="0"/>
    </p:cViewPr>
  </p:notesTextViewPr>
  <p:sorterViewPr>
    <p:cViewPr>
      <p:scale>
        <a:sx n="100" d="100"/>
        <a:sy n="100" d="100"/>
      </p:scale>
      <p:origin x="0" y="-4116"/>
    </p:cViewPr>
  </p:sorterViewPr>
  <p:notesViewPr>
    <p:cSldViewPr snapToGrid="0">
      <p:cViewPr>
        <p:scale>
          <a:sx n="1" d="2"/>
          <a:sy n="1" d="2"/>
        </p:scale>
        <p:origin x="0" y="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464690554984975"/>
          <c:y val="3.7904340680097154E-2"/>
          <c:w val="0.86067984708433187"/>
          <c:h val="0.74232259539745937"/>
        </c:manualLayout>
      </c:layout>
      <c:barChart>
        <c:barDir val="col"/>
        <c:grouping val="clustered"/>
        <c:varyColors val="0"/>
        <c:ser>
          <c:idx val="0"/>
          <c:order val="0"/>
          <c:tx>
            <c:strRef>
              <c:f>Sheet1!$B$1</c:f>
              <c:strCache>
                <c:ptCount val="1"/>
                <c:pt idx="0">
                  <c:v>Série 1</c:v>
                </c:pt>
              </c:strCache>
            </c:strRef>
          </c:tx>
          <c:spPr>
            <a:solidFill>
              <a:srgbClr val="0065A4"/>
            </a:solidFill>
            <a:ln>
              <a:solidFill>
                <a:schemeClr val="tx1"/>
              </a:solidFill>
            </a:ln>
            <a:effectLst/>
          </c:spPr>
          <c:invertIfNegative val="0"/>
          <c:cat>
            <c:numRef>
              <c:f>Sheet1!$A$2:$A$43</c:f>
              <c:numCache>
                <c:formatCode>General</c:formatCode>
                <c:ptCount val="42"/>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numCache>
            </c:numRef>
          </c:cat>
          <c:val>
            <c:numRef>
              <c:f>Sheet1!$B$2:$B$42</c:f>
              <c:numCache>
                <c:formatCode>General</c:formatCode>
                <c:ptCount val="41"/>
                <c:pt idx="0">
                  <c:v>100</c:v>
                </c:pt>
                <c:pt idx="1">
                  <c:v>100</c:v>
                </c:pt>
                <c:pt idx="2">
                  <c:v>200</c:v>
                </c:pt>
                <c:pt idx="3">
                  <c:v>100</c:v>
                </c:pt>
                <c:pt idx="4">
                  <c:v>300</c:v>
                </c:pt>
                <c:pt idx="5">
                  <c:v>200</c:v>
                </c:pt>
                <c:pt idx="6">
                  <c:v>100</c:v>
                </c:pt>
                <c:pt idx="7">
                  <c:v>100</c:v>
                </c:pt>
                <c:pt idx="8">
                  <c:v>300</c:v>
                </c:pt>
                <c:pt idx="9">
                  <c:v>500</c:v>
                </c:pt>
                <c:pt idx="10">
                  <c:v>800</c:v>
                </c:pt>
                <c:pt idx="11">
                  <c:v>1000</c:v>
                </c:pt>
                <c:pt idx="12">
                  <c:v>800</c:v>
                </c:pt>
                <c:pt idx="13">
                  <c:v>800</c:v>
                </c:pt>
                <c:pt idx="14">
                  <c:v>500</c:v>
                </c:pt>
                <c:pt idx="15">
                  <c:v>500</c:v>
                </c:pt>
                <c:pt idx="16">
                  <c:v>1000</c:v>
                </c:pt>
                <c:pt idx="17">
                  <c:v>800</c:v>
                </c:pt>
                <c:pt idx="18">
                  <c:v>1000</c:v>
                </c:pt>
                <c:pt idx="19">
                  <c:v>1000</c:v>
                </c:pt>
                <c:pt idx="20">
                  <c:v>1200</c:v>
                </c:pt>
                <c:pt idx="21">
                  <c:v>1000</c:v>
                </c:pt>
                <c:pt idx="22">
                  <c:v>1300</c:v>
                </c:pt>
                <c:pt idx="23">
                  <c:v>1500</c:v>
                </c:pt>
                <c:pt idx="24">
                  <c:v>2500</c:v>
                </c:pt>
                <c:pt idx="25">
                  <c:v>3500</c:v>
                </c:pt>
                <c:pt idx="26">
                  <c:v>4500</c:v>
                </c:pt>
                <c:pt idx="27">
                  <c:v>5200</c:v>
                </c:pt>
                <c:pt idx="28">
                  <c:v>6000</c:v>
                </c:pt>
                <c:pt idx="29">
                  <c:v>7500</c:v>
                </c:pt>
                <c:pt idx="30">
                  <c:v>7000</c:v>
                </c:pt>
                <c:pt idx="31">
                  <c:v>6500</c:v>
                </c:pt>
                <c:pt idx="32">
                  <c:v>6000</c:v>
                </c:pt>
                <c:pt idx="33">
                  <c:v>5000</c:v>
                </c:pt>
                <c:pt idx="34">
                  <c:v>4500</c:v>
                </c:pt>
                <c:pt idx="35">
                  <c:v>4000</c:v>
                </c:pt>
                <c:pt idx="36">
                  <c:v>3500</c:v>
                </c:pt>
                <c:pt idx="37">
                  <c:v>3000</c:v>
                </c:pt>
                <c:pt idx="38">
                  <c:v>2400</c:v>
                </c:pt>
                <c:pt idx="39">
                  <c:v>2200</c:v>
                </c:pt>
                <c:pt idx="40">
                  <c:v>2800</c:v>
                </c:pt>
              </c:numCache>
            </c:numRef>
          </c:val>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BDC8-4385-9EEA-2B191CBFB864}"/>
            </c:ext>
          </c:extLst>
        </c:ser>
        <c:dLbls>
          <c:showLegendKey val="0"/>
          <c:showVal val="0"/>
          <c:showCatName val="0"/>
          <c:showSerName val="0"/>
          <c:showPercent val="0"/>
          <c:showBubbleSize val="0"/>
        </c:dLbls>
        <c:gapWidth val="0"/>
        <c:axId val="1071246703"/>
        <c:axId val="1411843615"/>
      </c:barChart>
      <c:catAx>
        <c:axId val="1071246703"/>
        <c:scaling>
          <c:orientation val="minMax"/>
        </c:scaling>
        <c:delete val="0"/>
        <c:axPos val="b"/>
        <c:title>
          <c:tx>
            <c:rich>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b="0" dirty="0"/>
                  <a:t>Semana </a:t>
                </a:r>
                <a:r>
                  <a:rPr lang="en-US" b="0" dirty="0" err="1"/>
                  <a:t>epidemiológica</a:t>
                </a:r>
                <a:endParaRPr lang="en-US" b="0" dirty="0"/>
              </a:p>
            </c:rich>
          </c:tx>
          <c:layout>
            <c:manualLayout>
              <c:xMode val="edge"/>
              <c:yMode val="edge"/>
              <c:x val="0.39865228802921371"/>
              <c:y val="0.92219177371771521"/>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crossAx val="1411843615"/>
        <c:crosses val="autoZero"/>
        <c:auto val="1"/>
        <c:lblAlgn val="ctr"/>
        <c:lblOffset val="100"/>
        <c:noMultiLvlLbl val="0"/>
      </c:catAx>
      <c:valAx>
        <c:axId val="1411843615"/>
        <c:scaling>
          <c:orientation val="minMax"/>
        </c:scaling>
        <c:delete val="0"/>
        <c:axPos val="l"/>
        <c:title>
          <c:tx>
            <c:rich>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b="0" baseline="0" dirty="0" err="1"/>
                  <a:t>Número</a:t>
                </a:r>
                <a:r>
                  <a:rPr lang="en-US" b="0" baseline="0" dirty="0"/>
                  <a:t> de </a:t>
                </a:r>
                <a:r>
                  <a:rPr lang="en-US" b="0" baseline="0" dirty="0" err="1"/>
                  <a:t>casos</a:t>
                </a:r>
                <a:endParaRPr lang="en-US" b="0" dirty="0"/>
              </a:p>
            </c:rich>
          </c:tx>
          <c:layout>
            <c:manualLayout>
              <c:xMode val="edge"/>
              <c:yMode val="edge"/>
              <c:x val="3.6231884057971015E-3"/>
              <c:y val="0.26152213409951214"/>
            </c:manualLayout>
          </c:layout>
          <c:overlay val="0"/>
          <c:spPr>
            <a:noFill/>
            <a:ln>
              <a:noFill/>
            </a:ln>
            <a:effectLst/>
          </c:spPr>
          <c:txPr>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title>
        <c:numFmt formatCode="#,##0" sourceLinked="0"/>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crossAx val="1071246703"/>
        <c:crosses val="autoZero"/>
        <c:crossBetween val="between"/>
      </c:valAx>
      <c:spPr>
        <a:noFill/>
        <a:ln w="12700">
          <a:noFill/>
        </a:ln>
        <a:effectLst/>
      </c:spPr>
    </c:plotArea>
    <c:plotVisOnly val="1"/>
    <c:dispBlanksAs val="gap"/>
    <c:showDLblsOverMax val="0"/>
    <c:extLst xmlns:c16r3="http://schemas.microsoft.com/office/drawing/2017/03/chart" xmlns:c16="http://schemas.microsoft.com/office/drawing/2014/chart" xmlns:c14="http://schemas.microsoft.com/office/drawing/2007/8/2/chart" xmlns:mc="http://schemas.openxmlformats.org/markup-compatibility/2006">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2000">
          <a:solidFill>
            <a:schemeClr val="tx1"/>
          </a:solidFill>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Sarampo</c:v>
                </c:pt>
              </c:strCache>
            </c:strRef>
          </c:tx>
          <c:spPr>
            <a:ln w="38100" cap="rnd">
              <a:solidFill>
                <a:srgbClr val="0065A4"/>
              </a:solidFill>
              <a:round/>
            </a:ln>
            <a:effectLst/>
          </c:spPr>
          <c:marker>
            <c:symbol val="none"/>
          </c:marker>
          <c:cat>
            <c:numRef>
              <c:f>Sheet1!$A$2:$A$13</c:f>
              <c:numCache>
                <c:formatCode>General</c:formatCode>
                <c:ptCount val="12"/>
                <c:pt idx="0">
                  <c:v>1</c:v>
                </c:pt>
                <c:pt idx="1">
                  <c:v>2</c:v>
                </c:pt>
                <c:pt idx="2">
                  <c:v>3</c:v>
                </c:pt>
                <c:pt idx="3">
                  <c:v>4</c:v>
                </c:pt>
                <c:pt idx="4">
                  <c:v>5</c:v>
                </c:pt>
                <c:pt idx="5">
                  <c:v>6</c:v>
                </c:pt>
                <c:pt idx="6">
                  <c:v>7</c:v>
                </c:pt>
                <c:pt idx="7">
                  <c:v>8</c:v>
                </c:pt>
                <c:pt idx="8">
                  <c:v>9</c:v>
                </c:pt>
                <c:pt idx="9">
                  <c:v>10</c:v>
                </c:pt>
                <c:pt idx="10">
                  <c:v>11</c:v>
                </c:pt>
                <c:pt idx="11">
                  <c:v>12</c:v>
                </c:pt>
              </c:numCache>
            </c:numRef>
          </c:cat>
          <c:val>
            <c:numRef>
              <c:f>Sheet1!$B$2:$B$13</c:f>
              <c:numCache>
                <c:formatCode>General</c:formatCode>
                <c:ptCount val="12"/>
                <c:pt idx="0">
                  <c:v>3</c:v>
                </c:pt>
                <c:pt idx="1">
                  <c:v>0</c:v>
                </c:pt>
                <c:pt idx="2">
                  <c:v>0</c:v>
                </c:pt>
                <c:pt idx="3">
                  <c:v>2</c:v>
                </c:pt>
                <c:pt idx="4">
                  <c:v>1</c:v>
                </c:pt>
                <c:pt idx="5">
                  <c:v>1</c:v>
                </c:pt>
              </c:numCache>
            </c:numRef>
          </c:val>
          <c:smooth val="0"/>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F0D7-4CE8-8559-D6589BAB0065}"/>
            </c:ext>
          </c:extLst>
        </c:ser>
        <c:ser>
          <c:idx val="1"/>
          <c:order val="1"/>
          <c:tx>
            <c:strRef>
              <c:f>Sheet1!$C$1</c:f>
              <c:strCache>
                <c:ptCount val="1"/>
                <c:pt idx="0">
                  <c:v>Diarreia</c:v>
                </c:pt>
              </c:strCache>
            </c:strRef>
          </c:tx>
          <c:spPr>
            <a:ln w="38100" cap="rnd">
              <a:solidFill>
                <a:srgbClr val="00953A"/>
              </a:solidFill>
              <a:round/>
            </a:ln>
            <a:effectLst/>
          </c:spPr>
          <c:marker>
            <c:symbol val="none"/>
          </c:marker>
          <c:cat>
            <c:numRef>
              <c:f>Sheet1!$A$2:$A$13</c:f>
              <c:numCache>
                <c:formatCode>General</c:formatCode>
                <c:ptCount val="12"/>
                <c:pt idx="0">
                  <c:v>1</c:v>
                </c:pt>
                <c:pt idx="1">
                  <c:v>2</c:v>
                </c:pt>
                <c:pt idx="2">
                  <c:v>3</c:v>
                </c:pt>
                <c:pt idx="3">
                  <c:v>4</c:v>
                </c:pt>
                <c:pt idx="4">
                  <c:v>5</c:v>
                </c:pt>
                <c:pt idx="5">
                  <c:v>6</c:v>
                </c:pt>
                <c:pt idx="6">
                  <c:v>7</c:v>
                </c:pt>
                <c:pt idx="7">
                  <c:v>8</c:v>
                </c:pt>
                <c:pt idx="8">
                  <c:v>9</c:v>
                </c:pt>
                <c:pt idx="9">
                  <c:v>10</c:v>
                </c:pt>
                <c:pt idx="10">
                  <c:v>11</c:v>
                </c:pt>
                <c:pt idx="11">
                  <c:v>12</c:v>
                </c:pt>
              </c:numCache>
            </c:numRef>
          </c:cat>
          <c:val>
            <c:numRef>
              <c:f>Sheet1!$C$2:$C$13</c:f>
              <c:numCache>
                <c:formatCode>General</c:formatCode>
                <c:ptCount val="12"/>
                <c:pt idx="0">
                  <c:v>1</c:v>
                </c:pt>
                <c:pt idx="1">
                  <c:v>4</c:v>
                </c:pt>
                <c:pt idx="2">
                  <c:v>2</c:v>
                </c:pt>
                <c:pt idx="3">
                  <c:v>0</c:v>
                </c:pt>
                <c:pt idx="4">
                  <c:v>1</c:v>
                </c:pt>
                <c:pt idx="5">
                  <c:v>0</c:v>
                </c:pt>
              </c:numCache>
            </c:numRef>
          </c:val>
          <c:smooth val="0"/>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1-F0D7-4CE8-8559-D6589BAB0065}"/>
            </c:ext>
          </c:extLst>
        </c:ser>
        <c:dLbls>
          <c:showLegendKey val="0"/>
          <c:showVal val="0"/>
          <c:showCatName val="0"/>
          <c:showSerName val="0"/>
          <c:showPercent val="0"/>
          <c:showBubbleSize val="0"/>
        </c:dLbls>
        <c:smooth val="0"/>
        <c:axId val="1621078687"/>
        <c:axId val="1231286256"/>
      </c:lineChart>
      <c:catAx>
        <c:axId val="1621078687"/>
        <c:scaling>
          <c:orientation val="minMax"/>
        </c:scaling>
        <c:delete val="0"/>
        <c:axPos val="b"/>
        <c:title>
          <c:tx>
            <c:rich>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b="0"/>
                  <a:t>Semana</a:t>
                </a:r>
              </a:p>
            </c:rich>
          </c:tx>
          <c:layout>
            <c:manualLayout>
              <c:xMode val="edge"/>
              <c:yMode val="edge"/>
              <c:x val="0.47881385334645671"/>
              <c:y val="0.9226562547578584"/>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crossAx val="1231286256"/>
        <c:crosses val="autoZero"/>
        <c:auto val="1"/>
        <c:lblAlgn val="ctr"/>
        <c:lblOffset val="100"/>
        <c:noMultiLvlLbl val="0"/>
      </c:catAx>
      <c:valAx>
        <c:axId val="1231286256"/>
        <c:scaling>
          <c:orientation val="minMax"/>
          <c:max val="8"/>
        </c:scaling>
        <c:delete val="0"/>
        <c:axPos val="l"/>
        <c:title>
          <c:tx>
            <c:rich>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b="0"/>
                  <a:t>Casos</a:t>
                </a:r>
              </a:p>
            </c:rich>
          </c:tx>
          <c:layout>
            <c:manualLayout>
              <c:xMode val="edge"/>
              <c:yMode val="edge"/>
              <c:x val="6.2500000000000003E-3"/>
              <c:y val="0.36003411909238936"/>
            </c:manualLayout>
          </c:layout>
          <c:overlay val="0"/>
          <c:spPr>
            <a:noFill/>
            <a:ln>
              <a:noFill/>
            </a:ln>
            <a:effectLst/>
          </c:spPr>
          <c:txPr>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crossAx val="1621078687"/>
        <c:crosses val="autoZero"/>
        <c:crossBetween val="midCat"/>
      </c:valAx>
      <c:spPr>
        <a:noFill/>
        <a:ln>
          <a:noFill/>
        </a:ln>
        <a:effectLst/>
      </c:spPr>
    </c:plotArea>
    <c:legend>
      <c:legendPos val="r"/>
      <c:layout>
        <c:manualLayout>
          <c:xMode val="edge"/>
          <c:yMode val="edge"/>
          <c:x val="0.80938479117871942"/>
          <c:y val="6.9741827283408053E-2"/>
          <c:w val="0.19061520882128064"/>
          <c:h val="0.17147640646778567"/>
        </c:manualLayout>
      </c:layout>
      <c:overlay val="1"/>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legend>
    <c:plotVisOnly val="1"/>
    <c:dispBlanksAs val="gap"/>
    <c:showDLblsOverMax val="0"/>
    <c:extLst xmlns:c16r3="http://schemas.microsoft.com/office/drawing/2017/03/chart" xmlns:c16="http://schemas.microsoft.com/office/drawing/2014/chart" xmlns:c14="http://schemas.microsoft.com/office/drawing/2007/8/2/chart" xmlns:mc="http://schemas.openxmlformats.org/markup-compatibility/2006">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2000">
          <a:solidFill>
            <a:schemeClr val="tx1"/>
          </a:solidFill>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4410595804710999"/>
          <c:y val="4.4214040905489194E-2"/>
          <c:w val="0.71970741041509878"/>
          <c:h val="0.77281694972596382"/>
        </c:manualLayout>
      </c:layout>
      <c:barChart>
        <c:barDir val="col"/>
        <c:grouping val="stacked"/>
        <c:varyColors val="0"/>
        <c:ser>
          <c:idx val="0"/>
          <c:order val="0"/>
          <c:tx>
            <c:strRef>
              <c:f>Sheet1!$E$4</c:f>
              <c:strCache>
                <c:ptCount val="1"/>
                <c:pt idx="0">
                  <c:v>Mortes</c:v>
                </c:pt>
              </c:strCache>
            </c:strRef>
          </c:tx>
          <c:spPr>
            <a:solidFill>
              <a:srgbClr val="0065A4"/>
            </a:solidFill>
            <a:ln>
              <a:solidFill>
                <a:schemeClr val="tx1"/>
              </a:solidFill>
            </a:ln>
            <a:effectLst/>
          </c:spPr>
          <c:invertIfNegative val="0"/>
          <c:cat>
            <c:numRef>
              <c:f>Sheet1!$D$5:$D$24</c:f>
              <c:numCache>
                <c:formatCode>General</c:formatCode>
                <c:ptCount val="2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numCache>
            </c:numRef>
          </c:cat>
          <c:val>
            <c:numRef>
              <c:f>Sheet1!$E$5:$E$24</c:f>
              <c:numCache>
                <c:formatCode>General</c:formatCode>
                <c:ptCount val="20"/>
                <c:pt idx="0">
                  <c:v>0</c:v>
                </c:pt>
                <c:pt idx="1">
                  <c:v>0</c:v>
                </c:pt>
                <c:pt idx="2">
                  <c:v>1</c:v>
                </c:pt>
                <c:pt idx="3">
                  <c:v>0</c:v>
                </c:pt>
                <c:pt idx="4">
                  <c:v>1</c:v>
                </c:pt>
                <c:pt idx="5">
                  <c:v>0</c:v>
                </c:pt>
                <c:pt idx="6">
                  <c:v>0</c:v>
                </c:pt>
                <c:pt idx="7">
                  <c:v>0</c:v>
                </c:pt>
                <c:pt idx="8">
                  <c:v>0</c:v>
                </c:pt>
                <c:pt idx="9">
                  <c:v>1</c:v>
                </c:pt>
                <c:pt idx="10">
                  <c:v>0</c:v>
                </c:pt>
                <c:pt idx="11">
                  <c:v>0</c:v>
                </c:pt>
                <c:pt idx="12">
                  <c:v>1</c:v>
                </c:pt>
                <c:pt idx="13">
                  <c:v>2</c:v>
                </c:pt>
                <c:pt idx="14">
                  <c:v>0</c:v>
                </c:pt>
                <c:pt idx="15">
                  <c:v>0</c:v>
                </c:pt>
                <c:pt idx="16">
                  <c:v>3</c:v>
                </c:pt>
                <c:pt idx="17">
                  <c:v>1</c:v>
                </c:pt>
                <c:pt idx="18">
                  <c:v>3</c:v>
                </c:pt>
                <c:pt idx="19">
                  <c:v>1</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D540-4D86-A74A-5D60C64EE94A}"/>
            </c:ext>
          </c:extLst>
        </c:ser>
        <c:ser>
          <c:idx val="1"/>
          <c:order val="1"/>
          <c:tx>
            <c:strRef>
              <c:f>Sheet1!$F$4</c:f>
              <c:strCache>
                <c:ptCount val="1"/>
                <c:pt idx="0">
                  <c:v>Casos</c:v>
                </c:pt>
              </c:strCache>
            </c:strRef>
          </c:tx>
          <c:spPr>
            <a:solidFill>
              <a:srgbClr val="F7941D"/>
            </a:solidFill>
            <a:ln>
              <a:solidFill>
                <a:schemeClr val="tx1"/>
              </a:solidFill>
            </a:ln>
            <a:effectLst/>
          </c:spPr>
          <c:invertIfNegative val="0"/>
          <c:cat>
            <c:numRef>
              <c:f>Sheet1!$D$5:$D$24</c:f>
              <c:numCache>
                <c:formatCode>General</c:formatCode>
                <c:ptCount val="2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numCache>
            </c:numRef>
          </c:cat>
          <c:val>
            <c:numRef>
              <c:f>Sheet1!$F$5:$F$24</c:f>
              <c:numCache>
                <c:formatCode>General</c:formatCode>
                <c:ptCount val="20"/>
                <c:pt idx="0">
                  <c:v>2</c:v>
                </c:pt>
                <c:pt idx="1">
                  <c:v>0</c:v>
                </c:pt>
                <c:pt idx="2">
                  <c:v>2</c:v>
                </c:pt>
                <c:pt idx="3">
                  <c:v>1</c:v>
                </c:pt>
                <c:pt idx="4">
                  <c:v>4</c:v>
                </c:pt>
                <c:pt idx="5">
                  <c:v>4</c:v>
                </c:pt>
                <c:pt idx="6">
                  <c:v>2</c:v>
                </c:pt>
                <c:pt idx="7">
                  <c:v>0</c:v>
                </c:pt>
                <c:pt idx="8">
                  <c:v>0</c:v>
                </c:pt>
                <c:pt idx="9">
                  <c:v>1</c:v>
                </c:pt>
                <c:pt idx="10">
                  <c:v>1</c:v>
                </c:pt>
                <c:pt idx="11">
                  <c:v>0</c:v>
                </c:pt>
                <c:pt idx="12">
                  <c:v>3</c:v>
                </c:pt>
                <c:pt idx="13">
                  <c:v>5</c:v>
                </c:pt>
                <c:pt idx="14">
                  <c:v>5</c:v>
                </c:pt>
                <c:pt idx="15">
                  <c:v>5</c:v>
                </c:pt>
                <c:pt idx="16">
                  <c:v>8</c:v>
                </c:pt>
                <c:pt idx="17">
                  <c:v>7</c:v>
                </c:pt>
                <c:pt idx="18">
                  <c:v>10</c:v>
                </c:pt>
                <c:pt idx="19">
                  <c:v>8</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1-D540-4D86-A74A-5D60C64EE94A}"/>
            </c:ext>
          </c:extLst>
        </c:ser>
        <c:dLbls>
          <c:showLegendKey val="0"/>
          <c:showVal val="0"/>
          <c:showCatName val="0"/>
          <c:showSerName val="0"/>
          <c:showPercent val="0"/>
          <c:showBubbleSize val="0"/>
        </c:dLbls>
        <c:gapWidth val="0"/>
        <c:overlap val="100"/>
        <c:axId val="-2089052792"/>
        <c:axId val="-2067271128"/>
      </c:barChart>
      <c:catAx>
        <c:axId val="-2089052792"/>
        <c:scaling>
          <c:orientation val="minMax"/>
        </c:scaling>
        <c:delete val="0"/>
        <c:axPos val="b"/>
        <c:title>
          <c:tx>
            <c:rich>
              <a:bodyPr rot="0" spcFirstLastPara="1" vertOverflow="ellipsis" vert="horz" wrap="square" anchor="ctr" anchorCtr="1"/>
              <a:lstStyle/>
              <a:p>
                <a:pPr>
                  <a:defRPr sz="2000" b="0" i="0" u="none" strike="noStrike" kern="1200" baseline="0">
                    <a:solidFill>
                      <a:schemeClr val="tx1"/>
                    </a:solidFill>
                    <a:latin typeface="Arial" panose="020B0604020202020204" pitchFamily="34" charset="0"/>
                    <a:ea typeface="+mn-ea"/>
                    <a:cs typeface="Arial" panose="020B0604020202020204" pitchFamily="34" charset="0"/>
                  </a:defRPr>
                </a:pPr>
                <a:r>
                  <a:rPr lang="en-US" b="0">
                    <a:latin typeface="Arial" panose="020B0604020202020204" pitchFamily="34" charset="0"/>
                    <a:cs typeface="Arial" panose="020B0604020202020204" pitchFamily="34" charset="0"/>
                  </a:rPr>
                  <a:t>Semana Epidemiológica</a:t>
                </a:r>
              </a:p>
            </c:rich>
          </c:tx>
          <c:layout>
            <c:manualLayout>
              <c:xMode val="edge"/>
              <c:yMode val="edge"/>
              <c:x val="0.38754659743619002"/>
              <c:y val="0.92265572795210626"/>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2067271128"/>
        <c:crosses val="autoZero"/>
        <c:auto val="1"/>
        <c:lblAlgn val="ctr"/>
        <c:lblOffset val="100"/>
        <c:noMultiLvlLbl val="0"/>
      </c:catAx>
      <c:valAx>
        <c:axId val="-2067271128"/>
        <c:scaling>
          <c:orientation val="minMax"/>
        </c:scaling>
        <c:delete val="0"/>
        <c:axPos val="l"/>
        <c:title>
          <c:tx>
            <c:rich>
              <a:bodyPr rot="-5400000" spcFirstLastPara="1" vertOverflow="ellipsis" vert="horz" wrap="square" anchor="ctr" anchorCtr="1"/>
              <a:lstStyle/>
              <a:p>
                <a:pPr>
                  <a:defRPr sz="2000" b="0" i="0" u="none" strike="noStrike" kern="1200" baseline="0">
                    <a:solidFill>
                      <a:schemeClr val="tx1"/>
                    </a:solidFill>
                    <a:latin typeface="Arial" panose="020B0604020202020204" pitchFamily="34" charset="0"/>
                    <a:ea typeface="+mn-ea"/>
                    <a:cs typeface="Arial" panose="020B0604020202020204" pitchFamily="34" charset="0"/>
                  </a:defRPr>
                </a:pPr>
                <a:r>
                  <a:rPr lang="en-US" b="0" dirty="0">
                    <a:latin typeface="Arial" panose="020B0604020202020204" pitchFamily="34" charset="0"/>
                    <a:cs typeface="Arial" panose="020B0604020202020204" pitchFamily="34" charset="0"/>
                  </a:rPr>
                  <a:t>Número de casos</a:t>
                </a:r>
              </a:p>
            </c:rich>
          </c:tx>
          <c:overlay val="0"/>
          <c:spPr>
            <a:noFill/>
            <a:ln>
              <a:noFill/>
            </a:ln>
            <a:effectLst/>
          </c:spPr>
          <c:txPr>
            <a:bodyPr rot="-5400000" spcFirstLastPara="1" vertOverflow="ellipsis" vert="horz" wrap="square" anchor="ctr" anchorCtr="1"/>
            <a:lstStyle/>
            <a:p>
              <a:pPr>
                <a:defRPr sz="20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title>
        <c:numFmt formatCode="General" sourceLinked="1"/>
        <c:majorTickMark val="out"/>
        <c:minorTickMark val="out"/>
        <c:tickLblPos val="nextTo"/>
        <c:spPr>
          <a:noFill/>
          <a:ln>
            <a:solidFill>
              <a:schemeClr val="tx1"/>
            </a:solidFill>
          </a:ln>
          <a:effectLst/>
        </c:spPr>
        <c:txPr>
          <a:bodyPr rot="-60000000" spcFirstLastPara="1" vertOverflow="ellipsis" vert="horz" wrap="square" anchor="ctr" anchorCtr="1"/>
          <a:lstStyle/>
          <a:p>
            <a:pPr>
              <a:defRPr sz="20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2089052792"/>
        <c:crosses val="autoZero"/>
        <c:crossBetween val="between"/>
        <c:majorUnit val="2"/>
        <c:minorUnit val="1"/>
      </c:valAx>
      <c:spPr>
        <a:noFill/>
        <a:ln>
          <a:noFill/>
        </a:ln>
        <a:effectLst/>
      </c:spPr>
    </c:plotArea>
    <c:legend>
      <c:legendPos val="tr"/>
      <c:layout>
        <c:manualLayout>
          <c:xMode val="edge"/>
          <c:yMode val="edge"/>
          <c:x val="0.8842530145688311"/>
          <c:y val="0.3463841045152668"/>
          <c:w val="0.11574698543116893"/>
          <c:h val="0.19305927736638981"/>
        </c:manualLayout>
      </c:layout>
      <c:overlay val="1"/>
      <c:spPr>
        <a:noFill/>
        <a:ln>
          <a:noFill/>
        </a:ln>
        <a:effectLst/>
      </c:spPr>
      <c:txPr>
        <a:bodyPr rot="0" spcFirstLastPara="1" vertOverflow="ellipsis" vert="horz" wrap="square" anchor="ctr" anchorCtr="1"/>
        <a:lstStyle/>
        <a:p>
          <a:pPr>
            <a:defRPr lang="en-US" sz="20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noFill/>
    <a:ln>
      <a:noFill/>
    </a:ln>
    <a:effectLst/>
  </c:spPr>
  <c:txPr>
    <a:bodyPr/>
    <a:lstStyle/>
    <a:p>
      <a:pPr>
        <a:defRPr sz="2000">
          <a:solidFill>
            <a:schemeClr val="tx1"/>
          </a:solidFill>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981656003937009"/>
          <c:y val="8.2031886062321618E-2"/>
          <c:w val="0.85299593996062995"/>
          <c:h val="0.72436572593828608"/>
        </c:manualLayout>
      </c:layout>
      <c:barChart>
        <c:barDir val="col"/>
        <c:grouping val="clustered"/>
        <c:varyColors val="0"/>
        <c:ser>
          <c:idx val="0"/>
          <c:order val="0"/>
          <c:tx>
            <c:strRef>
              <c:f>Sheet1!$B$1</c:f>
              <c:strCache>
                <c:ptCount val="1"/>
                <c:pt idx="0">
                  <c:v>Atualidade</c:v>
                </c:pt>
              </c:strCache>
            </c:strRef>
          </c:tx>
          <c:spPr>
            <a:solidFill>
              <a:srgbClr val="00953A"/>
            </a:solidFill>
            <a:ln>
              <a:solidFill>
                <a:schemeClr val="tx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xmlns:c16r3="http://schemas.microsoft.com/office/drawing/2017/03/chart" xmlns:c16="http://schemas.microsoft.com/office/drawing/2014/chart" xmlns:c15="http://schemas.microsoft.com/office/drawing/2012/chart" xmlns:c14="http://schemas.microsoft.com/office/drawing/2007/8/2/chart" xmlns:mc="http://schemas.openxmlformats.org/markup-compatibility/2006">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Sheet1!$A$3:$A$11</c:f>
              <c:strCache>
                <c:ptCount val="9"/>
                <c:pt idx="0">
                  <c:v>B</c:v>
                </c:pt>
                <c:pt idx="1">
                  <c:v>C</c:v>
                </c:pt>
                <c:pt idx="2">
                  <c:v>D</c:v>
                </c:pt>
                <c:pt idx="3">
                  <c:v>E</c:v>
                </c:pt>
                <c:pt idx="4">
                  <c:v>F</c:v>
                </c:pt>
                <c:pt idx="5">
                  <c:v>G</c:v>
                </c:pt>
                <c:pt idx="6">
                  <c:v>H</c:v>
                </c:pt>
                <c:pt idx="7">
                  <c:v>J</c:v>
                </c:pt>
                <c:pt idx="8">
                  <c:v>K</c:v>
                </c:pt>
              </c:strCache>
            </c:strRef>
          </c:cat>
          <c:val>
            <c:numRef>
              <c:f>Sheet1!$B$3:$B$9</c:f>
              <c:numCache>
                <c:formatCode>General</c:formatCode>
                <c:ptCount val="7"/>
                <c:pt idx="0">
                  <c:v>85</c:v>
                </c:pt>
                <c:pt idx="1">
                  <c:v>90</c:v>
                </c:pt>
                <c:pt idx="2">
                  <c:v>75</c:v>
                </c:pt>
                <c:pt idx="3">
                  <c:v>83</c:v>
                </c:pt>
                <c:pt idx="4">
                  <c:v>98</c:v>
                </c:pt>
                <c:pt idx="5">
                  <c:v>92</c:v>
                </c:pt>
                <c:pt idx="6">
                  <c:v>83</c:v>
                </c:pt>
              </c:numCache>
            </c:numRef>
          </c:val>
          <c:extLst xmlns:c16r3="http://schemas.microsoft.com/office/drawing/2017/03/chart" xmlns:c16="http://schemas.microsoft.com/office/drawing/2014/chart" xmlns:c15="http://schemas.microsoft.com/office/drawing/2012/chart" xmlns:c14="http://schemas.microsoft.com/office/drawing/2007/8/2/chart" xmlns:mc="http://schemas.openxmlformats.org/markup-compatibility/2006">
            <c:ext xmlns:c16="http://schemas.microsoft.com/office/drawing/2014/chart" uri="{C3380CC4-5D6E-409C-BE32-E72D297353CC}">
              <c16:uniqueId val="{00000000-2BDA-499B-BBFF-5A770C98F724}"/>
            </c:ext>
          </c:extLst>
        </c:ser>
        <c:dLbls>
          <c:dLblPos val="outEnd"/>
          <c:showLegendKey val="0"/>
          <c:showVal val="1"/>
          <c:showCatName val="0"/>
          <c:showSerName val="0"/>
          <c:showPercent val="0"/>
          <c:showBubbleSize val="0"/>
        </c:dLbls>
        <c:gapWidth val="219"/>
        <c:overlap val="-27"/>
        <c:axId val="1076144175"/>
        <c:axId val="1825330687"/>
      </c:barChart>
      <c:catAx>
        <c:axId val="1076144175"/>
        <c:scaling>
          <c:orientation val="minMax"/>
        </c:scaling>
        <c:delete val="0"/>
        <c:axPos val="b"/>
        <c:title>
          <c:tx>
            <c:rich>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b="0" dirty="0" err="1"/>
                  <a:t>Unidades</a:t>
                </a:r>
                <a:endParaRPr lang="en-US" b="0" dirty="0"/>
              </a:p>
            </c:rich>
          </c:tx>
          <c:layout>
            <c:manualLayout>
              <c:xMode val="edge"/>
              <c:yMode val="edge"/>
              <c:x val="0.40521628937007875"/>
              <c:y val="0.92337916892619221"/>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crossAx val="1825330687"/>
        <c:crosses val="autoZero"/>
        <c:auto val="1"/>
        <c:lblAlgn val="ctr"/>
        <c:lblOffset val="100"/>
        <c:noMultiLvlLbl val="0"/>
      </c:catAx>
      <c:valAx>
        <c:axId val="1825330687"/>
        <c:scaling>
          <c:orientation val="minMax"/>
          <c:max val="100"/>
        </c:scaling>
        <c:delete val="0"/>
        <c:axPos val="l"/>
        <c:title>
          <c:tx>
            <c:rich>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b="0"/>
                  <a:t>Pontualidade (%)</a:t>
                </a:r>
              </a:p>
            </c:rich>
          </c:tx>
          <c:layout>
            <c:manualLayout>
              <c:xMode val="edge"/>
              <c:yMode val="edge"/>
              <c:x val="3.1250000000000002E-3"/>
              <c:y val="0.22609433551152758"/>
            </c:manualLayout>
          </c:layout>
          <c:overlay val="0"/>
          <c:spPr>
            <a:noFill/>
            <a:ln>
              <a:noFill/>
            </a:ln>
            <a:effectLst/>
          </c:spPr>
          <c:txPr>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crossAx val="1076144175"/>
        <c:crosses val="autoZero"/>
        <c:crossBetween val="between"/>
        <c:majorUnit val="10"/>
      </c:valAx>
      <c:spPr>
        <a:noFill/>
        <a:ln>
          <a:noFill/>
        </a:ln>
        <a:effectLst/>
      </c:spPr>
    </c:plotArea>
    <c:plotVisOnly val="1"/>
    <c:dispBlanksAs val="gap"/>
    <c:showDLblsOverMax val="0"/>
    <c:extLst xmlns:c16r3="http://schemas.microsoft.com/office/drawing/2017/03/chart" xmlns:c16="http://schemas.microsoft.com/office/drawing/2014/chart" xmlns:c15="http://schemas.microsoft.com/office/drawing/2012/chart" xmlns:c14="http://schemas.microsoft.com/office/drawing/2007/8/2/chart" xmlns:mc="http://schemas.openxmlformats.org/markup-compatibility/2006">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2000">
          <a:solidFill>
            <a:schemeClr val="tx1"/>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Detetar, Diagnosticar</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Recolher</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Compilar, analisar</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a:solidFill>
                <a:schemeClr val="tx1"/>
              </a:solidFill>
              <a:latin typeface="+mn-lt"/>
            </a:rPr>
            <a:t>Interpretar</a:t>
          </a: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Tomar medidas</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Comunicar</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Detectar, diagnosticar</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Coletar</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Compilar, analisar</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a:solidFill>
                <a:schemeClr val="tx1"/>
              </a:solidFill>
              <a:latin typeface="+mn-lt"/>
            </a:rPr>
            <a:t>Interpretar</a:t>
          </a: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Tomar medidas</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Comunicar</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01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4422"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1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Detectar, diagnosticar</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Coletar</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Compilar, analisar</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a:solidFill>
                <a:schemeClr val="tx1"/>
              </a:solidFill>
              <a:latin typeface="+mn-lt"/>
            </a:rPr>
            <a:t>Interpretar</a:t>
          </a: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Tomar medidas</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Comunicar</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01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4422"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1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Detectar, diagnosticar</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Coletar</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Compilar, analisar</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a:solidFill>
                <a:schemeClr val="tx1"/>
              </a:solidFill>
              <a:latin typeface="+mn-lt"/>
            </a:rPr>
            <a:t>Interpretar</a:t>
          </a: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Tomar medidas</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Comunicar</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01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4422"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1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Detetar, Diagnosticar</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Recolher</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Compilar, analisar</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Interpretar</a:t>
          </a: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Comunicar</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Tomar medidas</a:t>
          </a:r>
        </a:p>
      </dsp:txBody>
      <dsp:txXfrm>
        <a:off x="717232" y="974946"/>
        <a:ext cx="2127486" cy="85097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20082" y="-212333"/>
          <a:ext cx="7267426" cy="4909295"/>
        </a:xfrm>
        <a:prstGeom prst="circularArrow">
          <a:avLst>
            <a:gd name="adj1" fmla="val 5274"/>
            <a:gd name="adj2" fmla="val 312630"/>
            <a:gd name="adj3" fmla="val 13516107"/>
            <a:gd name="adj4" fmla="val 17557495"/>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761716" y="1619"/>
          <a:ext cx="258415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Detectar, diagnosticar</a:t>
          </a:r>
        </a:p>
      </dsp:txBody>
      <dsp:txXfrm>
        <a:off x="3807752" y="47655"/>
        <a:ext cx="2492087" cy="850976"/>
      </dsp:txXfrm>
    </dsp:sp>
    <dsp:sp modelId="{1695DC22-9A36-4B48-AEFF-7E4FDFC1713F}">
      <dsp:nvSpPr>
        <dsp:cNvPr id="0" name=""/>
        <dsp:cNvSpPr/>
      </dsp:nvSpPr>
      <dsp:spPr>
        <a:xfrm>
          <a:off x="6980344"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Coletar</a:t>
          </a:r>
        </a:p>
      </dsp:txBody>
      <dsp:txXfrm>
        <a:off x="7026380" y="974944"/>
        <a:ext cx="1794024" cy="850976"/>
      </dsp:txXfrm>
    </dsp:sp>
    <dsp:sp modelId="{07166AA7-B419-46BE-8707-58768C01B0F0}">
      <dsp:nvSpPr>
        <dsp:cNvPr id="0" name=""/>
        <dsp:cNvSpPr/>
      </dsp:nvSpPr>
      <dsp:spPr>
        <a:xfrm>
          <a:off x="6877894" y="2986004"/>
          <a:ext cx="196949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Compilar, analisar</a:t>
          </a:r>
        </a:p>
      </dsp:txBody>
      <dsp:txXfrm>
        <a:off x="6923930" y="3032040"/>
        <a:ext cx="1877427" cy="850976"/>
      </dsp:txXfrm>
    </dsp:sp>
    <dsp:sp modelId="{03ED3239-7976-43C1-9470-0A426C83A8ED}">
      <dsp:nvSpPr>
        <dsp:cNvPr id="0" name=""/>
        <dsp:cNvSpPr/>
      </dsp:nvSpPr>
      <dsp:spPr>
        <a:xfrm>
          <a:off x="4073431" y="3986440"/>
          <a:ext cx="2093793"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Interpretar</a:t>
          </a:r>
        </a:p>
      </dsp:txBody>
      <dsp:txXfrm>
        <a:off x="4119467" y="4032476"/>
        <a:ext cx="2001721" cy="850976"/>
      </dsp:txXfrm>
    </dsp:sp>
    <dsp:sp modelId="{CB7BE2BC-AC16-42C7-9D95-B7BD321D88D7}">
      <dsp:nvSpPr>
        <dsp:cNvPr id="0" name=""/>
        <dsp:cNvSpPr/>
      </dsp:nvSpPr>
      <dsp:spPr>
        <a:xfrm>
          <a:off x="712705"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Comunicar</a:t>
          </a:r>
        </a:p>
      </dsp:txBody>
      <dsp:txXfrm>
        <a:off x="758741" y="3074634"/>
        <a:ext cx="2633035" cy="850976"/>
      </dsp:txXfrm>
    </dsp:sp>
    <dsp:sp modelId="{74BED3F0-1F3F-4B93-9710-4F13C5417E70}">
      <dsp:nvSpPr>
        <dsp:cNvPr id="0" name=""/>
        <dsp:cNvSpPr/>
      </dsp:nvSpPr>
      <dsp:spPr>
        <a:xfrm>
          <a:off x="650345"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Tomar medidas</a:t>
          </a:r>
        </a:p>
      </dsp:txBody>
      <dsp:txXfrm>
        <a:off x="696381" y="974946"/>
        <a:ext cx="2127486" cy="85097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20082" y="-212333"/>
          <a:ext cx="7267426" cy="4909295"/>
        </a:xfrm>
        <a:prstGeom prst="circularArrow">
          <a:avLst>
            <a:gd name="adj1" fmla="val 5274"/>
            <a:gd name="adj2" fmla="val 312630"/>
            <a:gd name="adj3" fmla="val 13516107"/>
            <a:gd name="adj4" fmla="val 17557495"/>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761716" y="1619"/>
          <a:ext cx="258415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Detectar, diagnosticar</a:t>
          </a:r>
        </a:p>
      </dsp:txBody>
      <dsp:txXfrm>
        <a:off x="3807752" y="47655"/>
        <a:ext cx="2492087" cy="850976"/>
      </dsp:txXfrm>
    </dsp:sp>
    <dsp:sp modelId="{1695DC22-9A36-4B48-AEFF-7E4FDFC1713F}">
      <dsp:nvSpPr>
        <dsp:cNvPr id="0" name=""/>
        <dsp:cNvSpPr/>
      </dsp:nvSpPr>
      <dsp:spPr>
        <a:xfrm>
          <a:off x="6980344"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Coletar</a:t>
          </a:r>
        </a:p>
      </dsp:txBody>
      <dsp:txXfrm>
        <a:off x="7026380" y="974944"/>
        <a:ext cx="1794024" cy="850976"/>
      </dsp:txXfrm>
    </dsp:sp>
    <dsp:sp modelId="{07166AA7-B419-46BE-8707-58768C01B0F0}">
      <dsp:nvSpPr>
        <dsp:cNvPr id="0" name=""/>
        <dsp:cNvSpPr/>
      </dsp:nvSpPr>
      <dsp:spPr>
        <a:xfrm>
          <a:off x="6877894" y="2986004"/>
          <a:ext cx="196949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Compilar, analisar</a:t>
          </a:r>
        </a:p>
      </dsp:txBody>
      <dsp:txXfrm>
        <a:off x="6923930" y="3032040"/>
        <a:ext cx="1877427" cy="850976"/>
      </dsp:txXfrm>
    </dsp:sp>
    <dsp:sp modelId="{03ED3239-7976-43C1-9470-0A426C83A8ED}">
      <dsp:nvSpPr>
        <dsp:cNvPr id="0" name=""/>
        <dsp:cNvSpPr/>
      </dsp:nvSpPr>
      <dsp:spPr>
        <a:xfrm>
          <a:off x="4073431" y="3986440"/>
          <a:ext cx="2093793"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Interpretar</a:t>
          </a:r>
        </a:p>
      </dsp:txBody>
      <dsp:txXfrm>
        <a:off x="4119467" y="4032476"/>
        <a:ext cx="2001721" cy="850976"/>
      </dsp:txXfrm>
    </dsp:sp>
    <dsp:sp modelId="{CB7BE2BC-AC16-42C7-9D95-B7BD321D88D7}">
      <dsp:nvSpPr>
        <dsp:cNvPr id="0" name=""/>
        <dsp:cNvSpPr/>
      </dsp:nvSpPr>
      <dsp:spPr>
        <a:xfrm>
          <a:off x="712705"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Comunicar</a:t>
          </a:r>
        </a:p>
      </dsp:txBody>
      <dsp:txXfrm>
        <a:off x="758741" y="3074634"/>
        <a:ext cx="2633035" cy="850976"/>
      </dsp:txXfrm>
    </dsp:sp>
    <dsp:sp modelId="{74BED3F0-1F3F-4B93-9710-4F13C5417E70}">
      <dsp:nvSpPr>
        <dsp:cNvPr id="0" name=""/>
        <dsp:cNvSpPr/>
      </dsp:nvSpPr>
      <dsp:spPr>
        <a:xfrm>
          <a:off x="650345"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Tomar medidas</a:t>
          </a:r>
        </a:p>
      </dsp:txBody>
      <dsp:txXfrm>
        <a:off x="696381" y="974946"/>
        <a:ext cx="2127486" cy="85097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20082" y="-212333"/>
          <a:ext cx="7267426" cy="4909295"/>
        </a:xfrm>
        <a:prstGeom prst="circularArrow">
          <a:avLst>
            <a:gd name="adj1" fmla="val 5274"/>
            <a:gd name="adj2" fmla="val 312630"/>
            <a:gd name="adj3" fmla="val 13516107"/>
            <a:gd name="adj4" fmla="val 17557495"/>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761716" y="1619"/>
          <a:ext cx="258415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Detectar, diagnosticar</a:t>
          </a:r>
        </a:p>
      </dsp:txBody>
      <dsp:txXfrm>
        <a:off x="3807752" y="47655"/>
        <a:ext cx="2492087" cy="850976"/>
      </dsp:txXfrm>
    </dsp:sp>
    <dsp:sp modelId="{1695DC22-9A36-4B48-AEFF-7E4FDFC1713F}">
      <dsp:nvSpPr>
        <dsp:cNvPr id="0" name=""/>
        <dsp:cNvSpPr/>
      </dsp:nvSpPr>
      <dsp:spPr>
        <a:xfrm>
          <a:off x="6980344"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Coletar</a:t>
          </a:r>
        </a:p>
      </dsp:txBody>
      <dsp:txXfrm>
        <a:off x="7026380" y="974944"/>
        <a:ext cx="1794024" cy="850976"/>
      </dsp:txXfrm>
    </dsp:sp>
    <dsp:sp modelId="{07166AA7-B419-46BE-8707-58768C01B0F0}">
      <dsp:nvSpPr>
        <dsp:cNvPr id="0" name=""/>
        <dsp:cNvSpPr/>
      </dsp:nvSpPr>
      <dsp:spPr>
        <a:xfrm>
          <a:off x="6877894" y="2986004"/>
          <a:ext cx="196949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Compilar, analisar</a:t>
          </a:r>
        </a:p>
      </dsp:txBody>
      <dsp:txXfrm>
        <a:off x="6923930" y="3032040"/>
        <a:ext cx="1877427" cy="850976"/>
      </dsp:txXfrm>
    </dsp:sp>
    <dsp:sp modelId="{03ED3239-7976-43C1-9470-0A426C83A8ED}">
      <dsp:nvSpPr>
        <dsp:cNvPr id="0" name=""/>
        <dsp:cNvSpPr/>
      </dsp:nvSpPr>
      <dsp:spPr>
        <a:xfrm>
          <a:off x="4073431" y="3986440"/>
          <a:ext cx="2093793"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Interpretar</a:t>
          </a:r>
        </a:p>
      </dsp:txBody>
      <dsp:txXfrm>
        <a:off x="4119467" y="4032476"/>
        <a:ext cx="2001721" cy="850976"/>
      </dsp:txXfrm>
    </dsp:sp>
    <dsp:sp modelId="{CB7BE2BC-AC16-42C7-9D95-B7BD321D88D7}">
      <dsp:nvSpPr>
        <dsp:cNvPr id="0" name=""/>
        <dsp:cNvSpPr/>
      </dsp:nvSpPr>
      <dsp:spPr>
        <a:xfrm>
          <a:off x="712705"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Comunicar</a:t>
          </a:r>
        </a:p>
      </dsp:txBody>
      <dsp:txXfrm>
        <a:off x="758741" y="3074634"/>
        <a:ext cx="2633035" cy="850976"/>
      </dsp:txXfrm>
    </dsp:sp>
    <dsp:sp modelId="{74BED3F0-1F3F-4B93-9710-4F13C5417E70}">
      <dsp:nvSpPr>
        <dsp:cNvPr id="0" name=""/>
        <dsp:cNvSpPr/>
      </dsp:nvSpPr>
      <dsp:spPr>
        <a:xfrm>
          <a:off x="650345"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Tomar medidas</a:t>
          </a:r>
        </a:p>
      </dsp:txBody>
      <dsp:txXfrm>
        <a:off x="696381" y="974946"/>
        <a:ext cx="2127486" cy="850976"/>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902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129027"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algn="r" defTabSz="931112" eaLnBrk="1" hangingPunct="1">
              <a:lnSpc>
                <a:spcPct val="100000"/>
              </a:lnSpc>
              <a:defRPr sz="1200">
                <a:latin typeface="Arial" charset="0"/>
                <a:cs typeface="Arial" charset="0"/>
              </a:defRPr>
            </a:lvl1pPr>
          </a:lstStyle>
          <a:p>
            <a:pPr>
              <a:defRPr/>
            </a:pPr>
            <a:r>
              <a:rPr lang="en-US"/>
              <a:t>2/28/2020</a:t>
            </a:r>
          </a:p>
        </p:txBody>
      </p:sp>
      <p:sp>
        <p:nvSpPr>
          <p:cNvPr id="129028" name="Rectangle 4"/>
          <p:cNvSpPr>
            <a:spLocks noGrp="1" noChangeArrowheads="1"/>
          </p:cNvSpPr>
          <p:nvPr>
            <p:ph type="ftr" sz="quarter" idx="2"/>
          </p:nvPr>
        </p:nvSpPr>
        <p:spPr bwMode="auto">
          <a:xfrm>
            <a:off x="0" y="8829675"/>
            <a:ext cx="4648200"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r>
              <a:rPr lang="en-US" altLang="en-US"/>
              <a:t>FETPF2.0_f13_Field1_Activities_2020-02.pptx</a:t>
            </a:r>
            <a:endParaRPr lang="en-US"/>
          </a:p>
        </p:txBody>
      </p:sp>
      <p:sp>
        <p:nvSpPr>
          <p:cNvPr id="129029" name="Rectangle 5"/>
          <p:cNvSpPr>
            <a:spLocks noGrp="1" noChangeArrowheads="1"/>
          </p:cNvSpPr>
          <p:nvPr>
            <p:ph type="sldNum" sz="quarter" idx="3"/>
          </p:nvPr>
        </p:nvSpPr>
        <p:spPr bwMode="auto">
          <a:xfrm>
            <a:off x="5867400" y="8829675"/>
            <a:ext cx="1141413"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algn="r" defTabSz="930275" eaLnBrk="1" hangingPunct="1">
              <a:lnSpc>
                <a:spcPct val="100000"/>
              </a:lnSpc>
              <a:defRPr sz="1200">
                <a:latin typeface="Arial" panose="020B0604020202020204" pitchFamily="34" charset="0"/>
              </a:defRPr>
            </a:lvl1pPr>
          </a:lstStyle>
          <a:p>
            <a:pPr>
              <a:defRPr/>
            </a:pPr>
            <a:fld id="{1E284C8D-8C70-4E28-9F82-97EE1B23B9F4}"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26627"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algn="r" defTabSz="931112" eaLnBrk="1" hangingPunct="1">
              <a:lnSpc>
                <a:spcPct val="100000"/>
              </a:lnSpc>
              <a:defRPr sz="1200">
                <a:latin typeface="Arial" charset="0"/>
                <a:cs typeface="Arial" charset="0"/>
              </a:defRPr>
            </a:lvl1pPr>
          </a:lstStyle>
          <a:p>
            <a:pPr>
              <a:defRPr/>
            </a:pPr>
            <a:endParaRPr lang="en-US"/>
          </a:p>
        </p:txBody>
      </p:sp>
      <p:sp>
        <p:nvSpPr>
          <p:cNvPr id="18436" name="Rectangle 4"/>
          <p:cNvSpPr>
            <a:spLocks noGrp="1" noRot="1" noChangeAspect="1" noChangeArrowheads="1" noTextEdit="1"/>
          </p:cNvSpPr>
          <p:nvPr>
            <p:ph type="sldImg" idx="2"/>
          </p:nvPr>
        </p:nvSpPr>
        <p:spPr bwMode="auto">
          <a:xfrm>
            <a:off x="409575" y="698500"/>
            <a:ext cx="6192838" cy="34845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pt-BR"/>
          </a:p>
        </p:txBody>
      </p:sp>
      <p:sp>
        <p:nvSpPr>
          <p:cNvPr id="26629" name="Rectangle 5"/>
          <p:cNvSpPr>
            <a:spLocks noGrp="1" noChangeArrowheads="1"/>
          </p:cNvSpPr>
          <p:nvPr>
            <p:ph type="body" sz="quarter" idx="3"/>
          </p:nvPr>
        </p:nvSpPr>
        <p:spPr bwMode="auto">
          <a:xfrm>
            <a:off x="701675" y="4416425"/>
            <a:ext cx="5607050" cy="4181475"/>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p>
            <a:pPr lvl="0"/>
            <a:r>
              <a:rPr lang="en-US" noProof="0"/>
              <a:t>Clique para editar os estilos de texto principal</a:t>
            </a:r>
          </a:p>
          <a:p>
            <a:pPr lvl="1"/>
            <a:r>
              <a:rPr lang="en-US" noProof="0"/>
              <a:t>Segundo nível</a:t>
            </a:r>
          </a:p>
          <a:p>
            <a:pPr lvl="2"/>
            <a:r>
              <a:rPr lang="en-US" noProof="0"/>
              <a:t>Terceiro nível</a:t>
            </a:r>
          </a:p>
          <a:p>
            <a:pPr lvl="3"/>
            <a:r>
              <a:rPr lang="en-US" noProof="0"/>
              <a:t>Quarto nível</a:t>
            </a:r>
          </a:p>
          <a:p>
            <a:pPr lvl="4"/>
            <a:r>
              <a:rPr lang="en-US" noProof="0"/>
              <a:t>Quinto nível</a:t>
            </a:r>
          </a:p>
        </p:txBody>
      </p:sp>
      <p:sp>
        <p:nvSpPr>
          <p:cNvPr id="26630"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26631"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algn="r" defTabSz="930275" eaLnBrk="1" hangingPunct="1">
              <a:lnSpc>
                <a:spcPct val="100000"/>
              </a:lnSpc>
              <a:defRPr sz="1200">
                <a:latin typeface="Arial" panose="020B0604020202020204" pitchFamily="34" charset="0"/>
              </a:defRPr>
            </a:lvl1pPr>
          </a:lstStyle>
          <a:p>
            <a:pPr>
              <a:defRPr/>
            </a:pPr>
            <a:fld id="{F5F56037-6788-433A-A7B1-BC071E3268D5}" type="slidenum">
              <a:rPr lang="en-US" altLang="en-US"/>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xfrm>
            <a:off x="409575" y="698500"/>
            <a:ext cx="6192838" cy="3484563"/>
          </a:xfrm>
          <a:ln/>
        </p:spPr>
        <p:txBody>
          <a:bodyPr/>
          <a:lstStyle/>
          <a:p>
            <a:endParaRPr lang="pt-BR"/>
          </a:p>
        </p:txBody>
      </p:sp>
      <p:sp>
        <p:nvSpPr>
          <p:cNvPr id="215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do Instrutor:</a:t>
            </a:r>
          </a:p>
          <a:p>
            <a:pPr marL="0" marR="0" indent="0">
              <a:spcBef>
                <a:spcPts val="1200"/>
              </a:spcBef>
              <a:spcAft>
                <a:spcPts val="600"/>
              </a:spcAft>
              <a:buFont typeface="Wingdings" panose="05000000000000000000" pitchFamily="2" charset="2"/>
              <a:buNone/>
            </a:pPr>
            <a:endParaRPr lang="en-US" sz="1200" b="1" i="1"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v"/>
              <a:tabLst/>
              <a:defRPr/>
            </a:pPr>
            <a:r>
              <a:rPr lang="pt-BR" sz="1200" b="0" i="1" dirty="0">
                <a:solidFill>
                  <a:srgbClr val="111111"/>
                </a:solidFill>
                <a:effectLst/>
                <a:latin typeface="Arial" panose="020B0604020202020204" pitchFamily="34" charset="0"/>
                <a:cs typeface="Arial" panose="020B0604020202020204" pitchFamily="34" charset="0"/>
              </a:rPr>
              <a:t>Sinta-se à vontade para modificar esta apresentação conforme necessário para se adequar ao seu contexto local. Se forem feitas modificações, indique:</a:t>
            </a:r>
            <a:r>
              <a:rPr lang="pt-BR" sz="1200" b="1" i="1" dirty="0">
                <a:solidFill>
                  <a:srgbClr val="111111"/>
                </a:solidFill>
                <a:effectLst/>
                <a:latin typeface="Arial" panose="020B0604020202020204" pitchFamily="34" charset="0"/>
                <a:cs typeface="Arial" panose="020B0604020202020204" pitchFamily="34" charset="0"/>
              </a:rPr>
              <a:t> "Esta apresentação foi modificada em parte da versão original do CDC" </a:t>
            </a:r>
            <a:r>
              <a:rPr lang="pt-BR" sz="1200" b="0" i="1" dirty="0">
                <a:solidFill>
                  <a:srgbClr val="111111"/>
                </a:solidFill>
                <a:effectLst/>
                <a:latin typeface="Arial" panose="020B0604020202020204" pitchFamily="34" charset="0"/>
                <a:cs typeface="Arial" panose="020B0604020202020204" pitchFamily="34" charset="0"/>
              </a:rPr>
              <a:t>neste slide.</a:t>
            </a:r>
            <a:endParaRPr lang="en-US" sz="1200" b="0" i="1">
              <a:latin typeface="Arial" panose="020B0604020202020204" pitchFamily="34" charset="0"/>
              <a:cs typeface="Arial" panose="020B0604020202020204" pitchFamily="34" charset="0"/>
            </a:endParaRPr>
          </a:p>
          <a:p>
            <a:pPr marL="0" marR="0" indent="0">
              <a:spcBef>
                <a:spcPts val="1200"/>
              </a:spcBef>
              <a:spcAft>
                <a:spcPts val="600"/>
              </a:spcAft>
              <a:buFont typeface="Wingdings" panose="05000000000000000000" pitchFamily="2" charset="2"/>
              <a:buNone/>
            </a:pPr>
            <a:endParaRPr lang="en-US" sz="1200" b="1" i="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v"/>
            </a:pPr>
            <a:r>
              <a:rPr lang="en-US" sz="1200" b="1" i="1" dirty="0" err="1">
                <a:effectLst/>
                <a:latin typeface="Arial" panose="020B0604020202020204" pitchFamily="34" charset="0"/>
                <a:ea typeface="Times New Roman" panose="02020603050405020304" pitchFamily="18" charset="0"/>
                <a:cs typeface="Arial" panose="020B0604020202020204" pitchFamily="34" charset="0"/>
              </a:rPr>
              <a:t>Certifique</a:t>
            </a:r>
            <a:r>
              <a:rPr lang="en-US" sz="1200" b="1" i="1" dirty="0">
                <a:effectLst/>
                <a:latin typeface="Arial" panose="020B0604020202020204" pitchFamily="34" charset="0"/>
                <a:ea typeface="Times New Roman" panose="02020603050405020304" pitchFamily="18" charset="0"/>
                <a:cs typeface="Arial" panose="020B0604020202020204" pitchFamily="34" charset="0"/>
              </a:rPr>
              <a:t>-se de que cada participante tem uma cópia do documento Orientações para as actividades de campo do Intervalo 1.</a:t>
            </a:r>
          </a:p>
          <a:p>
            <a:pPr marL="0" marR="0" indent="0">
              <a:spcBef>
                <a:spcPts val="1200"/>
              </a:spcBef>
              <a:spcAft>
                <a:spcPts val="600"/>
              </a:spcAft>
              <a:buFont typeface="Wingdings" panose="05000000000000000000" pitchFamily="2" charset="2"/>
              <a:buNone/>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Esta semana falou-se muito de vigilância. Nesta sessão, vamos falar sobre como pôr em prática o conteúdo desta semana no seu local de trabalho!</a:t>
            </a:r>
          </a:p>
          <a:p>
            <a:endParaRPr lang="en-US" altLang="en-US" dirty="0">
              <a:latin typeface="Arial" panose="020B0604020202020204" pitchFamily="34" charset="0"/>
              <a:cs typeface="Arial" panose="020B0604020202020204" pitchFamily="34" charset="0"/>
            </a:endParaRPr>
          </a:p>
        </p:txBody>
      </p:sp>
      <p:sp>
        <p:nvSpPr>
          <p:cNvPr id="215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Courier New" panose="02070309020205020404" pitchFamily="49" charset="0"/>
                <a:cs typeface="Arial" panose="020B0604020202020204" pitchFamily="34" charset="0"/>
              </a:defRPr>
            </a:lvl1pPr>
            <a:lvl2pPr marL="742950" indent="-285750" defTabSz="930275">
              <a:defRPr>
                <a:solidFill>
                  <a:schemeClr val="tx1"/>
                </a:solidFill>
                <a:latin typeface="Courier New" panose="02070309020205020404" pitchFamily="49" charset="0"/>
                <a:cs typeface="Arial" panose="020B0604020202020204" pitchFamily="34" charset="0"/>
              </a:defRPr>
            </a:lvl2pPr>
            <a:lvl3pPr marL="1143000" indent="-228600" defTabSz="930275">
              <a:defRPr>
                <a:solidFill>
                  <a:schemeClr val="tx1"/>
                </a:solidFill>
                <a:latin typeface="Courier New" panose="02070309020205020404" pitchFamily="49" charset="0"/>
                <a:cs typeface="Arial" panose="020B0604020202020204" pitchFamily="34" charset="0"/>
              </a:defRPr>
            </a:lvl3pPr>
            <a:lvl4pPr marL="1600200" indent="-228600" defTabSz="930275">
              <a:defRPr>
                <a:solidFill>
                  <a:schemeClr val="tx1"/>
                </a:solidFill>
                <a:latin typeface="Courier New" panose="02070309020205020404" pitchFamily="49" charset="0"/>
                <a:cs typeface="Arial" panose="020B0604020202020204" pitchFamily="34" charset="0"/>
              </a:defRPr>
            </a:lvl4pPr>
            <a:lvl5pPr marL="2057400" indent="-228600" defTabSz="930275">
              <a:defRPr>
                <a:solidFill>
                  <a:schemeClr val="tx1"/>
                </a:solidFill>
                <a:latin typeface="Courier New" panose="02070309020205020404" pitchFamily="49" charset="0"/>
                <a:cs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9pPr>
          </a:lstStyle>
          <a:p>
            <a:fld id="{FE5D068E-CE07-488E-B00C-E6F3A5D4959C}" type="slidenum">
              <a:rPr lang="en-US" altLang="en-US" smtClean="0">
                <a:latin typeface="Arial" panose="020B0604020202020204" pitchFamily="34" charset="0"/>
              </a:rPr>
              <a:t>1</a:t>
            </a:fld>
            <a:endParaRPr lang="en-US"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r>
              <a:rPr lang="en-US" sz="1200" b="1" dirty="0">
                <a:latin typeface="Arial" panose="020B0604020202020204" pitchFamily="34" charset="0"/>
                <a:cs typeface="Arial" panose="020B0604020202020204" pitchFamily="34" charset="0"/>
              </a:rPr>
              <a:t>Notas do instrutor:</a:t>
            </a:r>
          </a:p>
          <a:p>
            <a:endParaRPr lang="en-US" sz="1200" dirty="0">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O seu </a:t>
            </a:r>
            <a:r>
              <a:rPr lang="en-US" sz="1200" i="1" dirty="0">
                <a:effectLst/>
                <a:latin typeface="Arial" panose="020B0604020202020204" pitchFamily="34" charset="0"/>
                <a:ea typeface="Times New Roman" panose="02020603050405020304" pitchFamily="18" charset="0"/>
                <a:cs typeface="Arial" panose="020B0604020202020204" pitchFamily="34" charset="0"/>
              </a:rPr>
              <a:t>Guia de Actividades de Campo </a:t>
            </a:r>
            <a:r>
              <a:rPr lang="en-US" sz="1200" i="0" dirty="0">
                <a:effectLst/>
                <a:latin typeface="Arial" panose="020B0604020202020204" pitchFamily="34" charset="0"/>
                <a:ea typeface="Times New Roman" panose="02020603050405020304" pitchFamily="18" charset="0"/>
                <a:cs typeface="Arial" panose="020B0604020202020204" pitchFamily="34" charset="0"/>
              </a:rPr>
              <a:t>fornece um </a:t>
            </a:r>
            <a:r>
              <a:rPr lang="en-US" sz="1200" dirty="0">
                <a:effectLst/>
                <a:latin typeface="Arial" panose="020B0604020202020204" pitchFamily="34" charset="0"/>
                <a:ea typeface="Times New Roman" panose="02020603050405020304" pitchFamily="18" charset="0"/>
                <a:cs typeface="Arial" panose="020B0604020202020204" pitchFamily="34" charset="0"/>
              </a:rPr>
              <a:t>Modelo de Relatório de Resumo de Vigilância Semanal.  O modelo pode ser utilizado para produzir um resumo de 2 páginas dos dados de vigilância semanais.  Se o seu gabinete já produz um relatório semanal utilizando um formato diferente, não há problema em utilizar o formato do seu gabinete se este incluir informações semelhantes.  Vamos agora rever cada uma das 4 secções de um Relatório de Vigilância Semanal.</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10</a:t>
            </a:fld>
            <a:endParaRPr lang="en-US" altLang="en-US"/>
          </a:p>
        </p:txBody>
      </p:sp>
    </p:spTree>
    <p:extLst>
      <p:ext uri="{BB962C8B-B14F-4D97-AF65-F5344CB8AC3E}">
        <p14:creationId xmlns:p14="http://schemas.microsoft.com/office/powerpoint/2010/main" val="31635840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n-US" sz="1200" b="1" dirty="0">
                <a:effectLst/>
                <a:latin typeface="Arial" panose="020B0604020202020204" pitchFamily="34" charset="0"/>
                <a:ea typeface="Calibri" panose="020F0502020204030204" pitchFamily="34" charset="0"/>
                <a:cs typeface="Arial" panose="020B0604020202020204" pitchFamily="34" charset="0"/>
              </a:rPr>
              <a:t>Notas do instrutor:</a:t>
            </a:r>
          </a:p>
          <a:p>
            <a:pPr marL="0" marR="0">
              <a:lnSpc>
                <a:spcPct val="115000"/>
              </a:lnSpc>
              <a:spcBef>
                <a:spcPts val="0"/>
              </a:spcBef>
              <a:spcAft>
                <a:spcPts val="12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Calibri" panose="020F0502020204030204" pitchFamily="34" charset="0"/>
                <a:cs typeface="Arial" panose="020B0604020202020204" pitchFamily="34" charset="0"/>
              </a:rPr>
              <a:t>A primeira secção é constituída pelos destaques da semana. Esta secção deve ser preenchida depois de o resto do relatório estar concluído e deve incluir 2-3 pontos-chave sobre a semana. </a:t>
            </a:r>
          </a:p>
          <a:p>
            <a:pPr marL="171450" marR="0" indent="-171450">
              <a:lnSpc>
                <a:spcPct val="115000"/>
              </a:lnSpc>
              <a:spcBef>
                <a:spcPts val="0"/>
              </a:spcBef>
              <a:spcAft>
                <a:spcPts val="1200"/>
              </a:spcAft>
              <a:buFont typeface="Wingdings" panose="05000000000000000000" pitchFamily="2" charset="2"/>
              <a:buChar char="§"/>
            </a:pPr>
            <a:endParaRPr lang="en-US" sz="1200" dirty="0">
              <a:effectLst/>
              <a:latin typeface="Arial" panose="020B0604020202020204" pitchFamily="34" charset="0"/>
              <a:ea typeface="Calibri" panose="020F0502020204030204" pitchFamily="34" charset="0"/>
              <a:cs typeface="Arial" panose="020B0604020202020204" pitchFamily="34" charset="0"/>
            </a:endParaRPr>
          </a:p>
          <a:p>
            <a:pPr marL="0" marR="0" indent="0">
              <a:lnSpc>
                <a:spcPct val="115000"/>
              </a:lnSpc>
              <a:spcBef>
                <a:spcPts val="0"/>
              </a:spcBef>
              <a:spcAft>
                <a:spcPts val="1200"/>
              </a:spcAft>
              <a:buFont typeface="Wingdings" panose="05000000000000000000" pitchFamily="2" charset="2"/>
              <a:buNone/>
            </a:pPr>
            <a:r>
              <a:rPr lang="en-US" sz="1200" dirty="0">
                <a:effectLst/>
                <a:latin typeface="Arial" panose="020B0604020202020204" pitchFamily="34" charset="0"/>
                <a:ea typeface="Calibri" panose="020F0502020204030204" pitchFamily="34" charset="0"/>
                <a:cs typeface="Arial" panose="020B0604020202020204" pitchFamily="34" charset="0"/>
              </a:rPr>
              <a:t>     Exemplos de informações a incluir:</a:t>
            </a:r>
          </a:p>
          <a:p>
            <a:pPr marL="800100" marR="0" lvl="1" indent="-342900">
              <a:lnSpc>
                <a:spcPct val="100000"/>
              </a:lnSpc>
              <a:spcBef>
                <a:spcPts val="0"/>
              </a:spcBef>
              <a:spcAft>
                <a:spcPts val="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Está a ver alguma doença inesperada? </a:t>
            </a:r>
          </a:p>
          <a:p>
            <a:pPr marL="1085850" marR="0" lvl="2" indent="-171450">
              <a:lnSpc>
                <a:spcPct val="100000"/>
              </a:lnSpc>
              <a:spcBef>
                <a:spcPts val="0"/>
              </a:spcBef>
              <a:spcAft>
                <a:spcPts val="0"/>
              </a:spcAft>
              <a:buFont typeface="Arial" panose="020B0604020202020204" pitchFamily="34" charset="0"/>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Que doenças estão a aumentar? </a:t>
            </a:r>
          </a:p>
          <a:p>
            <a:pPr marL="1085850" marR="0" lvl="2" indent="-171450">
              <a:lnSpc>
                <a:spcPct val="100000"/>
              </a:lnSpc>
              <a:spcBef>
                <a:spcPts val="0"/>
              </a:spcBef>
              <a:spcAft>
                <a:spcPts val="0"/>
              </a:spcAft>
              <a:buFont typeface="Arial" panose="020B0604020202020204" pitchFamily="34" charset="0"/>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Se um surto estiver em curso, estão a ser observadas alterações na incidência?</a:t>
            </a:r>
          </a:p>
          <a:p>
            <a:pPr marL="800100" marR="0" lvl="1" indent="-342900">
              <a:lnSpc>
                <a:spcPct val="115000"/>
              </a:lnSpc>
              <a:spcBef>
                <a:spcPts val="0"/>
              </a:spcBef>
              <a:spcAft>
                <a:spcPts val="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Percentagem de estabelecimentos que comunicaram</a:t>
            </a:r>
          </a:p>
          <a:p>
            <a:pPr marL="800100" marR="0" lvl="1" indent="-342900">
              <a:lnSpc>
                <a:spcPct val="115000"/>
              </a:lnSpc>
              <a:spcBef>
                <a:spcPts val="0"/>
              </a:spcBef>
              <a:spcAft>
                <a:spcPts val="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Suspeita ou confirmação de surtos</a:t>
            </a:r>
          </a:p>
          <a:p>
            <a:pPr marL="800100" marR="0" lvl="1" indent="-342900">
              <a:lnSpc>
                <a:spcPct val="115000"/>
              </a:lnSpc>
              <a:spcBef>
                <a:spcPts val="0"/>
              </a:spcBef>
              <a:spcAft>
                <a:spcPts val="120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Próximos eventos ou planos</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11</a:t>
            </a:fld>
            <a:endParaRPr lang="en-US" altLang="en-US"/>
          </a:p>
        </p:txBody>
      </p:sp>
    </p:spTree>
    <p:extLst>
      <p:ext uri="{BB962C8B-B14F-4D97-AF65-F5344CB8AC3E}">
        <p14:creationId xmlns:p14="http://schemas.microsoft.com/office/powerpoint/2010/main" val="37356906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n-US" sz="1200" b="1" dirty="0">
                <a:effectLst/>
                <a:latin typeface="Arial" panose="020B0604020202020204" pitchFamily="34" charset="0"/>
                <a:ea typeface="Calibri" panose="020F0502020204030204" pitchFamily="34" charset="0"/>
                <a:cs typeface="Arial" panose="020B0604020202020204" pitchFamily="34" charset="0"/>
              </a:rPr>
              <a:t>Notas do instrutor:</a:t>
            </a:r>
          </a:p>
          <a:p>
            <a:pPr marL="0" marR="0">
              <a:lnSpc>
                <a:spcPct val="115000"/>
              </a:lnSpc>
              <a:spcBef>
                <a:spcPts val="0"/>
              </a:spcBef>
              <a:spcAft>
                <a:spcPts val="12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 secção 2 aborda os prazos e o carácter exaustivo da comunicação de informações por estabelecimento ou outra fonte de comunicação. </a:t>
            </a:r>
          </a:p>
          <a:p>
            <a:pPr marL="0" marR="0">
              <a:lnSpc>
                <a:spcPct val="115000"/>
              </a:lnSpc>
              <a:spcBef>
                <a:spcPts val="0"/>
              </a:spcBef>
              <a:spcAft>
                <a:spcPts val="120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    Por exemplo:</a:t>
            </a:r>
          </a:p>
          <a:p>
            <a:pPr marL="628650" marR="0" lvl="1" indent="-171450">
              <a:lnSpc>
                <a:spcPct val="115000"/>
              </a:lnSpc>
              <a:spcBef>
                <a:spcPts val="0"/>
              </a:spcBef>
              <a:spcAft>
                <a:spcPts val="120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As instalações estão a fornecer zero notificações para doenças-chave?</a:t>
            </a:r>
          </a:p>
          <a:p>
            <a:pPr marL="628650" marR="0" lvl="1" indent="-171450" algn="l" defTabSz="914400" rtl="0" eaLnBrk="0" fontAlgn="base" latinLnBrk="0" hangingPunct="0">
              <a:lnSpc>
                <a:spcPct val="115000"/>
              </a:lnSpc>
              <a:spcBef>
                <a:spcPts val="0"/>
              </a:spcBef>
              <a:spcAft>
                <a:spcPts val="1200"/>
              </a:spcAft>
              <a:buClrTx/>
              <a:buSzTx/>
              <a:buFont typeface="Courier New" panose="02070309020205020404" pitchFamily="49" charset="0"/>
              <a:buChar char="o"/>
              <a:tabLst/>
              <a:defRPr/>
            </a:pPr>
            <a:r>
              <a:rPr lang="en-US" sz="1200" dirty="0">
                <a:effectLst/>
                <a:latin typeface="Arial" panose="020B0604020202020204" pitchFamily="34" charset="0"/>
                <a:ea typeface="Times New Roman" panose="02020603050405020304" pitchFamily="18" charset="0"/>
                <a:cs typeface="Arial" panose="020B0604020202020204" pitchFamily="34" charset="0"/>
              </a:rPr>
              <a:t>Que instalações estão a apresentar relatórios a tempo? Quais os estabelecimentos que estão a apresentar relatórios com atraso ou que não os apresentam de todo? Há algum estabelecimento que se atrasa sistematicamente ou que não comunica nada?  Talvez precisem de uma visita.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&lt;CLICAR&gt;</a:t>
            </a:r>
          </a:p>
          <a:p>
            <a:pPr marL="0" marR="0">
              <a:lnSpc>
                <a:spcPct val="115000"/>
              </a:lnSpc>
              <a:spcBef>
                <a:spcPts val="0"/>
              </a:spcBef>
              <a:spcAft>
                <a:spcPts val="12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800"/>
              </a:spcAft>
              <a:buClrTx/>
              <a:buSzTx/>
              <a:buFont typeface="Wingdings" panose="05000000000000000000" pitchFamily="2" charset="2"/>
              <a:buChar char="§"/>
              <a:tabLst/>
              <a:defRP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A tabela exibe o nome de cada unidade de saúde na coluna da esquerda. A coluna do meio exibe a pontualidade dos relatórios da semana atual.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&lt;CLICAR&gt; </a:t>
            </a:r>
            <a:r>
              <a:rPr lang="en-US" sz="1200"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A coluna da direita exibe a % acumulada do ano até a data.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&lt;CLICAR&gt; </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12</a:t>
            </a:fld>
            <a:endParaRPr lang="en-US" altLang="en-US"/>
          </a:p>
        </p:txBody>
      </p:sp>
    </p:spTree>
    <p:extLst>
      <p:ext uri="{BB962C8B-B14F-4D97-AF65-F5344CB8AC3E}">
        <p14:creationId xmlns:p14="http://schemas.microsoft.com/office/powerpoint/2010/main" val="2019796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n-US" sz="1200" b="1" dirty="0">
                <a:effectLst/>
                <a:latin typeface="Arial" panose="020B0604020202020204" pitchFamily="34" charset="0"/>
                <a:ea typeface="Calibri" panose="020F0502020204030204" pitchFamily="34" charset="0"/>
                <a:cs typeface="Arial" panose="020B0604020202020204" pitchFamily="34" charset="0"/>
              </a:rPr>
              <a:t>Notas do instrutor:</a:t>
            </a:r>
          </a:p>
          <a:p>
            <a:pPr marL="0" marR="0">
              <a:lnSpc>
                <a:spcPct val="115000"/>
              </a:lnSpc>
              <a:spcBef>
                <a:spcPts val="0"/>
              </a:spcBef>
              <a:spcAft>
                <a:spcPts val="12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12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As três categorias incluem Pontualidade (T), Atrasado (L) ou Sem Relatório (NR) e as células são codificadas por cores em conformidade:</a:t>
            </a:r>
          </a:p>
          <a:p>
            <a:pPr marL="800100" marR="0" lvl="1" indent="-342900">
              <a:lnSpc>
                <a:spcPct val="115000"/>
              </a:lnSpc>
              <a:spcBef>
                <a:spcPts val="0"/>
              </a:spcBef>
              <a:spcAft>
                <a:spcPts val="0"/>
              </a:spcAft>
              <a:buFont typeface="Courier New" panose="02070309020205020404" pitchFamily="49" charset="0"/>
              <a:buChar char="o"/>
            </a:pPr>
            <a:r>
              <a:rPr lang="en-US" sz="1200"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Verde = Tempo de funcionamento (T)</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0"/>
              </a:spcAft>
              <a:buFont typeface="Courier New" panose="02070309020205020404" pitchFamily="49" charset="0"/>
              <a:buChar char="o"/>
            </a:pPr>
            <a:r>
              <a:rPr lang="en-US" sz="1200"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Amarelo = Atrasado (L)</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1200"/>
              </a:spcAft>
              <a:buFont typeface="Courier New" panose="02070309020205020404" pitchFamily="49" charset="0"/>
              <a:buChar char="o"/>
            </a:pPr>
            <a:r>
              <a:rPr lang="en-US" sz="1200"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Vermelho = Não foi recebido nenhum relatório (NR)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&lt;CLICAR&gt;</a:t>
            </a:r>
          </a:p>
          <a:p>
            <a:pPr marL="457200" marR="0" lvl="1" indent="0">
              <a:lnSpc>
                <a:spcPct val="115000"/>
              </a:lnSpc>
              <a:spcBef>
                <a:spcPts val="0"/>
              </a:spcBef>
              <a:spcAft>
                <a:spcPts val="1200"/>
              </a:spcAft>
              <a:buFont typeface="Courier New" panose="02070309020205020404" pitchFamily="49" charset="0"/>
              <a:buNone/>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A tabela na parte inferior mostra a integridade dos relatórios, que é definida como a proporção de semanas em que o estabelecimento apresentou um relatório. Assim, é calculado como o número de relatórios semanais pontuais e atrasados recebidos dessa instalação, dividido pelo número total de semanas em que um relatório deveria ter sido apresentado.</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13</a:t>
            </a:fld>
            <a:endParaRPr lang="en-US" altLang="en-US"/>
          </a:p>
        </p:txBody>
      </p:sp>
    </p:spTree>
    <p:extLst>
      <p:ext uri="{BB962C8B-B14F-4D97-AF65-F5344CB8AC3E}">
        <p14:creationId xmlns:p14="http://schemas.microsoft.com/office/powerpoint/2010/main" val="23926914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n-US" sz="1200" b="1" dirty="0">
                <a:effectLst/>
                <a:latin typeface="Arial" panose="020B0604020202020204" pitchFamily="34" charset="0"/>
                <a:ea typeface="Calibri" panose="020F0502020204030204" pitchFamily="34" charset="0"/>
                <a:cs typeface="Arial" panose="020B0604020202020204" pitchFamily="34" charset="0"/>
              </a:rPr>
              <a:t>Notas do instrutor:</a:t>
            </a:r>
          </a:p>
          <a:p>
            <a:pPr marL="0" marR="0">
              <a:lnSpc>
                <a:spcPct val="115000"/>
              </a:lnSpc>
              <a:spcBef>
                <a:spcPts val="0"/>
              </a:spcBef>
              <a:spcAft>
                <a:spcPts val="12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
              <a:tabLst>
                <a:tab pos="228600" algn="l"/>
              </a:tabLst>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 secção 3 é intitulada Relatórios de doenças.  Inclui o número de casos, mortes e taxas de letalidade para algumas das doenças, condições e eventos notificáveis mais importantes. Ao comunicar o número de casos, é muitas vezes útil especificar o número de casos suspeitos e confirmados. Isto pode ser feito escrevendo um "S" ou um "C" ao lado do respetivo número.   </a:t>
            </a:r>
          </a:p>
          <a:p>
            <a:pPr marL="171450" marR="0" indent="-171450">
              <a:lnSpc>
                <a:spcPct val="115000"/>
              </a:lnSpc>
              <a:spcBef>
                <a:spcPts val="600"/>
              </a:spcBef>
              <a:spcAft>
                <a:spcPts val="0"/>
              </a:spcAft>
              <a:buFont typeface="Wingdings" panose="05000000000000000000" pitchFamily="2" charset="2"/>
              <a:buChar char="§"/>
              <a:tabLst>
                <a:tab pos="228600" algn="l"/>
              </a:tabLs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
              <a:tabLst>
                <a:tab pos="228600" algn="l"/>
              </a:tabLst>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Quem é que se lembra do que é uma taxa de letalidade?</a:t>
            </a:r>
          </a:p>
          <a:p>
            <a:pPr marL="171450" marR="0" indent="-171450">
              <a:lnSpc>
                <a:spcPct val="115000"/>
              </a:lnSpc>
              <a:spcBef>
                <a:spcPts val="600"/>
              </a:spcBef>
              <a:spcAft>
                <a:spcPts val="0"/>
              </a:spcAft>
              <a:buFont typeface="Wingdings" panose="05000000000000000000" pitchFamily="2" charset="2"/>
              <a:buChar char="§"/>
              <a:tabLst>
                <a:tab pos="228600" algn="l"/>
              </a:tabLs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
              <a:tabLst>
                <a:tab pos="228600" algn="l"/>
              </a:tabLst>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Confirmar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a(s) resposta(s).  </a:t>
            </a:r>
            <a:r>
              <a:rPr lang="en-US" sz="1200" b="1" dirty="0">
                <a:effectLst/>
                <a:latin typeface="Arial" panose="020B0604020202020204" pitchFamily="34" charset="0"/>
                <a:ea typeface="Times New Roman" panose="02020603050405020304" pitchFamily="18" charset="0"/>
                <a:cs typeface="Arial" panose="020B0604020202020204" pitchFamily="34" charset="0"/>
              </a:rPr>
              <a:t>Responda: </a:t>
            </a:r>
            <a:r>
              <a:rPr lang="en-US" sz="1200" i="1" dirty="0">
                <a:effectLst/>
                <a:latin typeface="Arial" panose="020B0604020202020204" pitchFamily="34" charset="0"/>
                <a:ea typeface="Times New Roman" panose="02020603050405020304" pitchFamily="18" charset="0"/>
                <a:cs typeface="Arial" panose="020B0604020202020204" pitchFamily="34" charset="0"/>
              </a:rPr>
              <a:t># de mortes / # de casos (expresso em percentagem)</a:t>
            </a:r>
          </a:p>
          <a:p>
            <a:pPr marL="0" marR="0">
              <a:lnSpc>
                <a:spcPct val="115000"/>
              </a:lnSpc>
              <a:spcBef>
                <a:spcPts val="600"/>
              </a:spcBef>
              <a:spcAft>
                <a:spcPts val="0"/>
              </a:spcAft>
              <a:tabLst>
                <a:tab pos="228600" algn="l"/>
              </a:tabLst>
            </a:pPr>
            <a:endParaRPr lang="en-US" sz="1200" i="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
              <a:tabLst>
                <a:tab pos="228600" algn="l"/>
              </a:tabLst>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Pode alterar a lista de doenças, condições e eventos para refletir as prioridades da sua área. </a:t>
            </a:r>
          </a:p>
          <a:p>
            <a:pPr marL="0" marR="0" indent="0">
              <a:lnSpc>
                <a:spcPct val="115000"/>
              </a:lnSpc>
              <a:spcBef>
                <a:spcPts val="600"/>
              </a:spcBef>
              <a:spcAft>
                <a:spcPts val="0"/>
              </a:spcAft>
              <a:buFont typeface="Wingdings" panose="05000000000000000000" pitchFamily="2" charset="2"/>
              <a:buNone/>
              <a:tabLst>
                <a:tab pos="228600" algn="l"/>
              </a:tabLs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0" marR="0" indent="0">
              <a:lnSpc>
                <a:spcPct val="115000"/>
              </a:lnSpc>
              <a:spcBef>
                <a:spcPts val="600"/>
              </a:spcBef>
              <a:spcAft>
                <a:spcPts val="0"/>
              </a:spcAft>
              <a:buFont typeface="Wingdings" panose="05000000000000000000" pitchFamily="2" charset="2"/>
              <a:buNone/>
              <a:tabLst>
                <a:tab pos="2286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    Para a secção 3, é necessário:</a:t>
            </a:r>
          </a:p>
          <a:p>
            <a:pPr marL="800100" marR="0" lvl="1" indent="-342900">
              <a:lnSpc>
                <a:spcPct val="100000"/>
              </a:lnSpc>
              <a:spcBef>
                <a:spcPts val="0"/>
              </a:spcBef>
              <a:spcAft>
                <a:spcPts val="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A semana mais recente de dados para as doenças de declaração obrigatória semanal.</a:t>
            </a:r>
          </a:p>
          <a:p>
            <a:pPr marL="800100" marR="0" lvl="1" indent="-342900">
              <a:lnSpc>
                <a:spcPct val="100000"/>
              </a:lnSpc>
              <a:spcBef>
                <a:spcPts val="0"/>
              </a:spcBef>
              <a:spcAft>
                <a:spcPts val="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Os dados acumulados até à data para as doenças de declaração obrigatória semanal.</a:t>
            </a:r>
          </a:p>
          <a:p>
            <a:pPr marL="800100" marR="0" lvl="1" indent="-342900">
              <a:lnSpc>
                <a:spcPct val="100000"/>
              </a:lnSpc>
              <a:spcBef>
                <a:spcPts val="0"/>
              </a:spcBef>
              <a:spcAft>
                <a:spcPts val="0"/>
              </a:spcAft>
              <a:buFont typeface="Courier New" panose="02070309020205020404" pitchFamily="49" charset="0"/>
              <a:buChar char="o"/>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0" marR="0" lvl="0" indent="0">
              <a:lnSpc>
                <a:spcPct val="100000"/>
              </a:lnSpc>
              <a:spcBef>
                <a:spcPts val="0"/>
              </a:spcBef>
              <a:spcAft>
                <a:spcPts val="0"/>
              </a:spcAft>
              <a:buFont typeface="Courier New" panose="02070309020205020404" pitchFamily="49" charset="0"/>
              <a:buNone/>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14</a:t>
            </a:fld>
            <a:endParaRPr lang="en-US" altLang="en-US"/>
          </a:p>
        </p:txBody>
      </p:sp>
    </p:spTree>
    <p:extLst>
      <p:ext uri="{BB962C8B-B14F-4D97-AF65-F5344CB8AC3E}">
        <p14:creationId xmlns:p14="http://schemas.microsoft.com/office/powerpoint/2010/main" val="19073056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n-US" sz="1200" b="1" dirty="0">
                <a:effectLst/>
                <a:latin typeface="Arial" panose="020B0604020202020204" pitchFamily="34" charset="0"/>
                <a:ea typeface="Calibri" panose="020F0502020204030204" pitchFamily="34" charset="0"/>
                <a:cs typeface="Arial" panose="020B0604020202020204" pitchFamily="34" charset="0"/>
              </a:rPr>
              <a:t>Notas do instrutor:</a:t>
            </a:r>
          </a:p>
          <a:p>
            <a:pPr marL="0" marR="0">
              <a:lnSpc>
                <a:spcPct val="115000"/>
              </a:lnSpc>
              <a:spcBef>
                <a:spcPts val="0"/>
              </a:spcBef>
              <a:spcAft>
                <a:spcPts val="12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
              <a:tabLst>
                <a:tab pos="228600" algn="l"/>
              </a:tabLst>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 secção 3 de um Relatório de Doença inclui normalmente uma secção de comentários, como a do diapositivo. Os comentários devem incluir quaisquer notas que ajudem o leitor a </a:t>
            </a:r>
            <a:r>
              <a:rPr lang="en-US" sz="1200" dirty="0" err="1">
                <a:effectLst/>
                <a:latin typeface="Arial" panose="020B0604020202020204" pitchFamily="34" charset="0"/>
                <a:ea typeface="Times New Roman" panose="02020603050405020304" pitchFamily="18" charset="0"/>
                <a:cs typeface="Arial" panose="020B0604020202020204" pitchFamily="34" charset="0"/>
              </a:rPr>
              <a:t>interpretar</a:t>
            </a:r>
            <a:r>
              <a:rPr lang="en-US" sz="1200" dirty="0">
                <a:effectLst/>
                <a:latin typeface="Arial" panose="020B0604020202020204" pitchFamily="34" charset="0"/>
                <a:ea typeface="Times New Roman" panose="02020603050405020304" pitchFamily="18" charset="0"/>
                <a:cs typeface="Arial" panose="020B0604020202020204" pitchFamily="34" charset="0"/>
              </a:rPr>
              <a:t> a tabela. </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15</a:t>
            </a:fld>
            <a:endParaRPr lang="en-US" altLang="en-US"/>
          </a:p>
        </p:txBody>
      </p:sp>
    </p:spTree>
    <p:extLst>
      <p:ext uri="{BB962C8B-B14F-4D97-AF65-F5344CB8AC3E}">
        <p14:creationId xmlns:p14="http://schemas.microsoft.com/office/powerpoint/2010/main" val="19737112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n-US" sz="1200" b="1" dirty="0">
                <a:effectLst/>
                <a:latin typeface="Arial" panose="020B0604020202020204" pitchFamily="34" charset="0"/>
                <a:ea typeface="Calibri" panose="020F0502020204030204" pitchFamily="34" charset="0"/>
                <a:cs typeface="Arial" panose="020B0604020202020204" pitchFamily="34" charset="0"/>
              </a:rPr>
              <a:t>Notas do instrutor:</a:t>
            </a:r>
          </a:p>
          <a:p>
            <a:pPr marL="0" marR="0">
              <a:lnSpc>
                <a:spcPct val="115000"/>
              </a:lnSpc>
              <a:spcBef>
                <a:spcPts val="0"/>
              </a:spcBef>
              <a:spcAft>
                <a:spcPts val="12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tabLst>
                <a:tab pos="228600" algn="l"/>
              </a:tabLst>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 secção 4 é onde pode ser criativo e utilizar as suas capacidades de apresentação de dados. Espera-se que crie pelo menos dois gráficos para doenças à sua escolha e forneça uma ou duas frases explicativas para cada um.  Selecione doenças de interesse local, em especial as que estão a aumentar, que estão a causar um surto ou que são relevantes em termos sazonais.  A primeira figura deve ser um gráfico de linhas ou um histograma que mostre a incidência durante, pelo menos, as últimas seis semanas. Se os dados estiverem facilmente disponíveis, pode recuar até ao início do </a:t>
            </a:r>
            <a:r>
              <a:rPr lang="en-US" sz="1200" dirty="0" err="1">
                <a:effectLst/>
                <a:latin typeface="Arial" panose="020B0604020202020204" pitchFamily="34" charset="0"/>
                <a:ea typeface="Times New Roman" panose="02020603050405020304" pitchFamily="18" charset="0"/>
                <a:cs typeface="Arial" panose="020B0604020202020204" pitchFamily="34" charset="0"/>
              </a:rPr>
              <a:t>ano</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&lt;CLICAR&gt;</a:t>
            </a:r>
          </a:p>
          <a:p>
            <a:pPr marL="171450" marR="0" indent="-171450">
              <a:lnSpc>
                <a:spcPct val="115000"/>
              </a:lnSpc>
              <a:spcBef>
                <a:spcPts val="0"/>
              </a:spcBef>
              <a:spcAft>
                <a:spcPts val="600"/>
              </a:spcAft>
              <a:buFont typeface="Wingdings" panose="05000000000000000000" pitchFamily="2" charset="2"/>
              <a:buChar char="§"/>
              <a:tabLst>
                <a:tab pos="228600" algn="l"/>
              </a:tabLst>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tabLst>
                <a:tab pos="228600" algn="l"/>
              </a:tabLst>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Exemplo:</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Aqui está um exemplo de um histograma que mostra o número de casos de dengue por semana epidemiológica no distrito X em 2024.</a:t>
            </a:r>
          </a:p>
          <a:p>
            <a:pPr marL="0" marR="0" indent="0">
              <a:lnSpc>
                <a:spcPct val="115000"/>
              </a:lnSpc>
              <a:spcBef>
                <a:spcPts val="0"/>
              </a:spcBef>
              <a:spcAft>
                <a:spcPts val="600"/>
              </a:spcAft>
              <a:buFont typeface="Wingdings" panose="05000000000000000000" pitchFamily="2" charset="2"/>
              <a:buNone/>
              <a:tabLst>
                <a:tab pos="228600" algn="l"/>
              </a:tabLs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tabLst>
                <a:tab pos="228600" algn="l"/>
              </a:tabLst>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0" u="none" dirty="0">
                <a:effectLst/>
                <a:latin typeface="Arial" panose="020B0604020202020204" pitchFamily="34" charset="0"/>
                <a:ea typeface="Times New Roman" panose="02020603050405020304" pitchFamily="18" charset="0"/>
                <a:cs typeface="Arial" panose="020B0604020202020204" pitchFamily="34" charset="0"/>
              </a:rPr>
              <a:t> Certifica-te </a:t>
            </a:r>
            <a:r>
              <a:rPr lang="en-US" sz="1200" dirty="0">
                <a:effectLst/>
                <a:latin typeface="Arial" panose="020B0604020202020204" pitchFamily="34" charset="0"/>
                <a:ea typeface="Times New Roman" panose="02020603050405020304" pitchFamily="18" charset="0"/>
                <a:cs typeface="Arial" panose="020B0604020202020204" pitchFamily="34" charset="0"/>
              </a:rPr>
              <a:t>de que o título inclui não só o nome da doença, mas também o período de tempo abrangido e o local, e que os eixos estão identificados. </a:t>
            </a:r>
          </a:p>
          <a:p>
            <a:pPr marL="0" marR="0" indent="0">
              <a:lnSpc>
                <a:spcPct val="115000"/>
              </a:lnSpc>
              <a:spcBef>
                <a:spcPts val="0"/>
              </a:spcBef>
              <a:spcAft>
                <a:spcPts val="600"/>
              </a:spcAft>
              <a:buFont typeface="Wingdings" panose="05000000000000000000" pitchFamily="2" charset="2"/>
              <a:buNone/>
              <a:tabLst>
                <a:tab pos="228600" algn="l"/>
              </a:tabLs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457200" marR="0" lvl="1" indent="0">
              <a:lnSpc>
                <a:spcPct val="115000"/>
              </a:lnSpc>
              <a:spcBef>
                <a:spcPts val="0"/>
              </a:spcBef>
              <a:spcAft>
                <a:spcPts val="600"/>
              </a:spcAft>
              <a:buFont typeface="Wingdings" panose="05000000000000000000" pitchFamily="2" charset="2"/>
              <a:buNone/>
              <a:tabLst>
                <a:tab pos="228600" algn="l"/>
              </a:tabLst>
            </a:pPr>
            <a:endParaRPr lang="en-US" sz="1200" dirty="0">
              <a:solidFill>
                <a:srgbClr val="FF0000"/>
              </a:solidFill>
              <a:effectLst/>
              <a:highlight>
                <a:srgbClr val="FF0000"/>
              </a:highligh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16</a:t>
            </a:fld>
            <a:endParaRPr lang="en-US" altLang="en-US"/>
          </a:p>
        </p:txBody>
      </p:sp>
    </p:spTree>
    <p:extLst>
      <p:ext uri="{BB962C8B-B14F-4D97-AF65-F5344CB8AC3E}">
        <p14:creationId xmlns:p14="http://schemas.microsoft.com/office/powerpoint/2010/main" val="6271920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n-US" sz="1200" b="1" dirty="0">
                <a:effectLst/>
                <a:latin typeface="Arial" panose="020B0604020202020204" pitchFamily="34" charset="0"/>
                <a:ea typeface="Calibri" panose="020F0502020204030204" pitchFamily="34" charset="0"/>
                <a:cs typeface="Arial" panose="020B0604020202020204" pitchFamily="34" charset="0"/>
              </a:rPr>
              <a:t>Notas do instrutor:</a:t>
            </a:r>
          </a:p>
          <a:p>
            <a:pPr marL="0" marR="0">
              <a:lnSpc>
                <a:spcPct val="115000"/>
              </a:lnSpc>
              <a:spcBef>
                <a:spcPts val="0"/>
              </a:spcBef>
              <a:spcAft>
                <a:spcPts val="12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 segunda figura pode ser de qualquer tipo, ou pode ser uma tabela.  As duas infografias podem representar doenças diferentes ou aspectos diferentes da mesma doença (por exemplo, a tendência temporal e a distribuição dos casos por idade e sexo). Forneça uma ou duas frases explicativas após cada figura ou tabela.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&lt;CLICAR&gt;</a:t>
            </a:r>
          </a:p>
          <a:p>
            <a:pPr marL="0" marR="0">
              <a:lnSpc>
                <a:spcPct val="115000"/>
              </a:lnSpc>
              <a:spcBef>
                <a:spcPts val="0"/>
              </a:spcBef>
              <a:spcAft>
                <a:spcPts val="6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Eis um exemplo de tabela com o número de </a:t>
            </a:r>
            <a:r>
              <a:rPr lang="en-US" sz="1200" b="0" dirty="0">
                <a:effectLst/>
                <a:latin typeface="Arial" panose="020B0604020202020204" pitchFamily="34" charset="0"/>
                <a:ea typeface="Times New Roman" panose="02020603050405020304" pitchFamily="18" charset="0"/>
                <a:cs typeface="Arial" panose="020B0604020202020204" pitchFamily="34" charset="0"/>
              </a:rPr>
              <a:t>casos </a:t>
            </a:r>
            <a:r>
              <a:rPr lang="en-US" sz="1200" dirty="0">
                <a:effectLst/>
                <a:latin typeface="Arial" panose="020B0604020202020204" pitchFamily="34" charset="0"/>
                <a:ea typeface="Times New Roman" panose="02020603050405020304" pitchFamily="18" charset="0"/>
                <a:cs typeface="Arial" panose="020B0604020202020204" pitchFamily="34" charset="0"/>
              </a:rPr>
              <a:t>confirmados </a:t>
            </a:r>
            <a:r>
              <a:rPr lang="en-US" sz="1200" b="0" dirty="0">
                <a:effectLst/>
                <a:latin typeface="Arial" panose="020B0604020202020204" pitchFamily="34" charset="0"/>
                <a:ea typeface="Times New Roman" panose="02020603050405020304" pitchFamily="18" charset="0"/>
                <a:cs typeface="Arial" panose="020B0604020202020204" pitchFamily="34" charset="0"/>
              </a:rPr>
              <a:t>de sarampo </a:t>
            </a:r>
            <a:r>
              <a:rPr lang="en-US" sz="1200" b="0" dirty="0">
                <a:latin typeface="Arial" panose="020B0604020202020204" pitchFamily="34" charset="0"/>
                <a:cs typeface="Arial" panose="020B0604020202020204" pitchFamily="34" charset="0"/>
              </a:rPr>
              <a:t>e o número acumulado de casos e hospitalizações por grupo etário no país X em 2023.  </a:t>
            </a:r>
            <a:r>
              <a:rPr lang="en-US" sz="1200" dirty="0">
                <a:effectLst/>
                <a:latin typeface="Arial" panose="020B0604020202020204" pitchFamily="34" charset="0"/>
                <a:ea typeface="Times New Roman" panose="02020603050405020304" pitchFamily="18" charset="0"/>
                <a:cs typeface="Arial" panose="020B0604020202020204" pitchFamily="34" charset="0"/>
              </a:rPr>
              <a:t>Pode apresentar as mesmas doenças todas as semanas ou variar as doenças de semana para semana.</a:t>
            </a:r>
          </a:p>
          <a:p>
            <a:pPr marL="171450" marR="0" indent="-171450">
              <a:lnSpc>
                <a:spcPct val="115000"/>
              </a:lnSpc>
              <a:spcBef>
                <a:spcPts val="0"/>
              </a:spcBef>
              <a:spcAft>
                <a:spcPts val="600"/>
              </a:spcAft>
              <a:buFont typeface="Wingdings" panose="05000000000000000000" pitchFamily="2" charset="2"/>
              <a:buChar char="§"/>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Perguntar: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Que perguntas têm sobre a análise de dados e o relatório de síntese de vigilância?</a:t>
            </a:r>
          </a:p>
          <a:p>
            <a:pPr marL="171450" marR="0" indent="-171450">
              <a:lnSpc>
                <a:spcPct val="115000"/>
              </a:lnSpc>
              <a:spcBef>
                <a:spcPts val="0"/>
              </a:spcBef>
              <a:spcAft>
                <a:spcPts val="60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Responder</a:t>
            </a:r>
            <a:r>
              <a:rPr lang="en-US" sz="1200" b="0" u="none" dirty="0">
                <a:effectLst/>
                <a:latin typeface="Arial" panose="020B0604020202020204" pitchFamily="34" charset="0"/>
                <a:ea typeface="Times New Roman" panose="02020603050405020304" pitchFamily="18" charset="0"/>
                <a:cs typeface="Arial" panose="020B0604020202020204" pitchFamily="34" charset="0"/>
              </a:rPr>
              <a:t> a </a:t>
            </a:r>
            <a:r>
              <a:rPr lang="en-US" sz="1200" dirty="0">
                <a:effectLst/>
                <a:latin typeface="Arial" panose="020B0604020202020204" pitchFamily="34" charset="0"/>
                <a:ea typeface="Times New Roman" panose="02020603050405020304" pitchFamily="18" charset="0"/>
                <a:cs typeface="Arial" panose="020B0604020202020204" pitchFamily="34" charset="0"/>
              </a:rPr>
              <a:t>perguntas, se necessário.</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17</a:t>
            </a:fld>
            <a:endParaRPr lang="en-US" altLang="en-US"/>
          </a:p>
        </p:txBody>
      </p:sp>
    </p:spTree>
    <p:extLst>
      <p:ext uri="{BB962C8B-B14F-4D97-AF65-F5344CB8AC3E}">
        <p14:creationId xmlns:p14="http://schemas.microsoft.com/office/powerpoint/2010/main" val="12450581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n-US" sz="1200" b="1" dirty="0">
                <a:effectLst/>
                <a:latin typeface="Arial" panose="020B0604020202020204" pitchFamily="34" charset="0"/>
                <a:ea typeface="Calibri" panose="020F0502020204030204" pitchFamily="34" charset="0"/>
                <a:cs typeface="Arial" panose="020B0604020202020204" pitchFamily="34" charset="0"/>
              </a:rPr>
              <a:t>Notas do instrutor:</a:t>
            </a:r>
          </a:p>
          <a:p>
            <a:pPr marL="0" marR="0">
              <a:lnSpc>
                <a:spcPct val="115000"/>
              </a:lnSpc>
              <a:spcBef>
                <a:spcPts val="0"/>
              </a:spcBef>
              <a:spcAft>
                <a:spcPts val="12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A sua segunda atividade durante o Intervalo de Campo 1 será a realização de uma Auditoria à Qualidade dos Dados (AQD) e de uma </a:t>
            </a:r>
            <a:r>
              <a:rPr lang="en-US" sz="1200" kern="1200" dirty="0" err="1">
                <a:solidFill>
                  <a:srgbClr val="000000"/>
                </a:solidFill>
                <a:effectLst/>
                <a:latin typeface="Arial" panose="020B0604020202020204" pitchFamily="34" charset="0"/>
                <a:ea typeface="MS PGothic" panose="020B0600070205080204" pitchFamily="34" charset="-128"/>
                <a:cs typeface="Arial" panose="020B0604020202020204" pitchFamily="34" charset="0"/>
              </a:rPr>
              <a:t>análise</a:t>
            </a:r>
            <a:r>
              <a:rPr lang="en-US" sz="1200"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 FFOA. </a:t>
            </a:r>
            <a:r>
              <a:rPr lang="en-US" sz="1200" b="1"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&lt;CLICAR&gt; </a:t>
            </a:r>
            <a:r>
              <a:rPr lang="en-US" sz="1200" b="0"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Dependendo do seu programa, pode optar por visitar um dos dois:</a:t>
            </a:r>
            <a:endParaRPr lang="en-US" sz="1200" b="1" dirty="0">
              <a:effectLst/>
              <a:latin typeface="Arial" panose="020B0604020202020204" pitchFamily="34" charset="0"/>
              <a:cs typeface="Arial" panose="020B0604020202020204" pitchFamily="34" charset="0"/>
            </a:endParaRPr>
          </a:p>
          <a:p>
            <a:pPr marL="628650" marR="0" lvl="1" indent="-171450">
              <a:spcBef>
                <a:spcPts val="0"/>
              </a:spcBef>
              <a:spcAft>
                <a:spcPts val="0"/>
              </a:spcAft>
              <a:buFont typeface="Courier New" panose="02070309020205020404" pitchFamily="49" charset="0"/>
              <a:buChar char="o"/>
            </a:pPr>
            <a:r>
              <a:rPr lang="en-US" sz="1200" b="0"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Três unidades de saúde, ou</a:t>
            </a:r>
            <a:endParaRPr lang="en-US" sz="1200" b="1" dirty="0">
              <a:effectLst/>
              <a:latin typeface="Arial" panose="020B0604020202020204" pitchFamily="34" charset="0"/>
              <a:cs typeface="Arial" panose="020B0604020202020204" pitchFamily="34" charset="0"/>
            </a:endParaRPr>
          </a:p>
          <a:p>
            <a:pPr marL="628650" marR="0" lvl="1" indent="-171450">
              <a:spcBef>
                <a:spcPts val="0"/>
              </a:spcBef>
              <a:spcAft>
                <a:spcPts val="600"/>
              </a:spcAft>
              <a:buFont typeface="Courier New" panose="02070309020205020404" pitchFamily="49" charset="0"/>
              <a:buChar char="o"/>
            </a:pPr>
            <a:r>
              <a:rPr lang="en-US" sz="1200" b="0"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Duas unidades de saúde e um </a:t>
            </a:r>
            <a:r>
              <a:rPr lang="en-US" sz="1200" b="1"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laboratório </a:t>
            </a:r>
            <a:r>
              <a:rPr lang="en-US" sz="1200" b="0"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 laboratório distrital de saúde pública (se existir) ou o laboratório do hospital </a:t>
            </a:r>
            <a:r>
              <a:rPr lang="en-US" sz="1200" b="0" kern="1200" dirty="0" err="1">
                <a:solidFill>
                  <a:srgbClr val="000000"/>
                </a:solidFill>
                <a:effectLst/>
                <a:latin typeface="Arial" panose="020B0604020202020204" pitchFamily="34" charset="0"/>
                <a:ea typeface="MS PGothic" panose="020B0600070205080204" pitchFamily="34" charset="-128"/>
                <a:cs typeface="Arial" panose="020B0604020202020204" pitchFamily="34" charset="0"/>
              </a:rPr>
              <a:t>distrital</a:t>
            </a:r>
            <a:r>
              <a:rPr lang="en-US" sz="1200" b="0"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 </a:t>
            </a:r>
            <a:r>
              <a:rPr lang="en-US" sz="1200" b="1"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&lt;CLICAR&gt; </a:t>
            </a:r>
            <a:endParaRPr lang="en-US" sz="1200" b="1" dirty="0">
              <a:effectLst/>
              <a:latin typeface="Arial" panose="020B0604020202020204" pitchFamily="34" charset="0"/>
              <a:cs typeface="Arial" panose="020B0604020202020204" pitchFamily="34" charset="0"/>
            </a:endParaRPr>
          </a:p>
          <a:p>
            <a:pPr marL="0" marR="0">
              <a:spcBef>
                <a:spcPts val="1200"/>
              </a:spcBef>
              <a:spcAft>
                <a:spcPts val="600"/>
              </a:spcAft>
            </a:pPr>
            <a:endParaRPr lang="en-US" sz="1200" b="0"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
              <a:tabLst/>
              <a:defRP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Uma </a:t>
            </a:r>
            <a:r>
              <a:rPr lang="en-US" sz="1200" b="0"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visita ao </a:t>
            </a:r>
            <a:r>
              <a:rPr lang="en-US" sz="1200" dirty="0">
                <a:effectLst/>
                <a:latin typeface="Arial" panose="020B0604020202020204" pitchFamily="34" charset="0"/>
                <a:ea typeface="Times New Roman" panose="02020603050405020304" pitchFamily="18" charset="0"/>
                <a:cs typeface="Arial" panose="020B0604020202020204" pitchFamily="34" charset="0"/>
              </a:rPr>
              <a:t>local </a:t>
            </a:r>
            <a:r>
              <a:rPr lang="en-US" sz="1200" b="0"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dura normalmente cerca de meio dia. Inclui tempo para apresentações, uma explicação do trabalho, entrevistas com o pessoal-chave responsável pela notificação de doenças, revisão da recolha de dados de vigilância e perguntas relacionadas com o laboratório, se decidir visitar um laboratório de saúde pública. </a:t>
            </a:r>
            <a:r>
              <a:rPr lang="en-US" sz="1200" b="1"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&lt;CLICAR&gt; </a:t>
            </a:r>
            <a:endParaRPr lang="en-US" sz="1200" b="1" dirty="0">
              <a:effectLst/>
              <a:latin typeface="Arial" panose="020B0604020202020204" pitchFamily="34" charset="0"/>
              <a:cs typeface="Arial" panose="020B0604020202020204" pitchFamily="34" charset="0"/>
            </a:endParaRPr>
          </a:p>
          <a:p>
            <a:pPr marL="0" marR="0" indent="0">
              <a:lnSpc>
                <a:spcPct val="115000"/>
              </a:lnSpc>
              <a:spcBef>
                <a:spcPts val="1200"/>
              </a:spcBef>
              <a:spcAft>
                <a:spcPts val="1200"/>
              </a:spcAft>
              <a:buFont typeface="Wingdings" panose="05000000000000000000" pitchFamily="2" charset="2"/>
              <a:buNone/>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Pergunta:</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Como é que decide quais as instalações ou locais de informação a visitar?</a:t>
            </a:r>
          </a:p>
          <a:p>
            <a:pPr marL="0" marR="0" indent="0">
              <a:lnSpc>
                <a:spcPct val="115000"/>
              </a:lnSpc>
              <a:spcBef>
                <a:spcPts val="1200"/>
              </a:spcBef>
              <a:spcAft>
                <a:spcPts val="1200"/>
              </a:spcAft>
              <a:buFont typeface="Wingdings" panose="05000000000000000000" pitchFamily="2" charset="2"/>
              <a:buNone/>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12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Considere</a:t>
            </a:r>
            <a:r>
              <a:rPr lang="en-US" sz="1200" dirty="0">
                <a:effectLst/>
                <a:latin typeface="Arial" panose="020B0604020202020204" pitchFamily="34" charset="0"/>
                <a:ea typeface="Times New Roman" panose="02020603050405020304" pitchFamily="18" charset="0"/>
                <a:cs typeface="Arial" panose="020B0604020202020204" pitchFamily="34" charset="0"/>
              </a:rPr>
              <a:t> a possibilidade de visitar um sítio que parece fazer um trabalho razoavelmente bom, apresentando relatórios na sua maioria ou de forma consistente e atempada. O que é que estão a fazer bem? Em seguida, considere a possibilidade de visitar um sítio que faz uma má comunicação, muitas vezes atrasada, ou que não faz nenhuma. Talvez a sua visita possa identificar barreiras ou levar a mudanças de atitude que resultem numa melhoria dos relatórios.</a:t>
            </a:r>
          </a:p>
          <a:p>
            <a:endParaRPr lang="en-US" dirty="0"/>
          </a:p>
        </p:txBody>
      </p:sp>
      <p:sp>
        <p:nvSpPr>
          <p:cNvPr id="4" name="Slide Number Placeholder 3"/>
          <p:cNvSpPr>
            <a:spLocks noGrp="1"/>
          </p:cNvSpPr>
          <p:nvPr>
            <p:ph type="sldNum" sz="quarter" idx="5"/>
          </p:nvPr>
        </p:nvSpPr>
        <p:spPr/>
        <p:txBody>
          <a:bodyPr/>
          <a:lstStyle/>
          <a:p>
            <a:fld id="{A158BF22-4DA9-483D-A969-73259D5D3400}" type="slidenum">
              <a:rPr lang="en-US" smtClean="0"/>
              <a:t>18</a:t>
            </a:fld>
            <a:endParaRPr lang="en-US" dirty="0"/>
          </a:p>
        </p:txBody>
      </p:sp>
    </p:spTree>
    <p:extLst>
      <p:ext uri="{BB962C8B-B14F-4D97-AF65-F5344CB8AC3E}">
        <p14:creationId xmlns:p14="http://schemas.microsoft.com/office/powerpoint/2010/main" val="10780628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1200"/>
              </a:spcBef>
              <a:spcAft>
                <a:spcPts val="600"/>
              </a:spcAft>
            </a:pPr>
            <a:r>
              <a:rPr lang="en-US" sz="1200" b="1" dirty="0">
                <a:effectLst/>
                <a:latin typeface="Arial" panose="020B0604020202020204" pitchFamily="34" charset="0"/>
                <a:ea typeface="Times New Roman" panose="02020603050405020304" pitchFamily="18" charset="0"/>
                <a:cs typeface="Arial" panose="020B0604020202020204" pitchFamily="34" charset="0"/>
              </a:rPr>
              <a:t>Notas do instrutor:</a:t>
            </a:r>
          </a:p>
          <a:p>
            <a:pPr marL="0" marR="0">
              <a:lnSpc>
                <a:spcPct val="115000"/>
              </a:lnSpc>
              <a:spcBef>
                <a:spcPts val="1200"/>
              </a:spcBef>
              <a:spcAft>
                <a:spcPts val="6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Perguntar: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Se realizar auditorias à qualidade dos dados e fornecer feedback que resulte numa melhoria dos relatórios de vigilância, como é que isso pode afetar os seus dados?</a:t>
            </a:r>
          </a:p>
          <a:p>
            <a:pPr marL="171450" marR="0" indent="-171450">
              <a:lnSpc>
                <a:spcPct val="115000"/>
              </a:lnSpc>
              <a:spcBef>
                <a:spcPts val="0"/>
              </a:spcBef>
              <a:spcAft>
                <a:spcPts val="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Confirmar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a(s) resposta(s).  </a:t>
            </a:r>
            <a:r>
              <a:rPr lang="en-US" sz="1200" b="1" dirty="0">
                <a:effectLst/>
                <a:latin typeface="Arial" panose="020B0604020202020204" pitchFamily="34" charset="0"/>
                <a:ea typeface="Times New Roman" panose="02020603050405020304" pitchFamily="18" charset="0"/>
                <a:cs typeface="Arial" panose="020B0604020202020204" pitchFamily="34" charset="0"/>
              </a:rPr>
              <a:t>Resposta possível: </a:t>
            </a:r>
            <a:r>
              <a:rPr lang="en-US" sz="1200" i="1" dirty="0">
                <a:effectLst/>
                <a:latin typeface="Arial" panose="020B0604020202020204" pitchFamily="34" charset="0"/>
                <a:ea typeface="Times New Roman" panose="02020603050405020304" pitchFamily="18" charset="0"/>
                <a:cs typeface="Arial" panose="020B0604020202020204" pitchFamily="34" charset="0"/>
              </a:rPr>
              <a:t>Poderá notar um aumento aparente de doenças entre os dados que estão a ser comunicados; à medida que a qualidade melhora, podem ser recebidos relatórios de doenças mais completos das unidades de saúde. Dados de qualidade significam melhores provas para a tomada de decisões.</a:t>
            </a:r>
          </a:p>
          <a:p>
            <a:pPr marL="171450" marR="0" indent="-171450">
              <a:lnSpc>
                <a:spcPct val="115000"/>
              </a:lnSpc>
              <a:spcBef>
                <a:spcPts val="0"/>
              </a:spcBef>
              <a:spcAft>
                <a:spcPts val="0"/>
              </a:spcAft>
              <a:buFont typeface="Wingdings" panose="05000000000000000000" pitchFamily="2" charset="2"/>
              <a:buChar char="§"/>
            </a:pPr>
            <a:endParaRPr lang="en-US" sz="1200" b="1" i="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Pergunta de seguimento a fazer: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dirty="0">
                <a:effectLst/>
                <a:latin typeface="Arial" panose="020B0604020202020204" pitchFamily="34" charset="0"/>
                <a:ea typeface="Times New Roman" panose="02020603050405020304" pitchFamily="18" charset="0"/>
                <a:cs typeface="Arial" panose="020B0604020202020204" pitchFamily="34" charset="0"/>
              </a:rPr>
              <a:t>Se registar um aumento, isso </a:t>
            </a:r>
            <a:r>
              <a:rPr lang="en-US" sz="1200" i="0" dirty="0">
                <a:effectLst/>
                <a:latin typeface="Arial" panose="020B0604020202020204" pitchFamily="34" charset="0"/>
                <a:ea typeface="Times New Roman" panose="02020603050405020304" pitchFamily="18" charset="0"/>
                <a:cs typeface="Arial" panose="020B0604020202020204" pitchFamily="34" charset="0"/>
              </a:rPr>
              <a:t>significa que tem mais casos do que antes?</a:t>
            </a:r>
          </a:p>
          <a:p>
            <a:pPr marL="171450" marR="0" indent="-171450">
              <a:lnSpc>
                <a:spcPct val="115000"/>
              </a:lnSpc>
              <a:spcBef>
                <a:spcPts val="0"/>
              </a:spcBef>
              <a:spcAft>
                <a:spcPts val="0"/>
              </a:spcAft>
              <a:buFont typeface="Wingdings" panose="05000000000000000000" pitchFamily="2" charset="2"/>
              <a:buChar char="§"/>
            </a:pPr>
            <a:endParaRPr lang="en-US" sz="1200" b="1" i="0" u="sng"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Confirmar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a(s) resposta(s).  </a:t>
            </a:r>
            <a:r>
              <a:rPr lang="en-US" sz="1200" b="1" dirty="0">
                <a:effectLst/>
                <a:latin typeface="Arial" panose="020B0604020202020204" pitchFamily="34" charset="0"/>
                <a:ea typeface="Times New Roman" panose="02020603050405020304" pitchFamily="18" charset="0"/>
                <a:cs typeface="Arial" panose="020B0604020202020204" pitchFamily="34" charset="0"/>
              </a:rPr>
              <a:t>Resposta: </a:t>
            </a:r>
            <a:r>
              <a:rPr lang="en-US" sz="1200" i="1" dirty="0">
                <a:effectLst/>
                <a:latin typeface="Arial" panose="020B0604020202020204" pitchFamily="34" charset="0"/>
                <a:ea typeface="Times New Roman" panose="02020603050405020304" pitchFamily="18" charset="0"/>
                <a:cs typeface="Arial" panose="020B0604020202020204" pitchFamily="34" charset="0"/>
              </a:rPr>
              <a:t>Não necessariamente. A melhoria da vigilância pode recolher dados que anteriormente não eram notificados. No entanto, a melhoria da notificação melhora a nossa capacidade de detetar surtos e de compreender melhor a distribuição da doença no distrito, para que possamos dar prioridade às actividades de prevenção e controlo e utilizar os recursos de forma mais eficaz.</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19</a:t>
            </a:fld>
            <a:endParaRPr lang="en-US" altLang="en-US"/>
          </a:p>
        </p:txBody>
      </p:sp>
    </p:spTree>
    <p:extLst>
      <p:ext uri="{BB962C8B-B14F-4D97-AF65-F5344CB8AC3E}">
        <p14:creationId xmlns:p14="http://schemas.microsoft.com/office/powerpoint/2010/main" val="32824852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1200"/>
              </a:spcBef>
              <a:spcAft>
                <a:spcPts val="600"/>
              </a:spcAft>
            </a:pPr>
            <a:r>
              <a:rPr lang="en-US" sz="1200" b="1" dirty="0">
                <a:effectLst/>
                <a:latin typeface="Arial" panose="020B0604020202020204" pitchFamily="34" charset="0"/>
                <a:ea typeface="Times New Roman" panose="02020603050405020304" pitchFamily="18" charset="0"/>
                <a:cs typeface="Arial" panose="020B0604020202020204" pitchFamily="34" charset="0"/>
              </a:rPr>
              <a:t>Notas do instrutor:</a:t>
            </a:r>
          </a:p>
          <a:p>
            <a:pPr marL="0" marR="0">
              <a:lnSpc>
                <a:spcPct val="115000"/>
              </a:lnSpc>
              <a:spcBef>
                <a:spcPts val="1200"/>
              </a:spcBef>
              <a:spcAft>
                <a:spcPts val="6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Consulte </a:t>
            </a:r>
            <a:r>
              <a:rPr lang="en-US" sz="1200" i="0" dirty="0">
                <a:effectLst/>
                <a:latin typeface="Arial" panose="020B0604020202020204" pitchFamily="34" charset="0"/>
                <a:ea typeface="Times New Roman" panose="02020603050405020304" pitchFamily="18" charset="0"/>
                <a:cs typeface="Arial" panose="020B0604020202020204" pitchFamily="34" charset="0"/>
              </a:rPr>
              <a:t>o Guia de Actividades do Intervalo de Campo</a:t>
            </a:r>
          </a:p>
          <a:p>
            <a:pPr marL="171450" marR="0" indent="-171450">
              <a:lnSpc>
                <a:spcPct val="115000"/>
              </a:lnSpc>
              <a:spcBef>
                <a:spcPts val="0"/>
              </a:spcBef>
              <a:spcAft>
                <a:spcPts val="1200"/>
              </a:spcAft>
              <a:buFont typeface="Wingdings" panose="05000000000000000000" pitchFamily="2" charset="2"/>
              <a:buChar char="§"/>
            </a:pPr>
            <a:r>
              <a:rPr lang="en-US" sz="1200" i="0" dirty="0">
                <a:effectLst/>
                <a:latin typeface="Arial" panose="020B0604020202020204" pitchFamily="34" charset="0"/>
                <a:ea typeface="Times New Roman" panose="02020603050405020304" pitchFamily="18" charset="0"/>
                <a:cs typeface="Arial" panose="020B0604020202020204" pitchFamily="34" charset="0"/>
              </a:rPr>
              <a:t> 1. O guia ajudá-lo-á a realizar as actividades de campo necessárias e a preparar-se para o Workshop 2.</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a:t>
            </a:fld>
            <a:endParaRPr lang="en-US" altLang="en-US"/>
          </a:p>
        </p:txBody>
      </p:sp>
    </p:spTree>
    <p:extLst>
      <p:ext uri="{BB962C8B-B14F-4D97-AF65-F5344CB8AC3E}">
        <p14:creationId xmlns:p14="http://schemas.microsoft.com/office/powerpoint/2010/main" val="23098022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n-US" sz="1200" b="1" dirty="0">
                <a:effectLst/>
                <a:latin typeface="Arial" panose="020B0604020202020204" pitchFamily="34" charset="0"/>
                <a:ea typeface="Calibri" panose="020F0502020204030204" pitchFamily="34" charset="0"/>
                <a:cs typeface="Arial" panose="020B0604020202020204" pitchFamily="34" charset="0"/>
              </a:rPr>
              <a:t>Notas do instrutor:</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0" fontAlgn="base" latinLnBrk="0" hangingPunct="0">
              <a:lnSpc>
                <a:spcPct val="115000"/>
              </a:lnSpc>
              <a:spcBef>
                <a:spcPts val="430"/>
              </a:spcBef>
              <a:spcAft>
                <a:spcPts val="0"/>
              </a:spcAft>
              <a:buClrTx/>
              <a:buSzTx/>
              <a:buFontTx/>
              <a:buNone/>
              <a:tabLst/>
              <a:defRPr/>
            </a:pPr>
            <a:endParaRPr lang="en-US" sz="1200" b="1" u="sng"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430"/>
              </a:spcBef>
              <a:spcAft>
                <a:spcPts val="0"/>
              </a:spcAft>
              <a:buClrTx/>
              <a:buSzTx/>
              <a:buFont typeface="Wingdings" panose="05000000000000000000" pitchFamily="2" charset="2"/>
              <a:buChar char="§"/>
              <a:tabLst/>
              <a:defRP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kern="1200" dirty="0" err="1">
                <a:solidFill>
                  <a:srgbClr val="000000"/>
                </a:solidFill>
                <a:effectLst/>
                <a:latin typeface="Arial" panose="020B0604020202020204" pitchFamily="34" charset="0"/>
                <a:ea typeface="MS PGothic" panose="020B0600070205080204" pitchFamily="34" charset="-128"/>
                <a:cs typeface="Arial" panose="020B0604020202020204" pitchFamily="34" charset="0"/>
              </a:rPr>
              <a:t>Consulte</a:t>
            </a:r>
            <a:r>
              <a:rPr lang="en-US" sz="1200"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 a Ficha de Trabalho de Auditoria da Qualidade dos Dados no seu Guia de </a:t>
            </a:r>
            <a:r>
              <a:rPr lang="en-US" sz="1200" kern="1200" dirty="0" err="1">
                <a:solidFill>
                  <a:srgbClr val="000000"/>
                </a:solidFill>
                <a:effectLst/>
                <a:latin typeface="Arial" panose="020B0604020202020204" pitchFamily="34" charset="0"/>
                <a:ea typeface="MS PGothic" panose="020B0600070205080204" pitchFamily="34" charset="-128"/>
                <a:cs typeface="Arial" panose="020B0604020202020204" pitchFamily="34" charset="0"/>
              </a:rPr>
              <a:t>Diretrizes</a:t>
            </a:r>
            <a:r>
              <a:rPr lang="en-US" sz="1200"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 para </a:t>
            </a:r>
            <a:r>
              <a:rPr lang="en-US" sz="1200" kern="1200">
                <a:solidFill>
                  <a:srgbClr val="000000"/>
                </a:solidFill>
                <a:effectLst/>
                <a:latin typeface="Arial" panose="020B0604020202020204" pitchFamily="34" charset="0"/>
                <a:ea typeface="MS PGothic" panose="020B0600070205080204" pitchFamily="34" charset="-128"/>
                <a:cs typeface="Arial" panose="020B0604020202020204" pitchFamily="34" charset="0"/>
              </a:rPr>
              <a:t>entrega </a:t>
            </a:r>
            <a:r>
              <a:rPr lang="en-US" sz="1200"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do Intervalo de Campo 1. </a:t>
            </a:r>
            <a:r>
              <a:rPr lang="en-US" sz="1200" kern="1200" dirty="0">
                <a:effectLst/>
                <a:latin typeface="Arial" panose="020B0604020202020204" pitchFamily="34" charset="0"/>
                <a:ea typeface="MS Mincho" panose="02020609040205080304" pitchFamily="49" charset="-128"/>
                <a:cs typeface="Arial" panose="020B0604020202020204" pitchFamily="34" charset="0"/>
              </a:rPr>
              <a:t>A ficha de trabalho pode ser personalizada para o tipo de instalações que vai visitar. </a:t>
            </a:r>
            <a:r>
              <a:rPr lang="en-US" sz="1200" b="1"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&lt;CLICAR&gt;</a:t>
            </a:r>
          </a:p>
          <a:p>
            <a:pPr marL="0" marR="0" eaLnBrk="0" fontAlgn="base" hangingPunct="0">
              <a:lnSpc>
                <a:spcPct val="115000"/>
              </a:lnSpc>
              <a:spcBef>
                <a:spcPts val="430"/>
              </a:spcBef>
              <a:spcAft>
                <a:spcPts val="0"/>
              </a:spcAft>
            </a:pPr>
            <a:endParaRPr lang="en-US" sz="1200"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endParaRPr>
          </a:p>
          <a:p>
            <a:pPr marL="171450" marR="0" lvl="0" indent="-171450" algn="l" defTabSz="914400" rtl="0" eaLnBrk="0" fontAlgn="base" latinLnBrk="0" hangingPunct="0">
              <a:lnSpc>
                <a:spcPct val="115000"/>
              </a:lnSpc>
              <a:spcBef>
                <a:spcPts val="430"/>
              </a:spcBef>
              <a:spcAft>
                <a:spcPts val="0"/>
              </a:spcAft>
              <a:buClrTx/>
              <a:buSzTx/>
              <a:buFont typeface="Wingdings" panose="05000000000000000000" pitchFamily="2" charset="2"/>
              <a:buChar char="§"/>
              <a:tabLst/>
              <a:defRP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 primeira secção é um resumo das </a:t>
            </a:r>
            <a:r>
              <a:rPr lang="en-US" sz="1200" i="1"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pessoas com quem se encontrou</a:t>
            </a:r>
            <a:r>
              <a:rPr lang="en-US" sz="1200"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 das </a:t>
            </a:r>
            <a:r>
              <a:rPr lang="en-US" sz="1200" i="1"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actividades realizadas </a:t>
            </a:r>
            <a:r>
              <a:rPr lang="en-US" sz="1200"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e </a:t>
            </a:r>
            <a:r>
              <a:rPr lang="en-US" sz="1200" i="1"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do feedback que deu</a:t>
            </a:r>
            <a:r>
              <a:rPr lang="en-US" sz="1200" i="0"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 Esta secção é a última a ser preenchida. </a:t>
            </a:r>
            <a:r>
              <a:rPr lang="en-US" sz="1200" b="1"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&lt;CLICAR&gt;</a:t>
            </a:r>
          </a:p>
          <a:p>
            <a:pPr marL="171450" marR="0" lvl="0" indent="-171450" algn="l" defTabSz="914400" rtl="0" eaLnBrk="0" fontAlgn="base" latinLnBrk="0" hangingPunct="0">
              <a:lnSpc>
                <a:spcPct val="115000"/>
              </a:lnSpc>
              <a:spcBef>
                <a:spcPts val="430"/>
              </a:spcBef>
              <a:spcAft>
                <a:spcPts val="0"/>
              </a:spcAft>
              <a:buClrTx/>
              <a:buSzTx/>
              <a:buFont typeface="Wingdings" panose="05000000000000000000" pitchFamily="2" charset="2"/>
              <a:buChar char="§"/>
              <a:tabLst/>
              <a:defRPr/>
            </a:pPr>
            <a:endParaRPr lang="en-US" sz="1200" b="1"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endParaRPr>
          </a:p>
          <a:p>
            <a:pPr marL="171450" marR="0" lvl="0" indent="-171450" algn="l" defTabSz="914400" rtl="0" eaLnBrk="0" fontAlgn="base" latinLnBrk="0" hangingPunct="0">
              <a:lnSpc>
                <a:spcPct val="115000"/>
              </a:lnSpc>
              <a:spcBef>
                <a:spcPts val="430"/>
              </a:spcBef>
              <a:spcAft>
                <a:spcPts val="0"/>
              </a:spcAft>
              <a:buClrTx/>
              <a:buSzTx/>
              <a:buFont typeface="Wingdings" panose="05000000000000000000" pitchFamily="2" charset="2"/>
              <a:buChar char="§"/>
              <a:tabLst/>
              <a:defRP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De seguida, apresentam-se as </a:t>
            </a:r>
            <a:r>
              <a:rPr lang="en-US" sz="1200" kern="1200" dirty="0">
                <a:effectLst/>
                <a:latin typeface="Arial" panose="020B0604020202020204" pitchFamily="34" charset="0"/>
                <a:ea typeface="MS Mincho" panose="02020609040205080304" pitchFamily="49" charset="-128"/>
                <a:cs typeface="Arial" panose="020B0604020202020204" pitchFamily="34" charset="0"/>
              </a:rPr>
              <a:t>5 áreas de vigilância. Estas 5 áreas são sempre as mesmas e devem ser abrangidas na sua auditoria, mas as perguntas podem ser modificadas de acordo com as suas necessidades. A lista de doenças de declaração obrigatória também deve ser actualizada conforme necessário. </a:t>
            </a:r>
            <a:r>
              <a:rPr lang="en-US" sz="1200" b="1" kern="1200" dirty="0">
                <a:effectLst/>
                <a:latin typeface="Arial" panose="020B0604020202020204" pitchFamily="34" charset="0"/>
                <a:ea typeface="MS Mincho" panose="02020609040205080304" pitchFamily="49" charset="-128"/>
                <a:cs typeface="Arial" panose="020B0604020202020204" pitchFamily="34" charset="0"/>
              </a:rPr>
              <a:t>&lt;CLICAR&gt; </a:t>
            </a:r>
            <a:r>
              <a:rPr lang="en-US" sz="1200" b="0" kern="1200" dirty="0">
                <a:effectLst/>
                <a:latin typeface="Arial" panose="020B0604020202020204" pitchFamily="34" charset="0"/>
                <a:ea typeface="MS Mincho" panose="02020609040205080304" pitchFamily="49" charset="-128"/>
                <a:cs typeface="Arial" panose="020B0604020202020204" pitchFamily="34" charset="0"/>
              </a:rPr>
              <a:t>Deve planear avaliar os mesmos itens em cada estabelecimento </a:t>
            </a:r>
            <a:r>
              <a:rPr lang="en-US" sz="1200" kern="1200" dirty="0">
                <a:effectLst/>
                <a:latin typeface="Arial" panose="020B0604020202020204" pitchFamily="34" charset="0"/>
                <a:ea typeface="MS Mincho" panose="02020609040205080304" pitchFamily="49" charset="-128"/>
                <a:cs typeface="Arial" panose="020B0604020202020204" pitchFamily="34" charset="0"/>
              </a:rPr>
              <a:t>que visitar.</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20</a:t>
            </a:fld>
            <a:endParaRPr lang="en-US" altLang="en-US"/>
          </a:p>
        </p:txBody>
      </p:sp>
    </p:spTree>
    <p:extLst>
      <p:ext uri="{BB962C8B-B14F-4D97-AF65-F5344CB8AC3E}">
        <p14:creationId xmlns:p14="http://schemas.microsoft.com/office/powerpoint/2010/main" val="35152425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n-US" sz="1200" b="1" dirty="0">
                <a:effectLst/>
                <a:latin typeface="Arial" panose="020B0604020202020204" pitchFamily="34" charset="0"/>
                <a:ea typeface="Calibri" panose="020F0502020204030204" pitchFamily="34" charset="0"/>
                <a:cs typeface="Arial" panose="020B0604020202020204" pitchFamily="34" charset="0"/>
              </a:rPr>
              <a:t>Notas do instrutor:</a:t>
            </a:r>
          </a:p>
          <a:p>
            <a:pPr marL="0" marR="0">
              <a:lnSpc>
                <a:spcPct val="115000"/>
              </a:lnSpc>
              <a:spcBef>
                <a:spcPts val="0"/>
              </a:spcBef>
              <a:spcAft>
                <a:spcPts val="12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0"/>
              </a:spcAft>
              <a:buClrTx/>
              <a:buSzTx/>
              <a:buFont typeface="Wingdings" panose="05000000000000000000" pitchFamily="2" charset="2"/>
              <a:buChar char="§"/>
              <a:tabLst/>
              <a:defRP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 primeira área é a </a:t>
            </a:r>
            <a:r>
              <a:rPr lang="en-US" sz="1200" i="1" dirty="0">
                <a:effectLst/>
                <a:latin typeface="Arial" panose="020B0604020202020204" pitchFamily="34" charset="0"/>
                <a:ea typeface="Times New Roman" panose="02020603050405020304" pitchFamily="18" charset="0"/>
                <a:cs typeface="Arial" panose="020B0604020202020204" pitchFamily="34" charset="0"/>
              </a:rPr>
              <a:t>Coleta de Dados</a:t>
            </a:r>
            <a:r>
              <a:rPr lang="en-US" sz="1200" dirty="0">
                <a:effectLst/>
                <a:latin typeface="Arial" panose="020B0604020202020204" pitchFamily="34" charset="0"/>
                <a:ea typeface="Times New Roman" panose="02020603050405020304" pitchFamily="18" charset="0"/>
                <a:cs typeface="Arial" panose="020B0604020202020204" pitchFamily="34" charset="0"/>
              </a:rPr>
              <a:t>. As outras áreas são a </a:t>
            </a:r>
            <a:r>
              <a:rPr lang="en-US" sz="1200" i="1" dirty="0">
                <a:effectLst/>
                <a:latin typeface="Arial" panose="020B0604020202020204" pitchFamily="34" charset="0"/>
                <a:ea typeface="Times New Roman" panose="02020603050405020304" pitchFamily="18" charset="0"/>
                <a:cs typeface="Arial" panose="020B0604020202020204" pitchFamily="34" charset="0"/>
              </a:rPr>
              <a:t>Confirmação Laboratorial, a Revisão de Dados, a Análise e Interpretação e o Relatório de Dados.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&lt;CLICAR&gt;</a:t>
            </a:r>
          </a:p>
          <a:p>
            <a:pPr marL="171450" marR="0" indent="-171450">
              <a:lnSpc>
                <a:spcPct val="115000"/>
              </a:lnSpc>
              <a:spcBef>
                <a:spcPts val="0"/>
              </a:spcBef>
              <a:spcAft>
                <a:spcPts val="0"/>
              </a:spcAft>
              <a:buFont typeface="Wingdings" panose="05000000000000000000" pitchFamily="2" charset="2"/>
              <a:buChar char="§"/>
            </a:pPr>
            <a:endParaRPr lang="en-US" sz="1200" i="1"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8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kern="1200" dirty="0" err="1">
                <a:solidFill>
                  <a:srgbClr val="000000"/>
                </a:solidFill>
                <a:effectLst/>
                <a:latin typeface="Arial" panose="020B0604020202020204" pitchFamily="34" charset="0"/>
                <a:ea typeface="MS PGothic" panose="020B0600070205080204" pitchFamily="34" charset="-128"/>
                <a:cs typeface="Arial" panose="020B0604020202020204" pitchFamily="34" charset="0"/>
              </a:rPr>
              <a:t>Cada</a:t>
            </a:r>
            <a:r>
              <a:rPr lang="en-US" sz="1200"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 uma destas cinco áreas tem inúmeras perguntas. Aqui estão alguns exemplos de perguntas a fazer sobre a análise e interpretação de dados.</a:t>
            </a:r>
          </a:p>
          <a:p>
            <a:pPr marL="0" marR="0" indent="0">
              <a:lnSpc>
                <a:spcPct val="115000"/>
              </a:lnSpc>
              <a:spcBef>
                <a:spcPts val="0"/>
              </a:spcBef>
              <a:spcAft>
                <a:spcPts val="800"/>
              </a:spcAft>
              <a:buFont typeface="Wingdings" panose="05000000000000000000" pitchFamily="2" charset="2"/>
              <a:buNone/>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600"/>
              </a:spcAft>
              <a:buClrTx/>
              <a:buSzTx/>
              <a:buFont typeface="Wingdings" panose="05000000000000000000" pitchFamily="2" charset="2"/>
              <a:buChar char="§"/>
              <a:tabLst/>
              <a:defRP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0" u="none" dirty="0">
                <a:effectLst/>
                <a:latin typeface="Arial" panose="020B0604020202020204" pitchFamily="34" charset="0"/>
                <a:ea typeface="Times New Roman" panose="02020603050405020304" pitchFamily="18" charset="0"/>
                <a:cs typeface="Arial" panose="020B0604020202020204" pitchFamily="34" charset="0"/>
              </a:rPr>
              <a:t> Para </a:t>
            </a:r>
            <a:r>
              <a:rPr lang="en-US" sz="1200"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além de realizar entrevistas com o pessoal, pode também obter informações sobre o funcionamento do estabelecimento, analisando os livros de registo da clínica ou do hospital e fazendo observações nas enfermarias e nas áreas administrativas.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&lt;CLICAR&gt;</a:t>
            </a:r>
            <a:endParaRPr lang="en-US" sz="1200"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endParaRPr lang="en-US" sz="1200" b="1" u="sng"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No final de cada área, é fornecido um espaço de resumo para que possa registar as suas observações ou pensamentos sobre possíveis causas de omissões ou problemas e </a:t>
            </a: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soluções recomendadas, incluindo a data prevista e a pessoa responsável</a:t>
            </a:r>
            <a:r>
              <a:rPr lang="en-US" sz="1200" dirty="0">
                <a:effectLst/>
                <a:latin typeface="Arial" panose="020B0604020202020204" pitchFamily="34" charset="0"/>
                <a:ea typeface="Times New Roman" panose="02020603050405020304" pitchFamily="18" charset="0"/>
                <a:cs typeface="Arial" panose="020B0604020202020204" pitchFamily="34" charset="0"/>
              </a:rPr>
              <a:t>.</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21</a:t>
            </a:fld>
            <a:endParaRPr lang="en-US" altLang="en-US"/>
          </a:p>
        </p:txBody>
      </p:sp>
    </p:spTree>
    <p:extLst>
      <p:ext uri="{BB962C8B-B14F-4D97-AF65-F5344CB8AC3E}">
        <p14:creationId xmlns:p14="http://schemas.microsoft.com/office/powerpoint/2010/main" val="1326401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n-US" sz="1200" b="1" dirty="0">
                <a:effectLst/>
                <a:latin typeface="Arial" panose="020B0604020202020204" pitchFamily="34" charset="0"/>
                <a:ea typeface="Calibri" panose="020F0502020204030204" pitchFamily="34" charset="0"/>
                <a:cs typeface="Arial" panose="020B0604020202020204" pitchFamily="34" charset="0"/>
              </a:rPr>
              <a:t>Notas do instrutor:</a:t>
            </a:r>
          </a:p>
          <a:p>
            <a:pPr marL="0" marR="0">
              <a:lnSpc>
                <a:spcPct val="115000"/>
              </a:lnSpc>
              <a:spcBef>
                <a:spcPts val="0"/>
              </a:spcBef>
              <a:spcAft>
                <a:spcPts val="1200"/>
              </a:spcAft>
            </a:pPr>
            <a:endParaRPr lang="en-US" sz="1200" b="1" i="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v"/>
            </a:pPr>
            <a:r>
              <a:rPr lang="en-US" sz="1200" b="1" i="1"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Se a </a:t>
            </a:r>
            <a:r>
              <a:rPr lang="en-US" sz="1200" b="1" i="1" kern="1200" dirty="0" err="1">
                <a:solidFill>
                  <a:srgbClr val="000000"/>
                </a:solidFill>
                <a:effectLst/>
                <a:latin typeface="Arial" panose="020B0604020202020204" pitchFamily="34" charset="0"/>
                <a:ea typeface="MS PGothic" panose="020B0600070205080204" pitchFamily="34" charset="-128"/>
                <a:cs typeface="Arial" panose="020B0604020202020204" pitchFamily="34" charset="0"/>
              </a:rPr>
              <a:t>análise</a:t>
            </a:r>
            <a:r>
              <a:rPr lang="en-US" sz="1200" b="1" i="1"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 FFOA foi abordada numa aula anterior, a maior parte do texto que se segue pode ser ignorada.  Em alternativa, pode perguntar se existem questões sobre o método de </a:t>
            </a:r>
            <a:r>
              <a:rPr lang="en-US" sz="1200" b="1" i="1" kern="1200" dirty="0" err="1">
                <a:solidFill>
                  <a:srgbClr val="000000"/>
                </a:solidFill>
                <a:effectLst/>
                <a:latin typeface="Arial" panose="020B0604020202020204" pitchFamily="34" charset="0"/>
                <a:ea typeface="MS PGothic" panose="020B0600070205080204" pitchFamily="34" charset="-128"/>
                <a:cs typeface="Arial" panose="020B0604020202020204" pitchFamily="34" charset="0"/>
              </a:rPr>
              <a:t>análise</a:t>
            </a:r>
            <a:r>
              <a:rPr lang="en-US" sz="1200" b="1" i="1"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 FFOA, utilizando as notas abaixo como um guia e não como um guião.</a:t>
            </a:r>
          </a:p>
          <a:p>
            <a:pPr marL="0" marR="0">
              <a:lnSpc>
                <a:spcPct val="115000"/>
              </a:lnSpc>
              <a:spcBef>
                <a:spcPts val="600"/>
              </a:spcBef>
              <a:spcAft>
                <a:spcPts val="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O próximo passo é trabalhar com o seu mentor para resumir os resultados da sua visita de DQA, observações e percepções numa </a:t>
            </a:r>
            <a:r>
              <a:rPr lang="en-US" sz="1200" kern="1200" dirty="0" err="1">
                <a:solidFill>
                  <a:srgbClr val="000000"/>
                </a:solidFill>
                <a:effectLst/>
                <a:latin typeface="Arial" panose="020B0604020202020204" pitchFamily="34" charset="0"/>
                <a:ea typeface="MS PGothic" panose="020B0600070205080204" pitchFamily="34" charset="-128"/>
                <a:cs typeface="Arial" panose="020B0604020202020204" pitchFamily="34" charset="0"/>
              </a:rPr>
              <a:t>análise</a:t>
            </a:r>
            <a:r>
              <a:rPr lang="en-US" sz="1200"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 FFOA. FFOA significa Strengths (forças), Weaknesses (fraquezas), Opportunities (oportunidades) e Threats (ameaças).  </a:t>
            </a:r>
            <a:r>
              <a:rPr lang="en-US" sz="1200" dirty="0">
                <a:effectLst/>
                <a:latin typeface="Arial" panose="020B0604020202020204" pitchFamily="34" charset="0"/>
                <a:ea typeface="Times New Roman" panose="02020603050405020304" pitchFamily="18" charset="0"/>
                <a:cs typeface="Arial" panose="020B0604020202020204" pitchFamily="34" charset="0"/>
              </a:rPr>
              <a:t>Uma </a:t>
            </a:r>
            <a:r>
              <a:rPr lang="en-US" sz="1200" dirty="0" err="1">
                <a:effectLst/>
                <a:latin typeface="Arial" panose="020B0604020202020204" pitchFamily="34" charset="0"/>
                <a:ea typeface="Times New Roman" panose="02020603050405020304" pitchFamily="18" charset="0"/>
                <a:cs typeface="Arial" panose="020B0604020202020204" pitchFamily="34" charset="0"/>
              </a:rPr>
              <a:t>análise</a:t>
            </a:r>
            <a:r>
              <a:rPr lang="en-US" sz="1200" dirty="0">
                <a:effectLst/>
                <a:latin typeface="Arial" panose="020B0604020202020204" pitchFamily="34" charset="0"/>
                <a:ea typeface="Times New Roman" panose="02020603050405020304" pitchFamily="18" charset="0"/>
                <a:cs typeface="Arial" panose="020B0604020202020204" pitchFamily="34" charset="0"/>
              </a:rPr>
              <a:t> FFOA é um método para resumir o estado de uma organização ou situação de forma eficiente. Fornece uma forma de comunicar informações-chave - observações positivas (coluna da esquerda) e desafiantes (coluna da direita), que podem ser internas (linha superior) ou externas (linha inferior).  </a:t>
            </a:r>
            <a:r>
              <a:rPr lang="en-US" sz="1200"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As observações e ideias desenvolvidas pelos participantes devem ser colocadas num de quatro grupos distintos:</a:t>
            </a:r>
          </a:p>
          <a:p>
            <a:pPr marL="0" marR="0">
              <a:lnSpc>
                <a:spcPct val="115000"/>
              </a:lnSpc>
              <a:spcBef>
                <a:spcPts val="1200"/>
              </a:spcBef>
              <a:spcAft>
                <a:spcPts val="6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a:lnSpc>
                <a:spcPct val="115000"/>
              </a:lnSpc>
              <a:spcBef>
                <a:spcPts val="0"/>
              </a:spcBef>
              <a:spcAft>
                <a:spcPts val="0"/>
              </a:spcAft>
              <a:buFont typeface="Courier New" panose="02070309020205020404" pitchFamily="49" charset="0"/>
              <a:buChar char="o"/>
            </a:pPr>
            <a:r>
              <a:rPr lang="en-US" sz="1200" b="1" dirty="0">
                <a:effectLst/>
                <a:latin typeface="Arial" panose="020B0604020202020204" pitchFamily="34" charset="0"/>
                <a:ea typeface="Times New Roman" panose="02020603050405020304" pitchFamily="18" charset="0"/>
                <a:cs typeface="Arial" panose="020B0604020202020204" pitchFamily="34" charset="0"/>
              </a:rPr>
              <a:t>Pontos Fortes </a:t>
            </a:r>
            <a:r>
              <a:rPr lang="en-US" sz="1200" dirty="0">
                <a:effectLst/>
                <a:latin typeface="Arial" panose="020B0604020202020204" pitchFamily="34" charset="0"/>
                <a:ea typeface="Times New Roman" panose="02020603050405020304" pitchFamily="18" charset="0"/>
                <a:cs typeface="Arial" panose="020B0604020202020204" pitchFamily="34" charset="0"/>
              </a:rPr>
              <a:t>(F) (Internos): Aspectos-chave das unidades de saúde que ajudam a alcançar e manter uma vigilância de doenças de alta qualidade e atempada.</a:t>
            </a:r>
          </a:p>
          <a:p>
            <a:pPr marL="857250" marR="0" lvl="1" indent="-171450">
              <a:lnSpc>
                <a:spcPct val="115000"/>
              </a:lnSpc>
              <a:spcBef>
                <a:spcPts val="0"/>
              </a:spcBef>
              <a:spcAft>
                <a:spcPts val="600"/>
              </a:spcAft>
              <a:buFont typeface="Arial" panose="020B0604020202020204" pitchFamily="34" charset="0"/>
              <a:buChar char="•"/>
            </a:pPr>
            <a:r>
              <a:rPr lang="en-US" sz="1200" b="1" i="1" dirty="0">
                <a:effectLst/>
                <a:latin typeface="Arial" panose="020B0604020202020204" pitchFamily="34" charset="0"/>
                <a:ea typeface="Times New Roman" panose="02020603050405020304" pitchFamily="18" charset="0"/>
                <a:cs typeface="Arial" panose="020B0604020202020204" pitchFamily="34" charset="0"/>
              </a:rPr>
              <a:t>Exemplo: </a:t>
            </a:r>
            <a:r>
              <a:rPr lang="en-US" sz="1200" i="1" dirty="0">
                <a:effectLst/>
                <a:latin typeface="Arial" panose="020B0604020202020204" pitchFamily="34" charset="0"/>
                <a:ea typeface="Times New Roman" panose="02020603050405020304" pitchFamily="18" charset="0"/>
                <a:cs typeface="Arial" panose="020B0604020202020204" pitchFamily="34" charset="0"/>
              </a:rPr>
              <a:t>Diretor médico experiente que apoia a vigilância</a:t>
            </a:r>
          </a:p>
          <a:p>
            <a:pPr marL="857250" marR="0" lvl="1" indent="-171450">
              <a:lnSpc>
                <a:spcPct val="115000"/>
              </a:lnSpc>
              <a:spcBef>
                <a:spcPts val="0"/>
              </a:spcBef>
              <a:spcAft>
                <a:spcPts val="600"/>
              </a:spcAft>
              <a:buFont typeface="Courier New" panose="02070309020205020404" pitchFamily="49" charset="0"/>
              <a:buChar char="o"/>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a:lnSpc>
                <a:spcPct val="115000"/>
              </a:lnSpc>
              <a:spcBef>
                <a:spcPts val="0"/>
              </a:spcBef>
              <a:spcAft>
                <a:spcPts val="0"/>
              </a:spcAft>
              <a:buFont typeface="Courier New" panose="02070309020205020404" pitchFamily="49" charset="0"/>
              <a:buChar char="o"/>
            </a:pPr>
            <a:r>
              <a:rPr lang="en-US" sz="1200" b="1" dirty="0">
                <a:effectLst/>
                <a:latin typeface="Arial" panose="020B0604020202020204" pitchFamily="34" charset="0"/>
                <a:ea typeface="Times New Roman" panose="02020603050405020304" pitchFamily="18" charset="0"/>
                <a:cs typeface="Arial" panose="020B0604020202020204" pitchFamily="34" charset="0"/>
              </a:rPr>
              <a:t>Pontos </a:t>
            </a:r>
            <a:r>
              <a:rPr lang="en-US" sz="1200" b="1" dirty="0" err="1">
                <a:effectLst/>
                <a:latin typeface="Arial" panose="020B0604020202020204" pitchFamily="34" charset="0"/>
                <a:ea typeface="Times New Roman" panose="02020603050405020304" pitchFamily="18" charset="0"/>
                <a:cs typeface="Arial" panose="020B0604020202020204" pitchFamily="34" charset="0"/>
              </a:rPr>
              <a:t>Fracos</a:t>
            </a:r>
            <a:r>
              <a:rPr lang="en-US" sz="1200" b="1"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(F) (internos): Aspectos-chave das unidades de saúde que constituem obstáculos para alcançar e manter uma vigilância de alta qualidade e atempada.</a:t>
            </a:r>
          </a:p>
          <a:p>
            <a:pPr marL="857250" marR="0" lvl="1" indent="-171450">
              <a:lnSpc>
                <a:spcPct val="115000"/>
              </a:lnSpc>
              <a:spcBef>
                <a:spcPts val="0"/>
              </a:spcBef>
              <a:spcAft>
                <a:spcPts val="600"/>
              </a:spcAft>
              <a:buFont typeface="Arial" panose="020B0604020202020204" pitchFamily="34" charset="0"/>
              <a:buChar char="•"/>
            </a:pPr>
            <a:r>
              <a:rPr lang="en-US" sz="1200" b="1" i="1" dirty="0">
                <a:effectLst/>
                <a:latin typeface="Arial" panose="020B0604020202020204" pitchFamily="34" charset="0"/>
                <a:ea typeface="Times New Roman" panose="02020603050405020304" pitchFamily="18" charset="0"/>
                <a:cs typeface="Arial" panose="020B0604020202020204" pitchFamily="34" charset="0"/>
              </a:rPr>
              <a:t>Exemplo: </a:t>
            </a:r>
            <a:r>
              <a:rPr lang="en-US" sz="1200" i="1" dirty="0">
                <a:effectLst/>
                <a:latin typeface="Arial" panose="020B0604020202020204" pitchFamily="34" charset="0"/>
                <a:ea typeface="Times New Roman" panose="02020603050405020304" pitchFamily="18" charset="0"/>
                <a:cs typeface="Arial" panose="020B0604020202020204" pitchFamily="34" charset="0"/>
              </a:rPr>
              <a:t>O pessoal não está bem informado sobre a necessidade de notificação de doenças ou sobre a forma de o fazer</a:t>
            </a:r>
          </a:p>
          <a:p>
            <a:pPr marL="857250" marR="0" lvl="1" indent="-171450">
              <a:lnSpc>
                <a:spcPct val="115000"/>
              </a:lnSpc>
              <a:spcBef>
                <a:spcPts val="0"/>
              </a:spcBef>
              <a:spcAft>
                <a:spcPts val="600"/>
              </a:spcAft>
              <a:buFont typeface="Courier New" panose="02070309020205020404" pitchFamily="49" charset="0"/>
              <a:buChar char="o"/>
            </a:pPr>
            <a:endParaRPr lang="en-US" sz="1200" i="1"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a:lnSpc>
                <a:spcPct val="115000"/>
              </a:lnSpc>
              <a:spcBef>
                <a:spcPts val="0"/>
              </a:spcBef>
              <a:spcAft>
                <a:spcPts val="0"/>
              </a:spcAft>
              <a:buFont typeface="Courier New" panose="02070309020205020404" pitchFamily="49" charset="0"/>
              <a:buChar char="o"/>
            </a:pPr>
            <a:r>
              <a:rPr lang="en-US" sz="1200" b="1" dirty="0">
                <a:effectLst/>
                <a:latin typeface="Arial" panose="020B0604020202020204" pitchFamily="34" charset="0"/>
                <a:ea typeface="Times New Roman" panose="02020603050405020304" pitchFamily="18" charset="0"/>
                <a:cs typeface="Arial" panose="020B0604020202020204" pitchFamily="34" charset="0"/>
              </a:rPr>
              <a:t>Oportunidades </a:t>
            </a:r>
            <a:r>
              <a:rPr lang="en-US" sz="1200" dirty="0">
                <a:effectLst/>
                <a:latin typeface="Arial" panose="020B0604020202020204" pitchFamily="34" charset="0"/>
                <a:ea typeface="Times New Roman" panose="02020603050405020304" pitchFamily="18" charset="0"/>
                <a:cs typeface="Arial" panose="020B0604020202020204" pitchFamily="34" charset="0"/>
              </a:rPr>
              <a:t>(O) (Externas): Aspectos externos que podem estar disponíveis para ajudar a alcançar uma vigilância de doenças de elevada qualidade e atempada.</a:t>
            </a:r>
          </a:p>
          <a:p>
            <a:pPr marL="857250" marR="0" lvl="1" indent="-171450">
              <a:lnSpc>
                <a:spcPct val="115000"/>
              </a:lnSpc>
              <a:spcBef>
                <a:spcPts val="0"/>
              </a:spcBef>
              <a:spcAft>
                <a:spcPts val="600"/>
              </a:spcAft>
              <a:buFont typeface="Arial" panose="020B0604020202020204" pitchFamily="34" charset="0"/>
              <a:buChar char="•"/>
            </a:pPr>
            <a:r>
              <a:rPr lang="en-US" sz="1200" b="1" i="1" dirty="0">
                <a:effectLst/>
                <a:latin typeface="Arial" panose="020B0604020202020204" pitchFamily="34" charset="0"/>
                <a:ea typeface="Times New Roman" panose="02020603050405020304" pitchFamily="18" charset="0"/>
                <a:cs typeface="Arial" panose="020B0604020202020204" pitchFamily="34" charset="0"/>
              </a:rPr>
              <a:t>Exemplo:</a:t>
            </a:r>
            <a:r>
              <a:rPr lang="en-US" sz="1200" dirty="0">
                <a:effectLst/>
                <a:latin typeface="Arial" panose="020B0604020202020204" pitchFamily="34" charset="0"/>
                <a:ea typeface="Times New Roman" panose="02020603050405020304" pitchFamily="18" charset="0"/>
                <a:cs typeface="Arial" panose="020B0604020202020204" pitchFamily="34" charset="0"/>
              </a:rPr>
              <a:t> Recursos da OMS disponíveis para dar formação</a:t>
            </a:r>
          </a:p>
          <a:p>
            <a:pPr marL="857250" marR="0" lvl="1" indent="-171450">
              <a:lnSpc>
                <a:spcPct val="115000"/>
              </a:lnSpc>
              <a:spcBef>
                <a:spcPts val="0"/>
              </a:spcBef>
              <a:spcAft>
                <a:spcPts val="600"/>
              </a:spcAft>
              <a:buFont typeface="Courier New" panose="02070309020205020404" pitchFamily="49" charset="0"/>
              <a:buChar char="o"/>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a:lnSpc>
                <a:spcPct val="115000"/>
              </a:lnSpc>
              <a:spcBef>
                <a:spcPts val="0"/>
              </a:spcBef>
              <a:spcAft>
                <a:spcPts val="600"/>
              </a:spcAft>
              <a:buFont typeface="Courier New" panose="02070309020205020404" pitchFamily="49" charset="0"/>
              <a:buChar char="o"/>
            </a:pPr>
            <a:r>
              <a:rPr lang="en-US" sz="1200" b="1" dirty="0" err="1">
                <a:effectLst/>
                <a:latin typeface="Arial" panose="020B0604020202020204" pitchFamily="34" charset="0"/>
                <a:ea typeface="Times New Roman" panose="02020603050405020304" pitchFamily="18" charset="0"/>
                <a:cs typeface="Arial" panose="020B0604020202020204" pitchFamily="34" charset="0"/>
              </a:rPr>
              <a:t>Ameaças</a:t>
            </a:r>
            <a:r>
              <a:rPr lang="en-US" sz="1200" b="1"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 (Externas) </a:t>
            </a:r>
            <a:r>
              <a:rPr lang="en-US" sz="1200" dirty="0">
                <a:solidFill>
                  <a:srgbClr val="000000"/>
                </a:solidFill>
                <a:effectLst/>
                <a:latin typeface="Arial" panose="020B0604020202020204" pitchFamily="34" charset="0"/>
                <a:ea typeface="+mn-ea"/>
                <a:cs typeface="Arial" panose="020B0604020202020204" pitchFamily="34" charset="0"/>
              </a:rPr>
              <a:t>Factores externos, fora do controlo da organização, que podem interferir ou impedir a realização dos objectivos</a:t>
            </a:r>
            <a:endParaRPr lang="en-US" sz="1200" b="1" i="1" dirty="0">
              <a:solidFill>
                <a:srgbClr val="000000"/>
              </a:solidFill>
              <a:effectLst/>
              <a:latin typeface="Arial" panose="020B0604020202020204" pitchFamily="34" charset="0"/>
              <a:ea typeface="+mn-ea"/>
              <a:cs typeface="Arial" panose="020B0604020202020204" pitchFamily="34" charset="0"/>
            </a:endParaRPr>
          </a:p>
          <a:p>
            <a:pPr marL="457200" marR="0" lvl="1" indent="0">
              <a:lnSpc>
                <a:spcPct val="115000"/>
              </a:lnSpc>
              <a:spcBef>
                <a:spcPts val="0"/>
              </a:spcBef>
              <a:spcAft>
                <a:spcPts val="600"/>
              </a:spcAft>
              <a:buFont typeface="Courier New" panose="02070309020205020404" pitchFamily="49" charset="0"/>
              <a:buNone/>
            </a:pPr>
            <a:r>
              <a:rPr lang="en-US" sz="1200" b="1" i="1" dirty="0">
                <a:solidFill>
                  <a:srgbClr val="000000"/>
                </a:solidFill>
                <a:effectLst/>
                <a:latin typeface="Arial" panose="020B0604020202020204" pitchFamily="34" charset="0"/>
                <a:ea typeface="+mn-ea"/>
                <a:cs typeface="Arial" panose="020B0604020202020204" pitchFamily="34" charset="0"/>
              </a:rPr>
              <a:t>     .    </a:t>
            </a:r>
            <a:r>
              <a:rPr lang="en-US" sz="1200" b="1" i="1" dirty="0">
                <a:effectLst/>
                <a:latin typeface="Arial" panose="020B0604020202020204" pitchFamily="34" charset="0"/>
                <a:ea typeface="Times New Roman" panose="02020603050405020304" pitchFamily="18" charset="0"/>
                <a:cs typeface="Arial" panose="020B0604020202020204" pitchFamily="34" charset="0"/>
              </a:rPr>
              <a:t>Exemplo: </a:t>
            </a:r>
            <a:r>
              <a:rPr lang="en-US" sz="1200" dirty="0">
                <a:solidFill>
                  <a:srgbClr val="000000"/>
                </a:solidFill>
                <a:effectLst/>
                <a:latin typeface="Arial" panose="020B0604020202020204" pitchFamily="34" charset="0"/>
                <a:ea typeface="+mn-ea"/>
                <a:cs typeface="Arial" panose="020B0604020202020204" pitchFamily="34" charset="0"/>
              </a:rPr>
              <a:t>Má conetividade à Internet que limita o carregamento atempado dos dados de vigilância</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0" marR="0" indent="0">
              <a:lnSpc>
                <a:spcPct val="115000"/>
              </a:lnSpc>
              <a:spcBef>
                <a:spcPts val="0"/>
              </a:spcBef>
              <a:spcAft>
                <a:spcPts val="0"/>
              </a:spcAft>
              <a:buFont typeface="Courier New" panose="02070309020205020404" pitchFamily="49" charset="0"/>
              <a:buNone/>
            </a:pPr>
            <a:br>
              <a:rPr lang="en-US" sz="1200" dirty="0">
                <a:effectLst/>
                <a:latin typeface="Arial" panose="020B0604020202020204" pitchFamily="34" charset="0"/>
                <a:ea typeface="Times New Roman" panose="02020603050405020304" pitchFamily="18" charset="0"/>
                <a:cs typeface="Arial" panose="020B0604020202020204" pitchFamily="34" charset="0"/>
              </a:rPr>
            </a:br>
            <a:r>
              <a:rPr lang="en-US" sz="1200" dirty="0">
                <a:effectLst/>
                <a:latin typeface="Arial" panose="020B0604020202020204" pitchFamily="34" charset="0"/>
                <a:ea typeface="Times New Roman" panose="02020603050405020304" pitchFamily="18" charset="0"/>
                <a:cs typeface="Arial" panose="020B0604020202020204" pitchFamily="34" charset="0"/>
              </a:rPr>
              <a:t> </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22</a:t>
            </a:fld>
            <a:endParaRPr lang="en-US" altLang="en-US"/>
          </a:p>
        </p:txBody>
      </p:sp>
    </p:spTree>
    <p:extLst>
      <p:ext uri="{BB962C8B-B14F-4D97-AF65-F5344CB8AC3E}">
        <p14:creationId xmlns:p14="http://schemas.microsoft.com/office/powerpoint/2010/main" val="8816422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0"/>
              </a:spcAft>
            </a:pPr>
            <a:r>
              <a:rPr lang="en-US" sz="1200" b="1" dirty="0">
                <a:effectLst/>
                <a:latin typeface="Arial" panose="020B0604020202020204" pitchFamily="34" charset="0"/>
                <a:ea typeface="Times New Roman" panose="02020603050405020304" pitchFamily="18" charset="0"/>
                <a:cs typeface="Arial" panose="020B0604020202020204" pitchFamily="34" charset="0"/>
              </a:rPr>
              <a:t>Notas do instrutor:</a:t>
            </a:r>
          </a:p>
          <a:p>
            <a:pPr marL="0" marR="0">
              <a:lnSpc>
                <a:spcPct val="115000"/>
              </a:lnSpc>
              <a:spcBef>
                <a:spcPts val="0"/>
              </a:spcBef>
              <a:spcAft>
                <a:spcPts val="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Para a Atividade #3, os participantes são encorajados a trabalhar com um participante de um sector diferente para criar uma tabela de vigilância que combine dados de dois ou mais sectores. Pode selecionar algumas doenças zoonóticas de alta prioridade, doenças transmitidas por vectores, ou uma doença com uma componente ambiental onde os dados de vigilância são recolhidos. O número de casos e as variáveis podem ser comparados através do local ou do tempo.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&lt;CLICAR&gt;</a:t>
            </a:r>
          </a:p>
          <a:p>
            <a:pPr marL="0" marR="0">
              <a:lnSpc>
                <a:spcPct val="115000"/>
              </a:lnSpc>
              <a:spcBef>
                <a:spcPts val="0"/>
              </a:spcBef>
              <a:spcAft>
                <a:spcPts val="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dirty="0">
                <a:effectLst/>
                <a:latin typeface="Arial" panose="020B0604020202020204" pitchFamily="34" charset="0"/>
                <a:ea typeface="Times New Roman" panose="02020603050405020304" pitchFamily="18" charset="0"/>
                <a:cs typeface="Arial" panose="020B0604020202020204" pitchFamily="34" charset="0"/>
              </a:rPr>
              <a:t> Este é um exemplo de um quadro de um boletim One Health em que os dados de vigilância dos sectores da saúde humana e da saúde animal foram combinados para duas doenças zoonóticas. Antes de os dados serem combinados, é importante certificar-se de que os dados estão a representar a mesma área geográfica e o mesmo período de tempo. Quaisquer discrepâncias devem ser registadas. A apresentação dos dados desta forma facilita a comunicação entre os sectores: Qualquer aumento súbito de casos num sector deve alertar os outros sectores para reverem os seus dados. </a:t>
            </a:r>
          </a:p>
          <a:p>
            <a:pPr marL="171450" marR="0" indent="-171450">
              <a:lnSpc>
                <a:spcPct val="115000"/>
              </a:lnSpc>
              <a:spcBef>
                <a:spcPts val="0"/>
              </a:spcBef>
              <a:spcAft>
                <a:spcPts val="0"/>
              </a:spcAft>
              <a:buFont typeface="Wingdings" panose="05000000000000000000" pitchFamily="2" charset="2"/>
              <a:buChar char="§"/>
            </a:pPr>
            <a:endParaRPr lang="en-US" sz="1200" kern="1200" dirty="0">
              <a:solidFill>
                <a:srgbClr val="000000"/>
              </a:solidFill>
              <a:effectLst/>
              <a:latin typeface="Arial" panose="020B0604020202020204" pitchFamily="34" charset="0"/>
              <a:ea typeface="MS Mincho" panose="02020609040205080304" pitchFamily="49" charset="-128"/>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n-US" sz="1200" b="1" u="sng" kern="1200" dirty="0" err="1">
                <a:solidFill>
                  <a:srgbClr val="000000"/>
                </a:solidFill>
                <a:effectLst/>
                <a:latin typeface="Arial" panose="020B0604020202020204" pitchFamily="34" charset="0"/>
                <a:ea typeface="MS Mincho" panose="02020609040205080304" pitchFamily="49" charset="-128"/>
                <a:cs typeface="Arial" panose="020B0604020202020204" pitchFamily="34" charset="0"/>
              </a:rPr>
              <a:t>Dizer</a:t>
            </a:r>
            <a:r>
              <a:rPr lang="en-US" sz="1200" b="1" u="sng" kern="12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a:t>
            </a:r>
            <a:r>
              <a:rPr lang="en-US" sz="1200" b="1" u="none" kern="12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a:t>
            </a:r>
            <a:r>
              <a:rPr lang="en-US" sz="1200" kern="12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O quadro pode ser apresentado individualmente com um resumo das conclusões. Ou pode </a:t>
            </a:r>
            <a:r>
              <a:rPr lang="en-US" sz="1200" i="1" kern="12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ser incorporada no Relatório de síntese semanal de vigilância, </a:t>
            </a:r>
            <a:r>
              <a:rPr lang="en-US" sz="1200" i="0" kern="12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se os dados representarem a mesma região e o mesmo período de tempo que o resto do Relatório de síntese semanal de vigilância</a:t>
            </a:r>
            <a:r>
              <a:rPr lang="en-US" sz="1200" i="1" kern="12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a:t>
            </a:r>
            <a:r>
              <a:rPr lang="en-US" sz="1200" kern="12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Se os participantes de diferentes sectores trabalharem em conjunto para desenvolver a tabela, cada um pode incorporar a mesma tabela no seu Relatório Semanal de Vigilância individual. </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0" marR="0" eaLnBrk="0" fontAlgn="base" hangingPunct="0">
              <a:lnSpc>
                <a:spcPct val="115000"/>
              </a:lnSpc>
              <a:spcBef>
                <a:spcPts val="430"/>
              </a:spcBef>
              <a:spcAft>
                <a:spcPts val="0"/>
              </a:spcAft>
            </a:pPr>
            <a:r>
              <a:rPr lang="en-US" sz="1200" kern="12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23</a:t>
            </a:fld>
            <a:endParaRPr lang="en-US" altLang="en-US"/>
          </a:p>
        </p:txBody>
      </p:sp>
    </p:spTree>
    <p:extLst>
      <p:ext uri="{BB962C8B-B14F-4D97-AF65-F5344CB8AC3E}">
        <p14:creationId xmlns:p14="http://schemas.microsoft.com/office/powerpoint/2010/main" val="13898954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0"/>
              </a:spcAft>
            </a:pPr>
            <a:r>
              <a:rPr lang="en-US" sz="1200" b="1" dirty="0">
                <a:effectLst/>
                <a:latin typeface="Arial" panose="020B0604020202020204" pitchFamily="34" charset="0"/>
                <a:ea typeface="Times New Roman" panose="02020603050405020304" pitchFamily="18" charset="0"/>
                <a:cs typeface="Arial" panose="020B0604020202020204" pitchFamily="34" charset="0"/>
              </a:rPr>
              <a:t>Notas do instrutor:</a:t>
            </a:r>
          </a:p>
          <a:p>
            <a:pPr marL="0" marR="0">
              <a:lnSpc>
                <a:spcPct val="115000"/>
              </a:lnSpc>
              <a:spcBef>
                <a:spcPts val="0"/>
              </a:spcBef>
              <a:spcAft>
                <a:spcPts val="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latin typeface="Arial" panose="020B0604020202020204" pitchFamily="34" charset="0"/>
                <a:cs typeface="Arial" panose="020B0604020202020204" pitchFamily="34" charset="0"/>
              </a:rPr>
              <a:t>Aqui</a:t>
            </a:r>
            <a:r>
              <a:rPr lang="en-US" sz="1200" dirty="0">
                <a:latin typeface="Arial" panose="020B0604020202020204" pitchFamily="34" charset="0"/>
                <a:cs typeface="Arial" panose="020B0604020202020204" pitchFamily="34" charset="0"/>
              </a:rPr>
              <a:t> estão alguns exemplos de como se podem combinar dados de diferentes sectores. </a:t>
            </a:r>
            <a:r>
              <a:rPr lang="en-US" sz="1200" b="1" dirty="0">
                <a:latin typeface="Arial" panose="020B0604020202020204" pitchFamily="34" charset="0"/>
                <a:cs typeface="Arial" panose="020B0604020202020204" pitchFamily="34" charset="0"/>
              </a:rPr>
              <a:t>&lt;CLICAR&gt; </a:t>
            </a:r>
          </a:p>
          <a:p>
            <a:pPr marL="171450" indent="-171450">
              <a:buFont typeface="Wingdings" panose="05000000000000000000" pitchFamily="2" charset="2"/>
              <a:buChar char="§"/>
            </a:pPr>
            <a:endParaRPr lang="en-US" sz="1200" b="1"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latin typeface="Arial" panose="020B0604020202020204" pitchFamily="34" charset="0"/>
                <a:cs typeface="Arial" panose="020B0604020202020204" pitchFamily="34" charset="0"/>
              </a:rPr>
              <a:t>No caso das doenças zoonóticas, podem ser selecionadas várias doenças para comparar o número de casos humanos e animais durante o período de vigilância de seis semanas. Outra opção é selecionar uma doença e alargar o período de tempo para meses ou anos. </a:t>
            </a:r>
            <a:r>
              <a:rPr lang="en-US" sz="1200" b="1" dirty="0">
                <a:latin typeface="Arial" panose="020B0604020202020204" pitchFamily="34" charset="0"/>
                <a:cs typeface="Arial" panose="020B0604020202020204" pitchFamily="34" charset="0"/>
              </a:rPr>
              <a:t>&lt;CLICAR&gt;</a:t>
            </a:r>
          </a:p>
          <a:p>
            <a:pPr marL="171450" indent="-171450">
              <a:buFont typeface="Wingdings" panose="05000000000000000000" pitchFamily="2" charset="2"/>
              <a:buChar char="§"/>
            </a:pPr>
            <a:endParaRPr lang="en-US" sz="1200" b="1"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Resposta:</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latin typeface="Arial" panose="020B0604020202020204" pitchFamily="34" charset="0"/>
                <a:cs typeface="Arial" panose="020B0604020202020204" pitchFamily="34" charset="0"/>
              </a:rPr>
              <a:t>No caso das doenças transmitidas por vectores, os dados relativos a casos humanos podem ser comparados com dados ambientais, tais como os dados recolhidos através da vigilância de vectores. A vigilância de vectores envolve frequentemente o laboratório para identificação e análise molecular. A malária é aqui apresentada como um exemplo. </a:t>
            </a:r>
            <a:r>
              <a:rPr lang="en-US" sz="1200" b="1" dirty="0">
                <a:latin typeface="Arial" panose="020B0604020202020204" pitchFamily="34" charset="0"/>
                <a:cs typeface="Arial" panose="020B0604020202020204" pitchFamily="34" charset="0"/>
              </a:rPr>
              <a:t>&lt;CLICAR&gt; </a:t>
            </a:r>
          </a:p>
          <a:p>
            <a:pPr marL="171450" indent="-171450">
              <a:buFont typeface="Wingdings" panose="05000000000000000000" pitchFamily="2" charset="2"/>
              <a:buChar char="§"/>
            </a:pPr>
            <a:endParaRPr lang="en-US" sz="1200" b="1"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latin typeface="Arial" panose="020B0604020202020204" pitchFamily="34" charset="0"/>
                <a:cs typeface="Arial" panose="020B0604020202020204" pitchFamily="34" charset="0"/>
              </a:rPr>
              <a:t>Algumas doenças afectam os seres humanos e os animais e também têm vectores artrópodes. Os dados podem ser combinados dos 3 sectores para comparar dados e poder analisar tendências na distribuição e no tempo. </a:t>
            </a:r>
          </a:p>
          <a:p>
            <a:endParaRPr lang="en-US" sz="1200"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24</a:t>
            </a:fld>
            <a:endParaRPr lang="en-US" altLang="en-US"/>
          </a:p>
        </p:txBody>
      </p:sp>
    </p:spTree>
    <p:extLst>
      <p:ext uri="{BB962C8B-B14F-4D97-AF65-F5344CB8AC3E}">
        <p14:creationId xmlns:p14="http://schemas.microsoft.com/office/powerpoint/2010/main" val="15549485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n-US" sz="1200" b="1" dirty="0">
                <a:effectLst/>
                <a:latin typeface="Arial" panose="020B0604020202020204" pitchFamily="34" charset="0"/>
                <a:ea typeface="Calibri" panose="020F0502020204030204" pitchFamily="34" charset="0"/>
                <a:cs typeface="Arial" panose="020B0604020202020204" pitchFamily="34" charset="0"/>
              </a:rPr>
              <a:t>Notas do instrutor:</a:t>
            </a:r>
          </a:p>
          <a:p>
            <a:pPr marL="0" marR="0">
              <a:lnSpc>
                <a:spcPct val="115000"/>
              </a:lnSpc>
              <a:spcBef>
                <a:spcPts val="0"/>
              </a:spcBef>
              <a:spcAft>
                <a:spcPts val="12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tabLst>
                <a:tab pos="457200" algn="l"/>
                <a:tab pos="1336675" algn="l"/>
              </a:tabLst>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u="none"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A </a:t>
            </a:r>
            <a:r>
              <a:rPr lang="en-US" sz="1200"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atividade final é mudar as actividades no seu próprio gabinete.  </a:t>
            </a:r>
            <a:r>
              <a:rPr lang="en-US" sz="1200" dirty="0">
                <a:effectLst/>
                <a:latin typeface="Arial" panose="020B0604020202020204" pitchFamily="34" charset="0"/>
                <a:ea typeface="Times New Roman" panose="02020603050405020304" pitchFamily="18" charset="0"/>
                <a:cs typeface="Arial" panose="020B0604020202020204" pitchFamily="34" charset="0"/>
              </a:rPr>
              <a:t>Em última análise, estas actividades devem conduzir a mudanças na forma como o seu gabinete conduz a vigilância.  Um exemplo é: "O que está na vossa parede?"  As paredes do gabinete de vigilância estão em branco? </a:t>
            </a:r>
          </a:p>
          <a:p>
            <a:pPr marL="171450" marR="0" indent="-171450">
              <a:lnSpc>
                <a:spcPct val="115000"/>
              </a:lnSpc>
              <a:spcBef>
                <a:spcPts val="0"/>
              </a:spcBef>
              <a:spcAft>
                <a:spcPts val="1200"/>
              </a:spcAft>
              <a:buFont typeface="Wingdings" panose="05000000000000000000" pitchFamily="2" charset="2"/>
              <a:buChar char="§"/>
              <a:tabLst>
                <a:tab pos="457200" algn="l"/>
                <a:tab pos="1336675" algn="l"/>
              </a:tabLs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tabLst>
                <a:tab pos="457200" algn="l"/>
                <a:tab pos="1336675" algn="l"/>
              </a:tabLst>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Uma demonstração importante de que os dados de saúde estão a ser utilizados para orientar a tomada de decisões é a afixação de dados de saúde, tendências de doenças e informações sobre questões de saúde pública importantes nas paredes das instalações de saúde, laboratórios e gabinetes de saúde distritais responsáveis pela vigilância e resposta a doenças.</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25</a:t>
            </a:fld>
            <a:endParaRPr lang="en-US" altLang="en-US"/>
          </a:p>
        </p:txBody>
      </p:sp>
    </p:spTree>
    <p:extLst>
      <p:ext uri="{BB962C8B-B14F-4D97-AF65-F5344CB8AC3E}">
        <p14:creationId xmlns:p14="http://schemas.microsoft.com/office/powerpoint/2010/main" val="12882415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1200"/>
              </a:spcBef>
              <a:spcAft>
                <a:spcPts val="600"/>
              </a:spcAft>
            </a:pPr>
            <a:r>
              <a:rPr lang="en-US" sz="1200" b="1" dirty="0">
                <a:effectLst/>
                <a:latin typeface="Arial" panose="020B0604020202020204" pitchFamily="34" charset="0"/>
                <a:ea typeface="Times New Roman" panose="02020603050405020304" pitchFamily="18" charset="0"/>
                <a:cs typeface="Arial" panose="020B0604020202020204" pitchFamily="34" charset="0"/>
              </a:rPr>
              <a:t>Notas do instrutor:</a:t>
            </a:r>
          </a:p>
          <a:p>
            <a:pPr marL="0" marR="0">
              <a:lnSpc>
                <a:spcPct val="115000"/>
              </a:lnSpc>
              <a:spcBef>
                <a:spcPts val="1200"/>
              </a:spcBef>
              <a:spcAft>
                <a:spcPts val="6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Durante as visitas às unidades de saúde para a Auditoria da Qualidade dos Dados (AQD), os participantes devem fazer observações sobre os relatórios de vigilância e perguntar sobre cartazes, gráficos, tabelas, quadros ou outras informações de vigilância de doenças afixadas de forma proeminente nas paredes dos gabinetes de vigilância, laboratórios ou hospitais. Pense se </a:t>
            </a:r>
            <a:r>
              <a:rPr lang="en-US" sz="1200" dirty="0">
                <a:effectLst/>
                <a:latin typeface="Arial" panose="020B0604020202020204" pitchFamily="34" charset="0"/>
                <a:ea typeface="Times New Roman" panose="02020603050405020304" pitchFamily="18" charset="0"/>
                <a:cs typeface="Arial" panose="020B0604020202020204" pitchFamily="34" charset="0"/>
              </a:rPr>
              <a:t>o pessoal e o diretor podem ver facilmente ou encontrar imediatamente informações sobre o que está a acontecer na comunidade, que é a razão pela qual realizamos a vigilância em primeiro lugar!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&lt;CLICAR&gt;</a:t>
            </a:r>
            <a:endParaRPr lang="en-US" sz="1200" b="1"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endParaRPr>
          </a:p>
          <a:p>
            <a:pPr marL="0" marR="0">
              <a:lnSpc>
                <a:spcPct val="115000"/>
              </a:lnSpc>
              <a:spcBef>
                <a:spcPts val="1200"/>
              </a:spcBef>
              <a:spcAft>
                <a:spcPts val="6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Estas fotografias mostram as paredes dos </a:t>
            </a:r>
            <a:r>
              <a:rPr lang="en-US" sz="1200" dirty="0">
                <a:effectLst/>
                <a:latin typeface="Arial" panose="020B0604020202020204" pitchFamily="34" charset="0"/>
                <a:ea typeface="Times New Roman" panose="02020603050405020304" pitchFamily="18" charset="0"/>
                <a:cs typeface="Arial" panose="020B0604020202020204" pitchFamily="34" charset="0"/>
              </a:rPr>
              <a:t>gabinetes de vigilância distrital cobertas de quadros, gráficos e mapas </a:t>
            </a:r>
            <a:r>
              <a:rPr lang="en-US" sz="1200"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de diferentes países.</a:t>
            </a:r>
          </a:p>
          <a:p>
            <a:pPr marL="171450" marR="0" indent="-171450">
              <a:lnSpc>
                <a:spcPct val="115000"/>
              </a:lnSpc>
              <a:spcBef>
                <a:spcPts val="1200"/>
              </a:spcBef>
              <a:spcAft>
                <a:spcPts val="600"/>
              </a:spcAft>
              <a:buFont typeface="Wingdings" panose="05000000000000000000" pitchFamily="2" charset="2"/>
              <a:buChar char="§"/>
            </a:pPr>
            <a:endParaRPr lang="en-US" sz="1200" b="1"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Perguntar: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Acham que alguma unidade sanitária do vosso distrito tem esta informação facilmente disponível? Acha que seria útil tê-la afixada nas paredes de um estabelecimento de saúde?</a:t>
            </a:r>
          </a:p>
          <a:p>
            <a:pPr marL="171450" marR="0" indent="-171450">
              <a:lnSpc>
                <a:spcPct val="115000"/>
              </a:lnSpc>
              <a:spcBef>
                <a:spcPts val="1200"/>
              </a:spcBef>
              <a:spcAft>
                <a:spcPts val="60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Confirmar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a(s) resposta(s).</a:t>
            </a:r>
          </a:p>
          <a:p>
            <a:pPr marL="457200" marR="0" indent="-457200">
              <a:lnSpc>
                <a:spcPct val="115000"/>
              </a:lnSpc>
              <a:spcBef>
                <a:spcPts val="1200"/>
              </a:spcBef>
              <a:spcAft>
                <a:spcPts val="1200"/>
              </a:spcAft>
              <a:tabLst>
                <a:tab pos="457200" algn="l"/>
              </a:tabLs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0"/>
              </a:spcBef>
              <a:spcAft>
                <a:spcPts val="1200"/>
              </a:spcAft>
              <a:tabLst>
                <a:tab pos="457200" algn="l"/>
                <a:tab pos="1336675" algn="l"/>
              </a:tabLst>
            </a:pPr>
            <a:r>
              <a:rPr lang="en-US" sz="1200" b="1" i="1" dirty="0">
                <a:effectLst/>
                <a:latin typeface="Arial" panose="020B0604020202020204" pitchFamily="34" charset="0"/>
                <a:ea typeface="Times New Roman" panose="02020603050405020304" pitchFamily="18" charset="0"/>
                <a:cs typeface="Arial" panose="020B0604020202020204" pitchFamily="34" charset="0"/>
              </a:rPr>
              <a:t>	</a:t>
            </a:r>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26</a:t>
            </a:fld>
            <a:endParaRPr lang="en-US" altLang="en-US"/>
          </a:p>
        </p:txBody>
      </p:sp>
    </p:spTree>
    <p:extLst>
      <p:ext uri="{BB962C8B-B14F-4D97-AF65-F5344CB8AC3E}">
        <p14:creationId xmlns:p14="http://schemas.microsoft.com/office/powerpoint/2010/main" val="37879294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1200"/>
              </a:spcBef>
              <a:spcAft>
                <a:spcPts val="600"/>
              </a:spcAft>
            </a:pPr>
            <a:r>
              <a:rPr lang="en-US" sz="1200" b="1" dirty="0">
                <a:effectLst/>
                <a:latin typeface="Arial" panose="020B0604020202020204" pitchFamily="34" charset="0"/>
                <a:ea typeface="Times New Roman" panose="02020603050405020304" pitchFamily="18" charset="0"/>
                <a:cs typeface="Arial" panose="020B0604020202020204" pitchFamily="34" charset="0"/>
              </a:rPr>
              <a:t>Notas do instrutor:</a:t>
            </a:r>
          </a:p>
          <a:p>
            <a:pPr marL="0" marR="0">
              <a:lnSpc>
                <a:spcPct val="115000"/>
              </a:lnSpc>
              <a:spcBef>
                <a:spcPts val="1200"/>
              </a:spcBef>
              <a:spcAft>
                <a:spcPts val="6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Aqui está um exemplo de um gráfico de linhas para a parede que regista duas doenças num só gráfico - poupa espaço na parede E ajuda-o a definir prioridades entre as doenças.  Em cada semana, basta adicionar os dados dessa semana.</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27</a:t>
            </a:fld>
            <a:endParaRPr lang="en-US" altLang="en-US"/>
          </a:p>
        </p:txBody>
      </p:sp>
    </p:spTree>
    <p:extLst>
      <p:ext uri="{BB962C8B-B14F-4D97-AF65-F5344CB8AC3E}">
        <p14:creationId xmlns:p14="http://schemas.microsoft.com/office/powerpoint/2010/main" val="39232837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1200"/>
              </a:spcBef>
              <a:spcAft>
                <a:spcPts val="600"/>
              </a:spcAft>
            </a:pPr>
            <a:r>
              <a:rPr lang="en-US" sz="1200" b="1" dirty="0">
                <a:effectLst/>
                <a:latin typeface="Arial" panose="020B0604020202020204" pitchFamily="34" charset="0"/>
                <a:ea typeface="Times New Roman" panose="02020603050405020304" pitchFamily="18" charset="0"/>
                <a:cs typeface="Arial" panose="020B0604020202020204" pitchFamily="34" charset="0"/>
              </a:rPr>
              <a:t>Notas do instrutor:</a:t>
            </a:r>
          </a:p>
          <a:p>
            <a:pPr marL="0" marR="0">
              <a:lnSpc>
                <a:spcPct val="115000"/>
              </a:lnSpc>
              <a:spcBef>
                <a:spcPts val="1200"/>
              </a:spcBef>
              <a:spcAft>
                <a:spcPts val="6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O diapositivo anterior mostrava o rastreio do sarampo e da diarreia como vigilância de rotina. </a:t>
            </a:r>
            <a:r>
              <a:rPr lang="en-US" sz="1200" dirty="0">
                <a:effectLst/>
                <a:latin typeface="Arial" panose="020B0604020202020204" pitchFamily="34" charset="0"/>
                <a:ea typeface="Times New Roman" panose="02020603050405020304" pitchFamily="18" charset="0"/>
                <a:cs typeface="Arial" panose="020B0604020202020204" pitchFamily="34" charset="0"/>
              </a:rPr>
              <a:t>Este fornece um pouco mais de detalhes sobre o sarampo, mostrando casos e mortes. Mais uma vez, este gráfico deve ser atualizado todas as semanas à medida que chegam novos dados.</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28</a:t>
            </a:fld>
            <a:endParaRPr lang="en-US" altLang="en-US"/>
          </a:p>
        </p:txBody>
      </p:sp>
    </p:spTree>
    <p:extLst>
      <p:ext uri="{BB962C8B-B14F-4D97-AF65-F5344CB8AC3E}">
        <p14:creationId xmlns:p14="http://schemas.microsoft.com/office/powerpoint/2010/main" val="5770288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1200"/>
              </a:spcBef>
              <a:spcAft>
                <a:spcPts val="600"/>
              </a:spcAft>
            </a:pPr>
            <a:r>
              <a:rPr lang="en-US" sz="1200" b="1" dirty="0">
                <a:effectLst/>
                <a:latin typeface="Arial" panose="020B0604020202020204" pitchFamily="34" charset="0"/>
                <a:ea typeface="Times New Roman" panose="02020603050405020304" pitchFamily="18" charset="0"/>
                <a:cs typeface="Arial" panose="020B0604020202020204" pitchFamily="34" charset="0"/>
              </a:rPr>
              <a:t>Notas do instrutor:</a:t>
            </a:r>
          </a:p>
          <a:p>
            <a:pPr marL="0" marR="0">
              <a:lnSpc>
                <a:spcPct val="115000"/>
              </a:lnSpc>
              <a:spcBef>
                <a:spcPts val="1200"/>
              </a:spcBef>
              <a:spcAft>
                <a:spcPts val="6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No final do ano, pode fazer um resumo dos resultados.  Este diapositivo apresenta a atualidade dos relatórios semanais recebidos durante todas as 52 semanas de 2023 pelas unidades de saúde do Distrito X. O exemplo é fictício; no entanto, este tipo de informação é um exemplo do que poderia ser útil para expor num mural, atualizado todas as semanas.</a:t>
            </a:r>
          </a:p>
          <a:p>
            <a:pPr marL="171450" marR="0" indent="-171450">
              <a:lnSpc>
                <a:spcPct val="115000"/>
              </a:lnSpc>
              <a:spcBef>
                <a:spcPts val="1200"/>
              </a:spcBef>
              <a:spcAft>
                <a:spcPts val="600"/>
              </a:spcAft>
              <a:buFont typeface="Wingdings" panose="05000000000000000000" pitchFamily="2" charset="2"/>
              <a:buChar char="§"/>
            </a:pPr>
            <a:endParaRPr lang="en-US" sz="1200" b="1"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Perguntar: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O que é que este diapositivo mostra sobre os relatórios das unidades de saúde em 2023?</a:t>
            </a:r>
          </a:p>
          <a:p>
            <a:pPr marL="171450" marR="0" indent="-171450">
              <a:lnSpc>
                <a:spcPct val="115000"/>
              </a:lnSpc>
              <a:spcBef>
                <a:spcPts val="1200"/>
              </a:spcBef>
              <a:spcAft>
                <a:spcPts val="60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Confirmar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a(s) resposta(s).  </a:t>
            </a:r>
            <a:r>
              <a:rPr lang="en-US" sz="1200" b="1" dirty="0">
                <a:effectLst/>
                <a:latin typeface="Arial" panose="020B0604020202020204" pitchFamily="34" charset="0"/>
                <a:ea typeface="Times New Roman" panose="02020603050405020304" pitchFamily="18" charset="0"/>
                <a:cs typeface="Arial" panose="020B0604020202020204" pitchFamily="34" charset="0"/>
              </a:rPr>
              <a:t>Resposta: </a:t>
            </a:r>
            <a:r>
              <a:rPr lang="en-US" sz="1200" i="1" dirty="0">
                <a:effectLst/>
                <a:latin typeface="Arial" panose="020B0604020202020204" pitchFamily="34" charset="0"/>
                <a:ea typeface="Times New Roman" panose="02020603050405020304" pitchFamily="18" charset="0"/>
                <a:cs typeface="Arial" panose="020B0604020202020204" pitchFamily="34" charset="0"/>
              </a:rPr>
              <a:t>Dez instalações. Seis estão a 90% ou mais, e outras três estão acima de 80%. A instalação DD está a 75%. </a:t>
            </a:r>
          </a:p>
          <a:p>
            <a:pPr marL="171450" marR="0" indent="-171450">
              <a:lnSpc>
                <a:spcPct val="115000"/>
              </a:lnSpc>
              <a:spcBef>
                <a:spcPts val="1200"/>
              </a:spcBef>
              <a:spcAft>
                <a:spcPts val="600"/>
              </a:spcAft>
              <a:buFont typeface="Wingdings" panose="05000000000000000000" pitchFamily="2" charset="2"/>
              <a:buChar char="§"/>
            </a:pPr>
            <a:endParaRPr lang="en-US" sz="1200" b="1" i="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Perguntar: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Achas que se justifica uma visita às instalações DD?</a:t>
            </a:r>
          </a:p>
          <a:p>
            <a:pPr marL="171450" marR="0" indent="-171450">
              <a:lnSpc>
                <a:spcPct val="115000"/>
              </a:lnSpc>
              <a:spcBef>
                <a:spcPts val="1200"/>
              </a:spcBef>
              <a:spcAft>
                <a:spcPts val="60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Reconhecer </a:t>
            </a:r>
            <a:r>
              <a:rPr lang="en-US" sz="1200" dirty="0">
                <a:effectLst/>
                <a:latin typeface="Arial" panose="020B0604020202020204" pitchFamily="34" charset="0"/>
                <a:ea typeface="Times New Roman" panose="02020603050405020304" pitchFamily="18" charset="0"/>
                <a:cs typeface="Arial" panose="020B0604020202020204" pitchFamily="34" charset="0"/>
              </a:rPr>
              <a:t>as respostas - permitir uma </a:t>
            </a:r>
            <a:r>
              <a:rPr lang="en-US" sz="1200" i="1" dirty="0">
                <a:effectLst/>
                <a:latin typeface="Arial" panose="020B0604020202020204" pitchFamily="34" charset="0"/>
                <a:ea typeface="Times New Roman" panose="02020603050405020304" pitchFamily="18" charset="0"/>
                <a:cs typeface="Arial" panose="020B0604020202020204" pitchFamily="34" charset="0"/>
              </a:rPr>
              <a:t>breve </a:t>
            </a:r>
            <a:r>
              <a:rPr lang="en-US" sz="1200" dirty="0">
                <a:effectLst/>
                <a:latin typeface="Arial" panose="020B0604020202020204" pitchFamily="34" charset="0"/>
                <a:ea typeface="Times New Roman" panose="02020603050405020304" pitchFamily="18" charset="0"/>
                <a:cs typeface="Arial" panose="020B0604020202020204" pitchFamily="34" charset="0"/>
              </a:rPr>
              <a:t>discussão, se necessário. </a:t>
            </a:r>
            <a:r>
              <a:rPr lang="en-US" sz="1200" b="1" dirty="0">
                <a:effectLst/>
                <a:latin typeface="Arial" panose="020B0604020202020204" pitchFamily="34" charset="0"/>
                <a:ea typeface="Times New Roman" panose="02020603050405020304" pitchFamily="18" charset="0"/>
                <a:cs typeface="Arial" panose="020B0604020202020204" pitchFamily="34" charset="0"/>
              </a:rPr>
              <a:t>Responder: </a:t>
            </a:r>
            <a:r>
              <a:rPr lang="en-US" sz="1200" i="1" dirty="0">
                <a:effectLst/>
                <a:latin typeface="Arial" panose="020B0604020202020204" pitchFamily="34" charset="0"/>
                <a:ea typeface="Times New Roman" panose="02020603050405020304" pitchFamily="18" charset="0"/>
                <a:cs typeface="Arial" panose="020B0604020202020204" pitchFamily="34" charset="0"/>
              </a:rPr>
              <a:t>Tanto um sim como um não são aceitáveis, desde que seja apresentada uma justificação válida. </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29</a:t>
            </a:fld>
            <a:endParaRPr lang="en-US" altLang="en-US"/>
          </a:p>
        </p:txBody>
      </p:sp>
    </p:spTree>
    <p:extLst>
      <p:ext uri="{BB962C8B-B14F-4D97-AF65-F5344CB8AC3E}">
        <p14:creationId xmlns:p14="http://schemas.microsoft.com/office/powerpoint/2010/main" val="1152361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pt-BR"/>
          </a:p>
        </p:txBody>
      </p:sp>
      <p:sp>
        <p:nvSpPr>
          <p:cNvPr id="3" name="Notes Placeholder 2"/>
          <p:cNvSpPr>
            <a:spLocks noGrp="1"/>
          </p:cNvSpPr>
          <p:nvPr>
            <p:ph type="body" idx="1"/>
          </p:nvPr>
        </p:nvSpPr>
        <p:spPr/>
        <p:txBody>
          <a:bodyPr/>
          <a:lstStyle/>
          <a:p>
            <a:pPr>
              <a:spcBef>
                <a:spcPts val="0"/>
              </a:spcBef>
              <a:spcAft>
                <a:spcPts val="0"/>
              </a:spcAft>
            </a:pPr>
            <a:r>
              <a:rPr lang="en-US" b="1" dirty="0">
                <a:latin typeface="Arial"/>
                <a:cs typeface="Arial"/>
              </a:rPr>
              <a:t>Notas do instrutor: </a:t>
            </a:r>
            <a:endParaRPr lang="en-US" dirty="0">
              <a:latin typeface="Arial"/>
              <a:cs typeface="Arial"/>
            </a:endParaRPr>
          </a:p>
          <a:p>
            <a:pPr>
              <a:spcBef>
                <a:spcPts val="0"/>
              </a:spcBef>
              <a:spcAft>
                <a:spcPts val="0"/>
              </a:spcAft>
            </a:pPr>
            <a:endParaRPr lang="en-US" b="1" i="1" dirty="0">
              <a:latin typeface="Arial"/>
              <a:cs typeface="Arial"/>
            </a:endParaRPr>
          </a:p>
          <a:p>
            <a:pPr marL="171450" indent="-171450">
              <a:spcBef>
                <a:spcPts val="0"/>
              </a:spcBef>
              <a:spcAft>
                <a:spcPts val="0"/>
              </a:spcAft>
              <a:buFont typeface="Wingdings"/>
              <a:buChar char="v"/>
            </a:pPr>
            <a:r>
              <a:rPr lang="en-US" b="1" i="1" dirty="0">
                <a:latin typeface="Arial"/>
                <a:cs typeface="Arial"/>
              </a:rPr>
              <a:t>Estes ícones destinam-se a servir de sinais para o ajudar a navegar pelo conteúdo e a saber o que o espera.</a:t>
            </a:r>
            <a:endParaRPr lang="en-US" dirty="0">
              <a:latin typeface="Arial"/>
              <a:cs typeface="Arial"/>
            </a:endParaRPr>
          </a:p>
          <a:p>
            <a:endParaRPr lang="en-US" dirty="0">
              <a:latin typeface="Calibri"/>
              <a:cs typeface="Calibri"/>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a:t>3</a:t>
            </a:fld>
            <a:endParaRPr lang="en-US" altLang="en-US"/>
          </a:p>
        </p:txBody>
      </p:sp>
    </p:spTree>
    <p:extLst>
      <p:ext uri="{BB962C8B-B14F-4D97-AF65-F5344CB8AC3E}">
        <p14:creationId xmlns:p14="http://schemas.microsoft.com/office/powerpoint/2010/main" val="34504971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do instrutor:</a:t>
            </a:r>
          </a:p>
          <a:p>
            <a:pPr marL="0" marR="0">
              <a:spcBef>
                <a:spcPts val="1200"/>
              </a:spcBef>
              <a:spcAft>
                <a:spcPts val="600"/>
              </a:spcAft>
            </a:pPr>
            <a:endParaRPr lang="en-US" sz="1200" b="1"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Até</a:t>
            </a:r>
            <a:r>
              <a:rPr lang="en-US" sz="1200" dirty="0">
                <a:effectLst/>
                <a:latin typeface="Arial" panose="020B0604020202020204" pitchFamily="34" charset="0"/>
                <a:ea typeface="Times New Roman" panose="02020603050405020304" pitchFamily="18" charset="0"/>
                <a:cs typeface="Arial" panose="020B0604020202020204" pitchFamily="34" charset="0"/>
              </a:rPr>
              <a:t> agora, as nossas sugestões de expositores de parede abrangem a atualidade e as tendências das doenças ao longo do tempo. E quanto ao local?  </a:t>
            </a:r>
          </a:p>
          <a:p>
            <a:pPr marL="171450" marR="0" indent="-171450">
              <a:lnSpc>
                <a:spcPct val="115000"/>
              </a:lnSpc>
              <a:spcBef>
                <a:spcPts val="0"/>
              </a:spcBef>
              <a:spcAft>
                <a:spcPts val="120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Para o local, a apresentação óbvia é um mapa. Pode usar alfinetes num mapa suspenso para identificar casos de doença. Alguns distritos usam pins de cores diferentes para resumir diferentes doenças ou diferentes quantidades de casos!</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30</a:t>
            </a:fld>
            <a:endParaRPr lang="en-US" altLang="en-US"/>
          </a:p>
        </p:txBody>
      </p:sp>
    </p:spTree>
    <p:extLst>
      <p:ext uri="{BB962C8B-B14F-4D97-AF65-F5344CB8AC3E}">
        <p14:creationId xmlns:p14="http://schemas.microsoft.com/office/powerpoint/2010/main" val="189021326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600"/>
              </a:spcAft>
            </a:pPr>
            <a:r>
              <a:rPr lang="en-US" sz="1200" b="1" dirty="0">
                <a:effectLst/>
                <a:latin typeface="Arial" panose="020B0604020202020204" pitchFamily="34" charset="0"/>
                <a:ea typeface="Calibri" panose="020F0502020204030204" pitchFamily="34" charset="0"/>
                <a:cs typeface="Arial" panose="020B0604020202020204" pitchFamily="34" charset="0"/>
              </a:rPr>
              <a:t>Notas do instrutor:</a:t>
            </a:r>
          </a:p>
          <a:p>
            <a:pPr marL="0" marR="0">
              <a:lnSpc>
                <a:spcPct val="115000"/>
              </a:lnSpc>
              <a:spcBef>
                <a:spcPts val="0"/>
              </a:spcBef>
              <a:spcAft>
                <a:spcPts val="6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Para resumir, esta tabela lista as actividades do Intervalo de Campo 1 à esquerda, juntamente com os resultados associados à direita. Os detalhes estão incluídos no documento </a:t>
            </a:r>
            <a:r>
              <a:rPr lang="en-US" sz="1200" i="1" dirty="0">
                <a:effectLst/>
                <a:latin typeface="Arial" panose="020B0604020202020204" pitchFamily="34" charset="0"/>
                <a:ea typeface="Times New Roman" panose="02020603050405020304" pitchFamily="18" charset="0"/>
                <a:cs typeface="Arial" panose="020B0604020202020204" pitchFamily="34" charset="0"/>
              </a:rPr>
              <a:t>Guia de Actividades de Campo do Intervalo de Campo 1</a:t>
            </a:r>
            <a:r>
              <a:rPr lang="en-US" sz="1200" dirty="0">
                <a:effectLst/>
                <a:latin typeface="Arial" panose="020B0604020202020204" pitchFamily="34" charset="0"/>
                <a:ea typeface="Times New Roman" panose="02020603050405020304" pitchFamily="18" charset="0"/>
                <a:cs typeface="Arial" panose="020B0604020202020204" pitchFamily="34" charset="0"/>
              </a:rPr>
              <a:t>.  No final do Intervalo de Campo 1, espera-se que cada participante</a:t>
            </a:r>
          </a:p>
          <a:p>
            <a:pPr marL="628650" marR="0" lvl="1" indent="-171450">
              <a:lnSpc>
                <a:spcPct val="115000"/>
              </a:lnSpc>
              <a:spcBef>
                <a:spcPts val="0"/>
              </a:spcBef>
              <a:spcAft>
                <a:spcPts val="120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Enviar por correio eletrónico os seus resultados, e</a:t>
            </a:r>
          </a:p>
          <a:p>
            <a:pPr marL="628650" marR="0" lvl="1" indent="-171450">
              <a:lnSpc>
                <a:spcPct val="115000"/>
              </a:lnSpc>
              <a:spcBef>
                <a:spcPts val="0"/>
              </a:spcBef>
              <a:spcAft>
                <a:spcPts val="120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Fazer uma apresentação em Power Point de 15 a 20 minutos no início do </a:t>
            </a:r>
            <a:r>
              <a:rPr lang="en-US" sz="1200" dirty="0" err="1">
                <a:effectLst/>
                <a:latin typeface="Arial" panose="020B0604020202020204" pitchFamily="34" charset="0"/>
                <a:ea typeface="Times New Roman" panose="02020603050405020304" pitchFamily="18" charset="0"/>
                <a:cs typeface="Arial" panose="020B0604020202020204" pitchFamily="34" charset="0"/>
              </a:rPr>
              <a:t>Oficina</a:t>
            </a:r>
            <a:r>
              <a:rPr lang="en-US" sz="1200" dirty="0">
                <a:effectLst/>
                <a:latin typeface="Arial" panose="020B0604020202020204" pitchFamily="34" charset="0"/>
                <a:ea typeface="Times New Roman" panose="02020603050405020304" pitchFamily="18" charset="0"/>
                <a:cs typeface="Arial" panose="020B0604020202020204" pitchFamily="34" charset="0"/>
              </a:rPr>
              <a:t> 2, resumindo as suas actividades.</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31</a:t>
            </a:fld>
            <a:endParaRPr lang="en-US" altLang="en-US"/>
          </a:p>
        </p:txBody>
      </p:sp>
    </p:spTree>
    <p:extLst>
      <p:ext uri="{BB962C8B-B14F-4D97-AF65-F5344CB8AC3E}">
        <p14:creationId xmlns:p14="http://schemas.microsoft.com/office/powerpoint/2010/main" val="41699472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600"/>
              </a:spcAft>
            </a:pPr>
            <a:r>
              <a:rPr lang="en-US" sz="1200" b="1" dirty="0">
                <a:effectLst/>
                <a:latin typeface="Arial" panose="020B0604020202020204" pitchFamily="34" charset="0"/>
                <a:ea typeface="Calibri" panose="020F0502020204030204" pitchFamily="34" charset="0"/>
                <a:cs typeface="Arial" panose="020B0604020202020204" pitchFamily="34" charset="0"/>
              </a:rPr>
              <a:t>Notas do instrutor:</a:t>
            </a:r>
          </a:p>
          <a:p>
            <a:pPr marL="0" marR="0">
              <a:lnSpc>
                <a:spcPct val="115000"/>
              </a:lnSpc>
              <a:spcBef>
                <a:spcPts val="0"/>
              </a:spcBef>
              <a:spcAft>
                <a:spcPts val="6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Este slide resume o que constitui as melhores práticas ao organizar, resumir, analisar e exibir dados, descobertas e interpretações de vigilância.</a:t>
            </a:r>
          </a:p>
          <a:p>
            <a:pPr marL="171450" marR="0" indent="-171450">
              <a:lnSpc>
                <a:spcPct val="115000"/>
              </a:lnSpc>
              <a:spcBef>
                <a:spcPts val="1200"/>
              </a:spcBef>
              <a:spcAft>
                <a:spcPts val="600"/>
              </a:spcAft>
              <a:buFont typeface="Wingdings" panose="05000000000000000000" pitchFamily="2" charset="2"/>
              <a:buChar char="§"/>
            </a:pPr>
            <a:endParaRPr lang="en-US" sz="1200" b="0" i="0"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n-US" sz="1200" b="1" i="0" u="sng" dirty="0">
                <a:effectLst/>
                <a:latin typeface="Arial" panose="020B0604020202020204" pitchFamily="34" charset="0"/>
                <a:ea typeface="Times New Roman" panose="02020603050405020304" pitchFamily="18" charset="0"/>
                <a:cs typeface="Arial" panose="020B0604020202020204" pitchFamily="34" charset="0"/>
              </a:rPr>
              <a:t>Peça a</a:t>
            </a:r>
            <a:r>
              <a:rPr lang="en-US" sz="1200" b="1"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i="0" dirty="0">
                <a:effectLst/>
                <a:latin typeface="Arial" panose="020B0604020202020204" pitchFamily="34" charset="0"/>
                <a:ea typeface="Times New Roman" panose="02020603050405020304" pitchFamily="18" charset="0"/>
                <a:cs typeface="Arial" panose="020B0604020202020204" pitchFamily="34" charset="0"/>
              </a:rPr>
              <a:t>um ou mais voluntários que leiam os pontos do diapositivo.</a:t>
            </a:r>
          </a:p>
          <a:p>
            <a:pPr marL="0" marR="0">
              <a:lnSpc>
                <a:spcPct val="115000"/>
              </a:lnSpc>
              <a:spcBef>
                <a:spcPts val="0"/>
              </a:spcBef>
              <a:spcAft>
                <a:spcPts val="12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O objetivo da recolha de dados de saúde, dos relatórios de vigilância, da análise e interpretação dos dados e da comunicação e partilha da informação com outros é orientar a ação de saúde pública. Mesmo que não seja o responsável pela decisão sobre a ação ou pela realização da ação, tem e conhece os dados e precisa de comunicar os resultados àqueles que tomam as decisões.</a:t>
            </a:r>
          </a:p>
          <a:p>
            <a:pPr marL="0" marR="0">
              <a:lnSpc>
                <a:spcPct val="115000"/>
              </a:lnSpc>
              <a:spcBef>
                <a:spcPts val="1200"/>
              </a:spcBef>
              <a:spcAft>
                <a:spcPts val="600"/>
              </a:spcAft>
            </a:pPr>
            <a:endParaRPr lang="en-US" sz="1200" b="1" dirty="0">
              <a:effectLst/>
              <a:latin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As conclusões do trabalho de campo dos participantes devem ser partilhadas com os supervisores dos participantes, e também para dar feedback aos estabelecimentos de saúde. Os resultados também servirão como núcleo do material e das recomendações baseadas nesses resultados que os participantes apresentarão no início do Workshop 2.</a:t>
            </a:r>
          </a:p>
          <a:p>
            <a:pPr marL="171450" marR="0" indent="-171450">
              <a:lnSpc>
                <a:spcPct val="115000"/>
              </a:lnSpc>
              <a:spcBef>
                <a:spcPts val="1200"/>
              </a:spcBef>
              <a:spcAft>
                <a:spcPts val="600"/>
              </a:spcAft>
              <a:buFont typeface="Wingdings" panose="05000000000000000000" pitchFamily="2" charset="2"/>
              <a:buChar char="§"/>
            </a:pPr>
            <a:endParaRPr lang="en-US" sz="1200"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Antes de terminarmos a semana, que perguntas têm para me fazer?</a:t>
            </a:r>
          </a:p>
          <a:p>
            <a:pPr marL="171450" marR="0" indent="-171450">
              <a:lnSpc>
                <a:spcPct val="115000"/>
              </a:lnSpc>
              <a:spcBef>
                <a:spcPts val="1200"/>
              </a:spcBef>
              <a:spcAft>
                <a:spcPts val="60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Responder</a:t>
            </a:r>
            <a:r>
              <a:rPr lang="en-US" sz="1200" b="0" u="none" dirty="0">
                <a:effectLst/>
                <a:latin typeface="Arial" panose="020B0604020202020204" pitchFamily="34" charset="0"/>
                <a:ea typeface="Times New Roman" panose="02020603050405020304" pitchFamily="18" charset="0"/>
                <a:cs typeface="Arial" panose="020B0604020202020204" pitchFamily="34" charset="0"/>
              </a:rPr>
              <a:t> a </a:t>
            </a:r>
            <a:r>
              <a:rPr lang="en-US" sz="1200" dirty="0">
                <a:effectLst/>
                <a:latin typeface="Arial" panose="020B0604020202020204" pitchFamily="34" charset="0"/>
                <a:ea typeface="Times New Roman" panose="02020603050405020304" pitchFamily="18" charset="0"/>
                <a:cs typeface="Arial" panose="020B0604020202020204" pitchFamily="34" charset="0"/>
              </a:rPr>
              <a:t>perguntas</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32</a:t>
            </a:fld>
            <a:endParaRPr lang="en-US" altLang="en-US"/>
          </a:p>
        </p:txBody>
      </p:sp>
    </p:spTree>
    <p:extLst>
      <p:ext uri="{BB962C8B-B14F-4D97-AF65-F5344CB8AC3E}">
        <p14:creationId xmlns:p14="http://schemas.microsoft.com/office/powerpoint/2010/main" val="7024483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pt-BR"/>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effectLst/>
                <a:latin typeface="Arial" panose="020B0604020202020204" pitchFamily="34" charset="0"/>
                <a:cs typeface="Arial" panose="020B0604020202020204" pitchFamily="34" charset="0"/>
              </a:rPr>
              <a:t>Notas do instrutor:</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1" i="1"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r>
              <a:rPr lang="en-GB" sz="1200" b="1" i="1" dirty="0">
                <a:latin typeface="Arial" panose="020B0604020202020204" pitchFamily="34" charset="0"/>
                <a:ea typeface="Times New Roman"/>
                <a:cs typeface="Arial" panose="020B0604020202020204" pitchFamily="34" charset="0"/>
                <a:sym typeface="Times New Roman"/>
              </a:rPr>
              <a:t>Segue-se um resumo dos objectivos de aprendizagem. Resumir os objectivos de aprendizagem é uma estratégia eficaz para melhorar o pensamento crítico!</a:t>
            </a:r>
          </a:p>
          <a:p>
            <a:endParaRPr lang="en-US" sz="1200" b="1" u="sng"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Esta lição destina-se a prepará-lo para as suas actividades no terreno, ajudando-o a compreender os resultados dessas actividades.  Descreveremos o que queremos dizer quando dizemos "o que está na sua parede?" e discutiremos a colaboração com outros sectores, bem como o início de um grupo de trabalho One Health.</a:t>
            </a: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a:t>
            </a:fld>
            <a:endParaRPr lang="en-US" altLang="en-US"/>
          </a:p>
        </p:txBody>
      </p:sp>
    </p:spTree>
    <p:extLst>
      <p:ext uri="{BB962C8B-B14F-4D97-AF65-F5344CB8AC3E}">
        <p14:creationId xmlns:p14="http://schemas.microsoft.com/office/powerpoint/2010/main" val="21839202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do instrutor:</a:t>
            </a:r>
          </a:p>
          <a:p>
            <a:pPr marL="0" marR="0">
              <a:spcBef>
                <a:spcPts val="1200"/>
              </a:spcBef>
              <a:spcAft>
                <a:spcPts val="600"/>
              </a:spcAft>
            </a:pPr>
            <a:endParaRPr lang="en-US" sz="1200" b="1" dirty="0">
              <a:effectLst/>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Durante a semana, abordámos a maior parte das componentes do ciclo de vigilância, em particular as que têm maior probabilidade de fazer parte do trabalho de um agente de vigilância. Durante o próximo intervalo de campo, queremos que pratiquem parte do que aprenderam, de forma a reforçar a forma como a vigilância é conduzida no vosso gabinete e no vosso distrito.  </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a:t>
            </a:fld>
            <a:endParaRPr lang="en-US" altLang="en-US"/>
          </a:p>
        </p:txBody>
      </p:sp>
    </p:spTree>
    <p:extLst>
      <p:ext uri="{BB962C8B-B14F-4D97-AF65-F5344CB8AC3E}">
        <p14:creationId xmlns:p14="http://schemas.microsoft.com/office/powerpoint/2010/main" val="21215260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do instrutor:</a:t>
            </a:r>
          </a:p>
          <a:p>
            <a:pPr marL="0" marR="0">
              <a:spcBef>
                <a:spcPts val="1200"/>
              </a:spcBef>
              <a:spcAft>
                <a:spcPts val="600"/>
              </a:spcAft>
            </a:pPr>
            <a:endParaRPr lang="en-US" sz="1200" b="1"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A cada um de vós foi atribuído um mentor.  O seu mentor fornecerá orientação e apoio técnico enquanto trabalha nas actividades do Intervalo de Campo 1 e prepara os seus resultados. Os mentores podem fornecer experiência e conselhos para ajudar a garantir a mais alta qualidade dos produtos. </a:t>
            </a:r>
            <a:r>
              <a:rPr lang="en-US" sz="1200" dirty="0">
                <a:effectLst/>
                <a:latin typeface="Arial" panose="020B0604020202020204" pitchFamily="34" charset="0"/>
                <a:ea typeface="Times New Roman" panose="02020603050405020304" pitchFamily="18" charset="0"/>
                <a:cs typeface="Arial" panose="020B0604020202020204" pitchFamily="34" charset="0"/>
              </a:rPr>
              <a:t>Os mentores também podem ajudá-lo a estabelecer uma ligação eficaz com a liderança do gabinete de saúde no distrito e nas unidades de saúde, melhorando a comunicação e a colaboração para concluir com êxito as actividades no terreno.</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a:t>
            </a:fld>
            <a:endParaRPr lang="en-US" altLang="en-US"/>
          </a:p>
        </p:txBody>
      </p:sp>
    </p:spTree>
    <p:extLst>
      <p:ext uri="{BB962C8B-B14F-4D97-AF65-F5344CB8AC3E}">
        <p14:creationId xmlns:p14="http://schemas.microsoft.com/office/powerpoint/2010/main" val="34102015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do instrutor:</a:t>
            </a:r>
          </a:p>
          <a:p>
            <a:pPr marL="0" marR="0">
              <a:spcBef>
                <a:spcPts val="1200"/>
              </a:spcBef>
              <a:spcAft>
                <a:spcPts val="600"/>
              </a:spcAft>
            </a:pPr>
            <a:endParaRPr lang="en-US" sz="1200" b="1" dirty="0">
              <a:effectLst/>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600"/>
              </a:spcAft>
              <a:buClrTx/>
              <a:buSzTx/>
              <a:buFont typeface="Wingdings" panose="05000000000000000000" pitchFamily="2" charset="2"/>
              <a:buChar char="§"/>
              <a:tabLst/>
              <a:defRP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Espera-se que realizem cinco actividades de campo durante o intervalo entre o Workshop 1 e o Workshop 2. Irá:</a:t>
            </a:r>
          </a:p>
          <a:p>
            <a:pPr marL="800100" marR="0" lvl="1" indent="-342900">
              <a:lnSpc>
                <a:spcPct val="100000"/>
              </a:lnSpc>
              <a:spcBef>
                <a:spcPts val="0"/>
              </a:spcBef>
              <a:spcAft>
                <a:spcPts val="0"/>
              </a:spcAft>
              <a:buFont typeface="+mj-lt"/>
              <a:buAutoNum type="arabicPeriod"/>
            </a:pPr>
            <a:r>
              <a:rPr lang="en-US" sz="1200" dirty="0">
                <a:effectLst/>
                <a:latin typeface="Arial" panose="020B0604020202020204" pitchFamily="34" charset="0"/>
                <a:ea typeface="Times New Roman" panose="02020603050405020304" pitchFamily="18" charset="0"/>
                <a:cs typeface="Arial" panose="020B0604020202020204" pitchFamily="34" charset="0"/>
              </a:rPr>
              <a:t>Rever semanalmente os dados de vigilância que o seu gabinete recebe das unidades de saúde e possivelmente de outras fontes de informação e resumir os dados num Relatório de Resumo de Vigilância.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&lt;CLICAR&gt;</a:t>
            </a:r>
          </a:p>
          <a:p>
            <a:pPr marL="800100" marR="0" lvl="1" indent="-342900" algn="l" defTabSz="914400" rtl="0" eaLnBrk="0" fontAlgn="base" latinLnBrk="0" hangingPunct="0">
              <a:lnSpc>
                <a:spcPct val="100000"/>
              </a:lnSpc>
              <a:spcBef>
                <a:spcPts val="0"/>
              </a:spcBef>
              <a:spcAft>
                <a:spcPts val="0"/>
              </a:spcAft>
              <a:buClrTx/>
              <a:buSzTx/>
              <a:buFont typeface="+mj-lt"/>
              <a:buAutoNum type="arabicPeriod"/>
              <a:tabLst/>
              <a:defRPr/>
            </a:pPr>
            <a:r>
              <a:rPr lang="en-US" sz="1200" dirty="0">
                <a:effectLst/>
                <a:latin typeface="Arial" panose="020B0604020202020204" pitchFamily="34" charset="0"/>
                <a:ea typeface="Times New Roman" panose="02020603050405020304" pitchFamily="18" charset="0"/>
                <a:cs typeface="Arial" panose="020B0604020202020204" pitchFamily="34" charset="0"/>
              </a:rPr>
              <a:t>Efetuar uma auditoria à qualidade dos dados das unidades de saúde (</a:t>
            </a:r>
            <a:r>
              <a:rPr lang="en-US" sz="1200" i="1" dirty="0">
                <a:effectLst/>
                <a:latin typeface="Arial" panose="020B0604020202020204" pitchFamily="34" charset="0"/>
                <a:ea typeface="Times New Roman" panose="02020603050405020304" pitchFamily="18" charset="0"/>
                <a:cs typeface="Arial" panose="020B0604020202020204" pitchFamily="34" charset="0"/>
              </a:rPr>
              <a:t>incluindo, eventualmente, um laboratório de saúde pública</a:t>
            </a:r>
            <a:r>
              <a:rPr lang="en-US" sz="1200" dirty="0">
                <a:effectLst/>
                <a:latin typeface="Arial" panose="020B0604020202020204" pitchFamily="34" charset="0"/>
                <a:ea typeface="Times New Roman" panose="02020603050405020304" pitchFamily="18" charset="0"/>
                <a:cs typeface="Arial" panose="020B0604020202020204" pitchFamily="34" charset="0"/>
              </a:rPr>
              <a:t>) e, em seguida, realizar uma </a:t>
            </a:r>
            <a:r>
              <a:rPr lang="en-US" sz="1200" dirty="0" err="1">
                <a:effectLst/>
                <a:latin typeface="Arial" panose="020B0604020202020204" pitchFamily="34" charset="0"/>
                <a:ea typeface="Times New Roman" panose="02020603050405020304" pitchFamily="18" charset="0"/>
                <a:cs typeface="Arial" panose="020B0604020202020204" pitchFamily="34" charset="0"/>
              </a:rPr>
              <a:t>análise</a:t>
            </a:r>
            <a:r>
              <a:rPr lang="en-US" sz="1200" dirty="0">
                <a:effectLst/>
                <a:latin typeface="Arial" panose="020B0604020202020204" pitchFamily="34" charset="0"/>
                <a:ea typeface="Times New Roman" panose="02020603050405020304" pitchFamily="18" charset="0"/>
                <a:cs typeface="Arial" panose="020B0604020202020204" pitchFamily="34" charset="0"/>
              </a:rPr>
              <a:t> FFOA.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&lt;CLICAR&gt;</a:t>
            </a:r>
          </a:p>
          <a:p>
            <a:pPr marL="800100" marR="0" lvl="1" indent="-342900" algn="l" defTabSz="914400" rtl="0" eaLnBrk="0" fontAlgn="base" latinLnBrk="0" hangingPunct="0">
              <a:lnSpc>
                <a:spcPct val="100000"/>
              </a:lnSpc>
              <a:spcBef>
                <a:spcPts val="0"/>
              </a:spcBef>
              <a:spcAft>
                <a:spcPts val="0"/>
              </a:spcAft>
              <a:buClrTx/>
              <a:buSzTx/>
              <a:buFont typeface="+mj-lt"/>
              <a:buAutoNum type="arabicPeriod"/>
              <a:tabLst/>
              <a:defRPr/>
            </a:pPr>
            <a:r>
              <a:rPr lang="en-US" sz="1200" dirty="0">
                <a:effectLst/>
                <a:latin typeface="Arial" panose="020B0604020202020204" pitchFamily="34" charset="0"/>
                <a:ea typeface="Times New Roman" panose="02020603050405020304" pitchFamily="18" charset="0"/>
                <a:cs typeface="Arial" panose="020B0604020202020204" pitchFamily="34" charset="0"/>
              </a:rPr>
              <a:t>Realizar uma revisão do sistema de vigilância intersectorial, </a:t>
            </a:r>
            <a:r>
              <a:rPr lang="en-US" sz="1200" b="1" dirty="0">
                <a:effectLst/>
                <a:latin typeface="Arial" panose="020B0604020202020204" pitchFamily="34" charset="0"/>
                <a:ea typeface="Times New Roman" panose="02020603050405020304" pitchFamily="18" charset="0"/>
                <a:cs typeface="Arial" panose="020B0604020202020204" pitchFamily="34" charset="0"/>
              </a:rPr>
              <a:t>acompanhando</a:t>
            </a:r>
            <a:r>
              <a:rPr lang="en-US" sz="1200" dirty="0">
                <a:effectLst/>
                <a:latin typeface="Arial" panose="020B0604020202020204" pitchFamily="34" charset="0"/>
                <a:ea typeface="Times New Roman" panose="02020603050405020304" pitchFamily="18" charset="0"/>
                <a:cs typeface="Arial" panose="020B0604020202020204" pitchFamily="34" charset="0"/>
              </a:rPr>
              <a:t> um participante de outro sector que esteja a trabalhar no seu relatório de vigilância a uma visita ao local para rever e familiarizar-se com o seu sistema de vigilância.</a:t>
            </a:r>
          </a:p>
          <a:p>
            <a:pPr marL="800100" marR="0" lvl="1" indent="-342900" algn="l" defTabSz="914400" rtl="0" eaLnBrk="0" fontAlgn="base" latinLnBrk="0" hangingPunct="0">
              <a:lnSpc>
                <a:spcPct val="100000"/>
              </a:lnSpc>
              <a:spcBef>
                <a:spcPts val="0"/>
              </a:spcBef>
              <a:spcAft>
                <a:spcPts val="0"/>
              </a:spcAft>
              <a:buClrTx/>
              <a:buSzTx/>
              <a:buFont typeface="+mj-lt"/>
              <a:buAutoNum type="arabicPeriod"/>
              <a:tabLst/>
              <a:defRPr/>
            </a:pPr>
            <a:r>
              <a:rPr lang="en-US" sz="1200" dirty="0">
                <a:effectLst/>
                <a:latin typeface="Arial" panose="020B0604020202020204" pitchFamily="34" charset="0"/>
                <a:ea typeface="Times New Roman" panose="02020603050405020304" pitchFamily="18" charset="0"/>
                <a:cs typeface="Arial" panose="020B0604020202020204" pitchFamily="34" charset="0"/>
              </a:rPr>
              <a:t>Criar um quadro recapitulativo de vigilância de uma só saúde, estabelecendo uma parceria com um participante de outro sector para criar um quadro conjunto de dados de vigilância, obtendo dados dos sectores humano e animal.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&lt;CLICAR&gt;</a:t>
            </a:r>
          </a:p>
          <a:p>
            <a:pPr marL="800100" marR="0" lvl="1" indent="-342900">
              <a:lnSpc>
                <a:spcPct val="100000"/>
              </a:lnSpc>
              <a:spcBef>
                <a:spcPts val="0"/>
              </a:spcBef>
              <a:spcAft>
                <a:spcPts val="1200"/>
              </a:spcAft>
              <a:buFont typeface="+mj-lt"/>
              <a:buAutoNum type="arabicPeriod"/>
            </a:pPr>
            <a:r>
              <a:rPr lang="en-US" sz="1200" dirty="0">
                <a:effectLst/>
                <a:latin typeface="Arial" panose="020B0604020202020204" pitchFamily="34" charset="0"/>
                <a:ea typeface="Times New Roman" panose="02020603050405020304" pitchFamily="18" charset="0"/>
                <a:cs typeface="Arial" panose="020B0604020202020204" pitchFamily="34" charset="0"/>
              </a:rPr>
              <a:t>Afixe materiais de vigilância no seu escritório e local de trabalho.</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7</a:t>
            </a:fld>
            <a:endParaRPr lang="en-US" altLang="en-US"/>
          </a:p>
        </p:txBody>
      </p:sp>
    </p:spTree>
    <p:extLst>
      <p:ext uri="{BB962C8B-B14F-4D97-AF65-F5344CB8AC3E}">
        <p14:creationId xmlns:p14="http://schemas.microsoft.com/office/powerpoint/2010/main" val="10773497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n-US" sz="1200" b="1" dirty="0">
                <a:effectLst/>
                <a:latin typeface="Arial" panose="020B0604020202020204" pitchFamily="34" charset="0"/>
                <a:ea typeface="Calibri" panose="020F0502020204030204" pitchFamily="34" charset="0"/>
                <a:cs typeface="Arial" panose="020B0604020202020204" pitchFamily="34" charset="0"/>
              </a:rPr>
              <a:t>Notas do instrutor:</a:t>
            </a:r>
          </a:p>
          <a:p>
            <a:pPr marL="0" marR="0">
              <a:lnSpc>
                <a:spcPct val="115000"/>
              </a:lnSpc>
              <a:spcBef>
                <a:spcPts val="0"/>
              </a:spcBef>
              <a:spcAft>
                <a:spcPts val="12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tabLst>
                <a:tab pos="1628775" algn="l"/>
              </a:tabLst>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 primeira atividade do Intervalo de Campo 1 é rever os dados de vigilância que chegam todas as semanas, resumir os dados, </a:t>
            </a:r>
            <a:r>
              <a:rPr lang="en-US" sz="1200" dirty="0" err="1">
                <a:effectLst/>
                <a:latin typeface="Arial" panose="020B0604020202020204" pitchFamily="34" charset="0"/>
                <a:ea typeface="Times New Roman" panose="02020603050405020304" pitchFamily="18" charset="0"/>
                <a:cs typeface="Arial" panose="020B0604020202020204" pitchFamily="34" charset="0"/>
              </a:rPr>
              <a:t>interpretar</a:t>
            </a:r>
            <a:r>
              <a:rPr lang="en-US" sz="1200" dirty="0">
                <a:effectLst/>
                <a:latin typeface="Arial" panose="020B0604020202020204" pitchFamily="34" charset="0"/>
                <a:ea typeface="Times New Roman" panose="02020603050405020304" pitchFamily="18" charset="0"/>
                <a:cs typeface="Arial" panose="020B0604020202020204" pitchFamily="34" charset="0"/>
              </a:rPr>
              <a:t> os dados e criar um Relatório de Resumo de Vigilância semanal. Pode utilizar o modelo fornecido ou um modelo que o seu departamento utilize para o seu relatório semanal.  Lembre-se, os dados reflectem as doenças que estão a ocorrer na </a:t>
            </a:r>
            <a:r>
              <a:rPr lang="en-US" sz="1200" b="1" dirty="0">
                <a:effectLst/>
                <a:latin typeface="Arial" panose="020B0604020202020204" pitchFamily="34" charset="0"/>
                <a:ea typeface="Times New Roman" panose="02020603050405020304" pitchFamily="18" charset="0"/>
                <a:cs typeface="Arial" panose="020B0604020202020204" pitchFamily="34" charset="0"/>
              </a:rPr>
              <a:t>sua </a:t>
            </a:r>
            <a:r>
              <a:rPr lang="en-US" sz="1200" dirty="0">
                <a:effectLst/>
                <a:latin typeface="Arial" panose="020B0604020202020204" pitchFamily="34" charset="0"/>
                <a:ea typeface="Times New Roman" panose="02020603050405020304" pitchFamily="18" charset="0"/>
                <a:cs typeface="Arial" panose="020B0604020202020204" pitchFamily="34" charset="0"/>
              </a:rPr>
              <a:t>área. </a:t>
            </a:r>
          </a:p>
          <a:p>
            <a:pPr marL="171450" marR="0" indent="-171450">
              <a:lnSpc>
                <a:spcPct val="115000"/>
              </a:lnSpc>
              <a:spcBef>
                <a:spcPts val="0"/>
              </a:spcBef>
              <a:spcAft>
                <a:spcPts val="1200"/>
              </a:spcAft>
              <a:buFont typeface="Wingdings" panose="05000000000000000000" pitchFamily="2" charset="2"/>
              <a:buChar char="§"/>
              <a:tabLst>
                <a:tab pos="1628775" algn="l"/>
              </a:tabLs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tabLst>
                <a:tab pos="1628775" algn="l"/>
              </a:tabLst>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O seu gabinete deve rever e avaliar os dados todas as semanas antes de os transmitir aos níveis superiores do Ministério.  Deve obter pelo menos 3 semanas de dados históricos e combiná-los com 3 semanas de dados de campo, de modo a poder apresentar tendências em pelo menos 6 semanas de dados. Se os dados estiverem imediatamente disponíveis, pode apresentar tendências desde o início do ano. </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8</a:t>
            </a:fld>
            <a:endParaRPr lang="en-US" altLang="en-US"/>
          </a:p>
        </p:txBody>
      </p:sp>
    </p:spTree>
    <p:extLst>
      <p:ext uri="{BB962C8B-B14F-4D97-AF65-F5344CB8AC3E}">
        <p14:creationId xmlns:p14="http://schemas.microsoft.com/office/powerpoint/2010/main" val="35478367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n-US" sz="1200" b="1" dirty="0">
                <a:effectLst/>
                <a:latin typeface="Arial" panose="020B0604020202020204" pitchFamily="34" charset="0"/>
                <a:ea typeface="Calibri" panose="020F0502020204030204" pitchFamily="34" charset="0"/>
                <a:cs typeface="Arial" panose="020B0604020202020204" pitchFamily="34" charset="0"/>
              </a:rPr>
              <a:t>Notas do instrutor:</a:t>
            </a:r>
          </a:p>
          <a:p>
            <a:pPr marL="0" marR="0">
              <a:lnSpc>
                <a:spcPct val="115000"/>
              </a:lnSpc>
              <a:spcBef>
                <a:spcPts val="0"/>
              </a:spcBef>
              <a:spcAft>
                <a:spcPts val="12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tabLst>
                <a:tab pos="1628775" algn="l"/>
              </a:tabLst>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Após a preparação do relatório, espera-se que tome medidas relativamente à doença ou ao evento de saúde pública notificável e que resuma os resultados. Desenvolverão uma apresentação que apresentarão durante o Workshop 2. </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9</a:t>
            </a:fld>
            <a:endParaRPr lang="en-US" altLang="en-US"/>
          </a:p>
        </p:txBody>
      </p:sp>
    </p:spTree>
    <p:extLst>
      <p:ext uri="{BB962C8B-B14F-4D97-AF65-F5344CB8AC3E}">
        <p14:creationId xmlns:p14="http://schemas.microsoft.com/office/powerpoint/2010/main" val="30818619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1.xml"/><Relationship Id="rId7" Type="http://schemas.openxmlformats.org/officeDocument/2006/relationships/image" Target="../media/image4.png"/><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13.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3.png"/><Relationship Id="rId7" Type="http://schemas.openxmlformats.org/officeDocument/2006/relationships/diagramColors" Target="../diagrams/colors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Layouts/_rels/slideLayout14.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3.png"/><Relationship Id="rId7" Type="http://schemas.openxmlformats.org/officeDocument/2006/relationships/diagramColors" Target="../diagrams/colors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Layouts/_rels/slideLayout15.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3.png"/><Relationship Id="rId7" Type="http://schemas.openxmlformats.org/officeDocument/2006/relationships/diagramColors" Target="../diagrams/colors4.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7D22B602-52E4-D036-0446-3B946A8D8CC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5" name="TextBox 4">
            <a:extLst>
              <a:ext uri="{FF2B5EF4-FFF2-40B4-BE49-F238E27FC236}">
                <a16:creationId xmlns:a16="http://schemas.microsoft.com/office/drawing/2014/main" id="{446D4176-B6D4-41B7-48C2-0936CA83333B}"/>
              </a:ext>
            </a:extLst>
          </p:cNvPr>
          <p:cNvSpPr txBox="1"/>
          <p:nvPr/>
        </p:nvSpPr>
        <p:spPr>
          <a:xfrm>
            <a:off x="520953" y="3105834"/>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pic>
        <p:nvPicPr>
          <p:cNvPr id="6" name="Picture 5">
            <a:extLst>
              <a:ext uri="{FF2B5EF4-FFF2-40B4-BE49-F238E27FC236}">
                <a16:creationId xmlns:a16="http://schemas.microsoft.com/office/drawing/2014/main" id="{B42D8E6C-6D51-4729-C637-F427A7A2C381}"/>
              </a:ext>
            </a:extLst>
          </p:cNvPr>
          <p:cNvPicPr>
            <a:picLocks noChangeAspect="1"/>
          </p:cNvPicPr>
          <p:nvPr/>
        </p:nvPicPr>
        <p:blipFill>
          <a:blip r:embed="rId4"/>
          <a:stretch>
            <a:fillRect/>
          </a:stretch>
        </p:blipFill>
        <p:spPr>
          <a:xfrm>
            <a:off x="10230534" y="279657"/>
            <a:ext cx="1443306" cy="914400"/>
          </a:xfrm>
          <a:prstGeom prst="rect">
            <a:avLst/>
          </a:prstGeom>
        </p:spPr>
      </p:pic>
    </p:spTree>
    <p:extLst>
      <p:ext uri="{BB962C8B-B14F-4D97-AF65-F5344CB8AC3E}">
        <p14:creationId xmlns:p14="http://schemas.microsoft.com/office/powerpoint/2010/main" val="17539544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Objectives">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Learning Objectives</a:t>
            </a:r>
            <a:endParaRPr lang="en-US"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
        <p:nvSpPr>
          <p:cNvPr id="9" name="TextBox 8">
            <a:extLst>
              <a:ext uri="{FF2B5EF4-FFF2-40B4-BE49-F238E27FC236}">
                <a16:creationId xmlns:a16="http://schemas.microsoft.com/office/drawing/2014/main" id="{28625DB6-40E1-CAF5-4554-9BB45CFBAA00}"/>
              </a:ext>
            </a:extLst>
          </p:cNvPr>
          <p:cNvSpPr txBox="1"/>
          <p:nvPr userDrawn="1"/>
        </p:nvSpPr>
        <p:spPr>
          <a:xfrm>
            <a:off x="838199" y="1489310"/>
            <a:ext cx="10515600" cy="523220"/>
          </a:xfrm>
          <a:prstGeom prst="rect">
            <a:avLst/>
          </a:prstGeom>
          <a:noFill/>
        </p:spPr>
        <p:txBody>
          <a:bodyPr wrap="square">
            <a:spAutoFit/>
          </a:bodyPr>
          <a:lstStyle/>
          <a:p>
            <a:r>
              <a:rPr kumimoji="0" lang="en-US" sz="2800" b="1" i="0" u="none" strike="noStrike" kern="1200" cap="none" spc="0" normalizeH="0" baseline="0" noProof="0" dirty="0">
                <a:ln>
                  <a:noFill/>
                </a:ln>
                <a:solidFill>
                  <a:schemeClr val="tx1"/>
                </a:solidFill>
                <a:effectLst/>
                <a:uLnTx/>
                <a:uFillTx/>
                <a:latin typeface="+mn-lt"/>
                <a:ea typeface="+mj-ea"/>
                <a:cs typeface="+mj-cs"/>
              </a:rPr>
              <a:t>At the end of this lesson, you will be able to:</a:t>
            </a:r>
          </a:p>
        </p:txBody>
      </p:sp>
    </p:spTree>
    <p:extLst>
      <p:ext uri="{BB962C8B-B14F-4D97-AF65-F5344CB8AC3E}">
        <p14:creationId xmlns:p14="http://schemas.microsoft.com/office/powerpoint/2010/main" val="39968740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Objectives_Portuguese">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a:ln>
                <a:noFill/>
              </a:ln>
              <a:solidFill>
                <a:prstClr val="black"/>
              </a:solidFill>
              <a:effectLst/>
              <a:uLnTx/>
              <a:uFillTx/>
              <a:latin typeface="Arial"/>
              <a:ea typeface="+mn-ea"/>
              <a:cs typeface="+mn-cs"/>
            </a:endParaRPr>
          </a:p>
          <a:p>
            <a:pPr lvl="0"/>
            <a:endParaRPr lang="en-US"/>
          </a:p>
          <a:p>
            <a:pPr lvl="0"/>
            <a:endParaRPr lang="en-US"/>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err="1">
                <a:ln>
                  <a:noFill/>
                </a:ln>
                <a:solidFill>
                  <a:schemeClr val="tx1"/>
                </a:solidFill>
                <a:effectLst/>
                <a:uLnTx/>
                <a:uFillTx/>
                <a:latin typeface="Franklin Gothic Medium"/>
                <a:ea typeface="+mj-ea"/>
                <a:cs typeface="+mj-cs"/>
              </a:rPr>
              <a:t>Objetivos</a:t>
            </a:r>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 de </a:t>
            </a:r>
            <a:r>
              <a:rPr kumimoji="0" lang="en-US" sz="4400" b="0" i="0" u="none" strike="noStrike" kern="1200" cap="none" spc="0" normalizeH="0" baseline="0" noProof="0" dirty="0" err="1">
                <a:ln>
                  <a:noFill/>
                </a:ln>
                <a:solidFill>
                  <a:schemeClr val="tx1"/>
                </a:solidFill>
                <a:effectLst/>
                <a:uLnTx/>
                <a:uFillTx/>
                <a:latin typeface="Franklin Gothic Medium"/>
                <a:ea typeface="+mj-ea"/>
                <a:cs typeface="+mj-cs"/>
              </a:rPr>
              <a:t>aprendizagem</a:t>
            </a:r>
            <a:endParaRPr lang="en-US"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0043641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urveillance Cycle">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2846529144"/>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418365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Surveillance Cycle_Portugues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3" name="TextBox 26">
            <a:extLst>
              <a:ext uri="{FF2B5EF4-FFF2-40B4-BE49-F238E27FC236}">
                <a16:creationId xmlns:a16="http://schemas.microsoft.com/office/drawing/2014/main" id="{1436A83A-0E94-97CE-09C0-5D96450E4A8D}"/>
              </a:ext>
            </a:extLst>
          </p:cNvPr>
          <p:cNvSpPr txBox="1"/>
          <p:nvPr userDrawn="1"/>
        </p:nvSpPr>
        <p:spPr>
          <a:xfrm>
            <a:off x="838200" y="422510"/>
            <a:ext cx="10515600" cy="769441"/>
          </a:xfrm>
          <a:prstGeom prst="rect">
            <a:avLst/>
          </a:prstGeom>
          <a:noFill/>
        </p:spPr>
        <p:txBody>
          <a:bodyPr wrap="square">
            <a:spAutoFit/>
          </a:bodyPr>
          <a:lstStyle/>
          <a:p>
            <a:r>
              <a:rPr kumimoji="0" lang="pt-BR" sz="4400" b="0" i="0" u="none" strike="noStrike" kern="1200" cap="none" spc="0" normalizeH="0" baseline="0" noProof="0" dirty="0">
                <a:ln>
                  <a:noFill/>
                </a:ln>
                <a:solidFill>
                  <a:schemeClr val="tx1"/>
                </a:solidFill>
                <a:effectLst/>
                <a:uLnTx/>
                <a:uFillTx/>
                <a:latin typeface="Franklin Gothic Medium"/>
                <a:ea typeface="+mj-ea"/>
                <a:cs typeface="+mj-cs"/>
              </a:rPr>
              <a:t>Ciclo de vigilância em saúde pública</a:t>
            </a:r>
            <a:endParaRPr lang="en-US" sz="4400" dirty="0"/>
          </a:p>
        </p:txBody>
      </p:sp>
      <p:graphicFrame>
        <p:nvGraphicFramePr>
          <p:cNvPr id="7" name="Diagram 22">
            <a:extLst>
              <a:ext uri="{FF2B5EF4-FFF2-40B4-BE49-F238E27FC236}">
                <a16:creationId xmlns:a16="http://schemas.microsoft.com/office/drawing/2014/main" id="{07EAD12A-41FC-D906-C672-66444D22B4B0}"/>
              </a:ext>
            </a:extLst>
          </p:cNvPr>
          <p:cNvGraphicFramePr/>
          <p:nvPr userDrawn="1">
            <p:extLst>
              <p:ext uri="{D42A27DB-BD31-4B8C-83A1-F6EECF244321}">
                <p14:modId xmlns:p14="http://schemas.microsoft.com/office/powerpoint/2010/main" val="443503278"/>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7556088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urveillance Cycle + Monitor">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17" name="TextBox 26">
            <a:extLst>
              <a:ext uri="{FF2B5EF4-FFF2-40B4-BE49-F238E27FC236}">
                <a16:creationId xmlns:a16="http://schemas.microsoft.com/office/drawing/2014/main" id="{4F0637C3-C4DD-9334-5B80-2CDAD3740891}"/>
              </a:ext>
            </a:extLst>
          </p:cNvPr>
          <p:cNvSpPr txBox="1"/>
          <p:nvPr userDrawn="1"/>
        </p:nvSpPr>
        <p:spPr>
          <a:xfrm>
            <a:off x="838200" y="422510"/>
            <a:ext cx="10515600" cy="769441"/>
          </a:xfrm>
          <a:prstGeom prst="rect">
            <a:avLst/>
          </a:prstGeom>
          <a:noFill/>
        </p:spPr>
        <p:txBody>
          <a:bodyPr wrap="square">
            <a:spAutoFit/>
          </a:bodyPr>
          <a:lstStyle/>
          <a:p>
            <a:r>
              <a:rPr kumimoji="0" lang="pt-BR" sz="4400" b="0" i="0" u="none" strike="noStrike" kern="1200" cap="none" spc="0" normalizeH="0" baseline="0" noProof="0" dirty="0">
                <a:ln>
                  <a:noFill/>
                </a:ln>
                <a:solidFill>
                  <a:schemeClr val="tx1"/>
                </a:solidFill>
                <a:effectLst/>
                <a:uLnTx/>
                <a:uFillTx/>
                <a:latin typeface="Franklin Gothic Medium"/>
                <a:ea typeface="+mj-ea"/>
                <a:cs typeface="+mj-cs"/>
              </a:rPr>
              <a:t>Ciclo de Vigilância em Saúde Pública</a:t>
            </a:r>
            <a:endParaRPr lang="en-US" dirty="0"/>
          </a:p>
        </p:txBody>
      </p:sp>
      <p:graphicFrame>
        <p:nvGraphicFramePr>
          <p:cNvPr id="18" name="Diagram 22">
            <a:extLst>
              <a:ext uri="{FF2B5EF4-FFF2-40B4-BE49-F238E27FC236}">
                <a16:creationId xmlns:a16="http://schemas.microsoft.com/office/drawing/2014/main" id="{400E1C1D-6CED-99FF-0111-83CBC9E3F84B}"/>
              </a:ext>
            </a:extLst>
          </p:cNvPr>
          <p:cNvGraphicFramePr/>
          <p:nvPr userDrawn="1">
            <p:extLst>
              <p:ext uri="{D42A27DB-BD31-4B8C-83A1-F6EECF244321}">
                <p14:modId xmlns:p14="http://schemas.microsoft.com/office/powerpoint/2010/main" val="3679068182"/>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9" name="Oval 18">
            <a:extLst>
              <a:ext uri="{FF2B5EF4-FFF2-40B4-BE49-F238E27FC236}">
                <a16:creationId xmlns:a16="http://schemas.microsoft.com/office/drawing/2014/main" id="{3D69A783-1931-35D3-F3A6-BC098DD3667A}"/>
              </a:ext>
            </a:extLst>
          </p:cNvPr>
          <p:cNvSpPr/>
          <p:nvPr userDrawn="1"/>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3">
            <a:extLst>
              <a:ext uri="{FF2B5EF4-FFF2-40B4-BE49-F238E27FC236}">
                <a16:creationId xmlns:a16="http://schemas.microsoft.com/office/drawing/2014/main" id="{C3E7DEAB-0B2B-711F-50B8-DDF8B0A725D2}"/>
              </a:ext>
            </a:extLst>
          </p:cNvPr>
          <p:cNvSpPr txBox="1"/>
          <p:nvPr userDrawn="1"/>
        </p:nvSpPr>
        <p:spPr>
          <a:xfrm>
            <a:off x="3914774" y="3353633"/>
            <a:ext cx="4772025" cy="1107996"/>
          </a:xfrm>
          <a:prstGeom prst="rect">
            <a:avLst/>
          </a:prstGeom>
          <a:noFill/>
        </p:spPr>
        <p:txBody>
          <a:bodyPr wrap="square" rtlCol="0">
            <a:spAutoFit/>
          </a:bodyPr>
          <a:lstStyle/>
          <a:p>
            <a:pPr algn="ctr"/>
            <a:r>
              <a:rPr lang="en-US" sz="6600" b="1" dirty="0">
                <a:solidFill>
                  <a:srgbClr val="00943B"/>
                </a:solidFill>
                <a:latin typeface="+mn-lt"/>
              </a:rPr>
              <a:t>MONITOR</a:t>
            </a:r>
          </a:p>
        </p:txBody>
      </p:sp>
      <p:sp>
        <p:nvSpPr>
          <p:cNvPr id="21" name="Oval 20">
            <a:extLst>
              <a:ext uri="{FF2B5EF4-FFF2-40B4-BE49-F238E27FC236}">
                <a16:creationId xmlns:a16="http://schemas.microsoft.com/office/drawing/2014/main" id="{A1153C45-74D9-89B3-F209-73C2EAF2CD0E}"/>
              </a:ext>
            </a:extLst>
          </p:cNvPr>
          <p:cNvSpPr/>
          <p:nvPr userDrawn="1"/>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9">
            <a:extLst>
              <a:ext uri="{FF2B5EF4-FFF2-40B4-BE49-F238E27FC236}">
                <a16:creationId xmlns:a16="http://schemas.microsoft.com/office/drawing/2014/main" id="{7A6A616B-18F4-8B78-B6F2-401A648CED65}"/>
              </a:ext>
            </a:extLst>
          </p:cNvPr>
          <p:cNvSpPr txBox="1"/>
          <p:nvPr userDrawn="1"/>
        </p:nvSpPr>
        <p:spPr>
          <a:xfrm>
            <a:off x="3481754" y="3353633"/>
            <a:ext cx="5509846" cy="1107996"/>
          </a:xfrm>
          <a:prstGeom prst="rect">
            <a:avLst/>
          </a:prstGeom>
          <a:noFill/>
        </p:spPr>
        <p:txBody>
          <a:bodyPr wrap="square" rtlCol="0">
            <a:spAutoFit/>
          </a:bodyPr>
          <a:lstStyle/>
          <a:p>
            <a:pPr algn="ctr"/>
            <a:r>
              <a:rPr lang="en-US" sz="6600" b="1" dirty="0">
                <a:solidFill>
                  <a:srgbClr val="00943B"/>
                </a:solidFill>
                <a:latin typeface="+mn-lt"/>
              </a:rPr>
              <a:t>MONITORAR</a:t>
            </a:r>
          </a:p>
        </p:txBody>
      </p:sp>
    </p:spTree>
    <p:extLst>
      <p:ext uri="{BB962C8B-B14F-4D97-AF65-F5344CB8AC3E}">
        <p14:creationId xmlns:p14="http://schemas.microsoft.com/office/powerpoint/2010/main" val="657618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_Surveillance Cycle + Monitor Portuguese">
    <p:spTree>
      <p:nvGrpSpPr>
        <p:cNvPr id="1" name=""/>
        <p:cNvGrpSpPr/>
        <p:nvPr/>
      </p:nvGrpSpPr>
      <p:grpSpPr>
        <a:xfrm>
          <a:off x="0" y="0"/>
          <a:ext cx="0" cy="0"/>
          <a:chOff x="0" y="0"/>
          <a:chExt cx="0" cy="0"/>
        </a:xfrm>
      </p:grpSpPr>
      <p:sp>
        <p:nvSpPr>
          <p:cNvPr id="13" name="Oval 12">
            <a:extLst>
              <a:ext uri="{FF2B5EF4-FFF2-40B4-BE49-F238E27FC236}">
                <a16:creationId xmlns:a16="http://schemas.microsoft.com/office/drawing/2014/main" id="{AFC3442C-D2B0-CA72-AB3B-A8F9B54F8956}"/>
              </a:ext>
            </a:extLst>
          </p:cNvPr>
          <p:cNvSpPr/>
          <p:nvPr userDrawn="1"/>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11" name="TextBox 26">
            <a:extLst>
              <a:ext uri="{FF2B5EF4-FFF2-40B4-BE49-F238E27FC236}">
                <a16:creationId xmlns:a16="http://schemas.microsoft.com/office/drawing/2014/main" id="{55A47784-F5FC-05CD-03BF-3230B447A070}"/>
              </a:ext>
            </a:extLst>
          </p:cNvPr>
          <p:cNvSpPr txBox="1"/>
          <p:nvPr userDrawn="1"/>
        </p:nvSpPr>
        <p:spPr>
          <a:xfrm>
            <a:off x="838200" y="422510"/>
            <a:ext cx="10515600" cy="769441"/>
          </a:xfrm>
          <a:prstGeom prst="rect">
            <a:avLst/>
          </a:prstGeom>
          <a:noFill/>
        </p:spPr>
        <p:txBody>
          <a:bodyPr wrap="square">
            <a:spAutoFit/>
          </a:bodyPr>
          <a:lstStyle/>
          <a:p>
            <a:r>
              <a:rPr kumimoji="0" lang="pt-BR" sz="4400" b="0" i="0" u="none" strike="noStrike" kern="1200" cap="none" spc="0" normalizeH="0" baseline="0" noProof="0" dirty="0">
                <a:ln>
                  <a:noFill/>
                </a:ln>
                <a:solidFill>
                  <a:schemeClr val="tx1"/>
                </a:solidFill>
                <a:effectLst/>
                <a:uLnTx/>
                <a:uFillTx/>
                <a:latin typeface="Franklin Gothic Medium"/>
                <a:ea typeface="+mj-ea"/>
                <a:cs typeface="+mj-cs"/>
              </a:rPr>
              <a:t>Ciclo de Vigilância em Saúde Pública</a:t>
            </a:r>
            <a:endParaRPr lang="en-US" dirty="0"/>
          </a:p>
        </p:txBody>
      </p:sp>
      <p:graphicFrame>
        <p:nvGraphicFramePr>
          <p:cNvPr id="12" name="Diagram 22">
            <a:extLst>
              <a:ext uri="{FF2B5EF4-FFF2-40B4-BE49-F238E27FC236}">
                <a16:creationId xmlns:a16="http://schemas.microsoft.com/office/drawing/2014/main" id="{F8D9A2A0-460C-8850-B2A2-283FB64D32A0}"/>
              </a:ext>
            </a:extLst>
          </p:cNvPr>
          <p:cNvGraphicFramePr/>
          <p:nvPr userDrawn="1">
            <p:extLst>
              <p:ext uri="{D42A27DB-BD31-4B8C-83A1-F6EECF244321}">
                <p14:modId xmlns:p14="http://schemas.microsoft.com/office/powerpoint/2010/main" val="2383626506"/>
              </p:ext>
            </p:extLst>
          </p:nvPr>
        </p:nvGraphicFramePr>
        <p:xfrm>
          <a:off x="1231106" y="1664610"/>
          <a:ext cx="9729788" cy="492948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4" name="TextBox 3">
            <a:extLst>
              <a:ext uri="{FF2B5EF4-FFF2-40B4-BE49-F238E27FC236}">
                <a16:creationId xmlns:a16="http://schemas.microsoft.com/office/drawing/2014/main" id="{6ED2A1DB-5DB8-2EFB-4960-33BC1A93E592}"/>
              </a:ext>
            </a:extLst>
          </p:cNvPr>
          <p:cNvSpPr txBox="1"/>
          <p:nvPr userDrawn="1"/>
        </p:nvSpPr>
        <p:spPr>
          <a:xfrm>
            <a:off x="3579999" y="3446930"/>
            <a:ext cx="5441575" cy="1107996"/>
          </a:xfrm>
          <a:prstGeom prst="rect">
            <a:avLst/>
          </a:prstGeom>
          <a:noFill/>
        </p:spPr>
        <p:txBody>
          <a:bodyPr wrap="square" rtlCol="0">
            <a:spAutoFit/>
          </a:bodyPr>
          <a:lstStyle/>
          <a:p>
            <a:pPr algn="ctr"/>
            <a:r>
              <a:rPr lang="en-US" sz="6600" b="1" dirty="0">
                <a:solidFill>
                  <a:srgbClr val="00943B"/>
                </a:solidFill>
                <a:latin typeface="+mn-lt"/>
              </a:rPr>
              <a:t>MONITORAR</a:t>
            </a:r>
          </a:p>
        </p:txBody>
      </p:sp>
    </p:spTree>
    <p:extLst>
      <p:ext uri="{BB962C8B-B14F-4D97-AF65-F5344CB8AC3E}">
        <p14:creationId xmlns:p14="http://schemas.microsoft.com/office/powerpoint/2010/main" val="843610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F0310963-AC01-4579-B570-C8CE6E846F94}"/>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B5FD2873-8152-A97C-05E1-5BAA30214544}"/>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E16F905B-FA46-9E15-5E84-F20DBC57262B}"/>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83489529-E55F-B5D2-2D02-64FE512A515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582772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47675"/>
            <a:ext cx="9752215" cy="800100"/>
          </a:xfrm>
          <a:prstGeom prst="rect">
            <a:avLst/>
          </a:prstGeom>
          <a:solidFill>
            <a:srgbClr val="E7C2F6"/>
          </a:solidFill>
          <a:ln>
            <a:noFill/>
          </a:ln>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E873DDE5-43DB-6819-60A1-F3D03D0BB97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C3E91E8D-034D-93A4-BF8D-2AE79CF3689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CB21F133-A657-4C3A-8C25-6EE6CF8F812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395A6E8D-7399-87ED-5775-F6B9EABC719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0993085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n-US" sz="2800" dirty="0"/>
              <a:t>To complete the exercise, </a:t>
            </a:r>
          </a:p>
          <a:p>
            <a:pPr algn="ctr"/>
            <a:r>
              <a:rPr lang="en-US" sz="2800" dirty="0"/>
              <a:t>please turn to your Participant Exercise Book.</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9452109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Activity_Portugues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861350" y="2951946"/>
            <a:ext cx="7705913" cy="954107"/>
          </a:xfrm>
          <a:prstGeom prst="rect">
            <a:avLst/>
          </a:prstGeom>
          <a:noFill/>
          <a:ln w="38100">
            <a:solidFill>
              <a:srgbClr val="001402"/>
            </a:solidFill>
          </a:ln>
        </p:spPr>
        <p:txBody>
          <a:bodyPr wrap="square" rtlCol="0">
            <a:spAutoFit/>
          </a:bodyPr>
          <a:lstStyle/>
          <a:p>
            <a:pPr algn="ctr"/>
            <a:r>
              <a:rPr lang="pt-BR" sz="2800" dirty="0"/>
              <a:t>Para completar o exercício, consulte o seu Caderno de Exercícios do Participante.</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714076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60" y="3851013"/>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14103382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Activity_Blank">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no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6D2FF57C-9C69-54AF-F8B2-BEBC7258011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E2D5C3-86B4-2021-98BF-0CEE5CDD82E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529D48D4-75C8-59B7-3925-F10675A6BA0A}"/>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6284600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Activity_Answer">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solidFill>
            <a:schemeClr val="accent4">
              <a:lumMod val="40000"/>
              <a:lumOff val="60000"/>
            </a:schemeClr>
          </a:solid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A04CD4AB-5899-EC47-36C7-6280531A51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E363DF97-FB46-826E-889B-427B7A0F5A7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DDACD0-D5A9-DCEA-75C8-7066B6E38E85}"/>
              </a:ext>
            </a:extLst>
          </p:cNvPr>
          <p:cNvPicPr>
            <a:picLocks noChangeAspect="1"/>
          </p:cNvPicPr>
          <p:nvPr/>
        </p:nvPicPr>
        <p:blipFill>
          <a:blip r:embed="rId4"/>
          <a:stretch>
            <a:fillRect/>
          </a:stretch>
        </p:blipFill>
        <p:spPr>
          <a:xfrm>
            <a:off x="11057248" y="6241802"/>
            <a:ext cx="938147" cy="594360"/>
          </a:xfrm>
          <a:prstGeom prst="rect">
            <a:avLst/>
          </a:prstGeom>
        </p:spPr>
      </p:pic>
      <p:sp>
        <p:nvSpPr>
          <p:cNvPr id="6" name="Rectangle 5">
            <a:extLst>
              <a:ext uri="{FF2B5EF4-FFF2-40B4-BE49-F238E27FC236}">
                <a16:creationId xmlns:a16="http://schemas.microsoft.com/office/drawing/2014/main" id="{0E9834B5-818F-F05F-FBF3-CADE7564DE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683CBAFE-DDCC-E5CF-B621-B47969F1FFAE}"/>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Tree>
    <p:extLst>
      <p:ext uri="{BB962C8B-B14F-4D97-AF65-F5344CB8AC3E}">
        <p14:creationId xmlns:p14="http://schemas.microsoft.com/office/powerpoint/2010/main" val="12352416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One Healt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pic>
        <p:nvPicPr>
          <p:cNvPr id="8" name="Picture 7" descr="A picture containing vector graphics&#10;&#10;Description automatically generated">
            <a:extLst>
              <a:ext uri="{FF2B5EF4-FFF2-40B4-BE49-F238E27FC236}">
                <a16:creationId xmlns:a16="http://schemas.microsoft.com/office/drawing/2014/main" id="{56497B94-BA8A-615F-A310-69C10004D182}"/>
              </a:ext>
            </a:extLst>
          </p:cNvPr>
          <p:cNvPicPr>
            <a:picLocks noChangeAspect="1"/>
          </p:cNvPicPr>
          <p:nvPr/>
        </p:nvPicPr>
        <p:blipFill>
          <a:blip r:embed="rId2"/>
          <a:stretch>
            <a:fillRect/>
          </a:stretch>
        </p:blipFill>
        <p:spPr>
          <a:xfrm>
            <a:off x="10472404" y="128052"/>
            <a:ext cx="1223563" cy="1223563"/>
          </a:xfrm>
          <a:prstGeom prst="rect">
            <a:avLst/>
          </a:prstGeom>
        </p:spPr>
      </p:pic>
      <p:sp>
        <p:nvSpPr>
          <p:cNvPr id="9" name="Rectangle 8">
            <a:extLst>
              <a:ext uri="{FF2B5EF4-FFF2-40B4-BE49-F238E27FC236}">
                <a16:creationId xmlns:a16="http://schemas.microsoft.com/office/drawing/2014/main" id="{63726634-4910-673A-DA30-7686280E459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7D0720C-6B77-83E2-40D2-CB855EA83DB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14530E1F-7EF0-EEAA-1E8F-7973FCEE4A4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E001A98-CD2F-BF37-8BDB-E6F388E6DE0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6277429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Only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CF023CA-73B6-B91A-F8EC-8CF0CB10C79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
            <a:extLst>
              <a:ext uri="{FF2B5EF4-FFF2-40B4-BE49-F238E27FC236}">
                <a16:creationId xmlns:a16="http://schemas.microsoft.com/office/drawing/2014/main" id="{9243F1E9-ADA9-6E2A-AB31-594A70AC2046}"/>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3" name="Rectangle 2">
            <a:extLst>
              <a:ext uri="{FF2B5EF4-FFF2-40B4-BE49-F238E27FC236}">
                <a16:creationId xmlns:a16="http://schemas.microsoft.com/office/drawing/2014/main" id="{B1111021-4F1D-405C-4F10-B31870C589B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BAE977D-16C7-AAB2-4AEB-EB1089E4B5D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28FD81-DF63-DFE0-3655-40CF22A2E4F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14038943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Only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Rectangle 6">
            <a:extLst>
              <a:ext uri="{FF2B5EF4-FFF2-40B4-BE49-F238E27FC236}">
                <a16:creationId xmlns:a16="http://schemas.microsoft.com/office/drawing/2014/main" id="{92770386-F95F-461A-72F1-871066C9B93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E3D9761C-B841-0BFC-50E3-32FA1F43FA7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2C4FA01-299B-BC8D-9C36-8E7D368F7794}"/>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2A409412-CFCD-F3FF-71D8-427A4908DB6F}"/>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5280207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19B4A-B8B6-989A-D46E-007108FA7F85}"/>
              </a:ext>
            </a:extLst>
          </p:cNvPr>
          <p:cNvSpPr>
            <a:spLocks noGrp="1"/>
          </p:cNvSpPr>
          <p:nvPr>
            <p:ph type="title"/>
          </p:nvPr>
        </p:nvSpPr>
        <p:spPr>
          <a:xfrm>
            <a:off x="839788" y="365125"/>
            <a:ext cx="10515600" cy="82391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68267ED3-C392-EC61-3599-169B8475B942}"/>
              </a:ext>
            </a:extLst>
          </p:cNvPr>
          <p:cNvSpPr>
            <a:spLocks noGrp="1"/>
          </p:cNvSpPr>
          <p:nvPr>
            <p:ph type="body" idx="1"/>
          </p:nvPr>
        </p:nvSpPr>
        <p:spPr>
          <a:xfrm>
            <a:off x="838200" y="1473345"/>
            <a:ext cx="5157787"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2EC667D-414C-9FC8-B69F-22627A5DD04A}"/>
              </a:ext>
            </a:extLst>
          </p:cNvPr>
          <p:cNvSpPr>
            <a:spLocks noGrp="1"/>
          </p:cNvSpPr>
          <p:nvPr>
            <p:ph sz="half" idx="2" hasCustomPrompt="1"/>
          </p:nvPr>
        </p:nvSpPr>
        <p:spPr>
          <a:xfrm>
            <a:off x="838200"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5" name="Text Placeholder 4">
            <a:extLst>
              <a:ext uri="{FF2B5EF4-FFF2-40B4-BE49-F238E27FC236}">
                <a16:creationId xmlns:a16="http://schemas.microsoft.com/office/drawing/2014/main" id="{9D65D03D-24B7-A316-A2BC-01AE2BD2690D}"/>
              </a:ext>
            </a:extLst>
          </p:cNvPr>
          <p:cNvSpPr>
            <a:spLocks noGrp="1"/>
          </p:cNvSpPr>
          <p:nvPr>
            <p:ph type="body" sz="quarter" idx="3"/>
          </p:nvPr>
        </p:nvSpPr>
        <p:spPr>
          <a:xfrm>
            <a:off x="6170612" y="1473345"/>
            <a:ext cx="5183188"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3">
            <a:extLst>
              <a:ext uri="{FF2B5EF4-FFF2-40B4-BE49-F238E27FC236}">
                <a16:creationId xmlns:a16="http://schemas.microsoft.com/office/drawing/2014/main" id="{01F6D531-FBC4-462D-E18C-EAD2B50B49F2}"/>
              </a:ext>
            </a:extLst>
          </p:cNvPr>
          <p:cNvSpPr>
            <a:spLocks noGrp="1"/>
          </p:cNvSpPr>
          <p:nvPr>
            <p:ph sz="half" idx="13" hasCustomPrompt="1"/>
          </p:nvPr>
        </p:nvSpPr>
        <p:spPr>
          <a:xfrm>
            <a:off x="6170612"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11" name="Rectangle 10">
            <a:extLst>
              <a:ext uri="{FF2B5EF4-FFF2-40B4-BE49-F238E27FC236}">
                <a16:creationId xmlns:a16="http://schemas.microsoft.com/office/drawing/2014/main" id="{17F10DB2-E88B-7B35-F4F7-EBA7E7D5FB6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3EEFBFF7-FE76-582A-10D0-3700E8E83E71}"/>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DB10DA3A-09FB-5DC5-032F-1B5BB3F8FAA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E0D36ABF-CD83-3C0F-E472-5FE0F4038B15}"/>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55698402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References">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sz="2400"/>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0"/>
            <a:r>
              <a:rPr lang="en-US" dirty="0"/>
              <a:t>Level 0</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hasCustomPrompt="1"/>
          </p:nvPr>
        </p:nvSpPr>
        <p:spPr>
          <a:xfrm>
            <a:off x="838200" y="457200"/>
            <a:ext cx="10515600" cy="800100"/>
          </a:xfrm>
          <a:prstGeom prst="rect">
            <a:avLst/>
          </a:prstGeom>
        </p:spPr>
        <p:txBody>
          <a:bodyPr/>
          <a:lstStyle/>
          <a:p>
            <a:r>
              <a:rPr lang="en-US" dirty="0"/>
              <a:t>References</a:t>
            </a:r>
          </a:p>
        </p:txBody>
      </p:sp>
      <p:sp>
        <p:nvSpPr>
          <p:cNvPr id="2" name="Rectangle 1">
            <a:extLst>
              <a:ext uri="{FF2B5EF4-FFF2-40B4-BE49-F238E27FC236}">
                <a16:creationId xmlns:a16="http://schemas.microsoft.com/office/drawing/2014/main" id="{21B2EC1A-26AC-AC4C-556E-39528BD4A073}"/>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5E78E6E-72AF-13CB-576C-7501F4F9058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2F2B32D3-D914-C12F-4126-229E831D19B8}"/>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F66EE439-A0E7-D2FF-0910-46428FDA84EE}"/>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85694458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8C36BF7-72A3-3A95-B253-F12F3664393E}"/>
              </a:ext>
            </a:extLst>
          </p:cNvPr>
          <p:cNvSpPr>
            <a:spLocks noGrp="1"/>
          </p:cNvSpPr>
          <p:nvPr>
            <p:ph type="dt" sz="half" idx="10"/>
          </p:nvPr>
        </p:nvSpPr>
        <p:spPr>
          <a:xfrm>
            <a:off x="838200" y="6356350"/>
            <a:ext cx="2743200" cy="365125"/>
          </a:xfrm>
          <a:prstGeom prst="rect">
            <a:avLst/>
          </a:prstGeom>
        </p:spPr>
        <p:txBody>
          <a:bodyPr/>
          <a:lstStyle/>
          <a:p>
            <a:fld id="{1D8BCC40-12E7-4554-BDBD-F4255BE62A3D}" type="datetimeFigureOut">
              <a:rPr lang="en-US" smtClean="0"/>
              <a:t>1/26/2026</a:t>
            </a:fld>
            <a:endParaRPr lang="en-US"/>
          </a:p>
        </p:txBody>
      </p:sp>
      <p:sp>
        <p:nvSpPr>
          <p:cNvPr id="3" name="Footer Placeholder 2">
            <a:extLst>
              <a:ext uri="{FF2B5EF4-FFF2-40B4-BE49-F238E27FC236}">
                <a16:creationId xmlns:a16="http://schemas.microsoft.com/office/drawing/2014/main" id="{AA937483-9282-4A70-F92D-1D1CFFE29AF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59FB5E6D-5BAD-CC9B-69C9-9CBB45045729}"/>
              </a:ext>
            </a:extLst>
          </p:cNvPr>
          <p:cNvSpPr>
            <a:spLocks noGrp="1"/>
          </p:cNvSpPr>
          <p:nvPr>
            <p:ph type="sldNum" sz="quarter" idx="12"/>
          </p:nvPr>
        </p:nvSpPr>
        <p:spPr>
          <a:xfrm>
            <a:off x="8610600" y="6356350"/>
            <a:ext cx="2743200" cy="365125"/>
          </a:xfrm>
          <a:prstGeom prst="rect">
            <a:avLst/>
          </a:prstGeom>
        </p:spPr>
        <p:txBody>
          <a:bodyPr/>
          <a:lstStyle/>
          <a:p>
            <a:fld id="{B001E7BD-2CA4-44F6-B3A8-9160244182BC}" type="slidenum">
              <a:rPr lang="en-US" smtClean="0"/>
              <a:t>‹#›</a:t>
            </a:fld>
            <a:endParaRPr lang="en-US"/>
          </a:p>
        </p:txBody>
      </p:sp>
      <p:sp>
        <p:nvSpPr>
          <p:cNvPr id="5" name="Rectangle 4">
            <a:extLst>
              <a:ext uri="{FF2B5EF4-FFF2-40B4-BE49-F238E27FC236}">
                <a16:creationId xmlns:a16="http://schemas.microsoft.com/office/drawing/2014/main" id="{01833508-4B97-19F9-5654-F86BA0A7271A}"/>
              </a:ext>
            </a:extLst>
          </p:cNvPr>
          <p:cNvSpPr/>
          <p:nvPr/>
        </p:nvSpPr>
        <p:spPr>
          <a:xfrm>
            <a:off x="0" y="0"/>
            <a:ext cx="12192000" cy="6858000"/>
          </a:xfrm>
          <a:prstGeom prst="rect">
            <a:avLst/>
          </a:prstGeom>
          <a:solidFill>
            <a:srgbClr val="1096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80A74EA-FF24-D258-AA73-6CB93340F63C}"/>
              </a:ext>
            </a:extLst>
          </p:cNvPr>
          <p:cNvSpPr/>
          <p:nvPr/>
        </p:nvSpPr>
        <p:spPr>
          <a:xfrm>
            <a:off x="9540691" y="6196031"/>
            <a:ext cx="2651760" cy="7315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E7317499-96E7-3335-CB25-D67CC5E5DC0D}"/>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4A26A8E7-12C8-E575-B4A7-1418AB17ED3C}"/>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9" name="Text Box 2058">
            <a:extLst>
              <a:ext uri="{FF2B5EF4-FFF2-40B4-BE49-F238E27FC236}">
                <a16:creationId xmlns:a16="http://schemas.microsoft.com/office/drawing/2014/main" id="{EAAA1002-D308-04CF-1FCC-53944ADB276B}"/>
              </a:ext>
            </a:extLst>
          </p:cNvPr>
          <p:cNvSpPr txBox="1">
            <a:spLocks noChangeArrowheads="1"/>
          </p:cNvSpPr>
          <p:nvPr userDrawn="1"/>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A01A6CEF-DD6F-4006-AE48-DEA2CB5B0189}"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10" name="Rectangle 9">
            <a:extLst>
              <a:ext uri="{FF2B5EF4-FFF2-40B4-BE49-F238E27FC236}">
                <a16:creationId xmlns:a16="http://schemas.microsoft.com/office/drawing/2014/main" id="{6C5DD0CC-BE3A-682E-81AC-443084D323BB}"/>
              </a:ext>
            </a:extLst>
          </p:cNvPr>
          <p:cNvSpPr/>
          <p:nvPr userDrawn="1"/>
        </p:nvSpPr>
        <p:spPr>
          <a:xfrm>
            <a:off x="10868596" y="6267797"/>
            <a:ext cx="1315453" cy="6603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BBAA85BC-B9B0-4236-A258-250C07A5F164}"/>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Tree>
    <p:extLst>
      <p:ext uri="{BB962C8B-B14F-4D97-AF65-F5344CB8AC3E}">
        <p14:creationId xmlns:p14="http://schemas.microsoft.com/office/powerpoint/2010/main" val="116630516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563C3A-6C07-DF13-2F88-3EB1DF7784C8}"/>
              </a:ext>
            </a:extLst>
          </p:cNvPr>
          <p:cNvSpPr/>
          <p:nvPr/>
        </p:nvSpPr>
        <p:spPr>
          <a:xfrm>
            <a:off x="0" y="0"/>
            <a:ext cx="12192000" cy="6356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D701D2E6-8E45-127C-9D69-66B4258EC3A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34BC32A3-A65C-DA8F-ABD4-BC975F9F471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78FBEA7-8B93-2797-9DE5-88EBDE4EFA46}"/>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9181AE0-03F4-F621-D748-0E02EE1D9A94}"/>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1959622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Custom Layout 1 w/ Reference Box">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13663813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Title Slide 2 Portugues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60" y="3744359"/>
            <a:ext cx="7038580" cy="120032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pt-BR" sz="3600" i="1" dirty="0">
                <a:solidFill>
                  <a:srgbClr val="109648"/>
                </a:solidFill>
                <a:latin typeface="+mj-lt"/>
              </a:rPr>
              <a:t>Abordagem de Uma Só Saúde</a:t>
            </a:r>
            <a:endParaRPr lang="pt-BR" sz="3600" dirty="0">
              <a:solidFill>
                <a:srgbClr val="109648"/>
              </a:solidFill>
              <a:latin typeface="+mj-l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err="1"/>
              <a:t>Oficina</a:t>
            </a:r>
            <a:r>
              <a:rPr lang="en-US" dirty="0"/>
              <a:t>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271991037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2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a:t>Reference</a:t>
            </a:r>
          </a:p>
        </p:txBody>
      </p:sp>
    </p:spTree>
    <p:extLst>
      <p:ext uri="{BB962C8B-B14F-4D97-AF65-F5344CB8AC3E}">
        <p14:creationId xmlns:p14="http://schemas.microsoft.com/office/powerpoint/2010/main" val="152701313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1_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F791BF66-13A8-BA66-0F31-11493DE6241F}"/>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4" name="Content Placeholder 3">
            <a:extLst>
              <a:ext uri="{FF2B5EF4-FFF2-40B4-BE49-F238E27FC236}">
                <a16:creationId xmlns:a16="http://schemas.microsoft.com/office/drawing/2014/main" id="{0750473E-64CE-71CB-DD07-24B4F16D2BFE}"/>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Tree>
    <p:extLst>
      <p:ext uri="{BB962C8B-B14F-4D97-AF65-F5344CB8AC3E}">
        <p14:creationId xmlns:p14="http://schemas.microsoft.com/office/powerpoint/2010/main" val="413841597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cSld name="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2C7CEF8F-31C2-481E-A98D-355C0FD99D90}"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4734250"/>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Title Slide 2">
    <p:spTree>
      <p:nvGrpSpPr>
        <p:cNvPr id="1" name=""/>
        <p:cNvGrpSpPr/>
        <p:nvPr/>
      </p:nvGrpSpPr>
      <p:grpSpPr>
        <a:xfrm>
          <a:off x="0" y="0"/>
          <a:ext cx="0" cy="0"/>
          <a:chOff x="0" y="0"/>
          <a:chExt cx="0" cy="0"/>
        </a:xfrm>
      </p:grpSpPr>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8617060" y="742949"/>
            <a:ext cx="2974848" cy="521208"/>
          </a:xfrm>
          <a:prstGeom prst="rect">
            <a:avLst/>
          </a:prstGeom>
        </p:spPr>
        <p:txBody>
          <a:bodyPr/>
          <a:lstStyle>
            <a:lvl1pPr marL="0" indent="0" algn="r">
              <a:buNone/>
              <a:defRPr b="1"/>
            </a:lvl1pPr>
          </a:lstStyle>
          <a:p>
            <a:pPr lvl="0"/>
            <a:r>
              <a:rPr lang="en-US" dirty="0"/>
              <a:t>Workshop #</a:t>
            </a: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Tree>
    <p:extLst>
      <p:ext uri="{BB962C8B-B14F-4D97-AF65-F5344CB8AC3E}">
        <p14:creationId xmlns:p14="http://schemas.microsoft.com/office/powerpoint/2010/main" val="13943989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2823387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ustom Layou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8FFA21DF-0497-84CA-7B71-F8DCCAB6066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D738680D-53E4-2ED5-E587-27E737DD7419}"/>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50114D3-9FDA-8A2D-C38C-96A0F0C0121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2698661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5" name="Text Placeholder 3">
            <a:extLst>
              <a:ext uri="{FF2B5EF4-FFF2-40B4-BE49-F238E27FC236}">
                <a16:creationId xmlns:a16="http://schemas.microsoft.com/office/drawing/2014/main" id="{35E1334E-27DD-2790-DD80-9381F9A8A14C}"/>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15635124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ustom Layout 2 w/ Reference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
            <a:extLst>
              <a:ext uri="{FF2B5EF4-FFF2-40B4-BE49-F238E27FC236}">
                <a16:creationId xmlns:a16="http://schemas.microsoft.com/office/drawing/2014/main" id="{60DC5D29-8967-A3DA-AC9D-DD46AA10AA2F}"/>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
        <p:nvSpPr>
          <p:cNvPr id="3" name="Rectangle 2">
            <a:extLst>
              <a:ext uri="{FF2B5EF4-FFF2-40B4-BE49-F238E27FC236}">
                <a16:creationId xmlns:a16="http://schemas.microsoft.com/office/drawing/2014/main" id="{C5BB4E67-6010-D6C5-3C74-C87172FA7B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6117103-9F89-0FDF-E8A7-2B01562F82A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C4983902-74ED-87F7-369B-B57637D4708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3036723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22510"/>
            <a:ext cx="6143624"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Course Icons </a:t>
            </a:r>
            <a:r>
              <a:rPr kumimoji="0" lang="en-US" sz="4400" b="0" i="0" u="none" strike="noStrike" kern="1200" cap="none" spc="0" normalizeH="0" baseline="0" noProof="0" dirty="0">
                <a:ln>
                  <a:noFill/>
                </a:ln>
                <a:solidFill>
                  <a:prstClr val="black"/>
                </a:solidFill>
                <a:effectLst/>
                <a:uLnTx/>
                <a:uFillTx/>
                <a:latin typeface="Franklin Gothic Medium"/>
                <a:ea typeface="+mj-ea"/>
                <a:cs typeface="+mj-cs"/>
              </a:rPr>
              <a:t>Key</a:t>
            </a:r>
            <a:endParaRPr lang="en-US"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869026918"/>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dirty="0">
                          <a:solidFill>
                            <a:schemeClr val="tx1"/>
                          </a:solidFill>
                        </a:rPr>
                        <a:t>Icon</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dirty="0">
                          <a:solidFill>
                            <a:schemeClr val="tx1"/>
                          </a:solidFill>
                        </a:rPr>
                        <a:t>Use</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Objectives </a:t>
                      </a:r>
                      <a:r>
                        <a:rPr lang="en-US" sz="2000" b="0" dirty="0">
                          <a:solidFill>
                            <a:schemeClr val="dk1"/>
                          </a:solidFill>
                          <a:latin typeface="Arial"/>
                          <a:ea typeface="Arial"/>
                          <a:cs typeface="Arial"/>
                          <a:sym typeface="Arial"/>
                        </a:rPr>
                        <a:t>of</a:t>
                      </a:r>
                      <a:r>
                        <a:rPr lang="en-US" sz="2000" dirty="0">
                          <a:solidFill>
                            <a:schemeClr val="dk1"/>
                          </a:solidFill>
                          <a:latin typeface="Arial"/>
                          <a:ea typeface="Arial"/>
                          <a:cs typeface="Arial"/>
                          <a:sym typeface="Arial"/>
                        </a:rPr>
                        <a:t> the lesson</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Discovery Dialogue </a:t>
                      </a:r>
                      <a:r>
                        <a:rPr lang="en-US" sz="2000" dirty="0">
                          <a:solidFill>
                            <a:schemeClr val="dk1"/>
                          </a:solidFill>
                          <a:latin typeface="Arial"/>
                          <a:ea typeface="Arial"/>
                          <a:cs typeface="Arial"/>
                          <a:sym typeface="Arial"/>
                        </a:rPr>
                        <a:t>invites sharing of ideas and experiences</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n-US" sz="2000" b="1" dirty="0">
                          <a:solidFill>
                            <a:schemeClr val="dk1"/>
                          </a:solidFill>
                          <a:latin typeface="Arial"/>
                          <a:ea typeface="Arial"/>
                          <a:cs typeface="Arial"/>
                          <a:sym typeface="Arial"/>
                        </a:rPr>
                        <a:t>Activity </a:t>
                      </a:r>
                      <a:r>
                        <a:rPr lang="en-US" sz="2000" b="0" dirty="0">
                          <a:solidFill>
                            <a:schemeClr val="dk1"/>
                          </a:solidFill>
                          <a:latin typeface="Arial"/>
                          <a:ea typeface="Arial"/>
                          <a:cs typeface="Arial"/>
                          <a:sym typeface="Arial"/>
                        </a:rPr>
                        <a:t>completed by </a:t>
                      </a:r>
                      <a:r>
                        <a:rPr lang="en-US" sz="2000" dirty="0">
                          <a:solidFill>
                            <a:schemeClr val="dk1"/>
                          </a:solidFill>
                          <a:latin typeface="Arial"/>
                          <a:ea typeface="Arial"/>
                          <a:cs typeface="Arial"/>
                          <a:sym typeface="Arial"/>
                        </a:rPr>
                        <a:t>individual or group</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n-US" sz="2000" b="1" dirty="0">
                          <a:solidFill>
                            <a:schemeClr val="dk1"/>
                          </a:solidFill>
                          <a:latin typeface="Arial"/>
                          <a:ea typeface="Arial"/>
                          <a:cs typeface="Arial"/>
                          <a:sym typeface="Arial"/>
                        </a:rPr>
                        <a:t>Highlight </a:t>
                      </a:r>
                      <a:r>
                        <a:rPr lang="en-US" sz="2000" b="0" dirty="0">
                          <a:solidFill>
                            <a:schemeClr val="dk1"/>
                          </a:solidFill>
                          <a:latin typeface="Arial"/>
                          <a:ea typeface="Arial"/>
                          <a:cs typeface="Arial"/>
                          <a:sym typeface="Arial"/>
                        </a:rPr>
                        <a:t>of </a:t>
                      </a:r>
                      <a:r>
                        <a:rPr lang="en-US" sz="2000" dirty="0">
                          <a:solidFill>
                            <a:schemeClr val="dk1"/>
                          </a:solidFill>
                          <a:latin typeface="Arial"/>
                          <a:ea typeface="Arial"/>
                          <a:cs typeface="Arial"/>
                          <a:sym typeface="Arial"/>
                        </a:rPr>
                        <a:t>multisectoral or One Health approach</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8076686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_Custom Layout_Portuguese">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13884"/>
            <a:ext cx="7218872" cy="769441"/>
          </a:xfrm>
          <a:prstGeom prst="rect">
            <a:avLst/>
          </a:prstGeom>
          <a:noFill/>
        </p:spPr>
        <p:txBody>
          <a:bodyPr wrap="square">
            <a:spAutoFit/>
          </a:bodyPr>
          <a:lstStyle/>
          <a:p>
            <a:r>
              <a:rPr kumimoji="0" lang="pt-BR" sz="4400" b="0" i="0" u="none" strike="noStrike" kern="1200" cap="none" spc="0" normalizeH="0" baseline="0" noProof="0" dirty="0">
                <a:ln>
                  <a:noFill/>
                </a:ln>
                <a:solidFill>
                  <a:schemeClr val="tx1"/>
                </a:solidFill>
                <a:effectLst/>
                <a:uLnTx/>
                <a:uFillTx/>
                <a:latin typeface="Franklin Gothic Medium"/>
                <a:ea typeface="+mj-ea"/>
                <a:cs typeface="+mj-cs"/>
              </a:rPr>
              <a:t>Comunicação visual</a:t>
            </a:r>
            <a:endParaRPr lang="en-US"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412949075"/>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dirty="0" err="1">
                          <a:solidFill>
                            <a:schemeClr val="tx1"/>
                          </a:solidFill>
                        </a:rPr>
                        <a:t>Ícones</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dirty="0" err="1">
                          <a:solidFill>
                            <a:schemeClr val="tx1"/>
                          </a:solidFill>
                        </a:rPr>
                        <a:t>Uso</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r>
                        <a:rPr lang="en-US" sz="2000" b="1" dirty="0" err="1"/>
                        <a:t>Objetivos</a:t>
                      </a:r>
                      <a:r>
                        <a:rPr lang="en-US" sz="2000" b="1" dirty="0"/>
                        <a:t> </a:t>
                      </a:r>
                      <a:r>
                        <a:rPr lang="en-US" sz="2000" dirty="0"/>
                        <a:t>da </a:t>
                      </a:r>
                      <a:r>
                        <a:rPr lang="en-US" sz="2000" dirty="0" err="1"/>
                        <a:t>lição</a:t>
                      </a:r>
                      <a:endParaRPr lang="en-US"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r>
                        <a:rPr lang="pt-BR" sz="2000" b="1" dirty="0"/>
                        <a:t>O Diálogo de Descobertas </a:t>
                      </a:r>
                      <a:r>
                        <a:rPr lang="pt-BR" sz="2000" dirty="0"/>
                        <a:t>convida ao compartilhamento de ideias e experiências</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r>
                        <a:rPr lang="pt-BR" sz="2000" b="1" dirty="0"/>
                        <a:t>Atividade </a:t>
                      </a:r>
                      <a:r>
                        <a:rPr lang="pt-BR" sz="2000" dirty="0"/>
                        <a:t>realizada por indivíduo ou grupo</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r>
                        <a:rPr lang="pt-BR" sz="2000" b="1" dirty="0"/>
                        <a:t>Destaque para </a:t>
                      </a:r>
                      <a:r>
                        <a:rPr lang="pt-BR" sz="2000" dirty="0"/>
                        <a:t>a abordagem multissetorial ou Uma Só Saúde</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1773067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B8B486-EFC4-8DEE-CC1F-A4E4AD1EC6A7}"/>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29FAA712-DD14-E1D3-B080-8A18549382F6}"/>
              </a:ext>
            </a:extLst>
          </p:cNvPr>
          <p:cNvSpPr txBox="1">
            <a:spLocks/>
          </p:cNvSpPr>
          <p:nvPr/>
        </p:nvSpPr>
        <p:spPr>
          <a:xfrm>
            <a:off x="-93879" y="6326347"/>
            <a:ext cx="496853" cy="365125"/>
          </a:xfrm>
          <a:prstGeom prst="rect">
            <a:avLst/>
          </a:prstGeom>
        </p:spPr>
        <p:txBody>
          <a:bodyPr vert="horz" lIns="0" tIns="0" rIns="0" bIns="0" rtlCol="0" anchor="ctr"/>
          <a:lstStyle>
            <a:defPPr>
              <a:defRPr lang="en-US"/>
            </a:defPPr>
            <a:lvl1pPr marL="0" algn="r" defTabSz="457200" rtl="0" eaLnBrk="1" latinLnBrk="0" hangingPunct="1">
              <a:defRPr lang="en-US" sz="1600" kern="1200" cap="all" smtClean="0">
                <a:solidFill>
                  <a:srgbClr val="000000"/>
                </a:solidFill>
                <a:latin typeface="Arial Re"/>
                <a:ea typeface="+mn-ea"/>
                <a:cs typeface="Arial Re"/>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2F399E-A823-8741-8D87-6A1DD0C00948}" type="slidenum">
              <a:rPr lang="en-US" smtClean="0"/>
              <a:t>‹#›</a:t>
            </a:fld>
            <a:endParaRPr lang="en-US"/>
          </a:p>
        </p:txBody>
      </p:sp>
      <p:cxnSp>
        <p:nvCxnSpPr>
          <p:cNvPr id="13" name="Straight Connector 12">
            <a:extLst>
              <a:ext uri="{FF2B5EF4-FFF2-40B4-BE49-F238E27FC236}">
                <a16:creationId xmlns:a16="http://schemas.microsoft.com/office/drawing/2014/main" id="{36ED80FB-2A60-D1A9-DC89-EA4B76A07465}"/>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2" name="Text Box 8">
            <a:extLst>
              <a:ext uri="{FF2B5EF4-FFF2-40B4-BE49-F238E27FC236}">
                <a16:creationId xmlns:a16="http://schemas.microsoft.com/office/drawing/2014/main" id="{6CD95D06-EBE7-D6FD-A50F-4A5AB187445A}"/>
              </a:ext>
            </a:extLst>
          </p:cNvPr>
          <p:cNvSpPr txBox="1">
            <a:spLocks noChangeArrowheads="1"/>
          </p:cNvSpPr>
          <p:nvPr userDrawn="1"/>
        </p:nvSpPr>
        <p:spPr bwMode="auto">
          <a:xfrm>
            <a:off x="4277784" y="6254750"/>
            <a:ext cx="3657600" cy="336550"/>
          </a:xfrm>
          <a:prstGeom prst="rect">
            <a:avLst/>
          </a:prstGeom>
          <a:noFill/>
          <a:ln>
            <a:noFill/>
          </a:ln>
        </p:spPr>
        <p:txBody>
          <a:bodyPr>
            <a:spAutoFit/>
          </a:bodyPr>
          <a:lstStyle>
            <a:lvl1pPr>
              <a:defRPr>
                <a:solidFill>
                  <a:schemeClr val="tx1"/>
                </a:solidFill>
                <a:latin typeface="Courier New" pitchFamily="49" charset="0"/>
                <a:cs typeface="Arial" charset="0"/>
              </a:defRPr>
            </a:lvl1pPr>
            <a:lvl2pPr marL="742950" indent="-285750">
              <a:defRPr>
                <a:solidFill>
                  <a:schemeClr val="tx1"/>
                </a:solidFill>
                <a:latin typeface="Courier New" pitchFamily="49" charset="0"/>
                <a:cs typeface="Arial" charset="0"/>
              </a:defRPr>
            </a:lvl2pPr>
            <a:lvl3pPr marL="1143000" indent="-228600">
              <a:defRPr>
                <a:solidFill>
                  <a:schemeClr val="tx1"/>
                </a:solidFill>
                <a:latin typeface="Courier New" pitchFamily="49" charset="0"/>
                <a:cs typeface="Arial" charset="0"/>
              </a:defRPr>
            </a:lvl3pPr>
            <a:lvl4pPr marL="1600200" indent="-228600">
              <a:defRPr>
                <a:solidFill>
                  <a:schemeClr val="tx1"/>
                </a:solidFill>
                <a:latin typeface="Courier New" pitchFamily="49" charset="0"/>
                <a:cs typeface="Arial" charset="0"/>
              </a:defRPr>
            </a:lvl4pPr>
            <a:lvl5pPr marL="2057400" indent="-228600">
              <a:defRPr>
                <a:solidFill>
                  <a:schemeClr val="tx1"/>
                </a:solidFill>
                <a:latin typeface="Courier New" pitchFamily="49" charset="0"/>
                <a:cs typeface="Arial" charset="0"/>
              </a:defRPr>
            </a:lvl5pPr>
            <a:lvl6pPr marL="2514600" indent="-228600" eaLnBrk="0" fontAlgn="base" hangingPunct="0">
              <a:lnSpc>
                <a:spcPct val="90000"/>
              </a:lnSpc>
              <a:spcBef>
                <a:spcPct val="0"/>
              </a:spcBef>
              <a:spcAft>
                <a:spcPct val="0"/>
              </a:spcAft>
              <a:defRPr>
                <a:solidFill>
                  <a:schemeClr val="tx1"/>
                </a:solidFill>
                <a:latin typeface="Courier New" pitchFamily="49" charset="0"/>
                <a:cs typeface="Arial" charset="0"/>
              </a:defRPr>
            </a:lvl6pPr>
            <a:lvl7pPr marL="2971800" indent="-228600" eaLnBrk="0" fontAlgn="base" hangingPunct="0">
              <a:lnSpc>
                <a:spcPct val="90000"/>
              </a:lnSpc>
              <a:spcBef>
                <a:spcPct val="0"/>
              </a:spcBef>
              <a:spcAft>
                <a:spcPct val="0"/>
              </a:spcAft>
              <a:defRPr>
                <a:solidFill>
                  <a:schemeClr val="tx1"/>
                </a:solidFill>
                <a:latin typeface="Courier New" pitchFamily="49" charset="0"/>
                <a:cs typeface="Arial" charset="0"/>
              </a:defRPr>
            </a:lvl7pPr>
            <a:lvl8pPr marL="3429000" indent="-228600" eaLnBrk="0" fontAlgn="base" hangingPunct="0">
              <a:lnSpc>
                <a:spcPct val="90000"/>
              </a:lnSpc>
              <a:spcBef>
                <a:spcPct val="0"/>
              </a:spcBef>
              <a:spcAft>
                <a:spcPct val="0"/>
              </a:spcAft>
              <a:defRPr>
                <a:solidFill>
                  <a:schemeClr val="tx1"/>
                </a:solidFill>
                <a:latin typeface="Courier New" pitchFamily="49" charset="0"/>
                <a:cs typeface="Arial" charset="0"/>
              </a:defRPr>
            </a:lvl8pPr>
            <a:lvl9pPr marL="3886200" indent="-228600" eaLnBrk="0" fontAlgn="base" hangingPunct="0">
              <a:lnSpc>
                <a:spcPct val="90000"/>
              </a:lnSpc>
              <a:spcBef>
                <a:spcPct val="0"/>
              </a:spcBef>
              <a:spcAft>
                <a:spcPct val="0"/>
              </a:spcAft>
              <a:defRPr>
                <a:solidFill>
                  <a:schemeClr val="tx1"/>
                </a:solidFill>
                <a:latin typeface="Courier New" pitchFamily="49" charset="0"/>
                <a:cs typeface="Arial" charset="0"/>
              </a:defRPr>
            </a:lvl9pPr>
          </a:lstStyle>
          <a:p>
            <a:pPr algn="ctr" eaLnBrk="1" hangingPunct="1">
              <a:defRPr/>
            </a:pPr>
            <a:endParaRPr lang="en-US" sz="1600">
              <a:solidFill>
                <a:schemeClr val="bg1"/>
              </a:solidFill>
              <a:latin typeface="Franklin Gothic Medium Cond" pitchFamily="34" charset="0"/>
              <a:cs typeface="Times New Roman" pitchFamily="18" charset="0"/>
            </a:endParaRPr>
          </a:p>
        </p:txBody>
      </p:sp>
    </p:spTree>
    <p:extLst>
      <p:ext uri="{BB962C8B-B14F-4D97-AF65-F5344CB8AC3E}">
        <p14:creationId xmlns:p14="http://schemas.microsoft.com/office/powerpoint/2010/main" val="1239041892"/>
      </p:ext>
    </p:extLst>
  </p:cSld>
  <p:clrMap bg1="lt1" tx1="dk1" bg2="lt2" tx2="dk2" accent1="accent1" accent2="accent2" accent3="accent3" accent4="accent4" accent5="accent5" accent6="accent6" hlink="hlink" folHlink="folHlink"/>
  <p:sldLayoutIdLst>
    <p:sldLayoutId id="2147484742" r:id="rId1"/>
    <p:sldLayoutId id="2147484743" r:id="rId2"/>
    <p:sldLayoutId id="2147484744" r:id="rId3"/>
    <p:sldLayoutId id="2147484745" r:id="rId4"/>
    <p:sldLayoutId id="2147484746" r:id="rId5"/>
    <p:sldLayoutId id="2147484747" r:id="rId6"/>
    <p:sldLayoutId id="2147484748" r:id="rId7"/>
    <p:sldLayoutId id="2147484749" r:id="rId8"/>
    <p:sldLayoutId id="2147484750" r:id="rId9"/>
    <p:sldLayoutId id="2147484751" r:id="rId10"/>
    <p:sldLayoutId id="2147484752" r:id="rId11"/>
    <p:sldLayoutId id="2147484753" r:id="rId12"/>
    <p:sldLayoutId id="2147484754" r:id="rId13"/>
    <p:sldLayoutId id="2147484755" r:id="rId14"/>
    <p:sldLayoutId id="2147484756" r:id="rId15"/>
    <p:sldLayoutId id="2147484757" r:id="rId16"/>
    <p:sldLayoutId id="2147484758" r:id="rId17"/>
    <p:sldLayoutId id="2147484759" r:id="rId18"/>
    <p:sldLayoutId id="2147484760" r:id="rId19"/>
    <p:sldLayoutId id="2147484761" r:id="rId20"/>
    <p:sldLayoutId id="2147484762" r:id="rId21"/>
    <p:sldLayoutId id="2147484763" r:id="rId22"/>
    <p:sldLayoutId id="2147484764" r:id="rId23"/>
    <p:sldLayoutId id="2147484765" r:id="rId24"/>
    <p:sldLayoutId id="2147484766" r:id="rId25"/>
    <p:sldLayoutId id="2147484767" r:id="rId26"/>
    <p:sldLayoutId id="2147484768" r:id="rId27"/>
    <p:sldLayoutId id="2147484769" r:id="rId28"/>
    <p:sldLayoutId id="2147484770" r:id="rId29"/>
    <p:sldLayoutId id="2147484771" r:id="rId30"/>
    <p:sldLayoutId id="2147484772" r:id="rId31"/>
    <p:sldLayoutId id="2147484773" r:id="rId32"/>
    <p:sldLayoutId id="2147484774" r:id="rId3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20.svg"/><Relationship Id="rId5" Type="http://schemas.openxmlformats.org/officeDocument/2006/relationships/image" Target="../media/image19.png"/><Relationship Id="rId10" Type="http://schemas.openxmlformats.org/officeDocument/2006/relationships/image" Target="../media/image24.svg"/><Relationship Id="rId4" Type="http://schemas.openxmlformats.org/officeDocument/2006/relationships/image" Target="../media/image18.svg"/><Relationship Id="rId9" Type="http://schemas.openxmlformats.org/officeDocument/2006/relationships/image" Target="../media/image2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28.jpeg"/><Relationship Id="rId7" Type="http://schemas.microsoft.com/office/2007/relationships/hdphoto" Target="../media/hdphoto2.wdp"/><Relationship Id="rId2" Type="http://schemas.openxmlformats.org/officeDocument/2006/relationships/notesSlide" Target="../notesSlides/notesSlide26.xml"/><Relationship Id="rId1" Type="http://schemas.openxmlformats.org/officeDocument/2006/relationships/slideLayout" Target="../slideLayouts/slideLayout4.xml"/><Relationship Id="rId6" Type="http://schemas.openxmlformats.org/officeDocument/2006/relationships/image" Target="../media/image30.png"/><Relationship Id="rId5" Type="http://schemas.microsoft.com/office/2007/relationships/hdphoto" Target="../media/hdphoto1.wdp"/><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hyperlink" Target="https://reliefweb.int/report/ethiopia/ethiopia-humanitarian-snapshot-february-2024" TargetMode="Externa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Text Placeholder 27"/>
          <p:cNvSpPr>
            <a:spLocks noGrp="1"/>
          </p:cNvSpPr>
          <p:nvPr>
            <p:ph type="body" sz="quarter" idx="17"/>
          </p:nvPr>
        </p:nvSpPr>
        <p:spPr>
          <a:xfrm>
            <a:off x="518160" y="2110490"/>
            <a:ext cx="8181340" cy="1588535"/>
          </a:xfrm>
          <a:prstGeom prst="rect">
            <a:avLst/>
          </a:prstGeom>
        </p:spPr>
        <p:txBody>
          <a:bodyPr/>
          <a:lstStyle/>
          <a:p>
            <a:pPr>
              <a:spcBef>
                <a:spcPct val="0"/>
              </a:spcBef>
              <a:spcAft>
                <a:spcPct val="0"/>
              </a:spcAft>
            </a:pPr>
            <a:r>
              <a:rPr lang="en-US" altLang="en-US" dirty="0" err="1">
                <a:cs typeface="Times New Roman" panose="02020603050405020304" pitchFamily="18" charset="0"/>
              </a:rPr>
              <a:t>Introdução</a:t>
            </a:r>
            <a:r>
              <a:rPr lang="en-US" altLang="en-US" dirty="0">
                <a:cs typeface="Times New Roman" panose="02020603050405020304" pitchFamily="18" charset="0"/>
              </a:rPr>
              <a:t> </a:t>
            </a:r>
            <a:r>
              <a:rPr lang="en-US" altLang="en-US" dirty="0" err="1">
                <a:cs typeface="Times New Roman" panose="02020603050405020304" pitchFamily="18" charset="0"/>
              </a:rPr>
              <a:t>às</a:t>
            </a:r>
            <a:r>
              <a:rPr lang="en-US" altLang="en-US" dirty="0">
                <a:cs typeface="Times New Roman" panose="02020603050405020304" pitchFamily="18" charset="0"/>
              </a:rPr>
              <a:t> </a:t>
            </a:r>
            <a:r>
              <a:rPr lang="en-US" altLang="en-US" dirty="0" err="1">
                <a:cs typeface="Times New Roman" panose="02020603050405020304" pitchFamily="18" charset="0"/>
              </a:rPr>
              <a:t>Atividades</a:t>
            </a:r>
            <a:r>
              <a:rPr lang="en-US" altLang="en-US" dirty="0">
                <a:cs typeface="Times New Roman" panose="02020603050405020304" pitchFamily="18" charset="0"/>
              </a:rPr>
              <a:t> do </a:t>
            </a:r>
            <a:r>
              <a:rPr lang="en-US" altLang="en-US" dirty="0" err="1">
                <a:cs typeface="Times New Roman" panose="02020603050405020304" pitchFamily="18" charset="0"/>
              </a:rPr>
              <a:t>Intervalo</a:t>
            </a:r>
            <a:r>
              <a:rPr lang="en-US" altLang="en-US" dirty="0">
                <a:cs typeface="Times New Roman" panose="02020603050405020304" pitchFamily="18" charset="0"/>
              </a:rPr>
              <a:t> de Campo 1</a:t>
            </a:r>
          </a:p>
        </p:txBody>
      </p:sp>
      <p:sp>
        <p:nvSpPr>
          <p:cNvPr id="20486" name="Text Placeholder 4"/>
          <p:cNvSpPr>
            <a:spLocks noGrp="1"/>
          </p:cNvSpPr>
          <p:nvPr>
            <p:ph type="body" sz="quarter" idx="16"/>
          </p:nvPr>
        </p:nvSpPr>
        <p:spPr/>
        <p:txBody>
          <a:bodyPr/>
          <a:lstStyle/>
          <a:p>
            <a:pPr fontAlgn="base">
              <a:spcAft>
                <a:spcPct val="0"/>
              </a:spcAft>
            </a:pPr>
            <a:r>
              <a:rPr lang="en-US" altLang="en-US" dirty="0" err="1"/>
              <a:t>Oficina</a:t>
            </a:r>
            <a:r>
              <a:rPr lang="en-US" altLang="en-US" dirty="0"/>
              <a:t> 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BFE48A2-E55F-9E6E-C6E1-87D0BD09C48C}"/>
              </a:ext>
            </a:extLst>
          </p:cNvPr>
          <p:cNvSpPr>
            <a:spLocks noGrp="1"/>
          </p:cNvSpPr>
          <p:nvPr>
            <p:ph type="title"/>
          </p:nvPr>
        </p:nvSpPr>
        <p:spPr/>
        <p:txBody>
          <a:bodyPr/>
          <a:lstStyle/>
          <a:p>
            <a:r>
              <a:rPr lang="en-US" dirty="0"/>
              <a:t>4 </a:t>
            </a:r>
            <a:r>
              <a:rPr lang="en-US" dirty="0" err="1"/>
              <a:t>seções</a:t>
            </a:r>
            <a:r>
              <a:rPr lang="en-US" dirty="0"/>
              <a:t> de um </a:t>
            </a:r>
            <a:r>
              <a:rPr lang="en-US" dirty="0" err="1"/>
              <a:t>relatório</a:t>
            </a:r>
            <a:r>
              <a:rPr lang="en-US" dirty="0"/>
              <a:t> </a:t>
            </a:r>
            <a:r>
              <a:rPr lang="en-US" dirty="0" err="1"/>
              <a:t>semanal</a:t>
            </a:r>
            <a:r>
              <a:rPr lang="en-US" dirty="0"/>
              <a:t> </a:t>
            </a:r>
            <a:br>
              <a:rPr lang="en-US" dirty="0"/>
            </a:br>
            <a:r>
              <a:rPr lang="en-US" dirty="0"/>
              <a:t>de </a:t>
            </a:r>
            <a:r>
              <a:rPr lang="en-US" dirty="0" err="1"/>
              <a:t>vigilância</a:t>
            </a:r>
            <a:endParaRPr lang="en-US" dirty="0"/>
          </a:p>
        </p:txBody>
      </p:sp>
      <p:sp>
        <p:nvSpPr>
          <p:cNvPr id="2" name="Content Placeholder 1">
            <a:extLst>
              <a:ext uri="{FF2B5EF4-FFF2-40B4-BE49-F238E27FC236}">
                <a16:creationId xmlns:a16="http://schemas.microsoft.com/office/drawing/2014/main" id="{21A58821-8025-65CD-EEDB-5BBA4EBE10ED}"/>
              </a:ext>
            </a:extLst>
          </p:cNvPr>
          <p:cNvSpPr>
            <a:spLocks noGrp="1"/>
          </p:cNvSpPr>
          <p:nvPr>
            <p:ph sz="half" idx="2"/>
          </p:nvPr>
        </p:nvSpPr>
        <p:spPr>
          <a:prstGeom prst="rect">
            <a:avLst/>
          </a:prstGeom>
        </p:spPr>
        <p:txBody>
          <a:bodyPr/>
          <a:lstStyle/>
          <a:p>
            <a:pPr marL="514350" indent="-514350">
              <a:buFont typeface="+mj-lt"/>
              <a:buAutoNum type="arabicPeriod"/>
            </a:pPr>
            <a:r>
              <a:rPr lang="en-US" dirty="0"/>
              <a:t>Destaques da semana</a:t>
            </a:r>
          </a:p>
          <a:p>
            <a:pPr marL="514350" indent="-514350">
              <a:buFont typeface="+mj-lt"/>
              <a:buAutoNum type="arabicPeriod"/>
            </a:pPr>
            <a:r>
              <a:rPr lang="en-US" dirty="0"/>
              <a:t>Pontualidade e exaustividade</a:t>
            </a:r>
          </a:p>
          <a:p>
            <a:pPr marL="514350" indent="-514350">
              <a:buFont typeface="+mj-lt"/>
              <a:buAutoNum type="arabicPeriod"/>
            </a:pPr>
            <a:r>
              <a:rPr lang="en-US" dirty="0"/>
              <a:t>Relatórios de doenças</a:t>
            </a:r>
          </a:p>
          <a:p>
            <a:pPr marL="514350" indent="-514350">
              <a:buFont typeface="+mj-lt"/>
              <a:buAutoNum type="arabicPeriod"/>
            </a:pPr>
            <a:r>
              <a:rPr lang="en-US" dirty="0"/>
              <a:t>Doença em foco</a:t>
            </a:r>
          </a:p>
          <a:p>
            <a:pPr marL="514350" indent="-514350">
              <a:buFont typeface="+mj-lt"/>
              <a:buAutoNum type="arabicPeriod"/>
            </a:pPr>
            <a:endParaRPr lang="en-US" dirty="0"/>
          </a:p>
        </p:txBody>
      </p:sp>
      <p:pic>
        <p:nvPicPr>
          <p:cNvPr id="9" name="Graphic 8" descr="Alarm clock with solid fill">
            <a:extLst>
              <a:ext uri="{FF2B5EF4-FFF2-40B4-BE49-F238E27FC236}">
                <a16:creationId xmlns:a16="http://schemas.microsoft.com/office/drawing/2014/main" id="{9039446B-ECE9-4C0A-DFCE-6DF44420282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811049" y="2539999"/>
            <a:ext cx="1778001" cy="1778001"/>
          </a:xfrm>
          <a:prstGeom prst="rect">
            <a:avLst/>
          </a:prstGeom>
        </p:spPr>
      </p:pic>
      <p:pic>
        <p:nvPicPr>
          <p:cNvPr id="17" name="Graphic 16" descr="List with solid fill">
            <a:extLst>
              <a:ext uri="{FF2B5EF4-FFF2-40B4-BE49-F238E27FC236}">
                <a16:creationId xmlns:a16="http://schemas.microsoft.com/office/drawing/2014/main" id="{B6563F46-94DF-7B5D-399A-57763CCDEEB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684971" y="1426719"/>
            <a:ext cx="1778001" cy="1778001"/>
          </a:xfrm>
          <a:prstGeom prst="rect">
            <a:avLst/>
          </a:prstGeom>
        </p:spPr>
      </p:pic>
      <p:pic>
        <p:nvPicPr>
          <p:cNvPr id="21" name="Graphic 20" descr="Pandemic exponential curve bar graph with solid fill">
            <a:extLst>
              <a:ext uri="{FF2B5EF4-FFF2-40B4-BE49-F238E27FC236}">
                <a16:creationId xmlns:a16="http://schemas.microsoft.com/office/drawing/2014/main" id="{C31874D2-0424-1153-8B69-B85ABA908F5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160265" y="3382265"/>
            <a:ext cx="1871469" cy="1871469"/>
          </a:xfrm>
          <a:prstGeom prst="rect">
            <a:avLst/>
          </a:prstGeom>
        </p:spPr>
      </p:pic>
      <p:pic>
        <p:nvPicPr>
          <p:cNvPr id="25" name="Graphic 24" descr="Postit Notes with solid fill">
            <a:extLst>
              <a:ext uri="{FF2B5EF4-FFF2-40B4-BE49-F238E27FC236}">
                <a16:creationId xmlns:a16="http://schemas.microsoft.com/office/drawing/2014/main" id="{559B0338-08E6-BBF4-BD89-A898F7194D5B}"/>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32338" y="4624347"/>
            <a:ext cx="1778001" cy="1778001"/>
          </a:xfrm>
          <a:prstGeom prst="rect">
            <a:avLst/>
          </a:prstGeom>
        </p:spPr>
      </p:pic>
    </p:spTree>
    <p:extLst>
      <p:ext uri="{BB962C8B-B14F-4D97-AF65-F5344CB8AC3E}">
        <p14:creationId xmlns:p14="http://schemas.microsoft.com/office/powerpoint/2010/main" val="3510915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AF171114-98E4-41DC-B57F-6B618F711048}"/>
              </a:ext>
            </a:extLst>
          </p:cNvPr>
          <p:cNvSpPr>
            <a:spLocks noGrp="1"/>
          </p:cNvSpPr>
          <p:nvPr>
            <p:ph sz="half" idx="2"/>
          </p:nvPr>
        </p:nvSpPr>
        <p:spPr>
          <a:prstGeom prst="rect">
            <a:avLst/>
          </a:prstGeom>
        </p:spPr>
        <p:txBody>
          <a:bodyPr/>
          <a:lstStyle/>
          <a:p>
            <a:pPr marL="0" indent="0">
              <a:buNone/>
            </a:pPr>
            <a:r>
              <a:rPr lang="en-US" dirty="0"/>
              <a:t>Inclui 2-3 pontos-chave sobre a semana, tais como:</a:t>
            </a:r>
          </a:p>
          <a:p>
            <a:pPr lvl="1"/>
            <a:r>
              <a:rPr lang="en-US" dirty="0"/>
              <a:t>Qualquer </a:t>
            </a:r>
            <a:r>
              <a:rPr lang="en-US" dirty="0" err="1"/>
              <a:t>ocorrência</a:t>
            </a:r>
            <a:r>
              <a:rPr lang="en-US" dirty="0"/>
              <a:t> </a:t>
            </a:r>
            <a:r>
              <a:rPr lang="en-US" dirty="0" err="1"/>
              <a:t>incomum</a:t>
            </a:r>
            <a:r>
              <a:rPr lang="en-US" dirty="0"/>
              <a:t> de doença </a:t>
            </a:r>
          </a:p>
          <a:p>
            <a:pPr lvl="1"/>
            <a:r>
              <a:rPr lang="en-US" dirty="0"/>
              <a:t>Número de casos de doenças de declaração imediata</a:t>
            </a:r>
          </a:p>
          <a:p>
            <a:pPr lvl="1"/>
            <a:r>
              <a:rPr lang="en-US" dirty="0"/>
              <a:t>% de estabelecimentos que comunicaram dados (número de estabelecimentos que comunicaram dados / número de estabelecimentos que se esperava que comunicassem dados)</a:t>
            </a:r>
          </a:p>
          <a:p>
            <a:pPr lvl="1"/>
            <a:r>
              <a:rPr lang="en-US" dirty="0"/>
              <a:t>Suspeita ou confirmação de surtos</a:t>
            </a:r>
          </a:p>
          <a:p>
            <a:pPr lvl="1"/>
            <a:r>
              <a:rPr lang="en-US" dirty="0"/>
              <a:t>Eventos ou planos futuros (por exemplo, campanha de vacinação contra a poliomielite)</a:t>
            </a:r>
          </a:p>
          <a:p>
            <a:pPr marL="0" indent="0">
              <a:buNone/>
            </a:pPr>
            <a:endParaRPr lang="en-US" dirty="0"/>
          </a:p>
        </p:txBody>
      </p:sp>
      <p:sp>
        <p:nvSpPr>
          <p:cNvPr id="2" name="Title 1"/>
          <p:cNvSpPr>
            <a:spLocks noGrp="1"/>
          </p:cNvSpPr>
          <p:nvPr>
            <p:ph type="title"/>
          </p:nvPr>
        </p:nvSpPr>
        <p:spPr/>
        <p:txBody>
          <a:bodyPr/>
          <a:lstStyle/>
          <a:p>
            <a:r>
              <a:rPr lang="en-US" dirty="0" err="1">
                <a:ea typeface="ＭＳ Ｐゴシック" pitchFamily="34" charset="-128"/>
              </a:rPr>
              <a:t>Seção</a:t>
            </a:r>
            <a:r>
              <a:rPr lang="en-US" dirty="0">
                <a:ea typeface="ＭＳ Ｐゴシック" pitchFamily="34" charset="-128"/>
              </a:rPr>
              <a:t> 1. Destaques da </a:t>
            </a:r>
            <a:r>
              <a:rPr lang="en-US" dirty="0" err="1">
                <a:ea typeface="ＭＳ Ｐゴシック" pitchFamily="34" charset="-128"/>
              </a:rPr>
              <a:t>semana</a:t>
            </a:r>
            <a:endParaRPr lang="en-US" dirty="0"/>
          </a:p>
        </p:txBody>
      </p:sp>
    </p:spTree>
    <p:extLst>
      <p:ext uri="{BB962C8B-B14F-4D97-AF65-F5344CB8AC3E}">
        <p14:creationId xmlns:p14="http://schemas.microsoft.com/office/powerpoint/2010/main" val="35730853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0A35289D-D456-2FDB-FFFF-942B20F99281}"/>
              </a:ext>
            </a:extLst>
          </p:cNvPr>
          <p:cNvSpPr>
            <a:spLocks noGrp="1"/>
          </p:cNvSpPr>
          <p:nvPr>
            <p:ph sz="half" idx="2"/>
          </p:nvPr>
        </p:nvSpPr>
        <p:spPr>
          <a:xfrm>
            <a:off x="838200" y="1257301"/>
            <a:ext cx="10515600" cy="4860866"/>
          </a:xfrm>
          <a:prstGeom prst="rect">
            <a:avLst/>
          </a:prstGeom>
          <a:noFill/>
        </p:spPr>
        <p:txBody>
          <a:bodyPr/>
          <a:lstStyle/>
          <a:p>
            <a:pPr marL="0" indent="0">
              <a:buNone/>
            </a:pPr>
            <a:r>
              <a:rPr lang="en-US" sz="2000" b="1" dirty="0"/>
              <a:t>Quadro 1. Estabelecimentos que comunicaram o cumprimento dos prazos esta semana e no acumulado do ano</a:t>
            </a:r>
          </a:p>
        </p:txBody>
      </p:sp>
      <p:sp>
        <p:nvSpPr>
          <p:cNvPr id="2" name="Title 1"/>
          <p:cNvSpPr>
            <a:spLocks noGrp="1"/>
          </p:cNvSpPr>
          <p:nvPr>
            <p:ph type="title"/>
          </p:nvPr>
        </p:nvSpPr>
        <p:spPr/>
        <p:txBody>
          <a:bodyPr/>
          <a:lstStyle/>
          <a:p>
            <a:r>
              <a:rPr lang="en-US" dirty="0" err="1">
                <a:ea typeface="ＭＳ Ｐゴシック" pitchFamily="34" charset="-128"/>
              </a:rPr>
              <a:t>Seção</a:t>
            </a:r>
            <a:r>
              <a:rPr lang="en-US" dirty="0">
                <a:ea typeface="ＭＳ Ｐゴシック" pitchFamily="34" charset="-128"/>
              </a:rPr>
              <a:t> 2. </a:t>
            </a:r>
            <a:r>
              <a:rPr lang="en-US" dirty="0"/>
              <a:t>Atualidade e </a:t>
            </a:r>
            <a:r>
              <a:rPr lang="en-US" dirty="0" err="1"/>
              <a:t>exaustividade</a:t>
            </a:r>
            <a:r>
              <a:rPr lang="en-US" dirty="0"/>
              <a:t> (1/2) </a:t>
            </a:r>
          </a:p>
        </p:txBody>
      </p:sp>
      <p:graphicFrame>
        <p:nvGraphicFramePr>
          <p:cNvPr id="4" name="Table 7">
            <a:extLst>
              <a:ext uri="{FF2B5EF4-FFF2-40B4-BE49-F238E27FC236}">
                <a16:creationId xmlns:a16="http://schemas.microsoft.com/office/drawing/2014/main" id="{CCB3E635-0DC4-08D4-378C-FF8752F199F7}"/>
              </a:ext>
            </a:extLst>
          </p:cNvPr>
          <p:cNvGraphicFramePr>
            <a:graphicFrameLocks noGrp="1"/>
          </p:cNvGraphicFramePr>
          <p:nvPr>
            <p:extLst>
              <p:ext uri="{D42A27DB-BD31-4B8C-83A1-F6EECF244321}">
                <p14:modId xmlns:p14="http://schemas.microsoft.com/office/powerpoint/2010/main" val="2500798612"/>
              </p:ext>
            </p:extLst>
          </p:nvPr>
        </p:nvGraphicFramePr>
        <p:xfrm>
          <a:off x="1224643" y="1984833"/>
          <a:ext cx="8833757" cy="4663440"/>
        </p:xfrm>
        <a:graphic>
          <a:graphicData uri="http://schemas.openxmlformats.org/drawingml/2006/table">
            <a:tbl>
              <a:tblPr bandRow="1">
                <a:tableStyleId>{68D230F3-CF80-4859-8CE7-A43EE81993B5}</a:tableStyleId>
              </a:tblPr>
              <a:tblGrid>
                <a:gridCol w="696912">
                  <a:extLst>
                    <a:ext uri="{9D8B030D-6E8A-4147-A177-3AD203B41FA5}">
                      <a16:colId xmlns:a16="http://schemas.microsoft.com/office/drawing/2014/main" val="3105788141"/>
                    </a:ext>
                  </a:extLst>
                </a:gridCol>
                <a:gridCol w="2372859">
                  <a:extLst>
                    <a:ext uri="{9D8B030D-6E8A-4147-A177-3AD203B41FA5}">
                      <a16:colId xmlns:a16="http://schemas.microsoft.com/office/drawing/2014/main" val="919050284"/>
                    </a:ext>
                  </a:extLst>
                </a:gridCol>
                <a:gridCol w="2560177">
                  <a:extLst>
                    <a:ext uri="{9D8B030D-6E8A-4147-A177-3AD203B41FA5}">
                      <a16:colId xmlns:a16="http://schemas.microsoft.com/office/drawing/2014/main" val="274048291"/>
                    </a:ext>
                  </a:extLst>
                </a:gridCol>
                <a:gridCol w="3203809">
                  <a:extLst>
                    <a:ext uri="{9D8B030D-6E8A-4147-A177-3AD203B41FA5}">
                      <a16:colId xmlns:a16="http://schemas.microsoft.com/office/drawing/2014/main" val="537266801"/>
                    </a:ext>
                  </a:extLst>
                </a:gridCol>
              </a:tblGrid>
              <a:tr h="635365">
                <a:tc>
                  <a:txBody>
                    <a:bodyPr/>
                    <a:lstStyle/>
                    <a:p>
                      <a:r>
                        <a:rPr lang="en-US" sz="2000" b="1" dirty="0"/>
                        <a:t>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US" sz="2000" b="1" dirty="0"/>
                        <a:t>Nome do </a:t>
                      </a:r>
                      <a:r>
                        <a:rPr lang="en-US" sz="2000" b="1" dirty="0" err="1"/>
                        <a:t>estabelecimento</a:t>
                      </a:r>
                      <a:endParaRPr lang="en-US" sz="20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2000" b="1" dirty="0"/>
                        <a:t>Esta semana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2000" b="1" dirty="0"/>
                        <a:t>% acumulado até à data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407702438"/>
                  </a:ext>
                </a:extLst>
              </a:tr>
              <a:tr h="359119">
                <a:tc>
                  <a:txBody>
                    <a:bodyPr/>
                    <a:lstStyle/>
                    <a:p>
                      <a:r>
                        <a:rPr lang="en-US" sz="2000"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74762654"/>
                  </a:ext>
                </a:extLst>
              </a:tr>
              <a:tr h="359119">
                <a:tc>
                  <a:txBody>
                    <a:bodyPr/>
                    <a:lstStyle/>
                    <a:p>
                      <a:r>
                        <a:rPr lang="en-US" sz="2000"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918195028"/>
                  </a:ext>
                </a:extLst>
              </a:tr>
              <a:tr h="359119">
                <a:tc>
                  <a:txBody>
                    <a:bodyPr/>
                    <a:lstStyle/>
                    <a:p>
                      <a:r>
                        <a:rPr lang="en-US" sz="2000"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14345679"/>
                  </a:ext>
                </a:extLst>
              </a:tr>
              <a:tr h="359119">
                <a:tc>
                  <a:txBody>
                    <a:bodyPr/>
                    <a:lstStyle/>
                    <a:p>
                      <a:r>
                        <a:rPr lang="en-US" sz="200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284906039"/>
                  </a:ext>
                </a:extLst>
              </a:tr>
              <a:tr h="359119">
                <a:tc>
                  <a:txBody>
                    <a:bodyPr/>
                    <a:lstStyle/>
                    <a:p>
                      <a:r>
                        <a:rPr lang="en-US" sz="2000" dirty="0"/>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16741823"/>
                  </a:ext>
                </a:extLst>
              </a:tr>
              <a:tr h="359119">
                <a:tc>
                  <a:txBody>
                    <a:bodyPr/>
                    <a:lstStyle/>
                    <a:p>
                      <a:r>
                        <a:rPr lang="en-US" sz="2000" dirty="0"/>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700889022"/>
                  </a:ext>
                </a:extLst>
              </a:tr>
              <a:tr h="359119">
                <a:tc>
                  <a:txBody>
                    <a:bodyPr/>
                    <a:lstStyle/>
                    <a:p>
                      <a:r>
                        <a:rPr lang="en-US" sz="2000"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14500848"/>
                  </a:ext>
                </a:extLst>
              </a:tr>
              <a:tr h="359119">
                <a:tc>
                  <a:txBody>
                    <a:bodyPr/>
                    <a:lstStyle/>
                    <a:p>
                      <a:r>
                        <a:rPr lang="en-US" sz="2000" dirty="0"/>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437839280"/>
                  </a:ext>
                </a:extLst>
              </a:tr>
              <a:tr h="359119">
                <a:tc>
                  <a:txBody>
                    <a:bodyPr/>
                    <a:lstStyle/>
                    <a:p>
                      <a:r>
                        <a:rPr lang="en-US" sz="2000" dirty="0"/>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J</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06608075"/>
                  </a:ext>
                </a:extLst>
              </a:tr>
              <a:tr h="359119">
                <a:tc>
                  <a:txBody>
                    <a:bodyPr/>
                    <a:lstStyle/>
                    <a:p>
                      <a:r>
                        <a:rPr lang="en-US" sz="2000" dirty="0"/>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323748623"/>
                  </a:ext>
                </a:extLst>
              </a:tr>
            </a:tbl>
          </a:graphicData>
        </a:graphic>
      </p:graphicFrame>
      <p:grpSp>
        <p:nvGrpSpPr>
          <p:cNvPr id="3" name="Group 2">
            <a:extLst>
              <a:ext uri="{FF2B5EF4-FFF2-40B4-BE49-F238E27FC236}">
                <a16:creationId xmlns:a16="http://schemas.microsoft.com/office/drawing/2014/main" id="{C5196551-48DA-DFB6-94D7-D50DA2573B83}"/>
              </a:ext>
            </a:extLst>
          </p:cNvPr>
          <p:cNvGrpSpPr/>
          <p:nvPr/>
        </p:nvGrpSpPr>
        <p:grpSpPr>
          <a:xfrm>
            <a:off x="4763864" y="2559967"/>
            <a:ext cx="1755314" cy="3949314"/>
            <a:chOff x="5331286" y="2467851"/>
            <a:chExt cx="1780713" cy="3924730"/>
          </a:xfrm>
        </p:grpSpPr>
        <p:sp>
          <p:nvSpPr>
            <p:cNvPr id="8" name="Callout: Left-Right Arrow 7">
              <a:extLst>
                <a:ext uri="{FF2B5EF4-FFF2-40B4-BE49-F238E27FC236}">
                  <a16:creationId xmlns:a16="http://schemas.microsoft.com/office/drawing/2014/main" id="{A6664495-F7BD-BE47-0DC9-4FA738626E3A}"/>
                </a:ext>
              </a:extLst>
            </p:cNvPr>
            <p:cNvSpPr/>
            <p:nvPr/>
          </p:nvSpPr>
          <p:spPr>
            <a:xfrm rot="5400000">
              <a:off x="4259278" y="3539860"/>
              <a:ext cx="3924730" cy="1780712"/>
            </a:xfrm>
            <a:prstGeom prst="leftRightArrowCallout">
              <a:avLst>
                <a:gd name="adj1" fmla="val 8582"/>
                <a:gd name="adj2" fmla="val 14552"/>
                <a:gd name="adj3" fmla="val 35448"/>
                <a:gd name="adj4" fmla="val 48123"/>
              </a:avLst>
            </a:prstGeom>
            <a:solidFill>
              <a:srgbClr val="A3DC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A307AB19-6420-2867-D59B-2EE321BA1D7E}"/>
                </a:ext>
              </a:extLst>
            </p:cNvPr>
            <p:cNvSpPr txBox="1"/>
            <p:nvPr/>
          </p:nvSpPr>
          <p:spPr>
            <a:xfrm>
              <a:off x="5331286" y="3658675"/>
              <a:ext cx="1780713" cy="1192857"/>
            </a:xfrm>
            <a:prstGeom prst="rect">
              <a:avLst/>
            </a:prstGeom>
            <a:noFill/>
          </p:spPr>
          <p:txBody>
            <a:bodyPr wrap="square" rtlCol="0">
              <a:spAutoFit/>
            </a:bodyPr>
            <a:lstStyle/>
            <a:p>
              <a:pPr algn="ctr"/>
              <a:r>
                <a:rPr lang="en-US" dirty="0"/>
                <a:t>O, A, </a:t>
              </a:r>
              <a:r>
                <a:rPr lang="en-US" dirty="0" err="1"/>
                <a:t>ou</a:t>
              </a:r>
              <a:r>
                <a:rPr lang="en-US" dirty="0"/>
                <a:t> NE</a:t>
              </a:r>
            </a:p>
            <a:p>
              <a:pPr algn="ctr"/>
              <a:r>
                <a:rPr lang="en-US" dirty="0"/>
                <a:t>e </a:t>
              </a:r>
              <a:r>
                <a:rPr lang="en-US" dirty="0" err="1"/>
                <a:t>alterar</a:t>
              </a:r>
              <a:r>
                <a:rPr lang="en-US" dirty="0"/>
                <a:t> a cor em conformidade</a:t>
              </a:r>
            </a:p>
          </p:txBody>
        </p:sp>
      </p:grpSp>
      <p:grpSp>
        <p:nvGrpSpPr>
          <p:cNvPr id="5" name="Group 4">
            <a:extLst>
              <a:ext uri="{FF2B5EF4-FFF2-40B4-BE49-F238E27FC236}">
                <a16:creationId xmlns:a16="http://schemas.microsoft.com/office/drawing/2014/main" id="{817F2B3D-66A2-650B-8C8B-B1586B92A6FE}"/>
              </a:ext>
            </a:extLst>
          </p:cNvPr>
          <p:cNvGrpSpPr/>
          <p:nvPr/>
        </p:nvGrpSpPr>
        <p:grpSpPr>
          <a:xfrm>
            <a:off x="7555431" y="2698959"/>
            <a:ext cx="2111083" cy="3949314"/>
            <a:chOff x="8007207" y="2467851"/>
            <a:chExt cx="1642224" cy="3924730"/>
          </a:xfrm>
          <a:solidFill>
            <a:srgbClr val="A3DCFF"/>
          </a:solidFill>
        </p:grpSpPr>
        <p:sp>
          <p:nvSpPr>
            <p:cNvPr id="9" name="Callout: Left-Right Arrow 8">
              <a:extLst>
                <a:ext uri="{FF2B5EF4-FFF2-40B4-BE49-F238E27FC236}">
                  <a16:creationId xmlns:a16="http://schemas.microsoft.com/office/drawing/2014/main" id="{3FB2E632-188F-186A-259E-830E2B581DA8}"/>
                </a:ext>
              </a:extLst>
            </p:cNvPr>
            <p:cNvSpPr/>
            <p:nvPr/>
          </p:nvSpPr>
          <p:spPr>
            <a:xfrm rot="5400000">
              <a:off x="6865954" y="3609104"/>
              <a:ext cx="3924730" cy="1642224"/>
            </a:xfrm>
            <a:prstGeom prst="leftRightArrowCallout">
              <a:avLst>
                <a:gd name="adj1" fmla="val 8582"/>
                <a:gd name="adj2" fmla="val 14552"/>
                <a:gd name="adj3" fmla="val 27949"/>
                <a:gd name="adj4" fmla="val 48123"/>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F0B9DB6D-0CE6-34B4-2607-020CEE9AC4CA}"/>
                </a:ext>
              </a:extLst>
            </p:cNvPr>
            <p:cNvSpPr txBox="1"/>
            <p:nvPr/>
          </p:nvSpPr>
          <p:spPr>
            <a:xfrm>
              <a:off x="8019908" y="3800508"/>
              <a:ext cx="1629523" cy="1192857"/>
            </a:xfrm>
            <a:prstGeom prst="rect">
              <a:avLst/>
            </a:prstGeom>
            <a:grpFill/>
          </p:spPr>
          <p:txBody>
            <a:bodyPr wrap="square" rtlCol="0">
              <a:spAutoFit/>
            </a:bodyPr>
            <a:lstStyle/>
            <a:p>
              <a:pPr algn="ctr"/>
              <a:r>
                <a:rPr lang="en-US" dirty="0"/>
                <a:t>% acumulado </a:t>
              </a:r>
              <a:r>
                <a:rPr lang="en-US" dirty="0" err="1"/>
                <a:t>até</a:t>
              </a:r>
              <a:r>
                <a:rPr lang="en-US" dirty="0"/>
                <a:t> a data e </a:t>
              </a:r>
              <a:r>
                <a:rPr lang="en-US" dirty="0" err="1"/>
                <a:t>mudança</a:t>
              </a:r>
              <a:r>
                <a:rPr lang="en-US" dirty="0"/>
                <a:t> da </a:t>
              </a:r>
              <a:r>
                <a:rPr lang="en-US" dirty="0" err="1"/>
                <a:t>cor</a:t>
              </a:r>
              <a:r>
                <a:rPr lang="en-US" dirty="0"/>
                <a:t> de  </a:t>
              </a:r>
              <a:r>
                <a:rPr lang="en-US" dirty="0" err="1"/>
                <a:t>correspondência</a:t>
              </a:r>
              <a:endParaRPr lang="en-US" dirty="0"/>
            </a:p>
          </p:txBody>
        </p:sp>
      </p:grpSp>
    </p:spTree>
    <p:extLst>
      <p:ext uri="{BB962C8B-B14F-4D97-AF65-F5344CB8AC3E}">
        <p14:creationId xmlns:p14="http://schemas.microsoft.com/office/powerpoint/2010/main" val="1061617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ea typeface="ＭＳ Ｐゴシック" pitchFamily="34" charset="-128"/>
              </a:rPr>
              <a:t>Seção</a:t>
            </a:r>
            <a:r>
              <a:rPr lang="en-US" dirty="0">
                <a:ea typeface="ＭＳ Ｐゴシック" pitchFamily="34" charset="-128"/>
              </a:rPr>
              <a:t> 2. </a:t>
            </a:r>
            <a:r>
              <a:rPr lang="en-US" dirty="0"/>
              <a:t>Atualidade e </a:t>
            </a:r>
            <a:r>
              <a:rPr lang="en-US" dirty="0" err="1"/>
              <a:t>exaustividade</a:t>
            </a:r>
            <a:r>
              <a:rPr lang="en-US" dirty="0"/>
              <a:t> (2/2)</a:t>
            </a:r>
          </a:p>
        </p:txBody>
      </p:sp>
      <p:sp>
        <p:nvSpPr>
          <p:cNvPr id="5" name="TextBox 4">
            <a:extLst>
              <a:ext uri="{FF2B5EF4-FFF2-40B4-BE49-F238E27FC236}">
                <a16:creationId xmlns:a16="http://schemas.microsoft.com/office/drawing/2014/main" id="{35D69870-B5A4-4A0D-A94C-7222EBAD3C25}"/>
              </a:ext>
            </a:extLst>
          </p:cNvPr>
          <p:cNvSpPr txBox="1"/>
          <p:nvPr/>
        </p:nvSpPr>
        <p:spPr>
          <a:xfrm>
            <a:off x="1847992" y="6000690"/>
            <a:ext cx="8128000" cy="400110"/>
          </a:xfrm>
          <a:prstGeom prst="rect">
            <a:avLst/>
          </a:prstGeom>
          <a:noFill/>
        </p:spPr>
        <p:txBody>
          <a:bodyPr wrap="square" rtlCol="0">
            <a:spAutoFit/>
          </a:bodyPr>
          <a:lstStyle/>
          <a:p>
            <a:r>
              <a:rPr lang="en-US" sz="2000" dirty="0">
                <a:cs typeface="Calibri" panose="020F0502020204030204" pitchFamily="34" charset="0"/>
              </a:rPr>
              <a:t>O</a:t>
            </a:r>
            <a:r>
              <a:rPr lang="en-US" sz="2000" dirty="0">
                <a:latin typeface="+mn-lt"/>
                <a:cs typeface="Calibri" panose="020F0502020204030204" pitchFamily="34" charset="0"/>
              </a:rPr>
              <a:t> = </a:t>
            </a:r>
            <a:r>
              <a:rPr lang="en-US" sz="2000" dirty="0" err="1">
                <a:latin typeface="+mn-lt"/>
                <a:cs typeface="Calibri" panose="020F0502020204030204" pitchFamily="34" charset="0"/>
              </a:rPr>
              <a:t>Oportuno</a:t>
            </a:r>
            <a:r>
              <a:rPr lang="en-US" sz="2000" dirty="0">
                <a:latin typeface="+mn-lt"/>
                <a:cs typeface="Calibri" panose="020F0502020204030204" pitchFamily="34" charset="0"/>
              </a:rPr>
              <a:t>; A = atrasado; NE = não </a:t>
            </a:r>
            <a:r>
              <a:rPr lang="en-US" sz="2000" dirty="0" err="1">
                <a:latin typeface="+mn-lt"/>
                <a:cs typeface="Calibri" panose="020F0502020204030204" pitchFamily="34" charset="0"/>
              </a:rPr>
              <a:t>foi</a:t>
            </a:r>
            <a:r>
              <a:rPr lang="en-US" sz="2000" dirty="0">
                <a:latin typeface="+mn-lt"/>
                <a:cs typeface="Calibri" panose="020F0502020204030204" pitchFamily="34" charset="0"/>
              </a:rPr>
              <a:t> </a:t>
            </a:r>
            <a:r>
              <a:rPr lang="en-US" sz="2000" dirty="0" err="1">
                <a:latin typeface="+mn-lt"/>
                <a:cs typeface="Calibri" panose="020F0502020204030204" pitchFamily="34" charset="0"/>
              </a:rPr>
              <a:t>enviado</a:t>
            </a:r>
            <a:r>
              <a:rPr lang="en-US" sz="2000" dirty="0">
                <a:latin typeface="+mn-lt"/>
                <a:cs typeface="Calibri" panose="020F0502020204030204" pitchFamily="34" charset="0"/>
              </a:rPr>
              <a:t> nenhum relatório</a:t>
            </a:r>
          </a:p>
        </p:txBody>
      </p:sp>
      <p:graphicFrame>
        <p:nvGraphicFramePr>
          <p:cNvPr id="6" name="Table 4">
            <a:extLst>
              <a:ext uri="{FF2B5EF4-FFF2-40B4-BE49-F238E27FC236}">
                <a16:creationId xmlns:a16="http://schemas.microsoft.com/office/drawing/2014/main" id="{7386960D-B929-F431-F122-760279185BF3}"/>
              </a:ext>
            </a:extLst>
          </p:cNvPr>
          <p:cNvGraphicFramePr>
            <a:graphicFrameLocks noGrp="1"/>
          </p:cNvGraphicFramePr>
          <p:nvPr>
            <p:extLst>
              <p:ext uri="{D42A27DB-BD31-4B8C-83A1-F6EECF244321}">
                <p14:modId xmlns:p14="http://schemas.microsoft.com/office/powerpoint/2010/main" val="3153815614"/>
              </p:ext>
            </p:extLst>
          </p:nvPr>
        </p:nvGraphicFramePr>
        <p:xfrm>
          <a:off x="838200" y="1622614"/>
          <a:ext cx="10515599" cy="2377440"/>
        </p:xfrm>
        <a:graphic>
          <a:graphicData uri="http://schemas.openxmlformats.org/drawingml/2006/table">
            <a:tbl>
              <a:tblPr bandRow="1">
                <a:tableStyleId>{68D230F3-CF80-4859-8CE7-A43EE81993B5}</a:tableStyleId>
              </a:tblPr>
              <a:tblGrid>
                <a:gridCol w="1752600">
                  <a:extLst>
                    <a:ext uri="{9D8B030D-6E8A-4147-A177-3AD203B41FA5}">
                      <a16:colId xmlns:a16="http://schemas.microsoft.com/office/drawing/2014/main" val="2418125285"/>
                    </a:ext>
                  </a:extLst>
                </a:gridCol>
                <a:gridCol w="1752600">
                  <a:extLst>
                    <a:ext uri="{9D8B030D-6E8A-4147-A177-3AD203B41FA5}">
                      <a16:colId xmlns:a16="http://schemas.microsoft.com/office/drawing/2014/main" val="2483670247"/>
                    </a:ext>
                  </a:extLst>
                </a:gridCol>
                <a:gridCol w="1752600">
                  <a:extLst>
                    <a:ext uri="{9D8B030D-6E8A-4147-A177-3AD203B41FA5}">
                      <a16:colId xmlns:a16="http://schemas.microsoft.com/office/drawing/2014/main" val="3320012486"/>
                    </a:ext>
                  </a:extLst>
                </a:gridCol>
                <a:gridCol w="1284343">
                  <a:extLst>
                    <a:ext uri="{9D8B030D-6E8A-4147-A177-3AD203B41FA5}">
                      <a16:colId xmlns:a16="http://schemas.microsoft.com/office/drawing/2014/main" val="368002371"/>
                    </a:ext>
                  </a:extLst>
                </a:gridCol>
                <a:gridCol w="2475190">
                  <a:extLst>
                    <a:ext uri="{9D8B030D-6E8A-4147-A177-3AD203B41FA5}">
                      <a16:colId xmlns:a16="http://schemas.microsoft.com/office/drawing/2014/main" val="3386018999"/>
                    </a:ext>
                  </a:extLst>
                </a:gridCol>
                <a:gridCol w="1498266">
                  <a:extLst>
                    <a:ext uri="{9D8B030D-6E8A-4147-A177-3AD203B41FA5}">
                      <a16:colId xmlns:a16="http://schemas.microsoft.com/office/drawing/2014/main" val="3197173301"/>
                    </a:ext>
                  </a:extLst>
                </a:gridCol>
              </a:tblGrid>
              <a:tr h="274320">
                <a:tc gridSpan="3">
                  <a:txBody>
                    <a:bodyPr/>
                    <a:lstStyle/>
                    <a:p>
                      <a:pPr algn="ctr"/>
                      <a:r>
                        <a:rPr lang="en-US" sz="2400" b="1" dirty="0"/>
                        <a:t>Esta semana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dirty="0"/>
                    </a:p>
                  </a:txBody>
                  <a:tcPr/>
                </a:tc>
                <a:tc hMerge="1">
                  <a:txBody>
                    <a:bodyPr/>
                    <a:lstStyle/>
                    <a:p>
                      <a:endParaRPr lang="en-US" dirty="0"/>
                    </a:p>
                  </a:txBody>
                  <a:tcPr/>
                </a:tc>
                <a:tc gridSpan="3">
                  <a:txBody>
                    <a:bodyPr/>
                    <a:lstStyle/>
                    <a:p>
                      <a:pPr algn="ctr"/>
                      <a:r>
                        <a:rPr lang="en-US" sz="2400" b="1" dirty="0"/>
                        <a:t>% acumulado até à data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342750808"/>
                  </a:ext>
                </a:extLst>
              </a:tr>
              <a:tr h="457200">
                <a:tc>
                  <a:txBody>
                    <a:bodyPr/>
                    <a:lstStyle/>
                    <a:p>
                      <a:pPr algn="ctr"/>
                      <a:r>
                        <a:rPr lang="en-US" sz="2400" b="1" dirty="0"/>
                        <a:t>A tempo e horas</a:t>
                      </a:r>
                    </a:p>
                    <a:p>
                      <a:pPr algn="ctr"/>
                      <a:r>
                        <a:rPr lang="en-US" sz="2400" b="1" dirty="0"/>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FF66"/>
                    </a:solidFill>
                  </a:tcPr>
                </a:tc>
                <a:tc>
                  <a:txBody>
                    <a:bodyPr/>
                    <a:lstStyle/>
                    <a:p>
                      <a:pPr algn="ctr"/>
                      <a:r>
                        <a:rPr lang="en-US" sz="2400" b="1" dirty="0" err="1"/>
                        <a:t>Atrasado</a:t>
                      </a:r>
                      <a:endParaRPr lang="en-US" sz="2400" b="1" dirty="0"/>
                    </a:p>
                    <a:p>
                      <a:pPr algn="ctr"/>
                      <a:r>
                        <a:rPr lang="en-US" sz="2400" b="1" dirty="0"/>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sz="2400" b="1" dirty="0"/>
                        <a:t>Não foi recebido qualquer relatório</a:t>
                      </a:r>
                    </a:p>
                    <a:p>
                      <a:pPr algn="ctr"/>
                      <a:r>
                        <a:rPr lang="en-US" sz="2400" b="1" dirty="0"/>
                        <a:t>NE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a:r>
                        <a:rPr lang="en-US" sz="2400" b="1" dirty="0"/>
                        <a:t>≥80% </a:t>
                      </a:r>
                    </a:p>
                    <a:p>
                      <a:pPr algn="ctr"/>
                      <a:r>
                        <a:rPr lang="en-US" sz="2400" b="1" dirty="0"/>
                        <a:t>a tempo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FF66"/>
                    </a:solidFill>
                  </a:tcPr>
                </a:tc>
                <a:tc>
                  <a:txBody>
                    <a:bodyPr/>
                    <a:lstStyle/>
                    <a:p>
                      <a:pPr algn="ctr"/>
                      <a:r>
                        <a:rPr lang="en-US" sz="2400" b="1" dirty="0"/>
                        <a:t>≥50-79,9% de pontualidade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sz="2400" b="1" dirty="0"/>
                        <a:t>&lt;50% </a:t>
                      </a:r>
                    </a:p>
                    <a:p>
                      <a:pPr algn="ctr"/>
                      <a:r>
                        <a:rPr lang="en-US" sz="2400" b="1" dirty="0"/>
                        <a:t>a tempo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3103506950"/>
                  </a:ext>
                </a:extLst>
              </a:tr>
            </a:tbl>
          </a:graphicData>
        </a:graphic>
      </p:graphicFrame>
      <p:graphicFrame>
        <p:nvGraphicFramePr>
          <p:cNvPr id="7" name="Table 7">
            <a:extLst>
              <a:ext uri="{FF2B5EF4-FFF2-40B4-BE49-F238E27FC236}">
                <a16:creationId xmlns:a16="http://schemas.microsoft.com/office/drawing/2014/main" id="{2C12E324-BF45-7892-265E-8C00C0522CCD}"/>
              </a:ext>
            </a:extLst>
          </p:cNvPr>
          <p:cNvGraphicFramePr>
            <a:graphicFrameLocks noGrp="1"/>
          </p:cNvGraphicFramePr>
          <p:nvPr>
            <p:extLst>
              <p:ext uri="{D42A27DB-BD31-4B8C-83A1-F6EECF244321}">
                <p14:modId xmlns:p14="http://schemas.microsoft.com/office/powerpoint/2010/main" val="4231845729"/>
              </p:ext>
            </p:extLst>
          </p:nvPr>
        </p:nvGraphicFramePr>
        <p:xfrm>
          <a:off x="1289153" y="4382597"/>
          <a:ext cx="9593705" cy="1584960"/>
        </p:xfrm>
        <a:graphic>
          <a:graphicData uri="http://schemas.openxmlformats.org/drawingml/2006/table">
            <a:tbl>
              <a:tblPr>
                <a:tableStyleId>{68D230F3-CF80-4859-8CE7-A43EE81993B5}</a:tableStyleId>
              </a:tblPr>
              <a:tblGrid>
                <a:gridCol w="479686">
                  <a:extLst>
                    <a:ext uri="{9D8B030D-6E8A-4147-A177-3AD203B41FA5}">
                      <a16:colId xmlns:a16="http://schemas.microsoft.com/office/drawing/2014/main" val="3105788141"/>
                    </a:ext>
                  </a:extLst>
                </a:gridCol>
                <a:gridCol w="2563318">
                  <a:extLst>
                    <a:ext uri="{9D8B030D-6E8A-4147-A177-3AD203B41FA5}">
                      <a16:colId xmlns:a16="http://schemas.microsoft.com/office/drawing/2014/main" val="919050284"/>
                    </a:ext>
                  </a:extLst>
                </a:gridCol>
                <a:gridCol w="3117954">
                  <a:extLst>
                    <a:ext uri="{9D8B030D-6E8A-4147-A177-3AD203B41FA5}">
                      <a16:colId xmlns:a16="http://schemas.microsoft.com/office/drawing/2014/main" val="274048291"/>
                    </a:ext>
                  </a:extLst>
                </a:gridCol>
                <a:gridCol w="3432747">
                  <a:extLst>
                    <a:ext uri="{9D8B030D-6E8A-4147-A177-3AD203B41FA5}">
                      <a16:colId xmlns:a16="http://schemas.microsoft.com/office/drawing/2014/main" val="537266801"/>
                    </a:ext>
                  </a:extLst>
                </a:gridCol>
              </a:tblGrid>
              <a:tr h="370840">
                <a:tc>
                  <a:txBody>
                    <a:bodyPr/>
                    <a:lstStyle/>
                    <a:p>
                      <a:r>
                        <a:rPr lang="en-US" sz="2000" b="1" dirty="0"/>
                        <a:t>ID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US" sz="2000" b="1" dirty="0" err="1"/>
                        <a:t>Estabelecimentos</a:t>
                      </a:r>
                      <a:endParaRPr lang="en-US" sz="2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2000" b="1" dirty="0"/>
                        <a:t>Esta semana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2000" b="1" dirty="0"/>
                        <a:t>% acumulado até à data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407702438"/>
                  </a:ext>
                </a:extLst>
              </a:tr>
              <a:tr h="370840">
                <a:tc>
                  <a:txBody>
                    <a:bodyPr/>
                    <a:lstStyle/>
                    <a:p>
                      <a:r>
                        <a:rPr lang="en-US" sz="2000"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sz="2000" dirty="0"/>
                        <a:t>80.8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FF66"/>
                    </a:solidFill>
                  </a:tcPr>
                </a:tc>
                <a:extLst>
                  <a:ext uri="{0D108BD9-81ED-4DB2-BD59-A6C34878D82A}">
                    <a16:rowId xmlns:a16="http://schemas.microsoft.com/office/drawing/2014/main" val="1674762654"/>
                  </a:ext>
                </a:extLst>
              </a:tr>
              <a:tr h="370840">
                <a:tc>
                  <a:txBody>
                    <a:bodyPr/>
                    <a:lstStyle/>
                    <a:p>
                      <a:r>
                        <a:rPr lang="en-US" sz="2000"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t>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FF66"/>
                    </a:solidFill>
                  </a:tcPr>
                </a:tc>
                <a:tc>
                  <a:txBody>
                    <a:bodyPr/>
                    <a:lstStyle/>
                    <a:p>
                      <a:pPr algn="ctr"/>
                      <a:r>
                        <a:rPr lang="en-US" sz="2000" dirty="0"/>
                        <a:t>90.0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FF66"/>
                    </a:solidFill>
                  </a:tcPr>
                </a:tc>
                <a:extLst>
                  <a:ext uri="{0D108BD9-81ED-4DB2-BD59-A6C34878D82A}">
                    <a16:rowId xmlns:a16="http://schemas.microsoft.com/office/drawing/2014/main" val="3918195028"/>
                  </a:ext>
                </a:extLst>
              </a:tr>
              <a:tr h="370840">
                <a:tc>
                  <a:txBody>
                    <a:bodyPr/>
                    <a:lstStyle/>
                    <a:p>
                      <a:r>
                        <a:rPr lang="en-US" sz="2000"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t>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a:r>
                        <a:rPr lang="en-US" sz="2000" dirty="0"/>
                        <a:t>60.4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3114345679"/>
                  </a:ext>
                </a:extLst>
              </a:tr>
            </a:tbl>
          </a:graphicData>
        </a:graphic>
      </p:graphicFrame>
      <p:sp>
        <p:nvSpPr>
          <p:cNvPr id="8" name="TextBox 7">
            <a:extLst>
              <a:ext uri="{FF2B5EF4-FFF2-40B4-BE49-F238E27FC236}">
                <a16:creationId xmlns:a16="http://schemas.microsoft.com/office/drawing/2014/main" id="{A1C24865-249D-6FBE-40B9-0C515099D0B3}"/>
              </a:ext>
            </a:extLst>
          </p:cNvPr>
          <p:cNvSpPr txBox="1"/>
          <p:nvPr/>
        </p:nvSpPr>
        <p:spPr>
          <a:xfrm>
            <a:off x="838200" y="3999608"/>
            <a:ext cx="4767209" cy="400110"/>
          </a:xfrm>
          <a:prstGeom prst="rect">
            <a:avLst/>
          </a:prstGeom>
          <a:noFill/>
        </p:spPr>
        <p:txBody>
          <a:bodyPr wrap="square" rtlCol="0">
            <a:spAutoFit/>
          </a:bodyPr>
          <a:lstStyle/>
          <a:p>
            <a:r>
              <a:rPr lang="en-US" sz="2000" dirty="0"/>
              <a:t>Exemplo:</a:t>
            </a:r>
          </a:p>
        </p:txBody>
      </p:sp>
    </p:spTree>
    <p:extLst>
      <p:ext uri="{BB962C8B-B14F-4D97-AF65-F5344CB8AC3E}">
        <p14:creationId xmlns:p14="http://schemas.microsoft.com/office/powerpoint/2010/main" val="2281458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134F2302-19C2-CFDE-8BF9-3F7E54DEB53C}"/>
              </a:ext>
            </a:extLst>
          </p:cNvPr>
          <p:cNvGraphicFramePr>
            <a:graphicFrameLocks noGrp="1"/>
          </p:cNvGraphicFramePr>
          <p:nvPr>
            <p:extLst>
              <p:ext uri="{D42A27DB-BD31-4B8C-83A1-F6EECF244321}">
                <p14:modId xmlns:p14="http://schemas.microsoft.com/office/powerpoint/2010/main" val="3648442096"/>
              </p:ext>
            </p:extLst>
          </p:nvPr>
        </p:nvGraphicFramePr>
        <p:xfrm>
          <a:off x="1158240" y="1760084"/>
          <a:ext cx="9875520" cy="4785360"/>
        </p:xfrm>
        <a:graphic>
          <a:graphicData uri="http://schemas.openxmlformats.org/drawingml/2006/table">
            <a:tbl>
              <a:tblPr bandRow="1">
                <a:tableStyleId>{68D230F3-CF80-4859-8CE7-A43EE81993B5}</a:tableStyleId>
              </a:tblPr>
              <a:tblGrid>
                <a:gridCol w="3968396">
                  <a:extLst>
                    <a:ext uri="{9D8B030D-6E8A-4147-A177-3AD203B41FA5}">
                      <a16:colId xmlns:a16="http://schemas.microsoft.com/office/drawing/2014/main" val="3532560504"/>
                    </a:ext>
                  </a:extLst>
                </a:gridCol>
                <a:gridCol w="974361">
                  <a:extLst>
                    <a:ext uri="{9D8B030D-6E8A-4147-A177-3AD203B41FA5}">
                      <a16:colId xmlns:a16="http://schemas.microsoft.com/office/drawing/2014/main" val="2418125285"/>
                    </a:ext>
                  </a:extLst>
                </a:gridCol>
                <a:gridCol w="869429">
                  <a:extLst>
                    <a:ext uri="{9D8B030D-6E8A-4147-A177-3AD203B41FA5}">
                      <a16:colId xmlns:a16="http://schemas.microsoft.com/office/drawing/2014/main" val="2483670247"/>
                    </a:ext>
                  </a:extLst>
                </a:gridCol>
                <a:gridCol w="1169233">
                  <a:extLst>
                    <a:ext uri="{9D8B030D-6E8A-4147-A177-3AD203B41FA5}">
                      <a16:colId xmlns:a16="http://schemas.microsoft.com/office/drawing/2014/main" val="3320012486"/>
                    </a:ext>
                  </a:extLst>
                </a:gridCol>
                <a:gridCol w="790981">
                  <a:extLst>
                    <a:ext uri="{9D8B030D-6E8A-4147-A177-3AD203B41FA5}">
                      <a16:colId xmlns:a16="http://schemas.microsoft.com/office/drawing/2014/main" val="368002371"/>
                    </a:ext>
                  </a:extLst>
                </a:gridCol>
                <a:gridCol w="914400">
                  <a:extLst>
                    <a:ext uri="{9D8B030D-6E8A-4147-A177-3AD203B41FA5}">
                      <a16:colId xmlns:a16="http://schemas.microsoft.com/office/drawing/2014/main" val="3386018999"/>
                    </a:ext>
                  </a:extLst>
                </a:gridCol>
                <a:gridCol w="1188720">
                  <a:extLst>
                    <a:ext uri="{9D8B030D-6E8A-4147-A177-3AD203B41FA5}">
                      <a16:colId xmlns:a16="http://schemas.microsoft.com/office/drawing/2014/main" val="3197173301"/>
                    </a:ext>
                  </a:extLst>
                </a:gridCol>
              </a:tblGrid>
              <a:tr h="274320">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t>Doença, condição ou evento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gridSpan="3">
                  <a:txBody>
                    <a:bodyPr/>
                    <a:lstStyle/>
                    <a:p>
                      <a:pPr algn="ctr"/>
                      <a:r>
                        <a:rPr lang="en-US" sz="1400" b="1" dirty="0"/>
                        <a:t>Semana atual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dirty="0"/>
                    </a:p>
                  </a:txBody>
                  <a:tcPr/>
                </a:tc>
                <a:tc hMerge="1">
                  <a:txBody>
                    <a:bodyPr/>
                    <a:lstStyle/>
                    <a:p>
                      <a:endParaRPr lang="en-US" dirty="0"/>
                    </a:p>
                  </a:txBody>
                  <a:tcPr/>
                </a:tc>
                <a:tc gridSpan="3">
                  <a:txBody>
                    <a:bodyPr/>
                    <a:lstStyle/>
                    <a:p>
                      <a:pPr algn="ctr"/>
                      <a:r>
                        <a:rPr lang="en-US" sz="1400" b="1" dirty="0"/>
                        <a:t>Acumulado até ao final do ano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342750808"/>
                  </a:ext>
                </a:extLst>
              </a:tr>
              <a:tr h="45720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Doença</a:t>
                      </a:r>
                    </a:p>
                  </a:txBody>
                  <a:tcPr/>
                </a:tc>
                <a:tc>
                  <a:txBody>
                    <a:bodyPr/>
                    <a:lstStyle/>
                    <a:p>
                      <a:r>
                        <a:rPr lang="en-US" sz="1400" b="1" dirty="0"/>
                        <a:t>Casos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US" sz="1400" b="1" dirty="0" err="1"/>
                        <a:t>Óbitos</a:t>
                      </a:r>
                      <a:endParaRPr lang="en-US" sz="14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US" sz="1400" b="1" dirty="0"/>
                        <a:t>Taxa de letalidade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US" sz="1400" b="1" dirty="0"/>
                        <a:t>Casos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US" sz="1400" b="1" dirty="0" err="1"/>
                        <a:t>Óbitos</a:t>
                      </a:r>
                      <a:endParaRPr lang="en-US" sz="14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US" sz="1400" b="1" dirty="0"/>
                        <a:t>Taxa de letalidade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103506950"/>
                  </a:ext>
                </a:extLst>
              </a:tr>
              <a:tr h="274320">
                <a:tc>
                  <a:txBody>
                    <a:bodyPr/>
                    <a:lstStyle/>
                    <a:p>
                      <a:r>
                        <a:rPr lang="en-US" sz="1400" dirty="0"/>
                        <a:t>Paralisia flácida aguda (PFA)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2617371"/>
                  </a:ext>
                </a:extLst>
              </a:tr>
              <a:tr h="0">
                <a:tc>
                  <a:txBody>
                    <a:bodyPr/>
                    <a:lstStyle/>
                    <a:p>
                      <a:r>
                        <a:rPr lang="en-US" sz="1400" dirty="0"/>
                        <a:t>Síndrome da febre hemorrágica viral </a:t>
                      </a:r>
                      <a:r>
                        <a:rPr lang="en-US" sz="1400" dirty="0" err="1"/>
                        <a:t>aguda</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70254837"/>
                  </a:ext>
                </a:extLst>
              </a:tr>
              <a:tr h="0">
                <a:tc>
                  <a:txBody>
                    <a:bodyPr/>
                    <a:lstStyle/>
                    <a:p>
                      <a:r>
                        <a:rPr lang="en-US" sz="1400" dirty="0"/>
                        <a:t>Efeitos adversos após a imunização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68011037"/>
                  </a:ext>
                </a:extLst>
              </a:tr>
              <a:tr h="0">
                <a:tc>
                  <a:txBody>
                    <a:bodyPr/>
                    <a:lstStyle/>
                    <a:p>
                      <a:r>
                        <a:rPr lang="en-US" sz="1400" dirty="0"/>
                        <a:t>Chikungunya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22871560"/>
                  </a:ext>
                </a:extLst>
              </a:tr>
              <a:tr h="0">
                <a:tc>
                  <a:txBody>
                    <a:bodyPr/>
                    <a:lstStyle/>
                    <a:p>
                      <a:r>
                        <a:rPr lang="en-US" sz="1400" dirty="0"/>
                        <a:t>Cólera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8154854"/>
                  </a:ext>
                </a:extLst>
              </a:tr>
              <a:tr h="0">
                <a:tc>
                  <a:txBody>
                    <a:bodyPr/>
                    <a:lstStyle/>
                    <a:p>
                      <a:r>
                        <a:rPr lang="en-US" sz="1400" dirty="0"/>
                        <a:t>Dengue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6877665"/>
                  </a:ext>
                </a:extLst>
              </a:tr>
              <a:tr h="274320">
                <a:tc>
                  <a:txBody>
                    <a:bodyPr/>
                    <a:lstStyle/>
                    <a:p>
                      <a:r>
                        <a:rPr lang="en-US" sz="1400" dirty="0"/>
                        <a:t>Diarreia com sangue (Shigella)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1592660"/>
                  </a:ext>
                </a:extLst>
              </a:tr>
              <a:tr h="0">
                <a:tc>
                  <a:txBody>
                    <a:bodyPr/>
                    <a:lstStyle/>
                    <a:p>
                      <a:r>
                        <a:rPr lang="en-US" sz="1400" dirty="0"/>
                        <a:t>Morte materna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86812919"/>
                  </a:ext>
                </a:extLst>
              </a:tr>
              <a:tr h="0">
                <a:tc>
                  <a:txBody>
                    <a:bodyPr/>
                    <a:lstStyle/>
                    <a:p>
                      <a:r>
                        <a:rPr lang="en-US" sz="1400" dirty="0"/>
                        <a:t>Sarampo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67635545"/>
                  </a:ext>
                </a:extLst>
              </a:tr>
              <a:tr h="0">
                <a:tc>
                  <a:txBody>
                    <a:bodyPr/>
                    <a:lstStyle/>
                    <a:p>
                      <a:r>
                        <a:rPr lang="en-US" sz="1400" dirty="0"/>
                        <a:t>Meningite meningocócica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42446411"/>
                  </a:ext>
                </a:extLst>
              </a:tr>
              <a:tr h="0">
                <a:tc>
                  <a:txBody>
                    <a:bodyPr/>
                    <a:lstStyle/>
                    <a:p>
                      <a:r>
                        <a:rPr lang="en-US" sz="1400" dirty="0"/>
                        <a:t>Tétano neonatal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0075215"/>
                  </a:ext>
                </a:extLst>
              </a:tr>
              <a:tr h="0">
                <a:tc>
                  <a:txBody>
                    <a:bodyPr/>
                    <a:lstStyle/>
                    <a:p>
                      <a:r>
                        <a:rPr lang="en-US" sz="1400" dirty="0"/>
                        <a:t>Febre tifoide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2040469"/>
                  </a:ext>
                </a:extLst>
              </a:tr>
              <a:tr h="0">
                <a:tc>
                  <a:txBody>
                    <a:bodyPr/>
                    <a:lstStyle/>
                    <a:p>
                      <a:r>
                        <a:rPr lang="en-US" sz="1400" dirty="0"/>
                        <a:t>Febre amarela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5930941"/>
                  </a:ext>
                </a:extLst>
              </a:tr>
            </a:tbl>
          </a:graphicData>
        </a:graphic>
      </p:graphicFrame>
      <p:sp>
        <p:nvSpPr>
          <p:cNvPr id="6" name="TextBox 5">
            <a:extLst>
              <a:ext uri="{FF2B5EF4-FFF2-40B4-BE49-F238E27FC236}">
                <a16:creationId xmlns:a16="http://schemas.microsoft.com/office/drawing/2014/main" id="{26B6F569-7961-7F83-73EF-2646D642677B}"/>
              </a:ext>
            </a:extLst>
          </p:cNvPr>
          <p:cNvSpPr txBox="1"/>
          <p:nvPr/>
        </p:nvSpPr>
        <p:spPr>
          <a:xfrm>
            <a:off x="749508" y="1308637"/>
            <a:ext cx="10604292" cy="400110"/>
          </a:xfrm>
          <a:prstGeom prst="rect">
            <a:avLst/>
          </a:prstGeom>
          <a:noFill/>
        </p:spPr>
        <p:txBody>
          <a:bodyPr wrap="square" rtlCol="0">
            <a:spAutoFit/>
          </a:bodyPr>
          <a:lstStyle/>
          <a:p>
            <a:pPr algn="ctr"/>
            <a:r>
              <a:rPr lang="en-US" sz="2000" b="1" dirty="0"/>
              <a:t>Quadro 2: Resumo das principais doenças de </a:t>
            </a:r>
            <a:r>
              <a:rPr lang="en-US" sz="2000" b="1" dirty="0" err="1"/>
              <a:t>notificação</a:t>
            </a:r>
            <a:r>
              <a:rPr lang="en-US" sz="2000" b="1" dirty="0"/>
              <a:t> obrigatória esta semana</a:t>
            </a:r>
          </a:p>
        </p:txBody>
      </p:sp>
      <p:sp>
        <p:nvSpPr>
          <p:cNvPr id="2" name="Title 1">
            <a:extLst>
              <a:ext uri="{FF2B5EF4-FFF2-40B4-BE49-F238E27FC236}">
                <a16:creationId xmlns:a16="http://schemas.microsoft.com/office/drawing/2014/main" id="{4593387A-2B9C-D4E5-0B08-2EACE5FD691F}"/>
              </a:ext>
            </a:extLst>
          </p:cNvPr>
          <p:cNvSpPr>
            <a:spLocks noGrp="1"/>
          </p:cNvSpPr>
          <p:nvPr>
            <p:ph type="title"/>
          </p:nvPr>
        </p:nvSpPr>
        <p:spPr/>
        <p:txBody>
          <a:bodyPr/>
          <a:lstStyle/>
          <a:p>
            <a:r>
              <a:rPr lang="en-US" dirty="0" err="1">
                <a:ea typeface="ＭＳ Ｐゴシック" pitchFamily="34" charset="-128"/>
              </a:rPr>
              <a:t>Seção</a:t>
            </a:r>
            <a:r>
              <a:rPr lang="en-US" dirty="0">
                <a:ea typeface="ＭＳ Ｐゴシック" pitchFamily="34" charset="-128"/>
              </a:rPr>
              <a:t> 3. </a:t>
            </a:r>
            <a:r>
              <a:rPr lang="en-US" dirty="0" err="1"/>
              <a:t>Relatórios</a:t>
            </a:r>
            <a:r>
              <a:rPr lang="en-US" dirty="0"/>
              <a:t> de </a:t>
            </a:r>
            <a:r>
              <a:rPr lang="en-US" dirty="0" err="1"/>
              <a:t>doenças</a:t>
            </a:r>
            <a:r>
              <a:rPr lang="en-US" dirty="0"/>
              <a:t> (1/2)</a:t>
            </a:r>
            <a:br>
              <a:rPr lang="en-US" dirty="0"/>
            </a:br>
            <a:endParaRPr lang="pt-BR" dirty="0"/>
          </a:p>
        </p:txBody>
      </p:sp>
    </p:spTree>
    <p:extLst>
      <p:ext uri="{BB962C8B-B14F-4D97-AF65-F5344CB8AC3E}">
        <p14:creationId xmlns:p14="http://schemas.microsoft.com/office/powerpoint/2010/main" val="23372669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49B0331-18C7-7586-6289-9EBC3DDA5CCF}"/>
              </a:ext>
            </a:extLst>
          </p:cNvPr>
          <p:cNvSpPr>
            <a:spLocks noGrp="1"/>
          </p:cNvSpPr>
          <p:nvPr>
            <p:ph type="title"/>
          </p:nvPr>
        </p:nvSpPr>
        <p:spPr/>
        <p:txBody>
          <a:bodyPr/>
          <a:lstStyle/>
          <a:p>
            <a:r>
              <a:rPr lang="en-US" dirty="0" err="1">
                <a:ea typeface="ＭＳ Ｐゴシック" pitchFamily="34" charset="-128"/>
              </a:rPr>
              <a:t>Seção</a:t>
            </a:r>
            <a:r>
              <a:rPr lang="en-US" dirty="0">
                <a:ea typeface="ＭＳ Ｐゴシック" pitchFamily="34" charset="-128"/>
              </a:rPr>
              <a:t> 3. </a:t>
            </a:r>
            <a:r>
              <a:rPr lang="en-US" dirty="0"/>
              <a:t>Relatórios de </a:t>
            </a:r>
            <a:r>
              <a:rPr lang="en-US" dirty="0" err="1"/>
              <a:t>doenças</a:t>
            </a:r>
            <a:r>
              <a:rPr lang="en-US" dirty="0"/>
              <a:t> (2/2)</a:t>
            </a:r>
          </a:p>
        </p:txBody>
      </p:sp>
      <p:graphicFrame>
        <p:nvGraphicFramePr>
          <p:cNvPr id="2" name="Table 2">
            <a:extLst>
              <a:ext uri="{FF2B5EF4-FFF2-40B4-BE49-F238E27FC236}">
                <a16:creationId xmlns:a16="http://schemas.microsoft.com/office/drawing/2014/main" id="{295E8AF2-DDA9-F844-D6AD-4D84ABBAEC1F}"/>
              </a:ext>
            </a:extLst>
          </p:cNvPr>
          <p:cNvGraphicFramePr>
            <a:graphicFrameLocks noGrp="1"/>
          </p:cNvGraphicFramePr>
          <p:nvPr>
            <p:extLst>
              <p:ext uri="{D42A27DB-BD31-4B8C-83A1-F6EECF244321}">
                <p14:modId xmlns:p14="http://schemas.microsoft.com/office/powerpoint/2010/main" val="2777224284"/>
              </p:ext>
            </p:extLst>
          </p:nvPr>
        </p:nvGraphicFramePr>
        <p:xfrm>
          <a:off x="513347" y="1520190"/>
          <a:ext cx="11165306" cy="4583577"/>
        </p:xfrm>
        <a:graphic>
          <a:graphicData uri="http://schemas.openxmlformats.org/drawingml/2006/table">
            <a:tbl>
              <a:tblPr firstRow="1" bandRow="1">
                <a:tableStyleId>{5C22544A-7EE6-4342-B048-85BDC9FD1C3A}</a:tableStyleId>
              </a:tblPr>
              <a:tblGrid>
                <a:gridCol w="11165306">
                  <a:extLst>
                    <a:ext uri="{9D8B030D-6E8A-4147-A177-3AD203B41FA5}">
                      <a16:colId xmlns:a16="http://schemas.microsoft.com/office/drawing/2014/main" val="2442564726"/>
                    </a:ext>
                  </a:extLst>
                </a:gridCol>
              </a:tblGrid>
              <a:tr h="355787">
                <a:tc>
                  <a:txBody>
                    <a:bodyPr/>
                    <a:lstStyle/>
                    <a:p>
                      <a:r>
                        <a:rPr lang="en-US" sz="2000" dirty="0">
                          <a:solidFill>
                            <a:schemeClr val="tx1"/>
                          </a:solidFill>
                        </a:rPr>
                        <a:t>Comentários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6E6"/>
                    </a:solidFill>
                  </a:tcPr>
                </a:tc>
                <a:extLst>
                  <a:ext uri="{0D108BD9-81ED-4DB2-BD59-A6C34878D82A}">
                    <a16:rowId xmlns:a16="http://schemas.microsoft.com/office/drawing/2014/main" val="3734857356"/>
                  </a:ext>
                </a:extLst>
              </a:tr>
              <a:tr h="4187337">
                <a:tc>
                  <a:txBody>
                    <a:bodyPr/>
                    <a:lstStyle/>
                    <a:p>
                      <a:r>
                        <a:rPr lang="en-US" sz="2000" dirty="0"/>
                        <a:t>Exemplos de doenças a destacar: </a:t>
                      </a:r>
                    </a:p>
                    <a:p>
                      <a:pPr marL="342900" indent="-342900">
                        <a:buFont typeface="Arial" panose="020B0604020202020204" pitchFamily="34" charset="0"/>
                        <a:buChar char="•"/>
                      </a:pPr>
                      <a:r>
                        <a:rPr lang="en-US" sz="2000" dirty="0"/>
                        <a:t>Qualquer doença que tenha ocorrido após um período de zero notificações</a:t>
                      </a:r>
                    </a:p>
                    <a:p>
                      <a:pPr marL="342900" indent="-342900">
                        <a:buFont typeface="Arial" panose="020B0604020202020204" pitchFamily="34" charset="0"/>
                        <a:buChar char="•"/>
                      </a:pPr>
                      <a:r>
                        <a:rPr lang="en-US" sz="2000" dirty="0"/>
                        <a:t>Qualquer doença com uma incidência elevada, ou com uma incidência crescente/decrescente</a:t>
                      </a:r>
                    </a:p>
                    <a:p>
                      <a:pPr marL="342900" indent="-342900">
                        <a:buFont typeface="Arial" panose="020B0604020202020204" pitchFamily="34" charset="0"/>
                        <a:buChar char="•"/>
                      </a:pPr>
                      <a:r>
                        <a:rPr lang="en-US" sz="2000" dirty="0"/>
                        <a:t>Qualquer </a:t>
                      </a:r>
                      <a:r>
                        <a:rPr lang="en-US" sz="2000" dirty="0" err="1"/>
                        <a:t>doença</a:t>
                      </a:r>
                      <a:r>
                        <a:rPr lang="en-US" sz="2000" dirty="0"/>
                        <a:t> que </a:t>
                      </a:r>
                      <a:r>
                        <a:rPr lang="en-US" sz="2000" dirty="0" err="1"/>
                        <a:t>tenha</a:t>
                      </a:r>
                      <a:r>
                        <a:rPr lang="en-US" sz="2000" dirty="0"/>
                        <a:t> </a:t>
                      </a:r>
                      <a:r>
                        <a:rPr lang="en-US" sz="2000" dirty="0" err="1"/>
                        <a:t>uma</a:t>
                      </a:r>
                      <a:r>
                        <a:rPr lang="en-US" sz="2000" dirty="0"/>
                        <a:t> </a:t>
                      </a:r>
                      <a:r>
                        <a:rPr lang="en-US" sz="2000" dirty="0" err="1"/>
                        <a:t>investigação</a:t>
                      </a:r>
                      <a:r>
                        <a:rPr lang="en-US" sz="2000" dirty="0"/>
                        <a:t> de surto/ação de </a:t>
                      </a:r>
                      <a:r>
                        <a:rPr lang="en-US" sz="2000" dirty="0" err="1"/>
                        <a:t>saúde</a:t>
                      </a:r>
                      <a:r>
                        <a:rPr lang="en-US" sz="2000" dirty="0"/>
                        <a:t> </a:t>
                      </a:r>
                      <a:r>
                        <a:rPr lang="en-US" sz="2000" dirty="0" err="1"/>
                        <a:t>pública</a:t>
                      </a:r>
                      <a:r>
                        <a:rPr lang="en-US" sz="2000" dirty="0"/>
                        <a:t> </a:t>
                      </a:r>
                      <a:r>
                        <a:rPr lang="en-US" sz="2000" dirty="0" err="1"/>
                        <a:t>em</a:t>
                      </a:r>
                      <a:r>
                        <a:rPr lang="en-US" sz="2000" dirty="0"/>
                        <a:t> </a:t>
                      </a:r>
                      <a:r>
                        <a:rPr lang="en-US" sz="2000" dirty="0" err="1"/>
                        <a:t>andamento</a:t>
                      </a:r>
                      <a:endParaRPr lang="en-US" sz="2000" dirty="0"/>
                    </a:p>
                    <a:p>
                      <a:pPr marL="342900" indent="-342900">
                        <a:buFont typeface="Arial" panose="020B0604020202020204" pitchFamily="34" charset="0"/>
                        <a:buChar char="•"/>
                      </a:pPr>
                      <a:endParaRPr lang="en-US" sz="2000" dirty="0"/>
                    </a:p>
                    <a:p>
                      <a:pPr marL="0" indent="0">
                        <a:buFont typeface="Arial" panose="020B0604020202020204" pitchFamily="34" charset="0"/>
                        <a:buNone/>
                      </a:pPr>
                      <a:r>
                        <a:rPr lang="en-US" sz="2000" dirty="0"/>
                        <a:t>Orientações sobre o que dizer sobre estas doenças: </a:t>
                      </a:r>
                    </a:p>
                    <a:p>
                      <a:pPr marL="342900" indent="-342900">
                        <a:buFont typeface="Arial" panose="020B0604020202020204" pitchFamily="34" charset="0"/>
                        <a:buChar char="•"/>
                      </a:pPr>
                      <a:r>
                        <a:rPr lang="en-US" sz="2000" dirty="0"/>
                        <a:t>Descrever a tendência (a </a:t>
                      </a:r>
                      <a:r>
                        <a:rPr lang="en-US" sz="2000" dirty="0" err="1"/>
                        <a:t>incidência</a:t>
                      </a:r>
                      <a:r>
                        <a:rPr lang="en-US" sz="2000" dirty="0"/>
                        <a:t> </a:t>
                      </a:r>
                      <a:r>
                        <a:rPr lang="en-US" sz="2000" dirty="0" err="1"/>
                        <a:t>está</a:t>
                      </a:r>
                      <a:r>
                        <a:rPr lang="en-US" sz="2000" dirty="0"/>
                        <a:t> </a:t>
                      </a:r>
                      <a:r>
                        <a:rPr lang="en-US" sz="2000" dirty="0" err="1"/>
                        <a:t>aumentando</a:t>
                      </a:r>
                      <a:r>
                        <a:rPr lang="en-US" sz="2000" dirty="0"/>
                        <a:t>/</a:t>
                      </a:r>
                      <a:r>
                        <a:rPr lang="en-US" sz="2000" dirty="0" err="1"/>
                        <a:t>diminuindo</a:t>
                      </a:r>
                      <a:r>
                        <a:rPr lang="en-US" sz="2000" dirty="0"/>
                        <a:t>/</a:t>
                      </a:r>
                      <a:r>
                        <a:rPr lang="en-US" sz="2000" dirty="0" err="1"/>
                        <a:t>não</a:t>
                      </a:r>
                      <a:r>
                        <a:rPr lang="en-US" sz="2000" dirty="0"/>
                        <a:t> </a:t>
                      </a:r>
                      <a:r>
                        <a:rPr lang="en-US" sz="2000" dirty="0" err="1"/>
                        <a:t>está</a:t>
                      </a:r>
                      <a:r>
                        <a:rPr lang="en-US" sz="2000" dirty="0"/>
                        <a:t> </a:t>
                      </a:r>
                      <a:r>
                        <a:rPr lang="en-US" sz="2000" dirty="0" err="1"/>
                        <a:t>mudando</a:t>
                      </a:r>
                      <a:r>
                        <a:rPr lang="en-US" sz="2000" dirty="0"/>
                        <a:t>?)</a:t>
                      </a:r>
                    </a:p>
                    <a:p>
                      <a:pPr marL="342900" indent="-342900">
                        <a:buFont typeface="Arial" panose="020B0604020202020204" pitchFamily="34" charset="0"/>
                        <a:buChar char="•"/>
                      </a:pPr>
                      <a:r>
                        <a:rPr lang="en-US" sz="2000" dirty="0"/>
                        <a:t>Possível explicação para a tendência observada (surto? vigilância reforçada?)</a:t>
                      </a:r>
                    </a:p>
                    <a:p>
                      <a:pPr marL="342900" indent="-342900">
                        <a:buFont typeface="Arial" panose="020B0604020202020204" pitchFamily="34" charset="0"/>
                        <a:buChar char="•"/>
                      </a:pPr>
                      <a:r>
                        <a:rPr lang="en-US" sz="2000" dirty="0"/>
                        <a:t>Laboratório: # Número de casos suspeitos pendentes de confirmação (ou não testados)</a:t>
                      </a:r>
                    </a:p>
                    <a:p>
                      <a:pPr marL="342900" indent="-342900">
                        <a:buFont typeface="Arial" panose="020B0604020202020204" pitchFamily="34" charset="0"/>
                        <a:buChar char="•"/>
                      </a:pPr>
                      <a:r>
                        <a:rPr lang="en-US" sz="2000" dirty="0" err="1"/>
                        <a:t>Quaisquer</a:t>
                      </a:r>
                      <a:r>
                        <a:rPr lang="en-US" sz="2000" dirty="0"/>
                        <a:t> </a:t>
                      </a:r>
                      <a:r>
                        <a:rPr lang="en-US" sz="2000" dirty="0" err="1"/>
                        <a:t>atividades</a:t>
                      </a:r>
                      <a:r>
                        <a:rPr lang="en-US" sz="2000" dirty="0"/>
                        <a:t> de saúde pública necessárias/</a:t>
                      </a:r>
                      <a:r>
                        <a:rPr lang="en-US" sz="2000" dirty="0" err="1"/>
                        <a:t>planejadas</a:t>
                      </a:r>
                      <a:r>
                        <a:rPr lang="en-US" sz="2000" dirty="0"/>
                        <a:t> para combater as doenças</a:t>
                      </a:r>
                    </a:p>
                    <a:p>
                      <a:pPr marL="342900" indent="-342900">
                        <a:buFont typeface="Arial" panose="020B0604020202020204" pitchFamily="34" charset="0"/>
                        <a:buChar char="•"/>
                      </a:pPr>
                      <a:r>
                        <a:rPr lang="en-US" sz="2000" dirty="0" err="1"/>
                        <a:t>Número</a:t>
                      </a:r>
                      <a:r>
                        <a:rPr lang="en-US" sz="2000" dirty="0"/>
                        <a:t> de casos da semana </a:t>
                      </a:r>
                      <a:r>
                        <a:rPr lang="en-US" sz="2000" dirty="0" err="1"/>
                        <a:t>atual</a:t>
                      </a:r>
                      <a:r>
                        <a:rPr lang="en-US" sz="2000" dirty="0"/>
                        <a:t> (que ocorreram numa </a:t>
                      </a:r>
                      <a:r>
                        <a:rPr lang="en-US" sz="2000" dirty="0" err="1"/>
                        <a:t>semana</a:t>
                      </a:r>
                      <a:r>
                        <a:rPr lang="en-US" sz="2000" dirty="0"/>
                        <a:t> anterior), mas </a:t>
                      </a:r>
                      <a:r>
                        <a:rPr lang="en-US" sz="2000" dirty="0" err="1"/>
                        <a:t>não</a:t>
                      </a:r>
                      <a:r>
                        <a:rPr lang="en-US" sz="2000" dirty="0"/>
                        <a:t> </a:t>
                      </a:r>
                      <a:r>
                        <a:rPr lang="en-US" sz="2000" dirty="0" err="1"/>
                        <a:t>haviam</a:t>
                      </a:r>
                      <a:r>
                        <a:rPr lang="en-US" sz="2000" dirty="0"/>
                        <a:t> </a:t>
                      </a:r>
                      <a:r>
                        <a:rPr lang="en-US" sz="2000" dirty="0" err="1"/>
                        <a:t>sido</a:t>
                      </a:r>
                      <a:r>
                        <a:rPr lang="en-US" sz="2000" dirty="0"/>
                        <a:t> comunicados/incluídos </a:t>
                      </a:r>
                      <a:r>
                        <a:rPr lang="en-US" sz="2000" dirty="0" err="1"/>
                        <a:t>até</a:t>
                      </a:r>
                      <a:r>
                        <a:rPr lang="en-US" sz="2000" dirty="0"/>
                        <a:t> agora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94653972"/>
                  </a:ext>
                </a:extLst>
              </a:tr>
            </a:tbl>
          </a:graphicData>
        </a:graphic>
      </p:graphicFrame>
    </p:spTree>
    <p:extLst>
      <p:ext uri="{BB962C8B-B14F-4D97-AF65-F5344CB8AC3E}">
        <p14:creationId xmlns:p14="http://schemas.microsoft.com/office/powerpoint/2010/main" val="42508227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77270F72-246F-110D-E4A2-3CE170456078}"/>
              </a:ext>
            </a:extLst>
          </p:cNvPr>
          <p:cNvGraphicFramePr/>
          <p:nvPr>
            <p:extLst>
              <p:ext uri="{D42A27DB-BD31-4B8C-83A1-F6EECF244321}">
                <p14:modId xmlns:p14="http://schemas.microsoft.com/office/powerpoint/2010/main" val="3960095685"/>
              </p:ext>
            </p:extLst>
          </p:nvPr>
        </p:nvGraphicFramePr>
        <p:xfrm>
          <a:off x="838200" y="2098623"/>
          <a:ext cx="10515600" cy="4242135"/>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838200" y="457200"/>
            <a:ext cx="10843260" cy="800100"/>
          </a:xfrm>
        </p:spPr>
        <p:txBody>
          <a:bodyPr/>
          <a:lstStyle/>
          <a:p>
            <a:r>
              <a:rPr lang="en-US" dirty="0" err="1">
                <a:ea typeface="ＭＳ Ｐゴシック" pitchFamily="34" charset="-128"/>
              </a:rPr>
              <a:t>Seção</a:t>
            </a:r>
            <a:r>
              <a:rPr lang="en-US" dirty="0">
                <a:ea typeface="ＭＳ Ｐゴシック" pitchFamily="34" charset="-128"/>
              </a:rPr>
              <a:t> 4. Foco da </a:t>
            </a:r>
            <a:r>
              <a:rPr lang="en-US" dirty="0" err="1">
                <a:ea typeface="ＭＳ Ｐゴシック" pitchFamily="34" charset="-128"/>
              </a:rPr>
              <a:t>doença</a:t>
            </a:r>
            <a:r>
              <a:rPr lang="en-US" dirty="0">
                <a:ea typeface="ＭＳ Ｐゴシック" pitchFamily="34" charset="-128"/>
              </a:rPr>
              <a:t> </a:t>
            </a:r>
            <a:r>
              <a:rPr lang="en-US" dirty="0"/>
              <a:t>(de </a:t>
            </a:r>
            <a:r>
              <a:rPr lang="en-US" dirty="0" err="1"/>
              <a:t>escolha</a:t>
            </a:r>
            <a:r>
              <a:rPr lang="en-US" dirty="0"/>
              <a:t>) (1/2)</a:t>
            </a:r>
          </a:p>
        </p:txBody>
      </p:sp>
      <p:sp>
        <p:nvSpPr>
          <p:cNvPr id="6" name="TextBox 5">
            <a:extLst>
              <a:ext uri="{FF2B5EF4-FFF2-40B4-BE49-F238E27FC236}">
                <a16:creationId xmlns:a16="http://schemas.microsoft.com/office/drawing/2014/main" id="{7746FA9E-33C0-9376-C85A-703D9C2296CA}"/>
              </a:ext>
            </a:extLst>
          </p:cNvPr>
          <p:cNvSpPr txBox="1"/>
          <p:nvPr/>
        </p:nvSpPr>
        <p:spPr>
          <a:xfrm>
            <a:off x="344774" y="1539882"/>
            <a:ext cx="11675672" cy="400110"/>
          </a:xfrm>
          <a:prstGeom prst="rect">
            <a:avLst/>
          </a:prstGeom>
          <a:noFill/>
        </p:spPr>
        <p:txBody>
          <a:bodyPr wrap="square" lIns="91440" tIns="45720" rIns="91440" bIns="45720" rtlCol="0" anchor="t">
            <a:spAutoFit/>
          </a:bodyPr>
          <a:lstStyle/>
          <a:p>
            <a:r>
              <a:rPr lang="en-US" sz="2000" b="1" dirty="0"/>
              <a:t>Exemplo: </a:t>
            </a:r>
            <a:r>
              <a:rPr lang="en-US" sz="2000" dirty="0"/>
              <a:t>Número de casos de dengue por semana epidemiológica-Distrito X, Semanas 1-41, 2024</a:t>
            </a:r>
            <a:endParaRPr lang="en-US" dirty="0">
              <a:cs typeface="Arial"/>
            </a:endParaRPr>
          </a:p>
        </p:txBody>
      </p:sp>
    </p:spTree>
    <p:extLst>
      <p:ext uri="{BB962C8B-B14F-4D97-AF65-F5344CB8AC3E}">
        <p14:creationId xmlns:p14="http://schemas.microsoft.com/office/powerpoint/2010/main" val="3517794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AD742665-CC22-B8EB-CBA3-8C7081E1B1A6}"/>
              </a:ext>
            </a:extLst>
          </p:cNvPr>
          <p:cNvGraphicFramePr>
            <a:graphicFrameLocks noGrp="1"/>
          </p:cNvGraphicFramePr>
          <p:nvPr>
            <p:extLst>
              <p:ext uri="{D42A27DB-BD31-4B8C-83A1-F6EECF244321}">
                <p14:modId xmlns:p14="http://schemas.microsoft.com/office/powerpoint/2010/main" val="151603882"/>
              </p:ext>
            </p:extLst>
          </p:nvPr>
        </p:nvGraphicFramePr>
        <p:xfrm>
          <a:off x="838196" y="2337012"/>
          <a:ext cx="10515602" cy="3931920"/>
        </p:xfrm>
        <a:graphic>
          <a:graphicData uri="http://schemas.openxmlformats.org/drawingml/2006/table">
            <a:tbl>
              <a:tblPr bandRow="1">
                <a:tableStyleId>{68D230F3-CF80-4859-8CE7-A43EE81993B5}</a:tableStyleId>
              </a:tblPr>
              <a:tblGrid>
                <a:gridCol w="1910308">
                  <a:extLst>
                    <a:ext uri="{9D8B030D-6E8A-4147-A177-3AD203B41FA5}">
                      <a16:colId xmlns:a16="http://schemas.microsoft.com/office/drawing/2014/main" val="3532560504"/>
                    </a:ext>
                  </a:extLst>
                </a:gridCol>
                <a:gridCol w="2128067">
                  <a:extLst>
                    <a:ext uri="{9D8B030D-6E8A-4147-A177-3AD203B41FA5}">
                      <a16:colId xmlns:a16="http://schemas.microsoft.com/office/drawing/2014/main" val="3859608706"/>
                    </a:ext>
                  </a:extLst>
                </a:gridCol>
                <a:gridCol w="1895625">
                  <a:extLst>
                    <a:ext uri="{9D8B030D-6E8A-4147-A177-3AD203B41FA5}">
                      <a16:colId xmlns:a16="http://schemas.microsoft.com/office/drawing/2014/main" val="3256080466"/>
                    </a:ext>
                  </a:extLst>
                </a:gridCol>
                <a:gridCol w="2290801">
                  <a:extLst>
                    <a:ext uri="{9D8B030D-6E8A-4147-A177-3AD203B41FA5}">
                      <a16:colId xmlns:a16="http://schemas.microsoft.com/office/drawing/2014/main" val="1971697174"/>
                    </a:ext>
                  </a:extLst>
                </a:gridCol>
                <a:gridCol w="2290801">
                  <a:extLst>
                    <a:ext uri="{9D8B030D-6E8A-4147-A177-3AD203B41FA5}">
                      <a16:colId xmlns:a16="http://schemas.microsoft.com/office/drawing/2014/main" val="2802394113"/>
                    </a:ext>
                  </a:extLst>
                </a:gridCol>
              </a:tblGrid>
              <a:tr h="309035">
                <a:tc rowSpan="2">
                  <a:txBody>
                    <a:bodyPr/>
                    <a:lstStyle/>
                    <a:p>
                      <a:r>
                        <a:rPr lang="en-US" sz="1600" b="1" dirty="0" err="1"/>
                        <a:t>Faixa</a:t>
                      </a:r>
                      <a:r>
                        <a:rPr lang="en-US" sz="1600" b="1" dirty="0"/>
                        <a:t> </a:t>
                      </a:r>
                      <a:r>
                        <a:rPr lang="en-US" sz="1600" b="1" dirty="0" err="1"/>
                        <a:t>etária</a:t>
                      </a:r>
                      <a:endParaRPr lang="en-US"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rowSpan="2">
                  <a:txBody>
                    <a:bodyPr/>
                    <a:lstStyle/>
                    <a:p>
                      <a:pPr algn="ctr"/>
                      <a:r>
                        <a:rPr lang="en-US" sz="1600" b="1" dirty="0"/>
                        <a:t>Semana </a:t>
                      </a:r>
                      <a:r>
                        <a:rPr lang="en-US" sz="1600" b="1" dirty="0" err="1"/>
                        <a:t>epidemiológica</a:t>
                      </a:r>
                      <a:r>
                        <a:rPr lang="en-US" sz="1600" b="1" dirty="0"/>
                        <a:t> 42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gridSpan="3">
                  <a:txBody>
                    <a:bodyPr/>
                    <a:lstStyle/>
                    <a:p>
                      <a:pPr algn="ctr"/>
                      <a:r>
                        <a:rPr lang="en-US" sz="1600" b="1" dirty="0"/>
                        <a:t>2019 </a:t>
                      </a:r>
                      <a:r>
                        <a:rPr lang="en-US" sz="1600" b="1" dirty="0" err="1"/>
                        <a:t>até</a:t>
                      </a:r>
                      <a:r>
                        <a:rPr lang="en-US" sz="1600" b="1" dirty="0"/>
                        <a:t> a data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2617371"/>
                  </a:ext>
                </a:extLst>
              </a:tr>
              <a:tr h="274320">
                <a:tc vMerge="1">
                  <a:txBody>
                    <a:bodyPr/>
                    <a:lstStyle/>
                    <a:p>
                      <a:r>
                        <a:rPr lang="en-US" sz="1600" b="1" dirty="0"/>
                        <a:t>Grupo etário</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vMerge="1">
                  <a:txBody>
                    <a:bodyPr/>
                    <a:lstStyle/>
                    <a:p>
                      <a:pPr algn="ctr"/>
                      <a:r>
                        <a:rPr lang="en-US" sz="1600" b="1" dirty="0"/>
                        <a:t>Vigilância Semana 42</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1600" b="1" dirty="0"/>
                        <a:t>Total acumulado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1600" b="1" dirty="0"/>
                        <a:t>Número de hospitalizações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1600" b="1" dirty="0"/>
                        <a:t>Percentual de hospitalização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470254837"/>
                  </a:ext>
                </a:extLst>
              </a:tr>
              <a:tr h="309035">
                <a:tc>
                  <a:txBody>
                    <a:bodyPr/>
                    <a:lstStyle/>
                    <a:p>
                      <a:r>
                        <a:rPr lang="en-US" sz="1600" dirty="0"/>
                        <a:t>&lt;12 meses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235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141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60,0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68011037"/>
                  </a:ext>
                </a:extLst>
              </a:tr>
              <a:tr h="309035">
                <a:tc>
                  <a:txBody>
                    <a:bodyPr/>
                    <a:lstStyle/>
                    <a:p>
                      <a:r>
                        <a:rPr lang="en-US" sz="1600" dirty="0"/>
                        <a:t>12 meses-2 anos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227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114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50,2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22871560"/>
                  </a:ext>
                </a:extLst>
              </a:tr>
              <a:tr h="309035">
                <a:tc>
                  <a:txBody>
                    <a:bodyPr/>
                    <a:lstStyle/>
                    <a:p>
                      <a:r>
                        <a:rPr lang="en-US" sz="1600" dirty="0"/>
                        <a:t>3-4 anos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29,8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8154854"/>
                  </a:ext>
                </a:extLst>
              </a:tr>
              <a:tr h="3090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5-9 anos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71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6877665"/>
                  </a:ext>
                </a:extLst>
              </a:tr>
              <a:tr h="3090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10-19 anos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388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87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22,4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0016074"/>
                  </a:ext>
                </a:extLst>
              </a:tr>
              <a:tr h="3090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20-29 anos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616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170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27,6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80881705"/>
                  </a:ext>
                </a:extLst>
              </a:tr>
              <a:tr h="3090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30-49 anos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275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21,8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13533859"/>
                  </a:ext>
                </a:extLst>
              </a:tr>
              <a:tr h="3090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6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600" dirty="0"/>
                        <a:t>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600" dirty="0"/>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600" dirty="0"/>
                        <a:t>55,6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388361"/>
                  </a:ext>
                </a:extLst>
              </a:tr>
              <a:tr h="3090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dirty="0"/>
                        <a:t>Total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2D086"/>
                    </a:solidFill>
                  </a:tcPr>
                </a:tc>
                <a:tc>
                  <a:txBody>
                    <a:bodyPr/>
                    <a:lstStyle/>
                    <a:p>
                      <a:pPr algn="r"/>
                      <a:r>
                        <a:rPr lang="en-US" sz="1600" b="1" dirty="0"/>
                        <a:t>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2D086"/>
                    </a:solidFill>
                  </a:tcPr>
                </a:tc>
                <a:tc>
                  <a:txBody>
                    <a:bodyPr/>
                    <a:lstStyle/>
                    <a:p>
                      <a:pPr algn="r"/>
                      <a:r>
                        <a:rPr lang="en-US" sz="1600" b="1" dirty="0"/>
                        <a:t>1.886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2D086"/>
                    </a:solidFill>
                  </a:tcPr>
                </a:tc>
                <a:tc>
                  <a:txBody>
                    <a:bodyPr/>
                    <a:lstStyle/>
                    <a:p>
                      <a:pPr algn="r"/>
                      <a:r>
                        <a:rPr lang="en-US" sz="1600" b="1" dirty="0"/>
                        <a:t>607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2D086"/>
                    </a:solidFill>
                  </a:tcPr>
                </a:tc>
                <a:tc>
                  <a:txBody>
                    <a:bodyPr/>
                    <a:lstStyle/>
                    <a:p>
                      <a:pPr algn="r"/>
                      <a:r>
                        <a:rPr lang="en-US" sz="1600" b="1" dirty="0"/>
                        <a:t>32,2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2D086"/>
                    </a:solidFill>
                  </a:tcPr>
                </a:tc>
                <a:extLst>
                  <a:ext uri="{0D108BD9-81ED-4DB2-BD59-A6C34878D82A}">
                    <a16:rowId xmlns:a16="http://schemas.microsoft.com/office/drawing/2014/main" val="3167376602"/>
                  </a:ext>
                </a:extLst>
              </a:tr>
            </a:tbl>
          </a:graphicData>
        </a:graphic>
      </p:graphicFrame>
      <p:sp>
        <p:nvSpPr>
          <p:cNvPr id="5" name="TextBox 4">
            <a:extLst>
              <a:ext uri="{FF2B5EF4-FFF2-40B4-BE49-F238E27FC236}">
                <a16:creationId xmlns:a16="http://schemas.microsoft.com/office/drawing/2014/main" id="{6E568043-0C37-7103-96E1-A078E6E0EAEC}"/>
              </a:ext>
            </a:extLst>
          </p:cNvPr>
          <p:cNvSpPr txBox="1"/>
          <p:nvPr/>
        </p:nvSpPr>
        <p:spPr>
          <a:xfrm>
            <a:off x="690859" y="1443213"/>
            <a:ext cx="11047751" cy="707886"/>
          </a:xfrm>
          <a:prstGeom prst="rect">
            <a:avLst/>
          </a:prstGeom>
          <a:noFill/>
        </p:spPr>
        <p:txBody>
          <a:bodyPr wrap="square" lIns="91440" tIns="45720" rIns="91440" bIns="45720" rtlCol="0" anchor="t">
            <a:spAutoFit/>
          </a:bodyPr>
          <a:lstStyle/>
          <a:p>
            <a:r>
              <a:rPr lang="en-US" sz="2000" b="1" dirty="0"/>
              <a:t>Exemplo: </a:t>
            </a:r>
            <a:r>
              <a:rPr lang="en-US" sz="2000" dirty="0"/>
              <a:t>Número de casos confirmados de sarampo, semana 42, e número cumulativo de casos e hospitalizações por grupo etário, país X, 2023</a:t>
            </a:r>
            <a:endParaRPr lang="en-US" dirty="0"/>
          </a:p>
        </p:txBody>
      </p:sp>
      <p:sp>
        <p:nvSpPr>
          <p:cNvPr id="7" name="Title 1">
            <a:extLst>
              <a:ext uri="{FF2B5EF4-FFF2-40B4-BE49-F238E27FC236}">
                <a16:creationId xmlns:a16="http://schemas.microsoft.com/office/drawing/2014/main" id="{F5A89EFE-E0A6-B5FB-0C4F-D47D56330263}"/>
              </a:ext>
            </a:extLst>
          </p:cNvPr>
          <p:cNvSpPr>
            <a:spLocks noGrp="1"/>
          </p:cNvSpPr>
          <p:nvPr>
            <p:ph type="title"/>
          </p:nvPr>
        </p:nvSpPr>
        <p:spPr>
          <a:xfrm>
            <a:off x="838200" y="457200"/>
            <a:ext cx="10900410" cy="800100"/>
          </a:xfrm>
        </p:spPr>
        <p:txBody>
          <a:bodyPr/>
          <a:lstStyle/>
          <a:p>
            <a:r>
              <a:rPr lang="en-US" dirty="0" err="1">
                <a:ea typeface="ＭＳ Ｐゴシック" pitchFamily="34" charset="-128"/>
              </a:rPr>
              <a:t>Seção</a:t>
            </a:r>
            <a:r>
              <a:rPr lang="en-US" dirty="0">
                <a:ea typeface="ＭＳ Ｐゴシック" pitchFamily="34" charset="-128"/>
              </a:rPr>
              <a:t> 4. Foco da </a:t>
            </a:r>
            <a:r>
              <a:rPr lang="en-US" dirty="0" err="1">
                <a:ea typeface="ＭＳ Ｐゴシック" pitchFamily="34" charset="-128"/>
              </a:rPr>
              <a:t>doença</a:t>
            </a:r>
            <a:r>
              <a:rPr lang="en-US" dirty="0">
                <a:ea typeface="ＭＳ Ｐゴシック" pitchFamily="34" charset="-128"/>
              </a:rPr>
              <a:t> </a:t>
            </a:r>
            <a:r>
              <a:rPr lang="en-US" dirty="0"/>
              <a:t>(de </a:t>
            </a:r>
            <a:r>
              <a:rPr lang="en-US" dirty="0" err="1"/>
              <a:t>escolha</a:t>
            </a:r>
            <a:r>
              <a:rPr lang="en-US" dirty="0"/>
              <a:t>) (2/2)</a:t>
            </a:r>
          </a:p>
        </p:txBody>
      </p:sp>
    </p:spTree>
    <p:extLst>
      <p:ext uri="{BB962C8B-B14F-4D97-AF65-F5344CB8AC3E}">
        <p14:creationId xmlns:p14="http://schemas.microsoft.com/office/powerpoint/2010/main" val="3410196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D318E18-E0A7-797C-3DB8-7B4B725EF9C4}"/>
              </a:ext>
            </a:extLst>
          </p:cNvPr>
          <p:cNvSpPr>
            <a:spLocks noGrp="1"/>
          </p:cNvSpPr>
          <p:nvPr>
            <p:ph sz="half" idx="2"/>
          </p:nvPr>
        </p:nvSpPr>
        <p:spPr/>
        <p:txBody>
          <a:bodyPr/>
          <a:lstStyle/>
          <a:p>
            <a:pPr marL="0" indent="0">
              <a:buNone/>
            </a:pPr>
            <a:r>
              <a:rPr lang="en-US" dirty="0" err="1"/>
              <a:t>Analisar</a:t>
            </a:r>
            <a:r>
              <a:rPr lang="en-US" dirty="0"/>
              <a:t> a </a:t>
            </a:r>
            <a:r>
              <a:rPr lang="en-US" dirty="0" err="1"/>
              <a:t>qualidade</a:t>
            </a:r>
            <a:r>
              <a:rPr lang="en-US" dirty="0"/>
              <a:t> dos dados de um </a:t>
            </a:r>
            <a:r>
              <a:rPr lang="en-US" dirty="0" err="1"/>
              <a:t>sistema</a:t>
            </a:r>
            <a:r>
              <a:rPr lang="en-US" dirty="0"/>
              <a:t> de </a:t>
            </a:r>
            <a:r>
              <a:rPr lang="en-US" dirty="0" err="1"/>
              <a:t>informação</a:t>
            </a:r>
            <a:r>
              <a:rPr lang="en-US" dirty="0"/>
              <a:t> e </a:t>
            </a:r>
            <a:r>
              <a:rPr lang="en-US" dirty="0" err="1"/>
              <a:t>avaliar</a:t>
            </a:r>
            <a:r>
              <a:rPr lang="en-US" dirty="0"/>
              <a:t> </a:t>
            </a:r>
            <a:r>
              <a:rPr lang="en-US" dirty="0" err="1"/>
              <a:t>os</a:t>
            </a:r>
            <a:r>
              <a:rPr lang="en-US" dirty="0"/>
              <a:t> </a:t>
            </a:r>
            <a:r>
              <a:rPr lang="en-US" dirty="0" err="1"/>
              <a:t>processos</a:t>
            </a:r>
            <a:r>
              <a:rPr lang="en-US" dirty="0"/>
              <a:t> de </a:t>
            </a:r>
            <a:r>
              <a:rPr lang="en-US" dirty="0" err="1"/>
              <a:t>informação</a:t>
            </a:r>
            <a:r>
              <a:rPr lang="en-US" dirty="0"/>
              <a:t> e </a:t>
            </a:r>
            <a:r>
              <a:rPr lang="en-US" dirty="0" err="1"/>
              <a:t>gestão</a:t>
            </a:r>
            <a:r>
              <a:rPr lang="en-US" dirty="0"/>
              <a:t> dos dados</a:t>
            </a:r>
          </a:p>
          <a:p>
            <a:pPr lvl="1"/>
            <a:r>
              <a:rPr lang="en-US" dirty="0" err="1"/>
              <a:t>Selecionar</a:t>
            </a:r>
            <a:r>
              <a:rPr lang="en-US" dirty="0"/>
              <a:t> </a:t>
            </a:r>
            <a:r>
              <a:rPr lang="en-US" dirty="0" err="1"/>
              <a:t>pelo</a:t>
            </a:r>
            <a:r>
              <a:rPr lang="en-US" dirty="0"/>
              <a:t> </a:t>
            </a:r>
            <a:r>
              <a:rPr lang="en-US" dirty="0" err="1"/>
              <a:t>menos</a:t>
            </a:r>
            <a:r>
              <a:rPr lang="en-US" dirty="0"/>
              <a:t> 3 </a:t>
            </a:r>
            <a:r>
              <a:rPr lang="en-US" dirty="0" err="1"/>
              <a:t>unidades</a:t>
            </a:r>
            <a:r>
              <a:rPr lang="en-US" dirty="0"/>
              <a:t> de </a:t>
            </a:r>
            <a:r>
              <a:rPr lang="en-US" dirty="0" err="1"/>
              <a:t>notificação</a:t>
            </a:r>
            <a:r>
              <a:rPr lang="en-US" dirty="0"/>
              <a:t> de </a:t>
            </a:r>
            <a:r>
              <a:rPr lang="en-US" dirty="0" err="1"/>
              <a:t>doenças</a:t>
            </a:r>
            <a:r>
              <a:rPr lang="en-US" dirty="0"/>
              <a:t> </a:t>
            </a:r>
            <a:br>
              <a:rPr lang="en-US" dirty="0"/>
            </a:br>
            <a:r>
              <a:rPr lang="en-US" dirty="0"/>
              <a:t>para </a:t>
            </a:r>
            <a:r>
              <a:rPr lang="en-US" dirty="0" err="1"/>
              <a:t>visitar</a:t>
            </a:r>
            <a:endParaRPr lang="en-US" dirty="0"/>
          </a:p>
          <a:p>
            <a:pPr lvl="1"/>
            <a:r>
              <a:rPr lang="en-US" dirty="0"/>
              <a:t>Em </a:t>
            </a:r>
            <a:r>
              <a:rPr lang="en-US" dirty="0" err="1"/>
              <a:t>cada</a:t>
            </a:r>
            <a:r>
              <a:rPr lang="en-US" dirty="0"/>
              <a:t> </a:t>
            </a:r>
            <a:r>
              <a:rPr lang="en-US" dirty="0" err="1"/>
              <a:t>estabelecimento</a:t>
            </a:r>
            <a:r>
              <a:rPr lang="en-US" dirty="0"/>
              <a:t>, </a:t>
            </a:r>
            <a:r>
              <a:rPr lang="en-US" dirty="0" err="1"/>
              <a:t>entrevistar</a:t>
            </a:r>
            <a:r>
              <a:rPr lang="en-US" dirty="0"/>
              <a:t> o </a:t>
            </a:r>
            <a:r>
              <a:rPr lang="en-US" dirty="0" err="1"/>
              <a:t>pessoal-chave</a:t>
            </a:r>
            <a:r>
              <a:rPr lang="en-US" dirty="0"/>
              <a:t> e </a:t>
            </a:r>
            <a:r>
              <a:rPr lang="en-US" dirty="0" err="1"/>
              <a:t>analisar</a:t>
            </a:r>
            <a:r>
              <a:rPr lang="en-US" dirty="0"/>
              <a:t> </a:t>
            </a:r>
            <a:r>
              <a:rPr lang="en-US" dirty="0" err="1"/>
              <a:t>os</a:t>
            </a:r>
            <a:r>
              <a:rPr lang="en-US" dirty="0"/>
              <a:t> </a:t>
            </a:r>
            <a:r>
              <a:rPr lang="en-US" dirty="0" err="1"/>
              <a:t>documentos</a:t>
            </a:r>
            <a:r>
              <a:rPr lang="en-US" dirty="0"/>
              <a:t> de </a:t>
            </a:r>
            <a:r>
              <a:rPr lang="en-US" dirty="0" err="1"/>
              <a:t>registro</a:t>
            </a:r>
            <a:r>
              <a:rPr lang="en-US" dirty="0"/>
              <a:t>, </a:t>
            </a:r>
            <a:r>
              <a:rPr lang="en-US" dirty="0" err="1"/>
              <a:t>os</a:t>
            </a:r>
            <a:r>
              <a:rPr lang="en-US" dirty="0"/>
              <a:t> </a:t>
            </a:r>
            <a:r>
              <a:rPr lang="en-US" dirty="0" err="1"/>
              <a:t>formulários</a:t>
            </a:r>
            <a:r>
              <a:rPr lang="en-US" dirty="0"/>
              <a:t> de </a:t>
            </a:r>
            <a:r>
              <a:rPr lang="en-US" dirty="0" err="1"/>
              <a:t>notificação</a:t>
            </a:r>
            <a:r>
              <a:rPr lang="en-US" dirty="0"/>
              <a:t> de </a:t>
            </a:r>
            <a:r>
              <a:rPr lang="en-US" dirty="0" err="1"/>
              <a:t>casos</a:t>
            </a:r>
            <a:r>
              <a:rPr lang="en-US" dirty="0"/>
              <a:t> </a:t>
            </a:r>
            <a:r>
              <a:rPr lang="en-US" dirty="0" err="1"/>
              <a:t>preenchidos</a:t>
            </a:r>
            <a:r>
              <a:rPr lang="en-US" dirty="0"/>
              <a:t> e </a:t>
            </a:r>
            <a:r>
              <a:rPr lang="en-US" dirty="0" err="1"/>
              <a:t>os</a:t>
            </a:r>
            <a:r>
              <a:rPr lang="en-US" dirty="0"/>
              <a:t> </a:t>
            </a:r>
            <a:r>
              <a:rPr lang="en-US" dirty="0" err="1"/>
              <a:t>relatórios</a:t>
            </a:r>
            <a:r>
              <a:rPr lang="en-US" dirty="0"/>
              <a:t> </a:t>
            </a:r>
            <a:r>
              <a:rPr lang="en-US" dirty="0" err="1"/>
              <a:t>semanais</a:t>
            </a:r>
            <a:endParaRPr lang="en-US" dirty="0"/>
          </a:p>
          <a:p>
            <a:pPr lvl="1"/>
            <a:r>
              <a:rPr lang="en-US" dirty="0" err="1"/>
              <a:t>Preencha</a:t>
            </a:r>
            <a:r>
              <a:rPr lang="en-US" dirty="0"/>
              <a:t> as 5 </a:t>
            </a:r>
            <a:r>
              <a:rPr lang="en-US" dirty="0" err="1"/>
              <a:t>seções</a:t>
            </a:r>
            <a:r>
              <a:rPr lang="en-US" dirty="0"/>
              <a:t> do </a:t>
            </a:r>
            <a:r>
              <a:rPr lang="en-US" dirty="0" err="1"/>
              <a:t>formulário</a:t>
            </a:r>
            <a:r>
              <a:rPr lang="en-US" dirty="0"/>
              <a:t> de auditoria da </a:t>
            </a:r>
            <a:r>
              <a:rPr lang="en-US" dirty="0" err="1"/>
              <a:t>qualidade</a:t>
            </a:r>
            <a:r>
              <a:rPr lang="en-US" dirty="0"/>
              <a:t> dos dados. Edite </a:t>
            </a:r>
            <a:r>
              <a:rPr lang="en-US" dirty="0" err="1"/>
              <a:t>perguntas</a:t>
            </a:r>
            <a:r>
              <a:rPr lang="en-US" dirty="0"/>
              <a:t>/</a:t>
            </a:r>
            <a:r>
              <a:rPr lang="en-US" dirty="0" err="1"/>
              <a:t>métricas</a:t>
            </a:r>
            <a:r>
              <a:rPr lang="en-US" dirty="0"/>
              <a:t> </a:t>
            </a:r>
            <a:r>
              <a:rPr lang="en-US" dirty="0" err="1"/>
              <a:t>conforme</a:t>
            </a:r>
            <a:r>
              <a:rPr lang="en-US" dirty="0"/>
              <a:t> </a:t>
            </a:r>
            <a:r>
              <a:rPr lang="en-US" dirty="0" err="1"/>
              <a:t>necessário</a:t>
            </a:r>
            <a:r>
              <a:rPr lang="en-US" dirty="0"/>
              <a:t>. </a:t>
            </a:r>
          </a:p>
        </p:txBody>
      </p:sp>
      <p:sp>
        <p:nvSpPr>
          <p:cNvPr id="2" name="Title 1">
            <a:extLst>
              <a:ext uri="{FF2B5EF4-FFF2-40B4-BE49-F238E27FC236}">
                <a16:creationId xmlns:a16="http://schemas.microsoft.com/office/drawing/2014/main" id="{9A1ABD76-C514-45EF-AA88-31C18FD2A46C}"/>
              </a:ext>
            </a:extLst>
          </p:cNvPr>
          <p:cNvSpPr>
            <a:spLocks noGrp="1"/>
          </p:cNvSpPr>
          <p:nvPr>
            <p:ph type="title"/>
          </p:nvPr>
        </p:nvSpPr>
        <p:spPr/>
        <p:txBody>
          <a:bodyPr/>
          <a:lstStyle/>
          <a:p>
            <a:r>
              <a:rPr lang="en-US" dirty="0"/>
              <a:t>Auditoria da </a:t>
            </a:r>
            <a:r>
              <a:rPr lang="en-US" dirty="0" err="1"/>
              <a:t>qualidade</a:t>
            </a:r>
            <a:r>
              <a:rPr lang="en-US" dirty="0"/>
              <a:t> dos dados (AQD)</a:t>
            </a:r>
          </a:p>
        </p:txBody>
      </p:sp>
    </p:spTree>
    <p:extLst>
      <p:ext uri="{BB962C8B-B14F-4D97-AF65-F5344CB8AC3E}">
        <p14:creationId xmlns:p14="http://schemas.microsoft.com/office/powerpoint/2010/main" val="2201107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9752215" cy="1257300"/>
          </a:xfrm>
        </p:spPr>
        <p:txBody>
          <a:bodyPr/>
          <a:lstStyle/>
          <a:p>
            <a:r>
              <a:rPr lang="en-US" dirty="0"/>
              <a:t>Importância das </a:t>
            </a:r>
            <a:r>
              <a:rPr lang="en-US" dirty="0" err="1"/>
              <a:t>auditorias</a:t>
            </a:r>
            <a:r>
              <a:rPr lang="en-US" dirty="0"/>
              <a:t> à </a:t>
            </a:r>
            <a:r>
              <a:rPr lang="en-US" dirty="0" err="1"/>
              <a:t>qualidade</a:t>
            </a:r>
            <a:r>
              <a:rPr lang="en-US" dirty="0"/>
              <a:t> dos dados</a:t>
            </a:r>
          </a:p>
        </p:txBody>
      </p:sp>
      <p:sp>
        <p:nvSpPr>
          <p:cNvPr id="3" name="Content Placeholder 2">
            <a:extLst>
              <a:ext uri="{FF2B5EF4-FFF2-40B4-BE49-F238E27FC236}">
                <a16:creationId xmlns:a16="http://schemas.microsoft.com/office/drawing/2014/main" id="{69B0C391-B790-B6D0-6200-ED857C7AE30F}"/>
              </a:ext>
            </a:extLst>
          </p:cNvPr>
          <p:cNvSpPr>
            <a:spLocks noGrp="1"/>
          </p:cNvSpPr>
          <p:nvPr>
            <p:ph sz="half" idx="2"/>
          </p:nvPr>
        </p:nvSpPr>
        <p:spPr/>
        <p:txBody>
          <a:bodyPr/>
          <a:lstStyle/>
          <a:p>
            <a:pPr marL="0" indent="0" algn="ctr">
              <a:buNone/>
            </a:pPr>
            <a:r>
              <a:rPr lang="en-US" dirty="0"/>
              <a:t>Como </a:t>
            </a:r>
            <a:r>
              <a:rPr lang="en-US" dirty="0" err="1"/>
              <a:t>realizar</a:t>
            </a:r>
            <a:r>
              <a:rPr lang="en-US" dirty="0"/>
              <a:t> </a:t>
            </a:r>
            <a:r>
              <a:rPr lang="en-US" dirty="0" err="1"/>
              <a:t>auditorias</a:t>
            </a:r>
            <a:r>
              <a:rPr lang="en-US" dirty="0"/>
              <a:t> à qualidade dos dados e </a:t>
            </a:r>
            <a:r>
              <a:rPr lang="en-US" dirty="0" err="1"/>
              <a:t>fornecer</a:t>
            </a:r>
            <a:r>
              <a:rPr lang="en-US" dirty="0"/>
              <a:t> feedback </a:t>
            </a:r>
            <a:r>
              <a:rPr lang="en-US" dirty="0" err="1"/>
              <a:t>pode</a:t>
            </a:r>
            <a:r>
              <a:rPr lang="en-US" dirty="0"/>
              <a:t> afetar os seus dados?</a:t>
            </a:r>
          </a:p>
          <a:p>
            <a:pPr marL="0" indent="0" algn="ctr">
              <a:buNone/>
            </a:pPr>
            <a:endParaRPr lang="en-US" dirty="0"/>
          </a:p>
        </p:txBody>
      </p:sp>
      <p:pic>
        <p:nvPicPr>
          <p:cNvPr id="4" name="Picture 3" descr="Magnifying glass showing decling performance">
            <a:extLst>
              <a:ext uri="{FF2B5EF4-FFF2-40B4-BE49-F238E27FC236}">
                <a16:creationId xmlns:a16="http://schemas.microsoft.com/office/drawing/2014/main" id="{7E2D07E2-B4B2-8593-3C2B-A7FBF200D73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4594"/>
          <a:stretch/>
        </p:blipFill>
        <p:spPr>
          <a:xfrm>
            <a:off x="3877472" y="2659428"/>
            <a:ext cx="4432060" cy="3458738"/>
          </a:xfrm>
          <a:prstGeom prst="rect">
            <a:avLst/>
          </a:prstGeom>
          <a:ln>
            <a:solidFill>
              <a:schemeClr val="tx1"/>
            </a:solidFill>
          </a:ln>
        </p:spPr>
      </p:pic>
    </p:spTree>
    <p:extLst>
      <p:ext uri="{BB962C8B-B14F-4D97-AF65-F5344CB8AC3E}">
        <p14:creationId xmlns:p14="http://schemas.microsoft.com/office/powerpoint/2010/main" val="23602558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1E49CF9-6836-319F-0859-509DEAD37678}"/>
              </a:ext>
            </a:extLst>
          </p:cNvPr>
          <p:cNvSpPr>
            <a:spLocks noGrp="1"/>
          </p:cNvSpPr>
          <p:nvPr>
            <p:ph sz="half" idx="2"/>
          </p:nvPr>
        </p:nvSpPr>
        <p:spPr/>
        <p:txBody>
          <a:bodyPr/>
          <a:lstStyle/>
          <a:p>
            <a:pPr marL="0" indent="0">
              <a:spcAft>
                <a:spcPts val="600"/>
              </a:spcAft>
              <a:buNone/>
              <a:defRPr/>
            </a:pPr>
            <a:r>
              <a:rPr lang="en-US" sz="2800" dirty="0">
                <a:latin typeface="Arial" charset="0"/>
              </a:rPr>
              <a:t>Deve </a:t>
            </a:r>
            <a:r>
              <a:rPr lang="en-US" sz="2800" dirty="0" err="1">
                <a:latin typeface="Arial" charset="0"/>
              </a:rPr>
              <a:t>ajudar</a:t>
            </a:r>
            <a:r>
              <a:rPr lang="en-US" sz="2800" dirty="0">
                <a:latin typeface="Arial" charset="0"/>
              </a:rPr>
              <a:t> a:</a:t>
            </a:r>
          </a:p>
          <a:p>
            <a:pPr lvl="1">
              <a:spcAft>
                <a:spcPts val="600"/>
              </a:spcAft>
              <a:defRPr/>
            </a:pPr>
            <a:r>
              <a:rPr lang="en-US" dirty="0" err="1">
                <a:latin typeface="Arial" charset="0"/>
              </a:rPr>
              <a:t>Realizar</a:t>
            </a:r>
            <a:r>
              <a:rPr lang="en-US" dirty="0">
                <a:latin typeface="Arial" charset="0"/>
              </a:rPr>
              <a:t> </a:t>
            </a:r>
            <a:r>
              <a:rPr lang="en-US" dirty="0" err="1">
                <a:latin typeface="Arial" charset="0"/>
              </a:rPr>
              <a:t>atividades</a:t>
            </a:r>
            <a:r>
              <a:rPr lang="en-US" dirty="0">
                <a:latin typeface="Arial" charset="0"/>
              </a:rPr>
              <a:t> no campo</a:t>
            </a:r>
          </a:p>
          <a:p>
            <a:pPr lvl="1">
              <a:spcAft>
                <a:spcPts val="600"/>
              </a:spcAft>
              <a:defRPr/>
            </a:pPr>
            <a:r>
              <a:rPr lang="en-US" dirty="0" err="1">
                <a:latin typeface="Arial" charset="0"/>
              </a:rPr>
              <a:t>Preparar</a:t>
            </a:r>
            <a:r>
              <a:rPr lang="en-US" dirty="0">
                <a:latin typeface="Arial" charset="0"/>
              </a:rPr>
              <a:t>-se para o Workshop 2</a:t>
            </a:r>
          </a:p>
          <a:p>
            <a:endParaRPr lang="en-US" dirty="0"/>
          </a:p>
        </p:txBody>
      </p:sp>
      <p:sp>
        <p:nvSpPr>
          <p:cNvPr id="3" name="Title 2"/>
          <p:cNvSpPr>
            <a:spLocks noGrp="1"/>
          </p:cNvSpPr>
          <p:nvPr>
            <p:ph type="title"/>
          </p:nvPr>
        </p:nvSpPr>
        <p:spPr/>
        <p:txBody>
          <a:bodyPr/>
          <a:lstStyle/>
          <a:p>
            <a:r>
              <a:rPr lang="en-US" dirty="0"/>
              <a:t>Guia de </a:t>
            </a:r>
            <a:r>
              <a:rPr lang="en-US" dirty="0" err="1"/>
              <a:t>atividades</a:t>
            </a:r>
            <a:r>
              <a:rPr lang="en-US" dirty="0"/>
              <a:t> de campo</a:t>
            </a:r>
          </a:p>
        </p:txBody>
      </p:sp>
      <p:pic>
        <p:nvPicPr>
          <p:cNvPr id="4" name="Picture 3">
            <a:extLst>
              <a:ext uri="{FF2B5EF4-FFF2-40B4-BE49-F238E27FC236}">
                <a16:creationId xmlns:a16="http://schemas.microsoft.com/office/drawing/2014/main" id="{BB9EB1C3-86A0-B904-DF46-CAAAC66202B5}"/>
              </a:ext>
            </a:extLst>
          </p:cNvPr>
          <p:cNvPicPr>
            <a:picLocks noChangeAspect="1"/>
          </p:cNvPicPr>
          <p:nvPr/>
        </p:nvPicPr>
        <p:blipFill>
          <a:blip r:embed="rId3"/>
          <a:stretch>
            <a:fillRect/>
          </a:stretch>
        </p:blipFill>
        <p:spPr>
          <a:xfrm>
            <a:off x="6291943" y="1714500"/>
            <a:ext cx="3587934" cy="4664314"/>
          </a:xfrm>
          <a:prstGeom prst="rect">
            <a:avLst/>
          </a:prstGeom>
          <a:ln>
            <a:solidFill>
              <a:schemeClr val="tx1"/>
            </a:solidFill>
          </a:ln>
        </p:spPr>
      </p:pic>
      <p:pic>
        <p:nvPicPr>
          <p:cNvPr id="6" name="Picture 5">
            <a:extLst>
              <a:ext uri="{FF2B5EF4-FFF2-40B4-BE49-F238E27FC236}">
                <a16:creationId xmlns:a16="http://schemas.microsoft.com/office/drawing/2014/main" id="{89E0180E-EC4F-8E53-EDB4-BBD1D00DCF38}"/>
              </a:ext>
            </a:extLst>
          </p:cNvPr>
          <p:cNvPicPr>
            <a:picLocks noChangeAspect="1"/>
          </p:cNvPicPr>
          <p:nvPr/>
        </p:nvPicPr>
        <p:blipFill>
          <a:blip r:embed="rId4"/>
          <a:stretch>
            <a:fillRect/>
          </a:stretch>
        </p:blipFill>
        <p:spPr>
          <a:xfrm>
            <a:off x="6291943" y="1727805"/>
            <a:ext cx="3587935" cy="4664316"/>
          </a:xfrm>
          <a:prstGeom prst="rect">
            <a:avLst/>
          </a:prstGeom>
          <a:ln>
            <a:solidFill>
              <a:schemeClr val="tx1"/>
            </a:solidFill>
          </a:ln>
        </p:spPr>
      </p:pic>
    </p:spTree>
    <p:extLst>
      <p:ext uri="{BB962C8B-B14F-4D97-AF65-F5344CB8AC3E}">
        <p14:creationId xmlns:p14="http://schemas.microsoft.com/office/powerpoint/2010/main" val="30717303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8D8F088B-94D1-4FED-B8C9-778085428B37}"/>
              </a:ext>
            </a:extLst>
          </p:cNvPr>
          <p:cNvSpPr>
            <a:spLocks noGrp="1"/>
          </p:cNvSpPr>
          <p:nvPr>
            <p:ph sz="half" idx="2"/>
          </p:nvPr>
        </p:nvSpPr>
        <p:spPr>
          <a:xfrm>
            <a:off x="4828090" y="1478857"/>
            <a:ext cx="6899338" cy="4639309"/>
          </a:xfrm>
          <a:prstGeom prst="rect">
            <a:avLst/>
          </a:prstGeom>
          <a:solidFill>
            <a:schemeClr val="bg1"/>
          </a:solidFill>
          <a:ln>
            <a:noFill/>
          </a:ln>
        </p:spPr>
        <p:txBody>
          <a:bodyPr/>
          <a:lstStyle/>
          <a:p>
            <a:pPr marL="0" indent="0">
              <a:buNone/>
            </a:pPr>
            <a:r>
              <a:rPr lang="en-US" dirty="0"/>
              <a:t>Ficha de </a:t>
            </a:r>
            <a:r>
              <a:rPr lang="en-US" dirty="0" err="1"/>
              <a:t>trabalho</a:t>
            </a:r>
            <a:r>
              <a:rPr lang="en-US" dirty="0"/>
              <a:t> AQD personalizável para ajudar a analisar cada estabelecimento de saúde</a:t>
            </a:r>
          </a:p>
          <a:p>
            <a:pPr lvl="1"/>
            <a:r>
              <a:rPr lang="en-US" dirty="0"/>
              <a:t>Informações essenciais</a:t>
            </a:r>
          </a:p>
          <a:p>
            <a:pPr lvl="1"/>
            <a:r>
              <a:rPr lang="en-US" dirty="0"/>
              <a:t>Rever as 5 </a:t>
            </a:r>
            <a:r>
              <a:rPr lang="en-US" dirty="0" err="1"/>
              <a:t>áreas</a:t>
            </a:r>
            <a:r>
              <a:rPr lang="en-US" dirty="0"/>
              <a:t> do </a:t>
            </a:r>
            <a:r>
              <a:rPr lang="en-US" dirty="0" err="1"/>
              <a:t>ciclo</a:t>
            </a:r>
            <a:r>
              <a:rPr lang="en-US" dirty="0"/>
              <a:t> de vigilância</a:t>
            </a:r>
          </a:p>
          <a:p>
            <a:pPr lvl="2"/>
            <a:r>
              <a:rPr lang="en-US" dirty="0"/>
              <a:t>Adaptar as perguntas ao estabelecimento </a:t>
            </a:r>
          </a:p>
          <a:p>
            <a:pPr lvl="2"/>
            <a:r>
              <a:rPr lang="en-US" dirty="0"/>
              <a:t>Atualizar a lista de doenças de </a:t>
            </a:r>
            <a:br>
              <a:rPr lang="en-US" dirty="0"/>
            </a:br>
            <a:r>
              <a:rPr lang="en-US" dirty="0" err="1"/>
              <a:t>notificação</a:t>
            </a:r>
            <a:r>
              <a:rPr lang="en-US" dirty="0"/>
              <a:t> obrigatória</a:t>
            </a:r>
          </a:p>
          <a:p>
            <a:endParaRPr lang="en-US" dirty="0"/>
          </a:p>
        </p:txBody>
      </p:sp>
      <p:sp>
        <p:nvSpPr>
          <p:cNvPr id="2" name="Title 1"/>
          <p:cNvSpPr>
            <a:spLocks noGrp="1"/>
          </p:cNvSpPr>
          <p:nvPr>
            <p:ph type="title"/>
          </p:nvPr>
        </p:nvSpPr>
        <p:spPr>
          <a:xfrm>
            <a:off x="838200" y="0"/>
            <a:ext cx="10515600" cy="1257300"/>
          </a:xfrm>
        </p:spPr>
        <p:txBody>
          <a:bodyPr/>
          <a:lstStyle/>
          <a:p>
            <a:r>
              <a:rPr lang="en-US" dirty="0"/>
              <a:t>Auditoria da </a:t>
            </a:r>
            <a:r>
              <a:rPr lang="en-US" dirty="0" err="1"/>
              <a:t>qualidade</a:t>
            </a:r>
            <a:r>
              <a:rPr lang="en-US" dirty="0"/>
              <a:t> dos dados </a:t>
            </a:r>
            <a:br>
              <a:rPr lang="en-US" dirty="0"/>
            </a:br>
            <a:r>
              <a:rPr lang="en-US" dirty="0"/>
              <a:t>(AQD) (1/2)</a:t>
            </a:r>
          </a:p>
        </p:txBody>
      </p:sp>
      <p:pic>
        <p:nvPicPr>
          <p:cNvPr id="4" name="Picture 3">
            <a:extLst>
              <a:ext uri="{FF2B5EF4-FFF2-40B4-BE49-F238E27FC236}">
                <a16:creationId xmlns:a16="http://schemas.microsoft.com/office/drawing/2014/main" id="{133616EE-6599-A873-A464-90B46F10D635}"/>
              </a:ext>
            </a:extLst>
          </p:cNvPr>
          <p:cNvPicPr>
            <a:picLocks noChangeAspect="1"/>
          </p:cNvPicPr>
          <p:nvPr/>
        </p:nvPicPr>
        <p:blipFill>
          <a:blip r:embed="rId3"/>
          <a:stretch>
            <a:fillRect/>
          </a:stretch>
        </p:blipFill>
        <p:spPr>
          <a:xfrm>
            <a:off x="559998" y="1686867"/>
            <a:ext cx="4013434" cy="4223287"/>
          </a:xfrm>
          <a:prstGeom prst="rect">
            <a:avLst/>
          </a:prstGeom>
          <a:ln>
            <a:solidFill>
              <a:schemeClr val="tx1"/>
            </a:solidFill>
          </a:ln>
        </p:spPr>
      </p:pic>
    </p:spTree>
    <p:extLst>
      <p:ext uri="{BB962C8B-B14F-4D97-AF65-F5344CB8AC3E}">
        <p14:creationId xmlns:p14="http://schemas.microsoft.com/office/powerpoint/2010/main" val="1718682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FFA013CF-83A0-F31F-5398-3099B1D5717C}"/>
              </a:ext>
            </a:extLst>
          </p:cNvPr>
          <p:cNvSpPr/>
          <p:nvPr/>
        </p:nvSpPr>
        <p:spPr>
          <a:xfrm>
            <a:off x="361949" y="2302328"/>
            <a:ext cx="4509853" cy="2253343"/>
          </a:xfrm>
          <a:prstGeom prst="roundRect">
            <a:avLst/>
          </a:prstGeom>
          <a:solidFill>
            <a:schemeClr val="bg1"/>
          </a:solidFill>
          <a:ln w="762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457200" indent="-457200">
              <a:buAutoNum type="arabicPeriod"/>
            </a:pPr>
            <a:r>
              <a:rPr lang="en-US" sz="2400" dirty="0">
                <a:solidFill>
                  <a:schemeClr val="tx1"/>
                </a:solidFill>
              </a:rPr>
              <a:t>Coleta de dados</a:t>
            </a:r>
          </a:p>
          <a:p>
            <a:pPr marL="457200" indent="-457200">
              <a:buAutoNum type="arabicPeriod"/>
            </a:pPr>
            <a:r>
              <a:rPr lang="en-US" sz="2400" dirty="0">
                <a:solidFill>
                  <a:schemeClr val="tx1"/>
                </a:solidFill>
              </a:rPr>
              <a:t>Confirmação laboratorial</a:t>
            </a:r>
          </a:p>
          <a:p>
            <a:pPr marL="457200" indent="-457200">
              <a:buAutoNum type="arabicPeriod"/>
            </a:pPr>
            <a:r>
              <a:rPr lang="en-US" sz="2400" dirty="0">
                <a:solidFill>
                  <a:schemeClr val="tx1"/>
                </a:solidFill>
              </a:rPr>
              <a:t>Revisão de dados</a:t>
            </a:r>
          </a:p>
          <a:p>
            <a:pPr marL="457200" indent="-457200">
              <a:buAutoNum type="arabicPeriod"/>
            </a:pPr>
            <a:r>
              <a:rPr lang="en-US" sz="2400" dirty="0" err="1">
                <a:solidFill>
                  <a:schemeClr val="tx1"/>
                </a:solidFill>
              </a:rPr>
              <a:t>Análise</a:t>
            </a:r>
            <a:r>
              <a:rPr lang="en-US" sz="2400" dirty="0">
                <a:solidFill>
                  <a:schemeClr val="tx1"/>
                </a:solidFill>
              </a:rPr>
              <a:t> e </a:t>
            </a:r>
            <a:r>
              <a:rPr lang="en-US" sz="2400" dirty="0" err="1">
                <a:solidFill>
                  <a:schemeClr val="tx1"/>
                </a:solidFill>
              </a:rPr>
              <a:t>interpretação</a:t>
            </a:r>
            <a:endParaRPr lang="en-US" sz="2400" dirty="0">
              <a:solidFill>
                <a:schemeClr val="tx1"/>
              </a:solidFill>
            </a:endParaRPr>
          </a:p>
          <a:p>
            <a:pPr marL="457200" indent="-457200">
              <a:buAutoNum type="arabicPeriod"/>
            </a:pPr>
            <a:r>
              <a:rPr lang="en-US" sz="2400" dirty="0">
                <a:solidFill>
                  <a:schemeClr val="tx1"/>
                </a:solidFill>
              </a:rPr>
              <a:t>Comunicação de dados</a:t>
            </a:r>
          </a:p>
        </p:txBody>
      </p:sp>
      <p:sp>
        <p:nvSpPr>
          <p:cNvPr id="7" name="Title 1">
            <a:extLst>
              <a:ext uri="{FF2B5EF4-FFF2-40B4-BE49-F238E27FC236}">
                <a16:creationId xmlns:a16="http://schemas.microsoft.com/office/drawing/2014/main" id="{F9190F32-08E6-E328-0EDF-72FBCE1EB362}"/>
              </a:ext>
            </a:extLst>
          </p:cNvPr>
          <p:cNvSpPr>
            <a:spLocks noGrp="1"/>
          </p:cNvSpPr>
          <p:nvPr>
            <p:ph type="title"/>
          </p:nvPr>
        </p:nvSpPr>
        <p:spPr/>
        <p:txBody>
          <a:bodyPr/>
          <a:lstStyle/>
          <a:p>
            <a:r>
              <a:rPr lang="en-US" dirty="0"/>
              <a:t>Auditoria da </a:t>
            </a:r>
            <a:r>
              <a:rPr lang="en-US" dirty="0" err="1"/>
              <a:t>qualidade</a:t>
            </a:r>
            <a:r>
              <a:rPr lang="en-US" dirty="0"/>
              <a:t> dos dados </a:t>
            </a:r>
            <a:br>
              <a:rPr lang="en-US" dirty="0"/>
            </a:br>
            <a:r>
              <a:rPr lang="en-US" dirty="0"/>
              <a:t>(AQD) (2/2)</a:t>
            </a:r>
          </a:p>
        </p:txBody>
      </p:sp>
      <p:pic>
        <p:nvPicPr>
          <p:cNvPr id="3" name="Picture 2">
            <a:extLst>
              <a:ext uri="{FF2B5EF4-FFF2-40B4-BE49-F238E27FC236}">
                <a16:creationId xmlns:a16="http://schemas.microsoft.com/office/drawing/2014/main" id="{D9EB3945-DBAD-1984-17F5-8BA0F5C56F6E}"/>
              </a:ext>
            </a:extLst>
          </p:cNvPr>
          <p:cNvPicPr>
            <a:picLocks noChangeAspect="1"/>
          </p:cNvPicPr>
          <p:nvPr/>
        </p:nvPicPr>
        <p:blipFill>
          <a:blip r:embed="rId3"/>
          <a:stretch>
            <a:fillRect/>
          </a:stretch>
        </p:blipFill>
        <p:spPr>
          <a:xfrm>
            <a:off x="5310793" y="1355580"/>
            <a:ext cx="4963306" cy="4839481"/>
          </a:xfrm>
          <a:prstGeom prst="rect">
            <a:avLst/>
          </a:prstGeom>
        </p:spPr>
      </p:pic>
      <p:sp>
        <p:nvSpPr>
          <p:cNvPr id="5" name="Rectangle 4">
            <a:extLst>
              <a:ext uri="{FF2B5EF4-FFF2-40B4-BE49-F238E27FC236}">
                <a16:creationId xmlns:a16="http://schemas.microsoft.com/office/drawing/2014/main" id="{03EAA5CB-FA61-501C-2F0D-93FBE8AB6379}"/>
              </a:ext>
            </a:extLst>
          </p:cNvPr>
          <p:cNvSpPr/>
          <p:nvPr/>
        </p:nvSpPr>
        <p:spPr>
          <a:xfrm>
            <a:off x="5348749" y="5889523"/>
            <a:ext cx="4876189" cy="305538"/>
          </a:xfrm>
          <a:prstGeom prst="rect">
            <a:avLst/>
          </a:prstGeom>
          <a:noFill/>
          <a:ln w="76200">
            <a:solidFill>
              <a:srgbClr val="F7941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39873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2">
            <a:extLst>
              <a:ext uri="{FF2B5EF4-FFF2-40B4-BE49-F238E27FC236}">
                <a16:creationId xmlns:a16="http://schemas.microsoft.com/office/drawing/2014/main" id="{65F51679-3818-5A78-A7D9-1DFC1697D429}"/>
              </a:ext>
            </a:extLst>
          </p:cNvPr>
          <p:cNvSpPr>
            <a:spLocks noGrp="1"/>
          </p:cNvSpPr>
          <p:nvPr>
            <p:ph type="title"/>
          </p:nvPr>
        </p:nvSpPr>
        <p:spPr/>
        <p:txBody>
          <a:bodyPr/>
          <a:lstStyle/>
          <a:p>
            <a:r>
              <a:rPr lang="en-US" dirty="0" err="1"/>
              <a:t>Atividade</a:t>
            </a:r>
            <a:r>
              <a:rPr lang="en-US" dirty="0"/>
              <a:t> #2: </a:t>
            </a:r>
            <a:r>
              <a:rPr lang="en-US" dirty="0" err="1"/>
              <a:t>Análise</a:t>
            </a:r>
            <a:r>
              <a:rPr lang="en-US" dirty="0"/>
              <a:t> FFOA</a:t>
            </a:r>
          </a:p>
        </p:txBody>
      </p:sp>
      <p:graphicFrame>
        <p:nvGraphicFramePr>
          <p:cNvPr id="3" name="Table 2">
            <a:extLst>
              <a:ext uri="{FF2B5EF4-FFF2-40B4-BE49-F238E27FC236}">
                <a16:creationId xmlns:a16="http://schemas.microsoft.com/office/drawing/2014/main" id="{485C65E5-DFAA-BF02-E237-42F3EDD02CB2}"/>
              </a:ext>
            </a:extLst>
          </p:cNvPr>
          <p:cNvGraphicFramePr>
            <a:graphicFrameLocks noGrp="1"/>
          </p:cNvGraphicFramePr>
          <p:nvPr/>
        </p:nvGraphicFramePr>
        <p:xfrm>
          <a:off x="3792290" y="2306782"/>
          <a:ext cx="5852160" cy="3713018"/>
        </p:xfrm>
        <a:graphic>
          <a:graphicData uri="http://schemas.openxmlformats.org/drawingml/2006/table">
            <a:tbl>
              <a:tblPr firstRow="1" firstCol="1" bandRow="1"/>
              <a:tblGrid>
                <a:gridCol w="2890825">
                  <a:extLst>
                    <a:ext uri="{9D8B030D-6E8A-4147-A177-3AD203B41FA5}">
                      <a16:colId xmlns:a16="http://schemas.microsoft.com/office/drawing/2014/main" val="3976295595"/>
                    </a:ext>
                  </a:extLst>
                </a:gridCol>
                <a:gridCol w="2961335">
                  <a:extLst>
                    <a:ext uri="{9D8B030D-6E8A-4147-A177-3AD203B41FA5}">
                      <a16:colId xmlns:a16="http://schemas.microsoft.com/office/drawing/2014/main" val="2528558495"/>
                    </a:ext>
                  </a:extLst>
                </a:gridCol>
              </a:tblGrid>
              <a:tr h="1828800">
                <a:tc>
                  <a:txBody>
                    <a:bodyPr/>
                    <a:lstStyle/>
                    <a:p>
                      <a:pPr marL="0" marR="0" algn="ctr">
                        <a:lnSpc>
                          <a:spcPct val="115000"/>
                        </a:lnSpc>
                        <a:spcBef>
                          <a:spcPts val="0"/>
                        </a:spcBef>
                        <a:spcAft>
                          <a:spcPts val="0"/>
                        </a:spcAft>
                      </a:pPr>
                      <a:endParaRPr lang="en-US" sz="2800" b="0" dirty="0">
                        <a:solidFill>
                          <a:schemeClr val="tx1"/>
                        </a:solidFill>
                        <a:effectLst/>
                        <a:latin typeface="Arial" charset="0"/>
                        <a:ea typeface="Arial" charset="0"/>
                        <a:cs typeface="Arial"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2800" b="0" dirty="0">
                        <a:solidFill>
                          <a:schemeClr val="tx1"/>
                        </a:solidFill>
                        <a:effectLst/>
                        <a:latin typeface="Arial" charset="0"/>
                        <a:ea typeface="Arial" charset="0"/>
                        <a:cs typeface="Arial"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75991873"/>
                  </a:ext>
                </a:extLst>
              </a:tr>
              <a:tr h="1884218">
                <a:tc>
                  <a:txBody>
                    <a:bodyPr/>
                    <a:lstStyle/>
                    <a:p>
                      <a:pPr marL="0" marR="0" algn="ctr">
                        <a:lnSpc>
                          <a:spcPct val="115000"/>
                        </a:lnSpc>
                        <a:spcBef>
                          <a:spcPts val="0"/>
                        </a:spcBef>
                        <a:spcAft>
                          <a:spcPts val="0"/>
                        </a:spcAft>
                      </a:pPr>
                      <a:endParaRPr lang="en-US" sz="2800" b="0" dirty="0">
                        <a:solidFill>
                          <a:schemeClr val="tx1"/>
                        </a:solidFill>
                        <a:effectLst/>
                        <a:latin typeface="Arial" charset="0"/>
                        <a:ea typeface="Arial" charset="0"/>
                        <a:cs typeface="Arial"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2800" b="0" dirty="0">
                        <a:solidFill>
                          <a:schemeClr val="tx1"/>
                        </a:solidFill>
                        <a:effectLst/>
                        <a:latin typeface="Arial" charset="0"/>
                        <a:ea typeface="Arial" charset="0"/>
                        <a:cs typeface="Arial"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01054023"/>
                  </a:ext>
                </a:extLst>
              </a:tr>
            </a:tbl>
          </a:graphicData>
        </a:graphic>
      </p:graphicFrame>
      <p:sp>
        <p:nvSpPr>
          <p:cNvPr id="4" name="Rectangle 3">
            <a:extLst>
              <a:ext uri="{FF2B5EF4-FFF2-40B4-BE49-F238E27FC236}">
                <a16:creationId xmlns:a16="http://schemas.microsoft.com/office/drawing/2014/main" id="{6EEE06ED-7ECB-0675-AA97-B72470A002D3}"/>
              </a:ext>
            </a:extLst>
          </p:cNvPr>
          <p:cNvSpPr/>
          <p:nvPr/>
        </p:nvSpPr>
        <p:spPr>
          <a:xfrm>
            <a:off x="2040511" y="3077790"/>
            <a:ext cx="1483098" cy="523220"/>
          </a:xfrm>
          <a:prstGeom prst="rect">
            <a:avLst/>
          </a:prstGeom>
        </p:spPr>
        <p:txBody>
          <a:bodyPr wrap="none">
            <a:spAutoFit/>
          </a:bodyPr>
          <a:lstStyle/>
          <a:p>
            <a:r>
              <a:rPr lang="en-US" sz="2800" b="1" dirty="0">
                <a:latin typeface="Arial" charset="0"/>
                <a:ea typeface="Arial" charset="0"/>
                <a:cs typeface="Arial" charset="0"/>
              </a:rPr>
              <a:t>Interno</a:t>
            </a:r>
            <a:endParaRPr lang="en-US" sz="2800" b="1" dirty="0"/>
          </a:p>
        </p:txBody>
      </p:sp>
      <p:sp>
        <p:nvSpPr>
          <p:cNvPr id="5" name="Rectangle 4">
            <a:extLst>
              <a:ext uri="{FF2B5EF4-FFF2-40B4-BE49-F238E27FC236}">
                <a16:creationId xmlns:a16="http://schemas.microsoft.com/office/drawing/2014/main" id="{3349A5B9-4DDF-A943-1DAC-0C8DCF67F507}"/>
              </a:ext>
            </a:extLst>
          </p:cNvPr>
          <p:cNvSpPr/>
          <p:nvPr/>
        </p:nvSpPr>
        <p:spPr>
          <a:xfrm>
            <a:off x="1981200" y="4876800"/>
            <a:ext cx="1603324" cy="523220"/>
          </a:xfrm>
          <a:prstGeom prst="rect">
            <a:avLst/>
          </a:prstGeom>
        </p:spPr>
        <p:txBody>
          <a:bodyPr wrap="none">
            <a:spAutoFit/>
          </a:bodyPr>
          <a:lstStyle/>
          <a:p>
            <a:r>
              <a:rPr lang="en-US" sz="2800" b="1" dirty="0">
                <a:latin typeface="Arial" charset="0"/>
                <a:ea typeface="Arial" charset="0"/>
                <a:cs typeface="Arial" charset="0"/>
              </a:rPr>
              <a:t>Externo</a:t>
            </a:r>
            <a:endParaRPr lang="en-US" sz="2800" b="1" dirty="0"/>
          </a:p>
        </p:txBody>
      </p:sp>
      <p:sp>
        <p:nvSpPr>
          <p:cNvPr id="6" name="Rectangle 5">
            <a:extLst>
              <a:ext uri="{FF2B5EF4-FFF2-40B4-BE49-F238E27FC236}">
                <a16:creationId xmlns:a16="http://schemas.microsoft.com/office/drawing/2014/main" id="{7A73CE4C-B778-4397-6C7F-31E30E3AF137}"/>
              </a:ext>
            </a:extLst>
          </p:cNvPr>
          <p:cNvSpPr/>
          <p:nvPr/>
        </p:nvSpPr>
        <p:spPr>
          <a:xfrm>
            <a:off x="3728973" y="1473147"/>
            <a:ext cx="2892138" cy="830997"/>
          </a:xfrm>
          <a:prstGeom prst="rect">
            <a:avLst/>
          </a:prstGeom>
        </p:spPr>
        <p:txBody>
          <a:bodyPr wrap="none">
            <a:spAutoFit/>
          </a:bodyPr>
          <a:lstStyle/>
          <a:p>
            <a:pPr algn="ctr"/>
            <a:r>
              <a:rPr lang="en-US" sz="2800" b="1" dirty="0">
                <a:latin typeface="Arial" charset="0"/>
                <a:ea typeface="Arial" charset="0"/>
                <a:cs typeface="Arial" charset="0"/>
              </a:rPr>
              <a:t>Útil</a:t>
            </a:r>
          </a:p>
          <a:p>
            <a:pPr algn="ctr"/>
            <a:r>
              <a:rPr lang="en-US" sz="2000" dirty="0">
                <a:latin typeface="Arial" charset="0"/>
                <a:cs typeface="Arial" charset="0"/>
              </a:rPr>
              <a:t>para atingir </a:t>
            </a:r>
            <a:r>
              <a:rPr lang="en-US" sz="2000" dirty="0" err="1">
                <a:latin typeface="Arial" charset="0"/>
                <a:cs typeface="Arial" charset="0"/>
              </a:rPr>
              <a:t>os</a:t>
            </a:r>
            <a:r>
              <a:rPr lang="en-US" sz="2000" dirty="0">
                <a:latin typeface="Arial" charset="0"/>
                <a:cs typeface="Arial" charset="0"/>
              </a:rPr>
              <a:t> </a:t>
            </a:r>
            <a:r>
              <a:rPr lang="en-US" sz="2000" dirty="0" err="1">
                <a:latin typeface="Arial" charset="0"/>
                <a:cs typeface="Arial" charset="0"/>
              </a:rPr>
              <a:t>objetivos</a:t>
            </a:r>
            <a:endParaRPr lang="en-US" sz="2000" dirty="0"/>
          </a:p>
        </p:txBody>
      </p:sp>
      <p:sp>
        <p:nvSpPr>
          <p:cNvPr id="7" name="Rectangle 6">
            <a:extLst>
              <a:ext uri="{FF2B5EF4-FFF2-40B4-BE49-F238E27FC236}">
                <a16:creationId xmlns:a16="http://schemas.microsoft.com/office/drawing/2014/main" id="{10307832-ECF7-97C1-E3EB-AE283F82F152}"/>
              </a:ext>
            </a:extLst>
          </p:cNvPr>
          <p:cNvSpPr/>
          <p:nvPr/>
        </p:nvSpPr>
        <p:spPr>
          <a:xfrm>
            <a:off x="6711775" y="1473148"/>
            <a:ext cx="2892137" cy="830997"/>
          </a:xfrm>
          <a:prstGeom prst="rect">
            <a:avLst/>
          </a:prstGeom>
        </p:spPr>
        <p:txBody>
          <a:bodyPr wrap="none">
            <a:spAutoFit/>
          </a:bodyPr>
          <a:lstStyle/>
          <a:p>
            <a:pPr algn="ctr"/>
            <a:r>
              <a:rPr lang="en-US" sz="2800" b="1" dirty="0">
                <a:latin typeface="Arial" charset="0"/>
                <a:ea typeface="Arial" charset="0"/>
                <a:cs typeface="Arial" charset="0"/>
              </a:rPr>
              <a:t>Prejudicial</a:t>
            </a:r>
          </a:p>
          <a:p>
            <a:pPr algn="ctr"/>
            <a:r>
              <a:rPr lang="en-US" sz="2000" dirty="0">
                <a:latin typeface="Arial" charset="0"/>
                <a:cs typeface="Arial" charset="0"/>
              </a:rPr>
              <a:t>para atingir </a:t>
            </a:r>
            <a:r>
              <a:rPr lang="en-US" sz="2000" dirty="0" err="1">
                <a:latin typeface="Arial" charset="0"/>
                <a:cs typeface="Arial" charset="0"/>
              </a:rPr>
              <a:t>os</a:t>
            </a:r>
            <a:r>
              <a:rPr lang="en-US" sz="2000" dirty="0">
                <a:latin typeface="Arial" charset="0"/>
                <a:cs typeface="Arial" charset="0"/>
              </a:rPr>
              <a:t> </a:t>
            </a:r>
            <a:r>
              <a:rPr lang="en-US" sz="2000" dirty="0" err="1">
                <a:latin typeface="Arial" charset="0"/>
                <a:cs typeface="Arial" charset="0"/>
              </a:rPr>
              <a:t>objetivos</a:t>
            </a:r>
            <a:endParaRPr lang="en-US" sz="2000" dirty="0"/>
          </a:p>
        </p:txBody>
      </p:sp>
      <p:graphicFrame>
        <p:nvGraphicFramePr>
          <p:cNvPr id="8" name="Table 7">
            <a:extLst>
              <a:ext uri="{FF2B5EF4-FFF2-40B4-BE49-F238E27FC236}">
                <a16:creationId xmlns:a16="http://schemas.microsoft.com/office/drawing/2014/main" id="{558C30A4-0DBE-5A9E-B60B-5E2D051EBB7D}"/>
              </a:ext>
            </a:extLst>
          </p:cNvPr>
          <p:cNvGraphicFramePr>
            <a:graphicFrameLocks noGrp="1"/>
          </p:cNvGraphicFramePr>
          <p:nvPr>
            <p:extLst>
              <p:ext uri="{D42A27DB-BD31-4B8C-83A1-F6EECF244321}">
                <p14:modId xmlns:p14="http://schemas.microsoft.com/office/powerpoint/2010/main" val="1496083320"/>
              </p:ext>
            </p:extLst>
          </p:nvPr>
        </p:nvGraphicFramePr>
        <p:xfrm>
          <a:off x="3795339" y="2304143"/>
          <a:ext cx="2890825" cy="1828800"/>
        </p:xfrm>
        <a:graphic>
          <a:graphicData uri="http://schemas.openxmlformats.org/drawingml/2006/table">
            <a:tbl>
              <a:tblPr firstRow="1" firstCol="1" bandRow="1"/>
              <a:tblGrid>
                <a:gridCol w="2890825">
                  <a:extLst>
                    <a:ext uri="{9D8B030D-6E8A-4147-A177-3AD203B41FA5}">
                      <a16:colId xmlns:a16="http://schemas.microsoft.com/office/drawing/2014/main" val="3976295595"/>
                    </a:ext>
                  </a:extLst>
                </a:gridCol>
              </a:tblGrid>
              <a:tr h="1828800">
                <a:tc>
                  <a:txBody>
                    <a:bodyPr/>
                    <a:lstStyle/>
                    <a:p>
                      <a:pPr marL="0" marR="0" algn="ctr">
                        <a:lnSpc>
                          <a:spcPct val="115000"/>
                        </a:lnSpc>
                        <a:spcBef>
                          <a:spcPts val="0"/>
                        </a:spcBef>
                        <a:spcAft>
                          <a:spcPts val="0"/>
                        </a:spcAft>
                      </a:pPr>
                      <a:r>
                        <a:rPr lang="en-US" sz="4000" b="1" dirty="0">
                          <a:solidFill>
                            <a:srgbClr val="109648"/>
                          </a:solidFill>
                          <a:effectLst/>
                          <a:latin typeface="Arial" charset="0"/>
                          <a:ea typeface="Arial" charset="0"/>
                          <a:cs typeface="Arial" charset="0"/>
                        </a:rPr>
                        <a:t>F</a:t>
                      </a:r>
                    </a:p>
                    <a:p>
                      <a:pPr marL="0" marR="0" algn="ctr">
                        <a:lnSpc>
                          <a:spcPct val="115000"/>
                        </a:lnSpc>
                        <a:spcBef>
                          <a:spcPts val="0"/>
                        </a:spcBef>
                        <a:spcAft>
                          <a:spcPts val="0"/>
                        </a:spcAft>
                      </a:pPr>
                      <a:r>
                        <a:rPr lang="en-US" sz="2800" b="0" dirty="0">
                          <a:solidFill>
                            <a:schemeClr val="tx1"/>
                          </a:solidFill>
                          <a:effectLst/>
                          <a:latin typeface="Arial" charset="0"/>
                          <a:ea typeface="Arial" charset="0"/>
                          <a:cs typeface="Arial" charset="0"/>
                        </a:rPr>
                        <a:t>Pontos Fortes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75991873"/>
                  </a:ext>
                </a:extLst>
              </a:tr>
            </a:tbl>
          </a:graphicData>
        </a:graphic>
      </p:graphicFrame>
      <p:graphicFrame>
        <p:nvGraphicFramePr>
          <p:cNvPr id="9" name="Table 8">
            <a:extLst>
              <a:ext uri="{FF2B5EF4-FFF2-40B4-BE49-F238E27FC236}">
                <a16:creationId xmlns:a16="http://schemas.microsoft.com/office/drawing/2014/main" id="{83827808-257D-D2BE-0220-A8D7AABEDD45}"/>
              </a:ext>
            </a:extLst>
          </p:cNvPr>
          <p:cNvGraphicFramePr>
            <a:graphicFrameLocks noGrp="1"/>
          </p:cNvGraphicFramePr>
          <p:nvPr>
            <p:extLst>
              <p:ext uri="{D42A27DB-BD31-4B8C-83A1-F6EECF244321}">
                <p14:modId xmlns:p14="http://schemas.microsoft.com/office/powerpoint/2010/main" val="4070223460"/>
              </p:ext>
            </p:extLst>
          </p:nvPr>
        </p:nvGraphicFramePr>
        <p:xfrm>
          <a:off x="6681592" y="2328833"/>
          <a:ext cx="2961335" cy="1828800"/>
        </p:xfrm>
        <a:graphic>
          <a:graphicData uri="http://schemas.openxmlformats.org/drawingml/2006/table">
            <a:tbl>
              <a:tblPr firstRow="1" firstCol="1" bandRow="1"/>
              <a:tblGrid>
                <a:gridCol w="2961335">
                  <a:extLst>
                    <a:ext uri="{9D8B030D-6E8A-4147-A177-3AD203B41FA5}">
                      <a16:colId xmlns:a16="http://schemas.microsoft.com/office/drawing/2014/main" val="2528558495"/>
                    </a:ext>
                  </a:extLst>
                </a:gridCol>
              </a:tblGrid>
              <a:tr h="1828800">
                <a:tc>
                  <a:txBody>
                    <a:bodyPr/>
                    <a:lstStyle/>
                    <a:p>
                      <a:pPr marL="0" marR="0" algn="ctr">
                        <a:lnSpc>
                          <a:spcPct val="115000"/>
                        </a:lnSpc>
                        <a:spcBef>
                          <a:spcPts val="0"/>
                        </a:spcBef>
                        <a:spcAft>
                          <a:spcPts val="0"/>
                        </a:spcAft>
                      </a:pPr>
                      <a:r>
                        <a:rPr lang="en-US" sz="4000" b="1" dirty="0">
                          <a:solidFill>
                            <a:srgbClr val="109648"/>
                          </a:solidFill>
                          <a:effectLst/>
                          <a:latin typeface="Arial" charset="0"/>
                          <a:ea typeface="Arial" charset="0"/>
                          <a:cs typeface="Arial" charset="0"/>
                        </a:rPr>
                        <a:t>F</a:t>
                      </a:r>
                    </a:p>
                    <a:p>
                      <a:pPr marL="0" marR="0" algn="ctr">
                        <a:lnSpc>
                          <a:spcPct val="115000"/>
                        </a:lnSpc>
                        <a:spcBef>
                          <a:spcPts val="0"/>
                        </a:spcBef>
                        <a:spcAft>
                          <a:spcPts val="0"/>
                        </a:spcAft>
                      </a:pPr>
                      <a:r>
                        <a:rPr lang="en-US" sz="2800" b="0" dirty="0">
                          <a:solidFill>
                            <a:schemeClr val="tx1"/>
                          </a:solidFill>
                          <a:effectLst/>
                          <a:latin typeface="Arial" charset="0"/>
                          <a:ea typeface="Arial" charset="0"/>
                          <a:cs typeface="Arial" charset="0"/>
                        </a:rPr>
                        <a:t>Pontos </a:t>
                      </a:r>
                      <a:r>
                        <a:rPr lang="en-US" sz="2800" b="0" dirty="0" err="1">
                          <a:solidFill>
                            <a:schemeClr val="tx1"/>
                          </a:solidFill>
                          <a:effectLst/>
                          <a:latin typeface="Arial" charset="0"/>
                          <a:ea typeface="Arial" charset="0"/>
                          <a:cs typeface="Arial" charset="0"/>
                        </a:rPr>
                        <a:t>Fracos</a:t>
                      </a:r>
                      <a:endParaRPr lang="en-US" sz="2800" b="0" dirty="0">
                        <a:solidFill>
                          <a:schemeClr val="tx1"/>
                        </a:solidFill>
                        <a:effectLst/>
                        <a:latin typeface="Arial" charset="0"/>
                        <a:ea typeface="Arial" charset="0"/>
                        <a:cs typeface="Arial"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75991873"/>
                  </a:ext>
                </a:extLst>
              </a:tr>
            </a:tbl>
          </a:graphicData>
        </a:graphic>
      </p:graphicFrame>
      <p:graphicFrame>
        <p:nvGraphicFramePr>
          <p:cNvPr id="10" name="Table 9">
            <a:extLst>
              <a:ext uri="{FF2B5EF4-FFF2-40B4-BE49-F238E27FC236}">
                <a16:creationId xmlns:a16="http://schemas.microsoft.com/office/drawing/2014/main" id="{EAEEBADF-97F4-8108-22C3-6E935E2113A0}"/>
              </a:ext>
            </a:extLst>
          </p:cNvPr>
          <p:cNvGraphicFramePr>
            <a:graphicFrameLocks noGrp="1"/>
          </p:cNvGraphicFramePr>
          <p:nvPr>
            <p:extLst>
              <p:ext uri="{D42A27DB-BD31-4B8C-83A1-F6EECF244321}">
                <p14:modId xmlns:p14="http://schemas.microsoft.com/office/powerpoint/2010/main" val="876348538"/>
              </p:ext>
            </p:extLst>
          </p:nvPr>
        </p:nvGraphicFramePr>
        <p:xfrm>
          <a:off x="3798387" y="4116128"/>
          <a:ext cx="2890825" cy="1884218"/>
        </p:xfrm>
        <a:graphic>
          <a:graphicData uri="http://schemas.openxmlformats.org/drawingml/2006/table">
            <a:tbl>
              <a:tblPr firstRow="1" firstCol="1" bandRow="1"/>
              <a:tblGrid>
                <a:gridCol w="2890825">
                  <a:extLst>
                    <a:ext uri="{9D8B030D-6E8A-4147-A177-3AD203B41FA5}">
                      <a16:colId xmlns:a16="http://schemas.microsoft.com/office/drawing/2014/main" val="3976295595"/>
                    </a:ext>
                  </a:extLst>
                </a:gridCol>
              </a:tblGrid>
              <a:tr h="1884218">
                <a:tc>
                  <a:txBody>
                    <a:bodyPr/>
                    <a:lstStyle/>
                    <a:p>
                      <a:pPr marL="0" marR="0" algn="ctr">
                        <a:lnSpc>
                          <a:spcPct val="115000"/>
                        </a:lnSpc>
                        <a:spcBef>
                          <a:spcPts val="0"/>
                        </a:spcBef>
                        <a:spcAft>
                          <a:spcPts val="0"/>
                        </a:spcAft>
                      </a:pPr>
                      <a:r>
                        <a:rPr lang="en-US" sz="4000" b="1" dirty="0">
                          <a:solidFill>
                            <a:srgbClr val="109648"/>
                          </a:solidFill>
                          <a:effectLst/>
                          <a:latin typeface="Arial" charset="0"/>
                          <a:ea typeface="Arial" charset="0"/>
                          <a:cs typeface="Arial" charset="0"/>
                        </a:rPr>
                        <a:t>O</a:t>
                      </a:r>
                    </a:p>
                    <a:p>
                      <a:pPr marL="0" marR="0" algn="ctr">
                        <a:lnSpc>
                          <a:spcPct val="115000"/>
                        </a:lnSpc>
                        <a:spcBef>
                          <a:spcPts val="0"/>
                        </a:spcBef>
                        <a:spcAft>
                          <a:spcPts val="0"/>
                        </a:spcAft>
                      </a:pPr>
                      <a:r>
                        <a:rPr lang="en-US" sz="2800" b="0" dirty="0">
                          <a:solidFill>
                            <a:schemeClr val="tx1"/>
                          </a:solidFill>
                          <a:effectLst/>
                          <a:latin typeface="Arial" charset="0"/>
                          <a:ea typeface="Arial" charset="0"/>
                          <a:cs typeface="Arial" charset="0"/>
                        </a:rPr>
                        <a:t>Oportunidades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01054023"/>
                  </a:ext>
                </a:extLst>
              </a:tr>
            </a:tbl>
          </a:graphicData>
        </a:graphic>
      </p:graphicFrame>
      <p:graphicFrame>
        <p:nvGraphicFramePr>
          <p:cNvPr id="11" name="Table 10">
            <a:extLst>
              <a:ext uri="{FF2B5EF4-FFF2-40B4-BE49-F238E27FC236}">
                <a16:creationId xmlns:a16="http://schemas.microsoft.com/office/drawing/2014/main" id="{1FB8DE44-3862-F8BE-FE9A-BB3391364D0E}"/>
              </a:ext>
            </a:extLst>
          </p:cNvPr>
          <p:cNvGraphicFramePr>
            <a:graphicFrameLocks noGrp="1"/>
          </p:cNvGraphicFramePr>
          <p:nvPr>
            <p:extLst>
              <p:ext uri="{D42A27DB-BD31-4B8C-83A1-F6EECF244321}">
                <p14:modId xmlns:p14="http://schemas.microsoft.com/office/powerpoint/2010/main" val="591255206"/>
              </p:ext>
            </p:extLst>
          </p:nvPr>
        </p:nvGraphicFramePr>
        <p:xfrm>
          <a:off x="6705601" y="4114800"/>
          <a:ext cx="2961335" cy="1884218"/>
        </p:xfrm>
        <a:graphic>
          <a:graphicData uri="http://schemas.openxmlformats.org/drawingml/2006/table">
            <a:tbl>
              <a:tblPr firstRow="1" firstCol="1" bandRow="1"/>
              <a:tblGrid>
                <a:gridCol w="2961335">
                  <a:extLst>
                    <a:ext uri="{9D8B030D-6E8A-4147-A177-3AD203B41FA5}">
                      <a16:colId xmlns:a16="http://schemas.microsoft.com/office/drawing/2014/main" val="2528558495"/>
                    </a:ext>
                  </a:extLst>
                </a:gridCol>
              </a:tblGrid>
              <a:tr h="1884218">
                <a:tc>
                  <a:txBody>
                    <a:bodyPr/>
                    <a:lstStyle/>
                    <a:p>
                      <a:pPr marL="0" marR="0" algn="ctr">
                        <a:lnSpc>
                          <a:spcPct val="115000"/>
                        </a:lnSpc>
                        <a:spcBef>
                          <a:spcPts val="0"/>
                        </a:spcBef>
                        <a:spcAft>
                          <a:spcPts val="0"/>
                        </a:spcAft>
                      </a:pPr>
                      <a:r>
                        <a:rPr lang="en-US" sz="4000" b="1" dirty="0">
                          <a:solidFill>
                            <a:srgbClr val="109648"/>
                          </a:solidFill>
                          <a:effectLst/>
                          <a:latin typeface="Arial" charset="0"/>
                          <a:ea typeface="Arial" charset="0"/>
                          <a:cs typeface="Arial" charset="0"/>
                        </a:rPr>
                        <a:t>A</a:t>
                      </a:r>
                    </a:p>
                    <a:p>
                      <a:pPr marL="0" marR="0" algn="ctr">
                        <a:lnSpc>
                          <a:spcPct val="115000"/>
                        </a:lnSpc>
                        <a:spcBef>
                          <a:spcPts val="0"/>
                        </a:spcBef>
                        <a:spcAft>
                          <a:spcPts val="0"/>
                        </a:spcAft>
                      </a:pPr>
                      <a:r>
                        <a:rPr lang="en-US" sz="2800" b="0" dirty="0">
                          <a:solidFill>
                            <a:schemeClr val="tx1"/>
                          </a:solidFill>
                          <a:effectLst/>
                          <a:latin typeface="Arial" charset="0"/>
                          <a:ea typeface="Arial" charset="0"/>
                          <a:cs typeface="Arial" charset="0"/>
                        </a:rPr>
                        <a:t>Ameaças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01054023"/>
                  </a:ext>
                </a:extLst>
              </a:tr>
            </a:tbl>
          </a:graphicData>
        </a:graphic>
      </p:graphicFrame>
    </p:spTree>
    <p:extLst>
      <p:ext uri="{BB962C8B-B14F-4D97-AF65-F5344CB8AC3E}">
        <p14:creationId xmlns:p14="http://schemas.microsoft.com/office/powerpoint/2010/main" val="26090264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D7C91-F254-4048-8E2F-79DE49788DAD}"/>
              </a:ext>
            </a:extLst>
          </p:cNvPr>
          <p:cNvSpPr>
            <a:spLocks noGrp="1"/>
          </p:cNvSpPr>
          <p:nvPr>
            <p:ph type="title"/>
          </p:nvPr>
        </p:nvSpPr>
        <p:spPr/>
        <p:txBody>
          <a:bodyPr/>
          <a:lstStyle/>
          <a:p>
            <a:r>
              <a:rPr lang="en-US" dirty="0"/>
              <a:t>Atividade #3: Quadro </a:t>
            </a:r>
            <a:r>
              <a:rPr lang="en-US" dirty="0" err="1"/>
              <a:t>resumo</a:t>
            </a:r>
            <a:r>
              <a:rPr lang="en-US" dirty="0"/>
              <a:t> da </a:t>
            </a:r>
            <a:r>
              <a:rPr lang="en-US" dirty="0" err="1"/>
              <a:t>vigilância</a:t>
            </a:r>
            <a:r>
              <a:rPr lang="en-US" dirty="0"/>
              <a:t> da Uma Só </a:t>
            </a:r>
            <a:r>
              <a:rPr lang="en-US" dirty="0" err="1"/>
              <a:t>Saúde</a:t>
            </a:r>
            <a:endParaRPr lang="en-US" dirty="0"/>
          </a:p>
        </p:txBody>
      </p:sp>
      <p:sp>
        <p:nvSpPr>
          <p:cNvPr id="11" name="Content Placeholder 10">
            <a:extLst>
              <a:ext uri="{FF2B5EF4-FFF2-40B4-BE49-F238E27FC236}">
                <a16:creationId xmlns:a16="http://schemas.microsoft.com/office/drawing/2014/main" id="{DD1B3E7D-C5F4-E7F2-2D42-4ECB98A8EED4}"/>
              </a:ext>
            </a:extLst>
          </p:cNvPr>
          <p:cNvSpPr>
            <a:spLocks noGrp="1"/>
          </p:cNvSpPr>
          <p:nvPr>
            <p:ph sz="half" idx="2"/>
          </p:nvPr>
        </p:nvSpPr>
        <p:spPr>
          <a:xfrm>
            <a:off x="838200" y="1365813"/>
            <a:ext cx="10515600" cy="4752353"/>
          </a:xfrm>
          <a:prstGeom prst="rect">
            <a:avLst/>
          </a:prstGeom>
        </p:spPr>
        <p:txBody>
          <a:bodyPr lIns="91440" tIns="45720" rIns="91440" bIns="45720" anchor="t"/>
          <a:lstStyle/>
          <a:p>
            <a:pPr marL="0" indent="0">
              <a:spcBef>
                <a:spcPts val="0"/>
              </a:spcBef>
              <a:buSzPct val="100000"/>
              <a:buNone/>
            </a:pPr>
            <a:r>
              <a:rPr lang="en-US" dirty="0">
                <a:cs typeface="Calibri"/>
              </a:rPr>
              <a:t>Preparar um quadro com dados </a:t>
            </a:r>
            <a:r>
              <a:rPr lang="en-US" dirty="0" err="1">
                <a:cs typeface="Calibri"/>
              </a:rPr>
              <a:t>multissetoriais</a:t>
            </a:r>
            <a:r>
              <a:rPr lang="en-US" dirty="0">
                <a:cs typeface="Calibri"/>
              </a:rPr>
              <a:t> (humanos, </a:t>
            </a:r>
            <a:r>
              <a:rPr lang="en-US" dirty="0" err="1">
                <a:cs typeface="Calibri"/>
              </a:rPr>
              <a:t>animais</a:t>
            </a:r>
            <a:r>
              <a:rPr lang="en-US" dirty="0">
                <a:cs typeface="Calibri"/>
              </a:rPr>
              <a:t> e/</a:t>
            </a:r>
            <a:r>
              <a:rPr lang="en-US" dirty="0" err="1">
                <a:cs typeface="Calibri"/>
              </a:rPr>
              <a:t>ou</a:t>
            </a:r>
            <a:r>
              <a:rPr lang="en-US" dirty="0">
                <a:cs typeface="Calibri"/>
              </a:rPr>
              <a:t> ambientais)</a:t>
            </a:r>
          </a:p>
          <a:p>
            <a:pPr lvl="1">
              <a:spcBef>
                <a:spcPts val="0"/>
              </a:spcBef>
              <a:buSzPct val="100000"/>
            </a:pPr>
            <a:r>
              <a:rPr lang="en-US" dirty="0">
                <a:cs typeface="Calibri" panose="020F0502020204030204" pitchFamily="34" charset="0"/>
              </a:rPr>
              <a:t>Pode resumir 6 semanas de dados ou um período mais longo </a:t>
            </a:r>
          </a:p>
          <a:p>
            <a:pPr lvl="1">
              <a:spcBef>
                <a:spcPts val="0"/>
              </a:spcBef>
              <a:buSzPct val="100000"/>
            </a:pPr>
            <a:r>
              <a:rPr lang="en-US" dirty="0">
                <a:cs typeface="Calibri" panose="020F0502020204030204" pitchFamily="34" charset="0"/>
              </a:rPr>
              <a:t>Se aplicável, incluir no Relatório de Vigilância Semanal</a:t>
            </a:r>
          </a:p>
          <a:p>
            <a:endParaRPr lang="en-US" dirty="0"/>
          </a:p>
        </p:txBody>
      </p:sp>
      <p:graphicFrame>
        <p:nvGraphicFramePr>
          <p:cNvPr id="3" name="Table 3">
            <a:extLst>
              <a:ext uri="{FF2B5EF4-FFF2-40B4-BE49-F238E27FC236}">
                <a16:creationId xmlns:a16="http://schemas.microsoft.com/office/drawing/2014/main" id="{E15D4FF3-1E89-1560-CCDE-1EDAF2AF50A8}"/>
              </a:ext>
            </a:extLst>
          </p:cNvPr>
          <p:cNvGraphicFramePr>
            <a:graphicFrameLocks noGrp="1"/>
          </p:cNvGraphicFramePr>
          <p:nvPr>
            <p:extLst>
              <p:ext uri="{D42A27DB-BD31-4B8C-83A1-F6EECF244321}">
                <p14:modId xmlns:p14="http://schemas.microsoft.com/office/powerpoint/2010/main" val="549251655"/>
              </p:ext>
            </p:extLst>
          </p:nvPr>
        </p:nvGraphicFramePr>
        <p:xfrm>
          <a:off x="524656" y="3612410"/>
          <a:ext cx="10987790" cy="2346960"/>
        </p:xfrm>
        <a:graphic>
          <a:graphicData uri="http://schemas.openxmlformats.org/drawingml/2006/table">
            <a:tbl>
              <a:tblPr bandRow="1">
                <a:tableStyleId>{68D230F3-CF80-4859-8CE7-A43EE81993B5}</a:tableStyleId>
              </a:tblPr>
              <a:tblGrid>
                <a:gridCol w="1064301">
                  <a:extLst>
                    <a:ext uri="{9D8B030D-6E8A-4147-A177-3AD203B41FA5}">
                      <a16:colId xmlns:a16="http://schemas.microsoft.com/office/drawing/2014/main" val="3018677196"/>
                    </a:ext>
                  </a:extLst>
                </a:gridCol>
                <a:gridCol w="1289154">
                  <a:extLst>
                    <a:ext uri="{9D8B030D-6E8A-4147-A177-3AD203B41FA5}">
                      <a16:colId xmlns:a16="http://schemas.microsoft.com/office/drawing/2014/main" val="436359649"/>
                    </a:ext>
                  </a:extLst>
                </a:gridCol>
                <a:gridCol w="1124263">
                  <a:extLst>
                    <a:ext uri="{9D8B030D-6E8A-4147-A177-3AD203B41FA5}">
                      <a16:colId xmlns:a16="http://schemas.microsoft.com/office/drawing/2014/main" val="2865956974"/>
                    </a:ext>
                  </a:extLst>
                </a:gridCol>
                <a:gridCol w="1543987">
                  <a:extLst>
                    <a:ext uri="{9D8B030D-6E8A-4147-A177-3AD203B41FA5}">
                      <a16:colId xmlns:a16="http://schemas.microsoft.com/office/drawing/2014/main" val="1940273103"/>
                    </a:ext>
                  </a:extLst>
                </a:gridCol>
                <a:gridCol w="1364105">
                  <a:extLst>
                    <a:ext uri="{9D8B030D-6E8A-4147-A177-3AD203B41FA5}">
                      <a16:colId xmlns:a16="http://schemas.microsoft.com/office/drawing/2014/main" val="2659007207"/>
                    </a:ext>
                  </a:extLst>
                </a:gridCol>
                <a:gridCol w="1813809">
                  <a:extLst>
                    <a:ext uri="{9D8B030D-6E8A-4147-A177-3AD203B41FA5}">
                      <a16:colId xmlns:a16="http://schemas.microsoft.com/office/drawing/2014/main" val="3338097960"/>
                    </a:ext>
                  </a:extLst>
                </a:gridCol>
                <a:gridCol w="1214204">
                  <a:extLst>
                    <a:ext uri="{9D8B030D-6E8A-4147-A177-3AD203B41FA5}">
                      <a16:colId xmlns:a16="http://schemas.microsoft.com/office/drawing/2014/main" val="2956986158"/>
                    </a:ext>
                  </a:extLst>
                </a:gridCol>
                <a:gridCol w="1573967">
                  <a:extLst>
                    <a:ext uri="{9D8B030D-6E8A-4147-A177-3AD203B41FA5}">
                      <a16:colId xmlns:a16="http://schemas.microsoft.com/office/drawing/2014/main" val="2823326548"/>
                    </a:ext>
                  </a:extLst>
                </a:gridCol>
              </a:tblGrid>
              <a:tr h="330003">
                <a:tc rowSpan="2">
                  <a:txBody>
                    <a:bodyPr/>
                    <a:lstStyle/>
                    <a:p>
                      <a:pPr algn="ctr"/>
                      <a:r>
                        <a:rPr lang="en-US" sz="1600" b="1" dirty="0"/>
                        <a:t>Distrito sanitário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gridSpan="2">
                  <a:txBody>
                    <a:bodyPr/>
                    <a:lstStyle/>
                    <a:p>
                      <a:pPr algn="ctr"/>
                      <a:r>
                        <a:rPr lang="en-US" sz="1600" b="1" dirty="0"/>
                        <a:t>Raiva humana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dirty="0"/>
                    </a:p>
                  </a:txBody>
                  <a:tcPr/>
                </a:tc>
                <a:tc>
                  <a:txBody>
                    <a:bodyPr/>
                    <a:lstStyle/>
                    <a:p>
                      <a:pPr algn="ctr"/>
                      <a:r>
                        <a:rPr lang="en-US" sz="1600" b="1" dirty="0"/>
                        <a:t>Raiva canina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gridSpan="2">
                  <a:txBody>
                    <a:bodyPr/>
                    <a:lstStyle/>
                    <a:p>
                      <a:pPr algn="ctr"/>
                      <a:r>
                        <a:rPr lang="en-US" sz="1600" b="1" dirty="0"/>
                        <a:t>Gripe </a:t>
                      </a:r>
                      <a:r>
                        <a:rPr lang="en-US" sz="1600" b="1" dirty="0" err="1"/>
                        <a:t>aviária</a:t>
                      </a:r>
                      <a:r>
                        <a:rPr lang="en-US" sz="1600" b="1" dirty="0"/>
                        <a:t> </a:t>
                      </a:r>
                      <a:r>
                        <a:rPr lang="en-US" sz="1600" b="1" dirty="0" err="1"/>
                        <a:t>em</a:t>
                      </a:r>
                      <a:r>
                        <a:rPr lang="en-US" sz="1600" b="1" dirty="0"/>
                        <a:t> </a:t>
                      </a:r>
                      <a:r>
                        <a:rPr lang="en-US" sz="1600" b="1" dirty="0" err="1"/>
                        <a:t>humanos</a:t>
                      </a:r>
                      <a:endParaRPr lang="en-US"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dirty="0"/>
                    </a:p>
                  </a:txBody>
                  <a:tcPr/>
                </a:tc>
                <a:tc gridSpan="2">
                  <a:txBody>
                    <a:bodyPr/>
                    <a:lstStyle/>
                    <a:p>
                      <a:pPr algn="ctr"/>
                      <a:r>
                        <a:rPr lang="en-US" sz="1600" b="1" dirty="0"/>
                        <a:t>Gripe aviária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dirty="0"/>
                    </a:p>
                  </a:txBody>
                  <a:tcPr/>
                </a:tc>
                <a:extLst>
                  <a:ext uri="{0D108BD9-81ED-4DB2-BD59-A6C34878D82A}">
                    <a16:rowId xmlns:a16="http://schemas.microsoft.com/office/drawing/2014/main" val="1472728361"/>
                  </a:ext>
                </a:extLst>
              </a:tr>
              <a:tr h="293029">
                <a:tc vMerge="1">
                  <a:txBody>
                    <a:bodyPr/>
                    <a:lstStyle/>
                    <a:p>
                      <a:endParaRPr lang="en-US" dirty="0"/>
                    </a:p>
                  </a:txBody>
                  <a:tcPr/>
                </a:tc>
                <a:tc>
                  <a:txBody>
                    <a:bodyPr/>
                    <a:lstStyle/>
                    <a:p>
                      <a:pPr algn="ctr"/>
                      <a:r>
                        <a:rPr lang="en-US" sz="1600" b="1" dirty="0" err="1"/>
                        <a:t>Suspeitos</a:t>
                      </a:r>
                      <a:endParaRPr lang="en-US"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1600" b="1" dirty="0" err="1"/>
                        <a:t>Óbitos</a:t>
                      </a:r>
                      <a:endParaRPr lang="en-US"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1600" b="1" dirty="0" err="1"/>
                        <a:t>Suspeitos</a:t>
                      </a:r>
                      <a:endParaRPr lang="en-US"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1600" b="1" dirty="0" err="1"/>
                        <a:t>Suspeitos</a:t>
                      </a:r>
                      <a:endParaRPr lang="en-US"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1600" b="1" dirty="0" err="1"/>
                        <a:t>Confirmados</a:t>
                      </a:r>
                      <a:endParaRPr lang="en-US"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1600" b="1" dirty="0" err="1"/>
                        <a:t>Suspeitos</a:t>
                      </a:r>
                      <a:r>
                        <a:rPr lang="en-US" sz="1600" b="1" dirty="0"/>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1600" b="1" dirty="0" err="1"/>
                        <a:t>Confirmados</a:t>
                      </a:r>
                      <a:endParaRPr lang="en-US"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999342551"/>
                  </a:ext>
                </a:extLst>
              </a:tr>
              <a:tr h="293029">
                <a:tc>
                  <a:txBody>
                    <a:bodyPr/>
                    <a:lstStyle/>
                    <a:p>
                      <a:r>
                        <a:rPr lang="en-US" sz="1600" dirty="0"/>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7644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7644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46265878"/>
                  </a:ext>
                </a:extLst>
              </a:tr>
              <a:tr h="293029">
                <a:tc>
                  <a:txBody>
                    <a:bodyPr/>
                    <a:lstStyle/>
                    <a:p>
                      <a:r>
                        <a:rPr lang="en-US" sz="1600" dirty="0"/>
                        <a:t>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0491657"/>
                  </a:ext>
                </a:extLst>
              </a:tr>
              <a:tr h="293029">
                <a:tc>
                  <a:txBody>
                    <a:bodyPr/>
                    <a:lstStyle/>
                    <a:p>
                      <a:r>
                        <a:rPr lang="en-US" sz="1600" dirty="0"/>
                        <a:t>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35096715"/>
                  </a:ext>
                </a:extLst>
              </a:tr>
              <a:tr h="293029">
                <a:tc>
                  <a:txBody>
                    <a:bodyPr/>
                    <a:lstStyle/>
                    <a:p>
                      <a:r>
                        <a:rPr lang="en-US" sz="1600" dirty="0"/>
                        <a:t>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600"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600"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600"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6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6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6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6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57199513"/>
                  </a:ext>
                </a:extLst>
              </a:tr>
              <a:tr h="293029">
                <a:tc>
                  <a:txBody>
                    <a:bodyPr/>
                    <a:lstStyle/>
                    <a:p>
                      <a:r>
                        <a:rPr lang="en-US" sz="1600" b="1" dirty="0"/>
                        <a:t>Total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2D086"/>
                    </a:solidFill>
                  </a:tcPr>
                </a:tc>
                <a:tc>
                  <a:txBody>
                    <a:bodyPr/>
                    <a:lstStyle/>
                    <a:p>
                      <a:pPr algn="r"/>
                      <a:r>
                        <a:rPr lang="en-US" sz="1600" b="1"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2D086"/>
                    </a:solidFill>
                  </a:tcPr>
                </a:tc>
                <a:tc>
                  <a:txBody>
                    <a:bodyPr/>
                    <a:lstStyle/>
                    <a:p>
                      <a:pPr algn="r"/>
                      <a:r>
                        <a:rPr lang="en-US" sz="1600" b="1"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2D086"/>
                    </a:solidFill>
                  </a:tcPr>
                </a:tc>
                <a:tc>
                  <a:txBody>
                    <a:bodyPr/>
                    <a:lstStyle/>
                    <a:p>
                      <a:pPr algn="r"/>
                      <a:r>
                        <a:rPr lang="en-US" sz="1600" b="1" dirty="0"/>
                        <a:t>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2D086"/>
                    </a:solidFill>
                  </a:tcPr>
                </a:tc>
                <a:tc>
                  <a:txBody>
                    <a:bodyPr/>
                    <a:lstStyle/>
                    <a:p>
                      <a:pPr algn="r"/>
                      <a:r>
                        <a:rPr lang="en-US" sz="1600" b="1"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2D086"/>
                    </a:solidFill>
                  </a:tcPr>
                </a:tc>
                <a:tc>
                  <a:txBody>
                    <a:bodyPr/>
                    <a:lstStyle/>
                    <a:p>
                      <a:pPr algn="r"/>
                      <a:r>
                        <a:rPr lang="en-US" sz="1600" b="1"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2D086"/>
                    </a:solidFill>
                  </a:tcPr>
                </a:tc>
                <a:tc>
                  <a:txBody>
                    <a:bodyPr/>
                    <a:lstStyle/>
                    <a:p>
                      <a:pPr algn="r"/>
                      <a:r>
                        <a:rPr lang="en-US" sz="1600" b="1" dirty="0"/>
                        <a:t>7644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2D086"/>
                    </a:solidFill>
                  </a:tcPr>
                </a:tc>
                <a:tc>
                  <a:txBody>
                    <a:bodyPr/>
                    <a:lstStyle/>
                    <a:p>
                      <a:pPr algn="r"/>
                      <a:r>
                        <a:rPr lang="en-US" sz="1600" b="1" dirty="0"/>
                        <a:t>7644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2D086"/>
                    </a:solidFill>
                  </a:tcPr>
                </a:tc>
                <a:extLst>
                  <a:ext uri="{0D108BD9-81ED-4DB2-BD59-A6C34878D82A}">
                    <a16:rowId xmlns:a16="http://schemas.microsoft.com/office/drawing/2014/main" val="1847423158"/>
                  </a:ext>
                </a:extLst>
              </a:tr>
            </a:tbl>
          </a:graphicData>
        </a:graphic>
      </p:graphicFrame>
      <p:sp>
        <p:nvSpPr>
          <p:cNvPr id="4" name="TextBox 3">
            <a:extLst>
              <a:ext uri="{FF2B5EF4-FFF2-40B4-BE49-F238E27FC236}">
                <a16:creationId xmlns:a16="http://schemas.microsoft.com/office/drawing/2014/main" id="{B7FECF2D-3F7E-8D4B-CDBA-884E92870752}"/>
              </a:ext>
            </a:extLst>
          </p:cNvPr>
          <p:cNvSpPr txBox="1"/>
          <p:nvPr/>
        </p:nvSpPr>
        <p:spPr>
          <a:xfrm>
            <a:off x="262328" y="3146082"/>
            <a:ext cx="11667343" cy="369332"/>
          </a:xfrm>
          <a:prstGeom prst="rect">
            <a:avLst/>
          </a:prstGeom>
          <a:noFill/>
        </p:spPr>
        <p:txBody>
          <a:bodyPr wrap="square" rtlCol="0">
            <a:spAutoFit/>
          </a:bodyPr>
          <a:lstStyle/>
          <a:p>
            <a:pPr algn="ctr"/>
            <a:r>
              <a:rPr lang="en-US" b="1" dirty="0"/>
              <a:t>Principais zoonoses notificadas por região para a saúde humana e animal no segundo semestre de 2023</a:t>
            </a:r>
          </a:p>
        </p:txBody>
      </p:sp>
    </p:spTree>
    <p:extLst>
      <p:ext uri="{BB962C8B-B14F-4D97-AF65-F5344CB8AC3E}">
        <p14:creationId xmlns:p14="http://schemas.microsoft.com/office/powerpoint/2010/main" val="894900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7">
            <a:extLst>
              <a:ext uri="{FF2B5EF4-FFF2-40B4-BE49-F238E27FC236}">
                <a16:creationId xmlns:a16="http://schemas.microsoft.com/office/drawing/2014/main" id="{8954415B-121E-9899-1AEE-225441C0B97D}"/>
              </a:ext>
            </a:extLst>
          </p:cNvPr>
          <p:cNvGraphicFramePr>
            <a:graphicFrameLocks noGrp="1"/>
          </p:cNvGraphicFramePr>
          <p:nvPr>
            <p:extLst>
              <p:ext uri="{D42A27DB-BD31-4B8C-83A1-F6EECF244321}">
                <p14:modId xmlns:p14="http://schemas.microsoft.com/office/powerpoint/2010/main" val="2601776672"/>
              </p:ext>
            </p:extLst>
          </p:nvPr>
        </p:nvGraphicFramePr>
        <p:xfrm>
          <a:off x="404734" y="3115864"/>
          <a:ext cx="11302579" cy="1405890"/>
        </p:xfrm>
        <a:graphic>
          <a:graphicData uri="http://schemas.openxmlformats.org/drawingml/2006/table">
            <a:tbl>
              <a:tblPr firstRow="1" bandRow="1">
                <a:tableStyleId>{21E4AEA4-8DFA-4A89-87EB-49C32662AFE0}</a:tableStyleId>
              </a:tblPr>
              <a:tblGrid>
                <a:gridCol w="704539">
                  <a:extLst>
                    <a:ext uri="{9D8B030D-6E8A-4147-A177-3AD203B41FA5}">
                      <a16:colId xmlns:a16="http://schemas.microsoft.com/office/drawing/2014/main" val="2680597975"/>
                    </a:ext>
                  </a:extLst>
                </a:gridCol>
                <a:gridCol w="1049312">
                  <a:extLst>
                    <a:ext uri="{9D8B030D-6E8A-4147-A177-3AD203B41FA5}">
                      <a16:colId xmlns:a16="http://schemas.microsoft.com/office/drawing/2014/main" val="1800815774"/>
                    </a:ext>
                  </a:extLst>
                </a:gridCol>
                <a:gridCol w="944380">
                  <a:extLst>
                    <a:ext uri="{9D8B030D-6E8A-4147-A177-3AD203B41FA5}">
                      <a16:colId xmlns:a16="http://schemas.microsoft.com/office/drawing/2014/main" val="2941759585"/>
                    </a:ext>
                  </a:extLst>
                </a:gridCol>
                <a:gridCol w="1499016">
                  <a:extLst>
                    <a:ext uri="{9D8B030D-6E8A-4147-A177-3AD203B41FA5}">
                      <a16:colId xmlns:a16="http://schemas.microsoft.com/office/drawing/2014/main" val="1613306227"/>
                    </a:ext>
                  </a:extLst>
                </a:gridCol>
                <a:gridCol w="1633928">
                  <a:extLst>
                    <a:ext uri="{9D8B030D-6E8A-4147-A177-3AD203B41FA5}">
                      <a16:colId xmlns:a16="http://schemas.microsoft.com/office/drawing/2014/main" val="1505218744"/>
                    </a:ext>
                  </a:extLst>
                </a:gridCol>
                <a:gridCol w="1737982">
                  <a:extLst>
                    <a:ext uri="{9D8B030D-6E8A-4147-A177-3AD203B41FA5}">
                      <a16:colId xmlns:a16="http://schemas.microsoft.com/office/drawing/2014/main" val="583479384"/>
                    </a:ext>
                  </a:extLst>
                </a:gridCol>
                <a:gridCol w="1128044">
                  <a:extLst>
                    <a:ext uri="{9D8B030D-6E8A-4147-A177-3AD203B41FA5}">
                      <a16:colId xmlns:a16="http://schemas.microsoft.com/office/drawing/2014/main" val="2761271960"/>
                    </a:ext>
                  </a:extLst>
                </a:gridCol>
                <a:gridCol w="1353712">
                  <a:extLst>
                    <a:ext uri="{9D8B030D-6E8A-4147-A177-3AD203B41FA5}">
                      <a16:colId xmlns:a16="http://schemas.microsoft.com/office/drawing/2014/main" val="603300746"/>
                    </a:ext>
                  </a:extLst>
                </a:gridCol>
                <a:gridCol w="1251666">
                  <a:extLst>
                    <a:ext uri="{9D8B030D-6E8A-4147-A177-3AD203B41FA5}">
                      <a16:colId xmlns:a16="http://schemas.microsoft.com/office/drawing/2014/main" val="3792951320"/>
                    </a:ext>
                  </a:extLst>
                </a:gridCol>
              </a:tblGrid>
              <a:tr h="400050">
                <a:tc rowSpan="2">
                  <a:txBody>
                    <a:bodyPr/>
                    <a:lstStyle/>
                    <a:p>
                      <a:r>
                        <a:rPr lang="en-US" sz="1200" dirty="0">
                          <a:solidFill>
                            <a:schemeClr val="tx1"/>
                          </a:solidFill>
                        </a:rPr>
                        <a:t>Aldeia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rowSpan="2">
                  <a:txBody>
                    <a:bodyPr/>
                    <a:lstStyle/>
                    <a:p>
                      <a:r>
                        <a:rPr lang="en-US" sz="1200" b="1" dirty="0">
                          <a:solidFill>
                            <a:schemeClr val="tx1"/>
                          </a:solidFill>
                        </a:rPr>
                        <a:t>Casos em </a:t>
                      </a:r>
                      <a:r>
                        <a:rPr lang="en-US" sz="1200" b="1" dirty="0" err="1">
                          <a:solidFill>
                            <a:schemeClr val="tx1"/>
                          </a:solidFill>
                        </a:rPr>
                        <a:t>crianças</a:t>
                      </a:r>
                      <a:r>
                        <a:rPr lang="en-US" sz="1200" b="1" dirty="0">
                          <a:solidFill>
                            <a:schemeClr val="tx1"/>
                          </a:solidFill>
                        </a:rPr>
                        <a:t> &lt;5 anos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rowSpan="2">
                  <a:txBody>
                    <a:bodyPr/>
                    <a:lstStyle/>
                    <a:p>
                      <a:r>
                        <a:rPr lang="en-US" sz="1200" b="1" dirty="0">
                          <a:solidFill>
                            <a:schemeClr val="tx1"/>
                          </a:solidFill>
                        </a:rPr>
                        <a:t>Casos em adultos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Precipitação (cm) (Semana 26)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rowSpan="2">
                  <a:txBody>
                    <a:bodyPr/>
                    <a:lstStyle/>
                    <a:p>
                      <a:r>
                        <a:rPr lang="en-US" sz="1200" b="1" dirty="0">
                          <a:solidFill>
                            <a:schemeClr val="tx1"/>
                          </a:solidFill>
                        </a:rPr>
                        <a:t>Vigilância dos </a:t>
                      </a:r>
                      <a:r>
                        <a:rPr lang="en-US" sz="1200" b="1" dirty="0" err="1">
                          <a:solidFill>
                            <a:schemeClr val="tx1"/>
                          </a:solidFill>
                        </a:rPr>
                        <a:t>vetores</a:t>
                      </a:r>
                      <a:r>
                        <a:rPr lang="en-US" sz="1200" b="1" dirty="0">
                          <a:solidFill>
                            <a:schemeClr val="tx1"/>
                          </a:solidFill>
                        </a:rPr>
                        <a:t>: Contagem de mosquitos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gridSpan="2">
                  <a:txBody>
                    <a:bodyPr/>
                    <a:lstStyle/>
                    <a:p>
                      <a:r>
                        <a:rPr lang="en-US" sz="1200" dirty="0">
                          <a:solidFill>
                            <a:schemeClr val="tx1"/>
                          </a:solidFill>
                        </a:rPr>
                        <a:t>% de mosquitos com resistência a larvicidas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hMerge="1">
                  <a:txBody>
                    <a:bodyPr/>
                    <a:lstStyle/>
                    <a:p>
                      <a:endParaRPr lang="fr-FR"/>
                    </a:p>
                  </a:txBody>
                  <a:tcPr/>
                </a:tc>
                <a:tc gridSpan="2">
                  <a:txBody>
                    <a:bodyPr/>
                    <a:lstStyle/>
                    <a:p>
                      <a:r>
                        <a:rPr lang="en-US" sz="1200" dirty="0">
                          <a:solidFill>
                            <a:schemeClr val="tx1"/>
                          </a:solidFill>
                        </a:rPr>
                        <a:t>% de mosquitos com resistência antimalárica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hMerge="1">
                  <a:txBody>
                    <a:bodyPr/>
                    <a:lstStyle/>
                    <a:p>
                      <a:endParaRPr lang="fr-FR"/>
                    </a:p>
                  </a:txBody>
                  <a:tcPr/>
                </a:tc>
                <a:extLst>
                  <a:ext uri="{0D108BD9-81ED-4DB2-BD59-A6C34878D82A}">
                    <a16:rowId xmlns:a16="http://schemas.microsoft.com/office/drawing/2014/main" val="3517528653"/>
                  </a:ext>
                </a:extLst>
              </a:tr>
              <a:tr h="400050">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r>
                        <a:rPr lang="en-US" sz="1200" b="0" dirty="0"/>
                        <a:t>Produto 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r>
                        <a:rPr lang="en-US" sz="1200" b="0" dirty="0"/>
                        <a:t>Produto 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r>
                        <a:rPr lang="en-US" sz="1200" b="0" dirty="0"/>
                        <a:t>Medicamento 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r>
                        <a:rPr lang="en-US" sz="1200" b="0" dirty="0"/>
                        <a:t>Medicamento 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273714961"/>
                  </a:ext>
                </a:extLst>
              </a:tr>
              <a:tr h="240030">
                <a:tc>
                  <a:txBody>
                    <a:bodyPr/>
                    <a:lstStyle/>
                    <a:p>
                      <a:r>
                        <a:rPr lang="en-US" sz="1200" dirty="0"/>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75161070"/>
                  </a:ext>
                </a:extLst>
              </a:tr>
              <a:tr h="240030">
                <a:tc>
                  <a:txBody>
                    <a:bodyPr/>
                    <a:lstStyle/>
                    <a:p>
                      <a:r>
                        <a:rPr lang="en-US" sz="1200" dirty="0"/>
                        <a:t>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23106346"/>
                  </a:ext>
                </a:extLst>
              </a:tr>
            </a:tbl>
          </a:graphicData>
        </a:graphic>
      </p:graphicFrame>
      <p:graphicFrame>
        <p:nvGraphicFramePr>
          <p:cNvPr id="10" name="Table 7">
            <a:extLst>
              <a:ext uri="{FF2B5EF4-FFF2-40B4-BE49-F238E27FC236}">
                <a16:creationId xmlns:a16="http://schemas.microsoft.com/office/drawing/2014/main" id="{5CDAD26C-0036-982D-102B-AAFB4ABB52E7}"/>
              </a:ext>
            </a:extLst>
          </p:cNvPr>
          <p:cNvGraphicFramePr>
            <a:graphicFrameLocks noGrp="1"/>
          </p:cNvGraphicFramePr>
          <p:nvPr>
            <p:extLst>
              <p:ext uri="{D42A27DB-BD31-4B8C-83A1-F6EECF244321}">
                <p14:modId xmlns:p14="http://schemas.microsoft.com/office/powerpoint/2010/main" val="528308785"/>
              </p:ext>
            </p:extLst>
          </p:nvPr>
        </p:nvGraphicFramePr>
        <p:xfrm>
          <a:off x="404734" y="4894090"/>
          <a:ext cx="11302579" cy="1463040"/>
        </p:xfrm>
        <a:graphic>
          <a:graphicData uri="http://schemas.openxmlformats.org/drawingml/2006/table">
            <a:tbl>
              <a:tblPr firstRow="1" bandRow="1">
                <a:tableStyleId>{5C22544A-7EE6-4342-B048-85BDC9FD1C3A}</a:tableStyleId>
              </a:tblPr>
              <a:tblGrid>
                <a:gridCol w="839450">
                  <a:extLst>
                    <a:ext uri="{9D8B030D-6E8A-4147-A177-3AD203B41FA5}">
                      <a16:colId xmlns:a16="http://schemas.microsoft.com/office/drawing/2014/main" val="2680597975"/>
                    </a:ext>
                  </a:extLst>
                </a:gridCol>
                <a:gridCol w="1338302">
                  <a:extLst>
                    <a:ext uri="{9D8B030D-6E8A-4147-A177-3AD203B41FA5}">
                      <a16:colId xmlns:a16="http://schemas.microsoft.com/office/drawing/2014/main" val="1800815774"/>
                    </a:ext>
                  </a:extLst>
                </a:gridCol>
                <a:gridCol w="804000">
                  <a:extLst>
                    <a:ext uri="{9D8B030D-6E8A-4147-A177-3AD203B41FA5}">
                      <a16:colId xmlns:a16="http://schemas.microsoft.com/office/drawing/2014/main" val="2941759585"/>
                    </a:ext>
                  </a:extLst>
                </a:gridCol>
                <a:gridCol w="703499">
                  <a:extLst>
                    <a:ext uri="{9D8B030D-6E8A-4147-A177-3AD203B41FA5}">
                      <a16:colId xmlns:a16="http://schemas.microsoft.com/office/drawing/2014/main" val="1613306227"/>
                    </a:ext>
                  </a:extLst>
                </a:gridCol>
                <a:gridCol w="697173">
                  <a:extLst>
                    <a:ext uri="{9D8B030D-6E8A-4147-A177-3AD203B41FA5}">
                      <a16:colId xmlns:a16="http://schemas.microsoft.com/office/drawing/2014/main" val="370118701"/>
                    </a:ext>
                  </a:extLst>
                </a:gridCol>
                <a:gridCol w="773368">
                  <a:extLst>
                    <a:ext uri="{9D8B030D-6E8A-4147-A177-3AD203B41FA5}">
                      <a16:colId xmlns:a16="http://schemas.microsoft.com/office/drawing/2014/main" val="3728423311"/>
                    </a:ext>
                  </a:extLst>
                </a:gridCol>
                <a:gridCol w="1495895">
                  <a:extLst>
                    <a:ext uri="{9D8B030D-6E8A-4147-A177-3AD203B41FA5}">
                      <a16:colId xmlns:a16="http://schemas.microsoft.com/office/drawing/2014/main" val="1505218744"/>
                    </a:ext>
                  </a:extLst>
                </a:gridCol>
                <a:gridCol w="1712825">
                  <a:extLst>
                    <a:ext uri="{9D8B030D-6E8A-4147-A177-3AD203B41FA5}">
                      <a16:colId xmlns:a16="http://schemas.microsoft.com/office/drawing/2014/main" val="583479384"/>
                    </a:ext>
                  </a:extLst>
                </a:gridCol>
                <a:gridCol w="1402673">
                  <a:extLst>
                    <a:ext uri="{9D8B030D-6E8A-4147-A177-3AD203B41FA5}">
                      <a16:colId xmlns:a16="http://schemas.microsoft.com/office/drawing/2014/main" val="603300746"/>
                    </a:ext>
                  </a:extLst>
                </a:gridCol>
                <a:gridCol w="1535394">
                  <a:extLst>
                    <a:ext uri="{9D8B030D-6E8A-4147-A177-3AD203B41FA5}">
                      <a16:colId xmlns:a16="http://schemas.microsoft.com/office/drawing/2014/main" val="3381663057"/>
                    </a:ext>
                  </a:extLst>
                </a:gridCol>
              </a:tblGrid>
              <a:tr h="205070">
                <a:tc rowSpan="2">
                  <a:txBody>
                    <a:bodyPr/>
                    <a:lstStyle/>
                    <a:p>
                      <a:pPr algn="ctr"/>
                      <a:r>
                        <a:rPr lang="en-US" sz="1200" dirty="0">
                          <a:solidFill>
                            <a:schemeClr val="tx1"/>
                          </a:solidFill>
                        </a:rPr>
                        <a:t>Distrito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gridSpan="2">
                  <a:txBody>
                    <a:bodyPr/>
                    <a:lstStyle/>
                    <a:p>
                      <a:pPr algn="ctr"/>
                      <a:r>
                        <a:rPr lang="en-US" sz="1200" dirty="0">
                          <a:solidFill>
                            <a:schemeClr val="tx1"/>
                          </a:solidFill>
                        </a:rPr>
                        <a:t>Casos humanos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hMerge="1">
                  <a:txBody>
                    <a:bodyPr/>
                    <a:lstStyle/>
                    <a:p>
                      <a:endParaRPr lang="en-US" dirty="0"/>
                    </a:p>
                  </a:txBody>
                  <a:tcPr/>
                </a:tc>
                <a:tc gridSpan="3">
                  <a:txBody>
                    <a:bodyPr/>
                    <a:lstStyle/>
                    <a:p>
                      <a:pPr algn="ctr"/>
                      <a:r>
                        <a:rPr lang="en-US" sz="1200" dirty="0">
                          <a:solidFill>
                            <a:schemeClr val="tx1"/>
                          </a:solidFill>
                        </a:rPr>
                        <a:t>Casos de animais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hMerge="1">
                  <a:txBody>
                    <a:bodyPr/>
                    <a:lstStyle/>
                    <a:p>
                      <a:endParaRPr lang="fr-FR"/>
                    </a:p>
                  </a:txBody>
                  <a:tcPr/>
                </a:tc>
                <a:tc hMerge="1">
                  <a:txBody>
                    <a:bodyPr/>
                    <a:lstStyle/>
                    <a:p>
                      <a:endParaRPr lang="en-US"/>
                    </a:p>
                  </a:txBody>
                  <a:tcPr/>
                </a:tc>
                <a:tc gridSpan="4">
                  <a:txBody>
                    <a:bodyPr/>
                    <a:lstStyle/>
                    <a:p>
                      <a:pPr algn="ctr"/>
                      <a:r>
                        <a:rPr lang="en-US" sz="1200" dirty="0">
                          <a:solidFill>
                            <a:schemeClr val="tx1"/>
                          </a:solidFill>
                        </a:rPr>
                        <a:t>Vigilância das carraças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hMerge="1">
                  <a:txBody>
                    <a:bodyPr/>
                    <a:lstStyle/>
                    <a:p>
                      <a:endParaRPr lang="en-US"/>
                    </a:p>
                  </a:txBody>
                  <a:tcPr/>
                </a:tc>
                <a:tc hMerge="1">
                  <a:txBody>
                    <a:bodyPr/>
                    <a:lstStyle/>
                    <a:p>
                      <a:endParaRPr lang="en-US" sz="1200" dirty="0"/>
                    </a:p>
                  </a:txBody>
                  <a:tcPr/>
                </a:tc>
                <a:tc hMerge="1">
                  <a:txBody>
                    <a:bodyPr/>
                    <a:lstStyle/>
                    <a:p>
                      <a:endParaRPr lang="en-US"/>
                    </a:p>
                  </a:txBody>
                  <a:tcPr/>
                </a:tc>
                <a:extLst>
                  <a:ext uri="{0D108BD9-81ED-4DB2-BD59-A6C34878D82A}">
                    <a16:rowId xmlns:a16="http://schemas.microsoft.com/office/drawing/2014/main" val="1567817438"/>
                  </a:ext>
                </a:extLst>
              </a:tr>
              <a:tr h="478497">
                <a:tc vMerge="1">
                  <a:txBody>
                    <a:bodyPr/>
                    <a:lstStyle/>
                    <a:p>
                      <a:endParaRPr lang="en-US"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0" dirty="0"/>
                        <a:t>Confirmado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US" sz="1200" b="0" dirty="0"/>
                        <a:t>Mortes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US" sz="1200" b="0" dirty="0"/>
                        <a:t>Ovinos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US" sz="1200" b="0" dirty="0"/>
                        <a:t>Gado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US" sz="1200" b="0" dirty="0"/>
                        <a:t>Cabras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US" sz="1200" b="0" dirty="0"/>
                        <a:t>Número médio de </a:t>
                      </a:r>
                      <a:r>
                        <a:rPr lang="en-US" sz="1200" b="0" dirty="0" err="1"/>
                        <a:t>carcaças</a:t>
                      </a:r>
                      <a:r>
                        <a:rPr lang="en-US" sz="1200" b="0" dirty="0"/>
                        <a:t> recolhidas/</a:t>
                      </a:r>
                      <a:r>
                        <a:rPr lang="en-US" sz="1200" b="0" dirty="0" err="1"/>
                        <a:t>animais</a:t>
                      </a:r>
                      <a:endParaRPr lang="en-US" sz="12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US" sz="1200" b="0" dirty="0"/>
                        <a:t>% de </a:t>
                      </a:r>
                      <a:r>
                        <a:rPr lang="en-US" sz="1200" b="0" dirty="0" err="1"/>
                        <a:t>carcaças</a:t>
                      </a:r>
                      <a:r>
                        <a:rPr lang="en-US" sz="1200" b="0" dirty="0"/>
                        <a:t> </a:t>
                      </a:r>
                      <a:r>
                        <a:rPr lang="en-US" sz="1200" b="0" dirty="0" err="1"/>
                        <a:t>positivas</a:t>
                      </a:r>
                      <a:r>
                        <a:rPr lang="en-US" sz="1200" b="0" dirty="0"/>
                        <a:t> para Febre </a:t>
                      </a:r>
                      <a:r>
                        <a:rPr lang="en-US" sz="1200" b="0" dirty="0" err="1"/>
                        <a:t>hemorrágica</a:t>
                      </a:r>
                      <a:endParaRPr lang="en-US" sz="12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US" sz="1200" b="0" dirty="0"/>
                        <a:t># carraças recolhidas na vegetação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t>% de </a:t>
                      </a:r>
                      <a:r>
                        <a:rPr lang="en-US" sz="1200" b="0" dirty="0" err="1"/>
                        <a:t>carcaças</a:t>
                      </a:r>
                      <a:r>
                        <a:rPr lang="en-US" sz="1200" b="0" dirty="0"/>
                        <a:t> </a:t>
                      </a:r>
                      <a:r>
                        <a:rPr lang="en-US" sz="1200" b="0" dirty="0" err="1"/>
                        <a:t>positivas</a:t>
                      </a:r>
                      <a:r>
                        <a:rPr lang="en-US" sz="1200" b="0" dirty="0"/>
                        <a:t> para Febre </a:t>
                      </a:r>
                      <a:r>
                        <a:rPr lang="en-US" sz="1200" b="0" dirty="0" err="1"/>
                        <a:t>hemorrágica</a:t>
                      </a:r>
                      <a:endParaRPr lang="en-US" sz="12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3517528653"/>
                  </a:ext>
                </a:extLst>
              </a:tr>
              <a:tr h="205070">
                <a:tc>
                  <a:txBody>
                    <a:bodyPr/>
                    <a:lstStyle/>
                    <a:p>
                      <a:r>
                        <a:rPr lang="en-US" sz="1200"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75161070"/>
                  </a:ext>
                </a:extLst>
              </a:tr>
              <a:tr h="205070">
                <a:tc>
                  <a:txBody>
                    <a:bodyPr/>
                    <a:lstStyle/>
                    <a:p>
                      <a:r>
                        <a:rPr lang="en-US" sz="1200"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28322196"/>
                  </a:ext>
                </a:extLst>
              </a:tr>
            </a:tbl>
          </a:graphicData>
        </a:graphic>
      </p:graphicFrame>
      <p:sp>
        <p:nvSpPr>
          <p:cNvPr id="6" name="TextBox 5">
            <a:extLst>
              <a:ext uri="{FF2B5EF4-FFF2-40B4-BE49-F238E27FC236}">
                <a16:creationId xmlns:a16="http://schemas.microsoft.com/office/drawing/2014/main" id="{F2C712A2-E8BA-7DA5-0C01-9FD405985135}"/>
              </a:ext>
            </a:extLst>
          </p:cNvPr>
          <p:cNvSpPr txBox="1"/>
          <p:nvPr/>
        </p:nvSpPr>
        <p:spPr>
          <a:xfrm>
            <a:off x="838199" y="1274815"/>
            <a:ext cx="2872919" cy="369332"/>
          </a:xfrm>
          <a:prstGeom prst="rect">
            <a:avLst/>
          </a:prstGeom>
          <a:noFill/>
        </p:spPr>
        <p:txBody>
          <a:bodyPr wrap="square" rtlCol="0">
            <a:spAutoFit/>
          </a:bodyPr>
          <a:lstStyle/>
          <a:p>
            <a:r>
              <a:rPr lang="en-US" b="1" dirty="0">
                <a:latin typeface="+mn-lt"/>
              </a:rPr>
              <a:t>Doenças zoonóticas</a:t>
            </a:r>
          </a:p>
        </p:txBody>
      </p:sp>
      <p:sp>
        <p:nvSpPr>
          <p:cNvPr id="8" name="TextBox 7">
            <a:extLst>
              <a:ext uri="{FF2B5EF4-FFF2-40B4-BE49-F238E27FC236}">
                <a16:creationId xmlns:a16="http://schemas.microsoft.com/office/drawing/2014/main" id="{A31831B1-9DC0-88A4-9AB3-6289411B9F92}"/>
              </a:ext>
            </a:extLst>
          </p:cNvPr>
          <p:cNvSpPr txBox="1"/>
          <p:nvPr/>
        </p:nvSpPr>
        <p:spPr>
          <a:xfrm>
            <a:off x="838199" y="2780334"/>
            <a:ext cx="5398405" cy="369332"/>
          </a:xfrm>
          <a:prstGeom prst="rect">
            <a:avLst/>
          </a:prstGeom>
          <a:noFill/>
        </p:spPr>
        <p:txBody>
          <a:bodyPr wrap="square" rtlCol="0">
            <a:spAutoFit/>
          </a:bodyPr>
          <a:lstStyle/>
          <a:p>
            <a:r>
              <a:rPr lang="en-US" b="1" dirty="0">
                <a:latin typeface="+mn-lt"/>
              </a:rPr>
              <a:t>Doenças </a:t>
            </a:r>
            <a:r>
              <a:rPr lang="en-US" b="1" dirty="0"/>
              <a:t>transmitidas </a:t>
            </a:r>
            <a:r>
              <a:rPr lang="en-US" b="1" dirty="0" err="1"/>
              <a:t>por</a:t>
            </a:r>
            <a:r>
              <a:rPr lang="en-US" b="1" dirty="0"/>
              <a:t> </a:t>
            </a:r>
            <a:r>
              <a:rPr lang="en-US" b="1" dirty="0" err="1"/>
              <a:t>vetores</a:t>
            </a:r>
            <a:endParaRPr lang="en-US" b="1" dirty="0"/>
          </a:p>
        </p:txBody>
      </p:sp>
      <p:sp>
        <p:nvSpPr>
          <p:cNvPr id="11" name="TextBox 10">
            <a:extLst>
              <a:ext uri="{FF2B5EF4-FFF2-40B4-BE49-F238E27FC236}">
                <a16:creationId xmlns:a16="http://schemas.microsoft.com/office/drawing/2014/main" id="{49E6C5FA-40EF-FE25-962C-2A3B1A92A17E}"/>
              </a:ext>
            </a:extLst>
          </p:cNvPr>
          <p:cNvSpPr txBox="1"/>
          <p:nvPr/>
        </p:nvSpPr>
        <p:spPr>
          <a:xfrm>
            <a:off x="838199" y="4545091"/>
            <a:ext cx="5398405" cy="369332"/>
          </a:xfrm>
          <a:prstGeom prst="rect">
            <a:avLst/>
          </a:prstGeom>
          <a:noFill/>
        </p:spPr>
        <p:txBody>
          <a:bodyPr wrap="square" rtlCol="0">
            <a:spAutoFit/>
          </a:bodyPr>
          <a:lstStyle/>
          <a:p>
            <a:r>
              <a:rPr lang="en-US" b="1" dirty="0">
                <a:latin typeface="+mn-lt"/>
              </a:rPr>
              <a:t>Zoonoses</a:t>
            </a:r>
          </a:p>
        </p:txBody>
      </p:sp>
      <p:graphicFrame>
        <p:nvGraphicFramePr>
          <p:cNvPr id="5" name="Table 7">
            <a:extLst>
              <a:ext uri="{FF2B5EF4-FFF2-40B4-BE49-F238E27FC236}">
                <a16:creationId xmlns:a16="http://schemas.microsoft.com/office/drawing/2014/main" id="{7F48A2D6-284B-E0BA-90E1-7CA200AC42B8}"/>
              </a:ext>
            </a:extLst>
          </p:cNvPr>
          <p:cNvGraphicFramePr>
            <a:graphicFrameLocks noGrp="1"/>
          </p:cNvGraphicFramePr>
          <p:nvPr>
            <p:extLst>
              <p:ext uri="{D42A27DB-BD31-4B8C-83A1-F6EECF244321}">
                <p14:modId xmlns:p14="http://schemas.microsoft.com/office/powerpoint/2010/main" val="1957929221"/>
              </p:ext>
            </p:extLst>
          </p:nvPr>
        </p:nvGraphicFramePr>
        <p:xfrm>
          <a:off x="404734" y="1644147"/>
          <a:ext cx="11302582" cy="1082040"/>
        </p:xfrm>
        <a:graphic>
          <a:graphicData uri="http://schemas.openxmlformats.org/drawingml/2006/table">
            <a:tbl>
              <a:tblPr>
                <a:tableStyleId>{93296810-A885-4BE3-A3E7-6D5BEEA58F35}</a:tableStyleId>
              </a:tblPr>
              <a:tblGrid>
                <a:gridCol w="746401">
                  <a:extLst>
                    <a:ext uri="{9D8B030D-6E8A-4147-A177-3AD203B41FA5}">
                      <a16:colId xmlns:a16="http://schemas.microsoft.com/office/drawing/2014/main" val="2680597975"/>
                    </a:ext>
                  </a:extLst>
                </a:gridCol>
                <a:gridCol w="813888">
                  <a:extLst>
                    <a:ext uri="{9D8B030D-6E8A-4147-A177-3AD203B41FA5}">
                      <a16:colId xmlns:a16="http://schemas.microsoft.com/office/drawing/2014/main" val="1800815774"/>
                    </a:ext>
                  </a:extLst>
                </a:gridCol>
                <a:gridCol w="950308">
                  <a:extLst>
                    <a:ext uri="{9D8B030D-6E8A-4147-A177-3AD203B41FA5}">
                      <a16:colId xmlns:a16="http://schemas.microsoft.com/office/drawing/2014/main" val="3532553815"/>
                    </a:ext>
                  </a:extLst>
                </a:gridCol>
                <a:gridCol w="810817">
                  <a:extLst>
                    <a:ext uri="{9D8B030D-6E8A-4147-A177-3AD203B41FA5}">
                      <a16:colId xmlns:a16="http://schemas.microsoft.com/office/drawing/2014/main" val="2941759585"/>
                    </a:ext>
                  </a:extLst>
                </a:gridCol>
                <a:gridCol w="947580">
                  <a:extLst>
                    <a:ext uri="{9D8B030D-6E8A-4147-A177-3AD203B41FA5}">
                      <a16:colId xmlns:a16="http://schemas.microsoft.com/office/drawing/2014/main" val="1536025085"/>
                    </a:ext>
                  </a:extLst>
                </a:gridCol>
                <a:gridCol w="810817">
                  <a:extLst>
                    <a:ext uri="{9D8B030D-6E8A-4147-A177-3AD203B41FA5}">
                      <a16:colId xmlns:a16="http://schemas.microsoft.com/office/drawing/2014/main" val="1613306227"/>
                    </a:ext>
                  </a:extLst>
                </a:gridCol>
                <a:gridCol w="947580">
                  <a:extLst>
                    <a:ext uri="{9D8B030D-6E8A-4147-A177-3AD203B41FA5}">
                      <a16:colId xmlns:a16="http://schemas.microsoft.com/office/drawing/2014/main" val="2081523033"/>
                    </a:ext>
                  </a:extLst>
                </a:gridCol>
                <a:gridCol w="810817">
                  <a:extLst>
                    <a:ext uri="{9D8B030D-6E8A-4147-A177-3AD203B41FA5}">
                      <a16:colId xmlns:a16="http://schemas.microsoft.com/office/drawing/2014/main" val="3728423311"/>
                    </a:ext>
                  </a:extLst>
                </a:gridCol>
                <a:gridCol w="947580">
                  <a:extLst>
                    <a:ext uri="{9D8B030D-6E8A-4147-A177-3AD203B41FA5}">
                      <a16:colId xmlns:a16="http://schemas.microsoft.com/office/drawing/2014/main" val="3265313853"/>
                    </a:ext>
                  </a:extLst>
                </a:gridCol>
                <a:gridCol w="810817">
                  <a:extLst>
                    <a:ext uri="{9D8B030D-6E8A-4147-A177-3AD203B41FA5}">
                      <a16:colId xmlns:a16="http://schemas.microsoft.com/office/drawing/2014/main" val="1505218744"/>
                    </a:ext>
                  </a:extLst>
                </a:gridCol>
                <a:gridCol w="947580">
                  <a:extLst>
                    <a:ext uri="{9D8B030D-6E8A-4147-A177-3AD203B41FA5}">
                      <a16:colId xmlns:a16="http://schemas.microsoft.com/office/drawing/2014/main" val="3621803960"/>
                    </a:ext>
                  </a:extLst>
                </a:gridCol>
                <a:gridCol w="810817">
                  <a:extLst>
                    <a:ext uri="{9D8B030D-6E8A-4147-A177-3AD203B41FA5}">
                      <a16:colId xmlns:a16="http://schemas.microsoft.com/office/drawing/2014/main" val="583479384"/>
                    </a:ext>
                  </a:extLst>
                </a:gridCol>
                <a:gridCol w="947580">
                  <a:extLst>
                    <a:ext uri="{9D8B030D-6E8A-4147-A177-3AD203B41FA5}">
                      <a16:colId xmlns:a16="http://schemas.microsoft.com/office/drawing/2014/main" val="472019722"/>
                    </a:ext>
                  </a:extLst>
                </a:gridCol>
              </a:tblGrid>
              <a:tr h="255072">
                <a:tc rowSpan="3">
                  <a:txBody>
                    <a:bodyPr/>
                    <a:lstStyle/>
                    <a:p>
                      <a:r>
                        <a:rPr lang="en-US" sz="1200" b="1" dirty="0">
                          <a:solidFill>
                            <a:schemeClr val="tx1"/>
                          </a:solidFill>
                        </a:rPr>
                        <a:t>Região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gridSpan="4">
                  <a:txBody>
                    <a:bodyPr/>
                    <a:lstStyle/>
                    <a:p>
                      <a:pPr algn="ctr"/>
                      <a:r>
                        <a:rPr lang="en-US" sz="1200" b="1" dirty="0">
                          <a:solidFill>
                            <a:schemeClr val="tx1"/>
                          </a:solidFill>
                        </a:rPr>
                        <a:t>Gripe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hMerge="1">
                  <a:txBody>
                    <a:bodyPr/>
                    <a:lstStyle/>
                    <a:p>
                      <a:endParaRPr lang="fr-FR"/>
                    </a:p>
                  </a:txBody>
                  <a:tcPr/>
                </a:tc>
                <a:tc hMerge="1">
                  <a:txBody>
                    <a:bodyPr/>
                    <a:lstStyle/>
                    <a:p>
                      <a:endParaRPr lang="en-US" dirty="0"/>
                    </a:p>
                  </a:txBody>
                  <a:tcPr/>
                </a:tc>
                <a:tc hMerge="1">
                  <a:txBody>
                    <a:bodyPr/>
                    <a:lstStyle/>
                    <a:p>
                      <a:endParaRPr lang="fr-FR"/>
                    </a:p>
                  </a:txBody>
                  <a:tcPr/>
                </a:tc>
                <a:tc gridSpan="4">
                  <a:txBody>
                    <a:bodyPr/>
                    <a:lstStyle/>
                    <a:p>
                      <a:pPr algn="ctr"/>
                      <a:r>
                        <a:rPr lang="en-US" sz="1200" b="1" dirty="0">
                          <a:solidFill>
                            <a:schemeClr val="tx1"/>
                          </a:solidFill>
                        </a:rPr>
                        <a:t>Raiva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hMerge="1">
                  <a:txBody>
                    <a:bodyPr/>
                    <a:lstStyle/>
                    <a:p>
                      <a:endParaRPr lang="fr-FR"/>
                    </a:p>
                  </a:txBody>
                  <a:tcPr/>
                </a:tc>
                <a:tc hMerge="1">
                  <a:txBody>
                    <a:bodyPr/>
                    <a:lstStyle/>
                    <a:p>
                      <a:endParaRPr lang="en-US"/>
                    </a:p>
                  </a:txBody>
                  <a:tcPr/>
                </a:tc>
                <a:tc hMerge="1">
                  <a:txBody>
                    <a:bodyPr/>
                    <a:lstStyle/>
                    <a:p>
                      <a:endParaRPr lang="fr-FR"/>
                    </a:p>
                  </a:txBody>
                  <a:tcPr/>
                </a:tc>
                <a:tc gridSpan="4">
                  <a:txBody>
                    <a:bodyPr/>
                    <a:lstStyle/>
                    <a:p>
                      <a:pPr algn="ctr"/>
                      <a:r>
                        <a:rPr lang="en-US" sz="1200" b="1" dirty="0">
                          <a:solidFill>
                            <a:schemeClr val="tx1"/>
                          </a:solidFill>
                        </a:rPr>
                        <a:t>Antrax</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hMerge="1">
                  <a:txBody>
                    <a:bodyPr/>
                    <a:lstStyle/>
                    <a:p>
                      <a:endParaRPr lang="fr-FR"/>
                    </a:p>
                  </a:txBody>
                  <a:tcPr/>
                </a:tc>
                <a:tc hMerge="1">
                  <a:txBody>
                    <a:bodyPr/>
                    <a:lstStyle/>
                    <a:p>
                      <a:endParaRPr lang="en-US"/>
                    </a:p>
                  </a:txBody>
                  <a:tcPr/>
                </a:tc>
                <a:tc hMerge="1">
                  <a:txBody>
                    <a:bodyPr/>
                    <a:lstStyle/>
                    <a:p>
                      <a:endParaRPr lang="fr-FR"/>
                    </a:p>
                  </a:txBody>
                  <a:tcPr/>
                </a:tc>
                <a:extLst>
                  <a:ext uri="{0D108BD9-81ED-4DB2-BD59-A6C34878D82A}">
                    <a16:rowId xmlns:a16="http://schemas.microsoft.com/office/drawing/2014/main" val="1567817438"/>
                  </a:ext>
                </a:extLst>
              </a:tr>
              <a:tr h="255072">
                <a:tc vMerge="1">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r>
                        <a:rPr lang="en-US" sz="1200" dirty="0"/>
                        <a:t>Humano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hMerge="1">
                  <a:txBody>
                    <a:bodyPr/>
                    <a:lstStyle/>
                    <a:p>
                      <a:endParaRPr lang="fr-FR"/>
                    </a:p>
                  </a:txBody>
                  <a:tcPr/>
                </a:tc>
                <a:tc gridSpan="2">
                  <a:txBody>
                    <a:bodyPr/>
                    <a:lstStyle/>
                    <a:p>
                      <a:pPr algn="ctr"/>
                      <a:r>
                        <a:rPr lang="en-US" sz="1200" dirty="0"/>
                        <a:t>Animal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hMerge="1">
                  <a:txBody>
                    <a:bodyPr/>
                    <a:lstStyle/>
                    <a:p>
                      <a:endParaRPr lang="fr-FR"/>
                    </a:p>
                  </a:txBody>
                  <a:tcPr/>
                </a:tc>
                <a:tc gridSpan="2">
                  <a:txBody>
                    <a:bodyPr/>
                    <a:lstStyle/>
                    <a:p>
                      <a:pPr algn="ctr"/>
                      <a:r>
                        <a:rPr lang="en-US" sz="1200" dirty="0"/>
                        <a:t>Humano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hMerge="1">
                  <a:txBody>
                    <a:bodyPr/>
                    <a:lstStyle/>
                    <a:p>
                      <a:endParaRPr lang="fr-FR"/>
                    </a:p>
                  </a:txBody>
                  <a:tcPr/>
                </a:tc>
                <a:tc gridSpan="2">
                  <a:txBody>
                    <a:bodyPr/>
                    <a:lstStyle/>
                    <a:p>
                      <a:pPr algn="ctr"/>
                      <a:r>
                        <a:rPr lang="en-US" sz="1200" dirty="0"/>
                        <a:t>Animal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hMerge="1">
                  <a:txBody>
                    <a:bodyPr/>
                    <a:lstStyle/>
                    <a:p>
                      <a:endParaRPr lang="fr-FR"/>
                    </a:p>
                  </a:txBody>
                  <a:tcPr/>
                </a:tc>
                <a:tc gridSpan="2">
                  <a:txBody>
                    <a:bodyPr/>
                    <a:lstStyle/>
                    <a:p>
                      <a:pPr algn="ctr"/>
                      <a:r>
                        <a:rPr lang="en-US" sz="1200" dirty="0"/>
                        <a:t>Humano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hMerge="1">
                  <a:txBody>
                    <a:bodyPr/>
                    <a:lstStyle/>
                    <a:p>
                      <a:endParaRPr lang="fr-FR"/>
                    </a:p>
                  </a:txBody>
                  <a:tcPr/>
                </a:tc>
                <a:tc gridSpan="2">
                  <a:txBody>
                    <a:bodyPr/>
                    <a:lstStyle/>
                    <a:p>
                      <a:pPr algn="ctr"/>
                      <a:r>
                        <a:rPr lang="en-US" sz="1200" dirty="0"/>
                        <a:t>Animal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hMerge="1">
                  <a:txBody>
                    <a:bodyPr/>
                    <a:lstStyle/>
                    <a:p>
                      <a:endParaRPr lang="fr-FR"/>
                    </a:p>
                  </a:txBody>
                  <a:tcPr/>
                </a:tc>
                <a:extLst>
                  <a:ext uri="{0D108BD9-81ED-4DB2-BD59-A6C34878D82A}">
                    <a16:rowId xmlns:a16="http://schemas.microsoft.com/office/drawing/2014/main" val="3517528653"/>
                  </a:ext>
                </a:extLst>
              </a:tr>
              <a:tr h="250610">
                <a:tc vMerge="1">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dirty="0"/>
                        <a:t>Suspeito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US" sz="1100" dirty="0"/>
                        <a:t>Confirmado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Suspeito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Confirmado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Suspeito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Confirmado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Suspeito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Confirmado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Suspeito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Confirmado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Suspeito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Confirmado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975161070"/>
                  </a:ext>
                </a:extLst>
              </a:tr>
              <a:tr h="255072">
                <a:tc>
                  <a:txBody>
                    <a:bodyPr/>
                    <a:lstStyle/>
                    <a:p>
                      <a:r>
                        <a:rPr lang="en-US" sz="1200" dirty="0"/>
                        <a:t>Casos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28322196"/>
                  </a:ext>
                </a:extLst>
              </a:tr>
            </a:tbl>
          </a:graphicData>
        </a:graphic>
      </p:graphicFrame>
      <p:sp>
        <p:nvSpPr>
          <p:cNvPr id="12" name="Title 1">
            <a:extLst>
              <a:ext uri="{FF2B5EF4-FFF2-40B4-BE49-F238E27FC236}">
                <a16:creationId xmlns:a16="http://schemas.microsoft.com/office/drawing/2014/main" id="{8A547250-37FC-0B9C-07CA-4EE211F09940}"/>
              </a:ext>
            </a:extLst>
          </p:cNvPr>
          <p:cNvSpPr>
            <a:spLocks noGrp="1"/>
          </p:cNvSpPr>
          <p:nvPr>
            <p:ph type="title"/>
          </p:nvPr>
        </p:nvSpPr>
        <p:spPr/>
        <p:txBody>
          <a:bodyPr/>
          <a:lstStyle/>
          <a:p>
            <a:r>
              <a:rPr lang="en-US" dirty="0"/>
              <a:t>Exemplos</a:t>
            </a:r>
          </a:p>
        </p:txBody>
      </p:sp>
    </p:spTree>
    <p:extLst>
      <p:ext uri="{BB962C8B-B14F-4D97-AF65-F5344CB8AC3E}">
        <p14:creationId xmlns:p14="http://schemas.microsoft.com/office/powerpoint/2010/main" val="1373073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latin typeface="Franklin Gothic Medium"/>
              </a:rPr>
              <a:t>Atividade #4: Informática de </a:t>
            </a:r>
            <a:r>
              <a:rPr lang="en-US" dirty="0" err="1">
                <a:latin typeface="Franklin Gothic Medium"/>
              </a:rPr>
              <a:t>saúde</a:t>
            </a:r>
            <a:r>
              <a:rPr lang="en-US" dirty="0">
                <a:latin typeface="Franklin Gothic Medium"/>
              </a:rPr>
              <a:t> </a:t>
            </a:r>
            <a:r>
              <a:rPr lang="en-US" dirty="0" err="1">
                <a:latin typeface="Franklin Gothic Medium"/>
              </a:rPr>
              <a:t>pública</a:t>
            </a:r>
            <a:r>
              <a:rPr lang="en-US" dirty="0">
                <a:latin typeface="Franklin Gothic Medium"/>
              </a:rPr>
              <a:t> - </a:t>
            </a:r>
            <a:r>
              <a:rPr lang="en-US" dirty="0" err="1">
                <a:latin typeface="Franklin Gothic Medium"/>
              </a:rPr>
              <a:t>Visualizar</a:t>
            </a:r>
            <a:r>
              <a:rPr lang="en-US" dirty="0">
                <a:latin typeface="Franklin Gothic Medium"/>
              </a:rPr>
              <a:t> dados de </a:t>
            </a:r>
            <a:r>
              <a:rPr lang="en-US" dirty="0" err="1">
                <a:latin typeface="Franklin Gothic Medium"/>
              </a:rPr>
              <a:t>vigilância</a:t>
            </a:r>
            <a:endParaRPr lang="en-US" dirty="0"/>
          </a:p>
        </p:txBody>
      </p:sp>
      <p:sp>
        <p:nvSpPr>
          <p:cNvPr id="4" name="Content Placeholder 3"/>
          <p:cNvSpPr>
            <a:spLocks noGrp="1"/>
          </p:cNvSpPr>
          <p:nvPr>
            <p:ph sz="half" idx="2"/>
          </p:nvPr>
        </p:nvSpPr>
        <p:spPr/>
        <p:txBody>
          <a:bodyPr/>
          <a:lstStyle/>
          <a:p>
            <a:pPr marL="0" indent="0">
              <a:buSzPct val="100000"/>
              <a:buNone/>
            </a:pPr>
            <a:r>
              <a:rPr lang="en-US" b="1" dirty="0">
                <a:solidFill>
                  <a:srgbClr val="00953A"/>
                </a:solidFill>
                <a:cs typeface="Calibri" panose="020F0502020204030204" pitchFamily="34" charset="0"/>
              </a:rPr>
              <a:t>O que </a:t>
            </a:r>
            <a:r>
              <a:rPr lang="en-US" b="1" dirty="0" err="1">
                <a:solidFill>
                  <a:srgbClr val="00953A"/>
                </a:solidFill>
                <a:cs typeface="Calibri" panose="020F0502020204030204" pitchFamily="34" charset="0"/>
              </a:rPr>
              <a:t>tem</a:t>
            </a:r>
            <a:r>
              <a:rPr lang="en-US" b="1" dirty="0">
                <a:solidFill>
                  <a:srgbClr val="00953A"/>
                </a:solidFill>
                <a:cs typeface="Calibri" panose="020F0502020204030204" pitchFamily="34" charset="0"/>
              </a:rPr>
              <a:t> na sua parede?</a:t>
            </a:r>
          </a:p>
          <a:p>
            <a:pPr lvl="1">
              <a:buSzPct val="100000"/>
            </a:pPr>
            <a:r>
              <a:rPr lang="en-US" dirty="0">
                <a:cs typeface="Calibri" panose="020F0502020204030204" pitchFamily="34" charset="0"/>
              </a:rPr>
              <a:t>O participante </a:t>
            </a:r>
            <a:r>
              <a:rPr lang="en-US" dirty="0" err="1">
                <a:cs typeface="Calibri" panose="020F0502020204030204" pitchFamily="34" charset="0"/>
              </a:rPr>
              <a:t>desenvolverá</a:t>
            </a:r>
            <a:r>
              <a:rPr lang="en-US" dirty="0">
                <a:cs typeface="Calibri" panose="020F0502020204030204" pitchFamily="34" charset="0"/>
              </a:rPr>
              <a:t> </a:t>
            </a:r>
            <a:r>
              <a:rPr lang="en-US" dirty="0" err="1">
                <a:cs typeface="Calibri" panose="020F0502020204030204" pitchFamily="34" charset="0"/>
              </a:rPr>
              <a:t>infográficos</a:t>
            </a:r>
            <a:r>
              <a:rPr lang="en-US" dirty="0">
                <a:cs typeface="Calibri" panose="020F0502020204030204" pitchFamily="34" charset="0"/>
              </a:rPr>
              <a:t> (por exemplo, tabelas, gráficos) como parte da Atividade #1 (Relatório de Vigilância Semanal)</a:t>
            </a:r>
          </a:p>
          <a:p>
            <a:pPr lvl="1">
              <a:buSzPct val="100000"/>
            </a:pPr>
            <a:r>
              <a:rPr lang="en-US" dirty="0">
                <a:cs typeface="Calibri" panose="020F0502020204030204" pitchFamily="34" charset="0"/>
              </a:rPr>
              <a:t>Os participantes devem expor os seus quadros e figuras no seu local de trabalho</a:t>
            </a:r>
          </a:p>
          <a:p>
            <a:pPr lvl="1">
              <a:buSzPct val="100000"/>
            </a:pPr>
            <a:r>
              <a:rPr lang="en-US" dirty="0" err="1">
                <a:cs typeface="Calibri" panose="020F0502020204030204" pitchFamily="34" charset="0"/>
              </a:rPr>
              <a:t>Os</a:t>
            </a:r>
            <a:r>
              <a:rPr lang="en-US" dirty="0">
                <a:cs typeface="Calibri" panose="020F0502020204030204" pitchFamily="34" charset="0"/>
              </a:rPr>
              <a:t> </a:t>
            </a:r>
            <a:r>
              <a:rPr lang="en-US" dirty="0" err="1">
                <a:cs typeface="Calibri" panose="020F0502020204030204" pitchFamily="34" charset="0"/>
              </a:rPr>
              <a:t>tutores</a:t>
            </a:r>
            <a:r>
              <a:rPr lang="en-US" dirty="0">
                <a:cs typeface="Calibri" panose="020F0502020204030204" pitchFamily="34" charset="0"/>
              </a:rPr>
              <a:t> trabalharão com o participante para apoiar o seu trabalho e </a:t>
            </a:r>
            <a:r>
              <a:rPr lang="en-US" dirty="0" err="1">
                <a:cs typeface="Calibri" panose="020F0502020204030204" pitchFamily="34" charset="0"/>
              </a:rPr>
              <a:t>colocar</a:t>
            </a:r>
            <a:r>
              <a:rPr lang="en-US" dirty="0">
                <a:cs typeface="Calibri" panose="020F0502020204030204" pitchFamily="34" charset="0"/>
              </a:rPr>
              <a:t> </a:t>
            </a:r>
            <a:r>
              <a:rPr lang="en-US" dirty="0" err="1">
                <a:cs typeface="Calibri" panose="020F0502020204030204" pitchFamily="34" charset="0"/>
              </a:rPr>
              <a:t>os</a:t>
            </a:r>
            <a:r>
              <a:rPr lang="en-US" dirty="0">
                <a:cs typeface="Calibri" panose="020F0502020204030204" pitchFamily="34" charset="0"/>
              </a:rPr>
              <a:t> </a:t>
            </a:r>
            <a:r>
              <a:rPr lang="en-US" dirty="0" err="1">
                <a:cs typeface="Calibri" panose="020F0502020204030204" pitchFamily="34" charset="0"/>
              </a:rPr>
              <a:t>resultados</a:t>
            </a:r>
            <a:r>
              <a:rPr lang="en-US" dirty="0">
                <a:cs typeface="Calibri" panose="020F0502020204030204" pitchFamily="34" charset="0"/>
              </a:rPr>
              <a:t> na parede</a:t>
            </a:r>
          </a:p>
          <a:p>
            <a:pPr>
              <a:buSzPct val="75000"/>
              <a:buFont typeface="Wingdings" panose="05000000000000000000" pitchFamily="2" charset="2"/>
              <a:buChar char="q"/>
            </a:pPr>
            <a:endParaRPr lang="en-US"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375824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Está </a:t>
            </a:r>
            <a:r>
              <a:rPr lang="en-US" dirty="0" err="1"/>
              <a:t>na</a:t>
            </a:r>
            <a:r>
              <a:rPr lang="en-US" dirty="0"/>
              <a:t> </a:t>
            </a:r>
            <a:r>
              <a:rPr lang="en-US" dirty="0" err="1"/>
              <a:t>sua</a:t>
            </a:r>
            <a:r>
              <a:rPr lang="en-US" dirty="0"/>
              <a:t> </a:t>
            </a:r>
            <a:r>
              <a:rPr lang="en-US" dirty="0" err="1"/>
              <a:t>parede</a:t>
            </a:r>
            <a:r>
              <a:rPr lang="en-US" dirty="0"/>
              <a:t>?</a:t>
            </a:r>
          </a:p>
        </p:txBody>
      </p:sp>
      <p:pic>
        <p:nvPicPr>
          <p:cNvPr id="3" name="Picture 2" descr="Text&#10;&#10;Description automatically generated with medium confidence">
            <a:extLst>
              <a:ext uri="{FF2B5EF4-FFF2-40B4-BE49-F238E27FC236}">
                <a16:creationId xmlns:a16="http://schemas.microsoft.com/office/drawing/2014/main" id="{12E4F65F-8E82-4EB0-A764-DCE28E63D07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9911" t="17170" b="19078"/>
          <a:stretch/>
        </p:blipFill>
        <p:spPr>
          <a:xfrm>
            <a:off x="838200" y="3996158"/>
            <a:ext cx="3787641" cy="2404642"/>
          </a:xfrm>
          <a:prstGeom prst="rect">
            <a:avLst/>
          </a:prstGeom>
          <a:ln>
            <a:solidFill>
              <a:schemeClr val="tx1"/>
            </a:solidFill>
          </a:ln>
        </p:spPr>
      </p:pic>
      <p:pic>
        <p:nvPicPr>
          <p:cNvPr id="6" name="Picture 3" descr="\\cdc.gov\private\L302\acl9\Central America FETP\Fotos\Fotos\03 Basic FETP\Jutiapa 2010\Mar 2010 TOT Jutiapa\IMG_6127.jpg">
            <a:extLst>
              <a:ext uri="{FF2B5EF4-FFF2-40B4-BE49-F238E27FC236}">
                <a16:creationId xmlns:a16="http://schemas.microsoft.com/office/drawing/2014/main" id="{387B05DC-ACC3-39A8-A083-759118D43C27}"/>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saturation sat="200000"/>
                    </a14:imgEffect>
                  </a14:imgLayer>
                </a14:imgProps>
              </a:ext>
              <a:ext uri="{28A0092B-C50C-407E-A947-70E740481C1C}">
                <a14:useLocalDpi xmlns:a14="http://schemas.microsoft.com/office/drawing/2010/main" val="0"/>
              </a:ext>
            </a:extLst>
          </a:blip>
          <a:srcRect l="21583" t="19632" r="1" b="17832"/>
          <a:stretch/>
        </p:blipFill>
        <p:spPr bwMode="auto">
          <a:xfrm>
            <a:off x="781850" y="1592750"/>
            <a:ext cx="3843991" cy="2298867"/>
          </a:xfrm>
          <a:prstGeom prst="rect">
            <a:avLst/>
          </a:prstGeom>
          <a:noFill/>
          <a:ln w="9525">
            <a:solidFill>
              <a:schemeClr val="tx1"/>
            </a:solidFill>
            <a:miter lim="800000"/>
            <a:headEnd/>
            <a:tailEnd/>
          </a:ln>
          <a:extLst>
            <a:ext uri="{909E8E84-426E-40dd-AFC4-6F175D3DCCD1}">
              <a14:hiddenFill xmlns:a14="http://schemas.microsoft.com/office/drawing/2010/main" xmlns:p14="http://schemas.microsoft.com/office/powerpoint/2010/main" xmlns:a16="http://schemas.microsoft.com/office/drawing/2014/main" xmlns="">
                <a:solidFill>
                  <a:srgbClr val="FFFFFF"/>
                </a:solidFill>
              </a14:hiddenFill>
            </a:ext>
          </a:extLst>
        </p:spPr>
      </p:pic>
      <p:pic>
        <p:nvPicPr>
          <p:cNvPr id="7" name="Picture 2" descr="\\cdc.gov\private\L302\acl9\Central America FETP\Fotos\Fotos\03 Basic FETP\Jutiapa 2010\Mar 2010 TOT Jutiapa\IMG_6126.jpg">
            <a:extLst>
              <a:ext uri="{FF2B5EF4-FFF2-40B4-BE49-F238E27FC236}">
                <a16:creationId xmlns:a16="http://schemas.microsoft.com/office/drawing/2014/main" id="{29A91CA3-9976-E92C-9459-DD61AEF16A3E}"/>
              </a:ext>
            </a:extLst>
          </p:cNvPr>
          <p:cNvPicPr>
            <a:picLocks noChangeAspect="1" noChangeArrowheads="1"/>
          </p:cNvPicPr>
          <p:nvPr/>
        </p:nvPicPr>
        <p:blipFill rotWithShape="1">
          <a:blip r:embed="rId6">
            <a:extLst>
              <a:ext uri="{BEBA8EAE-BF5A-486C-A8C5-ECC9F3942E4B}">
                <a14:imgProps xmlns:a14="http://schemas.microsoft.com/office/drawing/2010/main">
                  <a14:imgLayer r:embed="rId7">
                    <a14:imgEffect>
                      <a14:saturation sat="200000"/>
                    </a14:imgEffect>
                  </a14:imgLayer>
                </a14:imgProps>
              </a:ext>
              <a:ext uri="{28A0092B-C50C-407E-A947-70E740481C1C}">
                <a14:useLocalDpi xmlns:a14="http://schemas.microsoft.com/office/drawing/2010/main" val="0"/>
              </a:ext>
            </a:extLst>
          </a:blip>
          <a:srcRect l="16976" t="16274" r="12893" b="31914"/>
          <a:stretch/>
        </p:blipFill>
        <p:spPr bwMode="auto">
          <a:xfrm>
            <a:off x="4818940" y="1596473"/>
            <a:ext cx="4142221" cy="2295144"/>
          </a:xfrm>
          <a:prstGeom prst="rect">
            <a:avLst/>
          </a:prstGeom>
          <a:noFill/>
          <a:ln w="19050">
            <a:solidFill>
              <a:schemeClr val="tx1"/>
            </a:solidFill>
            <a:miter lim="800000"/>
            <a:headEnd/>
            <a:tailEnd/>
          </a:ln>
          <a:extLst>
            <a:ext uri="{909E8E84-426E-40dd-AFC4-6F175D3DCCD1}">
              <a14:hiddenFill xmlns:a14="http://schemas.microsoft.com/office/drawing/2010/main" xmlns:p14="http://schemas.microsoft.com/office/powerpoint/2010/main" xmlns:a16="http://schemas.microsoft.com/office/drawing/2014/main" xmlns="">
                <a:solidFill>
                  <a:srgbClr val="FFFFFF"/>
                </a:solidFill>
              </a14:hiddenFill>
            </a:ext>
          </a:extLst>
        </p:spPr>
      </p:pic>
      <p:pic>
        <p:nvPicPr>
          <p:cNvPr id="8" name="Picture 7">
            <a:extLst>
              <a:ext uri="{FF2B5EF4-FFF2-40B4-BE49-F238E27FC236}">
                <a16:creationId xmlns:a16="http://schemas.microsoft.com/office/drawing/2014/main" id="{6E069402-2971-04C2-15EA-4075CD92A15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818940" y="3994432"/>
            <a:ext cx="4142221" cy="2585606"/>
          </a:xfrm>
          <a:prstGeom prst="rect">
            <a:avLst/>
          </a:prstGeom>
          <a:ln>
            <a:solidFill>
              <a:schemeClr val="tx1"/>
            </a:solidFill>
          </a:ln>
        </p:spPr>
      </p:pic>
      <p:sp>
        <p:nvSpPr>
          <p:cNvPr id="4" name="TextBox 3">
            <a:extLst>
              <a:ext uri="{FF2B5EF4-FFF2-40B4-BE49-F238E27FC236}">
                <a16:creationId xmlns:a16="http://schemas.microsoft.com/office/drawing/2014/main" id="{34731CF8-C2BE-A164-35D6-96FA861D7CBC}"/>
              </a:ext>
            </a:extLst>
          </p:cNvPr>
          <p:cNvSpPr txBox="1"/>
          <p:nvPr/>
        </p:nvSpPr>
        <p:spPr>
          <a:xfrm>
            <a:off x="838200" y="6400800"/>
            <a:ext cx="4604085" cy="261610"/>
          </a:xfrm>
          <a:prstGeom prst="rect">
            <a:avLst/>
          </a:prstGeom>
          <a:noFill/>
        </p:spPr>
        <p:txBody>
          <a:bodyPr wrap="square" rtlCol="0">
            <a:spAutoFit/>
          </a:bodyPr>
          <a:lstStyle/>
          <a:p>
            <a:r>
              <a:rPr lang="en-US" sz="1100" dirty="0" err="1">
                <a:solidFill>
                  <a:srgbClr val="0065A4"/>
                </a:solidFill>
              </a:rPr>
              <a:t>Credito</a:t>
            </a:r>
            <a:r>
              <a:rPr lang="en-US" sz="1100" dirty="0">
                <a:solidFill>
                  <a:srgbClr val="0065A4"/>
                </a:solidFill>
              </a:rPr>
              <a:t> da </a:t>
            </a:r>
            <a:r>
              <a:rPr lang="en-US" sz="1100" dirty="0" err="1">
                <a:solidFill>
                  <a:srgbClr val="0065A4"/>
                </a:solidFill>
              </a:rPr>
              <a:t>foto</a:t>
            </a:r>
            <a:r>
              <a:rPr lang="en-US" sz="1100" dirty="0">
                <a:solidFill>
                  <a:srgbClr val="0065A4"/>
                </a:solidFill>
              </a:rPr>
              <a:t>:  Michele Evering-Watley</a:t>
            </a:r>
          </a:p>
        </p:txBody>
      </p:sp>
    </p:spTree>
    <p:extLst>
      <p:ext uri="{BB962C8B-B14F-4D97-AF65-F5344CB8AC3E}">
        <p14:creationId xmlns:p14="http://schemas.microsoft.com/office/powerpoint/2010/main" val="2263154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 que está </a:t>
            </a:r>
            <a:r>
              <a:rPr lang="en-US" dirty="0" err="1"/>
              <a:t>na</a:t>
            </a:r>
            <a:r>
              <a:rPr lang="en-US" dirty="0"/>
              <a:t> </a:t>
            </a:r>
            <a:r>
              <a:rPr lang="en-US" dirty="0" err="1"/>
              <a:t>sua</a:t>
            </a:r>
            <a:r>
              <a:rPr lang="en-US" dirty="0"/>
              <a:t> </a:t>
            </a:r>
            <a:r>
              <a:rPr lang="en-US" dirty="0" err="1"/>
              <a:t>parede</a:t>
            </a:r>
            <a:r>
              <a:rPr lang="en-US" dirty="0"/>
              <a:t>? (1/4)</a:t>
            </a:r>
          </a:p>
        </p:txBody>
      </p:sp>
      <p:graphicFrame>
        <p:nvGraphicFramePr>
          <p:cNvPr id="6" name="Chart 5">
            <a:extLst>
              <a:ext uri="{FF2B5EF4-FFF2-40B4-BE49-F238E27FC236}">
                <a16:creationId xmlns:a16="http://schemas.microsoft.com/office/drawing/2014/main" id="{273FC111-A2BE-F973-123B-FFC5F8F74ED7}"/>
              </a:ext>
            </a:extLst>
          </p:cNvPr>
          <p:cNvGraphicFramePr/>
          <p:nvPr>
            <p:extLst>
              <p:ext uri="{D42A27DB-BD31-4B8C-83A1-F6EECF244321}">
                <p14:modId xmlns:p14="http://schemas.microsoft.com/office/powerpoint/2010/main" val="320213223"/>
              </p:ext>
            </p:extLst>
          </p:nvPr>
        </p:nvGraphicFramePr>
        <p:xfrm>
          <a:off x="1855342" y="2260694"/>
          <a:ext cx="7109716" cy="4165506"/>
        </p:xfrm>
        <a:graphic>
          <a:graphicData uri="http://schemas.openxmlformats.org/drawingml/2006/chart">
            <c:chart xmlns:c="http://schemas.openxmlformats.org/drawingml/2006/chart" xmlns:r="http://schemas.openxmlformats.org/officeDocument/2006/relationships" r:id="rId3"/>
          </a:graphicData>
        </a:graphic>
      </p:graphicFrame>
      <p:sp>
        <p:nvSpPr>
          <p:cNvPr id="7" name="Content Placeholder 5">
            <a:extLst>
              <a:ext uri="{FF2B5EF4-FFF2-40B4-BE49-F238E27FC236}">
                <a16:creationId xmlns:a16="http://schemas.microsoft.com/office/drawing/2014/main" id="{4D88C297-924E-41E7-74F8-EEBE51BA48ED}"/>
              </a:ext>
            </a:extLst>
          </p:cNvPr>
          <p:cNvSpPr txBox="1">
            <a:spLocks/>
          </p:cNvSpPr>
          <p:nvPr/>
        </p:nvSpPr>
        <p:spPr>
          <a:xfrm>
            <a:off x="152400" y="1491558"/>
            <a:ext cx="10515600" cy="53487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altLang="en-US" sz="2000" b="1" dirty="0"/>
              <a:t>Casos de sarampo e de diarreia por semana, </a:t>
            </a:r>
          </a:p>
          <a:p>
            <a:pPr marL="0" indent="0" algn="ctr">
              <a:lnSpc>
                <a:spcPct val="100000"/>
              </a:lnSpc>
              <a:spcBef>
                <a:spcPts val="0"/>
              </a:spcBef>
              <a:buFont typeface="Arial" panose="020B0604020202020204" pitchFamily="34" charset="0"/>
              <a:buNone/>
            </a:pPr>
            <a:r>
              <a:rPr lang="en-US" altLang="en-US" sz="2000" b="1" dirty="0"/>
              <a:t>Distrito X, 2024</a:t>
            </a:r>
          </a:p>
          <a:p>
            <a:pPr marL="0" indent="0">
              <a:lnSpc>
                <a:spcPct val="100000"/>
              </a:lnSpc>
              <a:spcBef>
                <a:spcPts val="0"/>
              </a:spcBef>
              <a:buFont typeface="Arial" panose="020B0604020202020204" pitchFamily="34" charset="0"/>
              <a:buNone/>
            </a:pPr>
            <a:endParaRPr lang="en-US" altLang="en-US" sz="2000" dirty="0"/>
          </a:p>
          <a:p>
            <a:pPr>
              <a:lnSpc>
                <a:spcPct val="100000"/>
              </a:lnSpc>
              <a:spcBef>
                <a:spcPts val="0"/>
              </a:spcBef>
            </a:pPr>
            <a:endParaRPr lang="en-US" sz="2000" dirty="0"/>
          </a:p>
          <a:p>
            <a:pPr marL="0" indent="0">
              <a:lnSpc>
                <a:spcPct val="100000"/>
              </a:lnSpc>
              <a:spcBef>
                <a:spcPts val="0"/>
              </a:spcBef>
              <a:buFont typeface="Arial" panose="020B0604020202020204" pitchFamily="34" charset="0"/>
              <a:buNone/>
            </a:pPr>
            <a:endParaRPr lang="en-US" sz="2000" dirty="0"/>
          </a:p>
        </p:txBody>
      </p:sp>
    </p:spTree>
    <p:extLst>
      <p:ext uri="{BB962C8B-B14F-4D97-AF65-F5344CB8AC3E}">
        <p14:creationId xmlns:p14="http://schemas.microsoft.com/office/powerpoint/2010/main" val="28676859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C193AAA9-317E-8822-2EF5-C48184864D8F}"/>
              </a:ext>
            </a:extLst>
          </p:cNvPr>
          <p:cNvSpPr>
            <a:spLocks noGrp="1"/>
          </p:cNvSpPr>
          <p:nvPr>
            <p:ph sz="half" idx="2"/>
          </p:nvPr>
        </p:nvSpPr>
        <p:spPr>
          <a:prstGeom prst="rect">
            <a:avLst/>
          </a:prstGeom>
        </p:spPr>
        <p:txBody>
          <a:bodyPr/>
          <a:lstStyle/>
          <a:p>
            <a:pPr marL="0" indent="0" algn="ctr">
              <a:buNone/>
            </a:pPr>
            <a:r>
              <a:rPr lang="en-US" sz="2000" b="1" baseline="0" dirty="0">
                <a:solidFill>
                  <a:schemeClr val="tx1"/>
                </a:solidFill>
                <a:latin typeface="Arial" panose="020B0604020202020204" pitchFamily="34" charset="0"/>
              </a:rPr>
              <a:t>Casos suspeitos de sarampo por semana, País X, 2024</a:t>
            </a:r>
          </a:p>
          <a:p>
            <a:pPr marL="0" indent="0" algn="ctr">
              <a:buNone/>
            </a:pPr>
            <a:endParaRPr lang="en-US" sz="2000" dirty="0"/>
          </a:p>
        </p:txBody>
      </p:sp>
      <p:sp>
        <p:nvSpPr>
          <p:cNvPr id="7" name="Title 1">
            <a:extLst>
              <a:ext uri="{FF2B5EF4-FFF2-40B4-BE49-F238E27FC236}">
                <a16:creationId xmlns:a16="http://schemas.microsoft.com/office/drawing/2014/main" id="{61150E2C-6E8F-43D4-C53C-A9C87D7FFD5B}"/>
              </a:ext>
            </a:extLst>
          </p:cNvPr>
          <p:cNvSpPr>
            <a:spLocks noGrp="1"/>
          </p:cNvSpPr>
          <p:nvPr>
            <p:ph type="title"/>
          </p:nvPr>
        </p:nvSpPr>
        <p:spPr/>
        <p:txBody>
          <a:bodyPr/>
          <a:lstStyle/>
          <a:p>
            <a:r>
              <a:rPr lang="en-US" dirty="0"/>
              <a:t>O que está </a:t>
            </a:r>
            <a:r>
              <a:rPr lang="en-US" dirty="0" err="1"/>
              <a:t>na</a:t>
            </a:r>
            <a:r>
              <a:rPr lang="en-US" dirty="0"/>
              <a:t> </a:t>
            </a:r>
            <a:r>
              <a:rPr lang="en-US" dirty="0" err="1"/>
              <a:t>sua</a:t>
            </a:r>
            <a:r>
              <a:rPr lang="en-US" dirty="0"/>
              <a:t> </a:t>
            </a:r>
            <a:r>
              <a:rPr lang="en-US" dirty="0" err="1"/>
              <a:t>parede</a:t>
            </a:r>
            <a:r>
              <a:rPr lang="en-US" dirty="0"/>
              <a:t>? (2/4)</a:t>
            </a:r>
          </a:p>
        </p:txBody>
      </p:sp>
      <p:graphicFrame>
        <p:nvGraphicFramePr>
          <p:cNvPr id="4" name="Chart 3"/>
          <p:cNvGraphicFramePr>
            <a:graphicFrameLocks/>
          </p:cNvGraphicFramePr>
          <p:nvPr>
            <p:extLst>
              <p:ext uri="{D42A27DB-BD31-4B8C-83A1-F6EECF244321}">
                <p14:modId xmlns:p14="http://schemas.microsoft.com/office/powerpoint/2010/main" val="413058025"/>
              </p:ext>
            </p:extLst>
          </p:nvPr>
        </p:nvGraphicFramePr>
        <p:xfrm>
          <a:off x="403860" y="1707744"/>
          <a:ext cx="10515600" cy="469305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294094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69833AB8-4955-A13C-971D-2F4FF99E0F8F}"/>
              </a:ext>
            </a:extLst>
          </p:cNvPr>
          <p:cNvSpPr>
            <a:spLocks noGrp="1"/>
          </p:cNvSpPr>
          <p:nvPr>
            <p:ph sz="half" idx="2"/>
          </p:nvPr>
        </p:nvSpPr>
        <p:spPr>
          <a:prstGeom prst="rect">
            <a:avLst/>
          </a:prstGeom>
        </p:spPr>
        <p:txBody>
          <a:bodyPr/>
          <a:lstStyle/>
          <a:p>
            <a:pPr marL="0" indent="0" algn="ctr">
              <a:buNone/>
            </a:pPr>
            <a:r>
              <a:rPr lang="en-US" altLang="en-US" sz="2000" b="1" dirty="0"/>
              <a:t>Atualidade* dos relatórios das unidades de saúde, Distrito X, 2023</a:t>
            </a:r>
          </a:p>
          <a:p>
            <a:pPr marL="0" indent="0">
              <a:buNone/>
            </a:pPr>
            <a:endParaRPr lang="en-US" altLang="en-US" sz="2000" dirty="0"/>
          </a:p>
          <a:p>
            <a:pPr marL="0" indent="0">
              <a:buNone/>
            </a:pPr>
            <a:endParaRPr lang="en-US" altLang="en-US" sz="2000" dirty="0"/>
          </a:p>
          <a:p>
            <a:pPr marL="0" indent="0">
              <a:buNone/>
            </a:pPr>
            <a:endParaRPr lang="en-US" altLang="en-US" sz="2000" dirty="0"/>
          </a:p>
          <a:p>
            <a:pPr marL="0" indent="0">
              <a:buNone/>
            </a:pPr>
            <a:endParaRPr lang="en-US" altLang="en-US" sz="2000" dirty="0"/>
          </a:p>
          <a:p>
            <a:pPr marL="0" indent="0">
              <a:buNone/>
            </a:pPr>
            <a:endParaRPr lang="en-US" altLang="en-US" sz="2000" dirty="0"/>
          </a:p>
          <a:p>
            <a:pPr marL="0" indent="0">
              <a:buNone/>
            </a:pPr>
            <a:endParaRPr lang="en-US" altLang="en-US" sz="2000" dirty="0"/>
          </a:p>
          <a:p>
            <a:pPr marL="0" indent="0">
              <a:buNone/>
            </a:pPr>
            <a:endParaRPr lang="en-US" altLang="en-US" sz="2000" dirty="0"/>
          </a:p>
          <a:p>
            <a:pPr marL="0" indent="0">
              <a:buNone/>
            </a:pPr>
            <a:endParaRPr lang="en-US" altLang="en-US" sz="2000" dirty="0"/>
          </a:p>
          <a:p>
            <a:pPr marL="0" indent="0">
              <a:buNone/>
            </a:pPr>
            <a:endParaRPr lang="en-US" altLang="en-US" sz="2000" dirty="0"/>
          </a:p>
          <a:p>
            <a:pPr marL="0" indent="0" algn="ctr">
              <a:buNone/>
            </a:pPr>
            <a:r>
              <a:rPr lang="en-US" sz="1800" dirty="0">
                <a:cs typeface="Arial" panose="020B0604020202020204" pitchFamily="34" charset="0"/>
              </a:rPr>
              <a:t>*Nota: Percentual de relatórios semanais </a:t>
            </a:r>
            <a:r>
              <a:rPr lang="en-US" sz="1800" dirty="0" err="1">
                <a:cs typeface="Arial" panose="020B0604020202020204" pitchFamily="34" charset="0"/>
              </a:rPr>
              <a:t>recebidos</a:t>
            </a:r>
            <a:r>
              <a:rPr lang="en-US" sz="1800" dirty="0">
                <a:cs typeface="Arial" panose="020B0604020202020204" pitchFamily="34" charset="0"/>
              </a:rPr>
              <a:t> </a:t>
            </a:r>
            <a:r>
              <a:rPr lang="en-US" sz="1800" dirty="0" err="1">
                <a:cs typeface="Arial" panose="020B0604020202020204" pitchFamily="34" charset="0"/>
              </a:rPr>
              <a:t>oportunamente</a:t>
            </a:r>
            <a:r>
              <a:rPr lang="en-US" sz="1800" dirty="0">
                <a:cs typeface="Arial" panose="020B0604020202020204" pitchFamily="34" charset="0"/>
              </a:rPr>
              <a:t> </a:t>
            </a:r>
            <a:r>
              <a:rPr lang="en-US" sz="1800" dirty="0" err="1">
                <a:cs typeface="Arial" panose="020B0604020202020204" pitchFamily="34" charset="0"/>
              </a:rPr>
              <a:t>durante</a:t>
            </a:r>
            <a:r>
              <a:rPr lang="en-US" sz="1800" dirty="0">
                <a:cs typeface="Arial" panose="020B0604020202020204" pitchFamily="34" charset="0"/>
              </a:rPr>
              <a:t> 2023</a:t>
            </a:r>
            <a:endParaRPr lang="en-US" sz="2000" dirty="0"/>
          </a:p>
        </p:txBody>
      </p:sp>
      <p:sp>
        <p:nvSpPr>
          <p:cNvPr id="5" name="Title 1">
            <a:extLst>
              <a:ext uri="{FF2B5EF4-FFF2-40B4-BE49-F238E27FC236}">
                <a16:creationId xmlns:a16="http://schemas.microsoft.com/office/drawing/2014/main" id="{E5130D49-1527-D279-441F-2252DB75F8B9}"/>
              </a:ext>
            </a:extLst>
          </p:cNvPr>
          <p:cNvSpPr>
            <a:spLocks noGrp="1"/>
          </p:cNvSpPr>
          <p:nvPr>
            <p:ph type="title"/>
          </p:nvPr>
        </p:nvSpPr>
        <p:spPr/>
        <p:txBody>
          <a:bodyPr/>
          <a:lstStyle/>
          <a:p>
            <a:r>
              <a:rPr lang="en-US" dirty="0"/>
              <a:t>O que está </a:t>
            </a:r>
            <a:r>
              <a:rPr lang="en-US" dirty="0" err="1"/>
              <a:t>na</a:t>
            </a:r>
            <a:r>
              <a:rPr lang="en-US" dirty="0"/>
              <a:t> </a:t>
            </a:r>
            <a:r>
              <a:rPr lang="en-US" dirty="0" err="1"/>
              <a:t>sua</a:t>
            </a:r>
            <a:r>
              <a:rPr lang="en-US" dirty="0"/>
              <a:t> </a:t>
            </a:r>
            <a:r>
              <a:rPr lang="en-US" dirty="0" err="1"/>
              <a:t>parede</a:t>
            </a:r>
            <a:r>
              <a:rPr lang="en-US" dirty="0"/>
              <a:t>? (3/4)</a:t>
            </a:r>
          </a:p>
        </p:txBody>
      </p:sp>
      <p:graphicFrame>
        <p:nvGraphicFramePr>
          <p:cNvPr id="8" name="Chart 7">
            <a:extLst>
              <a:ext uri="{FF2B5EF4-FFF2-40B4-BE49-F238E27FC236}">
                <a16:creationId xmlns:a16="http://schemas.microsoft.com/office/drawing/2014/main" id="{3FA20C70-4331-A167-D7D5-006941C5DBBF}"/>
              </a:ext>
            </a:extLst>
          </p:cNvPr>
          <p:cNvGraphicFramePr/>
          <p:nvPr>
            <p:extLst>
              <p:ext uri="{D42A27DB-BD31-4B8C-83A1-F6EECF244321}">
                <p14:modId xmlns:p14="http://schemas.microsoft.com/office/powerpoint/2010/main" val="3367552297"/>
              </p:ext>
            </p:extLst>
          </p:nvPr>
        </p:nvGraphicFramePr>
        <p:xfrm>
          <a:off x="1295399" y="1786419"/>
          <a:ext cx="9572469" cy="36700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249392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24671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F898234D-210E-1DB6-2DA9-6D70928F2B95}"/>
              </a:ext>
            </a:extLst>
          </p:cNvPr>
          <p:cNvPicPr>
            <a:picLocks noChangeAspect="1"/>
          </p:cNvPicPr>
          <p:nvPr/>
        </p:nvPicPr>
        <p:blipFill rotWithShape="1">
          <a:blip r:embed="rId3"/>
          <a:srcRect l="590"/>
          <a:stretch/>
        </p:blipFill>
        <p:spPr>
          <a:xfrm>
            <a:off x="2340550" y="1406065"/>
            <a:ext cx="7099300" cy="5009702"/>
          </a:xfrm>
          <a:prstGeom prst="rect">
            <a:avLst/>
          </a:prstGeom>
        </p:spPr>
      </p:pic>
      <p:sp>
        <p:nvSpPr>
          <p:cNvPr id="23" name="Text Placeholder 22">
            <a:extLst>
              <a:ext uri="{FF2B5EF4-FFF2-40B4-BE49-F238E27FC236}">
                <a16:creationId xmlns:a16="http://schemas.microsoft.com/office/drawing/2014/main" id="{FD7BA4D0-7436-631C-E02B-97B4C594908E}"/>
              </a:ext>
            </a:extLst>
          </p:cNvPr>
          <p:cNvSpPr>
            <a:spLocks noGrp="1"/>
          </p:cNvSpPr>
          <p:nvPr>
            <p:ph sz="half" idx="2"/>
          </p:nvPr>
        </p:nvSpPr>
        <p:spPr>
          <a:xfrm>
            <a:off x="4507375" y="6447862"/>
            <a:ext cx="10515600" cy="226652"/>
          </a:xfrm>
          <a:prstGeom prst="rect">
            <a:avLst/>
          </a:prstGeom>
        </p:spPr>
        <p:txBody>
          <a:bodyPr/>
          <a:lstStyle/>
          <a:p>
            <a:pPr marL="0" indent="0">
              <a:buNone/>
            </a:pPr>
            <a:r>
              <a:rPr lang="en-US" sz="1200" dirty="0">
                <a:hlinkClick r:id="rId4"/>
              </a:rPr>
              <a:t>Etiópia: Instantâneo Humanitário - fevereiro de 2024 - Etiópia | </a:t>
            </a:r>
            <a:r>
              <a:rPr lang="en-US" sz="1200" dirty="0" err="1">
                <a:hlinkClick r:id="rId4"/>
              </a:rPr>
              <a:t>ReliefWeb</a:t>
            </a:r>
            <a:endParaRPr lang="en-US" sz="1200" dirty="0"/>
          </a:p>
        </p:txBody>
      </p:sp>
      <p:sp>
        <p:nvSpPr>
          <p:cNvPr id="5" name="Title 1">
            <a:extLst>
              <a:ext uri="{FF2B5EF4-FFF2-40B4-BE49-F238E27FC236}">
                <a16:creationId xmlns:a16="http://schemas.microsoft.com/office/drawing/2014/main" id="{A298FE4D-3595-863B-0550-2E6BE70C3358}"/>
              </a:ext>
            </a:extLst>
          </p:cNvPr>
          <p:cNvSpPr>
            <a:spLocks noGrp="1"/>
          </p:cNvSpPr>
          <p:nvPr>
            <p:ph type="title"/>
          </p:nvPr>
        </p:nvSpPr>
        <p:spPr/>
        <p:txBody>
          <a:bodyPr/>
          <a:lstStyle/>
          <a:p>
            <a:r>
              <a:rPr lang="en-US" dirty="0"/>
              <a:t>O que está </a:t>
            </a:r>
            <a:r>
              <a:rPr lang="en-US" dirty="0" err="1"/>
              <a:t>na</a:t>
            </a:r>
            <a:r>
              <a:rPr lang="en-US" dirty="0"/>
              <a:t> </a:t>
            </a:r>
            <a:r>
              <a:rPr lang="en-US" dirty="0" err="1"/>
              <a:t>sua</a:t>
            </a:r>
            <a:r>
              <a:rPr lang="en-US" dirty="0"/>
              <a:t> </a:t>
            </a:r>
            <a:r>
              <a:rPr lang="en-US" dirty="0" err="1"/>
              <a:t>parede</a:t>
            </a:r>
            <a:r>
              <a:rPr lang="en-US" dirty="0"/>
              <a:t>? (4/4)</a:t>
            </a:r>
          </a:p>
        </p:txBody>
      </p:sp>
      <p:sp>
        <p:nvSpPr>
          <p:cNvPr id="12" name="AutoShape 2" descr="Technical and vocational training facilities in South Sudan. | Download ...">
            <a:extLst>
              <a:ext uri="{FF2B5EF4-FFF2-40B4-BE49-F238E27FC236}">
                <a16:creationId xmlns:a16="http://schemas.microsoft.com/office/drawing/2014/main" id="{4D351689-B25F-54C9-B912-F6DAC9D32F55}"/>
              </a:ext>
            </a:extLst>
          </p:cNvPr>
          <p:cNvSpPr>
            <a:spLocks noChangeAspect="1" noChangeArrowheads="1"/>
          </p:cNvSpPr>
          <p:nvPr/>
        </p:nvSpPr>
        <p:spPr bwMode="auto">
          <a:xfrm>
            <a:off x="5943600" y="3276600"/>
            <a:ext cx="3225800" cy="3225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 name="TextBox 23">
            <a:extLst>
              <a:ext uri="{FF2B5EF4-FFF2-40B4-BE49-F238E27FC236}">
                <a16:creationId xmlns:a16="http://schemas.microsoft.com/office/drawing/2014/main" id="{06413096-DEDA-6FA0-4E47-84A671C3ADD4}"/>
              </a:ext>
            </a:extLst>
          </p:cNvPr>
          <p:cNvSpPr txBox="1"/>
          <p:nvPr/>
        </p:nvSpPr>
        <p:spPr>
          <a:xfrm>
            <a:off x="7269794" y="1384196"/>
            <a:ext cx="3464494" cy="1169551"/>
          </a:xfrm>
          <a:prstGeom prst="rect">
            <a:avLst/>
          </a:prstGeom>
          <a:solidFill>
            <a:schemeClr val="bg1"/>
          </a:solidFill>
        </p:spPr>
        <p:txBody>
          <a:bodyPr wrap="square" rtlCol="0">
            <a:spAutoFit/>
          </a:bodyPr>
          <a:lstStyle/>
          <a:p>
            <a:endParaRPr lang="en-US" sz="1600" dirty="0"/>
          </a:p>
          <a:p>
            <a:r>
              <a:rPr lang="en-US" dirty="0"/>
              <a:t>Total de casos </a:t>
            </a:r>
            <a:r>
              <a:rPr lang="en-US" dirty="0" err="1"/>
              <a:t>confirmados</a:t>
            </a:r>
            <a:r>
              <a:rPr lang="en-US" dirty="0"/>
              <a:t> </a:t>
            </a:r>
            <a:br>
              <a:rPr lang="en-US" dirty="0"/>
            </a:br>
            <a:r>
              <a:rPr lang="en-US" dirty="0"/>
              <a:t>de sarampo</a:t>
            </a:r>
          </a:p>
          <a:p>
            <a:r>
              <a:rPr lang="en-US" dirty="0"/>
              <a:t>1 ponto = 100 casos</a:t>
            </a:r>
          </a:p>
        </p:txBody>
      </p:sp>
      <p:sp>
        <p:nvSpPr>
          <p:cNvPr id="25" name="TextBox 24">
            <a:extLst>
              <a:ext uri="{FF2B5EF4-FFF2-40B4-BE49-F238E27FC236}">
                <a16:creationId xmlns:a16="http://schemas.microsoft.com/office/drawing/2014/main" id="{105BBB88-FAE9-1D72-DB68-C763143A7653}"/>
              </a:ext>
            </a:extLst>
          </p:cNvPr>
          <p:cNvSpPr txBox="1"/>
          <p:nvPr/>
        </p:nvSpPr>
        <p:spPr>
          <a:xfrm>
            <a:off x="7262455" y="2484848"/>
            <a:ext cx="3471833" cy="646331"/>
          </a:xfrm>
          <a:prstGeom prst="rect">
            <a:avLst/>
          </a:prstGeom>
          <a:solidFill>
            <a:schemeClr val="bg1"/>
          </a:solidFill>
        </p:spPr>
        <p:txBody>
          <a:bodyPr wrap="square" rtlCol="0">
            <a:spAutoFit/>
          </a:bodyPr>
          <a:lstStyle/>
          <a:p>
            <a:r>
              <a:rPr lang="en-US" dirty="0"/>
              <a:t>Casos </a:t>
            </a:r>
            <a:r>
              <a:rPr lang="en-US" dirty="0" err="1"/>
              <a:t>ativos</a:t>
            </a:r>
            <a:r>
              <a:rPr lang="en-US" dirty="0"/>
              <a:t> de cólera</a:t>
            </a:r>
          </a:p>
          <a:p>
            <a:r>
              <a:rPr lang="en-US" dirty="0"/>
              <a:t>1 ponto = 100 casos</a:t>
            </a:r>
          </a:p>
        </p:txBody>
      </p:sp>
      <p:sp>
        <p:nvSpPr>
          <p:cNvPr id="26" name="TextBox 25">
            <a:extLst>
              <a:ext uri="{FF2B5EF4-FFF2-40B4-BE49-F238E27FC236}">
                <a16:creationId xmlns:a16="http://schemas.microsoft.com/office/drawing/2014/main" id="{498022C7-7802-17DD-6871-FED31F3750CA}"/>
              </a:ext>
            </a:extLst>
          </p:cNvPr>
          <p:cNvSpPr txBox="1"/>
          <p:nvPr/>
        </p:nvSpPr>
        <p:spPr>
          <a:xfrm>
            <a:off x="765048" y="1635837"/>
            <a:ext cx="2901696" cy="1508105"/>
          </a:xfrm>
          <a:prstGeom prst="rect">
            <a:avLst/>
          </a:prstGeom>
          <a:noFill/>
        </p:spPr>
        <p:txBody>
          <a:bodyPr wrap="square" rtlCol="0">
            <a:spAutoFit/>
          </a:bodyPr>
          <a:lstStyle/>
          <a:p>
            <a:r>
              <a:rPr lang="en-US" sz="2400" b="1" dirty="0"/>
              <a:t>Surtos de </a:t>
            </a:r>
            <a:r>
              <a:rPr lang="en-US" sz="2400" b="1" dirty="0" err="1"/>
              <a:t>doenças</a:t>
            </a:r>
            <a:r>
              <a:rPr lang="en-US" sz="2400" b="1" dirty="0"/>
              <a:t> </a:t>
            </a:r>
            <a:br>
              <a:rPr lang="en-US" sz="2400" b="1" dirty="0"/>
            </a:br>
            <a:r>
              <a:rPr lang="en-US" sz="2400" b="1" dirty="0" err="1"/>
              <a:t>na</a:t>
            </a:r>
            <a:r>
              <a:rPr lang="en-US" sz="2400" b="1" dirty="0"/>
              <a:t> Etiópia</a:t>
            </a:r>
          </a:p>
          <a:p>
            <a:r>
              <a:rPr lang="en-US" sz="2000" dirty="0" err="1"/>
              <a:t>Fevereiro</a:t>
            </a:r>
            <a:r>
              <a:rPr lang="en-US" sz="2000" dirty="0"/>
              <a:t> de 2024</a:t>
            </a:r>
          </a:p>
        </p:txBody>
      </p:sp>
    </p:spTree>
    <p:extLst>
      <p:ext uri="{BB962C8B-B14F-4D97-AF65-F5344CB8AC3E}">
        <p14:creationId xmlns:p14="http://schemas.microsoft.com/office/powerpoint/2010/main" val="41972896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Resumo</a:t>
            </a:r>
            <a:r>
              <a:rPr lang="en-US" dirty="0"/>
              <a:t> das </a:t>
            </a:r>
            <a:r>
              <a:rPr lang="en-US" dirty="0" err="1"/>
              <a:t>atividades</a:t>
            </a:r>
            <a:r>
              <a:rPr lang="en-US" dirty="0"/>
              <a:t> e </a:t>
            </a:r>
            <a:br>
              <a:rPr lang="en-US" dirty="0"/>
            </a:br>
            <a:r>
              <a:rPr lang="en-US" dirty="0" err="1"/>
              <a:t>apresentações</a:t>
            </a:r>
            <a:r>
              <a:rPr lang="en-US" dirty="0"/>
              <a:t> </a:t>
            </a:r>
            <a:r>
              <a:rPr lang="en-US" dirty="0" err="1"/>
              <a:t>concretas</a:t>
            </a:r>
            <a:endParaRPr lang="en-US" dirty="0"/>
          </a:p>
        </p:txBody>
      </p:sp>
      <p:graphicFrame>
        <p:nvGraphicFramePr>
          <p:cNvPr id="7" name="Table 6">
            <a:extLst>
              <a:ext uri="{FF2B5EF4-FFF2-40B4-BE49-F238E27FC236}">
                <a16:creationId xmlns:a16="http://schemas.microsoft.com/office/drawing/2014/main" id="{EF32F1AA-95A3-480C-B9DC-D129E3AAEDB0}"/>
              </a:ext>
            </a:extLst>
          </p:cNvPr>
          <p:cNvGraphicFramePr>
            <a:graphicFrameLocks noGrp="1"/>
          </p:cNvGraphicFramePr>
          <p:nvPr>
            <p:extLst>
              <p:ext uri="{D42A27DB-BD31-4B8C-83A1-F6EECF244321}">
                <p14:modId xmlns:p14="http://schemas.microsoft.com/office/powerpoint/2010/main" val="1865851254"/>
              </p:ext>
            </p:extLst>
          </p:nvPr>
        </p:nvGraphicFramePr>
        <p:xfrm>
          <a:off x="549639" y="1757284"/>
          <a:ext cx="11092721" cy="3343557"/>
        </p:xfrm>
        <a:graphic>
          <a:graphicData uri="http://schemas.openxmlformats.org/drawingml/2006/table">
            <a:tbl>
              <a:tblPr firstRow="1" bandRow="1">
                <a:tableStyleId>{68D230F3-CF80-4859-8CE7-A43EE81993B5}</a:tableStyleId>
              </a:tblPr>
              <a:tblGrid>
                <a:gridCol w="5981076">
                  <a:extLst>
                    <a:ext uri="{9D8B030D-6E8A-4147-A177-3AD203B41FA5}">
                      <a16:colId xmlns:a16="http://schemas.microsoft.com/office/drawing/2014/main" val="1320196897"/>
                    </a:ext>
                  </a:extLst>
                </a:gridCol>
                <a:gridCol w="5111645">
                  <a:extLst>
                    <a:ext uri="{9D8B030D-6E8A-4147-A177-3AD203B41FA5}">
                      <a16:colId xmlns:a16="http://schemas.microsoft.com/office/drawing/2014/main" val="4272541231"/>
                    </a:ext>
                  </a:extLst>
                </a:gridCol>
              </a:tblGrid>
              <a:tr h="302240">
                <a:tc>
                  <a:txBody>
                    <a:bodyPr/>
                    <a:lstStyle/>
                    <a:p>
                      <a:pPr marL="0" marR="0" algn="ctr">
                        <a:lnSpc>
                          <a:spcPct val="107000"/>
                        </a:lnSpc>
                        <a:spcBef>
                          <a:spcPts val="0"/>
                        </a:spcBef>
                        <a:spcAft>
                          <a:spcPts val="0"/>
                        </a:spcAft>
                      </a:pPr>
                      <a:r>
                        <a:rPr lang="en-US" sz="2400" kern="1200" dirty="0">
                          <a:solidFill>
                            <a:sysClr val="windowText" lastClr="000000"/>
                          </a:solidFill>
                          <a:effectLst/>
                        </a:rPr>
                        <a:t>Atividade</a:t>
                      </a:r>
                      <a:endParaRPr lang="en-US" sz="2400" dirty="0">
                        <a:solidFill>
                          <a:sysClr val="windowText" lastClr="000000"/>
                        </a:solidFill>
                        <a:effectLst/>
                        <a:latin typeface="+mn-lt"/>
                        <a:ea typeface="Calibri" panose="020F0502020204030204" pitchFamily="34" charset="0"/>
                        <a:cs typeface="Calibri" panose="020F0502020204030204" pitchFamily="34" charset="0"/>
                      </a:endParaRPr>
                    </a:p>
                  </a:txBody>
                  <a:tcPr marL="88837" marR="88837" marT="44418" marB="4441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algn="ctr">
                        <a:lnSpc>
                          <a:spcPct val="107000"/>
                        </a:lnSpc>
                        <a:spcBef>
                          <a:spcPts val="0"/>
                        </a:spcBef>
                        <a:spcAft>
                          <a:spcPts val="0"/>
                        </a:spcAft>
                      </a:pPr>
                      <a:r>
                        <a:rPr lang="en-US" sz="2400" kern="1200" dirty="0">
                          <a:solidFill>
                            <a:sysClr val="windowText" lastClr="000000"/>
                          </a:solidFill>
                          <a:effectLst/>
                        </a:rPr>
                        <a:t>Entrega</a:t>
                      </a:r>
                      <a:endParaRPr lang="en-US" sz="2400" dirty="0">
                        <a:solidFill>
                          <a:sysClr val="windowText" lastClr="000000"/>
                        </a:solidFill>
                        <a:effectLst/>
                        <a:latin typeface="+mn-lt"/>
                        <a:ea typeface="Calibri" panose="020F0502020204030204" pitchFamily="34" charset="0"/>
                        <a:cs typeface="Calibri" panose="020F0502020204030204" pitchFamily="34" charset="0"/>
                      </a:endParaRPr>
                    </a:p>
                  </a:txBody>
                  <a:tcPr marL="88837" marR="88837" marT="44418" marB="4441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79728568"/>
                  </a:ext>
                </a:extLst>
              </a:tr>
              <a:tr h="500204">
                <a:tc>
                  <a:txBody>
                    <a:bodyPr/>
                    <a:lstStyle/>
                    <a:p>
                      <a:pPr marL="0" marR="0">
                        <a:lnSpc>
                          <a:spcPct val="115000"/>
                        </a:lnSpc>
                        <a:spcBef>
                          <a:spcPts val="0"/>
                        </a:spcBef>
                        <a:spcAft>
                          <a:spcPts val="0"/>
                        </a:spcAft>
                      </a:pPr>
                      <a:r>
                        <a:rPr lang="en-US" sz="1800" kern="1200" dirty="0">
                          <a:solidFill>
                            <a:srgbClr val="000000"/>
                          </a:solidFill>
                          <a:effectLst/>
                          <a:latin typeface="+mn-lt"/>
                          <a:ea typeface="Calibri" panose="020F0502020204030204" pitchFamily="34" charset="0"/>
                          <a:cs typeface="Arial" panose="020B0604020202020204" pitchFamily="34" charset="0"/>
                        </a:rPr>
                        <a:t>Rever e resumir </a:t>
                      </a:r>
                      <a:r>
                        <a:rPr lang="en-US" sz="1800" kern="1200" dirty="0" err="1">
                          <a:solidFill>
                            <a:srgbClr val="000000"/>
                          </a:solidFill>
                          <a:effectLst/>
                          <a:latin typeface="+mn-lt"/>
                          <a:ea typeface="Calibri" panose="020F0502020204030204" pitchFamily="34" charset="0"/>
                          <a:cs typeface="Arial" panose="020B0604020202020204" pitchFamily="34" charset="0"/>
                        </a:rPr>
                        <a:t>semanalmente</a:t>
                      </a:r>
                      <a:r>
                        <a:rPr lang="en-US" sz="1800" kern="1200" dirty="0">
                          <a:solidFill>
                            <a:srgbClr val="000000"/>
                          </a:solidFill>
                          <a:effectLst/>
                          <a:latin typeface="+mn-lt"/>
                          <a:ea typeface="Calibri" panose="020F0502020204030204" pitchFamily="34" charset="0"/>
                          <a:cs typeface="Arial" panose="020B0604020202020204" pitchFamily="34" charset="0"/>
                        </a:rPr>
                        <a:t> dados de vigilância</a:t>
                      </a:r>
                      <a:endParaRPr lang="en-US" sz="1800" dirty="0">
                        <a:effectLst/>
                        <a:latin typeface="+mn-lt"/>
                        <a:ea typeface="Calibri" panose="020F0502020204030204" pitchFamily="34" charset="0"/>
                        <a:cs typeface="Arial" panose="020B0604020202020204" pitchFamily="34" charset="0"/>
                      </a:endParaRPr>
                    </a:p>
                  </a:txBody>
                  <a:tcPr marL="88900" marR="88900" marT="44450" marB="444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42900" marR="0" lvl="0" indent="-342900">
                        <a:lnSpc>
                          <a:spcPct val="115000"/>
                        </a:lnSpc>
                        <a:spcBef>
                          <a:spcPts val="0"/>
                        </a:spcBef>
                        <a:spcAft>
                          <a:spcPts val="0"/>
                        </a:spcAft>
                        <a:buFont typeface="Symbol" panose="05050102010706020507" pitchFamily="18" charset="2"/>
                        <a:buChar char=""/>
                      </a:pPr>
                      <a:r>
                        <a:rPr lang="en-US" sz="1800" kern="1200" dirty="0">
                          <a:solidFill>
                            <a:srgbClr val="000000"/>
                          </a:solidFill>
                          <a:effectLst/>
                          <a:latin typeface="+mn-lt"/>
                          <a:ea typeface="Calibri" panose="020F0502020204030204" pitchFamily="34" charset="0"/>
                          <a:cs typeface="Arial" panose="020B0604020202020204" pitchFamily="34" charset="0"/>
                        </a:rPr>
                        <a:t>1 </a:t>
                      </a:r>
                      <a:r>
                        <a:rPr lang="en-US" sz="1800" kern="1200" dirty="0" err="1">
                          <a:solidFill>
                            <a:srgbClr val="000000"/>
                          </a:solidFill>
                          <a:effectLst/>
                          <a:latin typeface="+mn-lt"/>
                          <a:ea typeface="Calibri" panose="020F0502020204030204" pitchFamily="34" charset="0"/>
                          <a:cs typeface="Arial" panose="020B0604020202020204" pitchFamily="34" charset="0"/>
                        </a:rPr>
                        <a:t>relatório</a:t>
                      </a:r>
                      <a:r>
                        <a:rPr lang="en-US" sz="1800" kern="1200" dirty="0">
                          <a:solidFill>
                            <a:srgbClr val="000000"/>
                          </a:solidFill>
                          <a:effectLst/>
                          <a:latin typeface="+mn-lt"/>
                          <a:ea typeface="Calibri" panose="020F0502020204030204" pitchFamily="34" charset="0"/>
                          <a:cs typeface="Arial" panose="020B0604020202020204" pitchFamily="34" charset="0"/>
                        </a:rPr>
                        <a:t> </a:t>
                      </a:r>
                      <a:r>
                        <a:rPr lang="en-US" sz="1800" kern="1200" dirty="0" err="1">
                          <a:solidFill>
                            <a:srgbClr val="000000"/>
                          </a:solidFill>
                          <a:effectLst/>
                          <a:latin typeface="+mn-lt"/>
                          <a:ea typeface="Calibri" panose="020F0502020204030204" pitchFamily="34" charset="0"/>
                          <a:cs typeface="Arial" panose="020B0604020202020204" pitchFamily="34" charset="0"/>
                        </a:rPr>
                        <a:t>semanal</a:t>
                      </a:r>
                      <a:r>
                        <a:rPr lang="en-US" sz="1800" kern="1200" dirty="0">
                          <a:solidFill>
                            <a:srgbClr val="000000"/>
                          </a:solidFill>
                          <a:effectLst/>
                          <a:latin typeface="+mn-lt"/>
                          <a:ea typeface="Calibri" panose="020F0502020204030204" pitchFamily="34" charset="0"/>
                          <a:cs typeface="Arial" panose="020B0604020202020204" pitchFamily="34" charset="0"/>
                        </a:rPr>
                        <a:t> de </a:t>
                      </a:r>
                      <a:r>
                        <a:rPr lang="en-US" sz="1800" kern="1200" dirty="0" err="1">
                          <a:solidFill>
                            <a:srgbClr val="000000"/>
                          </a:solidFill>
                          <a:effectLst/>
                          <a:latin typeface="+mn-lt"/>
                          <a:ea typeface="Calibri" panose="020F0502020204030204" pitchFamily="34" charset="0"/>
                          <a:cs typeface="Arial" panose="020B0604020202020204" pitchFamily="34" charset="0"/>
                        </a:rPr>
                        <a:t>síntese</a:t>
                      </a:r>
                      <a:r>
                        <a:rPr lang="en-US" sz="1800" kern="1200" dirty="0">
                          <a:solidFill>
                            <a:srgbClr val="000000"/>
                          </a:solidFill>
                          <a:effectLst/>
                          <a:latin typeface="+mn-lt"/>
                          <a:ea typeface="Calibri" panose="020F0502020204030204" pitchFamily="34" charset="0"/>
                          <a:cs typeface="Arial" panose="020B0604020202020204" pitchFamily="34" charset="0"/>
                        </a:rPr>
                        <a:t> da </a:t>
                      </a:r>
                      <a:r>
                        <a:rPr lang="en-US" sz="1800" kern="1200" dirty="0" err="1">
                          <a:solidFill>
                            <a:srgbClr val="000000"/>
                          </a:solidFill>
                          <a:effectLst/>
                          <a:latin typeface="+mn-lt"/>
                          <a:ea typeface="Calibri" panose="020F0502020204030204" pitchFamily="34" charset="0"/>
                          <a:cs typeface="Arial" panose="020B0604020202020204" pitchFamily="34" charset="0"/>
                        </a:rPr>
                        <a:t>vigilância</a:t>
                      </a:r>
                      <a:endParaRPr lang="en-US" sz="1800" dirty="0">
                        <a:effectLst/>
                        <a:latin typeface="+mn-lt"/>
                        <a:ea typeface="Calibri" panose="020F0502020204030204" pitchFamily="34" charset="0"/>
                        <a:cs typeface="Arial" panose="020B0604020202020204" pitchFamily="34" charset="0"/>
                      </a:endParaRPr>
                    </a:p>
                  </a:txBody>
                  <a:tcPr marL="88900" marR="88900" marT="44450" marB="444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20869509"/>
                  </a:ext>
                </a:extLst>
              </a:tr>
              <a:tr h="690068">
                <a:tc>
                  <a:txBody>
                    <a:bodyPr/>
                    <a:lstStyle/>
                    <a:p>
                      <a:pPr marL="0" marR="0">
                        <a:lnSpc>
                          <a:spcPct val="115000"/>
                        </a:lnSpc>
                        <a:spcBef>
                          <a:spcPts val="0"/>
                        </a:spcBef>
                        <a:spcAft>
                          <a:spcPts val="0"/>
                        </a:spcAft>
                      </a:pPr>
                      <a:r>
                        <a:rPr lang="en-US" sz="1800" kern="1200" dirty="0" err="1">
                          <a:solidFill>
                            <a:srgbClr val="000000"/>
                          </a:solidFill>
                          <a:effectLst/>
                          <a:latin typeface="+mn-lt"/>
                          <a:ea typeface="Calibri" panose="020F0502020204030204" pitchFamily="34" charset="0"/>
                          <a:cs typeface="Arial" panose="020B0604020202020204" pitchFamily="34" charset="0"/>
                        </a:rPr>
                        <a:t>Realizar</a:t>
                      </a:r>
                      <a:r>
                        <a:rPr lang="en-US" sz="1800" kern="1200" dirty="0">
                          <a:solidFill>
                            <a:srgbClr val="000000"/>
                          </a:solidFill>
                          <a:effectLst/>
                          <a:latin typeface="+mn-lt"/>
                          <a:ea typeface="Calibri" panose="020F0502020204030204" pitchFamily="34" charset="0"/>
                          <a:cs typeface="Arial" panose="020B0604020202020204" pitchFamily="34" charset="0"/>
                        </a:rPr>
                        <a:t> </a:t>
                      </a:r>
                      <a:r>
                        <a:rPr lang="en-US" sz="1800" kern="1200" dirty="0" err="1">
                          <a:solidFill>
                            <a:srgbClr val="000000"/>
                          </a:solidFill>
                          <a:effectLst/>
                          <a:latin typeface="+mn-lt"/>
                          <a:ea typeface="Calibri" panose="020F0502020204030204" pitchFamily="34" charset="0"/>
                          <a:cs typeface="Arial" panose="020B0604020202020204" pitchFamily="34" charset="0"/>
                        </a:rPr>
                        <a:t>auditorias</a:t>
                      </a:r>
                      <a:r>
                        <a:rPr lang="en-US" sz="1800" kern="1200" dirty="0">
                          <a:solidFill>
                            <a:srgbClr val="000000"/>
                          </a:solidFill>
                          <a:effectLst/>
                          <a:latin typeface="+mn-lt"/>
                          <a:ea typeface="Calibri" panose="020F0502020204030204" pitchFamily="34" charset="0"/>
                          <a:cs typeface="Arial" panose="020B0604020202020204" pitchFamily="34" charset="0"/>
                        </a:rPr>
                        <a:t> de </a:t>
                      </a:r>
                      <a:r>
                        <a:rPr lang="en-US" sz="1800" kern="1200" dirty="0" err="1">
                          <a:solidFill>
                            <a:srgbClr val="000000"/>
                          </a:solidFill>
                          <a:effectLst/>
                          <a:latin typeface="+mn-lt"/>
                          <a:ea typeface="Calibri" panose="020F0502020204030204" pitchFamily="34" charset="0"/>
                          <a:cs typeface="Arial" panose="020B0604020202020204" pitchFamily="34" charset="0"/>
                        </a:rPr>
                        <a:t>qualidade</a:t>
                      </a:r>
                      <a:r>
                        <a:rPr lang="en-US" sz="1800" kern="1200" dirty="0">
                          <a:solidFill>
                            <a:srgbClr val="000000"/>
                          </a:solidFill>
                          <a:effectLst/>
                          <a:latin typeface="+mn-lt"/>
                          <a:ea typeface="Calibri" panose="020F0502020204030204" pitchFamily="34" charset="0"/>
                          <a:cs typeface="Arial" panose="020B0604020202020204" pitchFamily="34" charset="0"/>
                        </a:rPr>
                        <a:t> dos dados de </a:t>
                      </a:r>
                      <a:r>
                        <a:rPr lang="en-US" sz="1800" kern="1200" dirty="0" err="1">
                          <a:solidFill>
                            <a:srgbClr val="000000"/>
                          </a:solidFill>
                          <a:effectLst/>
                          <a:latin typeface="+mn-lt"/>
                          <a:ea typeface="Calibri" panose="020F0502020204030204" pitchFamily="34" charset="0"/>
                          <a:cs typeface="Arial" panose="020B0604020202020204" pitchFamily="34" charset="0"/>
                        </a:rPr>
                        <a:t>vigilância</a:t>
                      </a:r>
                      <a:r>
                        <a:rPr lang="en-US" sz="1800" kern="1200" dirty="0">
                          <a:solidFill>
                            <a:srgbClr val="000000"/>
                          </a:solidFill>
                          <a:effectLst/>
                          <a:latin typeface="+mn-lt"/>
                          <a:ea typeface="Calibri" panose="020F0502020204030204" pitchFamily="34" charset="0"/>
                          <a:cs typeface="Arial" panose="020B0604020202020204" pitchFamily="34" charset="0"/>
                        </a:rPr>
                        <a:t> e 1 </a:t>
                      </a:r>
                      <a:r>
                        <a:rPr lang="en-US" sz="1800" kern="1200" dirty="0" err="1">
                          <a:solidFill>
                            <a:srgbClr val="000000"/>
                          </a:solidFill>
                          <a:effectLst/>
                          <a:latin typeface="+mn-lt"/>
                          <a:ea typeface="Calibri" panose="020F0502020204030204" pitchFamily="34" charset="0"/>
                          <a:cs typeface="Arial" panose="020B0604020202020204" pitchFamily="34" charset="0"/>
                        </a:rPr>
                        <a:t>análise</a:t>
                      </a:r>
                      <a:r>
                        <a:rPr lang="en-US" sz="1800" kern="1200" dirty="0">
                          <a:solidFill>
                            <a:srgbClr val="000000"/>
                          </a:solidFill>
                          <a:effectLst/>
                          <a:latin typeface="+mn-lt"/>
                          <a:ea typeface="Calibri" panose="020F0502020204030204" pitchFamily="34" charset="0"/>
                          <a:cs typeface="Arial" panose="020B0604020202020204" pitchFamily="34" charset="0"/>
                        </a:rPr>
                        <a:t> FFOA (</a:t>
                      </a:r>
                      <a:r>
                        <a:rPr lang="en-US" sz="1800" kern="1200" dirty="0" err="1">
                          <a:solidFill>
                            <a:srgbClr val="000000"/>
                          </a:solidFill>
                          <a:effectLst/>
                          <a:latin typeface="+mn-lt"/>
                          <a:ea typeface="Calibri" panose="020F0502020204030204" pitchFamily="34" charset="0"/>
                          <a:cs typeface="Arial" panose="020B0604020202020204" pitchFamily="34" charset="0"/>
                        </a:rPr>
                        <a:t>Forças</a:t>
                      </a:r>
                      <a:r>
                        <a:rPr lang="en-US" sz="1800" kern="1200" dirty="0">
                          <a:solidFill>
                            <a:srgbClr val="000000"/>
                          </a:solidFill>
                          <a:effectLst/>
                          <a:latin typeface="+mn-lt"/>
                          <a:ea typeface="Calibri" panose="020F0502020204030204" pitchFamily="34" charset="0"/>
                          <a:cs typeface="Arial" panose="020B0604020202020204" pitchFamily="34" charset="0"/>
                        </a:rPr>
                        <a:t>, </a:t>
                      </a:r>
                      <a:r>
                        <a:rPr lang="en-US" sz="1800" kern="1200" dirty="0" err="1">
                          <a:solidFill>
                            <a:srgbClr val="000000"/>
                          </a:solidFill>
                          <a:effectLst/>
                          <a:latin typeface="+mn-lt"/>
                          <a:ea typeface="Calibri" panose="020F0502020204030204" pitchFamily="34" charset="0"/>
                          <a:cs typeface="Arial" panose="020B0604020202020204" pitchFamily="34" charset="0"/>
                        </a:rPr>
                        <a:t>Fraquezas</a:t>
                      </a:r>
                      <a:r>
                        <a:rPr lang="en-US" sz="1800" kern="1200" dirty="0">
                          <a:solidFill>
                            <a:srgbClr val="000000"/>
                          </a:solidFill>
                          <a:effectLst/>
                          <a:latin typeface="+mn-lt"/>
                          <a:ea typeface="Calibri" panose="020F0502020204030204" pitchFamily="34" charset="0"/>
                          <a:cs typeface="Arial" panose="020B0604020202020204" pitchFamily="34" charset="0"/>
                        </a:rPr>
                        <a:t>, </a:t>
                      </a:r>
                      <a:r>
                        <a:rPr lang="en-US" sz="1800" kern="1200" dirty="0" err="1">
                          <a:solidFill>
                            <a:srgbClr val="000000"/>
                          </a:solidFill>
                          <a:effectLst/>
                          <a:latin typeface="+mn-lt"/>
                          <a:ea typeface="Calibri" panose="020F0502020204030204" pitchFamily="34" charset="0"/>
                          <a:cs typeface="Arial" panose="020B0604020202020204" pitchFamily="34" charset="0"/>
                        </a:rPr>
                        <a:t>Oportunidades</a:t>
                      </a:r>
                      <a:r>
                        <a:rPr lang="en-US" sz="1800" kern="1200" dirty="0">
                          <a:solidFill>
                            <a:srgbClr val="000000"/>
                          </a:solidFill>
                          <a:effectLst/>
                          <a:latin typeface="+mn-lt"/>
                          <a:ea typeface="Calibri" panose="020F0502020204030204" pitchFamily="34" charset="0"/>
                          <a:cs typeface="Arial" panose="020B0604020202020204" pitchFamily="34" charset="0"/>
                        </a:rPr>
                        <a:t>, </a:t>
                      </a:r>
                      <a:r>
                        <a:rPr lang="en-US" sz="1800" kern="1200" dirty="0" err="1">
                          <a:solidFill>
                            <a:srgbClr val="000000"/>
                          </a:solidFill>
                          <a:effectLst/>
                          <a:latin typeface="+mn-lt"/>
                          <a:ea typeface="Calibri" panose="020F0502020204030204" pitchFamily="34" charset="0"/>
                          <a:cs typeface="Arial" panose="020B0604020202020204" pitchFamily="34" charset="0"/>
                        </a:rPr>
                        <a:t>Ameaças</a:t>
                      </a:r>
                      <a:r>
                        <a:rPr lang="en-US" sz="1800" kern="1200" dirty="0">
                          <a:solidFill>
                            <a:srgbClr val="000000"/>
                          </a:solidFill>
                          <a:effectLst/>
                          <a:latin typeface="+mn-lt"/>
                          <a:ea typeface="Calibri" panose="020F0502020204030204" pitchFamily="34" charset="0"/>
                          <a:cs typeface="Arial" panose="020B0604020202020204" pitchFamily="34" charset="0"/>
                        </a:rPr>
                        <a:t>)</a:t>
                      </a:r>
                      <a:endParaRPr lang="en-US" sz="1800" dirty="0">
                        <a:effectLst/>
                        <a:latin typeface="+mn-lt"/>
                        <a:ea typeface="Calibri" panose="020F0502020204030204" pitchFamily="34" charset="0"/>
                        <a:cs typeface="Arial" panose="020B0604020202020204" pitchFamily="34" charset="0"/>
                      </a:endParaRPr>
                    </a:p>
                  </a:txBody>
                  <a:tcPr marL="88900" marR="88900" marT="44450" marB="444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42900" marR="0" lvl="0" indent="-342900">
                        <a:lnSpc>
                          <a:spcPct val="115000"/>
                        </a:lnSpc>
                        <a:spcBef>
                          <a:spcPts val="0"/>
                        </a:spcBef>
                        <a:spcAft>
                          <a:spcPts val="0"/>
                        </a:spcAft>
                        <a:buFont typeface="Symbol" panose="05050102010706020507" pitchFamily="18" charset="2"/>
                        <a:buChar char=""/>
                      </a:pPr>
                      <a:r>
                        <a:rPr lang="en-US" sz="1800" kern="1200" dirty="0">
                          <a:solidFill>
                            <a:srgbClr val="000000"/>
                          </a:solidFill>
                          <a:effectLst/>
                          <a:latin typeface="+mn-lt"/>
                          <a:ea typeface="Calibri" panose="020F0502020204030204" pitchFamily="34" charset="0"/>
                          <a:cs typeface="Arial" panose="020B0604020202020204" pitchFamily="34" charset="0"/>
                        </a:rPr>
                        <a:t>3 </a:t>
                      </a:r>
                      <a:r>
                        <a:rPr lang="en-US" sz="1800" kern="1200" dirty="0" err="1">
                          <a:solidFill>
                            <a:srgbClr val="000000"/>
                          </a:solidFill>
                          <a:effectLst/>
                          <a:latin typeface="+mn-lt"/>
                          <a:ea typeface="Calibri" panose="020F0502020204030204" pitchFamily="34" charset="0"/>
                          <a:cs typeface="Arial" panose="020B0604020202020204" pitchFamily="34" charset="0"/>
                        </a:rPr>
                        <a:t>relatórios</a:t>
                      </a:r>
                      <a:r>
                        <a:rPr lang="en-US" sz="1800" kern="1200" dirty="0">
                          <a:solidFill>
                            <a:srgbClr val="000000"/>
                          </a:solidFill>
                          <a:effectLst/>
                          <a:latin typeface="+mn-lt"/>
                          <a:ea typeface="Calibri" panose="020F0502020204030204" pitchFamily="34" charset="0"/>
                          <a:cs typeface="Arial" panose="020B0604020202020204" pitchFamily="34" charset="0"/>
                        </a:rPr>
                        <a:t> AQD (1 </a:t>
                      </a:r>
                      <a:r>
                        <a:rPr lang="en-US" sz="1800" kern="1200" dirty="0" err="1">
                          <a:solidFill>
                            <a:srgbClr val="000000"/>
                          </a:solidFill>
                          <a:effectLst/>
                          <a:latin typeface="+mn-lt"/>
                          <a:ea typeface="Calibri" panose="020F0502020204030204" pitchFamily="34" charset="0"/>
                          <a:cs typeface="Arial" panose="020B0604020202020204" pitchFamily="34" charset="0"/>
                        </a:rPr>
                        <a:t>por</a:t>
                      </a:r>
                      <a:r>
                        <a:rPr lang="en-US" sz="1800" kern="1200" dirty="0">
                          <a:solidFill>
                            <a:srgbClr val="000000"/>
                          </a:solidFill>
                          <a:effectLst/>
                          <a:latin typeface="+mn-lt"/>
                          <a:ea typeface="Calibri" panose="020F0502020204030204" pitchFamily="34" charset="0"/>
                          <a:cs typeface="Arial" panose="020B0604020202020204" pitchFamily="34" charset="0"/>
                        </a:rPr>
                        <a:t> </a:t>
                      </a:r>
                      <a:r>
                        <a:rPr lang="en-US" sz="1800" kern="1200" dirty="0" err="1">
                          <a:solidFill>
                            <a:srgbClr val="000000"/>
                          </a:solidFill>
                          <a:effectLst/>
                          <a:latin typeface="+mn-lt"/>
                          <a:ea typeface="Calibri" panose="020F0502020204030204" pitchFamily="34" charset="0"/>
                          <a:cs typeface="Arial" panose="020B0604020202020204" pitchFamily="34" charset="0"/>
                        </a:rPr>
                        <a:t>estabelecimento</a:t>
                      </a:r>
                      <a:r>
                        <a:rPr lang="en-US" sz="1800" kern="1200" dirty="0">
                          <a:solidFill>
                            <a:srgbClr val="000000"/>
                          </a:solidFill>
                          <a:effectLst/>
                          <a:latin typeface="+mn-lt"/>
                          <a:ea typeface="Calibri" panose="020F0502020204030204" pitchFamily="34" charset="0"/>
                          <a:cs typeface="Arial" panose="020B0604020202020204" pitchFamily="34" charset="0"/>
                        </a:rPr>
                        <a:t>)</a:t>
                      </a:r>
                      <a:endParaRPr lang="en-US" sz="1800" dirty="0">
                        <a:effectLst/>
                        <a:latin typeface="+mn-lt"/>
                        <a:ea typeface="Calibri" panose="020F0502020204030204" pitchFamily="34" charset="0"/>
                        <a:cs typeface="Arial" panose="020B0604020202020204" pitchFamily="34" charset="0"/>
                      </a:endParaRPr>
                    </a:p>
                    <a:p>
                      <a:pPr marL="342900" marR="0" lvl="0" indent="-342900">
                        <a:lnSpc>
                          <a:spcPct val="115000"/>
                        </a:lnSpc>
                        <a:spcBef>
                          <a:spcPts val="0"/>
                        </a:spcBef>
                        <a:spcAft>
                          <a:spcPts val="0"/>
                        </a:spcAft>
                        <a:buFont typeface="Symbol" panose="05050102010706020507" pitchFamily="18" charset="2"/>
                        <a:buChar char=""/>
                      </a:pPr>
                      <a:r>
                        <a:rPr lang="en-US" sz="1800" kern="1200" dirty="0">
                          <a:solidFill>
                            <a:srgbClr val="000000"/>
                          </a:solidFill>
                          <a:effectLst/>
                          <a:latin typeface="+mn-lt"/>
                          <a:ea typeface="Calibri" panose="020F0502020204030204" pitchFamily="34" charset="0"/>
                          <a:cs typeface="Arial" panose="020B0604020202020204" pitchFamily="34" charset="0"/>
                        </a:rPr>
                        <a:t>1 Quadro FFOA</a:t>
                      </a:r>
                      <a:endParaRPr lang="en-US" sz="1800" dirty="0">
                        <a:effectLst/>
                        <a:latin typeface="+mn-lt"/>
                        <a:ea typeface="Calibri" panose="020F0502020204030204" pitchFamily="34" charset="0"/>
                        <a:cs typeface="Arial" panose="020B0604020202020204" pitchFamily="34" charset="0"/>
                      </a:endParaRPr>
                    </a:p>
                  </a:txBody>
                  <a:tcPr marL="88900" marR="88900" marT="44450" marB="444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39498628"/>
                  </a:ext>
                </a:extLst>
              </a:tr>
              <a:tr h="690068">
                <a:tc>
                  <a:txBody>
                    <a:bodyPr/>
                    <a:lstStyle/>
                    <a:p>
                      <a:pPr marL="0" marR="0">
                        <a:lnSpc>
                          <a:spcPct val="115000"/>
                        </a:lnSpc>
                        <a:spcBef>
                          <a:spcPts val="0"/>
                        </a:spcBef>
                        <a:spcAft>
                          <a:spcPts val="0"/>
                        </a:spcAft>
                      </a:pPr>
                      <a:r>
                        <a:rPr lang="en-US" sz="1800" kern="1200" dirty="0" err="1">
                          <a:solidFill>
                            <a:srgbClr val="000000"/>
                          </a:solidFill>
                          <a:effectLst/>
                          <a:latin typeface="+mn-lt"/>
                          <a:ea typeface="Calibri" panose="020F0502020204030204" pitchFamily="34" charset="0"/>
                          <a:cs typeface="Arial" panose="020B0604020202020204" pitchFamily="34" charset="0"/>
                        </a:rPr>
                        <a:t>Preparar</a:t>
                      </a:r>
                      <a:r>
                        <a:rPr lang="en-US" sz="1800" kern="1200" dirty="0">
                          <a:solidFill>
                            <a:srgbClr val="000000"/>
                          </a:solidFill>
                          <a:effectLst/>
                          <a:latin typeface="+mn-lt"/>
                          <a:ea typeface="Calibri" panose="020F0502020204030204" pitchFamily="34" charset="0"/>
                          <a:cs typeface="Arial" panose="020B0604020202020204" pitchFamily="34" charset="0"/>
                        </a:rPr>
                        <a:t> </a:t>
                      </a:r>
                      <a:r>
                        <a:rPr lang="en-US" sz="1800" kern="1200" dirty="0" err="1">
                          <a:solidFill>
                            <a:srgbClr val="000000"/>
                          </a:solidFill>
                          <a:effectLst/>
                          <a:latin typeface="+mn-lt"/>
                          <a:ea typeface="Calibri" panose="020F0502020204030204" pitchFamily="34" charset="0"/>
                          <a:cs typeface="Arial" panose="020B0604020202020204" pitchFamily="34" charset="0"/>
                        </a:rPr>
                        <a:t>uma</a:t>
                      </a:r>
                      <a:r>
                        <a:rPr lang="en-US" sz="1800" kern="1200" dirty="0">
                          <a:solidFill>
                            <a:srgbClr val="000000"/>
                          </a:solidFill>
                          <a:effectLst/>
                          <a:latin typeface="+mn-lt"/>
                          <a:ea typeface="Calibri" panose="020F0502020204030204" pitchFamily="34" charset="0"/>
                          <a:cs typeface="Arial" panose="020B0604020202020204" pitchFamily="34" charset="0"/>
                        </a:rPr>
                        <a:t> </a:t>
                      </a:r>
                      <a:r>
                        <a:rPr lang="en-US" sz="1800" kern="1200" dirty="0" err="1">
                          <a:solidFill>
                            <a:srgbClr val="000000"/>
                          </a:solidFill>
                          <a:effectLst/>
                          <a:latin typeface="+mn-lt"/>
                          <a:ea typeface="Calibri" panose="020F0502020204030204" pitchFamily="34" charset="0"/>
                          <a:cs typeface="Arial" panose="020B0604020202020204" pitchFamily="34" charset="0"/>
                        </a:rPr>
                        <a:t>tabela</a:t>
                      </a:r>
                      <a:r>
                        <a:rPr lang="en-US" sz="1800" kern="1200" dirty="0">
                          <a:solidFill>
                            <a:srgbClr val="000000"/>
                          </a:solidFill>
                          <a:effectLst/>
                          <a:latin typeface="+mn-lt"/>
                          <a:ea typeface="Calibri" panose="020F0502020204030204" pitchFamily="34" charset="0"/>
                          <a:cs typeface="Arial" panose="020B0604020202020204" pitchFamily="34" charset="0"/>
                        </a:rPr>
                        <a:t> de </a:t>
                      </a:r>
                      <a:r>
                        <a:rPr lang="en-US" sz="1800" kern="1200" dirty="0" err="1">
                          <a:solidFill>
                            <a:srgbClr val="000000"/>
                          </a:solidFill>
                          <a:effectLst/>
                          <a:latin typeface="+mn-lt"/>
                          <a:ea typeface="Calibri" panose="020F0502020204030204" pitchFamily="34" charset="0"/>
                          <a:cs typeface="Arial" panose="020B0604020202020204" pitchFamily="34" charset="0"/>
                        </a:rPr>
                        <a:t>vigilância</a:t>
                      </a:r>
                      <a:r>
                        <a:rPr lang="en-US" sz="1800" kern="1200" dirty="0">
                          <a:solidFill>
                            <a:srgbClr val="000000"/>
                          </a:solidFill>
                          <a:effectLst/>
                          <a:latin typeface="+mn-lt"/>
                          <a:ea typeface="Calibri" panose="020F0502020204030204" pitchFamily="34" charset="0"/>
                          <a:cs typeface="Arial" panose="020B0604020202020204" pitchFamily="34" charset="0"/>
                        </a:rPr>
                        <a:t> de </a:t>
                      </a:r>
                      <a:r>
                        <a:rPr lang="en-US" sz="1800" b="0" i="0" kern="1200" dirty="0">
                          <a:solidFill>
                            <a:schemeClr val="tx1"/>
                          </a:solidFill>
                          <a:effectLst/>
                          <a:latin typeface="+mn-lt"/>
                          <a:ea typeface="+mn-ea"/>
                          <a:cs typeface="+mn-cs"/>
                        </a:rPr>
                        <a:t>Uma Só </a:t>
                      </a:r>
                      <a:r>
                        <a:rPr lang="en-US" sz="1800" b="0" i="0" kern="1200" dirty="0" err="1">
                          <a:solidFill>
                            <a:schemeClr val="tx1"/>
                          </a:solidFill>
                          <a:effectLst/>
                          <a:latin typeface="+mn-lt"/>
                          <a:ea typeface="+mn-ea"/>
                          <a:cs typeface="+mn-cs"/>
                        </a:rPr>
                        <a:t>Saúde</a:t>
                      </a:r>
                      <a:endParaRPr lang="en-US" sz="1800" dirty="0">
                        <a:effectLst/>
                        <a:latin typeface="+mn-lt"/>
                        <a:ea typeface="Calibri" panose="020F0502020204030204" pitchFamily="34" charset="0"/>
                        <a:cs typeface="Arial" panose="020B0604020202020204" pitchFamily="34" charset="0"/>
                      </a:endParaRPr>
                    </a:p>
                  </a:txBody>
                  <a:tcPr marL="88900" marR="88900" marT="44450" marB="444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42900" marR="0" lvl="0" indent="-342900">
                        <a:lnSpc>
                          <a:spcPct val="115000"/>
                        </a:lnSpc>
                        <a:spcBef>
                          <a:spcPts val="0"/>
                        </a:spcBef>
                        <a:spcAft>
                          <a:spcPts val="0"/>
                        </a:spcAft>
                        <a:buFont typeface="Symbol" panose="05050102010706020507" pitchFamily="18" charset="2"/>
                        <a:buChar char=""/>
                      </a:pPr>
                      <a:r>
                        <a:rPr lang="en-US" sz="1800" kern="1200" dirty="0">
                          <a:solidFill>
                            <a:srgbClr val="000000"/>
                          </a:solidFill>
                          <a:effectLst/>
                          <a:latin typeface="+mn-lt"/>
                          <a:ea typeface="Calibri" panose="020F0502020204030204" pitchFamily="34" charset="0"/>
                          <a:cs typeface="Arial" panose="020B0604020202020204" pitchFamily="34" charset="0"/>
                        </a:rPr>
                        <a:t>1 </a:t>
                      </a:r>
                      <a:r>
                        <a:rPr lang="en-US" sz="1800" kern="1200" dirty="0" err="1">
                          <a:solidFill>
                            <a:srgbClr val="000000"/>
                          </a:solidFill>
                          <a:effectLst/>
                          <a:latin typeface="+mn-lt"/>
                          <a:ea typeface="Calibri" panose="020F0502020204030204" pitchFamily="34" charset="0"/>
                          <a:cs typeface="Arial" panose="020B0604020202020204" pitchFamily="34" charset="0"/>
                        </a:rPr>
                        <a:t>tabela</a:t>
                      </a:r>
                      <a:r>
                        <a:rPr lang="en-US" sz="1800" kern="1200" dirty="0">
                          <a:solidFill>
                            <a:srgbClr val="000000"/>
                          </a:solidFill>
                          <a:effectLst/>
                          <a:latin typeface="+mn-lt"/>
                          <a:ea typeface="Calibri" panose="020F0502020204030204" pitchFamily="34" charset="0"/>
                          <a:cs typeface="Arial" panose="020B0604020202020204" pitchFamily="34" charset="0"/>
                        </a:rPr>
                        <a:t> de Uma Só </a:t>
                      </a:r>
                      <a:r>
                        <a:rPr lang="en-US" sz="1800" kern="1200" dirty="0" err="1">
                          <a:solidFill>
                            <a:srgbClr val="000000"/>
                          </a:solidFill>
                          <a:effectLst/>
                          <a:latin typeface="+mn-lt"/>
                          <a:ea typeface="Calibri" panose="020F0502020204030204" pitchFamily="34" charset="0"/>
                          <a:cs typeface="Arial" panose="020B0604020202020204" pitchFamily="34" charset="0"/>
                        </a:rPr>
                        <a:t>Saúde</a:t>
                      </a:r>
                      <a:endParaRPr lang="en-US" sz="1800" dirty="0">
                        <a:effectLst/>
                        <a:latin typeface="+mn-lt"/>
                        <a:ea typeface="Calibri" panose="020F0502020204030204" pitchFamily="34" charset="0"/>
                        <a:cs typeface="Arial" panose="020B0604020202020204" pitchFamily="34" charset="0"/>
                      </a:endParaRPr>
                    </a:p>
                  </a:txBody>
                  <a:tcPr marL="88900" marR="88900" marT="44450" marB="444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04469035"/>
                  </a:ext>
                </a:extLst>
              </a:tr>
              <a:tr h="690068">
                <a:tc>
                  <a:txBody>
                    <a:bodyPr/>
                    <a:lstStyle/>
                    <a:p>
                      <a:pPr marL="0" marR="0">
                        <a:lnSpc>
                          <a:spcPct val="115000"/>
                        </a:lnSpc>
                        <a:spcBef>
                          <a:spcPts val="0"/>
                        </a:spcBef>
                        <a:spcAft>
                          <a:spcPts val="0"/>
                        </a:spcAft>
                      </a:pPr>
                      <a:r>
                        <a:rPr lang="en-US" sz="1800" kern="1200">
                          <a:solidFill>
                            <a:srgbClr val="000000"/>
                          </a:solidFill>
                          <a:effectLst/>
                          <a:latin typeface="+mn-lt"/>
                          <a:ea typeface="Calibri" panose="020F0502020204030204" pitchFamily="34" charset="0"/>
                          <a:cs typeface="Arial" panose="020B0604020202020204" pitchFamily="34" charset="0"/>
                        </a:rPr>
                        <a:t>Apresentar os dados de vigilância na sua parede</a:t>
                      </a:r>
                      <a:endParaRPr lang="en-US" sz="1800">
                        <a:effectLst/>
                        <a:latin typeface="+mn-lt"/>
                        <a:ea typeface="Calibri" panose="020F0502020204030204" pitchFamily="34" charset="0"/>
                        <a:cs typeface="Arial" panose="020B0604020202020204" pitchFamily="34" charset="0"/>
                      </a:endParaRPr>
                    </a:p>
                  </a:txBody>
                  <a:tcPr marL="88900" marR="88900" marT="44450" marB="444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42900" marR="0" lvl="0" indent="-342900">
                        <a:lnSpc>
                          <a:spcPct val="115000"/>
                        </a:lnSpc>
                        <a:spcBef>
                          <a:spcPts val="0"/>
                        </a:spcBef>
                        <a:spcAft>
                          <a:spcPts val="0"/>
                        </a:spcAft>
                        <a:buFont typeface="Symbol" panose="05050102010706020507" pitchFamily="18" charset="2"/>
                        <a:buChar char=""/>
                      </a:pPr>
                      <a:r>
                        <a:rPr lang="en-US" sz="1800" kern="1200" dirty="0">
                          <a:solidFill>
                            <a:srgbClr val="000000"/>
                          </a:solidFill>
                          <a:effectLst/>
                          <a:latin typeface="+mn-lt"/>
                          <a:ea typeface="Calibri" panose="020F0502020204030204" pitchFamily="34" charset="0"/>
                          <a:cs typeface="Arial" panose="020B0604020202020204" pitchFamily="34" charset="0"/>
                        </a:rPr>
                        <a:t>Fotografia do seu local de trabalho com dados de vigilância apresentados</a:t>
                      </a:r>
                      <a:endParaRPr lang="en-US" sz="1800" dirty="0">
                        <a:effectLst/>
                        <a:latin typeface="+mn-lt"/>
                        <a:ea typeface="Calibri" panose="020F0502020204030204" pitchFamily="34" charset="0"/>
                        <a:cs typeface="Arial" panose="020B0604020202020204" pitchFamily="34" charset="0"/>
                      </a:endParaRPr>
                    </a:p>
                  </a:txBody>
                  <a:tcPr marL="88900" marR="88900" marT="44450" marB="444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87611567"/>
                  </a:ext>
                </a:extLst>
              </a:tr>
            </a:tbl>
          </a:graphicData>
        </a:graphic>
      </p:graphicFrame>
    </p:spTree>
    <p:extLst>
      <p:ext uri="{BB962C8B-B14F-4D97-AF65-F5344CB8AC3E}">
        <p14:creationId xmlns:p14="http://schemas.microsoft.com/office/powerpoint/2010/main" val="4162342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838200" y="1382601"/>
            <a:ext cx="6368716" cy="4639309"/>
          </a:xfrm>
          <a:prstGeom prst="rect">
            <a:avLst/>
          </a:prstGeom>
        </p:spPr>
        <p:txBody>
          <a:bodyPr lIns="91440" tIns="45720" rIns="91440" bIns="45720" anchor="t"/>
          <a:lstStyle/>
          <a:p>
            <a:pPr marL="0" indent="0">
              <a:buSzPct val="100000"/>
              <a:buNone/>
            </a:pPr>
            <a:r>
              <a:rPr lang="en-US" dirty="0">
                <a:cs typeface="Calibri" panose="020F0502020204030204" pitchFamily="34" charset="0"/>
              </a:rPr>
              <a:t>Práticas de rotina de vigilância:</a:t>
            </a:r>
          </a:p>
          <a:p>
            <a:pPr lvl="1">
              <a:buFont typeface="Wingdings" panose="05000000000000000000" pitchFamily="2" charset="2"/>
              <a:buChar char="§"/>
            </a:pPr>
            <a:r>
              <a:rPr lang="en-US" dirty="0">
                <a:cs typeface="Calibri" panose="020F0502020204030204" pitchFamily="34" charset="0"/>
              </a:rPr>
              <a:t>Veja os SEUS dados</a:t>
            </a:r>
          </a:p>
          <a:p>
            <a:pPr lvl="1">
              <a:buFont typeface="Wingdings" panose="05000000000000000000" pitchFamily="2" charset="2"/>
              <a:buChar char="§"/>
            </a:pPr>
            <a:r>
              <a:rPr lang="en-US" dirty="0" err="1">
                <a:cs typeface="Calibri" panose="020F0502020204030204" pitchFamily="34" charset="0"/>
              </a:rPr>
              <a:t>Resuma</a:t>
            </a:r>
            <a:r>
              <a:rPr lang="en-US" dirty="0">
                <a:cs typeface="Calibri" panose="020F0502020204030204" pitchFamily="34" charset="0"/>
              </a:rPr>
              <a:t> os seus dados</a:t>
            </a:r>
          </a:p>
          <a:p>
            <a:pPr lvl="1"/>
            <a:r>
              <a:rPr lang="en-US" dirty="0">
                <a:cs typeface="Calibri" panose="020F0502020204030204" pitchFamily="34" charset="0"/>
              </a:rPr>
              <a:t>Compare dados observados com </a:t>
            </a:r>
            <a:br>
              <a:rPr lang="en-US" dirty="0">
                <a:cs typeface="Calibri" panose="020F0502020204030204" pitchFamily="34" charset="0"/>
              </a:rPr>
            </a:br>
            <a:r>
              <a:rPr lang="en-US" dirty="0">
                <a:cs typeface="Calibri" panose="020F0502020204030204" pitchFamily="34" charset="0"/>
              </a:rPr>
              <a:t>dados esperados</a:t>
            </a:r>
          </a:p>
          <a:p>
            <a:pPr lvl="2"/>
            <a:r>
              <a:rPr lang="en-US" dirty="0">
                <a:cs typeface="Calibri"/>
              </a:rPr>
              <a:t>Dados históricos para a mesma área, período de tempo</a:t>
            </a:r>
          </a:p>
          <a:p>
            <a:pPr lvl="1">
              <a:buFont typeface="Wingdings" panose="05000000000000000000" pitchFamily="2" charset="2"/>
              <a:buChar char="§"/>
            </a:pPr>
            <a:r>
              <a:rPr lang="en-US" dirty="0" err="1">
                <a:cs typeface="Calibri" panose="020F0502020204030204" pitchFamily="34" charset="0"/>
              </a:rPr>
              <a:t>Considere</a:t>
            </a:r>
            <a:r>
              <a:rPr lang="en-US" dirty="0">
                <a:cs typeface="Calibri" panose="020F0502020204030204" pitchFamily="34" charset="0"/>
              </a:rPr>
              <a:t> possíveis explicações</a:t>
            </a:r>
          </a:p>
          <a:p>
            <a:pPr lvl="1"/>
            <a:r>
              <a:rPr lang="en-US" dirty="0" err="1">
                <a:cs typeface="Calibri"/>
              </a:rPr>
              <a:t>Colabore</a:t>
            </a:r>
            <a:r>
              <a:rPr lang="en-US" dirty="0">
                <a:cs typeface="Calibri"/>
              </a:rPr>
              <a:t> com outros </a:t>
            </a:r>
            <a:r>
              <a:rPr lang="en-US" dirty="0" err="1">
                <a:cs typeface="Calibri"/>
              </a:rPr>
              <a:t>setores</a:t>
            </a:r>
            <a:endParaRPr lang="en-US" dirty="0">
              <a:cs typeface="Calibri"/>
            </a:endParaRPr>
          </a:p>
          <a:p>
            <a:pPr lvl="1">
              <a:buFont typeface="Wingdings" panose="05000000000000000000" pitchFamily="2" charset="2"/>
              <a:buChar char="§"/>
            </a:pPr>
            <a:r>
              <a:rPr lang="en-US" dirty="0" err="1">
                <a:cs typeface="Calibri" panose="020F0502020204030204" pitchFamily="34" charset="0"/>
              </a:rPr>
              <a:t>Comunique</a:t>
            </a:r>
            <a:r>
              <a:rPr lang="en-US" dirty="0">
                <a:cs typeface="Calibri" panose="020F0502020204030204" pitchFamily="34" charset="0"/>
              </a:rPr>
              <a:t> os resultados, </a:t>
            </a:r>
            <a:br>
              <a:rPr lang="en-US" dirty="0">
                <a:cs typeface="Calibri" panose="020F0502020204030204" pitchFamily="34" charset="0"/>
              </a:rPr>
            </a:br>
            <a:r>
              <a:rPr lang="en-US" dirty="0" err="1">
                <a:cs typeface="Calibri" panose="020F0502020204030204" pitchFamily="34" charset="0"/>
              </a:rPr>
              <a:t>compartilhe</a:t>
            </a:r>
            <a:r>
              <a:rPr lang="en-US" dirty="0">
                <a:cs typeface="Calibri" panose="020F0502020204030204" pitchFamily="34" charset="0"/>
              </a:rPr>
              <a:t> feedback</a:t>
            </a:r>
          </a:p>
          <a:p>
            <a:pPr lvl="1">
              <a:buFont typeface="Wingdings" panose="05000000000000000000" pitchFamily="2" charset="2"/>
              <a:buChar char="§"/>
            </a:pPr>
            <a:r>
              <a:rPr lang="en-US" dirty="0">
                <a:cs typeface="Calibri" panose="020F0502020204030204" pitchFamily="34" charset="0"/>
              </a:rPr>
              <a:t>Aja com base nas suas conclusões</a:t>
            </a:r>
            <a:br>
              <a:rPr lang="en-US" sz="2400" dirty="0">
                <a:cs typeface="Calibri" panose="020F0502020204030204" pitchFamily="34" charset="0"/>
              </a:rPr>
            </a:br>
            <a:endParaRPr lang="en-US" sz="2400" dirty="0">
              <a:cs typeface="Calibri" panose="020F0502020204030204" pitchFamily="34" charset="0"/>
            </a:endParaRPr>
          </a:p>
          <a:p>
            <a:endParaRPr lang="en-US" dirty="0"/>
          </a:p>
        </p:txBody>
      </p:sp>
      <p:sp>
        <p:nvSpPr>
          <p:cNvPr id="2" name="Title 1"/>
          <p:cNvSpPr>
            <a:spLocks noGrp="1"/>
          </p:cNvSpPr>
          <p:nvPr>
            <p:ph type="title"/>
          </p:nvPr>
        </p:nvSpPr>
        <p:spPr/>
        <p:txBody>
          <a:bodyPr/>
          <a:lstStyle/>
          <a:p>
            <a:r>
              <a:rPr lang="en-US" dirty="0"/>
              <a:t>Vigilância </a:t>
            </a:r>
            <a:r>
              <a:rPr lang="en-US" dirty="0" err="1"/>
              <a:t>em</a:t>
            </a:r>
            <a:r>
              <a:rPr lang="en-US" dirty="0"/>
              <a:t> </a:t>
            </a:r>
            <a:r>
              <a:rPr lang="en-US" dirty="0" err="1"/>
              <a:t>Ação</a:t>
            </a:r>
            <a:endParaRPr lang="en-US" dirty="0"/>
          </a:p>
        </p:txBody>
      </p:sp>
      <p:pic>
        <p:nvPicPr>
          <p:cNvPr id="7" name="Picture 6" descr="A picture containing indoor&#10;&#10;Description automatically generated">
            <a:extLst>
              <a:ext uri="{FF2B5EF4-FFF2-40B4-BE49-F238E27FC236}">
                <a16:creationId xmlns:a16="http://schemas.microsoft.com/office/drawing/2014/main" id="{1823BF42-20E9-B5DB-5A0A-A2B44A97A96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2327" r="27170" b="11873"/>
          <a:stretch/>
        </p:blipFill>
        <p:spPr>
          <a:xfrm rot="16200000">
            <a:off x="8257804" y="1592241"/>
            <a:ext cx="2648881" cy="4322599"/>
          </a:xfrm>
          <a:prstGeom prst="rect">
            <a:avLst/>
          </a:prstGeom>
          <a:ln>
            <a:solidFill>
              <a:schemeClr val="tx1"/>
            </a:solidFill>
          </a:ln>
        </p:spPr>
      </p:pic>
    </p:spTree>
    <p:extLst>
      <p:ext uri="{BB962C8B-B14F-4D97-AF65-F5344CB8AC3E}">
        <p14:creationId xmlns:p14="http://schemas.microsoft.com/office/powerpoint/2010/main" val="32866394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2">
            <a:extLst>
              <a:ext uri="{FF2B5EF4-FFF2-40B4-BE49-F238E27FC236}">
                <a16:creationId xmlns:a16="http://schemas.microsoft.com/office/drawing/2014/main" id="{CAC9F1B4-07F4-4F8F-6443-570B68D560B5}"/>
              </a:ext>
            </a:extLst>
          </p:cNvPr>
          <p:cNvSpPr>
            <a:spLocks noGrp="1"/>
          </p:cNvSpPr>
          <p:nvPr>
            <p:ph sz="half" idx="2"/>
          </p:nvPr>
        </p:nvSpPr>
        <p:spPr>
          <a:xfrm>
            <a:off x="555171" y="1518557"/>
            <a:ext cx="10798629" cy="4599609"/>
          </a:xfrm>
        </p:spPr>
        <p:txBody>
          <a:bodyPr lIns="91440" tIns="45720" rIns="91440" bIns="45720" anchor="t"/>
          <a:lstStyle/>
          <a:p>
            <a:pPr marL="228600" indent="-228600">
              <a:buFont typeface="Arial" panose="020B0604020202020204" pitchFamily="34" charset="0"/>
              <a:buChar char="•"/>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Descrever as </a:t>
            </a:r>
            <a:r>
              <a:rPr kumimoji="0" lang="en-US" sz="2800" b="0" i="0" u="none" strike="noStrike" kern="1200" cap="none" spc="0" normalizeH="0" baseline="0" noProof="0" dirty="0" err="1">
                <a:ln>
                  <a:noFill/>
                </a:ln>
                <a:solidFill>
                  <a:prstClr val="black"/>
                </a:solidFill>
                <a:effectLst/>
                <a:uLnTx/>
                <a:uFillTx/>
                <a:latin typeface="Arial"/>
                <a:ea typeface="+mn-ea"/>
                <a:cs typeface="+mn-cs"/>
              </a:rPr>
              <a:t>atividades</a:t>
            </a:r>
            <a:r>
              <a:rPr kumimoji="0" lang="en-US" sz="2800" b="0" i="0" u="none" strike="noStrike" kern="1200" cap="none" spc="0" normalizeH="0" baseline="0" noProof="0" dirty="0">
                <a:ln>
                  <a:noFill/>
                </a:ln>
                <a:solidFill>
                  <a:prstClr val="black"/>
                </a:solidFill>
                <a:effectLst/>
                <a:uLnTx/>
                <a:uFillTx/>
                <a:latin typeface="Arial"/>
                <a:ea typeface="+mn-ea"/>
                <a:cs typeface="+mn-cs"/>
              </a:rPr>
              <a:t> de campo </a:t>
            </a:r>
            <a:r>
              <a:rPr lang="en-US" b="0" dirty="0">
                <a:solidFill>
                  <a:prstClr val="black"/>
                </a:solidFill>
                <a:latin typeface="Arial"/>
              </a:rPr>
              <a:t>que </a:t>
            </a:r>
            <a:r>
              <a:rPr lang="en-US" b="0" dirty="0" err="1">
                <a:solidFill>
                  <a:prstClr val="black"/>
                </a:solidFill>
                <a:latin typeface="Arial"/>
              </a:rPr>
              <a:t>devem</a:t>
            </a:r>
            <a:r>
              <a:rPr lang="en-US" b="0" dirty="0">
                <a:solidFill>
                  <a:prstClr val="black"/>
                </a:solidFill>
                <a:latin typeface="Arial"/>
              </a:rPr>
              <a:t> ser </a:t>
            </a:r>
            <a:r>
              <a:rPr lang="en-US" b="0" dirty="0" err="1">
                <a:solidFill>
                  <a:prstClr val="black"/>
                </a:solidFill>
                <a:latin typeface="Arial"/>
              </a:rPr>
              <a:t>realizadas</a:t>
            </a:r>
            <a:r>
              <a:rPr lang="en-US" b="0" dirty="0">
                <a:solidFill>
                  <a:prstClr val="black"/>
                </a:solidFill>
                <a:latin typeface="Arial"/>
              </a:rPr>
              <a:t> </a:t>
            </a:r>
            <a:r>
              <a:rPr kumimoji="0" lang="en-US" sz="2800" b="0" i="0" u="none" strike="noStrike" kern="1200" cap="none" spc="0" normalizeH="0" baseline="0" noProof="0" dirty="0" err="1">
                <a:ln>
                  <a:noFill/>
                </a:ln>
                <a:solidFill>
                  <a:prstClr val="black"/>
                </a:solidFill>
                <a:effectLst/>
                <a:uLnTx/>
                <a:uFillTx/>
                <a:latin typeface="Arial"/>
                <a:ea typeface="+mn-ea"/>
                <a:cs typeface="+mn-cs"/>
              </a:rPr>
              <a:t>durante</a:t>
            </a:r>
            <a:r>
              <a:rPr kumimoji="0" lang="en-US" sz="2800" b="0" i="0" u="none" strike="noStrike" kern="1200" cap="none" spc="0" normalizeH="0" baseline="0" noProof="0" dirty="0">
                <a:ln>
                  <a:noFill/>
                </a:ln>
                <a:solidFill>
                  <a:prstClr val="black"/>
                </a:solidFill>
                <a:effectLst/>
                <a:uLnTx/>
                <a:uFillTx/>
                <a:latin typeface="Arial"/>
                <a:ea typeface="+mn-ea"/>
                <a:cs typeface="+mn-cs"/>
              </a:rPr>
              <a:t> o Intervalo de Campo 1</a:t>
            </a:r>
          </a:p>
          <a:p>
            <a:pPr marL="228600" marR="0" lvl="0" indent="-228600" algn="l" defTabSz="914400" rtl="0" eaLnBrk="1" fontAlgn="auto" latinLnBrk="0" hangingPunct="1">
              <a:lnSpc>
                <a:spcPct val="100000"/>
              </a:lnSpc>
              <a:spcBef>
                <a:spcPts val="500"/>
              </a:spcBef>
              <a:spcAft>
                <a:spcPts val="5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Enumerar os resultados dessas </a:t>
            </a:r>
            <a:r>
              <a:rPr kumimoji="0" lang="en-US" sz="2800" b="0" i="0" u="none" strike="noStrike" kern="1200" cap="none" spc="0" normalizeH="0" baseline="0" noProof="0" dirty="0" err="1">
                <a:ln>
                  <a:noFill/>
                </a:ln>
                <a:solidFill>
                  <a:prstClr val="black"/>
                </a:solidFill>
                <a:effectLst/>
                <a:uLnTx/>
                <a:uFillTx/>
                <a:latin typeface="Arial"/>
                <a:ea typeface="+mn-ea"/>
                <a:cs typeface="+mn-cs"/>
              </a:rPr>
              <a:t>atividades</a:t>
            </a: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27262903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68231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838200" y="1478857"/>
            <a:ext cx="4752372" cy="4639309"/>
          </a:xfrm>
          <a:prstGeom prst="rect">
            <a:avLst/>
          </a:prstGeom>
        </p:spPr>
        <p:txBody>
          <a:bodyPr/>
          <a:lstStyle/>
          <a:p>
            <a:pPr marL="0">
              <a:buNone/>
            </a:pPr>
            <a:r>
              <a:rPr lang="en-US" b="1" dirty="0" err="1">
                <a:solidFill>
                  <a:srgbClr val="00953A"/>
                </a:solidFill>
              </a:rPr>
              <a:t>Os</a:t>
            </a:r>
            <a:r>
              <a:rPr lang="en-US" b="1" dirty="0">
                <a:solidFill>
                  <a:srgbClr val="00953A"/>
                </a:solidFill>
              </a:rPr>
              <a:t> </a:t>
            </a:r>
            <a:r>
              <a:rPr lang="en-US" b="1" dirty="0" err="1">
                <a:solidFill>
                  <a:srgbClr val="00953A"/>
                </a:solidFill>
              </a:rPr>
              <a:t>Mentores</a:t>
            </a:r>
            <a:r>
              <a:rPr lang="en-US" b="1" dirty="0">
                <a:solidFill>
                  <a:srgbClr val="00953A"/>
                </a:solidFill>
              </a:rPr>
              <a:t> </a:t>
            </a:r>
            <a:r>
              <a:rPr lang="en-US" dirty="0"/>
              <a:t>fornecerão:</a:t>
            </a:r>
          </a:p>
          <a:p>
            <a:pPr lvl="1"/>
            <a:r>
              <a:rPr lang="en-US" dirty="0"/>
              <a:t>Formação a partir da sua experiência no campo</a:t>
            </a:r>
          </a:p>
          <a:p>
            <a:pPr lvl="1"/>
            <a:r>
              <a:rPr lang="en-US" dirty="0"/>
              <a:t>Apoio </a:t>
            </a:r>
            <a:r>
              <a:rPr lang="en-US" dirty="0" err="1"/>
              <a:t>ao</a:t>
            </a:r>
            <a:r>
              <a:rPr lang="en-US" dirty="0"/>
              <a:t> </a:t>
            </a:r>
            <a:r>
              <a:rPr lang="en-US" dirty="0" err="1"/>
              <a:t>planejamento</a:t>
            </a:r>
            <a:r>
              <a:rPr lang="en-US" dirty="0"/>
              <a:t> e à resolução de problemas</a:t>
            </a:r>
          </a:p>
          <a:p>
            <a:pPr lvl="1"/>
            <a:r>
              <a:rPr lang="en-US" dirty="0"/>
              <a:t>Revisões para garantir a exatidão técnica</a:t>
            </a:r>
          </a:p>
          <a:p>
            <a:pPr lvl="1"/>
            <a:r>
              <a:rPr lang="en-US" dirty="0"/>
              <a:t>Defesa do programa e de si</a:t>
            </a:r>
          </a:p>
          <a:p>
            <a:pPr marL="0">
              <a:buNone/>
            </a:pPr>
            <a:endParaRPr lang="en-US" dirty="0"/>
          </a:p>
        </p:txBody>
      </p:sp>
      <p:sp>
        <p:nvSpPr>
          <p:cNvPr id="2" name="Title 1"/>
          <p:cNvSpPr>
            <a:spLocks noGrp="1"/>
          </p:cNvSpPr>
          <p:nvPr>
            <p:ph type="title"/>
          </p:nvPr>
        </p:nvSpPr>
        <p:spPr/>
        <p:txBody>
          <a:bodyPr/>
          <a:lstStyle/>
          <a:p>
            <a:r>
              <a:rPr lang="en-US" dirty="0"/>
              <a:t>Orientação e </a:t>
            </a:r>
            <a:r>
              <a:rPr lang="en-US" dirty="0" err="1"/>
              <a:t>apoio</a:t>
            </a:r>
            <a:r>
              <a:rPr lang="en-US" dirty="0"/>
              <a:t> </a:t>
            </a:r>
            <a:r>
              <a:rPr lang="en-US" dirty="0" err="1"/>
              <a:t>técnico</a:t>
            </a:r>
            <a:endParaRPr lang="en-US" dirty="0"/>
          </a:p>
        </p:txBody>
      </p:sp>
      <p:pic>
        <p:nvPicPr>
          <p:cNvPr id="5" name="Picture 4" descr="A group of people talking">
            <a:extLst>
              <a:ext uri="{FF2B5EF4-FFF2-40B4-BE49-F238E27FC236}">
                <a16:creationId xmlns:a16="http://schemas.microsoft.com/office/drawing/2014/main" id="{E07A9551-C483-3F1F-5660-4B7A94BC2B4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524" r="1410"/>
          <a:stretch/>
        </p:blipFill>
        <p:spPr>
          <a:xfrm>
            <a:off x="5589740" y="1766756"/>
            <a:ext cx="5914531" cy="4063510"/>
          </a:xfrm>
          <a:prstGeom prst="rect">
            <a:avLst/>
          </a:prstGeom>
          <a:ln>
            <a:solidFill>
              <a:schemeClr val="tx1"/>
            </a:solidFill>
          </a:ln>
        </p:spPr>
      </p:pic>
    </p:spTree>
    <p:extLst>
      <p:ext uri="{BB962C8B-B14F-4D97-AF65-F5344CB8AC3E}">
        <p14:creationId xmlns:p14="http://schemas.microsoft.com/office/powerpoint/2010/main" val="41984021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p:txBody>
          <a:bodyPr/>
          <a:lstStyle/>
          <a:p>
            <a:pPr marL="514350" lvl="1" indent="-514350">
              <a:buClrTx/>
              <a:buFont typeface="+mj-lt"/>
              <a:buAutoNum type="arabicPeriod"/>
            </a:pPr>
            <a:r>
              <a:rPr lang="en-US" sz="2800" dirty="0" err="1">
                <a:cs typeface="Calibri" panose="020F0502020204030204" pitchFamily="34" charset="0"/>
              </a:rPr>
              <a:t>Relatório</a:t>
            </a:r>
            <a:r>
              <a:rPr lang="en-US" sz="2800" dirty="0">
                <a:cs typeface="Calibri" panose="020F0502020204030204" pitchFamily="34" charset="0"/>
              </a:rPr>
              <a:t> semanal de vigilância</a:t>
            </a:r>
          </a:p>
          <a:p>
            <a:pPr marL="514350" lvl="1" indent="-514350">
              <a:buClrTx/>
              <a:buFont typeface="+mj-lt"/>
              <a:buAutoNum type="arabicPeriod"/>
            </a:pPr>
            <a:r>
              <a:rPr lang="en-US" sz="2800" dirty="0">
                <a:cs typeface="Calibri" panose="020F0502020204030204" pitchFamily="34" charset="0"/>
              </a:rPr>
              <a:t>Auditorias à qualidade dos dados e </a:t>
            </a:r>
            <a:r>
              <a:rPr lang="en-US" sz="2800" dirty="0" err="1">
                <a:cs typeface="Calibri" panose="020F0502020204030204" pitchFamily="34" charset="0"/>
              </a:rPr>
              <a:t>análise</a:t>
            </a:r>
            <a:r>
              <a:rPr lang="en-US" sz="2800" dirty="0">
                <a:cs typeface="Calibri" panose="020F0502020204030204" pitchFamily="34" charset="0"/>
              </a:rPr>
              <a:t> FFOA</a:t>
            </a:r>
          </a:p>
          <a:p>
            <a:pPr marL="514350" lvl="1" indent="-514350">
              <a:buClrTx/>
              <a:buFont typeface="+mj-lt"/>
              <a:buAutoNum type="arabicPeriod"/>
            </a:pPr>
            <a:r>
              <a:rPr lang="en-US" sz="2800" dirty="0">
                <a:cs typeface="Calibri" panose="020F0502020204030204" pitchFamily="34" charset="0"/>
              </a:rPr>
              <a:t>Quadro de síntese da vigilância da saúde</a:t>
            </a:r>
          </a:p>
          <a:p>
            <a:pPr marL="514350" lvl="1" indent="-514350">
              <a:buClrTx/>
              <a:buFont typeface="+mj-lt"/>
              <a:buAutoNum type="arabicPeriod"/>
            </a:pPr>
            <a:r>
              <a:rPr lang="en-US" sz="2800" dirty="0" err="1">
                <a:cs typeface="Calibri" panose="020F0502020204030204" pitchFamily="34" charset="0"/>
              </a:rPr>
              <a:t>Descrição</a:t>
            </a:r>
            <a:r>
              <a:rPr lang="en-US" sz="2800" dirty="0">
                <a:cs typeface="Calibri" panose="020F0502020204030204" pitchFamily="34" charset="0"/>
              </a:rPr>
              <a:t> de dados de vigilância</a:t>
            </a:r>
          </a:p>
        </p:txBody>
      </p:sp>
      <p:sp>
        <p:nvSpPr>
          <p:cNvPr id="3" name="Title 2">
            <a:extLst>
              <a:ext uri="{FF2B5EF4-FFF2-40B4-BE49-F238E27FC236}">
                <a16:creationId xmlns:a16="http://schemas.microsoft.com/office/drawing/2014/main" id="{E76E7F57-0EF8-3F4E-643B-B5E938A93F29}"/>
              </a:ext>
            </a:extLst>
          </p:cNvPr>
          <p:cNvSpPr>
            <a:spLocks noGrp="1"/>
          </p:cNvSpPr>
          <p:nvPr>
            <p:ph type="title"/>
          </p:nvPr>
        </p:nvSpPr>
        <p:spPr/>
        <p:txBody>
          <a:bodyPr/>
          <a:lstStyle/>
          <a:p>
            <a:r>
              <a:rPr lang="en-US" dirty="0" err="1"/>
              <a:t>Intervalo</a:t>
            </a:r>
            <a:r>
              <a:rPr lang="en-US" dirty="0"/>
              <a:t> de campo 1</a:t>
            </a:r>
            <a:br>
              <a:rPr lang="en-US" dirty="0"/>
            </a:br>
            <a:endParaRPr lang="pt-BR" dirty="0"/>
          </a:p>
        </p:txBody>
      </p:sp>
    </p:spTree>
    <p:extLst>
      <p:ext uri="{BB962C8B-B14F-4D97-AF65-F5344CB8AC3E}">
        <p14:creationId xmlns:p14="http://schemas.microsoft.com/office/powerpoint/2010/main" val="502369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ea typeface="ＭＳ Ｐゴシック" pitchFamily="34" charset="-128"/>
              </a:rPr>
              <a:t>Atividade #1: </a:t>
            </a:r>
            <a:r>
              <a:rPr lang="en-US" dirty="0" err="1"/>
              <a:t>Relatório</a:t>
            </a:r>
            <a:r>
              <a:rPr lang="en-US" dirty="0"/>
              <a:t> </a:t>
            </a:r>
            <a:r>
              <a:rPr lang="en-US" dirty="0" err="1"/>
              <a:t>Semanal</a:t>
            </a:r>
            <a:r>
              <a:rPr lang="en-US" dirty="0"/>
              <a:t> de </a:t>
            </a:r>
            <a:r>
              <a:rPr lang="en-US" dirty="0" err="1"/>
              <a:t>Resumo</a:t>
            </a:r>
            <a:r>
              <a:rPr lang="en-US" dirty="0"/>
              <a:t> de Vigilância (1/2) </a:t>
            </a:r>
          </a:p>
        </p:txBody>
      </p:sp>
      <p:sp>
        <p:nvSpPr>
          <p:cNvPr id="2" name="Content Placeholder 1">
            <a:extLst>
              <a:ext uri="{FF2B5EF4-FFF2-40B4-BE49-F238E27FC236}">
                <a16:creationId xmlns:a16="http://schemas.microsoft.com/office/drawing/2014/main" id="{A02DD46C-881C-4F40-B3F1-C69A8A5DF82F}"/>
              </a:ext>
            </a:extLst>
          </p:cNvPr>
          <p:cNvSpPr>
            <a:spLocks noGrp="1"/>
          </p:cNvSpPr>
          <p:nvPr>
            <p:ph sz="half" idx="2"/>
          </p:nvPr>
        </p:nvSpPr>
        <p:spPr>
          <a:prstGeom prst="rect">
            <a:avLst/>
          </a:prstGeom>
        </p:spPr>
        <p:txBody>
          <a:bodyPr lIns="91440" tIns="45720" rIns="91440" bIns="45720" anchor="t"/>
          <a:lstStyle/>
          <a:p>
            <a:pPr marL="0" indent="0">
              <a:buNone/>
            </a:pPr>
            <a:r>
              <a:rPr lang="en-US" dirty="0"/>
              <a:t>Elaborar relatórios semanais de </a:t>
            </a:r>
            <a:r>
              <a:rPr lang="en-US" dirty="0" err="1"/>
              <a:t>controle</a:t>
            </a:r>
            <a:r>
              <a:rPr lang="en-US" dirty="0"/>
              <a:t> utilizando o </a:t>
            </a:r>
            <a:r>
              <a:rPr lang="en-US" b="1" dirty="0"/>
              <a:t>modelo de relatório de síntese semanal de </a:t>
            </a:r>
            <a:r>
              <a:rPr lang="en-US" b="1" dirty="0" err="1"/>
              <a:t>controle</a:t>
            </a:r>
            <a:r>
              <a:rPr lang="en-US" b="1" dirty="0"/>
              <a:t> </a:t>
            </a:r>
            <a:r>
              <a:rPr lang="en-US" dirty="0"/>
              <a:t>ou o modelo utilizado </a:t>
            </a:r>
            <a:br>
              <a:rPr lang="en-US" dirty="0"/>
            </a:br>
            <a:r>
              <a:rPr lang="en-US" dirty="0" err="1"/>
              <a:t>pelo</a:t>
            </a:r>
            <a:r>
              <a:rPr lang="en-US" dirty="0"/>
              <a:t> </a:t>
            </a:r>
            <a:r>
              <a:rPr lang="en-US" dirty="0" err="1"/>
              <a:t>ministério</a:t>
            </a:r>
            <a:r>
              <a:rPr lang="en-US" dirty="0"/>
              <a:t> da </a:t>
            </a:r>
            <a:r>
              <a:rPr lang="en-US" dirty="0" err="1"/>
              <a:t>saúde</a:t>
            </a:r>
            <a:r>
              <a:rPr lang="en-US" dirty="0"/>
              <a:t> local</a:t>
            </a:r>
          </a:p>
          <a:p>
            <a:pPr lvl="1"/>
            <a:r>
              <a:rPr lang="en-US" dirty="0"/>
              <a:t>Identificar doenças ou eventos de saúde pública que precisam de ser </a:t>
            </a:r>
            <a:r>
              <a:rPr lang="en-US" dirty="0" err="1"/>
              <a:t>rastreados</a:t>
            </a:r>
            <a:r>
              <a:rPr lang="en-US" dirty="0"/>
              <a:t> </a:t>
            </a:r>
            <a:r>
              <a:rPr lang="en-US" dirty="0" err="1"/>
              <a:t>ou</a:t>
            </a:r>
            <a:r>
              <a:rPr lang="en-US" dirty="0"/>
              <a:t> analisados</a:t>
            </a:r>
          </a:p>
          <a:p>
            <a:pPr lvl="1"/>
            <a:r>
              <a:rPr lang="en-US" dirty="0"/>
              <a:t>Obter pelo menos 3 semanas de dados históricos para combinar com 3 semanas de dados de campo (ou seja, mais de 6 semanas no total para as respectivas doenças)</a:t>
            </a:r>
          </a:p>
          <a:p>
            <a:pPr marL="0" indent="0">
              <a:buNone/>
            </a:pPr>
            <a:endParaRPr lang="en-US" dirty="0"/>
          </a:p>
        </p:txBody>
      </p:sp>
    </p:spTree>
    <p:extLst>
      <p:ext uri="{BB962C8B-B14F-4D97-AF65-F5344CB8AC3E}">
        <p14:creationId xmlns:p14="http://schemas.microsoft.com/office/powerpoint/2010/main" val="827135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84FE8DF-CFFD-1BBF-7B8C-2BC8A651BAD0}"/>
              </a:ext>
            </a:extLst>
          </p:cNvPr>
          <p:cNvSpPr>
            <a:spLocks noGrp="1"/>
          </p:cNvSpPr>
          <p:nvPr>
            <p:ph type="title"/>
          </p:nvPr>
        </p:nvSpPr>
        <p:spPr/>
        <p:txBody>
          <a:bodyPr/>
          <a:lstStyle/>
          <a:p>
            <a:r>
              <a:rPr lang="en-US" altLang="en-US" dirty="0" err="1">
                <a:ea typeface="ＭＳ Ｐゴシック" pitchFamily="34" charset="-128"/>
              </a:rPr>
              <a:t>Atividade</a:t>
            </a:r>
            <a:r>
              <a:rPr lang="en-US" altLang="en-US" dirty="0">
                <a:ea typeface="ＭＳ Ｐゴシック" pitchFamily="34" charset="-128"/>
              </a:rPr>
              <a:t> #1: </a:t>
            </a:r>
            <a:r>
              <a:rPr lang="en-US" dirty="0" err="1"/>
              <a:t>Relatório</a:t>
            </a:r>
            <a:r>
              <a:rPr lang="en-US" dirty="0"/>
              <a:t> </a:t>
            </a:r>
            <a:r>
              <a:rPr lang="en-US" dirty="0" err="1"/>
              <a:t>Semanal</a:t>
            </a:r>
            <a:r>
              <a:rPr lang="en-US" dirty="0"/>
              <a:t> de </a:t>
            </a:r>
            <a:r>
              <a:rPr lang="en-US" dirty="0" err="1"/>
              <a:t>Resumo</a:t>
            </a:r>
            <a:r>
              <a:rPr lang="en-US" dirty="0"/>
              <a:t> de Vigilância (2/2) </a:t>
            </a:r>
            <a:br>
              <a:rPr lang="en-US" dirty="0"/>
            </a:br>
            <a:endParaRPr lang="pt-BR" dirty="0"/>
          </a:p>
        </p:txBody>
      </p:sp>
      <p:sp>
        <p:nvSpPr>
          <p:cNvPr id="2" name="Content Placeholder 1">
            <a:extLst>
              <a:ext uri="{FF2B5EF4-FFF2-40B4-BE49-F238E27FC236}">
                <a16:creationId xmlns:a16="http://schemas.microsoft.com/office/drawing/2014/main" id="{A02DD46C-881C-4F40-B3F1-C69A8A5DF82F}"/>
              </a:ext>
            </a:extLst>
          </p:cNvPr>
          <p:cNvSpPr>
            <a:spLocks noGrp="1"/>
          </p:cNvSpPr>
          <p:nvPr>
            <p:ph sz="half" idx="2"/>
          </p:nvPr>
        </p:nvSpPr>
        <p:spPr>
          <a:xfrm>
            <a:off x="838200" y="1478857"/>
            <a:ext cx="5836920" cy="4639309"/>
          </a:xfrm>
          <a:prstGeom prst="rect">
            <a:avLst/>
          </a:prstGeom>
        </p:spPr>
        <p:txBody>
          <a:bodyPr/>
          <a:lstStyle/>
          <a:p>
            <a:pPr marL="0" indent="0">
              <a:buNone/>
            </a:pPr>
            <a:r>
              <a:rPr lang="en-US" dirty="0"/>
              <a:t>Depois de gerar o relatório, os participantes irão</a:t>
            </a:r>
          </a:p>
          <a:p>
            <a:pPr lvl="1"/>
            <a:r>
              <a:rPr lang="en-US" dirty="0"/>
              <a:t>Tomar medidas para a doença ou evento de saúde pública notificável</a:t>
            </a:r>
          </a:p>
          <a:p>
            <a:pPr lvl="1"/>
            <a:r>
              <a:rPr lang="en-US" dirty="0"/>
              <a:t>Resumir os resultados </a:t>
            </a:r>
          </a:p>
          <a:p>
            <a:pPr lvl="1"/>
            <a:r>
              <a:rPr lang="en-US" dirty="0"/>
              <a:t>Preparar </a:t>
            </a:r>
            <a:r>
              <a:rPr lang="en-US" dirty="0" err="1"/>
              <a:t>uma</a:t>
            </a:r>
            <a:r>
              <a:rPr lang="en-US" dirty="0"/>
              <a:t> </a:t>
            </a:r>
            <a:r>
              <a:rPr lang="en-US" dirty="0" err="1"/>
              <a:t>apresentação</a:t>
            </a:r>
            <a:r>
              <a:rPr lang="en-US" dirty="0"/>
              <a:t> para </a:t>
            </a:r>
            <a:r>
              <a:rPr lang="en-US" dirty="0" err="1"/>
              <a:t>apresentar</a:t>
            </a:r>
            <a:r>
              <a:rPr lang="en-US" dirty="0"/>
              <a:t> </a:t>
            </a:r>
            <a:r>
              <a:rPr lang="en-US" dirty="0" err="1"/>
              <a:t>durante</a:t>
            </a:r>
            <a:r>
              <a:rPr lang="en-US" dirty="0"/>
              <a:t> a </a:t>
            </a:r>
            <a:r>
              <a:rPr lang="en-US" dirty="0" err="1"/>
              <a:t>Oficina</a:t>
            </a:r>
            <a:r>
              <a:rPr lang="en-US" dirty="0"/>
              <a:t> 2</a:t>
            </a:r>
          </a:p>
          <a:p>
            <a:pPr marL="0" indent="0">
              <a:buNone/>
            </a:pPr>
            <a:endParaRPr lang="en-US" dirty="0"/>
          </a:p>
        </p:txBody>
      </p:sp>
      <p:pic>
        <p:nvPicPr>
          <p:cNvPr id="5" name="Picture 4" descr="A picture containing person, indoor&#10;&#10;Description automatically generated">
            <a:extLst>
              <a:ext uri="{FF2B5EF4-FFF2-40B4-BE49-F238E27FC236}">
                <a16:creationId xmlns:a16="http://schemas.microsoft.com/office/drawing/2014/main" id="{C96D4994-34DB-9C7B-D291-F68D36B3E7E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3711" t="21564" b="12956"/>
          <a:stretch/>
        </p:blipFill>
        <p:spPr>
          <a:xfrm>
            <a:off x="6508631" y="1834396"/>
            <a:ext cx="5302369" cy="3928230"/>
          </a:xfrm>
          <a:prstGeom prst="rect">
            <a:avLst/>
          </a:prstGeom>
          <a:ln>
            <a:solidFill>
              <a:schemeClr val="tx1"/>
            </a:solidFill>
          </a:ln>
        </p:spPr>
      </p:pic>
    </p:spTree>
    <p:extLst>
      <p:ext uri="{BB962C8B-B14F-4D97-AF65-F5344CB8AC3E}">
        <p14:creationId xmlns:p14="http://schemas.microsoft.com/office/powerpoint/2010/main" val="1347778434"/>
      </p:ext>
    </p:extLst>
  </p:cSld>
  <p:clrMapOvr>
    <a:masterClrMapping/>
  </p:clrMapOvr>
</p:sld>
</file>

<file path=ppt/theme/theme1.xml><?xml version="1.0" encoding="utf-8"?>
<a:theme xmlns:a="http://schemas.openxmlformats.org/drawingml/2006/main" name="Theme2PT_11_14_2024">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Franklin Gothic Medium"/>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2PT_11_14_2024" id="{62F852CC-3320-4244-9CF1-A3638F56D625}" vid="{8CC065A4-8F2B-46DC-8FA1-8453EE6020A6}"/>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52ff0146-47b4-4d51-8c1c-03266fcd63a2">
      <Terms xmlns="http://schemas.microsoft.com/office/infopath/2007/PartnerControls"/>
    </lcf76f155ced4ddcb4097134ff3c332f>
    <TaxCatchAll xmlns="cd03f174-a395-49eb-8ee9-8d943e22f40d" xsi:nil="true"/>
    <SharedWithUsers xmlns="cd03f174-a395-49eb-8ee9-8d943e22f40d">
      <UserInfo>
        <DisplayName>Quick, Linda (CDC/DDPHSIS/CGH/DGHP)</DisplayName>
        <AccountId>49</AccountId>
        <AccountType/>
      </UserInfo>
    </SharedWithUsers>
    <ForReference xmlns="52ff0146-47b4-4d51-8c1c-03266fcd63a2">false</ForRefere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263BB87ED693489DF545C68D111AB5" ma:contentTypeVersion="18" ma:contentTypeDescription="Create a new document." ma:contentTypeScope="" ma:versionID="1cec4caab88798aa6c527385697c2251">
  <xsd:schema xmlns:xsd="http://www.w3.org/2001/XMLSchema" xmlns:xs="http://www.w3.org/2001/XMLSchema" xmlns:p="http://schemas.microsoft.com/office/2006/metadata/properties" xmlns:ns2="52ff0146-47b4-4d51-8c1c-03266fcd63a2" xmlns:ns3="cd03f174-a395-49eb-8ee9-8d943e22f40d" targetNamespace="http://schemas.microsoft.com/office/2006/metadata/properties" ma:root="true" ma:fieldsID="2ae390c631a92185dce381efc91d733f" ns2:_="" ns3:_="">
    <xsd:import namespace="52ff0146-47b4-4d51-8c1c-03266fcd63a2"/>
    <xsd:import namespace="cd03f174-a395-49eb-8ee9-8d943e22f40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ForReferenc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ff0146-47b4-4d51-8c1c-03266fcd63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353dbe8-8260-4ccf-8219-3d2995e6fa1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ForReference" ma:index="24" nillable="true" ma:displayName="For Reference" ma:default="0" ma:description="Yes/No if this file is important to understand the context and history of ZFETP." ma:format="Dropdown" ma:internalName="ForReference">
      <xsd:simpleType>
        <xsd:restriction base="dms:Boolean"/>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d03f174-a395-49eb-8ee9-8d943e22f40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8d37e551-fb76-4f25-8c56-d73644bbf5a5}" ma:internalName="TaxCatchAll" ma:showField="CatchAllData" ma:web="cd03f174-a395-49eb-8ee9-8d943e22f4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098E97C-CFC5-4536-BFCB-15B930EF0173}">
  <ds:schemaRefs>
    <ds:schemaRef ds:uri="http://purl.org/dc/elements/1.1/"/>
    <ds:schemaRef ds:uri="http://schemas.microsoft.com/office/infopath/2007/PartnerControls"/>
    <ds:schemaRef ds:uri="http://www.w3.org/XML/1998/namespace"/>
    <ds:schemaRef ds:uri="http://schemas.microsoft.com/office/2006/documentManagement/types"/>
    <ds:schemaRef ds:uri="52ff0146-47b4-4d51-8c1c-03266fcd63a2"/>
    <ds:schemaRef ds:uri="http://schemas.openxmlformats.org/package/2006/metadata/core-properties"/>
    <ds:schemaRef ds:uri="http://schemas.microsoft.com/office/2006/metadata/properties"/>
    <ds:schemaRef ds:uri="cd03f174-a395-49eb-8ee9-8d943e22f40d"/>
    <ds:schemaRef ds:uri="http://purl.org/dc/terms/"/>
    <ds:schemaRef ds:uri="http://purl.org/dc/dcmitype/"/>
  </ds:schemaRefs>
</ds:datastoreItem>
</file>

<file path=customXml/itemProps2.xml><?xml version="1.0" encoding="utf-8"?>
<ds:datastoreItem xmlns:ds="http://schemas.openxmlformats.org/officeDocument/2006/customXml" ds:itemID="{AF3F4698-45AD-4C50-96AE-317E6E9C1372}">
  <ds:schemaRefs>
    <ds:schemaRef ds:uri="http://schemas.microsoft.com/sharepoint/v3/contenttype/forms"/>
  </ds:schemaRefs>
</ds:datastoreItem>
</file>

<file path=customXml/itemProps3.xml><?xml version="1.0" encoding="utf-8"?>
<ds:datastoreItem xmlns:ds="http://schemas.openxmlformats.org/officeDocument/2006/customXml" ds:itemID="{FA99EA16-180E-45CD-ACAE-19C49F73174D}"/>
</file>

<file path=docProps/app.xml><?xml version="1.0" encoding="utf-8"?>
<Properties xmlns="http://schemas.openxmlformats.org/officeDocument/2006/extended-properties" xmlns:vt="http://schemas.openxmlformats.org/officeDocument/2006/docPropsVTypes">
  <Template>Theme2PT_11_14_2024</Template>
  <TotalTime>42524</TotalTime>
  <Words>5924</Words>
  <Application>Microsoft Office PowerPoint</Application>
  <PresentationFormat>Widescreen</PresentationFormat>
  <Paragraphs>667</Paragraphs>
  <Slides>32</Slides>
  <Notes>32</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32</vt:i4>
      </vt:variant>
    </vt:vector>
  </HeadingPairs>
  <TitlesOfParts>
    <vt:vector size="43" baseType="lpstr">
      <vt:lpstr>ＭＳ Ｐゴシック</vt:lpstr>
      <vt:lpstr>Arial</vt:lpstr>
      <vt:lpstr>Arial Re</vt:lpstr>
      <vt:lpstr>Calibri</vt:lpstr>
      <vt:lpstr>Courier New</vt:lpstr>
      <vt:lpstr>Franklin Gothic Medium</vt:lpstr>
      <vt:lpstr>Franklin Gothic Medium Cond</vt:lpstr>
      <vt:lpstr>Symbol</vt:lpstr>
      <vt:lpstr>Times New Roman</vt:lpstr>
      <vt:lpstr>Wingdings</vt:lpstr>
      <vt:lpstr>Theme2PT_11_14_2024</vt:lpstr>
      <vt:lpstr>PowerPoint Presentation</vt:lpstr>
      <vt:lpstr>Guia de atividades de campo</vt:lpstr>
      <vt:lpstr>PowerPoint Presentation</vt:lpstr>
      <vt:lpstr>PowerPoint Presentation</vt:lpstr>
      <vt:lpstr>PowerPoint Presentation</vt:lpstr>
      <vt:lpstr>Orientação e apoio técnico</vt:lpstr>
      <vt:lpstr>Intervalo de campo 1 </vt:lpstr>
      <vt:lpstr>Atividade #1: Relatório Semanal de Resumo de Vigilância (1/2) </vt:lpstr>
      <vt:lpstr>Atividade #1: Relatório Semanal de Resumo de Vigilância (2/2)  </vt:lpstr>
      <vt:lpstr>4 seções de um relatório semanal  de vigilância</vt:lpstr>
      <vt:lpstr>Seção 1. Destaques da semana</vt:lpstr>
      <vt:lpstr>Seção 2. Atualidade e exaustividade (1/2) </vt:lpstr>
      <vt:lpstr>Seção 2. Atualidade e exaustividade (2/2)</vt:lpstr>
      <vt:lpstr>Seção 3. Relatórios de doenças (1/2) </vt:lpstr>
      <vt:lpstr>Seção 3. Relatórios de doenças (2/2)</vt:lpstr>
      <vt:lpstr>Seção 4. Foco da doença (de escolha) (1/2)</vt:lpstr>
      <vt:lpstr>Seção 4. Foco da doença (de escolha) (2/2)</vt:lpstr>
      <vt:lpstr>Auditoria da qualidade dos dados (AQD)</vt:lpstr>
      <vt:lpstr>Importância das auditorias à qualidade dos dados</vt:lpstr>
      <vt:lpstr>Auditoria da qualidade dos dados  (AQD) (1/2)</vt:lpstr>
      <vt:lpstr>Auditoria da qualidade dos dados  (AQD) (2/2)</vt:lpstr>
      <vt:lpstr>Atividade #2: Análise FFOA</vt:lpstr>
      <vt:lpstr>Atividade #3: Quadro resumo da vigilância da Uma Só Saúde</vt:lpstr>
      <vt:lpstr>Exemplos</vt:lpstr>
      <vt:lpstr>Atividade #4: Informática de saúde pública - Visualizar dados de vigilância</vt:lpstr>
      <vt:lpstr>Está na sua parede?</vt:lpstr>
      <vt:lpstr>O que está na sua parede? (1/4)</vt:lpstr>
      <vt:lpstr>O que está na sua parede? (2/4)</vt:lpstr>
      <vt:lpstr>O que está na sua parede? (3/4)</vt:lpstr>
      <vt:lpstr>O que está na sua parede? (4/4)</vt:lpstr>
      <vt:lpstr>Resumo das atividades e  apresentações concretas</vt:lpstr>
      <vt:lpstr>Vigilância em Ação</vt:lpstr>
    </vt:vector>
  </TitlesOfParts>
  <Company>EpiNorth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Matching in Case-Control Studies</dc:title>
  <dc:creator>Richard C. Dicker</dc:creator>
  <cp:keywords>, docId:77AABD0004B4A376966CD166484E0679</cp:keywords>
  <cp:lastModifiedBy>Gallagher, Darby (CDC/GHC/DGHP)</cp:lastModifiedBy>
  <cp:revision>291</cp:revision>
  <cp:lastPrinted>2020-02-28T15:38:37Z</cp:lastPrinted>
  <dcterms:created xsi:type="dcterms:W3CDTF">2005-08-29T16:54:09Z</dcterms:created>
  <dcterms:modified xsi:type="dcterms:W3CDTF">2026-01-27T01:31:20Z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af03ff0-41c5-4c41-b55e-fabb8fae94be_Enabled">
    <vt:lpwstr>true</vt:lpwstr>
  </property>
  <property fmtid="{D5CDD505-2E9C-101B-9397-08002B2CF9AE}" pid="3" name="MSIP_Label_8af03ff0-41c5-4c41-b55e-fabb8fae94be_SetDate">
    <vt:lpwstr>2021-05-20T21:06:53Z</vt:lpwstr>
  </property>
  <property fmtid="{D5CDD505-2E9C-101B-9397-08002B2CF9AE}" pid="4" name="MSIP_Label_8af03ff0-41c5-4c41-b55e-fabb8fae94be_Method">
    <vt:lpwstr>Privileged</vt:lpwstr>
  </property>
  <property fmtid="{D5CDD505-2E9C-101B-9397-08002B2CF9AE}" pid="5" name="MSIP_Label_8af03ff0-41c5-4c41-b55e-fabb8fae94be_Name">
    <vt:lpwstr>8af03ff0-41c5-4c41-b55e-fabb8fae94be</vt:lpwstr>
  </property>
  <property fmtid="{D5CDD505-2E9C-101B-9397-08002B2CF9AE}" pid="6" name="MSIP_Label_8af03ff0-41c5-4c41-b55e-fabb8fae94be_SiteId">
    <vt:lpwstr>9ce70869-60db-44fd-abe8-d2767077fc8f</vt:lpwstr>
  </property>
  <property fmtid="{D5CDD505-2E9C-101B-9397-08002B2CF9AE}" pid="7" name="MSIP_Label_8af03ff0-41c5-4c41-b55e-fabb8fae94be_ActionId">
    <vt:lpwstr>1d0debc9-26cf-4a0b-9ca2-1db01ac88606</vt:lpwstr>
  </property>
  <property fmtid="{D5CDD505-2E9C-101B-9397-08002B2CF9AE}" pid="8" name="MSIP_Label_8af03ff0-41c5-4c41-b55e-fabb8fae94be_ContentBits">
    <vt:lpwstr>0</vt:lpwstr>
  </property>
  <property fmtid="{D5CDD505-2E9C-101B-9397-08002B2CF9AE}" pid="9" name="ContentTypeId">
    <vt:lpwstr>0x010100BB263BB87ED693489DF545C68D111AB5</vt:lpwstr>
  </property>
  <property fmtid="{D5CDD505-2E9C-101B-9397-08002B2CF9AE}" pid="10" name="MediaServiceImageTags">
    <vt:lpwstr/>
  </property>
</Properties>
</file>