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58" r:id="rId4"/>
  </p:sldMasterIdLst>
  <p:notesMasterIdLst>
    <p:notesMasterId r:id="rId28"/>
  </p:notesMasterIdLst>
  <p:handoutMasterIdLst>
    <p:handoutMasterId r:id="rId29"/>
  </p:handoutMasterIdLst>
  <p:sldIdLst>
    <p:sldId id="504" r:id="rId5"/>
    <p:sldId id="654" r:id="rId6"/>
    <p:sldId id="661" r:id="rId7"/>
    <p:sldId id="341" r:id="rId8"/>
    <p:sldId id="601" r:id="rId9"/>
    <p:sldId id="602" r:id="rId10"/>
    <p:sldId id="603" r:id="rId11"/>
    <p:sldId id="604" r:id="rId12"/>
    <p:sldId id="616" r:id="rId13"/>
    <p:sldId id="606" r:id="rId14"/>
    <p:sldId id="607" r:id="rId15"/>
    <p:sldId id="611" r:id="rId16"/>
    <p:sldId id="656" r:id="rId17"/>
    <p:sldId id="612" r:id="rId18"/>
    <p:sldId id="660" r:id="rId19"/>
    <p:sldId id="608" r:id="rId20"/>
    <p:sldId id="657" r:id="rId21"/>
    <p:sldId id="658" r:id="rId22"/>
    <p:sldId id="653" r:id="rId23"/>
    <p:sldId id="417" r:id="rId24"/>
    <p:sldId id="652" r:id="rId25"/>
    <p:sldId id="609" r:id="rId26"/>
    <p:sldId id="662" r:id="rId2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7E1A0B9E-0C2F-1455-9A5B-124370CFDCF0}" name="Albanna, Sara (CDC/GHC/DGHP)" initials="AS(" userId="S::uic6@cdc.gov::66ccce23-a100-40f3-9ea6-11e572d3e19a" providerId="AD"/>
  <p188:author id="{D71DB8A5-77F4-3016-5A88-EDAC4D4F1636}" name="Yard, Ellen E. (CDC/GHC/DGHP)" initials="YEE(" userId="S::IGF8@cdc.gov::19c9ef13-1d29-41fa-9fd7-59de21a7a375"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A4"/>
    <a:srgbClr val="4472C4"/>
    <a:srgbClr val="CC0000"/>
    <a:srgbClr val="109648"/>
    <a:srgbClr val="F7941D"/>
    <a:srgbClr val="00820C"/>
    <a:srgbClr val="909C9C"/>
    <a:srgbClr val="005808"/>
    <a:srgbClr val="33CC33"/>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BEAE11-EAA6-84D2-1F5B-0594EDFF148A}" v="4" dt="2024-11-15T17:54:03.7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90" autoAdjust="0"/>
    <p:restoredTop sz="74151" autoAdjust="0"/>
  </p:normalViewPr>
  <p:slideViewPr>
    <p:cSldViewPr snapToGrid="0">
      <p:cViewPr varScale="1">
        <p:scale>
          <a:sx n="52" d="100"/>
          <a:sy n="52" d="100"/>
        </p:scale>
        <p:origin x="712" y="28"/>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Recolher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Detetar, Diagnosticar</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Recolher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7912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FETPF2.0_f08_</a:t>
            </a:r>
            <a:r>
              <a:rPr lang="en-US"/>
              <a:t>Communicate</a:t>
            </a:r>
            <a:r>
              <a:rPr lang="en-US" altLang="en-US"/>
              <a:t>_PPT_2020-02.pptx</a:t>
            </a:r>
          </a:p>
        </p:txBody>
      </p:sp>
      <p:sp>
        <p:nvSpPr>
          <p:cNvPr id="129029" name="Rectangle 5"/>
          <p:cNvSpPr>
            <a:spLocks noGrp="1" noChangeArrowheads="1"/>
          </p:cNvSpPr>
          <p:nvPr>
            <p:ph type="sldNum" sz="quarter" idx="3"/>
          </p:nvPr>
        </p:nvSpPr>
        <p:spPr bwMode="auto">
          <a:xfrm>
            <a:off x="6172200" y="8829675"/>
            <a:ext cx="8366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xmlns:p14="http://schemas.microsoft.com/office/powerpoint/2010/main" xmlns="">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Clique para editar os estilos de texto principal</a:t>
            </a:r>
          </a:p>
          <a:p>
            <a:pPr lvl="1"/>
            <a:r>
              <a:rPr lang="en-US" noProof="0"/>
              <a:t>Segundo nível</a:t>
            </a:r>
          </a:p>
          <a:p>
            <a:pPr lvl="2"/>
            <a:r>
              <a:rPr lang="en-US" noProof="0"/>
              <a:t>Terceiro nível</a:t>
            </a:r>
          </a:p>
          <a:p>
            <a:pPr lvl="3"/>
            <a:r>
              <a:rPr lang="en-US" noProof="0"/>
              <a:t>Quarto nível</a:t>
            </a:r>
          </a:p>
          <a:p>
            <a:pPr lvl="4"/>
            <a:r>
              <a:rPr lang="en-US" noProof="0"/>
              <a:t>Quinto nível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b="1" dirty="0">
                <a:latin typeface="Arial" panose="020B0604020202020204" pitchFamily="34" charset="0"/>
                <a:cs typeface="Arial" panose="020B0604020202020204" pitchFamily="34" charset="0"/>
              </a:rPr>
              <a:t>Notas do instrutor: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pt-BR" sz="1200" b="0" i="1">
              <a:solidFill>
                <a:srgbClr val="111111"/>
              </a:solidFill>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pt-BR" sz="1200" b="0" i="1">
                <a:solidFill>
                  <a:srgbClr val="111111"/>
                </a:solidFill>
                <a:effectLst/>
                <a:latin typeface="Arial" panose="020B0604020202020204" pitchFamily="34" charset="0"/>
                <a:cs typeface="Arial" panose="020B0604020202020204" pitchFamily="34" charset="0"/>
              </a:rPr>
              <a:t>Sinta-se </a:t>
            </a:r>
            <a:r>
              <a:rPr lang="pt-BR" sz="1200" b="0" i="1" dirty="0">
                <a:solidFill>
                  <a:srgbClr val="111111"/>
                </a:solidFill>
                <a:effectLst/>
                <a:latin typeface="Arial" panose="020B0604020202020204" pitchFamily="34" charset="0"/>
                <a:cs typeface="Arial" panose="020B0604020202020204" pitchFamily="34" charset="0"/>
              </a:rPr>
              <a:t>à vontade para modificar esta apresentação conforme necessário para se adequar ao seu contexto local. Se forem feitas modificações, indique:</a:t>
            </a:r>
            <a:r>
              <a:rPr lang="pt-BR" sz="1200" b="1" i="1" dirty="0">
                <a:solidFill>
                  <a:srgbClr val="111111"/>
                </a:solidFill>
                <a:effectLst/>
                <a:latin typeface="Arial" panose="020B0604020202020204" pitchFamily="34" charset="0"/>
                <a:cs typeface="Arial" panose="020B0604020202020204" pitchFamily="34" charset="0"/>
              </a:rPr>
              <a:t> "Esta apresentação foi modificada em parte da versão original do CDC" </a:t>
            </a:r>
            <a:r>
              <a:rPr lang="pt-BR" sz="1200" b="0" i="1" dirty="0">
                <a:solidFill>
                  <a:srgbClr val="111111"/>
                </a:solidFill>
                <a:effectLst/>
                <a:latin typeface="Arial" panose="020B0604020202020204" pitchFamily="34" charset="0"/>
                <a:cs typeface="Arial" panose="020B0604020202020204" pitchFamily="34" charset="0"/>
              </a:rPr>
              <a:t>neste slide.</a:t>
            </a:r>
            <a:endParaRPr lang="en-US" sz="1200" b="0" i="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n-US" altLang="en-US" b="1"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altLang="en-US" b="1" u="sng" dirty="0" err="1">
                <a:latin typeface="Arial" panose="020B0604020202020204" pitchFamily="34" charset="0"/>
                <a:cs typeface="Arial" panose="020B0604020202020204" pitchFamily="34" charset="0"/>
              </a:rPr>
              <a:t>Dizer</a:t>
            </a:r>
            <a:r>
              <a:rPr lang="en-US" altLang="en-US" b="1" u="sng" dirty="0">
                <a:latin typeface="Arial" panose="020B0604020202020204" pitchFamily="34" charset="0"/>
                <a:cs typeface="Arial" panose="020B0604020202020204" pitchFamily="34" charset="0"/>
              </a:rPr>
              <a:t>:</a:t>
            </a:r>
            <a:r>
              <a:rPr lang="en-US" altLang="en-US" b="1" u="none" dirty="0">
                <a:latin typeface="Arial" panose="020B0604020202020204" pitchFamily="34" charset="0"/>
                <a:cs typeface="Arial" panose="020B0604020202020204" pitchFamily="34" charset="0"/>
              </a:rPr>
              <a:t> </a:t>
            </a:r>
            <a:r>
              <a:rPr lang="en-US" altLang="en-US" dirty="0">
                <a:latin typeface="Arial" panose="020B0604020202020204" pitchFamily="34" charset="0"/>
                <a:cs typeface="Arial" panose="020B0604020202020204" pitchFamily="34" charset="0"/>
              </a:rPr>
              <a:t>Vamos agora discutir a comunicação de informações de vigilância.</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Se tiver uma cópia impressa do Boletim Epidemiológico do Ministério da Saúde (ou do INSP), ou de um relatório de outros ministérios, mostre-a agora.</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responsáveis pela vigilância a nível distrital devem desenvolver um plano sobre o que publicar e com que frequência.  Os relatórios semanais podem consistir principalmente em tabelas e gráficos, incluindo doenças com potencial epidémico. Estes relatórios são analisados e revistos principalmente pelo pessoal interno. Se for detectado um evento invulgar, pode ser importante uma comunicação adicional.</a:t>
            </a:r>
          </a:p>
          <a:p>
            <a:pPr marL="628650" marR="0" lvl="1" indent="-171450">
              <a:lnSpc>
                <a:spcPct val="115000"/>
              </a:lnSpc>
              <a:spcBef>
                <a:spcPts val="0"/>
              </a:spcBef>
              <a:spcAft>
                <a:spcPts val="1200"/>
              </a:spcAft>
              <a:buFont typeface="Courier New" panose="02070309020205020404" pitchFamily="49" charset="0"/>
              <a:buChar char="o"/>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relatórios mensais ou trimestrais são frequentemente utilizados como base para um boletim distribuído aos prestadores de cuidados de saúde do distrito. Podem também ser distribuídos aos gabinetes distritais de outros sectores. Os resumos anuais de cada doença de declaração obrigatória ou grupo de doenças relacionadas são valiosos para o planeamento do programa e como referências de base. É importante dar feedback aos prestadores de cuidados de saúde, aos prestadores de cuidados a animais e aos laboratórios (</a:t>
            </a:r>
            <a:r>
              <a:rPr lang="en-US" sz="1200" i="1" dirty="0">
                <a:effectLst/>
                <a:latin typeface="Arial" panose="020B0604020202020204" pitchFamily="34" charset="0"/>
                <a:ea typeface="Times New Roman" panose="02020603050405020304" pitchFamily="18" charset="0"/>
                <a:cs typeface="Arial" panose="020B0604020202020204" pitchFamily="34" charset="0"/>
              </a:rPr>
              <a:t>que podem ser considerados os utilizadores finais</a:t>
            </a:r>
            <a:r>
              <a:rPr lang="en-US" sz="1200" dirty="0">
                <a:effectLst/>
                <a:latin typeface="Arial" panose="020B0604020202020204" pitchFamily="34" charset="0"/>
                <a:ea typeface="Times New Roman" panose="02020603050405020304" pitchFamily="18" charset="0"/>
                <a:cs typeface="Arial" panose="020B0604020202020204" pitchFamily="34" charset="0"/>
              </a:rPr>
              <a:t>) no distrito.</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As instalações podem utilizar o feedback sobre a qualidade da vigilância de doenças para melhorar o seu planeamento e tomar medidas!</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O feedback deve também enviar a importante mensagem de que os relatórios sobre as instalações são utilizados e apreciados.</a:t>
            </a:r>
          </a:p>
          <a:p>
            <a:pPr marL="800100" marR="0" lvl="1" indent="-342900">
              <a:lnSpc>
                <a:spcPct val="115000"/>
              </a:lnSpc>
              <a:spcBef>
                <a:spcPts val="0"/>
              </a:spcBef>
              <a:spcAft>
                <a:spcPts val="1200"/>
              </a:spcAft>
              <a:buFont typeface="Courier New" panose="02070309020205020404" pitchFamily="49" charset="0"/>
              <a:buChar char="o"/>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Explique aos participantes que o preenchimento do relatório semanal será uma atividade de campo obrigatória.</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2343325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comunicações são também uma componente essencial da preparação para situações de emergência. Garantir que as informações de contacto são actualizadas regularmente pode facilitar os debates </a:t>
            </a:r>
            <a:r>
              <a:rPr lang="en-US" sz="1200" dirty="0" err="1">
                <a:effectLst/>
                <a:latin typeface="Arial" panose="020B0604020202020204" pitchFamily="34" charset="0"/>
                <a:ea typeface="Times New Roman" panose="02020603050405020304" pitchFamily="18" charset="0"/>
                <a:cs typeface="Arial" panose="020B0604020202020204" pitchFamily="34" charset="0"/>
              </a:rPr>
              <a:t>biDizereccionais</a:t>
            </a:r>
            <a:r>
              <a:rPr lang="en-US" sz="1200" dirty="0">
                <a:effectLst/>
                <a:latin typeface="Arial" panose="020B0604020202020204" pitchFamily="34" charset="0"/>
                <a:ea typeface="Times New Roman" panose="02020603050405020304" pitchFamily="18" charset="0"/>
                <a:cs typeface="Arial" panose="020B0604020202020204" pitchFamily="34" charset="0"/>
              </a:rPr>
              <a:t> sobre questões de saúde pública extremamente importantes.</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clínicos das unidades de saúde ou os técnicos de laboratório devem ser encorajados a simplesmente pegar no telefone ou enviar uma mensagem de correio eletrónico para discutir um evento de saúde invulgar ou discutir o que pode representar a fase inicial de um surto de doença no distrito. Este mesmo conceito aplica-se aos responsáveis pela vigilância de diferentes sectores. É crucial estabelecer uma rede de contactos que possa ser contactada quando surge um possível surto zoonótico. No caso de doenças infecciosas emergentes, isto é especialmente importante, uma vez que os cientistas podem ainda não saber se a doença é zoonótica, transmitida por vectores ou simplesmente transmitida de pessoa para pessoa. </a:t>
            </a:r>
          </a:p>
          <a:p>
            <a:pPr marL="0" marR="0" indent="0">
              <a:lnSpc>
                <a:spcPct val="115000"/>
              </a:lnSpc>
              <a:spcBef>
                <a:spcPts val="0"/>
              </a:spcBef>
              <a:spcAft>
                <a:spcPts val="12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Abrir e manter canais de comunicação numa base rotineira aumenta a probabilidade de estes funcionarem melhor numa situação de emergência. Uma epidemia ou uma catástrofe natural exige trabalho de equipa, e um trabalho de equipa bem sucedido exige comunicações eficazes.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exemplo, para as doenças prioritárias, pode haver um limiar de alerta específico para cada doença (por exemplo, meningite meningocócica). Quando o nível do limiar é ultrapassado, as comunicações podem orientar os passos de preparação adequados e as acções necessárias. Os pormenores destas acções serão discutidos na lição seguinte.</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714900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só saúde deve ser considerada em todo o ciclo de vigilância da saúde pública. No entanto, a OH é particularmente importante aquando da comunicação de informações de vigilância. Ao considerar a questão "Quem precisa desta informação?", lembre-se que a comunicação deve ser </a:t>
            </a:r>
            <a:r>
              <a:rPr lang="en-US" sz="1200" dirty="0" err="1">
                <a:effectLst/>
                <a:latin typeface="Arial" panose="020B0604020202020204" pitchFamily="34" charset="0"/>
                <a:ea typeface="Times New Roman" panose="02020603050405020304" pitchFamily="18" charset="0"/>
                <a:cs typeface="Arial" panose="020B0604020202020204" pitchFamily="34" charset="0"/>
              </a:rPr>
              <a:t>biDizerecional</a:t>
            </a:r>
            <a:r>
              <a:rPr lang="en-US" sz="1200" dirty="0">
                <a:effectLst/>
                <a:latin typeface="Arial" panose="020B0604020202020204" pitchFamily="34" charset="0"/>
                <a:ea typeface="Times New Roman" panose="02020603050405020304" pitchFamily="18" charset="0"/>
                <a:cs typeface="Arial" panose="020B0604020202020204" pitchFamily="34" charset="0"/>
              </a:rPr>
              <a:t>. Se os parceiros One Health contribuírem com dados para um sistema de vigilância, devem também receber resumos dos resultados desse sistema. </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questão "O que deve ser comunicado?" pode variar consoante o parceiro, mas considere as implicações dos dados de vigilância e o impacto que podem ter na saúde humana, animal e ambiental. A inclusão de resumos da forma como estes dados podem informar a saúde pública, bem como a saúde animal e dos ecossistemas, pode ajudar a construir relações com parceiros multidisciplinares e a manter o seu apoio contínuo na partilha de dados para sistemas combinados de vigilância One Health.</a:t>
            </a:r>
          </a:p>
          <a:p>
            <a:pPr marL="0" marR="0">
              <a:lnSpc>
                <a:spcPct val="115000"/>
              </a:lnSpc>
              <a:spcBef>
                <a:spcPts val="0"/>
              </a:spcBef>
              <a:spcAft>
                <a:spcPts val="12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2802470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indent="-171450">
              <a:lnSpc>
                <a:spcPct val="115000"/>
              </a:lnSpc>
              <a:spcBef>
                <a:spcPts val="0"/>
              </a:spcBef>
              <a:spcAft>
                <a:spcPts val="1200"/>
              </a:spcAft>
              <a:buFont typeface="Wingdings" panose="05000000000000000000" pitchFamily="2" charset="2"/>
              <a:buChar char="§"/>
            </a:pPr>
            <a:r>
              <a:rPr lang="en-US" sz="1200" b="1" u="sng" dirty="0" err="1">
                <a:effectLst/>
                <a:latin typeface="Arial"/>
                <a:ea typeface="Times New Roman" panose="02020603050405020304" pitchFamily="18" charset="0"/>
                <a:cs typeface="Arial"/>
              </a:rPr>
              <a:t>Dizer</a:t>
            </a:r>
            <a:r>
              <a:rPr lang="en-US" sz="1200" b="1" u="sng" dirty="0">
                <a:effectLst/>
                <a:latin typeface="Arial"/>
                <a:ea typeface="Times New Roman" panose="02020603050405020304" pitchFamily="18" charset="0"/>
                <a:cs typeface="Arial"/>
              </a:rPr>
              <a:t>:</a:t>
            </a:r>
            <a:r>
              <a:rPr lang="en-US" sz="1200" b="1" u="none" dirty="0">
                <a:effectLst/>
                <a:latin typeface="Arial"/>
                <a:ea typeface="Times New Roman" panose="02020603050405020304" pitchFamily="18" charset="0"/>
                <a:cs typeface="Arial"/>
              </a:rPr>
              <a:t> </a:t>
            </a:r>
            <a:r>
              <a:rPr lang="en-US" sz="1200" dirty="0">
                <a:effectLst/>
                <a:latin typeface="Arial"/>
                <a:ea typeface="Times New Roman" panose="02020603050405020304" pitchFamily="18" charset="0"/>
                <a:cs typeface="Arial"/>
              </a:rPr>
              <a:t>Um exemplo de comunicações importantes do One Health pode ser encontrado na vigilância de um patógeno fúngico zoonótico emergente no Brasil chamado </a:t>
            </a:r>
            <a:r>
              <a:rPr lang="en-US" sz="1200" i="1" dirty="0" err="1">
                <a:effectLst/>
                <a:latin typeface="Arial"/>
                <a:ea typeface="Times New Roman" panose="02020603050405020304" pitchFamily="18" charset="0"/>
                <a:cs typeface="Arial"/>
              </a:rPr>
              <a:t>Sporothrix</a:t>
            </a:r>
            <a:r>
              <a:rPr lang="en-US" sz="1200" i="1" dirty="0">
                <a:effectLst/>
                <a:latin typeface="Arial"/>
                <a:ea typeface="Times New Roman" panose="02020603050405020304" pitchFamily="18" charset="0"/>
                <a:cs typeface="Arial"/>
              </a:rPr>
              <a:t> </a:t>
            </a:r>
            <a:r>
              <a:rPr lang="en-US" sz="1200" i="1" dirty="0" err="1">
                <a:effectLst/>
                <a:latin typeface="Arial"/>
                <a:ea typeface="Times New Roman" panose="02020603050405020304" pitchFamily="18" charset="0"/>
                <a:cs typeface="Arial"/>
              </a:rPr>
              <a:t>brasiliensis</a:t>
            </a:r>
            <a:r>
              <a:rPr lang="en-US" sz="1200" dirty="0">
                <a:effectLst/>
                <a:latin typeface="Arial"/>
                <a:ea typeface="Times New Roman" panose="02020603050405020304" pitchFamily="18" charset="0"/>
                <a:cs typeface="Arial"/>
              </a:rPr>
              <a:t>, que causa a esporotricose transmitida por gatos</a:t>
            </a:r>
            <a:r>
              <a:rPr lang="en-US" dirty="0">
                <a:latin typeface="Arial"/>
                <a:ea typeface="Times New Roman" panose="02020603050405020304" pitchFamily="18" charset="0"/>
                <a:cs typeface="Arial"/>
              </a:rPr>
              <a:t>. </a:t>
            </a:r>
          </a:p>
          <a:p>
            <a:pPr>
              <a:lnSpc>
                <a:spcPct val="114999"/>
              </a:lnSpc>
              <a:spcBef>
                <a:spcPts val="0"/>
              </a:spcBef>
              <a:spcAft>
                <a:spcPts val="1200"/>
              </a:spcAft>
            </a:pPr>
            <a:endParaRPr lang="en-US" dirty="0">
              <a:latin typeface="Arial"/>
              <a:cs typeface="Arial"/>
            </a:endParaRPr>
          </a:p>
          <a:p>
            <a:pPr marL="171450" indent="-171450">
              <a:lnSpc>
                <a:spcPct val="114999"/>
              </a:lnSpc>
              <a:spcBef>
                <a:spcPts val="0"/>
              </a:spcBef>
              <a:spcAft>
                <a:spcPts val="1200"/>
              </a:spcAft>
              <a:buFont typeface="Wingdings" panose="05000000000000000000" pitchFamily="2" charset="2"/>
              <a:buChar char="§"/>
            </a:pPr>
            <a:r>
              <a:rPr lang="en-US" sz="1200" b="1" u="sng" dirty="0">
                <a:effectLst/>
                <a:latin typeface="Arial"/>
                <a:ea typeface="Times New Roman" panose="02020603050405020304" pitchFamily="18" charset="0"/>
                <a:cs typeface="Arial"/>
              </a:rPr>
              <a:t>Descrição:</a:t>
            </a:r>
            <a:r>
              <a:rPr lang="en-US" sz="1200" b="1" u="none" dirty="0">
                <a:effectLst/>
                <a:latin typeface="Arial"/>
                <a:ea typeface="Times New Roman" panose="02020603050405020304" pitchFamily="18" charset="0"/>
                <a:cs typeface="Arial"/>
              </a:rPr>
              <a:t> </a:t>
            </a:r>
            <a:r>
              <a:rPr lang="en-US" dirty="0">
                <a:latin typeface="Arial"/>
                <a:cs typeface="Arial"/>
              </a:rPr>
              <a:t>O fungo entra na pele através de um corte ou raspagem, normalmente após contacto com matéria vegetal contaminada. O fungo pode propagar-se entre gatos, humanos e cães através de mordidas e arranhões e através do contacto com lesões, exposição a gotículas e inalação.</a:t>
            </a:r>
            <a:endParaRPr lang="en-US" dirty="0">
              <a:latin typeface="Arial"/>
              <a:ea typeface="Times New Roman" panose="02020603050405020304" pitchFamily="18" charset="0"/>
              <a:cs typeface="Arial"/>
            </a:endParaRPr>
          </a:p>
          <a:p>
            <a:pPr>
              <a:lnSpc>
                <a:spcPct val="114999"/>
              </a:lnSpc>
              <a:spcBef>
                <a:spcPts val="0"/>
              </a:spcBef>
              <a:spcAft>
                <a:spcPts val="1200"/>
              </a:spcAft>
            </a:pPr>
            <a:endParaRPr lang="en-US" dirty="0">
              <a:latin typeface="Arial"/>
              <a:ea typeface="Times New Roman" panose="02020603050405020304" pitchFamily="18" charset="0"/>
              <a:cs typeface="Arial"/>
            </a:endParaRPr>
          </a:p>
          <a:p>
            <a:pPr marL="171450" indent="-171450">
              <a:lnSpc>
                <a:spcPct val="114999"/>
              </a:lnSpc>
              <a:spcBef>
                <a:spcPts val="0"/>
              </a:spcBef>
              <a:spcAft>
                <a:spcPts val="1200"/>
              </a:spcAft>
              <a:buFont typeface="Wingdings" panose="05000000000000000000" pitchFamily="2" charset="2"/>
              <a:buChar char="§"/>
            </a:pPr>
            <a:r>
              <a:rPr lang="en-US" sz="1200" b="1" u="sng" dirty="0">
                <a:effectLst/>
                <a:latin typeface="Arial"/>
                <a:ea typeface="Times New Roman" panose="02020603050405020304" pitchFamily="18" charset="0"/>
                <a:cs typeface="Arial"/>
              </a:rPr>
              <a:t>Comentário:</a:t>
            </a:r>
            <a:r>
              <a:rPr lang="en-US" sz="1200" b="1" u="none" dirty="0">
                <a:effectLst/>
                <a:latin typeface="Arial"/>
                <a:ea typeface="Times New Roman" panose="02020603050405020304" pitchFamily="18" charset="0"/>
                <a:cs typeface="Arial"/>
              </a:rPr>
              <a:t> </a:t>
            </a:r>
            <a:r>
              <a:rPr lang="en-US" dirty="0">
                <a:latin typeface="Arial"/>
                <a:ea typeface="Times New Roman" panose="02020603050405020304" pitchFamily="18" charset="0"/>
                <a:cs typeface="Arial"/>
              </a:rPr>
              <a:t>Um </a:t>
            </a:r>
            <a:r>
              <a:rPr lang="en-US" sz="1200" u="none" strike="noStrike" dirty="0">
                <a:solidFill>
                  <a:schemeClr val="tx1"/>
                </a:solidFill>
                <a:effectLst/>
                <a:latin typeface="Arial"/>
                <a:ea typeface="Times New Roman" panose="02020603050405020304" pitchFamily="18" charset="0"/>
                <a:cs typeface="Arial"/>
              </a:rPr>
              <a:t>sistema </a:t>
            </a:r>
            <a:r>
              <a:rPr lang="en-US" dirty="0">
                <a:latin typeface="Arial"/>
                <a:ea typeface="Times New Roman" panose="02020603050405020304" pitchFamily="18" charset="0"/>
                <a:cs typeface="Arial"/>
              </a:rPr>
              <a:t>de vigilância deve ajudar </a:t>
            </a:r>
            <a:r>
              <a:rPr lang="en-US" sz="1200" dirty="0">
                <a:effectLst/>
                <a:latin typeface="Arial"/>
                <a:ea typeface="Times New Roman" panose="02020603050405020304" pitchFamily="18" charset="0"/>
                <a:cs typeface="Arial"/>
              </a:rPr>
              <a:t>a identificar gatos com lesões cutâneas sugestivas de </a:t>
            </a:r>
            <a:r>
              <a:rPr lang="en-US" dirty="0">
                <a:latin typeface="Arial"/>
                <a:ea typeface="Times New Roman" panose="02020603050405020304" pitchFamily="18" charset="0"/>
                <a:cs typeface="Arial"/>
              </a:rPr>
              <a:t>esporotricose, bem como potenciais casos entre cães e seres humanos. Quando </a:t>
            </a:r>
            <a:r>
              <a:rPr lang="en-US" sz="1200" dirty="0">
                <a:effectLst/>
                <a:latin typeface="Arial"/>
                <a:ea typeface="Times New Roman" panose="02020603050405020304" pitchFamily="18" charset="0"/>
                <a:cs typeface="Arial"/>
              </a:rPr>
              <a:t>identificada, esta informação é utilizada para informar as medidas de controlo que ajudam a reduzir a contaminação ambiental com este agente patogénico, bem como para aumentar a sensibilização para esta doença entre os profissionais médicos e de saúde pública.</a:t>
            </a:r>
            <a:endParaRPr lang="en-US" dirty="0">
              <a:latin typeface="Arial"/>
              <a:cs typeface="Arial"/>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1404128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Eis alguns exemplos de como as comunicações sobre um agente patogénico emergente </a:t>
            </a:r>
            <a:r>
              <a:rPr lang="en-US" sz="1200" dirty="0" err="1">
                <a:effectLst/>
                <a:latin typeface="Arial" panose="020B0604020202020204" pitchFamily="34" charset="0"/>
                <a:ea typeface="Times New Roman" panose="02020603050405020304" pitchFamily="18" charset="0"/>
                <a:cs typeface="Arial" panose="020B0604020202020204" pitchFamily="34" charset="0"/>
              </a:rPr>
              <a:t>foram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Dizerecionadas</a:t>
            </a:r>
            <a:r>
              <a:rPr lang="en-US" sz="1200" dirty="0">
                <a:effectLst/>
                <a:latin typeface="Arial" panose="020B0604020202020204" pitchFamily="34" charset="0"/>
                <a:ea typeface="Times New Roman" panose="02020603050405020304" pitchFamily="18" charset="0"/>
                <a:cs typeface="Arial" panose="020B0604020202020204" pitchFamily="34" charset="0"/>
              </a:rPr>
              <a:t> para públicos específicos, com imagens simplificadas e linguagem simples para o público em geral e </a:t>
            </a:r>
            <a:r>
              <a:rPr lang="en-US" sz="1200" dirty="0" err="1">
                <a:effectLst/>
                <a:latin typeface="Arial" panose="020B0604020202020204" pitchFamily="34" charset="0"/>
                <a:ea typeface="Times New Roman" panose="02020603050405020304" pitchFamily="18" charset="0"/>
                <a:cs typeface="Arial" panose="020B0604020202020204" pitchFamily="34" charset="0"/>
              </a:rPr>
              <a:t>mensagens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Dizerecionadas</a:t>
            </a:r>
            <a:r>
              <a:rPr lang="en-US" sz="1200" dirty="0">
                <a:effectLst/>
                <a:latin typeface="Arial" panose="020B0604020202020204" pitchFamily="34" charset="0"/>
                <a:ea typeface="Times New Roman" panose="02020603050405020304" pitchFamily="18" charset="0"/>
                <a:cs typeface="Arial" panose="020B0604020202020204" pitchFamily="34" charset="0"/>
              </a:rPr>
              <a:t> para veterinários e médicos sobre como identificar, tratar e controlar a doença em gatos e humanos, respetivamente.</a:t>
            </a:r>
          </a:p>
          <a:p>
            <a:pPr marL="0" marR="0">
              <a:lnSpc>
                <a:spcPct val="115000"/>
              </a:lnSpc>
              <a:spcBef>
                <a:spcPts val="0"/>
              </a:spcBef>
              <a:spcAft>
                <a:spcPts val="120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indent="-171450">
              <a:lnSpc>
                <a:spcPct val="115000"/>
              </a:lnSpc>
              <a:spcBef>
                <a:spcPts val="0"/>
              </a:spcBef>
              <a:spcAft>
                <a:spcPts val="1200"/>
              </a:spcAft>
              <a:buFont typeface="Wingdings" panose="05000000000000000000" pitchFamily="2" charset="2"/>
              <a:buChar char="§"/>
            </a:pPr>
            <a:r>
              <a:rPr lang="en-US" sz="1200" b="1" u="sng" dirty="0">
                <a:effectLst/>
                <a:latin typeface="Arial"/>
                <a:ea typeface="Times New Roman" panose="02020603050405020304" pitchFamily="18" charset="0"/>
                <a:cs typeface="Arial"/>
              </a:rPr>
              <a:t>Pergunta:</a:t>
            </a:r>
            <a:r>
              <a:rPr lang="en-US" sz="1200" b="1" u="none" dirty="0">
                <a:effectLst/>
                <a:latin typeface="Arial"/>
                <a:ea typeface="Times New Roman" panose="02020603050405020304" pitchFamily="18" charset="0"/>
                <a:cs typeface="Arial"/>
              </a:rPr>
              <a:t> </a:t>
            </a:r>
            <a:r>
              <a:rPr lang="en-US" sz="1200" dirty="0">
                <a:effectLst/>
                <a:latin typeface="Arial"/>
                <a:ea typeface="Times New Roman" panose="02020603050405020304" pitchFamily="18" charset="0"/>
                <a:cs typeface="Arial"/>
              </a:rPr>
              <a:t>Em que é que as comunicações ao público diferem das comunicações ao pessoal de saúde pública?</a:t>
            </a:r>
            <a:r>
              <a:rPr lang="en-US" dirty="0">
                <a:latin typeface="Arial"/>
                <a:ea typeface="Times New Roman" panose="02020603050405020304" pitchFamily="18" charset="0"/>
                <a:cs typeface="Arial"/>
              </a:rPr>
              <a:t> Porque é que isto é importante?</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Reconhecer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Respostas possíveis:</a:t>
            </a:r>
            <a:r>
              <a:rPr lang="en-US" sz="1200" i="1" dirty="0">
                <a:effectLst/>
                <a:latin typeface="Arial" panose="020B0604020202020204" pitchFamily="34" charset="0"/>
                <a:ea typeface="Times New Roman" panose="02020603050405020304" pitchFamily="18" charset="0"/>
                <a:cs typeface="Arial" panose="020B0604020202020204" pitchFamily="34" charset="0"/>
              </a:rPr>
              <a:t> Linguagem mais simples e não técnica, evitar causar alarme e medo desnecessários, medidas claras de prevenção e controlo, etc. </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ligação de referência no diapositivo pode ser utilizada para aceder a estas comunicações em espanhol.</a:t>
            </a:r>
          </a:p>
          <a:p>
            <a:pPr marL="0" marR="0">
              <a:lnSpc>
                <a:spcPct val="115000"/>
              </a:lnSpc>
              <a:spcBef>
                <a:spcPts val="0"/>
              </a:spcBef>
              <a:spcAft>
                <a:spcPts val="12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34799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do instrutor:</a:t>
            </a:r>
          </a:p>
          <a:p>
            <a:pPr marL="171450" marR="0" indent="-171450" algn="l">
              <a:lnSpc>
                <a:spcPct val="115000"/>
              </a:lnSpc>
              <a:spcBef>
                <a:spcPts val="0"/>
              </a:spcBef>
              <a:spcAft>
                <a:spcPts val="1200"/>
              </a:spcAft>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aos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participantes para consultarem o seu "Livro de Exercícios do Participante" para o exercício intitulado: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Comunicar Informação</a:t>
            </a:r>
          </a:p>
          <a:p>
            <a:pPr marL="171450" marR="0" indent="-171450" algn="l">
              <a:lnSpc>
                <a:spcPct val="115000"/>
              </a:lnSpc>
              <a:spcBef>
                <a:spcPts val="0"/>
              </a:spcBef>
              <a:spcAft>
                <a:spcPts val="1200"/>
              </a:spcAft>
              <a:buFont typeface="Wingdings" panose="05000000000000000000" pitchFamily="2" charset="2"/>
              <a:buChar cha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Tempo total: 40 minutos.</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971158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b="1" dirty="0">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Distribuir os participantes por grupos de 3-5 pessoas. Cada grupo deve ter participantes de diferentes sectores.  Atribuir a cada grupo um dos três cenários seguintes:  </a:t>
            </a:r>
          </a:p>
          <a:p>
            <a:pPr marL="0" marR="0" indent="0">
              <a:lnSpc>
                <a:spcPct val="115000"/>
              </a:lnSpc>
              <a:spcBef>
                <a:spcPts val="0"/>
              </a:spcBef>
              <a:spcAft>
                <a:spcPts val="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1:</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1" dirty="0">
                <a:effectLst/>
                <a:latin typeface="Arial" panose="020B0604020202020204" pitchFamily="34" charset="0"/>
                <a:ea typeface="Times New Roman" panose="02020603050405020304" pitchFamily="18" charset="0"/>
                <a:cs typeface="Arial" panose="020B0604020202020204" pitchFamily="34" charset="0"/>
              </a:rPr>
              <a:t>Depois de efetuar uma análise das doenças zoonóticas de alta prioridade notificadas no distrito, repara que, durante a semana anterior, uma dessas doenças acabou de ultrapassar o limiar de alerta</a:t>
            </a:r>
          </a:p>
          <a:p>
            <a:pPr marL="628650" marR="0" lvl="1" indent="-171450">
              <a:lnSpc>
                <a:spcPct val="115000"/>
              </a:lnSpc>
              <a:spcBef>
                <a:spcPts val="0"/>
              </a:spcBef>
              <a:spcAft>
                <a:spcPts val="120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2:</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1" dirty="0">
                <a:effectLst/>
                <a:latin typeface="Arial" panose="020B0604020202020204" pitchFamily="34" charset="0"/>
                <a:ea typeface="Times New Roman" panose="02020603050405020304" pitchFamily="18" charset="0"/>
                <a:cs typeface="Arial" panose="020B0604020202020204" pitchFamily="34" charset="0"/>
              </a:rPr>
              <a:t>Analisando os últimos dados de vigilância a nível distrital, embora o número total de casos de TB (tuberculose) não tenha aumentado, foram notificados vários casos de TB multirresistente num hospital</a:t>
            </a:r>
          </a:p>
          <a:p>
            <a:pPr marL="628650" marR="0" lvl="1" indent="-171450">
              <a:lnSpc>
                <a:spcPct val="115000"/>
              </a:lnSpc>
              <a:spcBef>
                <a:spcPts val="0"/>
              </a:spcBef>
              <a:spcAft>
                <a:spcPts val="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3:</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1" dirty="0">
                <a:effectLst/>
                <a:latin typeface="Arial" panose="020B0604020202020204" pitchFamily="34" charset="0"/>
                <a:ea typeface="Times New Roman" panose="02020603050405020304" pitchFamily="18" charset="0"/>
                <a:cs typeface="Arial" panose="020B0604020202020204" pitchFamily="34" charset="0"/>
              </a:rPr>
              <a:t>É notificado de um acontecimento de saúde invulgar: na semana anterior, foram notificadas várias pessoas com </a:t>
            </a:r>
            <a:r>
              <a:rPr lang="en-GB" sz="1200" b="0" i="1" dirty="0" err="1">
                <a:effectLst/>
                <a:latin typeface="Arial" panose="020B0604020202020204" pitchFamily="34" charset="0"/>
                <a:ea typeface="Times New Roman" panose="02020603050405020304" pitchFamily="18" charset="0"/>
                <a:cs typeface="Arial" panose="020B0604020202020204" pitchFamily="34" charset="0"/>
              </a:rPr>
              <a:t>incapacidade </a:t>
            </a:r>
            <a:r>
              <a:rPr lang="en-GB" sz="1200" b="0" i="1" dirty="0">
                <a:effectLst/>
                <a:latin typeface="Arial" panose="020B0604020202020204" pitchFamily="34" charset="0"/>
                <a:ea typeface="Times New Roman" panose="02020603050405020304" pitchFamily="18" charset="0"/>
                <a:cs typeface="Arial" panose="020B0604020202020204" pitchFamily="34" charset="0"/>
              </a:rPr>
              <a:t>de pensar claramente ou de se concentrar</a:t>
            </a:r>
            <a:r>
              <a:rPr lang="en-US" sz="1200" b="0" i="1" dirty="0">
                <a:effectLst/>
                <a:latin typeface="Arial" panose="020B0604020202020204" pitchFamily="34" charset="0"/>
                <a:ea typeface="Times New Roman" panose="02020603050405020304" pitchFamily="18" charset="0"/>
                <a:cs typeface="Arial" panose="020B0604020202020204" pitchFamily="34" charset="0"/>
              </a:rPr>
              <a:t>, incluindo coma e convulsões (sintomas que não tinham sido comunicados anteriormente nesta área); todos tinham trabalhado com cavalos</a:t>
            </a:r>
          </a:p>
          <a:p>
            <a:endParaRPr lang="en-US" sz="1200" b="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Trabalhe</a:t>
            </a:r>
            <a:r>
              <a:rPr lang="en-US" sz="1200" dirty="0">
                <a:effectLst/>
                <a:latin typeface="Arial" panose="020B0604020202020204" pitchFamily="34" charset="0"/>
                <a:ea typeface="Times New Roman" panose="02020603050405020304" pitchFamily="18" charset="0"/>
                <a:cs typeface="Arial" panose="020B0604020202020204" pitchFamily="34" charset="0"/>
              </a:rPr>
              <a:t> com os membros da sua equipa para analisar o cenário que lhe foi atribuído e responda às cinco perguntas da tabela abaixo, no que se refere ao seu cenário. Estejam preparados para partilhar as vossas respostas com o grupo!</a:t>
            </a:r>
            <a:br>
              <a:rPr lang="en-US" sz="1200" dirty="0">
                <a:effectLst/>
                <a:latin typeface="Arial" panose="020B0604020202020204" pitchFamily="34" charset="0"/>
                <a:ea typeface="Times New Roman" panose="02020603050405020304" pitchFamily="18" charset="0"/>
                <a:cs typeface="Arial" panose="020B0604020202020204" pitchFamily="34" charset="0"/>
              </a:rPr>
            </a:b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Após 10 minutos, peça a cada grupo que partilhe os seus resultados.  Dê mais 5 minutos para o debate. </a:t>
            </a:r>
          </a:p>
          <a:p>
            <a:pPr marL="171450" marR="0" indent="-171450">
              <a:lnSpc>
                <a:spcPct val="115000"/>
              </a:lnSpc>
              <a:spcBef>
                <a:spcPts val="0"/>
              </a:spcBef>
              <a:spcAft>
                <a:spcPts val="0"/>
              </a:spcAft>
              <a:buFont typeface="Wingdings" panose="05000000000000000000" pitchFamily="2" charset="2"/>
              <a:buChar char="§"/>
            </a:pPr>
            <a:endParaRPr lang="en-US" sz="120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pPr>
            <a:r>
              <a:rPr lang="en-US" sz="1200" b="1" i="1" dirty="0">
                <a:latin typeface="Arial" panose="020B0604020202020204" pitchFamily="34" charset="0"/>
                <a:cs typeface="Arial" panose="020B0604020202020204" pitchFamily="34" charset="0"/>
              </a:rPr>
              <a:t>Perguntas: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1.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Quem </a:t>
            </a:r>
            <a:r>
              <a:rPr lang="en-US" sz="1200" i="1" dirty="0">
                <a:effectLst/>
                <a:latin typeface="Arial" panose="020B0604020202020204" pitchFamily="34" charset="0"/>
                <a:ea typeface="Times New Roman" panose="02020603050405020304" pitchFamily="18" charset="0"/>
                <a:cs typeface="Arial" panose="020B0604020202020204" pitchFamily="34" charset="0"/>
              </a:rPr>
              <a:t>precisa desta informação?</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2.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Como é que </a:t>
            </a:r>
            <a:r>
              <a:rPr lang="en-US" sz="1200" i="1" dirty="0">
                <a:effectLst/>
                <a:latin typeface="Arial" panose="020B0604020202020204" pitchFamily="34" charset="0"/>
                <a:ea typeface="Times New Roman" panose="02020603050405020304" pitchFamily="18" charset="0"/>
                <a:cs typeface="Arial" panose="020B0604020202020204" pitchFamily="34" charset="0"/>
              </a:rPr>
              <a:t>esta informação será partilhada?</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3.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 </a:t>
            </a:r>
            <a:r>
              <a:rPr lang="en-US" sz="1200" i="1" dirty="0">
                <a:effectLst/>
                <a:latin typeface="Arial" panose="020B0604020202020204" pitchFamily="34" charset="0"/>
                <a:ea typeface="Times New Roman" panose="02020603050405020304" pitchFamily="18" charset="0"/>
                <a:cs typeface="Arial" panose="020B0604020202020204" pitchFamily="34" charset="0"/>
              </a:rPr>
              <a:t>informações serão partilhadas?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4.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Quando é que </a:t>
            </a:r>
            <a:r>
              <a:rPr lang="en-US" sz="1200" i="1" dirty="0">
                <a:effectLst/>
                <a:latin typeface="Arial" panose="020B0604020202020204" pitchFamily="34" charset="0"/>
                <a:ea typeface="Times New Roman" panose="02020603050405020304" pitchFamily="18" charset="0"/>
                <a:cs typeface="Arial" panose="020B0604020202020204" pitchFamily="34" charset="0"/>
              </a:rPr>
              <a:t>as informações serão partilhadas?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5.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Com que frequência </a:t>
            </a:r>
            <a:r>
              <a:rPr lang="en-US" sz="1200" i="1" dirty="0">
                <a:effectLst/>
                <a:latin typeface="Arial" panose="020B0604020202020204" pitchFamily="34" charset="0"/>
                <a:ea typeface="Times New Roman" panose="02020603050405020304" pitchFamily="18" charset="0"/>
                <a:cs typeface="Arial" panose="020B0604020202020204" pitchFamily="34" charset="0"/>
              </a:rPr>
              <a:t>serão fornecidas actualizações?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2122489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b="1" dirty="0">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i="1" dirty="0">
              <a:effectLst/>
              <a:latin typeface="Arial" panose="020B0604020202020204" pitchFamily="34" charset="0"/>
              <a:cs typeface="Arial" panose="020B0604020202020204" pitchFamily="34" charset="0"/>
            </a:endParaRPr>
          </a:p>
          <a:p>
            <a:pPr marL="171450" marR="0" lvl="0" indent="-171450">
              <a:lnSpc>
                <a:spcPct val="100000"/>
              </a:lnSpc>
              <a:spcBef>
                <a:spcPts val="0"/>
              </a:spcBef>
              <a:spcAft>
                <a:spcPts val="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Distribuir os participantes por grupos de 3-5 pessoas. Cada grupo deve ter participantes de diferentes sectores.  Atribua a cada grupo um dos três cenários apresentados no Exercício 1.08-1.</a:t>
            </a:r>
          </a:p>
          <a:p>
            <a:pPr marL="0" marR="0" indent="0">
              <a:lnSpc>
                <a:spcPct val="115000"/>
              </a:lnSpc>
              <a:spcBef>
                <a:spcPts val="0"/>
              </a:spcBef>
              <a:spcAft>
                <a:spcPts val="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1:</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Depois de efetuar uma análise das doenças zoonóticas de alta prioridade notificadas no distrito, repara que, durante a semana anterior, uma dessas doenças acabou de ultrapassar o limiar de alerta</a:t>
            </a:r>
          </a:p>
          <a:p>
            <a:pPr marL="628650" marR="0" lvl="1" indent="-171450">
              <a:lnSpc>
                <a:spcPct val="115000"/>
              </a:lnSpc>
              <a:spcBef>
                <a:spcPts val="0"/>
              </a:spcBef>
              <a:spcAft>
                <a:spcPts val="120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2:</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Analisando os últimos dados de vigilância a nível distrital, embora o número total de casos de TB (tuberculose) não tenha aumentado, foram notificados vários casos de TB multirresistente num hospital</a:t>
            </a:r>
          </a:p>
          <a:p>
            <a:pPr marL="628650" marR="0" lvl="1" indent="-171450">
              <a:lnSpc>
                <a:spcPct val="115000"/>
              </a:lnSpc>
              <a:spcBef>
                <a:spcPts val="0"/>
              </a:spcBef>
              <a:spcAft>
                <a:spcPts val="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3:</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É notificado de um acontecimento de saúde invulgar: várias pessoas com alterações sensoriais, incluindo coma e convulsões (sintomas que não tinham sido comunicados anteriormente nesta área) foram notificadas na semana anterior; todas tinham trabalhado com cavalos</a:t>
            </a:r>
          </a:p>
          <a:p>
            <a:endParaRPr lang="en-US" sz="120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Trabalhe</a:t>
            </a:r>
            <a:r>
              <a:rPr lang="en-US" sz="1200" dirty="0">
                <a:effectLst/>
                <a:latin typeface="Arial" panose="020B0604020202020204" pitchFamily="34" charset="0"/>
                <a:ea typeface="Times New Roman" panose="02020603050405020304" pitchFamily="18" charset="0"/>
                <a:cs typeface="Arial" panose="020B0604020202020204" pitchFamily="34" charset="0"/>
              </a:rPr>
              <a:t> com os membros da sua equipa para analisar o cenário que lhe foi atribuído e responder às cinco perguntas da tabela abaixo, no que se refere ao seu cenário. Estejam preparados para partilhar as vossas respostas com o grupo.</a:t>
            </a:r>
            <a:br>
              <a:rPr lang="en-US" sz="1200" dirty="0">
                <a:effectLst/>
                <a:latin typeface="Arial" panose="020B0604020202020204" pitchFamily="34" charset="0"/>
                <a:ea typeface="Times New Roman" panose="02020603050405020304" pitchFamily="18" charset="0"/>
                <a:cs typeface="Arial" panose="020B0604020202020204" pitchFamily="34" charset="0"/>
              </a:rPr>
            </a:b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n-US" sz="1200" b="1" i="1" dirty="0">
                <a:effectLst/>
                <a:latin typeface="Arial"/>
                <a:ea typeface="Times New Roman" panose="02020603050405020304" pitchFamily="18" charset="0"/>
                <a:cs typeface="Arial"/>
              </a:rPr>
              <a:t>Após 10 minutos, peça a cada grupo que partilhe os seus resultados. Dê mais 5 minutos para o debate. </a:t>
            </a:r>
          </a:p>
          <a:p>
            <a:endParaRPr lang="en-US" sz="120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pPr>
            <a:r>
              <a:rPr lang="en-US" sz="1200" b="1" i="1" dirty="0">
                <a:latin typeface="Arial" panose="020B0604020202020204" pitchFamily="34" charset="0"/>
                <a:cs typeface="Arial" panose="020B0604020202020204" pitchFamily="34" charset="0"/>
              </a:rPr>
              <a:t>Perguntas: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1.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Quem </a:t>
            </a:r>
            <a:r>
              <a:rPr lang="en-US" sz="1200" i="1" dirty="0">
                <a:effectLst/>
                <a:latin typeface="Arial" panose="020B0604020202020204" pitchFamily="34" charset="0"/>
                <a:ea typeface="Times New Roman" panose="02020603050405020304" pitchFamily="18" charset="0"/>
                <a:cs typeface="Arial" panose="020B0604020202020204" pitchFamily="34" charset="0"/>
              </a:rPr>
              <a:t>precisa desta informação?</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2.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Como é que </a:t>
            </a:r>
            <a:r>
              <a:rPr lang="en-US" sz="1200" i="1" dirty="0">
                <a:effectLst/>
                <a:latin typeface="Arial" panose="020B0604020202020204" pitchFamily="34" charset="0"/>
                <a:ea typeface="Times New Roman" panose="02020603050405020304" pitchFamily="18" charset="0"/>
                <a:cs typeface="Arial" panose="020B0604020202020204" pitchFamily="34" charset="0"/>
              </a:rPr>
              <a:t>esta informação será partilhada?</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3.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 </a:t>
            </a:r>
            <a:r>
              <a:rPr lang="en-US" sz="1200" i="1" dirty="0">
                <a:effectLst/>
                <a:latin typeface="Arial" panose="020B0604020202020204" pitchFamily="34" charset="0"/>
                <a:ea typeface="Times New Roman" panose="02020603050405020304" pitchFamily="18" charset="0"/>
                <a:cs typeface="Arial" panose="020B0604020202020204" pitchFamily="34" charset="0"/>
              </a:rPr>
              <a:t>informações serão partilhadas?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4.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Quando é que </a:t>
            </a:r>
            <a:r>
              <a:rPr lang="en-US" sz="1200" i="1" dirty="0">
                <a:effectLst/>
                <a:latin typeface="Arial" panose="020B0604020202020204" pitchFamily="34" charset="0"/>
                <a:ea typeface="Times New Roman" panose="02020603050405020304" pitchFamily="18" charset="0"/>
                <a:cs typeface="Arial" panose="020B0604020202020204" pitchFamily="34" charset="0"/>
              </a:rPr>
              <a:t>as informações serão partilhadas?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5.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Com que frequência </a:t>
            </a:r>
            <a:r>
              <a:rPr lang="en-US" sz="1200" i="1" dirty="0">
                <a:effectLst/>
                <a:latin typeface="Arial" panose="020B0604020202020204" pitchFamily="34" charset="0"/>
                <a:ea typeface="Times New Roman" panose="02020603050405020304" pitchFamily="18" charset="0"/>
                <a:cs typeface="Arial" panose="020B0604020202020204" pitchFamily="34" charset="0"/>
              </a:rPr>
              <a:t>serão fornecidas actualizações?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1523779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b="1" dirty="0">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i="1" dirty="0">
              <a:effectLst/>
              <a:latin typeface="Arial" panose="020B0604020202020204" pitchFamily="34" charset="0"/>
              <a:cs typeface="Arial" panose="020B0604020202020204" pitchFamily="34" charset="0"/>
            </a:endParaRPr>
          </a:p>
          <a:p>
            <a:pPr marL="171450" marR="0" lvl="0" indent="-171450">
              <a:lnSpc>
                <a:spcPct val="100000"/>
              </a:lnSpc>
              <a:spcBef>
                <a:spcPts val="0"/>
              </a:spcBef>
              <a:spcAft>
                <a:spcPts val="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Distribuir os participantes por grupos de 3-5 pessoas. Cada grupo deve ter participantes de diferentes sectores. Atribua a cada grupo um dos três cenários apresentados no Exercício 1.08-1.</a:t>
            </a:r>
          </a:p>
          <a:p>
            <a:pPr marL="342900" marR="0" lvl="0" indent="-342900">
              <a:lnSpc>
                <a:spcPct val="115000"/>
              </a:lnSpc>
              <a:spcBef>
                <a:spcPts val="0"/>
              </a:spcBef>
              <a:spcAft>
                <a:spcPts val="0"/>
              </a:spcAft>
              <a:buFont typeface="Wingdings" panose="05000000000000000000" pitchFamily="2" charset="2"/>
              <a:buChar char="v"/>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00000"/>
              </a:lnSpc>
              <a:spcBef>
                <a:spcPts val="0"/>
              </a:spcBef>
              <a:spcAft>
                <a:spcPts val="0"/>
              </a:spcAft>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Trabalhe</a:t>
            </a:r>
            <a:r>
              <a:rPr lang="en-US" sz="1200" dirty="0">
                <a:effectLst/>
                <a:latin typeface="Arial" panose="020B0604020202020204" pitchFamily="34" charset="0"/>
                <a:ea typeface="Times New Roman" panose="02020603050405020304" pitchFamily="18" charset="0"/>
                <a:cs typeface="Arial" panose="020B0604020202020204" pitchFamily="34" charset="0"/>
              </a:rPr>
              <a:t> com os membros da sua equipa para analisar o cenário que lhe foi atribuído e responder às cinco perguntas da tabela abaixo, no que se refere ao seu cenário. Estejam preparados para partilhar as vossas respostas com o grupo.</a:t>
            </a:r>
            <a:br>
              <a:rPr lang="en-US" sz="1200" dirty="0">
                <a:effectLst/>
                <a:latin typeface="Arial" panose="020B0604020202020204" pitchFamily="34" charset="0"/>
                <a:ea typeface="Times New Roman" panose="02020603050405020304" pitchFamily="18" charset="0"/>
                <a:cs typeface="Arial" panose="020B0604020202020204" pitchFamily="34" charset="0"/>
              </a:rPr>
            </a:b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1:</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Depois de efetuar uma análise das doenças zoonóticas de alta prioridade notificadas no distrito, repara que, durante a semana anterior, uma dessas doenças acabou de ultrapassar o limiar de alerta</a:t>
            </a:r>
          </a:p>
          <a:p>
            <a:pPr marL="628650" marR="0" lvl="1" indent="-171450">
              <a:lnSpc>
                <a:spcPct val="115000"/>
              </a:lnSpc>
              <a:spcBef>
                <a:spcPts val="0"/>
              </a:spcBef>
              <a:spcAft>
                <a:spcPts val="120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2:</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Analisando os últimos dados de vigilância a nível distrital, embora o número total de casos de TB (tuberculose) não tenha aumentado, foram notificados vários casos de TB multirresistente num hospital</a:t>
            </a:r>
          </a:p>
          <a:p>
            <a:pPr marL="628650" marR="0" lvl="1" indent="-171450">
              <a:lnSpc>
                <a:spcPct val="115000"/>
              </a:lnSpc>
              <a:spcBef>
                <a:spcPts val="0"/>
              </a:spcBef>
              <a:spcAft>
                <a:spcPts val="0"/>
              </a:spcAft>
              <a:buFont typeface="Courier New" panose="02070309020205020404" pitchFamily="49" charset="0"/>
              <a:buChar char="o"/>
            </a:pPr>
            <a:r>
              <a:rPr lang="en-US" sz="1200" b="1" i="1" u="sng" dirty="0">
                <a:effectLst/>
                <a:latin typeface="Arial" panose="020B0604020202020204" pitchFamily="34" charset="0"/>
                <a:ea typeface="Times New Roman" panose="02020603050405020304" pitchFamily="18" charset="0"/>
                <a:cs typeface="Arial" panose="020B0604020202020204" pitchFamily="34" charset="0"/>
              </a:rPr>
              <a:t>Cenário 3:</a:t>
            </a:r>
            <a:r>
              <a:rPr lang="en-US" sz="1200" b="1" i="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É notificado de um acontecimento de saúde invulgar: várias pessoas com alterações sensoriais, incluindo coma e convulsões (sintomas que não tinham sido comunicados anteriormente nesta área) foram notificadas na semana anterior; todas tinham trabalhado com cavalos</a:t>
            </a:r>
          </a:p>
          <a:p>
            <a:pPr marL="0" marR="0">
              <a:lnSpc>
                <a:spcPct val="115000"/>
              </a:lnSpc>
              <a:spcBef>
                <a:spcPts val="0"/>
              </a:spcBef>
              <a:spcAft>
                <a:spcPts val="0"/>
              </a:spcAft>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Após 10 minutos, peça a cada grupo que partilhe os seus resultados.  Dê mais 5 minutos para o debate. </a:t>
            </a:r>
          </a:p>
          <a:p>
            <a:endParaRPr lang="en-US" sz="120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pPr>
            <a:r>
              <a:rPr lang="en-US" sz="1200" b="1" i="1" dirty="0">
                <a:latin typeface="Arial" panose="020B0604020202020204" pitchFamily="34" charset="0"/>
                <a:cs typeface="Arial" panose="020B0604020202020204" pitchFamily="34" charset="0"/>
              </a:rPr>
              <a:t>Perguntas: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1.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Quem </a:t>
            </a:r>
            <a:r>
              <a:rPr lang="en-US" sz="1200" i="1" dirty="0">
                <a:effectLst/>
                <a:latin typeface="Arial" panose="020B0604020202020204" pitchFamily="34" charset="0"/>
                <a:ea typeface="Times New Roman" panose="02020603050405020304" pitchFamily="18" charset="0"/>
                <a:cs typeface="Arial" panose="020B0604020202020204" pitchFamily="34" charset="0"/>
              </a:rPr>
              <a:t>precisa desta informação?</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2.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Como é que </a:t>
            </a:r>
            <a:r>
              <a:rPr lang="en-US" sz="1200" i="1" dirty="0">
                <a:effectLst/>
                <a:latin typeface="Arial" panose="020B0604020202020204" pitchFamily="34" charset="0"/>
                <a:ea typeface="Times New Roman" panose="02020603050405020304" pitchFamily="18" charset="0"/>
                <a:cs typeface="Arial" panose="020B0604020202020204" pitchFamily="34" charset="0"/>
              </a:rPr>
              <a:t>esta informação será partilhada?</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3.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 </a:t>
            </a:r>
            <a:r>
              <a:rPr lang="en-US" sz="1200" i="1" dirty="0">
                <a:effectLst/>
                <a:latin typeface="Arial" panose="020B0604020202020204" pitchFamily="34" charset="0"/>
                <a:ea typeface="Times New Roman" panose="02020603050405020304" pitchFamily="18" charset="0"/>
                <a:cs typeface="Arial" panose="020B0604020202020204" pitchFamily="34" charset="0"/>
              </a:rPr>
              <a:t>informações serão partilhadas?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4.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Quando é que </a:t>
            </a:r>
            <a:r>
              <a:rPr lang="en-US" sz="1200" i="1" dirty="0">
                <a:effectLst/>
                <a:latin typeface="Arial" panose="020B0604020202020204" pitchFamily="34" charset="0"/>
                <a:ea typeface="Times New Roman" panose="02020603050405020304" pitchFamily="18" charset="0"/>
                <a:cs typeface="Arial" panose="020B0604020202020204" pitchFamily="34" charset="0"/>
              </a:rPr>
              <a:t>as informações serão partilhadas?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n-US" sz="1200" i="1" dirty="0">
                <a:latin typeface="Arial" panose="020B0604020202020204" pitchFamily="34" charset="0"/>
                <a:cs typeface="Arial" panose="020B0604020202020204" pitchFamily="34" charset="0"/>
              </a:rPr>
              <a:t>5.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Com que frequência </a:t>
            </a:r>
            <a:r>
              <a:rPr lang="en-US" sz="1200" i="1" dirty="0">
                <a:effectLst/>
                <a:latin typeface="Arial" panose="020B0604020202020204" pitchFamily="34" charset="0"/>
                <a:ea typeface="Times New Roman" panose="02020603050405020304" pitchFamily="18" charset="0"/>
                <a:cs typeface="Arial" panose="020B0604020202020204" pitchFamily="34" charset="0"/>
              </a:rPr>
              <a:t>serão fornecidas actualizações?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496588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US" b="1" dirty="0">
                <a:latin typeface="Arial" panose="020B0604020202020204" pitchFamily="34" charset="0"/>
                <a:cs typeface="Arial" panose="020B0604020202020204" pitchFamily="34" charset="0"/>
              </a:rPr>
              <a:t>Notas do instrutor:</a:t>
            </a:r>
          </a:p>
          <a:p>
            <a:pPr marL="0" marR="0">
              <a:spcBef>
                <a:spcPts val="1200"/>
              </a:spcBef>
              <a:spcAft>
                <a:spcPts val="600"/>
              </a:spcAft>
            </a:pPr>
            <a:endParaRPr lang="fr-FR" sz="1200" b="1" dirty="0">
              <a:effectLst/>
              <a:latin typeface="Arial" panose="020B0604020202020204" pitchFamily="34" charset="0"/>
              <a:ea typeface="MS PGothic" panose="020B0600070205080204" pitchFamily="34" charset="-128"/>
              <a:cs typeface="Arial" panose="020B0604020202020204" pitchFamily="34" charset="0"/>
            </a:endParaRPr>
          </a:p>
          <a:p>
            <a:pPr marL="171450" indent="-171450">
              <a:spcBef>
                <a:spcPts val="1200"/>
              </a:spcBef>
              <a:spcAft>
                <a:spcPts val="600"/>
              </a:spcAft>
              <a:buFont typeface="Wingdings" panose="05000000000000000000" pitchFamily="2" charset="2"/>
              <a:buChar char="v"/>
            </a:pPr>
            <a:r>
              <a:rPr lang="fr-FR" sz="1200" b="1" dirty="0" err="1">
                <a:effectLst/>
                <a:latin typeface="Arial"/>
                <a:ea typeface="MS PGothic"/>
                <a:cs typeface="Arial"/>
              </a:rPr>
              <a:t>Exercício</a:t>
            </a:r>
            <a:r>
              <a:rPr lang="fr-FR" sz="1200" b="1" dirty="0">
                <a:effectLst/>
                <a:latin typeface="Arial"/>
                <a:cs typeface="Arial"/>
              </a:rPr>
              <a:t>: </a:t>
            </a:r>
            <a:r>
              <a:rPr lang="fr-FR" sz="1200" b="1" dirty="0" err="1">
                <a:effectLst/>
                <a:latin typeface="Arial"/>
                <a:ea typeface="MS PGothic"/>
                <a:cs typeface="Arial"/>
              </a:rPr>
              <a:t>Comunicar </a:t>
            </a:r>
            <a:r>
              <a:rPr lang="fr-FR" sz="1200" b="1" dirty="0">
                <a:effectLst/>
                <a:latin typeface="Arial"/>
                <a:ea typeface="MS PGothic"/>
                <a:cs typeface="Arial"/>
              </a:rPr>
              <a:t>informações - </a:t>
            </a:r>
            <a:r>
              <a:rPr lang="en-US" sz="1200" b="1" kern="1200" dirty="0">
                <a:solidFill>
                  <a:srgbClr val="000000"/>
                </a:solidFill>
                <a:effectLst/>
                <a:latin typeface="Arial"/>
                <a:ea typeface="MS PGothic"/>
                <a:cs typeface="Arial"/>
              </a:rPr>
              <a:t>Tempo </a:t>
            </a:r>
            <a:r>
              <a:rPr lang="fr-FR" sz="1200" b="1" dirty="0">
                <a:effectLst/>
                <a:latin typeface="Arial"/>
                <a:ea typeface="MS PGothic"/>
                <a:cs typeface="Arial"/>
              </a:rPr>
              <a:t>total</a:t>
            </a:r>
            <a:r>
              <a:rPr lang="en-US" sz="1200" b="1" kern="1200" dirty="0">
                <a:solidFill>
                  <a:srgbClr val="000000"/>
                </a:solidFill>
                <a:effectLst/>
                <a:latin typeface="Arial"/>
                <a:ea typeface="MS PGothic"/>
                <a:cs typeface="Arial"/>
              </a:rPr>
              <a:t>: 40 minutos.  </a:t>
            </a:r>
            <a:r>
              <a:rPr lang="en-US" sz="1200" b="1" i="1" dirty="0">
                <a:effectLst/>
                <a:latin typeface="Arial"/>
                <a:ea typeface="Times New Roman" panose="02020603050405020304" pitchFamily="18" charset="0"/>
                <a:cs typeface="Arial"/>
              </a:rPr>
              <a:t>Mantenham os mesmos grupos da parte 1. Cada grupo deve criar um diagrama numa folha de quadro branco que mostre o fluxo das comunicações. Após 15 minutos, peça a cada grupo que escolha alguém para apresentar o seu diagrama. Cada grupo tem 5 minutos para apresentar o seu diagrama</a:t>
            </a:r>
            <a:r>
              <a:rPr lang="en-US" b="1" i="1" dirty="0">
                <a:latin typeface="Arial"/>
                <a:ea typeface="Times New Roman" panose="02020603050405020304" pitchFamily="18" charset="0"/>
                <a:cs typeface="Arial"/>
              </a:rPr>
              <a:t>. </a:t>
            </a: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a Parte 2, trabalhe com os membros da sua equipa para considerar as seguintes questões, com base no pressuposto de que está a comunicar informações para uma doença zoonótica ou uma exposição ambiental. Estejam preparados para partilhar as vossas respostas com o grupo.</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Fazer a pergunta 1 a todo o grupo. </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i="1" dirty="0">
                <a:effectLst/>
                <a:latin typeface="Arial" panose="020B0604020202020204" pitchFamily="34" charset="0"/>
                <a:ea typeface="Times New Roman" panose="02020603050405020304" pitchFamily="18" charset="0"/>
                <a:cs typeface="Arial" panose="020B0604020202020204" pitchFamily="34" charset="0"/>
              </a:rPr>
              <a:t>Pergunta 1</a:t>
            </a:r>
            <a:r>
              <a:rPr lang="en-US" sz="1200" i="1" dirty="0">
                <a:effectLst/>
                <a:latin typeface="Arial" panose="020B0604020202020204" pitchFamily="34" charset="0"/>
                <a:ea typeface="Times New Roman" panose="02020603050405020304" pitchFamily="18" charset="0"/>
                <a:cs typeface="Arial" panose="020B0604020202020204" pitchFamily="34" charset="0"/>
              </a:rPr>
              <a:t>: A que níveis (nacional, distrital, etc.) devem ser partilhados dados/informações entre sectores para melhorar a vigilância e a aplicação de medidas de controlo/prevenção?</a:t>
            </a:r>
          </a:p>
          <a:p>
            <a:pPr marL="628650" marR="0" lvl="1" indent="-171450">
              <a:lnSpc>
                <a:spcPct val="115000"/>
              </a:lnSpc>
              <a:spcBef>
                <a:spcPts val="0"/>
              </a:spcBef>
              <a:spcAft>
                <a:spcPts val="1200"/>
              </a:spcAft>
              <a:buFont typeface="Courier New" panose="02070309020205020404" pitchFamily="49" charset="0"/>
              <a:buChar char="o"/>
            </a:pPr>
            <a:r>
              <a:rPr lang="en-US" sz="1200" b="1" i="1" dirty="0">
                <a:effectLst/>
                <a:latin typeface="Arial" panose="020B0604020202020204" pitchFamily="34" charset="0"/>
                <a:ea typeface="Times New Roman" panose="02020603050405020304" pitchFamily="18" charset="0"/>
                <a:cs typeface="Arial" panose="020B0604020202020204" pitchFamily="34" charset="0"/>
              </a:rPr>
              <a:t>Pergunta 2</a:t>
            </a:r>
            <a:r>
              <a:rPr lang="en-US" sz="1200" i="1" dirty="0">
                <a:effectLst/>
                <a:latin typeface="Arial" panose="020B0604020202020204" pitchFamily="34" charset="0"/>
                <a:ea typeface="Times New Roman" panose="02020603050405020304" pitchFamily="18" charset="0"/>
                <a:cs typeface="Arial" panose="020B0604020202020204" pitchFamily="34" charset="0"/>
              </a:rPr>
              <a:t>: Criar um diagrama que mostre as comunicações potenciais a cada nível. (consulte o diagrama de fluxo de vigilância da primeira apresentação, mostrado abaixo)</a:t>
            </a:r>
          </a:p>
          <a:p>
            <a:pPr marL="171450" marR="0" indent="-171450">
              <a:lnSpc>
                <a:spcPct val="115000"/>
              </a:lnSpc>
              <a:spcBef>
                <a:spcPts val="0"/>
              </a:spcBef>
              <a:spcAft>
                <a:spcPts val="1200"/>
              </a:spcAft>
              <a:buFont typeface="Wingdings" panose="05000000000000000000" pitchFamily="2" charset="2"/>
              <a:buChar char="v"/>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Recolha as respostas de vários participantes na aula e discuta as vantagens de uma maior partilha de dados a um nível superior ou inferior. Há muitas respostas corretas. Peça a um grupo que apresente e discuta o seu diagrama e permita que outros grupos façam sugestões adicionais. </a:t>
            </a:r>
          </a:p>
          <a:p>
            <a:pPr marL="0" marR="0">
              <a:lnSpc>
                <a:spcPct val="115000"/>
              </a:lnSpc>
              <a:spcBef>
                <a:spcPts val="0"/>
              </a:spcBef>
              <a:spcAft>
                <a:spcPts val="0"/>
              </a:spcAft>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n-US" sz="1200" b="1" i="1" dirty="0">
                <a:effectLst/>
                <a:latin typeface="Arial" panose="020B0604020202020204" pitchFamily="34" charset="0"/>
                <a:ea typeface="Times New Roman" panose="02020603050405020304" pitchFamily="18" charset="0"/>
                <a:cs typeface="Arial" panose="020B0604020202020204" pitchFamily="34" charset="0"/>
              </a:rPr>
              <a:t> Questões para discussão:</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n-US" sz="1200" i="1" dirty="0">
                <a:effectLst/>
                <a:latin typeface="Arial" panose="020B0604020202020204" pitchFamily="34" charset="0"/>
                <a:ea typeface="Times New Roman" panose="02020603050405020304" pitchFamily="18" charset="0"/>
                <a:cs typeface="Arial" panose="020B0604020202020204" pitchFamily="34" charset="0"/>
              </a:rPr>
              <a:t>Quando é que a informação é partilhada nos diferentes níveis entre sectores? Quem partilha a informação entre sectores?  </a:t>
            </a:r>
          </a:p>
          <a:p>
            <a:pPr marL="1143000" marR="0" lvl="2" indent="-228600">
              <a:lnSpc>
                <a:spcPct val="115000"/>
              </a:lnSpc>
              <a:spcBef>
                <a:spcPts val="0"/>
              </a:spcBef>
              <a:spcAft>
                <a:spcPts val="600"/>
              </a:spcAft>
              <a:buFont typeface="+mj-lt"/>
              <a:buAutoNum type="arabicPeriod"/>
            </a:pPr>
            <a:endParaRPr lang="fr-FR" sz="1200" i="1"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n-US" sz="1200" i="1" dirty="0">
                <a:effectLst/>
                <a:latin typeface="Arial" panose="020B0604020202020204" pitchFamily="34" charset="0"/>
                <a:ea typeface="Times New Roman" panose="02020603050405020304" pitchFamily="18" charset="0"/>
                <a:cs typeface="Arial" panose="020B0604020202020204" pitchFamily="34" charset="0"/>
              </a:rPr>
              <a:t>Descrever de que forma a partilha de informações entre sectores difere em períodos de rotina e de emergência.  </a:t>
            </a:r>
          </a:p>
          <a:p>
            <a:pPr marL="1143000" marR="0" lvl="2" indent="-228600">
              <a:lnSpc>
                <a:spcPct val="115000"/>
              </a:lnSpc>
              <a:spcBef>
                <a:spcPts val="0"/>
              </a:spcBef>
              <a:spcAft>
                <a:spcPts val="600"/>
              </a:spcAft>
              <a:buFont typeface="+mj-lt"/>
              <a:buAutoNum type="arabicPeriod"/>
            </a:pPr>
            <a:endParaRPr lang="fr-FR" sz="1200" i="1"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n-US" sz="1200" i="1" dirty="0">
                <a:effectLst/>
                <a:latin typeface="Arial" panose="020B0604020202020204" pitchFamily="34" charset="0"/>
                <a:ea typeface="Times New Roman" panose="02020603050405020304" pitchFamily="18" charset="0"/>
                <a:cs typeface="Arial" panose="020B0604020202020204" pitchFamily="34" charset="0"/>
              </a:rPr>
              <a:t>Existem outras oportunidades de partilha de informações entre sectores que possam ocorrer a cada nível? Em que circunstâncias é que isso pode ser especialmente importante?</a:t>
            </a:r>
          </a:p>
          <a:p>
            <a:pPr marL="1143000" marR="0" lvl="2" indent="-228600">
              <a:lnSpc>
                <a:spcPct val="115000"/>
              </a:lnSpc>
              <a:spcBef>
                <a:spcPts val="0"/>
              </a:spcBef>
              <a:spcAft>
                <a:spcPts val="600"/>
              </a:spcAft>
              <a:buFont typeface="+mj-lt"/>
              <a:buAutoNum type="arabicPeriod"/>
            </a:pPr>
            <a:endParaRPr lang="fr-FR" sz="1200" i="1"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n-US" sz="12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Quando é que a informação deve ser partilhada </a:t>
            </a:r>
            <a:r>
              <a:rPr lang="fr-FR" sz="1200" i="1" dirty="0">
                <a:effectLst/>
                <a:latin typeface="Arial" panose="020B0604020202020204" pitchFamily="34" charset="0"/>
                <a:ea typeface="Times New Roman" panose="02020603050405020304" pitchFamily="18" charset="0"/>
                <a:cs typeface="Arial" panose="020B0604020202020204" pitchFamily="34" charset="0"/>
              </a:rPr>
              <a:t>com ou a partir do sector da saúde ambiental? A que níveis</a:t>
            </a:r>
            <a:r>
              <a:rPr lang="en-US" sz="12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fr-FR" sz="1200" i="1"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0"/>
              </a:spcAft>
              <a:buFont typeface="+mj-lt"/>
              <a:buAutoNum type="arabicPeriod"/>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3842548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Notas do instrutor:</a:t>
            </a:r>
          </a:p>
          <a:p>
            <a:endParaRPr lang="en-US" dirty="0"/>
          </a:p>
          <a:p>
            <a:pPr marL="171450" indent="-171450">
              <a:buFont typeface="Wingdings" panose="05000000000000000000" pitchFamily="2" charset="2"/>
              <a:buChar char="§"/>
            </a:pPr>
            <a:r>
              <a:rPr lang="en-US" b="1" u="sng" dirty="0"/>
              <a:t>Peça a</a:t>
            </a:r>
            <a:r>
              <a:rPr lang="en-US" b="1" u="none" dirty="0"/>
              <a:t> </a:t>
            </a:r>
            <a:r>
              <a:rPr lang="en-US" dirty="0"/>
              <a:t>um voluntário que leia os objectivos de aprendizagem em voz alta.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79518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ct val="30000"/>
              </a:spcBef>
              <a:spcAft>
                <a:spcPct val="0"/>
              </a:spcAft>
              <a:buClrTx/>
              <a:buSzTx/>
              <a:buFont typeface="Arial" panose="020B0604020202020204" pitchFamily="34" charset="0"/>
              <a:buNone/>
              <a:tabLst/>
              <a:defRPr/>
            </a:pPr>
            <a:r>
              <a:rPr lang="en-US" b="1" dirty="0">
                <a:latin typeface="Arial" panose="020B0604020202020204" pitchFamily="34" charset="0"/>
                <a:cs typeface="Arial" panose="020B0604020202020204" pitchFamily="34" charset="0"/>
              </a:rPr>
              <a:t>Notas do instrutor:</a:t>
            </a:r>
          </a:p>
          <a:p>
            <a:pPr marL="171450" indent="-171450">
              <a:lnSpc>
                <a:spcPct val="115000"/>
              </a:lnSpc>
              <a:buFont typeface="Arial" panose="020B0604020202020204" pitchFamily="34" charset="0"/>
              <a:buChar char="•"/>
            </a:pPr>
            <a:endParaRPr lang="en-US" sz="1200" b="0" i="0" dirty="0">
              <a:latin typeface="Arial" panose="020B0604020202020204" pitchFamily="34" charset="0"/>
              <a:cs typeface="Arial" panose="020B0604020202020204" pitchFamily="34" charset="0"/>
            </a:endParaRPr>
          </a:p>
          <a:p>
            <a:pPr marL="171450" indent="-171450">
              <a:lnSpc>
                <a:spcPct val="115000"/>
              </a:lnSpc>
              <a:buFont typeface="Wingdings" panose="05000000000000000000" pitchFamily="2" charset="2"/>
              <a:buChar char="v"/>
            </a:pPr>
            <a:r>
              <a:rPr lang="en-US" sz="1200" b="1" i="1" dirty="0">
                <a:latin typeface="Arial" panose="020B0604020202020204" pitchFamily="34" charset="0"/>
                <a:cs typeface="Arial" panose="020B0604020202020204" pitchFamily="34" charset="0"/>
              </a:rPr>
              <a:t>Este diapositivo deve ser utilizado como referência para a parte 2 da atividade.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4732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 conclusão, o tema desta aula é "Fechar o ciclo!".  Aprendemos e revimos todos os passos da recolha, análise e interpretação de dados e da comunicação dos dados aos parceiros adequados. O próximo passo é passar à ação!</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t>21</a:t>
            </a:fld>
            <a:endParaRPr kumimoji="0" lang="en-US"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244777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 resumo, a comunicação é uma parte importante do ciclo de vigilância da saúde pública. Em particular, fecha o ciclo de feedback com aqueles que fornecem os dados de vigilância em primeiro lugar.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definição de vigilância inclui a frase "e disseminar a informação para aqueles que precisam de saber". Pense amplamente sobre "aqueles que precisam de saber", incluindo a comunidade de cuidados de saúde que precisa de fazer os diagnósticos, os outros sectores que podem contribuir para o esforço de resposta, os repórteres, os decisores (particularmente os funcionários de saúde pública, mas por vezes também os legisladores e outros) e o público.</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comunicação regular dos dados de vigilância pode resultar num melhor diagnóstico, numa melhor notificação, na boa vontade, na identificação de problemas de qualidade dos dados, em melhores dados para a tomada de decisões, em colaborações reforçadas e em ligações para a comunicação de emergência.</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Pergunte</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se existem questões a esclarecer antes de avançar e aborde-as se necessário.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1921261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Peça</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 a</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um voluntário que leia os objectivos em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Pergunte</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se estes objectivos foram adequadamente abordados. Perguntar se são necessários alguns esclarecimentos.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Responder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a perguntas e/ou prestar esclarecimentos, se necessário.</a:t>
            </a: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394026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Notas do instrutor: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b="1" i="1" dirty="0">
                <a:latin typeface="Arial" panose="020B0604020202020204" pitchFamily="34" charset="0"/>
                <a:cs typeface="Arial" panose="020B0604020202020204" pitchFamily="34" charset="0"/>
              </a:rPr>
              <a:t>Estes ícones destinam-se a servir de sinais para o ajudar a navegar pelo conteúdo e a saber o que o espera.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513228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171450" indent="-171450">
              <a:buFont typeface="Wingdings" panose="05000000000000000000" pitchFamily="2" charset="2"/>
              <a:buChar char="§"/>
            </a:pPr>
            <a:endParaRPr lang="en-US" altLang="en-US" sz="1200" b="1"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altLang="en-US" sz="1200" b="1" u="sng" dirty="0" err="1">
                <a:latin typeface="Arial" panose="020B0604020202020204" pitchFamily="34" charset="0"/>
                <a:cs typeface="Arial" panose="020B0604020202020204" pitchFamily="34" charset="0"/>
              </a:rPr>
              <a:t>Dizer</a:t>
            </a:r>
            <a:r>
              <a:rPr lang="en-US" altLang="en-US" sz="1200" b="1" u="sng" dirty="0">
                <a:latin typeface="Arial" panose="020B0604020202020204" pitchFamily="34" charset="0"/>
                <a:cs typeface="Arial" panose="020B0604020202020204" pitchFamily="34" charset="0"/>
              </a:rPr>
              <a:t>:</a:t>
            </a:r>
            <a:r>
              <a:rPr lang="en-US" alt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comunicação regular é uma componente essencial de sistemas eficazes de vigilância e resposta a doenças.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indent="-171450">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altLang="en-US" sz="1200" b="1" u="sng" dirty="0" err="1">
                <a:latin typeface="Arial" panose="020B0604020202020204" pitchFamily="34" charset="0"/>
                <a:cs typeface="Arial" panose="020B0604020202020204" pitchFamily="34" charset="0"/>
              </a:rPr>
              <a:t>Dizer</a:t>
            </a:r>
            <a:r>
              <a:rPr lang="en-US" altLang="en-US" sz="1200" b="1" u="sng" dirty="0">
                <a:latin typeface="Arial" panose="020B0604020202020204" pitchFamily="34" charset="0"/>
                <a:cs typeface="Arial" panose="020B0604020202020204" pitchFamily="34" charset="0"/>
              </a:rPr>
              <a:t>:</a:t>
            </a:r>
            <a:r>
              <a:rPr lang="en-US" altLang="en-US" sz="1200" b="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Ao planear a comunicação sobre a vigilância de doenças, os responsáveis pela vigilância a nível distrital devem responder a estas cinco perguntas:</a:t>
            </a:r>
          </a:p>
          <a:p>
            <a:pPr marL="800100" marR="0" lvl="1" indent="-34290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Quem </a:t>
            </a:r>
            <a:r>
              <a:rPr lang="en-US" sz="1200" dirty="0">
                <a:effectLst/>
                <a:latin typeface="Arial" panose="020B0604020202020204" pitchFamily="34" charset="0"/>
                <a:ea typeface="Times New Roman" panose="02020603050405020304" pitchFamily="18" charset="0"/>
                <a:cs typeface="Arial" panose="020B0604020202020204" pitchFamily="34" charset="0"/>
              </a:rPr>
              <a:t>precisa desta informação?</a:t>
            </a:r>
          </a:p>
          <a:p>
            <a:pPr marL="800100" marR="0" lvl="1" indent="-34290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Que </a:t>
            </a:r>
            <a:r>
              <a:rPr lang="en-US" sz="1200" dirty="0">
                <a:effectLst/>
                <a:latin typeface="Arial" panose="020B0604020202020204" pitchFamily="34" charset="0"/>
                <a:ea typeface="Times New Roman" panose="02020603050405020304" pitchFamily="18" charset="0"/>
                <a:cs typeface="Arial" panose="020B0604020202020204" pitchFamily="34" charset="0"/>
              </a:rPr>
              <a:t>informações serão partilhadas?</a:t>
            </a:r>
          </a:p>
          <a:p>
            <a:pPr marL="800100" marR="0" lvl="1" indent="-34290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Como é que </a:t>
            </a:r>
            <a:r>
              <a:rPr lang="en-US" sz="1200" dirty="0">
                <a:effectLst/>
                <a:latin typeface="Arial" panose="020B0604020202020204" pitchFamily="34" charset="0"/>
                <a:ea typeface="Times New Roman" panose="02020603050405020304" pitchFamily="18" charset="0"/>
                <a:cs typeface="Arial" panose="020B0604020202020204" pitchFamily="34" charset="0"/>
              </a:rPr>
              <a:t>esta informação será partilhada?</a:t>
            </a:r>
          </a:p>
          <a:p>
            <a:pPr marL="800100" marR="0" lvl="1" indent="-34290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Quando é que </a:t>
            </a:r>
            <a:r>
              <a:rPr lang="en-US" sz="1200" dirty="0">
                <a:effectLst/>
                <a:latin typeface="Arial" panose="020B0604020202020204" pitchFamily="34" charset="0"/>
                <a:ea typeface="Times New Roman" panose="02020603050405020304" pitchFamily="18" charset="0"/>
                <a:cs typeface="Arial" panose="020B0604020202020204" pitchFamily="34" charset="0"/>
              </a:rPr>
              <a:t>as informações serão partilhadas?</a:t>
            </a:r>
          </a:p>
          <a:p>
            <a:pPr marL="800100" marR="0" lvl="1" indent="-342900">
              <a:lnSpc>
                <a:spcPct val="115000"/>
              </a:lnSpc>
              <a:spcBef>
                <a:spcPts val="0"/>
              </a:spcBef>
              <a:spcAft>
                <a:spcPts val="120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Com que frequência </a:t>
            </a:r>
            <a:r>
              <a:rPr lang="en-US" sz="1200" dirty="0">
                <a:effectLst/>
                <a:latin typeface="Arial" panose="020B0604020202020204" pitchFamily="34" charset="0"/>
                <a:ea typeface="Times New Roman" panose="02020603050405020304" pitchFamily="18" charset="0"/>
                <a:cs typeface="Arial" panose="020B0604020202020204" pitchFamily="34" charset="0"/>
              </a:rPr>
              <a:t>serão fornecidas actualizações?</a:t>
            </a:r>
          </a:p>
          <a:p>
            <a:pPr marL="0" marR="0">
              <a:lnSpc>
                <a:spcPct val="115000"/>
              </a:lnSpc>
              <a:spcBef>
                <a:spcPts val="0"/>
              </a:spcBef>
              <a:spcAft>
                <a:spcPts val="12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979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indent="0">
              <a:buFont typeface="Wingdings" panose="05000000000000000000" pitchFamily="2" charset="2"/>
              <a:buNone/>
            </a:pPr>
            <a:endParaRPr lang="en-US" altLang="en-US" sz="1200" b="1"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Perguntar:</a:t>
            </a:r>
            <a:r>
              <a:rPr lang="en-US" sz="1200" b="1" u="none" dirty="0">
                <a:effectLst/>
                <a:latin typeface="Arial" panose="020B0604020202020204" pitchFamily="34" charset="0"/>
                <a:cs typeface="Arial" panose="020B0604020202020204" pitchFamily="34" charset="0"/>
              </a:rPr>
              <a:t> </a:t>
            </a:r>
            <a:r>
              <a:rPr lang="en-US" sz="1200" b="0" dirty="0">
                <a:effectLst/>
                <a:latin typeface="Arial" panose="020B0604020202020204" pitchFamily="34" charset="0"/>
                <a:cs typeface="Arial" panose="020B0604020202020204" pitchFamily="34" charset="0"/>
              </a:rPr>
              <a:t>Com quem deve partilhar as informações de vigilância?  Quem precisa ou gostaria de saber?</a:t>
            </a:r>
          </a:p>
          <a:p>
            <a:pPr marL="171450" indent="-171450">
              <a:buFont typeface="Wingdings" panose="05000000000000000000" pitchFamily="2" charset="2"/>
              <a:buChar char="§"/>
            </a:pPr>
            <a:endParaRPr lang="en-US" sz="1200" b="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Solicitar algumas respostas de voluntários.</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as respostas</a:t>
            </a:r>
            <a:r>
              <a:rPr lang="en-US" sz="1200" b="1" dirty="0">
                <a:effectLst/>
                <a:latin typeface="Arial" panose="020B0604020202020204" pitchFamily="34" charset="0"/>
                <a:ea typeface="Times New Roman" panose="02020603050405020304" pitchFamily="18" charset="0"/>
                <a:cs typeface="Arial" panose="020B0604020202020204" pitchFamily="34" charset="0"/>
              </a:rPr>
              <a:t>. &lt;CLICAR&gt; </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err="1">
                <a:effectLst/>
                <a:latin typeface="Arial" panose="020B0604020202020204" pitchFamily="34" charset="0"/>
                <a:cs typeface="Arial" panose="020B0604020202020204" pitchFamily="34" charset="0"/>
              </a:rPr>
              <a:t>Dizer</a:t>
            </a:r>
            <a:r>
              <a:rPr lang="en-US" sz="1200" b="1" u="sng" dirty="0">
                <a:effectLst/>
                <a:latin typeface="Arial" panose="020B0604020202020204" pitchFamily="34" charset="0"/>
                <a:cs typeface="Arial" panose="020B0604020202020204" pitchFamily="34" charset="0"/>
              </a:rPr>
              <a:t>:</a:t>
            </a:r>
            <a:r>
              <a:rPr lang="en-US" sz="1200" b="1" u="none" dirty="0">
                <a:effectLst/>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Considere três públicos diferentes.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dirty="0">
                <a:effectLst/>
                <a:latin typeface="Arial" panose="020B0604020202020204" pitchFamily="34" charset="0"/>
                <a:ea typeface="Times New Roman" panose="02020603050405020304" pitchFamily="18" charset="0"/>
                <a:cs typeface="Arial" panose="020B0604020202020204" pitchFamily="34" charset="0"/>
              </a:rPr>
              <a:t>Aqueles que fornecem os dados - instalações de saúde, trabalhadores da saúde animal, pessoal de laboratório (</a:t>
            </a:r>
            <a:r>
              <a:rPr lang="en-US" sz="1200" i="1" dirty="0">
                <a:effectLst/>
                <a:latin typeface="Arial" panose="020B0604020202020204" pitchFamily="34" charset="0"/>
                <a:ea typeface="Times New Roman" panose="02020603050405020304" pitchFamily="18" charset="0"/>
                <a:cs typeface="Arial" panose="020B0604020202020204" pitchFamily="34" charset="0"/>
              </a:rPr>
              <a:t>para resolver questões de qualidade, resolver atrasos na comunicação, obter informações adicionais ou de acompanhamento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a:effectLst/>
                <a:latin typeface="Arial" panose="020B0604020202020204" pitchFamily="34" charset="0"/>
                <a:cs typeface="Arial" panose="020B0604020202020204" pitchFamily="34" charset="0"/>
              </a:rPr>
              <a:t>Dizer:</a:t>
            </a:r>
            <a:r>
              <a:rPr lang="en-US" sz="1200" b="1" u="none" dirty="0">
                <a:effectLst/>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Aqueles que podem tomar decisões sobre a ação - Funcionários dos serviços de saúde distritais, provinciais e centrais ou dos vários ministérios a nível nacional.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a:effectLst/>
                <a:latin typeface="Arial" panose="020B0604020202020204" pitchFamily="34" charset="0"/>
                <a:cs typeface="Arial" panose="020B0604020202020204" pitchFamily="34" charset="0"/>
              </a:rPr>
              <a:t>Dizer:</a:t>
            </a:r>
            <a:r>
              <a:rPr lang="en-US" sz="1200" b="1" u="none" dirty="0">
                <a:effectLst/>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Público em geral, talvez através dos meios de comunicação tradicionais (</a:t>
            </a:r>
            <a:r>
              <a:rPr lang="en-US" sz="1200" i="1" dirty="0">
                <a:effectLst/>
                <a:latin typeface="Arial" panose="020B0604020202020204" pitchFamily="34" charset="0"/>
                <a:ea typeface="Times New Roman" panose="02020603050405020304" pitchFamily="18" charset="0"/>
                <a:cs typeface="Arial" panose="020B0604020202020204" pitchFamily="34" charset="0"/>
              </a:rPr>
              <a:t>comunicado de imprensa</a:t>
            </a:r>
            <a:r>
              <a:rPr lang="en-US" sz="1200" dirty="0">
                <a:effectLst/>
                <a:latin typeface="Arial" panose="020B0604020202020204" pitchFamily="34" charset="0"/>
                <a:ea typeface="Times New Roman" panose="02020603050405020304" pitchFamily="18" charset="0"/>
                <a:cs typeface="Arial" panose="020B0604020202020204" pitchFamily="34" charset="0"/>
              </a:rPr>
              <a:t>) ou das redes sociais, sítio Web, etc.  A comunicação deve ser feita através de ambos:</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Operações de rotina quotidianas do serviço de saúde distrital.</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Divulgação de informações especiais, incluindo relatórios de vigilância de doenças e conclusões sobre surtos que devam ser partilhados.</a:t>
            </a:r>
          </a:p>
          <a:p>
            <a:pPr marL="457200" marR="0" lvl="1" indent="0">
              <a:lnSpc>
                <a:spcPct val="115000"/>
              </a:lnSpc>
              <a:spcBef>
                <a:spcPts val="0"/>
              </a:spcBef>
              <a:spcAft>
                <a:spcPts val="600"/>
              </a:spcAft>
              <a:buFont typeface="Courier New" panose="02070309020205020404" pitchFamily="49" charset="0"/>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Dizer:</a:t>
            </a:r>
            <a:r>
              <a:rPr lang="en-US" sz="1200" b="1" u="none" dirty="0">
                <a:effectLst/>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comunicação funciona melhor quando a informação é partilhada nos dois sentidos!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4150089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00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457200" marR="0" indent="-457200">
              <a:lnSpc>
                <a:spcPct val="100000"/>
              </a:lnSpc>
              <a:spcBef>
                <a:spcPts val="0"/>
              </a:spcBef>
              <a:spcAft>
                <a:spcPts val="600"/>
              </a:spcAft>
              <a:tabLst>
                <a:tab pos="457200" algn="l"/>
              </a:tabLst>
            </a:pPr>
            <a:endParaRPr lang="en-US" sz="1200" b="1" dirty="0">
              <a:effectLst/>
              <a:latin typeface="Arial" panose="020B0604020202020204" pitchFamily="34" charset="0"/>
              <a:cs typeface="Arial" panose="020B0604020202020204" pitchFamily="34" charset="0"/>
            </a:endParaRPr>
          </a:p>
          <a:p>
            <a:pPr marL="171450" marR="0" indent="-171450" algn="l">
              <a:lnSpc>
                <a:spcPct val="100000"/>
              </a:lnSpc>
              <a:spcBef>
                <a:spcPts val="0"/>
              </a:spcBef>
              <a:spcAft>
                <a:spcPts val="600"/>
              </a:spcAft>
              <a:buFont typeface="Wingdings" panose="05000000000000000000" pitchFamily="2" charset="2"/>
              <a:buChar char="§"/>
              <a:tabLst>
                <a:tab pos="457200" algn="l"/>
              </a:tabLst>
            </a:pPr>
            <a:r>
              <a:rPr lang="en-US" sz="1200" b="1" u="sng" dirty="0">
                <a:effectLst/>
                <a:latin typeface="Arial" panose="020B0604020202020204" pitchFamily="34" charset="0"/>
                <a:cs typeface="Arial" panose="020B0604020202020204" pitchFamily="34" charset="0"/>
              </a:rPr>
              <a:t>Perguntar:</a:t>
            </a:r>
            <a:r>
              <a:rPr lang="en-US" sz="1200" b="1" u="none" dirty="0">
                <a:effectLst/>
                <a:latin typeface="Arial" panose="020B0604020202020204" pitchFamily="34" charset="0"/>
                <a:cs typeface="Arial" panose="020B0604020202020204" pitchFamily="34" charset="0"/>
              </a:rPr>
              <a:t> </a:t>
            </a:r>
            <a:r>
              <a:rPr lang="en-US" sz="1200" b="0" dirty="0">
                <a:effectLst/>
                <a:latin typeface="Arial" panose="020B0604020202020204" pitchFamily="34" charset="0"/>
                <a:cs typeface="Arial" panose="020B0604020202020204" pitchFamily="34" charset="0"/>
              </a:rPr>
              <a:t>Que tipo de informação precisa de ser comunicada?</a:t>
            </a:r>
          </a:p>
          <a:p>
            <a:pPr marL="171450" marR="0" lvl="0" indent="-171450" algn="l" defTabSz="914400" rtl="0" eaLnBrk="0" fontAlgn="base" latinLnBrk="0" hangingPunct="0">
              <a:lnSpc>
                <a:spcPct val="100000"/>
              </a:lnSpc>
              <a:spcBef>
                <a:spcPts val="0"/>
              </a:spcBef>
              <a:spcAft>
                <a:spcPts val="600"/>
              </a:spcAft>
              <a:buClrTx/>
              <a:buSzTx/>
              <a:buFont typeface="Wingdings" panose="05000000000000000000" pitchFamily="2" charset="2"/>
              <a:buChar char="v"/>
              <a:tabLst>
                <a:tab pos="457200" algn="l"/>
              </a:tabLst>
              <a:defRPr/>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600"/>
              </a:spcAft>
              <a:buClrTx/>
              <a:buSzTx/>
              <a:buFont typeface="Wingdings" panose="05000000000000000000" pitchFamily="2" charset="2"/>
              <a:buChar char="v"/>
              <a:tabLst>
                <a:tab pos="457200" algn="l"/>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 Solicitar algumas respostas de voluntários.</a:t>
            </a:r>
          </a:p>
          <a:p>
            <a:pPr marL="457200" marR="0" indent="-457200">
              <a:lnSpc>
                <a:spcPct val="100000"/>
              </a:lnSpc>
              <a:spcBef>
                <a:spcPts val="0"/>
              </a:spcBef>
              <a:spcAft>
                <a:spcPts val="600"/>
              </a:spcAft>
              <a:tabLst>
                <a:tab pos="457200" algn="l"/>
              </a:tabLst>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0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Reconhecer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as respostas.</a:t>
            </a:r>
          </a:p>
          <a:p>
            <a:pPr marL="0" marR="0" indent="0">
              <a:lnSpc>
                <a:spcPct val="100000"/>
              </a:lnSpc>
              <a:spcBef>
                <a:spcPts val="0"/>
              </a:spcBef>
              <a:spcAft>
                <a:spcPts val="1200"/>
              </a:spcAft>
              <a:buFont typeface="Wingdings" panose="05000000000000000000" pitchFamily="2" charset="2"/>
              <a:buNone/>
            </a:pP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0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nível distrital, os resultados da vigilância incluem frequentemente:</a:t>
            </a:r>
          </a:p>
          <a:p>
            <a:pPr marL="628650" marR="0" lvl="1" indent="-171450" algn="l" defTabSz="914400" rtl="0" eaLnBrk="0" fontAlgn="base" latinLnBrk="0" hangingPunct="0">
              <a:lnSpc>
                <a:spcPct val="100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dirty="0">
                <a:effectLst/>
                <a:latin typeface="Arial" panose="020B0604020202020204" pitchFamily="34" charset="0"/>
                <a:ea typeface="Times New Roman" panose="02020603050405020304" pitchFamily="18" charset="0"/>
                <a:cs typeface="Arial" panose="020B0604020202020204" pitchFamily="34" charset="0"/>
              </a:rPr>
              <a:t>Dados de vigilância de doenças de rotina que são apresentados através de relatórios semanais ou mensais a um nível superior.</a:t>
            </a:r>
          </a:p>
          <a:p>
            <a:pPr marL="628650" marR="0" lvl="1" indent="-171450" algn="l" defTabSz="914400" rtl="0" eaLnBrk="0" fontAlgn="base" latinLnBrk="0" hangingPunct="0">
              <a:lnSpc>
                <a:spcPct val="100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dirty="0">
                <a:effectLst/>
                <a:latin typeface="Arial" panose="020B0604020202020204" pitchFamily="34" charset="0"/>
                <a:ea typeface="Times New Roman" panose="02020603050405020304" pitchFamily="18" charset="0"/>
                <a:cs typeface="Arial" panose="020B0604020202020204" pitchFamily="34" charset="0"/>
              </a:rPr>
              <a:t>Alertas sobre surtos e outros eventos de interesse para a saúde pública (</a:t>
            </a:r>
            <a:r>
              <a:rPr lang="en-US" sz="1200" i="1" dirty="0">
                <a:effectLst/>
                <a:latin typeface="Arial" panose="020B0604020202020204" pitchFamily="34" charset="0"/>
                <a:ea typeface="Times New Roman" panose="02020603050405020304" pitchFamily="18" charset="0"/>
                <a:cs typeface="Arial" panose="020B0604020202020204" pitchFamily="34" charset="0"/>
              </a:rPr>
              <a:t>que podem incluir infecções emergentes ou doenças zoonóticas</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gn="l" defTabSz="914400" rtl="0" eaLnBrk="0" fontAlgn="base" latinLnBrk="0" hangingPunct="0">
              <a:lnSpc>
                <a:spcPct val="100000"/>
              </a:lnSpc>
              <a:spcBef>
                <a:spcPts val="0"/>
              </a:spcBef>
              <a:spcAft>
                <a:spcPts val="0"/>
              </a:spcAft>
              <a:buClrTx/>
              <a:buSzTx/>
              <a:buFont typeface="Courier New" panose="02070309020205020404" pitchFamily="49" charset="0"/>
              <a:buChar char="o"/>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dirty="0">
                <a:effectLst/>
                <a:latin typeface="Arial" panose="020B0604020202020204" pitchFamily="34" charset="0"/>
                <a:ea typeface="Times New Roman" panose="02020603050405020304" pitchFamily="18" charset="0"/>
                <a:cs typeface="Arial" panose="020B0604020202020204" pitchFamily="34" charset="0"/>
              </a:rPr>
              <a:t>Feedback de monitorização e avaliação relativamente à qualidade e atualidade dos dados de vigilância (</a:t>
            </a:r>
            <a:r>
              <a:rPr lang="en-US" sz="1200" i="1" dirty="0">
                <a:effectLst/>
                <a:latin typeface="Arial" panose="020B0604020202020204" pitchFamily="34" charset="0"/>
                <a:ea typeface="Times New Roman" panose="02020603050405020304" pitchFamily="18" charset="0"/>
                <a:cs typeface="Arial" panose="020B0604020202020204" pitchFamily="34" charset="0"/>
              </a:rPr>
              <a:t>discutiremos mais na próxima lição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00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dirty="0">
                <a:effectLst/>
                <a:latin typeface="Arial" panose="020B0604020202020204" pitchFamily="34" charset="0"/>
                <a:ea typeface="Times New Roman" panose="02020603050405020304" pitchFamily="18" charset="0"/>
                <a:cs typeface="Arial" panose="020B0604020202020204" pitchFamily="34" charset="0"/>
              </a:rPr>
              <a:t>Alterações na notificação de doenças ou se existirem novas definições de casos ou testes laboratoriais disponíveis.</a:t>
            </a:r>
          </a:p>
          <a:p>
            <a:pPr marL="0" marR="0">
              <a:lnSpc>
                <a:spcPct val="100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0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Alguns distritos têm um formato padrão para resumos de rotina de dados de vigilância e feedback de monitorização e avaliação. Outros podem não ter um formato padrão.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129123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00000"/>
              </a:lnSpc>
              <a:spcBef>
                <a:spcPts val="0"/>
              </a:spcBef>
              <a:spcAft>
                <a:spcPts val="600"/>
              </a:spcAft>
              <a:buFont typeface="Wingdings" panose="05000000000000000000" pitchFamily="2" charset="2"/>
              <a:buChar char="§"/>
              <a:tabLst>
                <a:tab pos="457200" algn="l"/>
              </a:tabLst>
            </a:pPr>
            <a:r>
              <a:rPr lang="en-US" sz="1200" b="1" u="sng" dirty="0">
                <a:effectLst/>
                <a:latin typeface="Arial" panose="020B0604020202020204" pitchFamily="34" charset="0"/>
                <a:cs typeface="Arial" panose="020B0604020202020204" pitchFamily="34" charset="0"/>
              </a:rPr>
              <a:t>Pergunta:</a:t>
            </a:r>
            <a:r>
              <a:rPr lang="en-US" sz="1200" b="1" u="none" dirty="0">
                <a:effectLst/>
                <a:latin typeface="Arial" panose="020B0604020202020204" pitchFamily="34" charset="0"/>
                <a:cs typeface="Arial" panose="020B0604020202020204" pitchFamily="34" charset="0"/>
              </a:rPr>
              <a:t> </a:t>
            </a:r>
            <a:r>
              <a:rPr lang="en-US" sz="1200" b="0" dirty="0">
                <a:effectLst/>
                <a:latin typeface="Arial" panose="020B0604020202020204" pitchFamily="34" charset="0"/>
                <a:cs typeface="Arial" panose="020B0604020202020204" pitchFamily="34" charset="0"/>
              </a:rPr>
              <a:t>Como é que sugere que se comunique a informação sobre vigilância?</a:t>
            </a:r>
          </a:p>
          <a:p>
            <a:pPr marL="457200" marR="0" indent="-457200">
              <a:lnSpc>
                <a:spcPct val="115000"/>
              </a:lnSpc>
              <a:spcBef>
                <a:spcPts val="0"/>
              </a:spcBef>
              <a:spcAft>
                <a:spcPts val="600"/>
              </a:spcAft>
              <a:tabLst>
                <a:tab pos="457200" algn="l"/>
              </a:tabLst>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12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Solicitar algumas respostas de voluntários.</a:t>
            </a:r>
          </a:p>
          <a:p>
            <a:pPr marL="0" marR="0">
              <a:lnSpc>
                <a:spcPct val="115000"/>
              </a:lnSpc>
              <a:spcBef>
                <a:spcPts val="0"/>
              </a:spcBef>
              <a:spcAft>
                <a:spcPts val="1200"/>
              </a:spcAft>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as respostas</a:t>
            </a:r>
            <a:r>
              <a:rPr lang="en-US" sz="1200" b="1" dirty="0">
                <a:effectLst/>
                <a:latin typeface="Arial" panose="020B0604020202020204" pitchFamily="34" charset="0"/>
                <a:ea typeface="Times New Roman" panose="02020603050405020304" pitchFamily="18" charset="0"/>
                <a:cs typeface="Arial" panose="020B0604020202020204" pitchFamily="34" charset="0"/>
              </a:rPr>
              <a:t>. &lt;CLICAR&gt; </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Existem muitos canais de comunicação, e os responsáveis pela vigilância a nível distrital devem determinar os melhores métodos de comunicação possíveis para cada público. Isto inclui a identificação do(s) número(s) de contacto dos estabelecimentos de saúde ou laboratórios da zona, uma vez que pode ser necessário um contacto rápido. A existência de vários pontos de contacto é muito útil, e as reuniões presenciais podem ajudar a criar confiança e proporcionar um fórum para trocar ideias ou discutir desafios. A Internet, com o correio eletrónico e os sítios Web, e a tecnologia dos telemóveis, que permite o envio de mensagens de texto SMS, proporcionaram muitas opções adicionais para comunicar eficazmente.</a:t>
            </a:r>
          </a:p>
          <a:p>
            <a:pPr marL="0" marR="0">
              <a:lnSpc>
                <a:spcPct val="115000"/>
              </a:lnSpc>
              <a:spcBef>
                <a:spcPts val="1200"/>
              </a:spcBef>
              <a:spcAft>
                <a:spcPts val="6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 </a:t>
            </a:r>
            <a:r>
              <a:rPr lang="en-US" sz="1200" dirty="0">
                <a:effectLst/>
                <a:latin typeface="Arial" panose="020B0604020202020204" pitchFamily="34" charset="0"/>
                <a:ea typeface="Times New Roman" panose="02020603050405020304" pitchFamily="18" charset="0"/>
                <a:cs typeface="Arial" panose="020B0604020202020204" pitchFamily="34" charset="0"/>
              </a:rPr>
              <a:t>Qual destas modalidades seria mais eficaz neste país?</a:t>
            </a:r>
          </a:p>
          <a:p>
            <a:pPr marL="0" marR="0" indent="45720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As respostas podem variar.</a:t>
            </a:r>
          </a:p>
          <a:p>
            <a:pPr marL="171450" marR="0" indent="-171450">
              <a:lnSpc>
                <a:spcPct val="115000"/>
              </a:lnSpc>
              <a:spcBef>
                <a:spcPts val="1200"/>
              </a:spcBef>
              <a:spcAft>
                <a:spcPts val="600"/>
              </a:spcAft>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Reconhecer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as respostas</a:t>
            </a:r>
            <a:r>
              <a:rPr lang="en-US" sz="1200" b="1" i="1" dirty="0">
                <a:effectLst/>
                <a:latin typeface="Arial" panose="020B0604020202020204" pitchFamily="34" charset="0"/>
                <a:ea typeface="Times New Roman" panose="02020603050405020304" pitchFamily="18" charset="0"/>
                <a:cs typeface="Arial" panose="020B0604020202020204" pitchFamily="34" charset="0"/>
              </a:rPr>
              <a:t>.</a:t>
            </a:r>
          </a:p>
          <a:p>
            <a:pPr marL="0" marR="0" indent="0">
              <a:lnSpc>
                <a:spcPct val="115000"/>
              </a:lnSpc>
              <a:spcBef>
                <a:spcPts val="1200"/>
              </a:spcBef>
              <a:spcAft>
                <a:spcPts val="6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conteúdo do que vai ser comunicado precisa de ser bem pensado com antecedência: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 comunicação escrita deve ser clara e concisa. </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As apresentações orais, como as sessões de informação, devem ser escritas ou, pelo menos, seguir um esquema para que os pontos essenciais sejam abordados.</a:t>
            </a:r>
          </a:p>
          <a:p>
            <a:pPr marL="800100" marR="0" lvl="1" indent="-34290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Os ministérios e agências envolvidos devem chegar a um consenso sobre o que deve ser comunicado ao público em geral antes de divulgarem a informação ao público.</a:t>
            </a:r>
          </a:p>
          <a:p>
            <a:pPr marL="628650" marR="0" lvl="1" indent="-171450">
              <a:lnSpc>
                <a:spcPct val="115000"/>
              </a:lnSpc>
              <a:spcBef>
                <a:spcPts val="0"/>
              </a:spcBef>
              <a:spcAft>
                <a:spcPts val="1200"/>
              </a:spcAft>
              <a:buFont typeface="Courier New" panose="02070309020205020404" pitchFamily="49" charset="0"/>
              <a:buChar char="o"/>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930122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frequência com que os funcionários distritais de saúde comunicam interna ou externamente dependerá do tema e das prioridades do sistema de vigilância das doenças.</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Perguntar:</a:t>
            </a:r>
            <a:r>
              <a:rPr lang="en-US" sz="1200" b="1" u="none" dirty="0">
                <a:effectLst/>
                <a:latin typeface="Arial" panose="020B0604020202020204" pitchFamily="34" charset="0"/>
                <a:cs typeface="Arial" panose="020B0604020202020204" pitchFamily="34" charset="0"/>
              </a:rPr>
              <a:t> </a:t>
            </a:r>
            <a:r>
              <a:rPr lang="en-US" sz="1200" b="0" dirty="0">
                <a:effectLst/>
                <a:latin typeface="Arial" panose="020B0604020202020204" pitchFamily="34" charset="0"/>
                <a:cs typeface="Arial" panose="020B0604020202020204" pitchFamily="34" charset="0"/>
              </a:rPr>
              <a:t>Que informações podem precisar de ser comunicadas imediatamente, ou pelo menos semanalmente?  O que poderia ser comunicado mensalmente ou mesmo anualmente?</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n-US" sz="1200" b="1" i="1" dirty="0">
                <a:effectLst/>
                <a:latin typeface="Arial" panose="020B0604020202020204" pitchFamily="34" charset="0"/>
                <a:ea typeface="Times New Roman" panose="02020603050405020304" pitchFamily="18" charset="0"/>
                <a:cs typeface="Arial" panose="020B0604020202020204" pitchFamily="34" charset="0"/>
              </a:rPr>
              <a:t>Solicitar algumas respostas de voluntários.</a:t>
            </a:r>
          </a:p>
          <a:p>
            <a:pPr marL="171450" marR="0" indent="-171450">
              <a:lnSpc>
                <a:spcPct val="115000"/>
              </a:lnSpc>
              <a:spcBef>
                <a:spcPts val="0"/>
              </a:spcBef>
              <a:spcAft>
                <a:spcPts val="1200"/>
              </a:spcAft>
              <a:buFont typeface="Wingdings" panose="05000000000000000000" pitchFamily="2" charset="2"/>
              <a:buChar char="§"/>
            </a:pP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Em alternativa, pode perguntar: Que informações de vigilância sentiu a necessidade de comunicar imediatamente?</a:t>
            </a:r>
          </a:p>
          <a:p>
            <a:pPr marL="171450" marR="0" indent="-171450">
              <a:lnSpc>
                <a:spcPct val="115000"/>
              </a:lnSpc>
              <a:spcBef>
                <a:spcPts val="0"/>
              </a:spcBef>
              <a:spcAft>
                <a:spcPts val="1200"/>
              </a:spcAft>
              <a:buFont typeface="Wingdings" panose="05000000000000000000" pitchFamily="2" charset="2"/>
              <a:buChar char="v"/>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Reconhecer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as respostas.</a:t>
            </a:r>
          </a:p>
          <a:p>
            <a:pPr marL="0" marR="0" indent="0">
              <a:lnSpc>
                <a:spcPct val="115000"/>
              </a:lnSpc>
              <a:spcBef>
                <a:spcPts val="0"/>
              </a:spcBef>
              <a:spcAft>
                <a:spcPts val="1200"/>
              </a:spcAft>
              <a:buFont typeface="Wingdings" panose="05000000000000000000" pitchFamily="2" charset="2"/>
              <a:buNone/>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Embora a notificação de rotina possa normalmente ser feita através de relatórios semanais ou mensais, durante um surto ou epidemia podem ser necessárias comunicações diárias com os prestadores de cuidados de saúde e os técnicos de laboratório sobre a situação sanitária no distrito e no país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exemplo, o número de casos observados ou de mortes</a:t>
            </a:r>
            <a:r>
              <a:rPr lang="en-US" sz="1200" dirty="0">
                <a:effectLst/>
                <a:latin typeface="Arial" panose="020B0604020202020204" pitchFamily="34" charset="0"/>
                <a:ea typeface="Times New Roman" panose="02020603050405020304" pitchFamily="18" charset="0"/>
                <a:cs typeface="Arial" panose="020B0604020202020204" pitchFamily="34" charset="0"/>
              </a:rPr>
              <a:t>).  Para uma doença crónica como a tuberculose, pode ser suficiente um resumo anual.</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Quando e com que frequência os agentes de vigilância a nível distrital comunicam pode também depender dos recursos disponíveis para criar e distribuir a informação. A comunicação com outros sectores pode também ser rotineira ou numa base de necessidade, tal como quando são detectados surtos zoonóticos ou ocorrem desastres naturais.  As chamadas telefónicas e as reuniões presenciais podem constituir uma oportunidade para trocar ideias e identificar lacunas a resolver antes da ocorrência de uma crise. Esta cooperação inicial entre epidemiologistas, pessoal de saúde, laboratoristas, veterinários e outros parceiros da One Health pode facilitar as comunicações quando necessário para uma emergência.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756419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n-US" sz="1200" b="1" dirty="0">
                <a:effectLst/>
                <a:latin typeface="Arial" panose="020B0604020202020204" pitchFamily="34" charset="0"/>
                <a:cs typeface="Arial" panose="020B0604020202020204" pitchFamily="34" charset="0"/>
              </a:rPr>
              <a:t>Notas do instrutor:</a:t>
            </a:r>
          </a:p>
          <a:p>
            <a:pPr marL="0" marR="0">
              <a:spcBef>
                <a:spcPts val="0"/>
              </a:spcBef>
              <a:spcAft>
                <a:spcPts val="0"/>
              </a:spcAft>
            </a:pPr>
            <a:endParaRPr lang="en-US" sz="1200" b="1" dirty="0">
              <a:effectLst/>
              <a:latin typeface="Arial" panose="020B0604020202020204" pitchFamily="34"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cs typeface="Arial" panose="020B0604020202020204" pitchFamily="34" charset="0"/>
              </a:rPr>
              <a:t>Alguns gabinetes distritais de saúde, Ministérios da Saúde nacionais e outros ministérios comunicam regularmente os dados de vigilância aos prestadores de cuidados de saúde, aos prestadores de cuidados a animais, aos decisores e ao público, mas alguns não o fazem. </a:t>
            </a:r>
            <a:r>
              <a:rPr lang="en-US" sz="1200" dirty="0">
                <a:effectLst/>
                <a:latin typeface="Arial" panose="020B0604020202020204" pitchFamily="34" charset="0"/>
                <a:ea typeface="Times New Roman" panose="02020603050405020304" pitchFamily="18" charset="0"/>
                <a:cs typeface="Arial" panose="020B0604020202020204" pitchFamily="34" charset="0"/>
              </a:rPr>
              <a:t>A partilha regular de relatórios de vigilância serve muitos objectivos.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indent="-171450">
              <a:spcBef>
                <a:spcPts val="60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Estes relatórios podem informar os prestadores de cuidados de saúde, os laboratoristas e os decisores sobre a linha de base ou a quantidade esperada de doenças na área, os padrões sazonais, as doenças que parecem estar a aumentar ou a diminuir e as alterações inesperadas, tais como potenciais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surtos</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indent="-171450">
              <a:spcBef>
                <a:spcPts val="60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partilha regular dos relatórios de vigilância também reforça que o distrito está a analisar os dados e que os relatórios não estão simplesmente a ser arquivados. A partilha de informações de vigilância elimina uma desculpa comum para não reportar, que "ninguém olha para os relatórios se eu os enviar.</a:t>
            </a:r>
            <a:r>
              <a:rPr lang="en-US" sz="1200" b="1" dirty="0">
                <a:effectLst/>
                <a:latin typeface="Arial" panose="020B0604020202020204" pitchFamily="34" charset="0"/>
                <a:ea typeface="Times New Roman" panose="02020603050405020304" pitchFamily="18" charset="0"/>
                <a:cs typeface="Arial" panose="020B0604020202020204" pitchFamily="34" charset="0"/>
              </a:rPr>
              <a:t>" &lt;CLICAR&gt; </a:t>
            </a:r>
          </a:p>
          <a:p>
            <a:pPr marL="171450" marR="0" indent="-171450">
              <a:spcBef>
                <a:spcPts val="60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comunicação aberta demonstra que o Ministério não está a esconder informação. Esta transparência promove a boa vontade entre a agência de saúde e os prestadores de cuidados de saúde e o público. Esta comunicação aberta entre sectores também promove a boa vontade, aumenta a sensibilização para as ameaças emergentes à saúde humana e animal e promove uma abordagem mais holística e atempada das ameaças à saúde. Estas boas relações podem resultar em fortes investigações e colaborações no futuro no âmbito da iniciativa "Uma Só Saúde".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indent="-171450">
              <a:spcBef>
                <a:spcPts val="60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relatórios de rotina e periódicos podem facilitar a identificação de problemas de qualidade da comunicação de dados, em especial dos sítios que se atrasam ou não comunicam de todo, para que os problemas possam ser resolvidos prontamente.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indent="-171450">
              <a:spcBef>
                <a:spcPts val="60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Estes relatórios também fornecem informações úteis aos planeadores e aos decisores.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p>
          <a:p>
            <a:pPr marL="171450" marR="0" indent="-171450">
              <a:spcBef>
                <a:spcPts val="60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Finalmente, a altura para estabelecer vias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comunicação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biDizereccionais</a:t>
            </a:r>
            <a:r>
              <a:rPr lang="en-US" sz="1200" dirty="0">
                <a:effectLst/>
                <a:latin typeface="Arial" panose="020B0604020202020204" pitchFamily="34" charset="0"/>
                <a:ea typeface="Times New Roman" panose="02020603050405020304" pitchFamily="18" charset="0"/>
                <a:cs typeface="Arial" panose="020B0604020202020204" pitchFamily="34" charset="0"/>
              </a:rPr>
              <a:t> que possam ser utilizadas durante uma emergência é durante os períodos de calma.  Uma vez estabelecidos os canais de comunicação e quando os parceiros se sentirem à vontade para comunicar, esses canais podem ser utilizados quando ocorrer uma emergência.</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11316969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Layouts/_rels/slideLayout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7603274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6089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Portuguese">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aprendizagem</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08325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399882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Portuguese">
    <p:spTree>
      <p:nvGrpSpPr>
        <p:cNvPr id="1" name=""/>
        <p:cNvGrpSpPr/>
        <p:nvPr/>
      </p:nvGrpSpPr>
      <p:grpSpPr>
        <a:xfrm>
          <a:off x="0" y="0"/>
          <a:ext cx="0" cy="0"/>
          <a:chOff x="0" y="0"/>
          <a:chExt cx="0" cy="0"/>
        </a:xfrm>
      </p:grpSpPr>
      <p:sp>
        <p:nvSpPr>
          <p:cNvPr id="3" name="TextBox 26">
            <a:extLst>
              <a:ext uri="{FF2B5EF4-FFF2-40B4-BE49-F238E27FC236}">
                <a16:creationId xmlns:a16="http://schemas.microsoft.com/office/drawing/2014/main" id="{293BF4B8-36E2-1747-79DA-DA4D7B1121AE}"/>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sz="4400" dirty="0"/>
          </a:p>
        </p:txBody>
      </p:sp>
      <p:graphicFrame>
        <p:nvGraphicFramePr>
          <p:cNvPr id="7" name="Diagram 22">
            <a:extLst>
              <a:ext uri="{FF2B5EF4-FFF2-40B4-BE49-F238E27FC236}">
                <a16:creationId xmlns:a16="http://schemas.microsoft.com/office/drawing/2014/main" id="{B992694A-F82E-44BD-DFB3-7A5906E15420}"/>
              </a:ext>
            </a:extLst>
          </p:cNvPr>
          <p:cNvGraphicFramePr/>
          <p:nvPr userDrawn="1">
            <p:extLst>
              <p:ext uri="{D42A27DB-BD31-4B8C-83A1-F6EECF244321}">
                <p14:modId xmlns:p14="http://schemas.microsoft.com/office/powerpoint/2010/main" val="136366787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4">
            <a:extLst>
              <a:ext uri="{FF2B5EF4-FFF2-40B4-BE49-F238E27FC236}">
                <a16:creationId xmlns:a16="http://schemas.microsoft.com/office/drawing/2014/main" id="{FC096BE4-D569-53D4-0167-FB6E7FCD322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5">
            <a:extLst>
              <a:ext uri="{FF2B5EF4-FFF2-40B4-BE49-F238E27FC236}">
                <a16:creationId xmlns:a16="http://schemas.microsoft.com/office/drawing/2014/main" id="{9E11D047-8240-90CC-D657-7CD25B5BB058}"/>
              </a:ext>
            </a:extLst>
          </p:cNvPr>
          <p:cNvPicPr>
            <a:picLocks noChangeAspect="1"/>
          </p:cNvPicPr>
          <p:nvPr userDrawn="1"/>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01280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11" name="TextBox 26">
            <a:extLst>
              <a:ext uri="{FF2B5EF4-FFF2-40B4-BE49-F238E27FC236}">
                <a16:creationId xmlns:a16="http://schemas.microsoft.com/office/drawing/2014/main" id="{6795CE39-7862-71BE-454F-694922D38FDE}"/>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graphicFrame>
        <p:nvGraphicFramePr>
          <p:cNvPr id="12" name="Diagram 22">
            <a:extLst>
              <a:ext uri="{FF2B5EF4-FFF2-40B4-BE49-F238E27FC236}">
                <a16:creationId xmlns:a16="http://schemas.microsoft.com/office/drawing/2014/main" id="{085376E5-D07B-31C5-84D3-DA381807681F}"/>
              </a:ext>
            </a:extLst>
          </p:cNvPr>
          <p:cNvGraphicFramePr/>
          <p:nvPr userDrawn="1">
            <p:extLst>
              <p:ext uri="{D42A27DB-BD31-4B8C-83A1-F6EECF244321}">
                <p14:modId xmlns:p14="http://schemas.microsoft.com/office/powerpoint/2010/main" val="73856823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Oval 12">
            <a:extLst>
              <a:ext uri="{FF2B5EF4-FFF2-40B4-BE49-F238E27FC236}">
                <a16:creationId xmlns:a16="http://schemas.microsoft.com/office/drawing/2014/main" id="{E4C8FE99-B340-DAD0-60AF-9F8615D6E6A5}"/>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3">
            <a:extLst>
              <a:ext uri="{FF2B5EF4-FFF2-40B4-BE49-F238E27FC236}">
                <a16:creationId xmlns:a16="http://schemas.microsoft.com/office/drawing/2014/main" id="{C5D40475-D466-C965-6BE5-FBA162E88BF3}"/>
              </a:ext>
            </a:extLst>
          </p:cNvPr>
          <p:cNvSpPr txBox="1"/>
          <p:nvPr userDrawn="1"/>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15" name="Oval 14">
            <a:extLst>
              <a:ext uri="{FF2B5EF4-FFF2-40B4-BE49-F238E27FC236}">
                <a16:creationId xmlns:a16="http://schemas.microsoft.com/office/drawing/2014/main" id="{5D39543D-9FDD-1A64-408F-93A762BD95B1}"/>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9">
            <a:extLst>
              <a:ext uri="{FF2B5EF4-FFF2-40B4-BE49-F238E27FC236}">
                <a16:creationId xmlns:a16="http://schemas.microsoft.com/office/drawing/2014/main" id="{55D4E8A2-7C62-527E-5042-8337954E501C}"/>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Tree>
    <p:extLst>
      <p:ext uri="{BB962C8B-B14F-4D97-AF65-F5344CB8AC3E}">
        <p14:creationId xmlns:p14="http://schemas.microsoft.com/office/powerpoint/2010/main" val="1046435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 Portugue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11" name="TextBox 26">
            <a:extLst>
              <a:ext uri="{FF2B5EF4-FFF2-40B4-BE49-F238E27FC236}">
                <a16:creationId xmlns:a16="http://schemas.microsoft.com/office/drawing/2014/main" id="{053D8670-7F00-1DFE-5878-F892A2DF8253}"/>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graphicFrame>
        <p:nvGraphicFramePr>
          <p:cNvPr id="12" name="Diagram 22">
            <a:extLst>
              <a:ext uri="{FF2B5EF4-FFF2-40B4-BE49-F238E27FC236}">
                <a16:creationId xmlns:a16="http://schemas.microsoft.com/office/drawing/2014/main" id="{64ACA62F-9784-1B81-FCCB-EE8EECB7EA4E}"/>
              </a:ext>
            </a:extLst>
          </p:cNvPr>
          <p:cNvGraphicFramePr/>
          <p:nvPr userDrawn="1">
            <p:extLst>
              <p:ext uri="{D42A27DB-BD31-4B8C-83A1-F6EECF244321}">
                <p14:modId xmlns:p14="http://schemas.microsoft.com/office/powerpoint/2010/main" val="73856823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Oval 12">
            <a:extLst>
              <a:ext uri="{FF2B5EF4-FFF2-40B4-BE49-F238E27FC236}">
                <a16:creationId xmlns:a16="http://schemas.microsoft.com/office/drawing/2014/main" id="{4670263D-B6B1-5127-EDAF-C4990F322A2B}"/>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3">
            <a:extLst>
              <a:ext uri="{FF2B5EF4-FFF2-40B4-BE49-F238E27FC236}">
                <a16:creationId xmlns:a16="http://schemas.microsoft.com/office/drawing/2014/main" id="{4BCED48B-86F3-F7DA-8F66-116B4AC603A7}"/>
              </a:ext>
            </a:extLst>
          </p:cNvPr>
          <p:cNvSpPr txBox="1"/>
          <p:nvPr userDrawn="1"/>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15" name="Oval 14">
            <a:extLst>
              <a:ext uri="{FF2B5EF4-FFF2-40B4-BE49-F238E27FC236}">
                <a16:creationId xmlns:a16="http://schemas.microsoft.com/office/drawing/2014/main" id="{356E9A03-D036-29F5-58FD-60E22C8DD353}"/>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9">
            <a:extLst>
              <a:ext uri="{FF2B5EF4-FFF2-40B4-BE49-F238E27FC236}">
                <a16:creationId xmlns:a16="http://schemas.microsoft.com/office/drawing/2014/main" id="{5424787D-45BA-F3A6-B422-CFCB665A4502}"/>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Tree>
    <p:extLst>
      <p:ext uri="{BB962C8B-B14F-4D97-AF65-F5344CB8AC3E}">
        <p14:creationId xmlns:p14="http://schemas.microsoft.com/office/powerpoint/2010/main" val="83006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51755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1343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64168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Activity_Portugue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2075131" y="2951946"/>
            <a:ext cx="8041737"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84309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527666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861246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21339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615237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977872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946375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666921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05476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1/11/2026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EC200AC4-792E-3508-737F-29E6674B5DD4}"/>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972BAE37-8968-FACA-2EDF-74D32A1F1C81}"/>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6A88E81B-954E-4C6F-67F5-E87B7F155C5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68CE9BDE-F55B-5A1F-63CC-8FD25BF12809}"/>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5638379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429871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39234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 Portugues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528227"/>
            <a:ext cx="703858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3600" i="1" dirty="0">
                <a:solidFill>
                  <a:srgbClr val="109648"/>
                </a:solidFill>
                <a:latin typeface="+mj-lt"/>
              </a:rPr>
              <a:t>Abordagem de Uma Só Saúde</a:t>
            </a:r>
            <a:endParaRPr lang="pt-BR" sz="3600" dirty="0">
              <a:solidFill>
                <a:srgbClr val="109648"/>
              </a:solidFill>
              <a:latin typeface="+mj-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err="1"/>
              <a:t>Oficina</a:t>
            </a:r>
            <a:r>
              <a:rPr lang="en-US" dirty="0"/>
              <a:t>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9665991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1400870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306325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22137732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01659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8800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326390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6490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21276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Portugues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13884"/>
            <a:ext cx="7218872"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Comunicação visual</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299407027"/>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Ícones</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en-US" sz="2000" b="1" dirty="0" err="1"/>
                        <a:t>Objetivos</a:t>
                      </a:r>
                      <a:r>
                        <a:rPr lang="en-US" sz="2000" b="1" dirty="0"/>
                        <a:t> </a:t>
                      </a:r>
                      <a:r>
                        <a:rPr lang="en-US" sz="2000" dirty="0"/>
                        <a:t>da </a:t>
                      </a:r>
                      <a:r>
                        <a:rPr lang="en-US" sz="2000" dirty="0" err="1"/>
                        <a:t>lição</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O Diálogo de Descobertas </a:t>
                      </a:r>
                      <a:r>
                        <a:rPr lang="pt-BR" sz="2000" dirty="0"/>
                        <a:t>convida ao compartilhamento de ideias e experiências</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Atividade </a:t>
                      </a:r>
                      <a:r>
                        <a:rPr lang="pt-BR" sz="2000" dirty="0"/>
                        <a:t>realizada por indivíduo ou grupo</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Destaque para </a:t>
                      </a:r>
                      <a:r>
                        <a:rPr lang="pt-BR" sz="2000" dirty="0"/>
                        <a:t>a abordagem multissetorial ou Uma Só Saúde</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9223479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F40B2230-0FF7-AD78-ACF5-B4A34170ECC3}"/>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1356744977"/>
      </p:ext>
    </p:extLst>
  </p:cSld>
  <p:clrMap bg1="lt1" tx1="dk1" bg2="lt2" tx2="dk2" accent1="accent1" accent2="accent2" accent3="accent3" accent4="accent4" accent5="accent5" accent6="accent6" hlink="hlink" folHlink="folHlink"/>
  <p:sldLayoutIdLst>
    <p:sldLayoutId id="2147484859" r:id="rId1"/>
    <p:sldLayoutId id="2147484860" r:id="rId2"/>
    <p:sldLayoutId id="2147484861" r:id="rId3"/>
    <p:sldLayoutId id="2147484862" r:id="rId4"/>
    <p:sldLayoutId id="2147484863" r:id="rId5"/>
    <p:sldLayoutId id="2147484864" r:id="rId6"/>
    <p:sldLayoutId id="2147484865" r:id="rId7"/>
    <p:sldLayoutId id="2147484866" r:id="rId8"/>
    <p:sldLayoutId id="2147484867" r:id="rId9"/>
    <p:sldLayoutId id="2147484868" r:id="rId10"/>
    <p:sldLayoutId id="2147484869" r:id="rId11"/>
    <p:sldLayoutId id="2147484870" r:id="rId12"/>
    <p:sldLayoutId id="2147484871" r:id="rId13"/>
    <p:sldLayoutId id="2147484872" r:id="rId14"/>
    <p:sldLayoutId id="2147484873" r:id="rId15"/>
    <p:sldLayoutId id="2147484874" r:id="rId16"/>
    <p:sldLayoutId id="2147484875" r:id="rId17"/>
    <p:sldLayoutId id="2147484876" r:id="rId18"/>
    <p:sldLayoutId id="2147484877" r:id="rId19"/>
    <p:sldLayoutId id="2147484878" r:id="rId20"/>
    <p:sldLayoutId id="2147484879" r:id="rId21"/>
    <p:sldLayoutId id="2147484880" r:id="rId22"/>
    <p:sldLayoutId id="2147484881" r:id="rId23"/>
    <p:sldLayoutId id="2147484882" r:id="rId24"/>
    <p:sldLayoutId id="2147484883" r:id="rId25"/>
    <p:sldLayoutId id="2147484884" r:id="rId26"/>
    <p:sldLayoutId id="2147484885" r:id="rId27"/>
    <p:sldLayoutId id="2147484886" r:id="rId28"/>
    <p:sldLayoutId id="2147484887" r:id="rId29"/>
    <p:sldLayoutId id="2147484888" r:id="rId30"/>
    <p:sldLayoutId id="2147484889" r:id="rId31"/>
    <p:sldLayoutId id="2147484890"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8.emf"/></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36.sv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hyperlink" Target="https://www.cdc.gov/fungal/diseases/sporotrichosis/brasiliensis.html" TargetMode="Externa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notesSlide" Target="../notesSlides/notesSlide7.xml"/><Relationship Id="rId16" Type="http://schemas.openxmlformats.org/officeDocument/2006/relationships/image" Target="../media/image27.svg"/><Relationship Id="rId1" Type="http://schemas.openxmlformats.org/officeDocument/2006/relationships/slideLayout" Target="../slideLayouts/slideLayout4.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21601" y="1904768"/>
            <a:ext cx="7607300" cy="1588535"/>
          </a:xfrm>
          <a:prstGeom prst="rect">
            <a:avLst/>
          </a:prstGeom>
        </p:spPr>
        <p:txBody>
          <a:bodyPr/>
          <a:lstStyle/>
          <a:p>
            <a:pPr>
              <a:spcBef>
                <a:spcPct val="0"/>
              </a:spcBef>
              <a:spcAft>
                <a:spcPct val="0"/>
              </a:spcAft>
            </a:pPr>
            <a:r>
              <a:rPr lang="en-US" altLang="en-US" dirty="0" err="1">
                <a:cs typeface="Times New Roman" panose="02020603050405020304" pitchFamily="18" charset="0"/>
              </a:rPr>
              <a:t>Comunicação</a:t>
            </a:r>
            <a:r>
              <a:rPr lang="en-US" altLang="en-US" dirty="0">
                <a:cs typeface="Times New Roman" panose="02020603050405020304" pitchFamily="18" charset="0"/>
              </a:rPr>
              <a:t> das </a:t>
            </a:r>
            <a:r>
              <a:rPr lang="en-US" altLang="en-US" dirty="0" err="1">
                <a:cs typeface="Times New Roman" panose="02020603050405020304" pitchFamily="18" charset="0"/>
              </a:rPr>
              <a:t>Informações</a:t>
            </a:r>
            <a:r>
              <a:rPr lang="en-US" altLang="en-US" dirty="0">
                <a:cs typeface="Times New Roman" panose="02020603050405020304" pitchFamily="18" charset="0"/>
              </a:rPr>
              <a:t> de Controle</a:t>
            </a:r>
          </a:p>
        </p:txBody>
      </p:sp>
      <p:sp>
        <p:nvSpPr>
          <p:cNvPr id="4" name="Text Placeholder 3">
            <a:extLst>
              <a:ext uri="{FF2B5EF4-FFF2-40B4-BE49-F238E27FC236}">
                <a16:creationId xmlns:a16="http://schemas.microsoft.com/office/drawing/2014/main" id="{F285A1C5-10AD-6B01-9EC8-86C412B8225A}"/>
              </a:ext>
            </a:extLst>
          </p:cNvPr>
          <p:cNvSpPr>
            <a:spLocks noGrp="1"/>
          </p:cNvSpPr>
          <p:nvPr>
            <p:ph type="body" sz="quarter" idx="16"/>
          </p:nvPr>
        </p:nvSpPr>
        <p:spPr/>
        <p:txBody>
          <a:bodyPr lIns="91440" tIns="45720" rIns="91440" bIns="45720" anchor="b"/>
          <a:lstStyle/>
          <a:p>
            <a:r>
              <a:rPr lang="en-US" dirty="0" err="1"/>
              <a:t>Oficina</a:t>
            </a:r>
            <a:r>
              <a:rPr lang="en-US" dirty="0"/>
              <a:t>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6674708" cy="4639309"/>
          </a:xfrm>
        </p:spPr>
        <p:txBody>
          <a:bodyPr/>
          <a:lstStyle/>
          <a:p>
            <a:r>
              <a:rPr lang="en-US" dirty="0"/>
              <a:t>Relatórios periódicos</a:t>
            </a:r>
          </a:p>
          <a:p>
            <a:pPr lvl="1"/>
            <a:r>
              <a:rPr lang="en-US" dirty="0"/>
              <a:t>Quadros e gráficos semanais</a:t>
            </a:r>
          </a:p>
          <a:p>
            <a:pPr lvl="1"/>
            <a:r>
              <a:rPr lang="en-US" dirty="0"/>
              <a:t>Resumos mensais/trimestrais</a:t>
            </a:r>
          </a:p>
          <a:p>
            <a:pPr lvl="1"/>
            <a:r>
              <a:rPr lang="en-US" dirty="0"/>
              <a:t>Resumo anual</a:t>
            </a:r>
          </a:p>
          <a:p>
            <a:r>
              <a:rPr lang="en-US" dirty="0"/>
              <a:t>Feedback aos prestadores de cuidados de saúde no distrito</a:t>
            </a:r>
          </a:p>
          <a:p>
            <a:pPr lvl="1"/>
            <a:r>
              <a:rPr lang="en-US" dirty="0"/>
              <a:t>Resumo das </a:t>
            </a:r>
            <a:r>
              <a:rPr lang="en-US" dirty="0" err="1"/>
              <a:t>doenças</a:t>
            </a:r>
            <a:r>
              <a:rPr lang="en-US" dirty="0"/>
              <a:t> e dados </a:t>
            </a:r>
            <a:br>
              <a:rPr lang="en-US" dirty="0"/>
            </a:br>
            <a:r>
              <a:rPr lang="en-US" dirty="0"/>
              <a:t>de vigilância</a:t>
            </a:r>
          </a:p>
          <a:p>
            <a:pPr lvl="1"/>
            <a:r>
              <a:rPr lang="en-US" dirty="0"/>
              <a:t>Qualidade do desempenho da vigilância</a:t>
            </a:r>
          </a:p>
          <a:p>
            <a:endParaRPr lang="en-US" sz="2600" dirty="0"/>
          </a:p>
          <a:p>
            <a:endParaRPr lang="en-US" dirty="0"/>
          </a:p>
        </p:txBody>
      </p:sp>
      <p:sp>
        <p:nvSpPr>
          <p:cNvPr id="2" name="Title 1"/>
          <p:cNvSpPr>
            <a:spLocks noGrp="1"/>
          </p:cNvSpPr>
          <p:nvPr>
            <p:ph type="title"/>
          </p:nvPr>
        </p:nvSpPr>
        <p:spPr/>
        <p:txBody>
          <a:bodyPr/>
          <a:lstStyle/>
          <a:p>
            <a:r>
              <a:rPr lang="en-US" dirty="0" err="1"/>
              <a:t>Comunicação</a:t>
            </a:r>
            <a:r>
              <a:rPr lang="en-US" dirty="0"/>
              <a:t> de </a:t>
            </a:r>
            <a:r>
              <a:rPr lang="en-US" dirty="0" err="1"/>
              <a:t>rotina</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993422967"/>
              </p:ext>
            </p:extLst>
          </p:nvPr>
        </p:nvGraphicFramePr>
        <p:xfrm>
          <a:off x="7479517" y="808015"/>
          <a:ext cx="4317061" cy="5291398"/>
        </p:xfrm>
        <a:graphic>
          <a:graphicData uri="http://schemas.openxmlformats.org/presentationml/2006/ole">
            <mc:AlternateContent xmlns:mc="http://schemas.openxmlformats.org/markup-compatibility/2006">
              <mc:Choice xmlns:v="urn:schemas-microsoft-com:vml" Requires="v">
                <p:oleObj name="Document" r:id="rId3" imgW="7158164" imgH="8736027" progId="Word.Document.12">
                  <p:embed/>
                </p:oleObj>
              </mc:Choice>
              <mc:Fallback>
                <p:oleObj name="Document" r:id="rId3" imgW="7158164" imgH="8736027" progId="Word.Document.12">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517" y="808015"/>
                        <a:ext cx="4317061" cy="5291398"/>
                      </a:xfrm>
                      <a:prstGeom prst="rect">
                        <a:avLst/>
                      </a:prstGeom>
                      <a:solidFill>
                        <a:schemeClr val="bg1"/>
                      </a:solidFill>
                      <a:ln w="9525">
                        <a:solidFill>
                          <a:schemeClr val="tx1"/>
                        </a:solidFill>
                        <a:miter lim="800000"/>
                        <a:headEnd/>
                        <a:tailEnd/>
                      </a:ln>
                    </p:spPr>
                  </p:pic>
                </p:oleObj>
              </mc:Fallback>
            </mc:AlternateContent>
          </a:graphicData>
        </a:graphic>
      </p:graphicFrame>
    </p:spTree>
    <p:extLst>
      <p:ext uri="{BB962C8B-B14F-4D97-AF65-F5344CB8AC3E}">
        <p14:creationId xmlns:p14="http://schemas.microsoft.com/office/powerpoint/2010/main" val="1436260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n-US" dirty="0"/>
              <a:t>A manutenção de canais de comunicação com informações de </a:t>
            </a:r>
            <a:r>
              <a:rPr lang="en-US" dirty="0" err="1"/>
              <a:t>contato</a:t>
            </a:r>
            <a:r>
              <a:rPr lang="en-US" dirty="0"/>
              <a:t> </a:t>
            </a:r>
            <a:r>
              <a:rPr lang="en-US" dirty="0" err="1"/>
              <a:t>atualizadas</a:t>
            </a:r>
            <a:r>
              <a:rPr lang="en-US" dirty="0"/>
              <a:t> pode facilitar: </a:t>
            </a:r>
          </a:p>
          <a:p>
            <a:pPr lvl="1"/>
            <a:r>
              <a:rPr lang="en-US" dirty="0"/>
              <a:t>Reconhecimento precoce e notificação imediata de possíveis surtos</a:t>
            </a:r>
          </a:p>
          <a:p>
            <a:pPr lvl="1"/>
            <a:r>
              <a:rPr lang="en-US" dirty="0"/>
              <a:t>Melhoria do trabalho de equipe de resposta a surtos reais</a:t>
            </a:r>
          </a:p>
          <a:p>
            <a:pPr marL="0" indent="0">
              <a:buNone/>
            </a:pPr>
            <a:endParaRPr lang="en-US" dirty="0"/>
          </a:p>
        </p:txBody>
      </p:sp>
      <p:sp>
        <p:nvSpPr>
          <p:cNvPr id="2" name="Title 1"/>
          <p:cNvSpPr>
            <a:spLocks noGrp="1"/>
          </p:cNvSpPr>
          <p:nvPr>
            <p:ph type="title"/>
          </p:nvPr>
        </p:nvSpPr>
        <p:spPr/>
        <p:txBody>
          <a:bodyPr/>
          <a:lstStyle/>
          <a:p>
            <a:r>
              <a:rPr lang="en-US" dirty="0"/>
              <a:t>Comunicações que </a:t>
            </a:r>
            <a:r>
              <a:rPr lang="en-US" dirty="0" err="1"/>
              <a:t>apoiam</a:t>
            </a:r>
            <a:r>
              <a:rPr lang="en-US" dirty="0"/>
              <a:t> a </a:t>
            </a:r>
            <a:r>
              <a:rPr lang="en-US" dirty="0" err="1"/>
              <a:t>preparação</a:t>
            </a:r>
            <a:endParaRPr lang="en-US" dirty="0"/>
          </a:p>
        </p:txBody>
      </p:sp>
      <p:pic>
        <p:nvPicPr>
          <p:cNvPr id="9" name="Picture 8" descr="A group of people in a room&#10;&#10;Description automatically generated with medium confidence">
            <a:extLst>
              <a:ext uri="{FF2B5EF4-FFF2-40B4-BE49-F238E27FC236}">
                <a16:creationId xmlns:a16="http://schemas.microsoft.com/office/drawing/2014/main" id="{9A84C5C7-82B1-CCD0-CAF0-198BDA3A23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163" y="3607552"/>
            <a:ext cx="3657600" cy="2743200"/>
          </a:xfrm>
          <a:prstGeom prst="rect">
            <a:avLst/>
          </a:prstGeom>
          <a:ln>
            <a:solidFill>
              <a:schemeClr val="tx1"/>
            </a:solidFill>
          </a:ln>
        </p:spPr>
      </p:pic>
      <p:pic>
        <p:nvPicPr>
          <p:cNvPr id="11" name="Picture 10" descr="A group of people standing around a table with papers on it&#10;&#10;Description automatically generated with medium confidence">
            <a:extLst>
              <a:ext uri="{FF2B5EF4-FFF2-40B4-BE49-F238E27FC236}">
                <a16:creationId xmlns:a16="http://schemas.microsoft.com/office/drawing/2014/main" id="{C3E997D0-293F-70BF-AB24-1776A63601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0369" y="3607552"/>
            <a:ext cx="3760670" cy="2743200"/>
          </a:xfrm>
          <a:prstGeom prst="rect">
            <a:avLst/>
          </a:prstGeom>
          <a:ln>
            <a:solidFill>
              <a:schemeClr val="tx1"/>
            </a:solidFill>
          </a:ln>
        </p:spPr>
      </p:pic>
    </p:spTree>
    <p:extLst>
      <p:ext uri="{BB962C8B-B14F-4D97-AF65-F5344CB8AC3E}">
        <p14:creationId xmlns:p14="http://schemas.microsoft.com/office/powerpoint/2010/main" val="3172732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628F-D8FC-4D6E-AC6E-B76D24DB11BF}"/>
              </a:ext>
            </a:extLst>
          </p:cNvPr>
          <p:cNvSpPr>
            <a:spLocks noGrp="1"/>
          </p:cNvSpPr>
          <p:nvPr>
            <p:ph type="title"/>
          </p:nvPr>
        </p:nvSpPr>
        <p:spPr/>
        <p:txBody>
          <a:bodyPr/>
          <a:lstStyle/>
          <a:p>
            <a:r>
              <a:rPr lang="en-US" dirty="0"/>
              <a:t>Uma Só </a:t>
            </a:r>
            <a:r>
              <a:rPr lang="en-US" dirty="0" err="1"/>
              <a:t>Saúde</a:t>
            </a:r>
            <a:r>
              <a:rPr lang="en-US" dirty="0"/>
              <a:t> </a:t>
            </a:r>
            <a:r>
              <a:rPr lang="en-US" dirty="0" err="1"/>
              <a:t>em</a:t>
            </a:r>
            <a:r>
              <a:rPr lang="en-US" dirty="0"/>
              <a:t> </a:t>
            </a:r>
            <a:r>
              <a:rPr lang="en-US" dirty="0" err="1"/>
              <a:t>destaque</a:t>
            </a:r>
            <a:r>
              <a:rPr lang="en-US" dirty="0"/>
              <a:t> (1/2)</a:t>
            </a:r>
          </a:p>
        </p:txBody>
      </p:sp>
      <p:sp>
        <p:nvSpPr>
          <p:cNvPr id="3" name="Content Placeholder 2">
            <a:extLst>
              <a:ext uri="{FF2B5EF4-FFF2-40B4-BE49-F238E27FC236}">
                <a16:creationId xmlns:a16="http://schemas.microsoft.com/office/drawing/2014/main" id="{117DFEC1-FB5E-42F4-B780-50081D957CF4}"/>
              </a:ext>
            </a:extLst>
          </p:cNvPr>
          <p:cNvSpPr>
            <a:spLocks noGrp="1"/>
          </p:cNvSpPr>
          <p:nvPr>
            <p:ph sz="half" idx="2"/>
          </p:nvPr>
        </p:nvSpPr>
        <p:spPr/>
        <p:txBody>
          <a:bodyPr/>
          <a:lstStyle/>
          <a:p>
            <a:r>
              <a:rPr lang="en-US" dirty="0"/>
              <a:t>A comunicação deve ser </a:t>
            </a:r>
            <a:r>
              <a:rPr lang="en-US" dirty="0" err="1"/>
              <a:t>multidirecional</a:t>
            </a:r>
            <a:endParaRPr lang="en-US" dirty="0"/>
          </a:p>
          <a:p>
            <a:r>
              <a:rPr lang="en-US" dirty="0"/>
              <a:t>O que deve ser comunicado depende do público-alvo </a:t>
            </a:r>
          </a:p>
          <a:p>
            <a:pPr lvl="1">
              <a:buFont typeface="Wingdings" panose="05000000000000000000" pitchFamily="2" charset="2"/>
              <a:buChar char="§"/>
            </a:pPr>
            <a:r>
              <a:rPr lang="en-US" dirty="0"/>
              <a:t>Setor humano, animal ou ambiental</a:t>
            </a:r>
          </a:p>
        </p:txBody>
      </p:sp>
      <p:pic>
        <p:nvPicPr>
          <p:cNvPr id="4098" name="Picture 2" descr="One Health - Wikipedia">
            <a:extLst>
              <a:ext uri="{FF2B5EF4-FFF2-40B4-BE49-F238E27FC236}">
                <a16:creationId xmlns:a16="http://schemas.microsoft.com/office/drawing/2014/main" id="{A8248D02-051A-EC9E-3868-F1964834FC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3095166"/>
            <a:ext cx="3775075" cy="36104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F94BA64-C8B1-2A8A-F143-E8C9EF909858}"/>
              </a:ext>
            </a:extLst>
          </p:cNvPr>
          <p:cNvPicPr>
            <a:picLocks noChangeAspect="1"/>
          </p:cNvPicPr>
          <p:nvPr/>
        </p:nvPicPr>
        <p:blipFill>
          <a:blip r:embed="rId4"/>
          <a:stretch>
            <a:fillRect/>
          </a:stretch>
        </p:blipFill>
        <p:spPr>
          <a:xfrm>
            <a:off x="3829157" y="3167600"/>
            <a:ext cx="3984518" cy="3465563"/>
          </a:xfrm>
          <a:prstGeom prst="rect">
            <a:avLst/>
          </a:prstGeom>
        </p:spPr>
      </p:pic>
    </p:spTree>
    <p:extLst>
      <p:ext uri="{BB962C8B-B14F-4D97-AF65-F5344CB8AC3E}">
        <p14:creationId xmlns:p14="http://schemas.microsoft.com/office/powerpoint/2010/main" val="812953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628F-D8FC-4D6E-AC6E-B76D24DB11BF}"/>
              </a:ext>
            </a:extLst>
          </p:cNvPr>
          <p:cNvSpPr>
            <a:spLocks noGrp="1"/>
          </p:cNvSpPr>
          <p:nvPr>
            <p:ph type="title"/>
          </p:nvPr>
        </p:nvSpPr>
        <p:spPr/>
        <p:txBody>
          <a:bodyPr/>
          <a:lstStyle/>
          <a:p>
            <a:r>
              <a:rPr lang="en-US" dirty="0"/>
              <a:t>Uma Saúde </a:t>
            </a:r>
            <a:r>
              <a:rPr lang="en-US" dirty="0" err="1"/>
              <a:t>em</a:t>
            </a:r>
            <a:r>
              <a:rPr lang="en-US" dirty="0"/>
              <a:t> </a:t>
            </a:r>
            <a:r>
              <a:rPr lang="en-US" dirty="0" err="1"/>
              <a:t>destaque</a:t>
            </a:r>
            <a:r>
              <a:rPr lang="en-US" dirty="0"/>
              <a:t> (2/2)</a:t>
            </a:r>
          </a:p>
        </p:txBody>
      </p:sp>
      <p:sp>
        <p:nvSpPr>
          <p:cNvPr id="3" name="Content Placeholder 2">
            <a:extLst>
              <a:ext uri="{FF2B5EF4-FFF2-40B4-BE49-F238E27FC236}">
                <a16:creationId xmlns:a16="http://schemas.microsoft.com/office/drawing/2014/main" id="{117DFEC1-FB5E-42F4-B780-50081D957CF4}"/>
              </a:ext>
            </a:extLst>
          </p:cNvPr>
          <p:cNvSpPr>
            <a:spLocks noGrp="1"/>
          </p:cNvSpPr>
          <p:nvPr>
            <p:ph sz="half" idx="2"/>
          </p:nvPr>
        </p:nvSpPr>
        <p:spPr/>
        <p:txBody>
          <a:bodyPr/>
          <a:lstStyle/>
          <a:p>
            <a:pPr marL="0" indent="0" algn="ctr">
              <a:buNone/>
            </a:pPr>
            <a:r>
              <a:rPr lang="en-US" dirty="0"/>
              <a:t>Esporotricose transmitida por gatos (</a:t>
            </a:r>
            <a:r>
              <a:rPr lang="en-US" i="1" dirty="0"/>
              <a:t>Sporothrix brasiliensis</a:t>
            </a:r>
            <a:r>
              <a:rPr lang="en-US" dirty="0"/>
              <a:t>)</a:t>
            </a:r>
          </a:p>
        </p:txBody>
      </p:sp>
      <p:grpSp>
        <p:nvGrpSpPr>
          <p:cNvPr id="25" name="Group 24">
            <a:extLst>
              <a:ext uri="{FF2B5EF4-FFF2-40B4-BE49-F238E27FC236}">
                <a16:creationId xmlns:a16="http://schemas.microsoft.com/office/drawing/2014/main" id="{D5432D51-8A69-170B-B4B8-F61F21395B88}"/>
              </a:ext>
            </a:extLst>
          </p:cNvPr>
          <p:cNvGrpSpPr/>
          <p:nvPr/>
        </p:nvGrpSpPr>
        <p:grpSpPr>
          <a:xfrm>
            <a:off x="199665" y="2629212"/>
            <a:ext cx="2286000" cy="2286000"/>
            <a:chOff x="1561651" y="2248566"/>
            <a:chExt cx="2286000" cy="2286000"/>
          </a:xfrm>
        </p:grpSpPr>
        <p:pic>
          <p:nvPicPr>
            <p:cNvPr id="6" name="Graphic 5" descr="Cat with solid fill">
              <a:extLst>
                <a:ext uri="{FF2B5EF4-FFF2-40B4-BE49-F238E27FC236}">
                  <a16:creationId xmlns:a16="http://schemas.microsoft.com/office/drawing/2014/main" id="{67622D89-1325-7131-6B59-C34DB4978E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61651" y="2248566"/>
              <a:ext cx="2286000" cy="2286000"/>
            </a:xfrm>
            <a:prstGeom prst="rect">
              <a:avLst/>
            </a:prstGeom>
          </p:spPr>
        </p:pic>
        <p:sp>
          <p:nvSpPr>
            <p:cNvPr id="7" name="Flowchart: Connector 6">
              <a:extLst>
                <a:ext uri="{FF2B5EF4-FFF2-40B4-BE49-F238E27FC236}">
                  <a16:creationId xmlns:a16="http://schemas.microsoft.com/office/drawing/2014/main" id="{B139381F-736F-BABB-D2BC-C2FF6AF52277}"/>
                </a:ext>
              </a:extLst>
            </p:cNvPr>
            <p:cNvSpPr/>
            <p:nvPr/>
          </p:nvSpPr>
          <p:spPr>
            <a:xfrm>
              <a:off x="2790998" y="3194802"/>
              <a:ext cx="137160" cy="137160"/>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lowchart: Connector 7">
              <a:extLst>
                <a:ext uri="{FF2B5EF4-FFF2-40B4-BE49-F238E27FC236}">
                  <a16:creationId xmlns:a16="http://schemas.microsoft.com/office/drawing/2014/main" id="{174F6E7A-1D39-3BA6-40FE-289EF9282A39}"/>
                </a:ext>
              </a:extLst>
            </p:cNvPr>
            <p:cNvSpPr/>
            <p:nvPr/>
          </p:nvSpPr>
          <p:spPr>
            <a:xfrm>
              <a:off x="2928158" y="3549043"/>
              <a:ext cx="182880" cy="182880"/>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8">
              <a:extLst>
                <a:ext uri="{FF2B5EF4-FFF2-40B4-BE49-F238E27FC236}">
                  <a16:creationId xmlns:a16="http://schemas.microsoft.com/office/drawing/2014/main" id="{C37D5D8C-51E2-A834-69DE-F1DDA612E386}"/>
                </a:ext>
              </a:extLst>
            </p:cNvPr>
            <p:cNvSpPr/>
            <p:nvPr/>
          </p:nvSpPr>
          <p:spPr>
            <a:xfrm>
              <a:off x="2497567" y="3731922"/>
              <a:ext cx="155448" cy="155448"/>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a:extLst>
                <a:ext uri="{FF2B5EF4-FFF2-40B4-BE49-F238E27FC236}">
                  <a16:creationId xmlns:a16="http://schemas.microsoft.com/office/drawing/2014/main" id="{A37D2C0C-FA68-722D-82A2-A8667F2C2801}"/>
                </a:ext>
              </a:extLst>
            </p:cNvPr>
            <p:cNvSpPr/>
            <p:nvPr/>
          </p:nvSpPr>
          <p:spPr>
            <a:xfrm>
              <a:off x="2994211" y="3001382"/>
              <a:ext cx="107576" cy="109728"/>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10">
              <a:extLst>
                <a:ext uri="{FF2B5EF4-FFF2-40B4-BE49-F238E27FC236}">
                  <a16:creationId xmlns:a16="http://schemas.microsoft.com/office/drawing/2014/main" id="{069DAE03-B653-A039-670D-66463EDF9EB8}"/>
                </a:ext>
              </a:extLst>
            </p:cNvPr>
            <p:cNvSpPr/>
            <p:nvPr/>
          </p:nvSpPr>
          <p:spPr>
            <a:xfrm>
              <a:off x="2316021" y="3940450"/>
              <a:ext cx="54864" cy="54864"/>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11">
              <a:extLst>
                <a:ext uri="{FF2B5EF4-FFF2-40B4-BE49-F238E27FC236}">
                  <a16:creationId xmlns:a16="http://schemas.microsoft.com/office/drawing/2014/main" id="{254137CC-53F5-13B9-1B58-985BB64F2BFB}"/>
                </a:ext>
              </a:extLst>
            </p:cNvPr>
            <p:cNvSpPr/>
            <p:nvPr/>
          </p:nvSpPr>
          <p:spPr>
            <a:xfrm>
              <a:off x="2511909" y="3331962"/>
              <a:ext cx="82296" cy="82296"/>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Connector: Curved 28">
            <a:extLst>
              <a:ext uri="{FF2B5EF4-FFF2-40B4-BE49-F238E27FC236}">
                <a16:creationId xmlns:a16="http://schemas.microsoft.com/office/drawing/2014/main" id="{2340BFCF-D3C5-48A2-E067-8762D0C26E44}"/>
              </a:ext>
            </a:extLst>
          </p:cNvPr>
          <p:cNvCxnSpPr>
            <a:stCxn id="21" idx="0"/>
            <a:endCxn id="15" idx="1"/>
          </p:cNvCxnSpPr>
          <p:nvPr/>
        </p:nvCxnSpPr>
        <p:spPr>
          <a:xfrm rot="5400000" flipH="1" flipV="1">
            <a:off x="3037275" y="2256752"/>
            <a:ext cx="1285727" cy="1678149"/>
          </a:xfrm>
          <a:prstGeom prst="curvedConnector2">
            <a:avLst/>
          </a:prstGeom>
          <a:ln w="7620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 name="Connector: Curved 30">
            <a:extLst>
              <a:ext uri="{FF2B5EF4-FFF2-40B4-BE49-F238E27FC236}">
                <a16:creationId xmlns:a16="http://schemas.microsoft.com/office/drawing/2014/main" id="{A77627B9-22B4-727C-4C16-2EAF3C2DFF9B}"/>
              </a:ext>
            </a:extLst>
          </p:cNvPr>
          <p:cNvCxnSpPr>
            <a:stCxn id="17" idx="0"/>
            <a:endCxn id="15" idx="3"/>
          </p:cNvCxnSpPr>
          <p:nvPr/>
        </p:nvCxnSpPr>
        <p:spPr>
          <a:xfrm rot="16200000" flipV="1">
            <a:off x="5623897" y="2262678"/>
            <a:ext cx="1319250" cy="1699817"/>
          </a:xfrm>
          <a:prstGeom prst="curvedConnector2">
            <a:avLst/>
          </a:prstGeom>
          <a:ln w="76200">
            <a:solidFill>
              <a:srgbClr val="109648"/>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822710F6-45E0-A08F-9251-0EACF918B536}"/>
              </a:ext>
            </a:extLst>
          </p:cNvPr>
          <p:cNvCxnSpPr>
            <a:stCxn id="17" idx="2"/>
            <a:endCxn id="19" idx="3"/>
          </p:cNvCxnSpPr>
          <p:nvPr/>
        </p:nvCxnSpPr>
        <p:spPr>
          <a:xfrm rot="5400000">
            <a:off x="5685567" y="4434659"/>
            <a:ext cx="1195911" cy="1699817"/>
          </a:xfrm>
          <a:prstGeom prst="curvedConnector2">
            <a:avLst/>
          </a:prstGeom>
          <a:ln w="76200">
            <a:solidFill>
              <a:srgbClr val="109648"/>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C054A0D9-77A2-AF94-43B0-F78DBDD5F9A1}"/>
              </a:ext>
            </a:extLst>
          </p:cNvPr>
          <p:cNvGrpSpPr/>
          <p:nvPr/>
        </p:nvGrpSpPr>
        <p:grpSpPr>
          <a:xfrm>
            <a:off x="2383864" y="1995762"/>
            <a:ext cx="5206766" cy="4343961"/>
            <a:chOff x="2383864" y="1995762"/>
            <a:chExt cx="5206766" cy="4343961"/>
          </a:xfrm>
        </p:grpSpPr>
        <p:pic>
          <p:nvPicPr>
            <p:cNvPr id="17" name="Graphic 16" descr="Deciduous tree with solid fill">
              <a:extLst>
                <a:ext uri="{FF2B5EF4-FFF2-40B4-BE49-F238E27FC236}">
                  <a16:creationId xmlns:a16="http://schemas.microsoft.com/office/drawing/2014/main" id="{598026CC-56A1-4E8D-C11A-61521B2771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76230" y="3772212"/>
              <a:ext cx="914400" cy="914400"/>
            </a:xfrm>
            <a:prstGeom prst="rect">
              <a:avLst/>
            </a:prstGeom>
          </p:spPr>
        </p:pic>
        <p:pic>
          <p:nvPicPr>
            <p:cNvPr id="15" name="Graphic 14" descr="Man with solid fill">
              <a:extLst>
                <a:ext uri="{FF2B5EF4-FFF2-40B4-BE49-F238E27FC236}">
                  <a16:creationId xmlns:a16="http://schemas.microsoft.com/office/drawing/2014/main" id="{C7214983-4AE9-65A5-AC55-4868E6581B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19213" y="1995762"/>
              <a:ext cx="914400" cy="914400"/>
            </a:xfrm>
            <a:prstGeom prst="rect">
              <a:avLst/>
            </a:prstGeom>
          </p:spPr>
        </p:pic>
        <p:pic>
          <p:nvPicPr>
            <p:cNvPr id="19" name="Graphic 18" descr="Rat with solid fill">
              <a:extLst>
                <a:ext uri="{FF2B5EF4-FFF2-40B4-BE49-F238E27FC236}">
                  <a16:creationId xmlns:a16="http://schemas.microsoft.com/office/drawing/2014/main" id="{215A1C9C-C921-9E38-3D54-F1E239E76BF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19213" y="5425323"/>
              <a:ext cx="914400" cy="914400"/>
            </a:xfrm>
            <a:prstGeom prst="rect">
              <a:avLst/>
            </a:prstGeom>
          </p:spPr>
        </p:pic>
        <p:pic>
          <p:nvPicPr>
            <p:cNvPr id="21" name="Graphic 20" descr="Dog with solid fill">
              <a:extLst>
                <a:ext uri="{FF2B5EF4-FFF2-40B4-BE49-F238E27FC236}">
                  <a16:creationId xmlns:a16="http://schemas.microsoft.com/office/drawing/2014/main" id="{8A3AE335-662E-0738-B700-9770F681DE8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383864" y="3738689"/>
              <a:ext cx="914400" cy="914400"/>
            </a:xfrm>
            <a:prstGeom prst="rect">
              <a:avLst/>
            </a:prstGeom>
          </p:spPr>
        </p:pic>
        <p:pic>
          <p:nvPicPr>
            <p:cNvPr id="23" name="Graphic 22" descr="Cat with solid fill">
              <a:extLst>
                <a:ext uri="{FF2B5EF4-FFF2-40B4-BE49-F238E27FC236}">
                  <a16:creationId xmlns:a16="http://schemas.microsoft.com/office/drawing/2014/main" id="{F55E2740-9C57-909A-A182-9BD725A0C8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4527" y="3709622"/>
              <a:ext cx="914400" cy="914400"/>
            </a:xfrm>
            <a:prstGeom prst="rect">
              <a:avLst/>
            </a:prstGeom>
          </p:spPr>
        </p:pic>
        <p:pic>
          <p:nvPicPr>
            <p:cNvPr id="24" name="Graphic 23" descr="Cat with solid fill">
              <a:extLst>
                <a:ext uri="{FF2B5EF4-FFF2-40B4-BE49-F238E27FC236}">
                  <a16:creationId xmlns:a16="http://schemas.microsoft.com/office/drawing/2014/main" id="{7F71ACDA-7BF0-853E-A4AA-1472AF523F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73029" y="3709622"/>
              <a:ext cx="914400" cy="914400"/>
            </a:xfrm>
            <a:prstGeom prst="rect">
              <a:avLst/>
            </a:prstGeom>
          </p:spPr>
        </p:pic>
        <p:cxnSp>
          <p:nvCxnSpPr>
            <p:cNvPr id="33" name="Connector: Curved 32">
              <a:extLst>
                <a:ext uri="{FF2B5EF4-FFF2-40B4-BE49-F238E27FC236}">
                  <a16:creationId xmlns:a16="http://schemas.microsoft.com/office/drawing/2014/main" id="{CC9A2F48-EFDD-1765-24D1-864440945E2B}"/>
                </a:ext>
              </a:extLst>
            </p:cNvPr>
            <p:cNvCxnSpPr>
              <a:stCxn id="19" idx="1"/>
              <a:endCxn id="21" idx="2"/>
            </p:cNvCxnSpPr>
            <p:nvPr/>
          </p:nvCxnSpPr>
          <p:spPr>
            <a:xfrm rot="10800000">
              <a:off x="2841065" y="4653089"/>
              <a:ext cx="1678149" cy="1229434"/>
            </a:xfrm>
            <a:prstGeom prst="curvedConnector2">
              <a:avLst/>
            </a:prstGeom>
            <a:ln w="76200">
              <a:solidFill>
                <a:srgbClr val="0065A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6" name="Arrow: Left-Right 35">
              <a:extLst>
                <a:ext uri="{FF2B5EF4-FFF2-40B4-BE49-F238E27FC236}">
                  <a16:creationId xmlns:a16="http://schemas.microsoft.com/office/drawing/2014/main" id="{0CEE076D-5B18-AABD-8648-91E28F57E6F9}"/>
                </a:ext>
              </a:extLst>
            </p:cNvPr>
            <p:cNvSpPr/>
            <p:nvPr/>
          </p:nvSpPr>
          <p:spPr>
            <a:xfrm>
              <a:off x="3395726" y="4156922"/>
              <a:ext cx="416194" cy="48326"/>
            </a:xfrm>
            <a:prstGeom prst="leftRightArrow">
              <a:avLst/>
            </a:prstGeom>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Left-Right 36">
              <a:extLst>
                <a:ext uri="{FF2B5EF4-FFF2-40B4-BE49-F238E27FC236}">
                  <a16:creationId xmlns:a16="http://schemas.microsoft.com/office/drawing/2014/main" id="{9E9A8AB4-6A04-2DD5-67AF-79CD4F210252}"/>
                </a:ext>
              </a:extLst>
            </p:cNvPr>
            <p:cNvSpPr/>
            <p:nvPr/>
          </p:nvSpPr>
          <p:spPr>
            <a:xfrm>
              <a:off x="4768316" y="4132759"/>
              <a:ext cx="416194" cy="48326"/>
            </a:xfrm>
            <a:prstGeom prst="leftRightArrow">
              <a:avLst/>
            </a:prstGeom>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Left-Right 37">
              <a:extLst>
                <a:ext uri="{FF2B5EF4-FFF2-40B4-BE49-F238E27FC236}">
                  <a16:creationId xmlns:a16="http://schemas.microsoft.com/office/drawing/2014/main" id="{CD391BA4-73D4-EB92-5FDB-74CB6360D1E8}"/>
                </a:ext>
              </a:extLst>
            </p:cNvPr>
            <p:cNvSpPr/>
            <p:nvPr/>
          </p:nvSpPr>
          <p:spPr>
            <a:xfrm>
              <a:off x="6165104" y="4181085"/>
              <a:ext cx="416194" cy="48326"/>
            </a:xfrm>
            <a:prstGeom prst="leftRightArrow">
              <a:avLst/>
            </a:prstGeom>
            <a:ln w="762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rrow: Right 50">
              <a:extLst>
                <a:ext uri="{FF2B5EF4-FFF2-40B4-BE49-F238E27FC236}">
                  <a16:creationId xmlns:a16="http://schemas.microsoft.com/office/drawing/2014/main" id="{3D5186A6-CC27-F06A-38DF-57A3CBC7CC51}"/>
                </a:ext>
              </a:extLst>
            </p:cNvPr>
            <p:cNvSpPr/>
            <p:nvPr/>
          </p:nvSpPr>
          <p:spPr>
            <a:xfrm rot="16200000">
              <a:off x="4613481" y="3337704"/>
              <a:ext cx="731520" cy="182880"/>
            </a:xfrm>
            <a:prstGeom prst="rightArrow">
              <a:avLst/>
            </a:prstGeom>
            <a:solidFill>
              <a:srgbClr val="CC0000"/>
            </a:solidFill>
            <a:ln w="381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row: Left-Right 51">
              <a:extLst>
                <a:ext uri="{FF2B5EF4-FFF2-40B4-BE49-F238E27FC236}">
                  <a16:creationId xmlns:a16="http://schemas.microsoft.com/office/drawing/2014/main" id="{74E52BAE-81D5-2479-ADB5-495B15089574}"/>
                </a:ext>
              </a:extLst>
            </p:cNvPr>
            <p:cNvSpPr/>
            <p:nvPr/>
          </p:nvSpPr>
          <p:spPr>
            <a:xfrm rot="16200000">
              <a:off x="4620209" y="4934819"/>
              <a:ext cx="731520" cy="182880"/>
            </a:xfrm>
            <a:prstGeom prst="leftRightArrow">
              <a:avLst/>
            </a:prstGeom>
            <a:solidFill>
              <a:srgbClr val="0065A4"/>
            </a:solidFill>
            <a:ln w="381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DE92DDD4-5D60-EC49-FAF6-C537F2479E74}"/>
              </a:ext>
            </a:extLst>
          </p:cNvPr>
          <p:cNvGrpSpPr/>
          <p:nvPr/>
        </p:nvGrpSpPr>
        <p:grpSpPr>
          <a:xfrm>
            <a:off x="7723596" y="3112586"/>
            <a:ext cx="4462263" cy="1668405"/>
            <a:chOff x="7952447" y="3171114"/>
            <a:chExt cx="4215715" cy="1668405"/>
          </a:xfrm>
        </p:grpSpPr>
        <p:sp>
          <p:nvSpPr>
            <p:cNvPr id="14" name="TextBox 13">
              <a:extLst>
                <a:ext uri="{FF2B5EF4-FFF2-40B4-BE49-F238E27FC236}">
                  <a16:creationId xmlns:a16="http://schemas.microsoft.com/office/drawing/2014/main" id="{DB260A52-D2D2-7AFE-CBAE-CDB28AD701C8}"/>
                </a:ext>
              </a:extLst>
            </p:cNvPr>
            <p:cNvSpPr txBox="1"/>
            <p:nvPr/>
          </p:nvSpPr>
          <p:spPr>
            <a:xfrm>
              <a:off x="7952447" y="3171114"/>
              <a:ext cx="4215715" cy="1668405"/>
            </a:xfrm>
            <a:prstGeom prst="rect">
              <a:avLst/>
            </a:prstGeom>
            <a:noFill/>
          </p:spPr>
          <p:txBody>
            <a:bodyPr wrap="square" rtlCol="0">
              <a:spAutoFit/>
            </a:bodyPr>
            <a:lstStyle/>
            <a:p>
              <a:pPr>
                <a:lnSpc>
                  <a:spcPct val="200000"/>
                </a:lnSpc>
              </a:pPr>
              <a:r>
                <a:rPr lang="en-US" dirty="0"/>
                <a:t>	Transmissão a partir de plantas</a:t>
              </a:r>
            </a:p>
            <a:p>
              <a:pPr>
                <a:lnSpc>
                  <a:spcPct val="200000"/>
                </a:lnSpc>
              </a:pPr>
              <a:r>
                <a:rPr lang="en-US" dirty="0"/>
                <a:t>	Transmissão de animal para-animal</a:t>
              </a:r>
            </a:p>
            <a:p>
              <a:pPr>
                <a:lnSpc>
                  <a:spcPct val="200000"/>
                </a:lnSpc>
              </a:pPr>
              <a:r>
                <a:rPr lang="en-US" dirty="0"/>
                <a:t>	Transmissão de animal para humano</a:t>
              </a:r>
            </a:p>
          </p:txBody>
        </p:sp>
        <p:sp>
          <p:nvSpPr>
            <p:cNvPr id="16" name="Rectangle 15">
              <a:extLst>
                <a:ext uri="{FF2B5EF4-FFF2-40B4-BE49-F238E27FC236}">
                  <a16:creationId xmlns:a16="http://schemas.microsoft.com/office/drawing/2014/main" id="{98230ECA-AEAB-B37E-0393-93308964D0A1}"/>
                </a:ext>
              </a:extLst>
            </p:cNvPr>
            <p:cNvSpPr/>
            <p:nvPr/>
          </p:nvSpPr>
          <p:spPr>
            <a:xfrm>
              <a:off x="8109546" y="3429000"/>
              <a:ext cx="274320" cy="274320"/>
            </a:xfrm>
            <a:prstGeom prst="rect">
              <a:avLst/>
            </a:prstGeom>
            <a:solidFill>
              <a:srgbClr val="109648"/>
            </a:solidFill>
            <a:ln>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0941729-351F-9321-B156-E3ABB9C4F601}"/>
                </a:ext>
              </a:extLst>
            </p:cNvPr>
            <p:cNvSpPr/>
            <p:nvPr/>
          </p:nvSpPr>
          <p:spPr>
            <a:xfrm>
              <a:off x="8109546" y="3972279"/>
              <a:ext cx="274320" cy="274320"/>
            </a:xfrm>
            <a:prstGeom prst="rect">
              <a:avLst/>
            </a:prstGeom>
            <a:solidFill>
              <a:srgbClr val="4472C4"/>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4F76841-38B9-2BF1-8719-F59557FB1CB3}"/>
                </a:ext>
              </a:extLst>
            </p:cNvPr>
            <p:cNvSpPr/>
            <p:nvPr/>
          </p:nvSpPr>
          <p:spPr>
            <a:xfrm>
              <a:off x="8109546" y="4515929"/>
              <a:ext cx="274320" cy="274320"/>
            </a:xfrm>
            <a:prstGeom prst="rect">
              <a:avLst/>
            </a:prstGeom>
            <a:solidFill>
              <a:srgbClr val="CC0000"/>
            </a:solidFill>
            <a:ln>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73381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628F-D8FC-4D6E-AC6E-B76D24DB11BF}"/>
              </a:ext>
            </a:extLst>
          </p:cNvPr>
          <p:cNvSpPr>
            <a:spLocks noGrp="1"/>
          </p:cNvSpPr>
          <p:nvPr>
            <p:ph type="title"/>
          </p:nvPr>
        </p:nvSpPr>
        <p:spPr/>
        <p:txBody>
          <a:bodyPr/>
          <a:lstStyle/>
          <a:p>
            <a:r>
              <a:rPr lang="en-US" dirty="0" err="1"/>
              <a:t>Comunicações</a:t>
            </a:r>
            <a:r>
              <a:rPr lang="en-US" dirty="0"/>
              <a:t> </a:t>
            </a:r>
            <a:r>
              <a:rPr lang="en-US" dirty="0" err="1"/>
              <a:t>direcionadas</a:t>
            </a:r>
            <a:r>
              <a:rPr lang="en-US" dirty="0"/>
              <a:t> </a:t>
            </a:r>
          </a:p>
        </p:txBody>
      </p:sp>
      <p:sp>
        <p:nvSpPr>
          <p:cNvPr id="3" name="TextBox 2">
            <a:extLst>
              <a:ext uri="{FF2B5EF4-FFF2-40B4-BE49-F238E27FC236}">
                <a16:creationId xmlns:a16="http://schemas.microsoft.com/office/drawing/2014/main" id="{50D69B58-A506-0ABF-4085-17FBFC8C8010}"/>
              </a:ext>
            </a:extLst>
          </p:cNvPr>
          <p:cNvSpPr txBox="1"/>
          <p:nvPr/>
        </p:nvSpPr>
        <p:spPr>
          <a:xfrm>
            <a:off x="4315199" y="1436126"/>
            <a:ext cx="3474720" cy="523220"/>
          </a:xfrm>
          <a:prstGeom prst="rect">
            <a:avLst/>
          </a:prstGeom>
          <a:noFill/>
        </p:spPr>
        <p:txBody>
          <a:bodyPr wrap="square" rtlCol="0" anchor="ctr">
            <a:spAutoFit/>
          </a:bodyPr>
          <a:lstStyle/>
          <a:p>
            <a:pPr algn="ctr"/>
            <a:r>
              <a:rPr lang="en-US" sz="2800" b="1" dirty="0"/>
              <a:t>Para o público</a:t>
            </a:r>
          </a:p>
        </p:txBody>
      </p:sp>
      <p:sp>
        <p:nvSpPr>
          <p:cNvPr id="4" name="TextBox 3">
            <a:extLst>
              <a:ext uri="{FF2B5EF4-FFF2-40B4-BE49-F238E27FC236}">
                <a16:creationId xmlns:a16="http://schemas.microsoft.com/office/drawing/2014/main" id="{35D6E41D-766F-59DB-0FC0-C918ED5AA8AD}"/>
              </a:ext>
            </a:extLst>
          </p:cNvPr>
          <p:cNvSpPr txBox="1"/>
          <p:nvPr/>
        </p:nvSpPr>
        <p:spPr>
          <a:xfrm>
            <a:off x="357365" y="1282238"/>
            <a:ext cx="3933120" cy="830997"/>
          </a:xfrm>
          <a:prstGeom prst="rect">
            <a:avLst/>
          </a:prstGeom>
          <a:noFill/>
        </p:spPr>
        <p:txBody>
          <a:bodyPr wrap="square" rtlCol="0" anchor="ctr">
            <a:spAutoFit/>
          </a:bodyPr>
          <a:lstStyle/>
          <a:p>
            <a:pPr algn="ctr"/>
            <a:r>
              <a:rPr lang="en-US" sz="2400" b="1" dirty="0">
                <a:cs typeface="Arial Bold" panose="020B0704020202020204" pitchFamily="34" charset="0"/>
              </a:rPr>
              <a:t>Para </a:t>
            </a:r>
            <a:r>
              <a:rPr lang="en-US" sz="2400" b="1" dirty="0" err="1">
                <a:cs typeface="Arial Bold" panose="020B0704020202020204" pitchFamily="34" charset="0"/>
              </a:rPr>
              <a:t>os</a:t>
            </a:r>
            <a:r>
              <a:rPr lang="en-US" sz="2400" b="1" dirty="0">
                <a:cs typeface="Arial Bold" panose="020B0704020202020204" pitchFamily="34" charset="0"/>
              </a:rPr>
              <a:t> </a:t>
            </a:r>
            <a:br>
              <a:rPr lang="en-US" sz="2400" b="1" dirty="0">
                <a:cs typeface="Arial Bold" panose="020B0704020202020204" pitchFamily="34" charset="0"/>
              </a:rPr>
            </a:br>
            <a:r>
              <a:rPr lang="en-US" sz="2400" b="1" dirty="0" err="1">
                <a:cs typeface="Arial Bold" panose="020B0704020202020204" pitchFamily="34" charset="0"/>
              </a:rPr>
              <a:t>profissionais</a:t>
            </a:r>
            <a:r>
              <a:rPr lang="en-US" sz="2400" b="1" dirty="0">
                <a:cs typeface="Arial Bold" panose="020B0704020202020204" pitchFamily="34" charset="0"/>
              </a:rPr>
              <a:t> </a:t>
            </a:r>
            <a:r>
              <a:rPr lang="en-US" sz="2400" b="1" dirty="0" err="1">
                <a:cs typeface="Arial Bold" panose="020B0704020202020204" pitchFamily="34" charset="0"/>
              </a:rPr>
              <a:t>veterinários</a:t>
            </a:r>
            <a:endParaRPr lang="en-US" sz="2400" b="1" dirty="0">
              <a:cs typeface="Arial Bold" panose="020B0704020202020204" pitchFamily="34" charset="0"/>
            </a:endParaRPr>
          </a:p>
        </p:txBody>
      </p:sp>
      <p:sp>
        <p:nvSpPr>
          <p:cNvPr id="5" name="TextBox 4">
            <a:extLst>
              <a:ext uri="{FF2B5EF4-FFF2-40B4-BE49-F238E27FC236}">
                <a16:creationId xmlns:a16="http://schemas.microsoft.com/office/drawing/2014/main" id="{BDF58399-17E6-A16F-DFC9-B8AEBADBBFB4}"/>
              </a:ext>
            </a:extLst>
          </p:cNvPr>
          <p:cNvSpPr txBox="1"/>
          <p:nvPr/>
        </p:nvSpPr>
        <p:spPr>
          <a:xfrm>
            <a:off x="8042069" y="1289510"/>
            <a:ext cx="3564221" cy="830997"/>
          </a:xfrm>
          <a:prstGeom prst="rect">
            <a:avLst/>
          </a:prstGeom>
          <a:noFill/>
        </p:spPr>
        <p:txBody>
          <a:bodyPr wrap="square" rtlCol="0" anchor="ctr">
            <a:spAutoFit/>
          </a:bodyPr>
          <a:lstStyle>
            <a:defPPr>
              <a:defRPr lang="en-US"/>
            </a:defPPr>
            <a:lvl1pPr algn="ctr">
              <a:defRPr sz="2400" b="1">
                <a:cs typeface="Arial Bold" panose="020B0704020202020204" pitchFamily="34" charset="0"/>
              </a:defRPr>
            </a:lvl1pPr>
          </a:lstStyle>
          <a:p>
            <a:r>
              <a:rPr lang="en-US" dirty="0"/>
              <a:t>Para </a:t>
            </a:r>
            <a:r>
              <a:rPr lang="en-US" dirty="0" err="1"/>
              <a:t>os</a:t>
            </a:r>
            <a:r>
              <a:rPr lang="en-US" dirty="0"/>
              <a:t> </a:t>
            </a:r>
            <a:br>
              <a:rPr lang="en-US" dirty="0"/>
            </a:br>
            <a:r>
              <a:rPr lang="en-US" dirty="0" err="1"/>
              <a:t>profissionais</a:t>
            </a:r>
            <a:r>
              <a:rPr lang="en-US" dirty="0"/>
              <a:t> </a:t>
            </a:r>
            <a:r>
              <a:rPr lang="en-US" dirty="0" err="1"/>
              <a:t>médicos</a:t>
            </a:r>
            <a:endParaRPr lang="en-US" dirty="0"/>
          </a:p>
        </p:txBody>
      </p:sp>
      <p:pic>
        <p:nvPicPr>
          <p:cNvPr id="20" name="Picture 19">
            <a:extLst>
              <a:ext uri="{FF2B5EF4-FFF2-40B4-BE49-F238E27FC236}">
                <a16:creationId xmlns:a16="http://schemas.microsoft.com/office/drawing/2014/main" id="{8A53FF02-46B6-7CD3-DF41-A2AC6589CD81}"/>
              </a:ext>
            </a:extLst>
          </p:cNvPr>
          <p:cNvPicPr>
            <a:picLocks noChangeAspect="1"/>
          </p:cNvPicPr>
          <p:nvPr/>
        </p:nvPicPr>
        <p:blipFill rotWithShape="1">
          <a:blip r:embed="rId3"/>
          <a:srcRect l="339"/>
          <a:stretch/>
        </p:blipFill>
        <p:spPr>
          <a:xfrm>
            <a:off x="4389937" y="2118709"/>
            <a:ext cx="3399982" cy="4257103"/>
          </a:xfrm>
          <a:prstGeom prst="rect">
            <a:avLst/>
          </a:prstGeom>
          <a:ln>
            <a:solidFill>
              <a:schemeClr val="tx1"/>
            </a:solidFill>
          </a:ln>
        </p:spPr>
      </p:pic>
      <p:pic>
        <p:nvPicPr>
          <p:cNvPr id="22" name="Picture 21">
            <a:extLst>
              <a:ext uri="{FF2B5EF4-FFF2-40B4-BE49-F238E27FC236}">
                <a16:creationId xmlns:a16="http://schemas.microsoft.com/office/drawing/2014/main" id="{B0DF87D2-2A29-E2A0-3D04-6A621827D4CB}"/>
              </a:ext>
            </a:extLst>
          </p:cNvPr>
          <p:cNvPicPr>
            <a:picLocks noChangeAspect="1"/>
          </p:cNvPicPr>
          <p:nvPr/>
        </p:nvPicPr>
        <p:blipFill rotWithShape="1">
          <a:blip r:embed="rId4"/>
          <a:srcRect l="214"/>
          <a:stretch/>
        </p:blipFill>
        <p:spPr>
          <a:xfrm>
            <a:off x="523924" y="2118710"/>
            <a:ext cx="3395707" cy="4257103"/>
          </a:xfrm>
          <a:prstGeom prst="rect">
            <a:avLst/>
          </a:prstGeom>
          <a:ln>
            <a:solidFill>
              <a:schemeClr val="tx1"/>
            </a:solidFill>
          </a:ln>
        </p:spPr>
      </p:pic>
      <p:pic>
        <p:nvPicPr>
          <p:cNvPr id="24" name="Picture 23">
            <a:extLst>
              <a:ext uri="{FF2B5EF4-FFF2-40B4-BE49-F238E27FC236}">
                <a16:creationId xmlns:a16="http://schemas.microsoft.com/office/drawing/2014/main" id="{95FF2A02-85CE-8766-C4B8-2A7B26E12CEF}"/>
              </a:ext>
            </a:extLst>
          </p:cNvPr>
          <p:cNvPicPr>
            <a:picLocks noChangeAspect="1"/>
          </p:cNvPicPr>
          <p:nvPr/>
        </p:nvPicPr>
        <p:blipFill rotWithShape="1">
          <a:blip r:embed="rId5"/>
          <a:srcRect l="269"/>
          <a:stretch/>
        </p:blipFill>
        <p:spPr>
          <a:xfrm>
            <a:off x="8103855" y="2118708"/>
            <a:ext cx="3397604" cy="4257103"/>
          </a:xfrm>
          <a:prstGeom prst="rect">
            <a:avLst/>
          </a:prstGeom>
          <a:ln>
            <a:solidFill>
              <a:schemeClr val="tx1"/>
            </a:solidFill>
          </a:ln>
        </p:spPr>
      </p:pic>
      <p:sp>
        <p:nvSpPr>
          <p:cNvPr id="25" name="TextBox 24">
            <a:extLst>
              <a:ext uri="{FF2B5EF4-FFF2-40B4-BE49-F238E27FC236}">
                <a16:creationId xmlns:a16="http://schemas.microsoft.com/office/drawing/2014/main" id="{5631102A-34D9-BF50-3F7D-E6065635DB4A}"/>
              </a:ext>
            </a:extLst>
          </p:cNvPr>
          <p:cNvSpPr txBox="1"/>
          <p:nvPr/>
        </p:nvSpPr>
        <p:spPr>
          <a:xfrm>
            <a:off x="4866147" y="6481917"/>
            <a:ext cx="4754880" cy="274320"/>
          </a:xfrm>
          <a:prstGeom prst="rect">
            <a:avLst/>
          </a:prstGeom>
          <a:noFill/>
        </p:spPr>
        <p:txBody>
          <a:bodyPr wrap="square" rtlCol="0">
            <a:spAutoFit/>
          </a:bodyPr>
          <a:lstStyle/>
          <a:p>
            <a:pPr algn="r"/>
            <a:r>
              <a:rPr lang="en-US" sz="1200" dirty="0">
                <a:hlinkClick r:id="rId6"/>
              </a:rPr>
              <a:t>https://www.cdc.gov/fungal/diseases/sporotrichosis/brasiliensis.html </a:t>
            </a:r>
          </a:p>
        </p:txBody>
      </p:sp>
    </p:spTree>
    <p:extLst>
      <p:ext uri="{BB962C8B-B14F-4D97-AF65-F5344CB8AC3E}">
        <p14:creationId xmlns:p14="http://schemas.microsoft.com/office/powerpoint/2010/main" val="3645051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0F7CF-A338-5935-5706-C8DC3D8923A4}"/>
              </a:ext>
            </a:extLst>
          </p:cNvPr>
          <p:cNvSpPr>
            <a:spLocks noGrp="1"/>
          </p:cNvSpPr>
          <p:nvPr>
            <p:ph type="title"/>
          </p:nvPr>
        </p:nvSpPr>
        <p:spPr/>
        <p:txBody>
          <a:bodyPr/>
          <a:lstStyle/>
          <a:p>
            <a:r>
              <a:rPr lang="en-US" dirty="0" err="1"/>
              <a:t>Comunicar</a:t>
            </a:r>
            <a:endParaRPr lang="en-US" dirty="0"/>
          </a:p>
        </p:txBody>
      </p:sp>
    </p:spTree>
    <p:extLst>
      <p:ext uri="{BB962C8B-B14F-4D97-AF65-F5344CB8AC3E}">
        <p14:creationId xmlns:p14="http://schemas.microsoft.com/office/powerpoint/2010/main" val="2989863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Font typeface="+mj-lt"/>
              <a:buAutoNum type="arabicPeriod"/>
            </a:pPr>
            <a:r>
              <a:rPr lang="en-US" dirty="0"/>
              <a:t>Reveja o cenário que lhe foi atribuído.</a:t>
            </a:r>
          </a:p>
          <a:p>
            <a:pPr marL="514350" indent="-514350">
              <a:buFont typeface="+mj-lt"/>
              <a:buAutoNum type="arabicPeriod"/>
            </a:pPr>
            <a:r>
              <a:rPr lang="en-US" dirty="0" err="1"/>
              <a:t>Responda</a:t>
            </a:r>
            <a:r>
              <a:rPr lang="en-US" dirty="0"/>
              <a:t> às cinco perguntas.</a:t>
            </a:r>
          </a:p>
          <a:p>
            <a:pPr marL="514350" indent="-514350">
              <a:buFont typeface="+mj-lt"/>
              <a:buAutoNum type="arabicPeriod"/>
            </a:pPr>
            <a:r>
              <a:rPr lang="en-US" dirty="0" err="1"/>
              <a:t>Compartilhe</a:t>
            </a:r>
            <a:r>
              <a:rPr lang="en-US" dirty="0"/>
              <a:t> </a:t>
            </a:r>
            <a:r>
              <a:rPr lang="en-US" dirty="0" err="1"/>
              <a:t>suas</a:t>
            </a:r>
            <a:r>
              <a:rPr lang="en-US" dirty="0"/>
              <a:t> respostas de acordo com as instruções.</a:t>
            </a:r>
          </a:p>
          <a:p>
            <a:pPr marL="514350" indent="-514350">
              <a:buFont typeface="+mj-lt"/>
              <a:buAutoNum type="arabicPeriod"/>
            </a:pPr>
            <a:endParaRPr lang="en-US" sz="1050" dirty="0">
              <a:solidFill>
                <a:srgbClr val="C00000"/>
              </a:solidFill>
            </a:endParaRPr>
          </a:p>
        </p:txBody>
      </p:sp>
      <p:sp>
        <p:nvSpPr>
          <p:cNvPr id="2" name="Title 1"/>
          <p:cNvSpPr>
            <a:spLocks noGrp="1"/>
          </p:cNvSpPr>
          <p:nvPr>
            <p:ph type="title"/>
          </p:nvPr>
        </p:nvSpPr>
        <p:spPr>
          <a:noFill/>
        </p:spPr>
        <p:txBody>
          <a:bodyPr lIns="91440" tIns="45720" rIns="91440" bIns="45720" anchor="t">
            <a:normAutofit/>
          </a:bodyPr>
          <a:lstStyle/>
          <a:p>
            <a:r>
              <a:rPr lang="en-US" dirty="0" err="1"/>
              <a:t>Comunicar</a:t>
            </a:r>
            <a:r>
              <a:rPr lang="en-US" dirty="0"/>
              <a:t> </a:t>
            </a:r>
            <a:r>
              <a:rPr lang="en-US" dirty="0" err="1"/>
              <a:t>parte</a:t>
            </a:r>
            <a:r>
              <a:rPr lang="en-US" dirty="0"/>
              <a:t> 1 (1/3)</a:t>
            </a:r>
          </a:p>
        </p:txBody>
      </p:sp>
      <p:sp>
        <p:nvSpPr>
          <p:cNvPr id="7" name="Content Placeholder 2">
            <a:extLst>
              <a:ext uri="{FF2B5EF4-FFF2-40B4-BE49-F238E27FC236}">
                <a16:creationId xmlns:a16="http://schemas.microsoft.com/office/drawing/2014/main" id="{15A99EF2-95E6-36AB-6711-EBD588B26083}"/>
              </a:ext>
            </a:extLst>
          </p:cNvPr>
          <p:cNvSpPr txBox="1">
            <a:spLocks/>
          </p:cNvSpPr>
          <p:nvPr/>
        </p:nvSpPr>
        <p:spPr bwMode="auto">
          <a:xfrm>
            <a:off x="838200" y="3014797"/>
            <a:ext cx="10515600" cy="3593267"/>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endParaRPr lang="en-US" sz="2800" b="1" dirty="0"/>
          </a:p>
          <a:p>
            <a:pPr marL="228600" indent="-228600" defTabSz="914400" eaLnBrk="1" hangingPunct="1">
              <a:spcBef>
                <a:spcPts val="500"/>
              </a:spcBef>
              <a:spcAft>
                <a:spcPts val="500"/>
              </a:spcAft>
              <a:buClrTx/>
              <a:buFont typeface="Arial" panose="020B0604020202020204" pitchFamily="34" charset="0"/>
              <a:buChar char="•"/>
            </a:pPr>
            <a:r>
              <a:rPr lang="en-US" b="1" dirty="0"/>
              <a:t>Cenário 1: </a:t>
            </a:r>
          </a:p>
          <a:p>
            <a:pPr marL="685800" lvl="1" indent="-228600" defTabSz="914400" eaLnBrk="1" hangingPunct="1">
              <a:spcBef>
                <a:spcPts val="500"/>
              </a:spcBef>
              <a:spcAft>
                <a:spcPts val="500"/>
              </a:spcAft>
              <a:buClr>
                <a:srgbClr val="109648"/>
              </a:buClr>
              <a:buFont typeface="Wingdings" panose="05000000000000000000" pitchFamily="2" charset="2"/>
              <a:buChar char="§"/>
            </a:pPr>
            <a:r>
              <a:rPr lang="en-US" sz="2400" dirty="0"/>
              <a:t>Depois de analisar os dados do seu distrito </a:t>
            </a:r>
            <a:r>
              <a:rPr lang="en-US" sz="2400" dirty="0" err="1"/>
              <a:t>sobre</a:t>
            </a:r>
            <a:r>
              <a:rPr lang="en-US" sz="2400" dirty="0"/>
              <a:t> as </a:t>
            </a:r>
            <a:r>
              <a:rPr lang="en-US" sz="2400" dirty="0" err="1"/>
              <a:t>doenças</a:t>
            </a:r>
            <a:r>
              <a:rPr lang="en-US" sz="2400" dirty="0"/>
              <a:t> </a:t>
            </a:r>
            <a:r>
              <a:rPr lang="en-US" sz="2400" dirty="0" err="1"/>
              <a:t>zoonóticas</a:t>
            </a:r>
            <a:r>
              <a:rPr lang="en-US" sz="2400" dirty="0"/>
              <a:t> de </a:t>
            </a:r>
            <a:r>
              <a:rPr lang="en-US" sz="2400" dirty="0" err="1"/>
              <a:t>alta</a:t>
            </a:r>
            <a:r>
              <a:rPr lang="en-US" sz="2400" dirty="0"/>
              <a:t> </a:t>
            </a:r>
            <a:r>
              <a:rPr lang="en-US" sz="2400" dirty="0" err="1"/>
              <a:t>prioridade</a:t>
            </a:r>
            <a:r>
              <a:rPr lang="en-US" sz="2400" dirty="0"/>
              <a:t>, </a:t>
            </a:r>
            <a:r>
              <a:rPr lang="en-US" sz="2400" dirty="0" err="1"/>
              <a:t>repare</a:t>
            </a:r>
            <a:r>
              <a:rPr lang="en-US" sz="2400" dirty="0"/>
              <a:t> que, durante a semana anterior, uma destas doenças excedeu o limiar de alerta</a:t>
            </a:r>
          </a:p>
        </p:txBody>
      </p:sp>
    </p:spTree>
    <p:extLst>
      <p:ext uri="{BB962C8B-B14F-4D97-AF65-F5344CB8AC3E}">
        <p14:creationId xmlns:p14="http://schemas.microsoft.com/office/powerpoint/2010/main" val="1368235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Font typeface="+mj-lt"/>
              <a:buAutoNum type="arabicPeriod"/>
            </a:pPr>
            <a:r>
              <a:rPr lang="en-US" dirty="0"/>
              <a:t>Reveja o cenário que lhe foi atribuído.</a:t>
            </a:r>
          </a:p>
          <a:p>
            <a:pPr marL="514350" indent="-514350">
              <a:buFont typeface="+mj-lt"/>
              <a:buAutoNum type="arabicPeriod"/>
            </a:pPr>
            <a:r>
              <a:rPr lang="en-US" dirty="0" err="1"/>
              <a:t>Responda</a:t>
            </a:r>
            <a:r>
              <a:rPr lang="en-US" dirty="0"/>
              <a:t> às cinco perguntas.</a:t>
            </a:r>
          </a:p>
          <a:p>
            <a:pPr marL="514350" indent="-514350">
              <a:buFont typeface="+mj-lt"/>
              <a:buAutoNum type="arabicPeriod"/>
            </a:pPr>
            <a:r>
              <a:rPr lang="en-US" dirty="0" err="1"/>
              <a:t>Compartilhe</a:t>
            </a:r>
            <a:r>
              <a:rPr lang="en-US" dirty="0"/>
              <a:t> suas respostas de acordo com as instruções.</a:t>
            </a:r>
          </a:p>
          <a:p>
            <a:pPr marL="514350" indent="-514350">
              <a:buFont typeface="+mj-lt"/>
              <a:buAutoNum type="arabicPeriod"/>
            </a:pPr>
            <a:endParaRPr lang="en-US" sz="1050" dirty="0">
              <a:solidFill>
                <a:srgbClr val="C00000"/>
              </a:solidFill>
            </a:endParaRPr>
          </a:p>
        </p:txBody>
      </p:sp>
      <p:sp>
        <p:nvSpPr>
          <p:cNvPr id="7" name="Title 1">
            <a:extLst>
              <a:ext uri="{FF2B5EF4-FFF2-40B4-BE49-F238E27FC236}">
                <a16:creationId xmlns:a16="http://schemas.microsoft.com/office/drawing/2014/main" id="{BEED19DD-FC2D-CA7E-D852-643961596BE9}"/>
              </a:ext>
            </a:extLst>
          </p:cNvPr>
          <p:cNvSpPr>
            <a:spLocks noGrp="1"/>
          </p:cNvSpPr>
          <p:nvPr>
            <p:ph type="title"/>
          </p:nvPr>
        </p:nvSpPr>
        <p:spPr>
          <a:noFill/>
        </p:spPr>
        <p:txBody>
          <a:bodyPr lIns="91440" tIns="45720" rIns="91440" bIns="45720" anchor="t">
            <a:normAutofit/>
          </a:bodyPr>
          <a:lstStyle/>
          <a:p>
            <a:r>
              <a:rPr lang="en-US" dirty="0" err="1"/>
              <a:t>Comunicar</a:t>
            </a:r>
            <a:r>
              <a:rPr lang="en-US" dirty="0"/>
              <a:t> </a:t>
            </a:r>
            <a:r>
              <a:rPr lang="en-US" dirty="0" err="1"/>
              <a:t>parte</a:t>
            </a:r>
            <a:r>
              <a:rPr lang="en-US" dirty="0"/>
              <a:t> 1 (2/3)</a:t>
            </a:r>
          </a:p>
        </p:txBody>
      </p:sp>
      <p:sp>
        <p:nvSpPr>
          <p:cNvPr id="6" name="Content Placeholder 2">
            <a:extLst>
              <a:ext uri="{FF2B5EF4-FFF2-40B4-BE49-F238E27FC236}">
                <a16:creationId xmlns:a16="http://schemas.microsoft.com/office/drawing/2014/main" id="{70FB228D-A4F0-4805-B703-89144F3D8AC2}"/>
              </a:ext>
            </a:extLst>
          </p:cNvPr>
          <p:cNvSpPr txBox="1">
            <a:spLocks/>
          </p:cNvSpPr>
          <p:nvPr/>
        </p:nvSpPr>
        <p:spPr bwMode="auto">
          <a:xfrm>
            <a:off x="838200" y="3014797"/>
            <a:ext cx="10515600" cy="3593267"/>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endParaRPr lang="en-US" sz="2800" b="1" dirty="0"/>
          </a:p>
          <a:p>
            <a:pPr marL="228600" indent="-228600" defTabSz="914400" eaLnBrk="1" hangingPunct="1">
              <a:spcBef>
                <a:spcPts val="500"/>
              </a:spcBef>
              <a:spcAft>
                <a:spcPts val="500"/>
              </a:spcAft>
              <a:buClrTx/>
              <a:buFont typeface="Arial" panose="020B0604020202020204" pitchFamily="34" charset="0"/>
              <a:buChar char="•"/>
            </a:pPr>
            <a:r>
              <a:rPr lang="en-US" b="1" dirty="0"/>
              <a:t>Cenário 2: </a:t>
            </a:r>
          </a:p>
          <a:p>
            <a:pPr marL="685800" lvl="1" indent="-228600" defTabSz="914400" eaLnBrk="1" hangingPunct="1">
              <a:spcBef>
                <a:spcPts val="500"/>
              </a:spcBef>
              <a:spcAft>
                <a:spcPts val="500"/>
              </a:spcAft>
              <a:buClr>
                <a:srgbClr val="109648"/>
              </a:buClr>
              <a:buFont typeface="Wingdings" panose="05000000000000000000" pitchFamily="2" charset="2"/>
              <a:buChar char="§"/>
            </a:pPr>
            <a:r>
              <a:rPr lang="en-US" sz="2400" dirty="0"/>
              <a:t>Analisando os últimos dados de vigilância a nível distrital, embora o número total de casos de tuberculose (TB) não tenha aumentado, foram notificados vários casos de TB multirresistente num hospital</a:t>
            </a:r>
          </a:p>
        </p:txBody>
      </p:sp>
    </p:spTree>
    <p:extLst>
      <p:ext uri="{BB962C8B-B14F-4D97-AF65-F5344CB8AC3E}">
        <p14:creationId xmlns:p14="http://schemas.microsoft.com/office/powerpoint/2010/main" val="2958347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10515600" cy="4639309"/>
          </a:xfrm>
        </p:spPr>
        <p:txBody>
          <a:bodyPr/>
          <a:lstStyle/>
          <a:p>
            <a:r>
              <a:rPr lang="en-US" dirty="0"/>
              <a:t>Reveja o cenário que lhe foi atribuído.</a:t>
            </a:r>
          </a:p>
          <a:p>
            <a:r>
              <a:rPr lang="en-US" dirty="0" err="1"/>
              <a:t>Responda</a:t>
            </a:r>
            <a:r>
              <a:rPr lang="en-US" dirty="0"/>
              <a:t> às cinco perguntas.</a:t>
            </a:r>
          </a:p>
          <a:p>
            <a:r>
              <a:rPr lang="en-US" dirty="0" err="1"/>
              <a:t>Compartilhe</a:t>
            </a:r>
            <a:r>
              <a:rPr lang="en-US" dirty="0"/>
              <a:t> </a:t>
            </a:r>
            <a:r>
              <a:rPr lang="en-US" dirty="0" err="1"/>
              <a:t>suas</a:t>
            </a:r>
            <a:r>
              <a:rPr lang="en-US" dirty="0"/>
              <a:t> respostas de acordo com as instruções.</a:t>
            </a:r>
          </a:p>
          <a:p>
            <a:endParaRPr lang="en-US" dirty="0"/>
          </a:p>
        </p:txBody>
      </p:sp>
      <p:sp>
        <p:nvSpPr>
          <p:cNvPr id="7" name="Title 1">
            <a:extLst>
              <a:ext uri="{FF2B5EF4-FFF2-40B4-BE49-F238E27FC236}">
                <a16:creationId xmlns:a16="http://schemas.microsoft.com/office/drawing/2014/main" id="{BFA557F0-87CC-6135-AF88-86987F4BF586}"/>
              </a:ext>
            </a:extLst>
          </p:cNvPr>
          <p:cNvSpPr>
            <a:spLocks noGrp="1"/>
          </p:cNvSpPr>
          <p:nvPr>
            <p:ph type="title"/>
          </p:nvPr>
        </p:nvSpPr>
        <p:spPr>
          <a:xfrm>
            <a:off x="838200" y="447675"/>
            <a:ext cx="9752215" cy="800100"/>
          </a:xfrm>
          <a:noFill/>
        </p:spPr>
        <p:txBody>
          <a:bodyPr lIns="91440" tIns="45720" rIns="91440" bIns="45720" anchor="t">
            <a:normAutofit/>
          </a:bodyPr>
          <a:lstStyle/>
          <a:p>
            <a:r>
              <a:rPr lang="en-US" dirty="0" err="1"/>
              <a:t>Comunicar</a:t>
            </a:r>
            <a:r>
              <a:rPr lang="en-US" dirty="0"/>
              <a:t> </a:t>
            </a:r>
            <a:r>
              <a:rPr lang="en-US" dirty="0" err="1"/>
              <a:t>parte</a:t>
            </a:r>
            <a:r>
              <a:rPr lang="en-US" dirty="0"/>
              <a:t> 1 (3/3)</a:t>
            </a:r>
          </a:p>
        </p:txBody>
      </p:sp>
      <p:sp>
        <p:nvSpPr>
          <p:cNvPr id="4" name="Content Placeholder 2">
            <a:extLst>
              <a:ext uri="{FF2B5EF4-FFF2-40B4-BE49-F238E27FC236}">
                <a16:creationId xmlns:a16="http://schemas.microsoft.com/office/drawing/2014/main" id="{449CE705-10C4-576B-5DA2-F1F0AFA89CD4}"/>
              </a:ext>
            </a:extLst>
          </p:cNvPr>
          <p:cNvSpPr txBox="1">
            <a:spLocks/>
          </p:cNvSpPr>
          <p:nvPr/>
        </p:nvSpPr>
        <p:spPr bwMode="auto">
          <a:xfrm>
            <a:off x="838200" y="3014797"/>
            <a:ext cx="10515600" cy="3593267"/>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endParaRPr lang="en-US" sz="2800" b="1" dirty="0"/>
          </a:p>
          <a:p>
            <a:pPr marL="228600" indent="-228600" defTabSz="914400" eaLnBrk="1" hangingPunct="1">
              <a:spcBef>
                <a:spcPts val="500"/>
              </a:spcBef>
              <a:spcAft>
                <a:spcPts val="500"/>
              </a:spcAft>
              <a:buClrTx/>
              <a:buFont typeface="Arial" panose="020B0604020202020204" pitchFamily="34" charset="0"/>
              <a:buChar char="•"/>
            </a:pPr>
            <a:r>
              <a:rPr lang="en-US" b="1" dirty="0"/>
              <a:t>Cenário 3: </a:t>
            </a:r>
          </a:p>
          <a:p>
            <a:pPr marL="685800" lvl="1" indent="-228600" defTabSz="914400" eaLnBrk="1" hangingPunct="1">
              <a:spcBef>
                <a:spcPts val="500"/>
              </a:spcBef>
              <a:spcAft>
                <a:spcPts val="500"/>
              </a:spcAft>
              <a:buClr>
                <a:srgbClr val="109648"/>
              </a:buClr>
              <a:buFont typeface="Wingdings" panose="05000000000000000000" pitchFamily="2" charset="2"/>
              <a:buChar char="§"/>
            </a:pPr>
            <a:r>
              <a:rPr lang="en-US" sz="2400" dirty="0"/>
              <a:t>É notificado de um acontecimento de </a:t>
            </a:r>
            <a:r>
              <a:rPr lang="en-US" sz="2400" dirty="0" err="1"/>
              <a:t>saúde</a:t>
            </a:r>
            <a:r>
              <a:rPr lang="en-US" sz="2400" dirty="0"/>
              <a:t> </a:t>
            </a:r>
            <a:r>
              <a:rPr lang="en-US" sz="2400" dirty="0" err="1"/>
              <a:t>incomum</a:t>
            </a:r>
            <a:r>
              <a:rPr lang="en-US" sz="2400" dirty="0"/>
              <a:t>: na semana anterior foram notificadas várias pessoas com alterações sensoriais, incluindo coma e convulsões (sintomas não comunicados anteriormente nesta área); todas tinham trabalhado com cavalos</a:t>
            </a:r>
          </a:p>
        </p:txBody>
      </p:sp>
    </p:spTree>
    <p:extLst>
      <p:ext uri="{BB962C8B-B14F-4D97-AF65-F5344CB8AC3E}">
        <p14:creationId xmlns:p14="http://schemas.microsoft.com/office/powerpoint/2010/main" val="1841064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A6304A08-1BB2-1451-C887-0400CF6B2630}"/>
              </a:ext>
            </a:extLst>
          </p:cNvPr>
          <p:cNvSpPr>
            <a:spLocks noGrp="1"/>
          </p:cNvSpPr>
          <p:nvPr>
            <p:ph sz="half" idx="2"/>
          </p:nvPr>
        </p:nvSpPr>
        <p:spPr>
          <a:xfrm>
            <a:off x="838200" y="1478857"/>
            <a:ext cx="10515600" cy="4639309"/>
          </a:xfrm>
        </p:spPr>
        <p:txBody>
          <a:bodyPr/>
          <a:lstStyle/>
          <a:p>
            <a:r>
              <a:rPr lang="en-US" dirty="0"/>
              <a:t>Imagine que existe um surto de doença zoonótica ou </a:t>
            </a:r>
            <a:br>
              <a:rPr lang="en-US" dirty="0"/>
            </a:br>
            <a:r>
              <a:rPr lang="en-US" dirty="0"/>
              <a:t>exposição ambiental: </a:t>
            </a:r>
          </a:p>
          <a:p>
            <a:pPr lvl="1"/>
            <a:r>
              <a:rPr lang="en-US" dirty="0"/>
              <a:t>A que níveis (nacional, distrital, etc.) devem ser </a:t>
            </a:r>
            <a:r>
              <a:rPr lang="en-US" dirty="0" err="1"/>
              <a:t>compartilhados</a:t>
            </a:r>
            <a:r>
              <a:rPr lang="en-US" dirty="0"/>
              <a:t> dados/informações entre </a:t>
            </a:r>
            <a:r>
              <a:rPr lang="en-US" dirty="0" err="1"/>
              <a:t>setores</a:t>
            </a:r>
            <a:r>
              <a:rPr lang="en-US" dirty="0"/>
              <a:t> para melhorar a vigilância e a aplicação de medidas de controlo/prevenção?</a:t>
            </a:r>
          </a:p>
          <a:p>
            <a:pPr lvl="1"/>
            <a:r>
              <a:rPr lang="en-US" dirty="0"/>
              <a:t>Criar um diagrama que mostre as potenciais comunicações a </a:t>
            </a:r>
            <a:r>
              <a:rPr lang="en-US" dirty="0" err="1"/>
              <a:t>cada</a:t>
            </a:r>
            <a:r>
              <a:rPr lang="en-US" dirty="0"/>
              <a:t> </a:t>
            </a:r>
            <a:r>
              <a:rPr lang="en-US" dirty="0" err="1"/>
              <a:t>nível</a:t>
            </a:r>
            <a:r>
              <a:rPr lang="en-US" dirty="0"/>
              <a:t> (Consulte o diagrama de fluxo de vigilância no </a:t>
            </a:r>
            <a:r>
              <a:rPr lang="en-US" dirty="0" err="1"/>
              <a:t>próximo</a:t>
            </a:r>
            <a:r>
              <a:rPr lang="en-US" dirty="0"/>
              <a:t> slide)</a:t>
            </a:r>
          </a:p>
          <a:p>
            <a:endParaRPr lang="en-US" dirty="0"/>
          </a:p>
          <a:p>
            <a:endParaRPr lang="en-US" dirty="0"/>
          </a:p>
          <a:p>
            <a:endParaRPr lang="en-US" dirty="0"/>
          </a:p>
        </p:txBody>
      </p:sp>
      <p:sp>
        <p:nvSpPr>
          <p:cNvPr id="2" name="Title 1"/>
          <p:cNvSpPr>
            <a:spLocks noGrp="1"/>
          </p:cNvSpPr>
          <p:nvPr>
            <p:ph type="title"/>
          </p:nvPr>
        </p:nvSpPr>
        <p:spPr>
          <a:xfrm>
            <a:off x="838200" y="447675"/>
            <a:ext cx="9752215" cy="800100"/>
          </a:xfrm>
          <a:noFill/>
        </p:spPr>
        <p:txBody>
          <a:bodyPr lIns="91440" tIns="45720" rIns="91440" bIns="45720" anchor="t">
            <a:normAutofit/>
          </a:bodyPr>
          <a:lstStyle/>
          <a:p>
            <a:r>
              <a:rPr lang="en-US" dirty="0" err="1"/>
              <a:t>Comunicar</a:t>
            </a:r>
            <a:r>
              <a:rPr lang="en-US" dirty="0"/>
              <a:t> </a:t>
            </a:r>
            <a:r>
              <a:rPr lang="en-US" dirty="0" err="1"/>
              <a:t>parte</a:t>
            </a:r>
            <a:r>
              <a:rPr lang="en-US" dirty="0"/>
              <a:t> 2</a:t>
            </a:r>
          </a:p>
        </p:txBody>
      </p:sp>
    </p:spTree>
    <p:extLst>
      <p:ext uri="{BB962C8B-B14F-4D97-AF65-F5344CB8AC3E}">
        <p14:creationId xmlns:p14="http://schemas.microsoft.com/office/powerpoint/2010/main" val="3079381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8268B7-AA27-CA20-5944-C4F377FA2323}"/>
              </a:ext>
            </a:extLst>
          </p:cNvPr>
          <p:cNvSpPr>
            <a:spLocks noGrp="1"/>
          </p:cNvSpPr>
          <p:nvPr>
            <p:ph sz="half" idx="2"/>
          </p:nvPr>
        </p:nvSpPr>
        <p:spPr>
          <a:xfrm>
            <a:off x="838200" y="1478857"/>
            <a:ext cx="10515600" cy="4716203"/>
          </a:xfrm>
        </p:spPr>
        <p:txBody>
          <a:bodyPr/>
          <a:lstStyle/>
          <a:p>
            <a:pPr marL="0" lvl="1" indent="0">
              <a:spcBef>
                <a:spcPts val="1200"/>
              </a:spcBef>
              <a:buClrTx/>
              <a:buNone/>
            </a:pPr>
            <a:r>
              <a:rPr lang="en-US" sz="2800" b="1" dirty="0"/>
              <a:t>Ao final desta lição, será capaz de:</a:t>
            </a:r>
          </a:p>
          <a:p>
            <a:pPr marL="342900" lvl="1" indent="-342900">
              <a:spcBef>
                <a:spcPts val="1200"/>
              </a:spcBef>
              <a:buClrTx/>
              <a:buFont typeface="Arial" panose="020B0604020202020204" pitchFamily="34" charset="0"/>
              <a:buChar char="•"/>
            </a:pPr>
            <a:r>
              <a:rPr lang="en-US" dirty="0"/>
              <a:t>Explicar a </a:t>
            </a:r>
            <a:r>
              <a:rPr lang="en-US" dirty="0" err="1"/>
              <a:t>importância</a:t>
            </a:r>
            <a:r>
              <a:rPr lang="en-US" dirty="0"/>
              <a:t> de </a:t>
            </a:r>
            <a:r>
              <a:rPr lang="en-US" dirty="0" err="1"/>
              <a:t>compartilhar</a:t>
            </a:r>
            <a:r>
              <a:rPr lang="en-US" dirty="0"/>
              <a:t> </a:t>
            </a:r>
            <a:r>
              <a:rPr lang="en-US" dirty="0" err="1"/>
              <a:t>informações</a:t>
            </a:r>
            <a:r>
              <a:rPr lang="en-US" dirty="0"/>
              <a:t> de </a:t>
            </a:r>
            <a:r>
              <a:rPr lang="en-US" dirty="0" err="1"/>
              <a:t>vigilância</a:t>
            </a:r>
            <a:r>
              <a:rPr lang="en-US" dirty="0"/>
              <a:t> </a:t>
            </a:r>
            <a:r>
              <a:rPr lang="en-US" dirty="0" err="1"/>
              <a:t>em</a:t>
            </a:r>
            <a:r>
              <a:rPr lang="en-US" dirty="0"/>
              <a:t> saúde </a:t>
            </a:r>
            <a:r>
              <a:rPr lang="en-US" dirty="0" err="1"/>
              <a:t>pública</a:t>
            </a:r>
            <a:r>
              <a:rPr lang="en-US" dirty="0"/>
              <a:t> </a:t>
            </a:r>
          </a:p>
          <a:p>
            <a:pPr marL="342900" lvl="1" indent="-342900">
              <a:spcBef>
                <a:spcPts val="1200"/>
              </a:spcBef>
              <a:buClrTx/>
              <a:buFont typeface="Arial" panose="020B0604020202020204" pitchFamily="34" charset="0"/>
              <a:buChar char="•"/>
            </a:pPr>
            <a:r>
              <a:rPr lang="en-US" dirty="0" err="1"/>
              <a:t>Descrever</a:t>
            </a:r>
            <a:r>
              <a:rPr lang="en-US" dirty="0"/>
              <a:t> o público-alvo dos dados de </a:t>
            </a:r>
            <a:r>
              <a:rPr lang="en-US" dirty="0" err="1"/>
              <a:t>vigilância</a:t>
            </a:r>
            <a:r>
              <a:rPr lang="en-US" dirty="0"/>
              <a:t> </a:t>
            </a:r>
            <a:r>
              <a:rPr lang="en-US" dirty="0" err="1"/>
              <a:t>em</a:t>
            </a:r>
            <a:r>
              <a:rPr lang="en-US" dirty="0"/>
              <a:t> saúde pública</a:t>
            </a:r>
          </a:p>
          <a:p>
            <a:pPr marL="342900" lvl="1" indent="-342900">
              <a:spcBef>
                <a:spcPts val="1200"/>
              </a:spcBef>
              <a:buClrTx/>
              <a:buFont typeface="Arial" panose="020B0604020202020204" pitchFamily="34" charset="0"/>
              <a:buChar char="•"/>
            </a:pPr>
            <a:r>
              <a:rPr lang="en-US" dirty="0"/>
              <a:t>Demonstrar </a:t>
            </a:r>
            <a:r>
              <a:rPr lang="en-US" dirty="0" err="1"/>
              <a:t>por</a:t>
            </a:r>
            <a:r>
              <a:rPr lang="en-US" dirty="0"/>
              <a:t> qual razão os relatórios periódicos </a:t>
            </a:r>
            <a:r>
              <a:rPr lang="en-US" dirty="0" err="1"/>
              <a:t>são</a:t>
            </a:r>
            <a:r>
              <a:rPr lang="en-US" dirty="0"/>
              <a:t> um	 componente fundamental de sistemas eficazes de vigilância da </a:t>
            </a:r>
            <a:br>
              <a:rPr lang="en-US" dirty="0"/>
            </a:br>
            <a:r>
              <a:rPr lang="en-US" dirty="0" err="1"/>
              <a:t>saúde</a:t>
            </a:r>
            <a:r>
              <a:rPr lang="en-US" dirty="0"/>
              <a:t> pública</a:t>
            </a:r>
          </a:p>
          <a:p>
            <a:pPr marL="342900" lvl="1" indent="-342900">
              <a:spcBef>
                <a:spcPts val="1200"/>
              </a:spcBef>
              <a:buClrTx/>
              <a:buFont typeface="Arial" panose="020B0604020202020204" pitchFamily="34" charset="0"/>
              <a:buChar char="•"/>
            </a:pPr>
            <a:r>
              <a:rPr lang="en-US" dirty="0"/>
              <a:t>Identificar a forma como os ministérios podem comunicar os dados de vigilância e colaborar nas investigações utilizando uma </a:t>
            </a:r>
            <a:r>
              <a:rPr lang="en-US" dirty="0" err="1"/>
              <a:t>abordagem</a:t>
            </a:r>
            <a:r>
              <a:rPr lang="en-US" dirty="0"/>
              <a:t> Uma Só Saúde</a:t>
            </a:r>
          </a:p>
        </p:txBody>
      </p:sp>
    </p:spTree>
    <p:extLst>
      <p:ext uri="{BB962C8B-B14F-4D97-AF65-F5344CB8AC3E}">
        <p14:creationId xmlns:p14="http://schemas.microsoft.com/office/powerpoint/2010/main" val="2581082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AFDD8E-2741-B3B5-7B3D-5EFF62122BBB}"/>
              </a:ext>
            </a:extLst>
          </p:cNvPr>
          <p:cNvSpPr>
            <a:spLocks noGrp="1"/>
          </p:cNvSpPr>
          <p:nvPr>
            <p:ph type="title"/>
          </p:nvPr>
        </p:nvSpPr>
        <p:spPr>
          <a:xfrm>
            <a:off x="838200" y="447675"/>
            <a:ext cx="9752215" cy="800100"/>
          </a:xfrm>
          <a:noFill/>
        </p:spPr>
        <p:txBody>
          <a:bodyPr/>
          <a:lstStyle/>
          <a:p>
            <a:r>
              <a:rPr lang="en-US" dirty="0"/>
              <a:t>Fluxo de </a:t>
            </a:r>
            <a:r>
              <a:rPr lang="en-US" dirty="0" err="1"/>
              <a:t>Informação</a:t>
            </a:r>
            <a:r>
              <a:rPr lang="en-US" dirty="0"/>
              <a:t> entre </a:t>
            </a:r>
            <a:r>
              <a:rPr lang="en-US" dirty="0" err="1"/>
              <a:t>setores</a:t>
            </a:r>
            <a:r>
              <a:rPr lang="en-US" dirty="0"/>
              <a:t> </a:t>
            </a:r>
          </a:p>
        </p:txBody>
      </p:sp>
      <p:sp>
        <p:nvSpPr>
          <p:cNvPr id="38" name="Text Placeholder 36">
            <a:extLst>
              <a:ext uri="{FF2B5EF4-FFF2-40B4-BE49-F238E27FC236}">
                <a16:creationId xmlns:a16="http://schemas.microsoft.com/office/drawing/2014/main" id="{C1E6A92B-207D-3B00-FFC0-EEF3F40E6214}"/>
              </a:ext>
            </a:extLst>
          </p:cNvPr>
          <p:cNvSpPr txBox="1">
            <a:spLocks/>
          </p:cNvSpPr>
          <p:nvPr/>
        </p:nvSpPr>
        <p:spPr>
          <a:xfrm>
            <a:off x="9525423" y="2928928"/>
            <a:ext cx="2103120" cy="914400"/>
          </a:xfrm>
          <a:prstGeom prst="rect">
            <a:avLst/>
          </a:prstGeom>
        </p:spPr>
        <p:txBody>
          <a:bodyPr lIns="91440" tIns="45720" rIns="91440" bIns="45720" anchor="b" anchorCtr="0"/>
          <a:lstStyle>
            <a:lvl1pPr marL="0" indent="0" algn="l" defTabSz="914400" rtl="0" eaLnBrk="1" latinLnBrk="0" hangingPunct="1">
              <a:spcBef>
                <a:spcPts val="0"/>
              </a:spcBef>
              <a:buFont typeface="Arial" panose="020B0604020202020204" pitchFamily="34" charset="0"/>
              <a:buNone/>
              <a:defRPr sz="1800" kern="1200" spc="0" baseline="0">
                <a:solidFill>
                  <a:schemeClr val="accent5"/>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err="1">
                <a:ln>
                  <a:noFill/>
                </a:ln>
                <a:solidFill>
                  <a:schemeClr val="tx1"/>
                </a:solidFill>
                <a:effectLst/>
                <a:uLnTx/>
                <a:uFillTx/>
                <a:latin typeface="Arial"/>
                <a:ea typeface="+mn-ea"/>
                <a:cs typeface="Arial"/>
              </a:rPr>
              <a:t>Direção</a:t>
            </a:r>
            <a:r>
              <a:rPr kumimoji="0" lang="en-US" sz="2000" i="0" u="none" strike="noStrike" kern="1200" cap="none" spc="0" normalizeH="0" baseline="0" noProof="0" dirty="0">
                <a:ln>
                  <a:noFill/>
                </a:ln>
                <a:solidFill>
                  <a:schemeClr val="tx1"/>
                </a:solidFill>
                <a:effectLst/>
                <a:uLnTx/>
                <a:uFillTx/>
                <a:latin typeface="Arial"/>
                <a:ea typeface="+mn-ea"/>
                <a:cs typeface="Arial"/>
              </a:rPr>
              <a:t> veterinária</a:t>
            </a:r>
            <a:endParaRPr kumimoji="0" lang="en-US" sz="2000" i="0" u="none" strike="noStrike" kern="1200" cap="none" spc="0" normalizeH="0" baseline="0" noProof="0" dirty="0">
              <a:ln>
                <a:noFill/>
              </a:ln>
              <a:solidFill>
                <a:schemeClr val="tx1"/>
              </a:solidFill>
              <a:effectLst/>
              <a:uLnTx/>
              <a:uFillTx/>
              <a:ea typeface="+mn-ea"/>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i="0" u="none" strike="noStrike" kern="1200" cap="none" spc="0" normalizeH="0" baseline="0" noProof="0" dirty="0">
                <a:ln>
                  <a:noFill/>
                </a:ln>
                <a:solidFill>
                  <a:schemeClr val="tx1"/>
                </a:solidFill>
                <a:effectLst/>
                <a:uLnTx/>
                <a:uFillTx/>
                <a:latin typeface="Arial"/>
                <a:ea typeface="+mn-ea"/>
                <a:cs typeface="Arial"/>
              </a:rPr>
              <a:t>ou serviços</a:t>
            </a:r>
            <a:endParaRPr kumimoji="0" lang="en-US" sz="2000" i="0" u="none" strike="noStrike" kern="1200" cap="none" spc="0" normalizeH="0" baseline="0" noProof="0" dirty="0">
              <a:ln>
                <a:noFill/>
              </a:ln>
              <a:solidFill>
                <a:schemeClr val="tx1"/>
              </a:solidFill>
              <a:effectLst/>
              <a:uLnTx/>
              <a:uFillTx/>
              <a:ea typeface="+mn-ea"/>
            </a:endParaRPr>
          </a:p>
        </p:txBody>
      </p:sp>
      <p:sp>
        <p:nvSpPr>
          <p:cNvPr id="7" name="Line 29" descr="Image of dotted lines stretching the length of slide." title="Graphic"/>
          <p:cNvSpPr>
            <a:spLocks noChangeShapeType="1"/>
          </p:cNvSpPr>
          <p:nvPr/>
        </p:nvSpPr>
        <p:spPr bwMode="auto">
          <a:xfrm>
            <a:off x="1375198" y="2690009"/>
            <a:ext cx="8150225" cy="1588"/>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8" name="Oval 3" descr="Oval shape with MOH text inside." title="Graphic"/>
          <p:cNvSpPr>
            <a:spLocks noChangeArrowheads="1"/>
          </p:cNvSpPr>
          <p:nvPr/>
        </p:nvSpPr>
        <p:spPr bwMode="auto">
          <a:xfrm>
            <a:off x="3766147" y="2993857"/>
            <a:ext cx="1720850" cy="901700"/>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MOH</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9" name="Oval 4" descr="Oval shaped graphic. No text inside. " title="Graphic"/>
          <p:cNvSpPr>
            <a:spLocks noChangeArrowheads="1"/>
          </p:cNvSpPr>
          <p:nvPr/>
        </p:nvSpPr>
        <p:spPr bwMode="auto">
          <a:xfrm>
            <a:off x="4191597" y="4658315"/>
            <a:ext cx="869950" cy="473075"/>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1" name="Oval 6" descr="Oval shaped graphic. No text inside." title="Graphic"/>
          <p:cNvSpPr>
            <a:spLocks noChangeArrowheads="1"/>
          </p:cNvSpPr>
          <p:nvPr/>
        </p:nvSpPr>
        <p:spPr bwMode="auto">
          <a:xfrm>
            <a:off x="5169780" y="5916410"/>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5" name="Oval 10" descr="Oval shaped graphic. No text inside." title="Graphic"/>
          <p:cNvSpPr>
            <a:spLocks noChangeArrowheads="1"/>
          </p:cNvSpPr>
          <p:nvPr/>
        </p:nvSpPr>
        <p:spPr bwMode="auto">
          <a:xfrm>
            <a:off x="3512476" y="5916410"/>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6" name="Oval 11" descr="Oval shaped graphic. No text inside." title="Graphic"/>
          <p:cNvSpPr>
            <a:spLocks noChangeArrowheads="1"/>
          </p:cNvSpPr>
          <p:nvPr/>
        </p:nvSpPr>
        <p:spPr bwMode="auto">
          <a:xfrm>
            <a:off x="4338442" y="5916410"/>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23" name="Rectangle 34"/>
          <p:cNvSpPr>
            <a:spLocks noChangeArrowheads="1"/>
          </p:cNvSpPr>
          <p:nvPr/>
        </p:nvSpPr>
        <p:spPr bwMode="auto">
          <a:xfrm>
            <a:off x="1286297" y="1699409"/>
            <a:ext cx="1917700" cy="704850"/>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Nível internacional</a:t>
            </a:r>
            <a:endParaRPr kumimoji="0" lang="en-GB"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4" name="Rectangle 36"/>
          <p:cNvSpPr>
            <a:spLocks noChangeArrowheads="1"/>
          </p:cNvSpPr>
          <p:nvPr/>
        </p:nvSpPr>
        <p:spPr bwMode="auto">
          <a:xfrm>
            <a:off x="1364799" y="5789567"/>
            <a:ext cx="1933575" cy="705321"/>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000" b="1" i="0" u="none" strike="noStrike" kern="1200" cap="none" spc="0" normalizeH="0" baseline="0" noProof="0" dirty="0">
                <a:ln>
                  <a:noFill/>
                </a:ln>
                <a:effectLst/>
                <a:uLnTx/>
                <a:uFillTx/>
                <a:latin typeface="Arial" panose="020B0604020202020204" pitchFamily="34" charset="0"/>
                <a:ea typeface="ＭＳ Ｐゴシック" charset="0"/>
                <a:cs typeface="Arial" panose="020B0604020202020204" pitchFamily="34" charset="0"/>
              </a:rPr>
              <a:t>Nível local / distrital</a:t>
            </a:r>
          </a:p>
        </p:txBody>
      </p:sp>
      <p:sp>
        <p:nvSpPr>
          <p:cNvPr id="25" name="Rectangle 37"/>
          <p:cNvSpPr>
            <a:spLocks noChangeArrowheads="1"/>
          </p:cNvSpPr>
          <p:nvPr/>
        </p:nvSpPr>
        <p:spPr bwMode="auto">
          <a:xfrm>
            <a:off x="1202482" y="4317952"/>
            <a:ext cx="2209800" cy="1013098"/>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000" b="1" i="0" u="none" strike="noStrike" kern="1200" cap="none" spc="0" normalizeH="0" baseline="0" noProof="0" dirty="0" err="1">
                <a:ln>
                  <a:noFill/>
                </a:ln>
                <a:effectLst/>
                <a:uLnTx/>
                <a:uFillTx/>
                <a:latin typeface="Arial" panose="020B0604020202020204" pitchFamily="34" charset="0"/>
                <a:ea typeface="ＭＳ Ｐゴシック" charset="0"/>
                <a:cs typeface="Arial" panose="020B0604020202020204" pitchFamily="34" charset="0"/>
              </a:rPr>
              <a:t>Nível</a:t>
            </a:r>
            <a:r>
              <a:rPr kumimoji="0" lang="en-GB" altLang="ja-JP" sz="2000" b="1" i="0" u="none" strike="noStrike" kern="1200" cap="none" spc="0" normalizeH="0" baseline="0" noProof="0" dirty="0">
                <a:ln>
                  <a:noFill/>
                </a:ln>
                <a:effectLst/>
                <a:uLnTx/>
                <a:uFillTx/>
                <a:latin typeface="Arial" panose="020B0604020202020204" pitchFamily="34" charset="0"/>
                <a:ea typeface="ＭＳ Ｐゴシック" charset="0"/>
                <a:cs typeface="Arial" panose="020B0604020202020204" pitchFamily="34" charset="0"/>
              </a:rPr>
              <a:t> </a:t>
            </a:r>
            <a:r>
              <a:rPr kumimoji="0" lang="en-GB" altLang="ja-JP" sz="2000" b="1" i="0" u="none" strike="noStrike" kern="1200" cap="none" spc="0" normalizeH="0" baseline="0" noProof="0" dirty="0" err="1">
                <a:ln>
                  <a:noFill/>
                </a:ln>
                <a:effectLst/>
                <a:uLnTx/>
                <a:uFillTx/>
                <a:latin typeface="Arial" panose="020B0604020202020204" pitchFamily="34" charset="0"/>
                <a:ea typeface="ＭＳ Ｐゴシック" charset="0"/>
                <a:cs typeface="Arial" panose="020B0604020202020204" pitchFamily="34" charset="0"/>
              </a:rPr>
              <a:t>intermediário</a:t>
            </a:r>
            <a:r>
              <a:rPr kumimoji="0" lang="en-GB" altLang="ja-JP" sz="2000" b="1" i="0" u="none" strike="noStrike" kern="1200" cap="none" spc="0" normalizeH="0" baseline="0" noProof="0" dirty="0">
                <a:ln>
                  <a:noFill/>
                </a:ln>
                <a:effectLst/>
                <a:uLnTx/>
                <a:uFillTx/>
                <a:latin typeface="Arial" panose="020B0604020202020204" pitchFamily="34" charset="0"/>
                <a:ea typeface="ＭＳ Ｐゴシック" charset="0"/>
                <a:cs typeface="Arial" panose="020B0604020202020204" pitchFamily="34" charset="0"/>
              </a:rPr>
              <a:t>/ </a:t>
            </a:r>
            <a:r>
              <a:rPr kumimoji="0" lang="en-GB" altLang="ja-JP" sz="2000" b="1" i="0" u="none" strike="noStrike" kern="1200" cap="none" spc="0" normalizeH="0" baseline="0" noProof="0" dirty="0" err="1">
                <a:ln>
                  <a:noFill/>
                </a:ln>
                <a:effectLst/>
                <a:uLnTx/>
                <a:uFillTx/>
                <a:latin typeface="Arial" panose="020B0604020202020204" pitchFamily="34" charset="0"/>
                <a:ea typeface="ＭＳ Ｐゴシック" charset="0"/>
                <a:cs typeface="Arial" panose="020B0604020202020204" pitchFamily="34" charset="0"/>
              </a:rPr>
              <a:t>estadual</a:t>
            </a:r>
            <a:endParaRPr kumimoji="0" lang="en-GB" altLang="ja-JP" sz="2000" b="1" i="0" u="none" strike="noStrike" kern="1200" cap="none" spc="0" normalizeH="0" baseline="0" noProof="0" dirty="0">
              <a:ln>
                <a:noFill/>
              </a:ln>
              <a:effectLst/>
              <a:uLnTx/>
              <a:uFillTx/>
              <a:latin typeface="Arial" panose="020B0604020202020204" pitchFamily="34" charset="0"/>
              <a:ea typeface="ＭＳ Ｐゴシック" charset="0"/>
              <a:cs typeface="Arial" panose="020B0604020202020204" pitchFamily="34" charset="0"/>
            </a:endParaRPr>
          </a:p>
        </p:txBody>
      </p:sp>
      <p:sp>
        <p:nvSpPr>
          <p:cNvPr id="26" name="Rectangle 38"/>
          <p:cNvSpPr>
            <a:spLocks noChangeArrowheads="1"/>
          </p:cNvSpPr>
          <p:nvPr/>
        </p:nvSpPr>
        <p:spPr bwMode="auto">
          <a:xfrm>
            <a:off x="1222797" y="3186897"/>
            <a:ext cx="1981200" cy="398462"/>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Nível central</a:t>
            </a:r>
          </a:p>
        </p:txBody>
      </p:sp>
      <p:sp>
        <p:nvSpPr>
          <p:cNvPr id="27" name="Line 39" descr="Image of double sided arrow pointing up and down. " title="Graphic"/>
          <p:cNvSpPr>
            <a:spLocks noChangeShapeType="1"/>
          </p:cNvSpPr>
          <p:nvPr/>
        </p:nvSpPr>
        <p:spPr bwMode="auto">
          <a:xfrm>
            <a:off x="1375198" y="4117173"/>
            <a:ext cx="8150225" cy="1587"/>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8" name="Line 40" descr="Image of double sided arrow pointing up and down. " title="Graphic"/>
          <p:cNvSpPr>
            <a:spLocks noChangeShapeType="1"/>
          </p:cNvSpPr>
          <p:nvPr/>
        </p:nvSpPr>
        <p:spPr bwMode="auto">
          <a:xfrm>
            <a:off x="1375198" y="5533223"/>
            <a:ext cx="8150225" cy="1587"/>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2" name="Oval 3" descr="Oval shape with WHO text inside." title="Graphic"/>
          <p:cNvSpPr>
            <a:spLocks noChangeArrowheads="1"/>
          </p:cNvSpPr>
          <p:nvPr/>
        </p:nvSpPr>
        <p:spPr bwMode="auto">
          <a:xfrm>
            <a:off x="3940772" y="1787358"/>
            <a:ext cx="1371600" cy="63976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OMS</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 name="Oval 3" descr="Oval shape with MOH text inside." title="Graphic">
            <a:extLst>
              <a:ext uri="{FF2B5EF4-FFF2-40B4-BE49-F238E27FC236}">
                <a16:creationId xmlns:a16="http://schemas.microsoft.com/office/drawing/2014/main" id="{BC054564-0015-53E2-E604-22CCA29DDF88}"/>
              </a:ext>
            </a:extLst>
          </p:cNvPr>
          <p:cNvSpPr>
            <a:spLocks noChangeArrowheads="1"/>
          </p:cNvSpPr>
          <p:nvPr/>
        </p:nvSpPr>
        <p:spPr bwMode="auto">
          <a:xfrm>
            <a:off x="7131361" y="2990064"/>
            <a:ext cx="2065906" cy="901700"/>
          </a:xfrm>
          <a:prstGeom prst="ellipse">
            <a:avLst/>
          </a:prstGeom>
          <a:solidFill>
            <a:srgbClr val="FBCC93"/>
          </a:solidFill>
          <a:ln w="12700">
            <a:solidFill>
              <a:schemeClr val="tx1"/>
            </a:solidFill>
            <a:round/>
            <a:headEnd/>
            <a:tailEnd/>
          </a:ln>
        </p:spPr>
        <p:txBody>
          <a:bodyPr wrap="none" lIns="91440" tIns="45720" rIns="91440" bIns="45720"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 typeface="Wingdings" pitchFamily="2" charset="2"/>
              <a:buNone/>
              <a:tabLst/>
              <a:defRPr/>
            </a:pPr>
            <a:r>
              <a:rPr lang="en-GB" altLang="ja-JP" sz="3000" b="1" dirty="0">
                <a:latin typeface="Arial"/>
                <a:ea typeface="ＭＳ Ｐゴシック"/>
                <a:cs typeface="Arial"/>
              </a:rPr>
              <a:t>MoAg/Env</a:t>
            </a:r>
            <a:endParaRPr kumimoji="0" lang="en-GB" altLang="ja-JP" sz="3000" b="1" i="0" u="none" strike="noStrike" kern="1200" cap="none" spc="0" normalizeH="0" baseline="0" noProof="0" dirty="0">
              <a:ln>
                <a:noFill/>
              </a:ln>
              <a:effectLst/>
              <a:uLnTx/>
              <a:uFillTx/>
              <a:latin typeface="Arial" panose="020B0604020202020204" pitchFamily="34" charset="0"/>
              <a:ea typeface="ＭＳ Ｐゴシック" charset="0"/>
              <a:cs typeface="Arial" panose="020B0604020202020204" pitchFamily="34" charset="0"/>
            </a:endParaRPr>
          </a:p>
        </p:txBody>
      </p:sp>
      <p:sp>
        <p:nvSpPr>
          <p:cNvPr id="3" name="Oval 7" descr="Oval shaped graphic. No text inside." title="Graphic">
            <a:extLst>
              <a:ext uri="{FF2B5EF4-FFF2-40B4-BE49-F238E27FC236}">
                <a16:creationId xmlns:a16="http://schemas.microsoft.com/office/drawing/2014/main" id="{EA7EC3E4-9E3F-F1B9-864F-3041DD2885A0}"/>
              </a:ext>
            </a:extLst>
          </p:cNvPr>
          <p:cNvSpPr>
            <a:spLocks noChangeArrowheads="1"/>
          </p:cNvSpPr>
          <p:nvPr/>
        </p:nvSpPr>
        <p:spPr bwMode="auto">
          <a:xfrm>
            <a:off x="7109338" y="5916410"/>
            <a:ext cx="576263"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49" name="Oval 8" descr="Oval shaped graphic. No text inside." title="Graphic">
            <a:extLst>
              <a:ext uri="{FF2B5EF4-FFF2-40B4-BE49-F238E27FC236}">
                <a16:creationId xmlns:a16="http://schemas.microsoft.com/office/drawing/2014/main" id="{98B5E4AC-081F-0E2A-C89D-08F98352FA99}"/>
              </a:ext>
            </a:extLst>
          </p:cNvPr>
          <p:cNvSpPr>
            <a:spLocks noChangeArrowheads="1"/>
          </p:cNvSpPr>
          <p:nvPr/>
        </p:nvSpPr>
        <p:spPr bwMode="auto">
          <a:xfrm>
            <a:off x="7833051" y="5916410"/>
            <a:ext cx="576262"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51" name="Oval 10" descr="Oval shaped graphic. No text inside." title="Graphic">
            <a:extLst>
              <a:ext uri="{FF2B5EF4-FFF2-40B4-BE49-F238E27FC236}">
                <a16:creationId xmlns:a16="http://schemas.microsoft.com/office/drawing/2014/main" id="{D17B776C-E830-433F-B35B-B63FCB8400F8}"/>
              </a:ext>
            </a:extLst>
          </p:cNvPr>
          <p:cNvSpPr>
            <a:spLocks noChangeArrowheads="1"/>
          </p:cNvSpPr>
          <p:nvPr/>
        </p:nvSpPr>
        <p:spPr bwMode="auto">
          <a:xfrm>
            <a:off x="8548200" y="5916410"/>
            <a:ext cx="576263"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65" name="Rectangle 28" descr="WHO" title="Text">
            <a:extLst>
              <a:ext uri="{FF2B5EF4-FFF2-40B4-BE49-F238E27FC236}">
                <a16:creationId xmlns:a16="http://schemas.microsoft.com/office/drawing/2014/main" id="{BA61F94D-741B-6BBA-978D-502442566107}"/>
              </a:ext>
            </a:extLst>
          </p:cNvPr>
          <p:cNvSpPr>
            <a:spLocks noChangeArrowheads="1"/>
          </p:cNvSpPr>
          <p:nvPr/>
        </p:nvSpPr>
        <p:spPr bwMode="auto">
          <a:xfrm>
            <a:off x="7910634" y="1901891"/>
            <a:ext cx="182807" cy="459100"/>
          </a:xfrm>
          <a:prstGeom prst="rect">
            <a:avLst/>
          </a:prstGeom>
          <a:noFill/>
          <a:ln w="12700">
            <a:solidFill>
              <a:schemeClr val="tx1"/>
            </a:solid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nchor="t">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endParaRPr kumimoji="0" lang="en-GB" altLang="ja-JP" sz="24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12" name="Arrow: Left-Right 11">
            <a:extLst>
              <a:ext uri="{FF2B5EF4-FFF2-40B4-BE49-F238E27FC236}">
                <a16:creationId xmlns:a16="http://schemas.microsoft.com/office/drawing/2014/main" id="{760A12B8-7716-41C8-9C3D-18233FEC6748}"/>
              </a:ext>
            </a:extLst>
          </p:cNvPr>
          <p:cNvSpPr/>
          <p:nvPr/>
        </p:nvSpPr>
        <p:spPr>
          <a:xfrm>
            <a:off x="5887299" y="3247658"/>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43" name="Arrow: Left-Right 42">
            <a:extLst>
              <a:ext uri="{FF2B5EF4-FFF2-40B4-BE49-F238E27FC236}">
                <a16:creationId xmlns:a16="http://schemas.microsoft.com/office/drawing/2014/main" id="{F3E60CCB-381B-46A2-816D-D7566CD37BF9}"/>
              </a:ext>
            </a:extLst>
          </p:cNvPr>
          <p:cNvSpPr/>
          <p:nvPr/>
        </p:nvSpPr>
        <p:spPr>
          <a:xfrm>
            <a:off x="5887299" y="5781006"/>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44" name="Arrow: Left-Right 43">
            <a:extLst>
              <a:ext uri="{FF2B5EF4-FFF2-40B4-BE49-F238E27FC236}">
                <a16:creationId xmlns:a16="http://schemas.microsoft.com/office/drawing/2014/main" id="{70FBA1EF-3D01-4974-95CF-E34A2B3412C7}"/>
              </a:ext>
            </a:extLst>
          </p:cNvPr>
          <p:cNvSpPr/>
          <p:nvPr/>
        </p:nvSpPr>
        <p:spPr>
          <a:xfrm>
            <a:off x="5887299" y="1895639"/>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13" name="Oval 4" descr="Oval shaped graphic. No text inside. " title="Graphic">
            <a:extLst>
              <a:ext uri="{FF2B5EF4-FFF2-40B4-BE49-F238E27FC236}">
                <a16:creationId xmlns:a16="http://schemas.microsoft.com/office/drawing/2014/main" id="{59F37003-62BD-A944-6464-8B3F4C75DE56}"/>
              </a:ext>
            </a:extLst>
          </p:cNvPr>
          <p:cNvSpPr>
            <a:spLocks noChangeArrowheads="1"/>
          </p:cNvSpPr>
          <p:nvPr/>
        </p:nvSpPr>
        <p:spPr bwMode="auto">
          <a:xfrm>
            <a:off x="7743717" y="4655801"/>
            <a:ext cx="869950" cy="473075"/>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cxnSp>
        <p:nvCxnSpPr>
          <p:cNvPr id="29" name="Straight Arrow Connector 28">
            <a:extLst>
              <a:ext uri="{FF2B5EF4-FFF2-40B4-BE49-F238E27FC236}">
                <a16:creationId xmlns:a16="http://schemas.microsoft.com/office/drawing/2014/main" id="{DB735306-E40C-7E9B-A61E-6CCD246CAEA1}"/>
              </a:ext>
            </a:extLst>
          </p:cNvPr>
          <p:cNvCxnSpPr>
            <a:cxnSpLocks/>
            <a:stCxn id="32" idx="4"/>
            <a:endCxn id="8" idx="0"/>
          </p:cNvCxnSpPr>
          <p:nvPr/>
        </p:nvCxnSpPr>
        <p:spPr>
          <a:xfrm>
            <a:off x="4626572" y="2427121"/>
            <a:ext cx="0" cy="56673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698DD02-156D-77D6-9269-B69BFF2889A4}"/>
              </a:ext>
            </a:extLst>
          </p:cNvPr>
          <p:cNvCxnSpPr>
            <a:cxnSpLocks/>
          </p:cNvCxnSpPr>
          <p:nvPr/>
        </p:nvCxnSpPr>
        <p:spPr>
          <a:xfrm>
            <a:off x="8558153" y="5073973"/>
            <a:ext cx="350066" cy="85681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02FC9F3-B08C-534A-4F72-8EE70DC64A8A}"/>
              </a:ext>
            </a:extLst>
          </p:cNvPr>
          <p:cNvCxnSpPr>
            <a:cxnSpLocks/>
            <a:stCxn id="9" idx="5"/>
            <a:endCxn id="11" idx="0"/>
          </p:cNvCxnSpPr>
          <p:nvPr/>
        </p:nvCxnSpPr>
        <p:spPr>
          <a:xfrm>
            <a:off x="4934147" y="5062109"/>
            <a:ext cx="523765" cy="8543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87CA667-390F-BFFC-8BB2-AD2D79F3D74B}"/>
              </a:ext>
            </a:extLst>
          </p:cNvPr>
          <p:cNvCxnSpPr>
            <a:cxnSpLocks/>
            <a:stCxn id="9" idx="4"/>
            <a:endCxn id="16" idx="0"/>
          </p:cNvCxnSpPr>
          <p:nvPr/>
        </p:nvCxnSpPr>
        <p:spPr>
          <a:xfrm>
            <a:off x="4626573" y="5131389"/>
            <a:ext cx="1" cy="78502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A9A1CD8-DA0D-25DF-98E9-5C1264AEF7C2}"/>
              </a:ext>
            </a:extLst>
          </p:cNvPr>
          <p:cNvCxnSpPr>
            <a:cxnSpLocks/>
            <a:stCxn id="13" idx="4"/>
            <a:endCxn id="49" idx="0"/>
          </p:cNvCxnSpPr>
          <p:nvPr/>
        </p:nvCxnSpPr>
        <p:spPr>
          <a:xfrm flipH="1">
            <a:off x="8121182" y="5128876"/>
            <a:ext cx="57510" cy="78753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C0E90C7-F927-7389-7612-865B8515C44D}"/>
              </a:ext>
            </a:extLst>
          </p:cNvPr>
          <p:cNvCxnSpPr>
            <a:cxnSpLocks/>
            <a:stCxn id="13" idx="3"/>
            <a:endCxn id="3" idx="0"/>
          </p:cNvCxnSpPr>
          <p:nvPr/>
        </p:nvCxnSpPr>
        <p:spPr>
          <a:xfrm flipH="1">
            <a:off x="7397470" y="5059596"/>
            <a:ext cx="473648" cy="85681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C624328-DB13-1345-B9E5-0C5B37230C71}"/>
              </a:ext>
            </a:extLst>
          </p:cNvPr>
          <p:cNvCxnSpPr>
            <a:cxnSpLocks/>
            <a:stCxn id="15" idx="0"/>
            <a:endCxn id="9" idx="3"/>
          </p:cNvCxnSpPr>
          <p:nvPr/>
        </p:nvCxnSpPr>
        <p:spPr>
          <a:xfrm flipV="1">
            <a:off x="3800608" y="5062109"/>
            <a:ext cx="518391" cy="8543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3B60F01-6A84-93F1-6D0F-884C4BE134D5}"/>
              </a:ext>
            </a:extLst>
          </p:cNvPr>
          <p:cNvCxnSpPr>
            <a:cxnSpLocks/>
            <a:stCxn id="8" idx="4"/>
            <a:endCxn id="9" idx="0"/>
          </p:cNvCxnSpPr>
          <p:nvPr/>
        </p:nvCxnSpPr>
        <p:spPr>
          <a:xfrm>
            <a:off x="4626572" y="3895558"/>
            <a:ext cx="0" cy="76275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F0143B6-2532-54BB-9692-78D2388C35FC}"/>
              </a:ext>
            </a:extLst>
          </p:cNvPr>
          <p:cNvCxnSpPr>
            <a:cxnSpLocks/>
            <a:stCxn id="2" idx="4"/>
            <a:endCxn id="13" idx="0"/>
          </p:cNvCxnSpPr>
          <p:nvPr/>
        </p:nvCxnSpPr>
        <p:spPr>
          <a:xfrm>
            <a:off x="8164314" y="3891764"/>
            <a:ext cx="14378" cy="76403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03B19D4-15A8-D743-5598-731438049F23}"/>
              </a:ext>
            </a:extLst>
          </p:cNvPr>
          <p:cNvCxnSpPr>
            <a:cxnSpLocks/>
            <a:stCxn id="53" idx="4"/>
            <a:endCxn id="2" idx="0"/>
          </p:cNvCxnSpPr>
          <p:nvPr/>
        </p:nvCxnSpPr>
        <p:spPr>
          <a:xfrm flipH="1">
            <a:off x="8164314" y="2410346"/>
            <a:ext cx="7189" cy="579718"/>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Oval 3" descr="Oval shape with WHO text inside." title="Graphic">
            <a:extLst>
              <a:ext uri="{FF2B5EF4-FFF2-40B4-BE49-F238E27FC236}">
                <a16:creationId xmlns:a16="http://schemas.microsoft.com/office/drawing/2014/main" id="{F6EB8C95-F33C-CCA4-553E-73F11E6C8772}"/>
              </a:ext>
            </a:extLst>
          </p:cNvPr>
          <p:cNvSpPr>
            <a:spLocks noChangeArrowheads="1"/>
          </p:cNvSpPr>
          <p:nvPr/>
        </p:nvSpPr>
        <p:spPr bwMode="auto">
          <a:xfrm>
            <a:off x="7485703" y="1770583"/>
            <a:ext cx="1371600" cy="63976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a:ea typeface="ＭＳ Ｐゴシック"/>
                <a:cs typeface="Arial"/>
              </a:rPr>
              <a:t>WOAH</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DB951B1-4B66-7155-6901-8E87D15C383F}"/>
              </a:ext>
            </a:extLst>
          </p:cNvPr>
          <p:cNvSpPr txBox="1"/>
          <p:nvPr/>
        </p:nvSpPr>
        <p:spPr>
          <a:xfrm>
            <a:off x="9544865" y="5533223"/>
            <a:ext cx="2103120" cy="646331"/>
          </a:xfrm>
          <a:prstGeom prst="rect">
            <a:avLst/>
          </a:prstGeom>
          <a:noFill/>
        </p:spPr>
        <p:txBody>
          <a:bodyPr wrap="square" rtlCol="0" anchor="ctr">
            <a:spAutoFit/>
          </a:bodyPr>
          <a:lstStyle/>
          <a:p>
            <a:pPr algn="ctr"/>
            <a:r>
              <a:rPr lang="en-US" sz="1800" dirty="0">
                <a:latin typeface="Arial"/>
                <a:cs typeface="Arial"/>
              </a:rPr>
              <a:t>Veterinários, laboratórios</a:t>
            </a:r>
            <a:endParaRPr lang="en-US" dirty="0"/>
          </a:p>
        </p:txBody>
      </p:sp>
    </p:spTree>
    <p:extLst>
      <p:ext uri="{BB962C8B-B14F-4D97-AF65-F5344CB8AC3E}">
        <p14:creationId xmlns:p14="http://schemas.microsoft.com/office/powerpoint/2010/main" val="7007356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16ABDCD2-1AEA-6EFD-E5BC-A90A986E268B}"/>
              </a:ext>
            </a:extLst>
          </p:cNvPr>
          <p:cNvSpPr/>
          <p:nvPr/>
        </p:nvSpPr>
        <p:spPr>
          <a:xfrm>
            <a:off x="1977102" y="4566699"/>
            <a:ext cx="2701105" cy="960367"/>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3506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10515600" cy="4639309"/>
          </a:xfrm>
        </p:spPr>
        <p:txBody>
          <a:bodyPr/>
          <a:lstStyle/>
          <a:p>
            <a:r>
              <a:rPr lang="en-US" dirty="0"/>
              <a:t>A comunicação fecha o </a:t>
            </a:r>
            <a:r>
              <a:rPr lang="en-US" dirty="0" err="1"/>
              <a:t>processo</a:t>
            </a:r>
            <a:r>
              <a:rPr lang="en-US" dirty="0"/>
              <a:t> de feedback do </a:t>
            </a:r>
            <a:r>
              <a:rPr lang="en-US" dirty="0" err="1"/>
              <a:t>ciclo</a:t>
            </a:r>
            <a:r>
              <a:rPr lang="en-US" dirty="0"/>
              <a:t> </a:t>
            </a:r>
            <a:br>
              <a:rPr lang="en-US" dirty="0"/>
            </a:br>
            <a:r>
              <a:rPr lang="en-US" dirty="0"/>
              <a:t>de vigilância</a:t>
            </a:r>
          </a:p>
          <a:p>
            <a:r>
              <a:rPr lang="en-US" dirty="0"/>
              <a:t>O público inclui os que fornecem os dados, os que podem atuar com base nos dados e o público</a:t>
            </a:r>
          </a:p>
          <a:p>
            <a:r>
              <a:rPr lang="en-US" dirty="0"/>
              <a:t>Os benefícios de uma comunicação regular podem incluir um melhor diagnóstico, relatórios, boa vontade, identificação de problemas de qualidade dos dados, tomada de decisões e </a:t>
            </a:r>
            <a:r>
              <a:rPr lang="en-US" dirty="0" err="1"/>
              <a:t>conexões</a:t>
            </a:r>
            <a:r>
              <a:rPr lang="en-US" dirty="0"/>
              <a:t> de </a:t>
            </a:r>
            <a:r>
              <a:rPr lang="en-US" dirty="0" err="1"/>
              <a:t>comunicação</a:t>
            </a:r>
            <a:r>
              <a:rPr lang="en-US" dirty="0"/>
              <a:t> </a:t>
            </a:r>
            <a:r>
              <a:rPr lang="en-US" dirty="0" err="1"/>
              <a:t>em</a:t>
            </a:r>
            <a:r>
              <a:rPr lang="en-US" dirty="0"/>
              <a:t> emergência</a:t>
            </a:r>
          </a:p>
          <a:p>
            <a:endParaRPr lang="en-US" dirty="0"/>
          </a:p>
        </p:txBody>
      </p:sp>
      <p:sp>
        <p:nvSpPr>
          <p:cNvPr id="2" name="Title 1"/>
          <p:cNvSpPr>
            <a:spLocks noGrp="1"/>
          </p:cNvSpPr>
          <p:nvPr>
            <p:ph type="title"/>
          </p:nvPr>
        </p:nvSpPr>
        <p:spPr>
          <a:xfrm>
            <a:off x="838200" y="457200"/>
            <a:ext cx="10515600" cy="800100"/>
          </a:xfrm>
        </p:spPr>
        <p:txBody>
          <a:bodyPr/>
          <a:lstStyle/>
          <a:p>
            <a:r>
              <a:rPr lang="en-US" dirty="0"/>
              <a:t>Resumo</a:t>
            </a:r>
          </a:p>
        </p:txBody>
      </p:sp>
    </p:spTree>
    <p:extLst>
      <p:ext uri="{BB962C8B-B14F-4D97-AF65-F5344CB8AC3E}">
        <p14:creationId xmlns:p14="http://schemas.microsoft.com/office/powerpoint/2010/main" val="2483858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199" y="1478857"/>
            <a:ext cx="11153503" cy="4639309"/>
          </a:xfrm>
        </p:spPr>
        <p:txBody>
          <a:bodyPr/>
          <a:lstStyle/>
          <a:p>
            <a:pPr marL="342900" lvl="1" indent="-342900">
              <a:spcBef>
                <a:spcPts val="1200"/>
              </a:spcBef>
              <a:buClrTx/>
              <a:buFont typeface="Arial" panose="020B0604020202020204" pitchFamily="34" charset="0"/>
              <a:buChar char="•"/>
            </a:pPr>
            <a:r>
              <a:rPr lang="en-US" sz="2800" dirty="0" err="1"/>
              <a:t>Explicar</a:t>
            </a:r>
            <a:r>
              <a:rPr lang="en-US" sz="2800" dirty="0"/>
              <a:t> a </a:t>
            </a:r>
            <a:r>
              <a:rPr lang="en-US" sz="2800" dirty="0" err="1"/>
              <a:t>importância</a:t>
            </a:r>
            <a:r>
              <a:rPr lang="en-US" sz="2800" dirty="0"/>
              <a:t> de </a:t>
            </a:r>
            <a:r>
              <a:rPr lang="en-US" sz="2800" dirty="0" err="1"/>
              <a:t>compartilhar</a:t>
            </a:r>
            <a:r>
              <a:rPr lang="en-US" sz="2800" dirty="0"/>
              <a:t> </a:t>
            </a:r>
            <a:r>
              <a:rPr lang="en-US" sz="2800" dirty="0" err="1"/>
              <a:t>informações</a:t>
            </a:r>
            <a:r>
              <a:rPr lang="en-US" sz="2800" dirty="0"/>
              <a:t> de </a:t>
            </a:r>
            <a:r>
              <a:rPr lang="en-US" sz="2800" dirty="0" err="1"/>
              <a:t>vigilância</a:t>
            </a:r>
            <a:r>
              <a:rPr lang="en-US" sz="2800" dirty="0"/>
              <a:t> </a:t>
            </a:r>
            <a:r>
              <a:rPr lang="en-US" sz="2800" dirty="0" err="1"/>
              <a:t>em</a:t>
            </a:r>
            <a:r>
              <a:rPr lang="en-US" sz="2800" dirty="0"/>
              <a:t> </a:t>
            </a:r>
            <a:r>
              <a:rPr lang="en-US" sz="2800" dirty="0" err="1"/>
              <a:t>saúde</a:t>
            </a:r>
            <a:r>
              <a:rPr lang="en-US" sz="2800" dirty="0"/>
              <a:t> </a:t>
            </a:r>
            <a:r>
              <a:rPr lang="en-US" sz="2800" dirty="0" err="1"/>
              <a:t>pública</a:t>
            </a:r>
            <a:r>
              <a:rPr lang="en-US" sz="2800" dirty="0"/>
              <a:t> </a:t>
            </a:r>
          </a:p>
          <a:p>
            <a:pPr marL="342900" lvl="1" indent="-342900">
              <a:spcBef>
                <a:spcPts val="1200"/>
              </a:spcBef>
              <a:buClrTx/>
              <a:buFont typeface="Arial" panose="020B0604020202020204" pitchFamily="34" charset="0"/>
              <a:buChar char="•"/>
            </a:pPr>
            <a:r>
              <a:rPr lang="en-US" sz="2800" dirty="0" err="1"/>
              <a:t>Descrever</a:t>
            </a:r>
            <a:r>
              <a:rPr lang="en-US" sz="2800" dirty="0"/>
              <a:t> o </a:t>
            </a:r>
            <a:r>
              <a:rPr lang="en-US" sz="2800" dirty="0" err="1"/>
              <a:t>público-alvo</a:t>
            </a:r>
            <a:r>
              <a:rPr lang="en-US" sz="2800" dirty="0"/>
              <a:t> dos dados de </a:t>
            </a:r>
            <a:r>
              <a:rPr lang="en-US" sz="2800" dirty="0" err="1"/>
              <a:t>vigilância</a:t>
            </a:r>
            <a:r>
              <a:rPr lang="en-US" sz="2800" dirty="0"/>
              <a:t> </a:t>
            </a:r>
            <a:r>
              <a:rPr lang="en-US" sz="2800" dirty="0" err="1"/>
              <a:t>em</a:t>
            </a:r>
            <a:r>
              <a:rPr lang="en-US" sz="2800" dirty="0"/>
              <a:t> </a:t>
            </a:r>
            <a:r>
              <a:rPr lang="en-US" sz="2800" dirty="0" err="1"/>
              <a:t>saúde</a:t>
            </a:r>
            <a:r>
              <a:rPr lang="en-US" sz="2800" dirty="0"/>
              <a:t> </a:t>
            </a:r>
            <a:r>
              <a:rPr lang="en-US" sz="2800" dirty="0" err="1"/>
              <a:t>pública</a:t>
            </a:r>
            <a:endParaRPr lang="en-US" sz="2800" dirty="0"/>
          </a:p>
          <a:p>
            <a:pPr marL="342900" lvl="1" indent="-342900">
              <a:spcBef>
                <a:spcPts val="1200"/>
              </a:spcBef>
              <a:buClrTx/>
              <a:buFont typeface="Arial" panose="020B0604020202020204" pitchFamily="34" charset="0"/>
              <a:buChar char="•"/>
            </a:pPr>
            <a:r>
              <a:rPr lang="en-US" sz="2800" dirty="0" err="1"/>
              <a:t>Demonstrar</a:t>
            </a:r>
            <a:r>
              <a:rPr lang="en-US" sz="2800" dirty="0"/>
              <a:t> </a:t>
            </a:r>
            <a:r>
              <a:rPr lang="en-US" sz="2800" dirty="0" err="1"/>
              <a:t>por</a:t>
            </a:r>
            <a:r>
              <a:rPr lang="en-US" sz="2800" dirty="0"/>
              <a:t> qual </a:t>
            </a:r>
            <a:r>
              <a:rPr lang="en-US" sz="2800" dirty="0" err="1"/>
              <a:t>razão</a:t>
            </a:r>
            <a:r>
              <a:rPr lang="en-US" sz="2800" dirty="0"/>
              <a:t> </a:t>
            </a:r>
            <a:r>
              <a:rPr lang="en-US" sz="2800" dirty="0" err="1"/>
              <a:t>os</a:t>
            </a:r>
            <a:r>
              <a:rPr lang="en-US" sz="2800" dirty="0"/>
              <a:t> </a:t>
            </a:r>
            <a:r>
              <a:rPr lang="en-US" sz="2800" dirty="0" err="1"/>
              <a:t>relatórios</a:t>
            </a:r>
            <a:r>
              <a:rPr lang="en-US" sz="2800" dirty="0"/>
              <a:t> </a:t>
            </a:r>
            <a:r>
              <a:rPr lang="en-US" sz="2800" dirty="0" err="1"/>
              <a:t>periódicos</a:t>
            </a:r>
            <a:r>
              <a:rPr lang="en-US" sz="2800" dirty="0"/>
              <a:t> </a:t>
            </a:r>
            <a:r>
              <a:rPr lang="en-US" sz="2800" dirty="0" err="1"/>
              <a:t>são</a:t>
            </a:r>
            <a:r>
              <a:rPr lang="en-US" sz="2800" dirty="0"/>
              <a:t> um	 </a:t>
            </a:r>
            <a:r>
              <a:rPr lang="en-US" sz="2800" dirty="0" err="1"/>
              <a:t>componente</a:t>
            </a:r>
            <a:r>
              <a:rPr lang="en-US" sz="2800" dirty="0"/>
              <a:t> fundamental de </a:t>
            </a:r>
            <a:r>
              <a:rPr lang="en-US" sz="2800" dirty="0" err="1"/>
              <a:t>sistemas</a:t>
            </a:r>
            <a:r>
              <a:rPr lang="en-US" sz="2800" dirty="0"/>
              <a:t> </a:t>
            </a:r>
            <a:r>
              <a:rPr lang="en-US" sz="2800" dirty="0" err="1"/>
              <a:t>eficazes</a:t>
            </a:r>
            <a:r>
              <a:rPr lang="en-US" sz="2800" dirty="0"/>
              <a:t> de </a:t>
            </a:r>
            <a:r>
              <a:rPr lang="en-US" sz="2800" dirty="0" err="1"/>
              <a:t>vigilância</a:t>
            </a:r>
            <a:r>
              <a:rPr lang="en-US" sz="2800" dirty="0"/>
              <a:t> da </a:t>
            </a:r>
            <a:r>
              <a:rPr lang="en-US" sz="2800" dirty="0" err="1"/>
              <a:t>saúde</a:t>
            </a:r>
            <a:r>
              <a:rPr lang="en-US" sz="2800" dirty="0"/>
              <a:t> </a:t>
            </a:r>
            <a:r>
              <a:rPr lang="en-US" sz="2800" dirty="0" err="1"/>
              <a:t>pública</a:t>
            </a:r>
            <a:endParaRPr lang="en-US" sz="2800" dirty="0"/>
          </a:p>
          <a:p>
            <a:pPr marL="342900" lvl="1" indent="-342900">
              <a:spcBef>
                <a:spcPts val="1200"/>
              </a:spcBef>
              <a:buClrTx/>
              <a:buFont typeface="Arial" panose="020B0604020202020204" pitchFamily="34" charset="0"/>
              <a:buChar char="•"/>
            </a:pPr>
            <a:r>
              <a:rPr lang="en-US" sz="2800" dirty="0" err="1"/>
              <a:t>Identificar</a:t>
            </a:r>
            <a:r>
              <a:rPr lang="en-US" sz="2800" dirty="0"/>
              <a:t> a forma </a:t>
            </a:r>
            <a:r>
              <a:rPr lang="en-US" sz="2800" dirty="0" err="1"/>
              <a:t>como</a:t>
            </a:r>
            <a:r>
              <a:rPr lang="en-US" sz="2800" dirty="0"/>
              <a:t> </a:t>
            </a:r>
            <a:r>
              <a:rPr lang="en-US" sz="2800" dirty="0" err="1"/>
              <a:t>os</a:t>
            </a:r>
            <a:r>
              <a:rPr lang="en-US" sz="2800" dirty="0"/>
              <a:t> </a:t>
            </a:r>
            <a:r>
              <a:rPr lang="en-US" sz="2800" dirty="0" err="1"/>
              <a:t>ministérios</a:t>
            </a:r>
            <a:r>
              <a:rPr lang="en-US" sz="2800" dirty="0"/>
              <a:t> </a:t>
            </a:r>
            <a:r>
              <a:rPr lang="en-US" sz="2800" dirty="0" err="1"/>
              <a:t>podem</a:t>
            </a:r>
            <a:r>
              <a:rPr lang="en-US" sz="2800" dirty="0"/>
              <a:t> </a:t>
            </a:r>
            <a:r>
              <a:rPr lang="en-US" sz="2800" dirty="0" err="1"/>
              <a:t>comunicar</a:t>
            </a:r>
            <a:r>
              <a:rPr lang="en-US" sz="2800" dirty="0"/>
              <a:t> </a:t>
            </a:r>
            <a:r>
              <a:rPr lang="en-US" sz="2800" dirty="0" err="1"/>
              <a:t>os</a:t>
            </a:r>
            <a:r>
              <a:rPr lang="en-US" sz="2800" dirty="0"/>
              <a:t> dados de </a:t>
            </a:r>
            <a:r>
              <a:rPr lang="en-US" sz="2800" dirty="0" err="1"/>
              <a:t>vigilância</a:t>
            </a:r>
            <a:r>
              <a:rPr lang="en-US" sz="2800" dirty="0"/>
              <a:t> e </a:t>
            </a:r>
            <a:r>
              <a:rPr lang="en-US" sz="2800" dirty="0" err="1"/>
              <a:t>colaborar</a:t>
            </a:r>
            <a:r>
              <a:rPr lang="en-US" sz="2800" dirty="0"/>
              <a:t> </a:t>
            </a:r>
            <a:r>
              <a:rPr lang="en-US" sz="2800" dirty="0" err="1"/>
              <a:t>nas</a:t>
            </a:r>
            <a:r>
              <a:rPr lang="en-US" sz="2800" dirty="0"/>
              <a:t> </a:t>
            </a:r>
            <a:r>
              <a:rPr lang="en-US" sz="2800" dirty="0" err="1"/>
              <a:t>investigações</a:t>
            </a:r>
            <a:r>
              <a:rPr lang="en-US" sz="2800" dirty="0"/>
              <a:t> </a:t>
            </a:r>
            <a:r>
              <a:rPr lang="en-US" sz="2800" dirty="0" err="1"/>
              <a:t>utilizando</a:t>
            </a:r>
            <a:r>
              <a:rPr lang="en-US" sz="2800" dirty="0"/>
              <a:t> </a:t>
            </a:r>
            <a:r>
              <a:rPr lang="en-US" sz="2800" dirty="0" err="1"/>
              <a:t>uma</a:t>
            </a:r>
            <a:r>
              <a:rPr lang="en-US" sz="2800" dirty="0"/>
              <a:t> </a:t>
            </a:r>
            <a:r>
              <a:rPr lang="en-US" sz="2800" dirty="0" err="1"/>
              <a:t>abordagem</a:t>
            </a:r>
            <a:r>
              <a:rPr lang="en-US" sz="2800" dirty="0"/>
              <a:t> Uma Só </a:t>
            </a:r>
            <a:r>
              <a:rPr lang="en-US" sz="2800" dirty="0" err="1"/>
              <a:t>Saúde</a:t>
            </a:r>
            <a:endParaRPr lang="en-US" sz="2800" dirty="0"/>
          </a:p>
          <a:p>
            <a:endParaRPr lang="en-US" dirty="0"/>
          </a:p>
        </p:txBody>
      </p:sp>
      <p:sp>
        <p:nvSpPr>
          <p:cNvPr id="2" name="Title 1"/>
          <p:cNvSpPr>
            <a:spLocks noGrp="1"/>
          </p:cNvSpPr>
          <p:nvPr>
            <p:ph type="title"/>
          </p:nvPr>
        </p:nvSpPr>
        <p:spPr/>
        <p:txBody>
          <a:bodyPr/>
          <a:lstStyle/>
          <a:p>
            <a:r>
              <a:rPr lang="en-US"/>
              <a:t>Revisão dos objetivos</a:t>
            </a:r>
            <a:endParaRPr lang="en-US" dirty="0"/>
          </a:p>
        </p:txBody>
      </p:sp>
    </p:spTree>
    <p:extLst>
      <p:ext uri="{BB962C8B-B14F-4D97-AF65-F5344CB8AC3E}">
        <p14:creationId xmlns:p14="http://schemas.microsoft.com/office/powerpoint/2010/main" val="3560289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279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212FE6AC-A276-F4B1-18DF-7F606387E1D5}"/>
              </a:ext>
            </a:extLst>
          </p:cNvPr>
          <p:cNvSpPr/>
          <p:nvPr/>
        </p:nvSpPr>
        <p:spPr>
          <a:xfrm>
            <a:off x="1954306" y="4589929"/>
            <a:ext cx="2736964" cy="937137"/>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3">
            <a:extLst>
              <a:ext uri="{FF2B5EF4-FFF2-40B4-BE49-F238E27FC236}">
                <a16:creationId xmlns:a16="http://schemas.microsoft.com/office/drawing/2014/main" id="{E9C8B46C-B786-7741-F525-273FDFD7E598}"/>
              </a:ext>
            </a:extLst>
          </p:cNvPr>
          <p:cNvSpPr txBox="1">
            <a:spLocks/>
          </p:cNvSpPr>
          <p:nvPr/>
        </p:nvSpPr>
        <p:spPr>
          <a:xfrm>
            <a:off x="201000" y="1988820"/>
            <a:ext cx="2357262" cy="2286000"/>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a:buClrTx/>
              <a:buFont typeface="Arial" panose="020B0604020202020204" pitchFamily="34" charset="0"/>
              <a:buChar char="•"/>
            </a:pPr>
            <a:r>
              <a:rPr lang="en-US" sz="2400" b="1" kern="0" dirty="0">
                <a:solidFill>
                  <a:srgbClr val="00820C"/>
                </a:solidFill>
                <a:latin typeface="Arial"/>
                <a:cs typeface="Times New Roman"/>
              </a:rPr>
              <a:t>Quem?</a:t>
            </a:r>
          </a:p>
          <a:p>
            <a:pPr>
              <a:buClrTx/>
              <a:buFont typeface="Arial" panose="020B0604020202020204" pitchFamily="34" charset="0"/>
              <a:buChar char="•"/>
            </a:pPr>
            <a:r>
              <a:rPr lang="en-US" sz="2400" b="1" kern="0" dirty="0">
                <a:solidFill>
                  <a:srgbClr val="00820C"/>
                </a:solidFill>
                <a:latin typeface="Arial"/>
                <a:cs typeface="Times New Roman"/>
              </a:rPr>
              <a:t>O quê?</a:t>
            </a:r>
          </a:p>
          <a:p>
            <a:pPr>
              <a:buClrTx/>
              <a:buFont typeface="Arial" panose="020B0604020202020204" pitchFamily="34" charset="0"/>
              <a:buChar char="•"/>
            </a:pPr>
            <a:r>
              <a:rPr lang="en-US" sz="2400" b="1" kern="0" dirty="0">
                <a:solidFill>
                  <a:srgbClr val="00820C"/>
                </a:solidFill>
                <a:latin typeface="Arial"/>
                <a:cs typeface="Times New Roman"/>
              </a:rPr>
              <a:t>Como?</a:t>
            </a:r>
          </a:p>
          <a:p>
            <a:pPr>
              <a:buClrTx/>
              <a:buFont typeface="Arial" panose="020B0604020202020204" pitchFamily="34" charset="0"/>
              <a:buChar char="•"/>
            </a:pPr>
            <a:r>
              <a:rPr lang="en-US" sz="2400" b="1" kern="0" dirty="0">
                <a:solidFill>
                  <a:srgbClr val="00820C"/>
                </a:solidFill>
                <a:latin typeface="Arial"/>
                <a:cs typeface="Times New Roman"/>
              </a:rPr>
              <a:t>Quando?</a:t>
            </a:r>
          </a:p>
          <a:p>
            <a:pPr>
              <a:buClrTx/>
              <a:buFont typeface="Arial" panose="020B0604020202020204" pitchFamily="34" charset="0"/>
              <a:buChar char="•"/>
            </a:pPr>
            <a:r>
              <a:rPr lang="en-US" sz="2400" b="1" kern="0" dirty="0">
                <a:solidFill>
                  <a:srgbClr val="00820C"/>
                </a:solidFill>
                <a:latin typeface="Arial"/>
                <a:cs typeface="Times New Roman"/>
              </a:rPr>
              <a:t>Com que frequência?</a:t>
            </a:r>
          </a:p>
        </p:txBody>
      </p:sp>
    </p:spTree>
    <p:extLst>
      <p:ext uri="{BB962C8B-B14F-4D97-AF65-F5344CB8AC3E}">
        <p14:creationId xmlns:p14="http://schemas.microsoft.com/office/powerpoint/2010/main" val="320099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F190BA1-29EC-F8CD-7F71-2DC926BE00E8}"/>
              </a:ext>
            </a:extLst>
          </p:cNvPr>
          <p:cNvSpPr>
            <a:spLocks noGrp="1"/>
          </p:cNvSpPr>
          <p:nvPr>
            <p:ph sz="half" idx="2"/>
          </p:nvPr>
        </p:nvSpPr>
        <p:spPr/>
        <p:txBody>
          <a:bodyPr lIns="91440" tIns="45720" rIns="91440" bIns="45720" anchor="t"/>
          <a:lstStyle/>
          <a:p>
            <a:r>
              <a:rPr lang="en-US" dirty="0"/>
              <a:t>Instalações sanitárias</a:t>
            </a:r>
          </a:p>
          <a:p>
            <a:r>
              <a:rPr lang="en-US" dirty="0"/>
              <a:t>Rede de laboratórios de saúde pública</a:t>
            </a:r>
          </a:p>
          <a:p>
            <a:r>
              <a:rPr lang="en-US" dirty="0"/>
              <a:t>Gabinete Distrital de Saúde Pública</a:t>
            </a:r>
          </a:p>
          <a:p>
            <a:r>
              <a:rPr lang="en-US" dirty="0"/>
              <a:t>Gabinetes de Saúde Pública Provinciais/Estaduais</a:t>
            </a:r>
          </a:p>
          <a:p>
            <a:r>
              <a:rPr lang="en-US" dirty="0"/>
              <a:t>Ministérios da Saúde, Agricultura, Ambiente, outros</a:t>
            </a:r>
            <a:endParaRPr lang="en-US" dirty="0">
              <a:cs typeface="Arial"/>
            </a:endParaRPr>
          </a:p>
          <a:p>
            <a:pPr lvl="1"/>
            <a:r>
              <a:rPr lang="en-US" dirty="0"/>
              <a:t>Gestores de programas </a:t>
            </a:r>
          </a:p>
          <a:p>
            <a:pPr lvl="1"/>
            <a:r>
              <a:rPr lang="en-US" dirty="0"/>
              <a:t>Decisores</a:t>
            </a:r>
          </a:p>
          <a:p>
            <a:r>
              <a:rPr lang="en-US" dirty="0"/>
              <a:t>Organizações não governamentais e internacionais</a:t>
            </a:r>
          </a:p>
          <a:p>
            <a:r>
              <a:rPr lang="en-US" dirty="0"/>
              <a:t>Público em geral/comunidade</a:t>
            </a:r>
          </a:p>
          <a:p>
            <a:pPr marL="0" indent="0">
              <a:buNone/>
            </a:pPr>
            <a:endParaRPr lang="en-US" dirty="0"/>
          </a:p>
        </p:txBody>
      </p:sp>
      <p:sp>
        <p:nvSpPr>
          <p:cNvPr id="2" name="Title 1"/>
          <p:cNvSpPr>
            <a:spLocks noGrp="1"/>
          </p:cNvSpPr>
          <p:nvPr>
            <p:ph type="title"/>
          </p:nvPr>
        </p:nvSpPr>
        <p:spPr/>
        <p:txBody>
          <a:bodyPr/>
          <a:lstStyle/>
          <a:p>
            <a:r>
              <a:rPr lang="en-US" dirty="0"/>
              <a:t>Comunicar com quem?</a:t>
            </a:r>
          </a:p>
        </p:txBody>
      </p:sp>
      <p:sp>
        <p:nvSpPr>
          <p:cNvPr id="4" name="Left Brace 3">
            <a:extLst>
              <a:ext uri="{FF2B5EF4-FFF2-40B4-BE49-F238E27FC236}">
                <a16:creationId xmlns:a16="http://schemas.microsoft.com/office/drawing/2014/main" id="{F093B48F-F744-9867-C464-E5ED9BA50F65}"/>
              </a:ext>
            </a:extLst>
          </p:cNvPr>
          <p:cNvSpPr/>
          <p:nvPr/>
        </p:nvSpPr>
        <p:spPr>
          <a:xfrm flipH="1">
            <a:off x="7547955" y="1478857"/>
            <a:ext cx="386335" cy="954106"/>
          </a:xfrm>
          <a:prstGeom prst="leftBrace">
            <a:avLst/>
          </a:prstGeom>
          <a:ln w="38100">
            <a:solidFill>
              <a:srgbClr val="0082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6E86CFA6-694A-37EF-B8C7-981ED5B96CC0}"/>
              </a:ext>
            </a:extLst>
          </p:cNvPr>
          <p:cNvSpPr txBox="1"/>
          <p:nvPr/>
        </p:nvSpPr>
        <p:spPr>
          <a:xfrm>
            <a:off x="7934290" y="1511423"/>
            <a:ext cx="2607869" cy="954107"/>
          </a:xfrm>
          <a:prstGeom prst="rect">
            <a:avLst/>
          </a:prstGeom>
          <a:noFill/>
        </p:spPr>
        <p:txBody>
          <a:bodyPr wrap="square" rtlCol="0">
            <a:spAutoFit/>
          </a:bodyPr>
          <a:lstStyle/>
          <a:p>
            <a:pPr algn="ctr"/>
            <a:r>
              <a:rPr lang="en-US" sz="2800" b="1" dirty="0">
                <a:solidFill>
                  <a:srgbClr val="00820C"/>
                </a:solidFill>
              </a:rPr>
              <a:t>Fornecedores de dados</a:t>
            </a:r>
          </a:p>
        </p:txBody>
      </p:sp>
      <p:sp>
        <p:nvSpPr>
          <p:cNvPr id="6" name="Left Brace 5">
            <a:extLst>
              <a:ext uri="{FF2B5EF4-FFF2-40B4-BE49-F238E27FC236}">
                <a16:creationId xmlns:a16="http://schemas.microsoft.com/office/drawing/2014/main" id="{FE79EA20-7636-6B96-324D-49CC8604264A}"/>
              </a:ext>
            </a:extLst>
          </p:cNvPr>
          <p:cNvSpPr/>
          <p:nvPr/>
        </p:nvSpPr>
        <p:spPr>
          <a:xfrm flipH="1">
            <a:off x="9347713" y="2576309"/>
            <a:ext cx="737581" cy="3220809"/>
          </a:xfrm>
          <a:prstGeom prst="leftBrace">
            <a:avLst>
              <a:gd name="adj1" fmla="val 8333"/>
              <a:gd name="adj2" fmla="val 47553"/>
            </a:avLst>
          </a:prstGeom>
          <a:ln w="38100">
            <a:solidFill>
              <a:srgbClr val="0082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p>
        </p:txBody>
      </p:sp>
      <p:sp>
        <p:nvSpPr>
          <p:cNvPr id="7" name="TextBox 6">
            <a:extLst>
              <a:ext uri="{FF2B5EF4-FFF2-40B4-BE49-F238E27FC236}">
                <a16:creationId xmlns:a16="http://schemas.microsoft.com/office/drawing/2014/main" id="{71F1D5C8-66C8-BFFE-6E33-0CE601C75B54}"/>
              </a:ext>
            </a:extLst>
          </p:cNvPr>
          <p:cNvSpPr txBox="1"/>
          <p:nvPr/>
        </p:nvSpPr>
        <p:spPr>
          <a:xfrm>
            <a:off x="10085294" y="3561722"/>
            <a:ext cx="2106706" cy="954107"/>
          </a:xfrm>
          <a:prstGeom prst="rect">
            <a:avLst/>
          </a:prstGeom>
          <a:noFill/>
        </p:spPr>
        <p:txBody>
          <a:bodyPr wrap="square" rtlCol="0">
            <a:spAutoFit/>
          </a:bodyPr>
          <a:lstStyle/>
          <a:p>
            <a:pPr algn="ctr"/>
            <a:r>
              <a:rPr lang="en-US" sz="2800" b="1" dirty="0">
                <a:solidFill>
                  <a:srgbClr val="00820C"/>
                </a:solidFill>
              </a:rPr>
              <a:t>Tomadores de decisão</a:t>
            </a:r>
          </a:p>
        </p:txBody>
      </p:sp>
      <p:sp>
        <p:nvSpPr>
          <p:cNvPr id="9" name="Left Brace 8">
            <a:extLst>
              <a:ext uri="{FF2B5EF4-FFF2-40B4-BE49-F238E27FC236}">
                <a16:creationId xmlns:a16="http://schemas.microsoft.com/office/drawing/2014/main" id="{5CA942D0-0A31-AF9F-41E6-C169CE0696B5}"/>
              </a:ext>
            </a:extLst>
          </p:cNvPr>
          <p:cNvSpPr/>
          <p:nvPr/>
        </p:nvSpPr>
        <p:spPr>
          <a:xfrm flipH="1">
            <a:off x="6005905" y="5797116"/>
            <a:ext cx="278517" cy="721099"/>
          </a:xfrm>
          <a:prstGeom prst="leftBrace">
            <a:avLst/>
          </a:prstGeom>
          <a:ln w="38100">
            <a:solidFill>
              <a:srgbClr val="0082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AE44D95B-3A8F-4251-5D09-5339850F6BDB}"/>
              </a:ext>
            </a:extLst>
          </p:cNvPr>
          <p:cNvSpPr txBox="1"/>
          <p:nvPr/>
        </p:nvSpPr>
        <p:spPr>
          <a:xfrm>
            <a:off x="6511624" y="5652829"/>
            <a:ext cx="1771762" cy="954107"/>
          </a:xfrm>
          <a:prstGeom prst="rect">
            <a:avLst/>
          </a:prstGeom>
          <a:noFill/>
        </p:spPr>
        <p:txBody>
          <a:bodyPr wrap="square" rtlCol="0">
            <a:spAutoFit/>
          </a:bodyPr>
          <a:lstStyle/>
          <a:p>
            <a:pPr algn="ctr"/>
            <a:r>
              <a:rPr lang="en-US" sz="2800" b="1" dirty="0">
                <a:solidFill>
                  <a:srgbClr val="00820C"/>
                </a:solidFill>
              </a:rPr>
              <a:t>Público em geral</a:t>
            </a:r>
          </a:p>
        </p:txBody>
      </p:sp>
    </p:spTree>
    <p:extLst>
      <p:ext uri="{BB962C8B-B14F-4D97-AF65-F5344CB8AC3E}">
        <p14:creationId xmlns:p14="http://schemas.microsoft.com/office/powerpoint/2010/main" val="5353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Bef>
                <a:spcPts val="1200"/>
              </a:spcBef>
              <a:spcAft>
                <a:spcPts val="600"/>
              </a:spcAft>
            </a:pPr>
            <a:r>
              <a:rPr lang="en-US" dirty="0"/>
              <a:t>Resumo de rotina dos dados de vigilância das doenças</a:t>
            </a:r>
          </a:p>
          <a:p>
            <a:pPr>
              <a:spcBef>
                <a:spcPts val="1200"/>
              </a:spcBef>
              <a:spcAft>
                <a:spcPts val="600"/>
              </a:spcAft>
            </a:pPr>
            <a:r>
              <a:rPr lang="en-US" dirty="0"/>
              <a:t>Alertas sobre surtos e outros </a:t>
            </a:r>
            <a:r>
              <a:rPr lang="en-US" dirty="0" err="1"/>
              <a:t>eventos</a:t>
            </a:r>
            <a:r>
              <a:rPr lang="en-US" dirty="0"/>
              <a:t> </a:t>
            </a:r>
            <a:r>
              <a:rPr lang="en-US" dirty="0" err="1"/>
              <a:t>incomuns</a:t>
            </a:r>
            <a:endParaRPr lang="en-US" dirty="0"/>
          </a:p>
          <a:p>
            <a:pPr>
              <a:spcBef>
                <a:spcPts val="1200"/>
              </a:spcBef>
              <a:spcAft>
                <a:spcPts val="600"/>
              </a:spcAft>
            </a:pPr>
            <a:r>
              <a:rPr lang="en-US" dirty="0"/>
              <a:t>Acompanhamento e feedback de avaliação</a:t>
            </a:r>
          </a:p>
          <a:p>
            <a:pPr>
              <a:spcBef>
                <a:spcPts val="1200"/>
              </a:spcBef>
              <a:spcAft>
                <a:spcPts val="600"/>
              </a:spcAft>
            </a:pPr>
            <a:r>
              <a:rPr lang="en-US" dirty="0"/>
              <a:t>Alterações na notificação de doenças</a:t>
            </a:r>
          </a:p>
        </p:txBody>
      </p:sp>
      <p:sp>
        <p:nvSpPr>
          <p:cNvPr id="2" name="Title 1"/>
          <p:cNvSpPr>
            <a:spLocks noGrp="1"/>
          </p:cNvSpPr>
          <p:nvPr>
            <p:ph type="title"/>
          </p:nvPr>
        </p:nvSpPr>
        <p:spPr/>
        <p:txBody>
          <a:bodyPr/>
          <a:lstStyle/>
          <a:p>
            <a:r>
              <a:rPr lang="en-US" dirty="0"/>
              <a:t>Comunicar o quê?</a:t>
            </a:r>
          </a:p>
        </p:txBody>
      </p:sp>
      <p:pic>
        <p:nvPicPr>
          <p:cNvPr id="7" name="Picture 6" descr="A group of people sitting outside&#10;&#10;Description automatically generated with medium confidence">
            <a:extLst>
              <a:ext uri="{FF2B5EF4-FFF2-40B4-BE49-F238E27FC236}">
                <a16:creationId xmlns:a16="http://schemas.microsoft.com/office/drawing/2014/main" id="{81ADB036-5D9A-3881-BFC5-4B224C4A39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0030" y="3429000"/>
            <a:ext cx="4640333" cy="2651619"/>
          </a:xfrm>
          <a:prstGeom prst="rect">
            <a:avLst/>
          </a:prstGeom>
          <a:ln>
            <a:solidFill>
              <a:schemeClr val="tx1"/>
            </a:solidFill>
          </a:ln>
        </p:spPr>
      </p:pic>
    </p:spTree>
    <p:extLst>
      <p:ext uri="{BB962C8B-B14F-4D97-AF65-F5344CB8AC3E}">
        <p14:creationId xmlns:p14="http://schemas.microsoft.com/office/powerpoint/2010/main" val="54886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lIns="91440" tIns="45720" rIns="91440" bIns="45720" anchor="t">
            <a:noAutofit/>
          </a:bodyPr>
          <a:lstStyle/>
          <a:p>
            <a:pPr>
              <a:spcAft>
                <a:spcPts val="300"/>
              </a:spcAft>
            </a:pPr>
            <a:r>
              <a:rPr lang="en-US" dirty="0"/>
              <a:t>Telefone</a:t>
            </a:r>
          </a:p>
          <a:p>
            <a:pPr>
              <a:spcAft>
                <a:spcPts val="300"/>
              </a:spcAft>
            </a:pPr>
            <a:r>
              <a:rPr lang="en-US" dirty="0"/>
              <a:t>Texto/SMS/WhatsApp</a:t>
            </a:r>
            <a:endParaRPr lang="en-US" dirty="0">
              <a:cs typeface="Arial"/>
            </a:endParaRPr>
          </a:p>
          <a:p>
            <a:pPr>
              <a:spcAft>
                <a:spcPts val="300"/>
              </a:spcAft>
            </a:pPr>
            <a:r>
              <a:rPr lang="en-US" dirty="0"/>
              <a:t>Papel</a:t>
            </a:r>
          </a:p>
          <a:p>
            <a:pPr>
              <a:spcAft>
                <a:spcPts val="300"/>
              </a:spcAft>
            </a:pPr>
            <a:r>
              <a:rPr lang="en-US" dirty="0" err="1"/>
              <a:t>Correio</a:t>
            </a:r>
            <a:r>
              <a:rPr lang="en-US" dirty="0"/>
              <a:t> </a:t>
            </a:r>
            <a:r>
              <a:rPr lang="en-US" dirty="0" err="1"/>
              <a:t>eletrônico</a:t>
            </a:r>
            <a:endParaRPr lang="en-US" dirty="0"/>
          </a:p>
          <a:p>
            <a:pPr>
              <a:spcAft>
                <a:spcPts val="300"/>
              </a:spcAft>
            </a:pPr>
            <a:r>
              <a:rPr lang="en-US" dirty="0">
                <a:cs typeface="Arial"/>
              </a:rPr>
              <a:t>Relatórios de </a:t>
            </a:r>
            <a:r>
              <a:rPr lang="en-US" dirty="0" err="1">
                <a:cs typeface="Arial"/>
              </a:rPr>
              <a:t>situação</a:t>
            </a:r>
            <a:r>
              <a:rPr lang="en-US" dirty="0">
                <a:cs typeface="Arial"/>
              </a:rPr>
              <a:t> </a:t>
            </a:r>
            <a:br>
              <a:rPr lang="en-US" dirty="0">
                <a:cs typeface="Arial"/>
              </a:rPr>
            </a:br>
            <a:r>
              <a:rPr lang="en-US" dirty="0">
                <a:cs typeface="Arial"/>
              </a:rPr>
              <a:t>(SITREPS)</a:t>
            </a:r>
          </a:p>
          <a:p>
            <a:pPr marL="0" indent="0">
              <a:buNone/>
            </a:pPr>
            <a:endParaRPr lang="en-US" dirty="0">
              <a:cs typeface="Arial"/>
            </a:endParaRPr>
          </a:p>
        </p:txBody>
      </p:sp>
      <p:sp>
        <p:nvSpPr>
          <p:cNvPr id="2" name="Title 1"/>
          <p:cNvSpPr>
            <a:spLocks noGrp="1"/>
          </p:cNvSpPr>
          <p:nvPr>
            <p:ph type="title"/>
          </p:nvPr>
        </p:nvSpPr>
        <p:spPr/>
        <p:txBody>
          <a:bodyPr/>
          <a:lstStyle/>
          <a:p>
            <a:r>
              <a:rPr lang="en-US" dirty="0" err="1"/>
              <a:t>Comunicar</a:t>
            </a:r>
            <a:r>
              <a:rPr lang="en-US" dirty="0"/>
              <a:t> </a:t>
            </a:r>
            <a:r>
              <a:rPr lang="en-US" dirty="0" err="1"/>
              <a:t>como</a:t>
            </a:r>
            <a:r>
              <a:rPr lang="en-US" dirty="0"/>
              <a:t>?</a:t>
            </a:r>
          </a:p>
        </p:txBody>
      </p:sp>
      <p:sp>
        <p:nvSpPr>
          <p:cNvPr id="9" name="Content Placeholder 2">
            <a:extLst>
              <a:ext uri="{FF2B5EF4-FFF2-40B4-BE49-F238E27FC236}">
                <a16:creationId xmlns:a16="http://schemas.microsoft.com/office/drawing/2014/main" id="{04301543-4EA6-8430-DF5D-CC57F5B73663}"/>
              </a:ext>
            </a:extLst>
          </p:cNvPr>
          <p:cNvSpPr txBox="1">
            <a:spLocks/>
          </p:cNvSpPr>
          <p:nvPr/>
        </p:nvSpPr>
        <p:spPr>
          <a:xfrm>
            <a:off x="6096000" y="1473345"/>
            <a:ext cx="5157787" cy="2860116"/>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300"/>
              </a:spcAft>
            </a:pPr>
            <a:r>
              <a:rPr lang="en-US" dirty="0"/>
              <a:t>Comunicado de imprensa</a:t>
            </a:r>
          </a:p>
          <a:p>
            <a:pPr>
              <a:spcAft>
                <a:spcPts val="300"/>
              </a:spcAft>
            </a:pPr>
            <a:r>
              <a:rPr lang="en-US" dirty="0"/>
              <a:t>Anúncio no sítio Web</a:t>
            </a:r>
          </a:p>
          <a:p>
            <a:pPr>
              <a:spcAft>
                <a:spcPts val="300"/>
              </a:spcAft>
            </a:pPr>
            <a:r>
              <a:rPr lang="en-US" dirty="0"/>
              <a:t>Redes sociais</a:t>
            </a:r>
            <a:endParaRPr lang="en-US" dirty="0">
              <a:cs typeface="Arial"/>
            </a:endParaRPr>
          </a:p>
          <a:p>
            <a:pPr>
              <a:spcAft>
                <a:spcPts val="300"/>
              </a:spcAft>
            </a:pPr>
            <a:r>
              <a:rPr lang="en-US" dirty="0" err="1"/>
              <a:t>Apresentação</a:t>
            </a:r>
            <a:r>
              <a:rPr lang="en-US" dirty="0"/>
              <a:t> online</a:t>
            </a:r>
          </a:p>
          <a:p>
            <a:pPr>
              <a:spcAft>
                <a:spcPts val="300"/>
              </a:spcAft>
            </a:pPr>
            <a:r>
              <a:rPr lang="en-US" dirty="0"/>
              <a:t>Frente a frente</a:t>
            </a:r>
          </a:p>
          <a:p>
            <a:pPr>
              <a:spcAft>
                <a:spcPts val="300"/>
              </a:spcAft>
            </a:pPr>
            <a:endParaRPr lang="en-US" dirty="0"/>
          </a:p>
          <a:p>
            <a:pPr marL="0" indent="0">
              <a:buFont typeface="Arial" panose="020B0604020202020204" pitchFamily="34" charset="0"/>
              <a:buNone/>
            </a:pPr>
            <a:endParaRPr lang="en-US" dirty="0"/>
          </a:p>
        </p:txBody>
      </p:sp>
      <p:pic>
        <p:nvPicPr>
          <p:cNvPr id="5" name="Graphic 4" descr="Speaker phone with solid fill">
            <a:extLst>
              <a:ext uri="{FF2B5EF4-FFF2-40B4-BE49-F238E27FC236}">
                <a16:creationId xmlns:a16="http://schemas.microsoft.com/office/drawing/2014/main" id="{952B3997-5FEC-6E66-9946-F1BD518562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 y="4487699"/>
            <a:ext cx="1371600" cy="1371600"/>
          </a:xfrm>
          <a:prstGeom prst="rect">
            <a:avLst/>
          </a:prstGeom>
        </p:spPr>
      </p:pic>
      <p:pic>
        <p:nvPicPr>
          <p:cNvPr id="7" name="Graphic 6" descr="Smart Phone with solid fill">
            <a:extLst>
              <a:ext uri="{FF2B5EF4-FFF2-40B4-BE49-F238E27FC236}">
                <a16:creationId xmlns:a16="http://schemas.microsoft.com/office/drawing/2014/main" id="{0B10653F-2458-A442-0181-884BDB216F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82728" y="5178205"/>
            <a:ext cx="1371600" cy="1371600"/>
          </a:xfrm>
          <a:prstGeom prst="rect">
            <a:avLst/>
          </a:prstGeom>
        </p:spPr>
      </p:pic>
      <p:pic>
        <p:nvPicPr>
          <p:cNvPr id="14" name="Graphic 13" descr="Envelope with solid fill">
            <a:extLst>
              <a:ext uri="{FF2B5EF4-FFF2-40B4-BE49-F238E27FC236}">
                <a16:creationId xmlns:a16="http://schemas.microsoft.com/office/drawing/2014/main" id="{EC51868C-DA7B-ED39-CC84-11E36D6486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982200" y="4272039"/>
            <a:ext cx="1371600" cy="1371600"/>
          </a:xfrm>
          <a:prstGeom prst="rect">
            <a:avLst/>
          </a:prstGeom>
        </p:spPr>
      </p:pic>
      <p:pic>
        <p:nvPicPr>
          <p:cNvPr id="16" name="Graphic 15" descr="Mailbox with solid fill">
            <a:extLst>
              <a:ext uri="{FF2B5EF4-FFF2-40B4-BE49-F238E27FC236}">
                <a16:creationId xmlns:a16="http://schemas.microsoft.com/office/drawing/2014/main" id="{EA90A6C9-73F0-664E-E63B-02CCA84242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10187" y="5192653"/>
            <a:ext cx="1371600" cy="1371600"/>
          </a:xfrm>
          <a:prstGeom prst="rect">
            <a:avLst/>
          </a:prstGeom>
        </p:spPr>
      </p:pic>
      <p:pic>
        <p:nvPicPr>
          <p:cNvPr id="18" name="Graphic 17" descr="Laptop with solid fill">
            <a:extLst>
              <a:ext uri="{FF2B5EF4-FFF2-40B4-BE49-F238E27FC236}">
                <a16:creationId xmlns:a16="http://schemas.microsoft.com/office/drawing/2014/main" id="{22481C53-3E7C-636B-23F4-CE3EF92D6B7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478072" y="5195795"/>
            <a:ext cx="1371600" cy="1371600"/>
          </a:xfrm>
          <a:prstGeom prst="rect">
            <a:avLst/>
          </a:prstGeom>
        </p:spPr>
      </p:pic>
      <p:pic>
        <p:nvPicPr>
          <p:cNvPr id="20" name="Graphic 19" descr="Document with solid fill">
            <a:extLst>
              <a:ext uri="{FF2B5EF4-FFF2-40B4-BE49-F238E27FC236}">
                <a16:creationId xmlns:a16="http://schemas.microsoft.com/office/drawing/2014/main" id="{58149687-AB57-F370-D672-671EDF5FACA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973945" y="4272039"/>
            <a:ext cx="1371600" cy="1371600"/>
          </a:xfrm>
          <a:prstGeom prst="rect">
            <a:avLst/>
          </a:prstGeom>
        </p:spPr>
      </p:pic>
      <p:pic>
        <p:nvPicPr>
          <p:cNvPr id="22" name="Graphic 21" descr="Chat bubble with solid fill">
            <a:extLst>
              <a:ext uri="{FF2B5EF4-FFF2-40B4-BE49-F238E27FC236}">
                <a16:creationId xmlns:a16="http://schemas.microsoft.com/office/drawing/2014/main" id="{6043DF67-BC0C-761E-4678-222029DE50E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947098" y="4487699"/>
            <a:ext cx="1371600" cy="1371600"/>
          </a:xfrm>
          <a:prstGeom prst="rect">
            <a:avLst/>
          </a:prstGeom>
        </p:spPr>
      </p:pic>
    </p:spTree>
    <p:extLst>
      <p:ext uri="{BB962C8B-B14F-4D97-AF65-F5344CB8AC3E}">
        <p14:creationId xmlns:p14="http://schemas.microsoft.com/office/powerpoint/2010/main" val="63082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Aft>
                <a:spcPts val="600"/>
              </a:spcAft>
            </a:pPr>
            <a:r>
              <a:rPr lang="en-US" dirty="0"/>
              <a:t>Semanal</a:t>
            </a:r>
          </a:p>
          <a:p>
            <a:pPr>
              <a:spcAft>
                <a:spcPts val="600"/>
              </a:spcAft>
            </a:pPr>
            <a:r>
              <a:rPr lang="en-US" dirty="0"/>
              <a:t>Mensal</a:t>
            </a:r>
          </a:p>
          <a:p>
            <a:pPr>
              <a:spcAft>
                <a:spcPts val="600"/>
              </a:spcAft>
            </a:pPr>
            <a:r>
              <a:rPr lang="en-US" dirty="0" err="1"/>
              <a:t>Anual</a:t>
            </a:r>
            <a:endParaRPr lang="en-US" dirty="0"/>
          </a:p>
          <a:p>
            <a:pPr>
              <a:spcAft>
                <a:spcPts val="600"/>
              </a:spcAft>
            </a:pPr>
            <a:r>
              <a:rPr lang="en-US" dirty="0" err="1"/>
              <a:t>Imediata</a:t>
            </a:r>
            <a:endParaRPr lang="en-US" dirty="0"/>
          </a:p>
          <a:p>
            <a:pPr>
              <a:spcAft>
                <a:spcPts val="600"/>
              </a:spcAft>
            </a:pPr>
            <a:r>
              <a:rPr lang="en-US" dirty="0"/>
              <a:t>Durante uma resposta a uma emergência de saúde pública</a:t>
            </a:r>
          </a:p>
          <a:p>
            <a:pPr>
              <a:spcAft>
                <a:spcPts val="600"/>
              </a:spcAft>
            </a:pPr>
            <a:r>
              <a:rPr lang="en-US" dirty="0"/>
              <a:t>Quando é detectado um evento preocupante, como uma doença nova ou zoonótica</a:t>
            </a:r>
          </a:p>
          <a:p>
            <a:endParaRPr lang="en-US" dirty="0"/>
          </a:p>
          <a:p>
            <a:endParaRPr lang="en-US" dirty="0"/>
          </a:p>
        </p:txBody>
      </p:sp>
      <p:sp>
        <p:nvSpPr>
          <p:cNvPr id="2" name="Title 1"/>
          <p:cNvSpPr>
            <a:spLocks noGrp="1"/>
          </p:cNvSpPr>
          <p:nvPr>
            <p:ph type="title"/>
          </p:nvPr>
        </p:nvSpPr>
        <p:spPr/>
        <p:txBody>
          <a:bodyPr/>
          <a:lstStyle/>
          <a:p>
            <a:r>
              <a:rPr lang="en-US" dirty="0" err="1"/>
              <a:t>Comunicar</a:t>
            </a:r>
            <a:r>
              <a:rPr lang="en-US" dirty="0"/>
              <a:t> </a:t>
            </a:r>
            <a:r>
              <a:rPr lang="en-US" dirty="0" err="1"/>
              <a:t>quando</a:t>
            </a:r>
            <a:r>
              <a:rPr lang="en-US" dirty="0"/>
              <a:t> e com que </a:t>
            </a:r>
            <a:r>
              <a:rPr lang="en-US" dirty="0" err="1"/>
              <a:t>frequência</a:t>
            </a:r>
            <a:r>
              <a:rPr lang="en-US" dirty="0"/>
              <a:t>?</a:t>
            </a:r>
          </a:p>
        </p:txBody>
      </p:sp>
    </p:spTree>
    <p:extLst>
      <p:ext uri="{BB962C8B-B14F-4D97-AF65-F5344CB8AC3E}">
        <p14:creationId xmlns:p14="http://schemas.microsoft.com/office/powerpoint/2010/main" val="1545720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Aft>
                <a:spcPts val="600"/>
              </a:spcAft>
            </a:pPr>
            <a:r>
              <a:rPr lang="en-US" dirty="0"/>
              <a:t>Mostra padrões, tendências, mudanças inesperadas</a:t>
            </a:r>
          </a:p>
          <a:p>
            <a:pPr>
              <a:spcAft>
                <a:spcPts val="600"/>
              </a:spcAft>
            </a:pPr>
            <a:r>
              <a:rPr lang="en-US" dirty="0"/>
              <a:t>Demonstra que o distrito (você) analisa e valoriza os dados</a:t>
            </a:r>
          </a:p>
          <a:p>
            <a:pPr>
              <a:spcAft>
                <a:spcPts val="600"/>
              </a:spcAft>
            </a:pPr>
            <a:r>
              <a:rPr lang="en-US" dirty="0"/>
              <a:t>A transparência promove a boa vontade</a:t>
            </a:r>
          </a:p>
          <a:p>
            <a:pPr>
              <a:spcAft>
                <a:spcPts val="600"/>
              </a:spcAft>
            </a:pPr>
            <a:r>
              <a:rPr lang="en-US" dirty="0"/>
              <a:t>Pode identificar problemas de qualidade dos dados</a:t>
            </a:r>
          </a:p>
          <a:p>
            <a:pPr>
              <a:spcAft>
                <a:spcPts val="600"/>
              </a:spcAft>
            </a:pPr>
            <a:r>
              <a:rPr lang="en-US" dirty="0"/>
              <a:t>Fornece dados para o planeamento do programa</a:t>
            </a:r>
          </a:p>
          <a:p>
            <a:pPr>
              <a:spcAft>
                <a:spcPts val="600"/>
              </a:spcAft>
            </a:pPr>
            <a:r>
              <a:rPr lang="en-US" dirty="0" err="1"/>
              <a:t>Estabelece</a:t>
            </a:r>
            <a:r>
              <a:rPr lang="en-US" dirty="0"/>
              <a:t> links para a </a:t>
            </a:r>
            <a:r>
              <a:rPr lang="en-US" dirty="0" err="1"/>
              <a:t>comunicação</a:t>
            </a:r>
            <a:r>
              <a:rPr lang="en-US" dirty="0"/>
              <a:t> </a:t>
            </a:r>
            <a:r>
              <a:rPr lang="en-US" dirty="0" err="1"/>
              <a:t>emergencial</a:t>
            </a:r>
            <a:endParaRPr lang="en-US" dirty="0"/>
          </a:p>
          <a:p>
            <a:pPr marL="0" indent="0">
              <a:buNone/>
            </a:pPr>
            <a:endParaRPr lang="en-US" dirty="0"/>
          </a:p>
        </p:txBody>
      </p:sp>
      <p:sp>
        <p:nvSpPr>
          <p:cNvPr id="2" name="Title 1"/>
          <p:cNvSpPr>
            <a:spLocks noGrp="1"/>
          </p:cNvSpPr>
          <p:nvPr>
            <p:ph type="title"/>
          </p:nvPr>
        </p:nvSpPr>
        <p:spPr/>
        <p:txBody>
          <a:bodyPr>
            <a:noAutofit/>
          </a:bodyPr>
          <a:lstStyle/>
          <a:p>
            <a:r>
              <a:rPr lang="en-US" dirty="0"/>
              <a:t>Benefícios da comunicação de rotina</a:t>
            </a:r>
          </a:p>
        </p:txBody>
      </p:sp>
    </p:spTree>
    <p:extLst>
      <p:ext uri="{BB962C8B-B14F-4D97-AF65-F5344CB8AC3E}">
        <p14:creationId xmlns:p14="http://schemas.microsoft.com/office/powerpoint/2010/main" val="241906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2PT_11_14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PT_11_14_2024" id="{62F852CC-3320-4244-9CF1-A3638F56D625}" vid="{8CC065A4-8F2B-46DC-8FA1-8453EE6020A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C7B526-DA95-4835-A23C-8C5CAEB27AC1}">
  <ds:schemaRefs>
    <ds:schemaRef ds:uri="http://purl.org/dc/terms/"/>
    <ds:schemaRef ds:uri="http://schemas.microsoft.com/office/2006/documentManagement/types"/>
    <ds:schemaRef ds:uri="http://purl.org/dc/elements/1.1/"/>
    <ds:schemaRef ds:uri="cd03f174-a395-49eb-8ee9-8d943e22f40d"/>
    <ds:schemaRef ds:uri="http://schemas.microsoft.com/office/infopath/2007/PartnerControls"/>
    <ds:schemaRef ds:uri="52ff0146-47b4-4d51-8c1c-03266fcd63a2"/>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4D22CB67-BA13-41E6-ADCE-5AAC055C7597}"/>
</file>

<file path=customXml/itemProps3.xml><?xml version="1.0" encoding="utf-8"?>
<ds:datastoreItem xmlns:ds="http://schemas.openxmlformats.org/officeDocument/2006/customXml" ds:itemID="{4A36BF34-1A38-483F-850A-64361F9330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Theme2PT_11_14_2024</Template>
  <TotalTime>10302</TotalTime>
  <Words>4839</Words>
  <Application>Microsoft Office PowerPoint</Application>
  <PresentationFormat>Widescreen</PresentationFormat>
  <Paragraphs>393</Paragraphs>
  <Slides>23</Slides>
  <Notes>23</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4" baseType="lpstr">
      <vt:lpstr>Arial</vt:lpstr>
      <vt:lpstr>Arial Bold</vt:lpstr>
      <vt:lpstr>Arial Re</vt:lpstr>
      <vt:lpstr>Calibri</vt:lpstr>
      <vt:lpstr>Courier New</vt:lpstr>
      <vt:lpstr>Franklin Gothic Medium</vt:lpstr>
      <vt:lpstr>Franklin Gothic Medium Cond</vt:lpstr>
      <vt:lpstr>Times New Roman</vt:lpstr>
      <vt:lpstr>Wingdings</vt:lpstr>
      <vt:lpstr>Theme2PT_11_14_2024</vt:lpstr>
      <vt:lpstr>Document</vt:lpstr>
      <vt:lpstr>PowerPoint Presentation</vt:lpstr>
      <vt:lpstr>PowerPoint Presentation</vt:lpstr>
      <vt:lpstr>PowerPoint Presentation</vt:lpstr>
      <vt:lpstr>PowerPoint Presentation</vt:lpstr>
      <vt:lpstr>Comunicar com quem?</vt:lpstr>
      <vt:lpstr>Comunicar o quê?</vt:lpstr>
      <vt:lpstr>Comunicar como?</vt:lpstr>
      <vt:lpstr>Comunicar quando e com que frequência?</vt:lpstr>
      <vt:lpstr>Benefícios da comunicação de rotina</vt:lpstr>
      <vt:lpstr>Comunicação de rotina</vt:lpstr>
      <vt:lpstr>Comunicações que apoiam a preparação</vt:lpstr>
      <vt:lpstr>Uma Só Saúde em destaque (1/2)</vt:lpstr>
      <vt:lpstr>Uma Saúde em destaque (2/2)</vt:lpstr>
      <vt:lpstr>Comunicações direcionadas </vt:lpstr>
      <vt:lpstr>Comunicar</vt:lpstr>
      <vt:lpstr>Comunicar parte 1 (1/3)</vt:lpstr>
      <vt:lpstr>Comunicar parte 1 (2/3)</vt:lpstr>
      <vt:lpstr>Comunicar parte 1 (3/3)</vt:lpstr>
      <vt:lpstr>Comunicar parte 2</vt:lpstr>
      <vt:lpstr>Fluxo de Informação entre setores </vt:lpstr>
      <vt:lpstr>PowerPoint Presentation</vt:lpstr>
      <vt:lpstr>Resumo</vt:lpstr>
      <vt:lpstr>Revisão dos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docId:AF0348E8F9C6662E0B6F85FB7D4D2E14</cp:keywords>
  <cp:lastModifiedBy>Gallagher, Darby (CDC/GHC/DGHP)</cp:lastModifiedBy>
  <cp:revision>214</cp:revision>
  <cp:lastPrinted>2019-05-08T21:06:41Z</cp:lastPrinted>
  <dcterms:created xsi:type="dcterms:W3CDTF">2005-08-29T16:54:09Z</dcterms:created>
  <dcterms:modified xsi:type="dcterms:W3CDTF">2026-01-11T23:07:04Z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2021-05-20T22:23:13Z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96e292a7-8c4f-4ee2-a64e-5ab25d03fdcc</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