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4"/>
  </p:notesMasterIdLst>
  <p:handoutMasterIdLst>
    <p:handoutMasterId r:id="rId25"/>
  </p:handoutMasterIdLst>
  <p:sldIdLst>
    <p:sldId id="280" r:id="rId5"/>
    <p:sldId id="281" r:id="rId6"/>
    <p:sldId id="282" r:id="rId7"/>
    <p:sldId id="283" r:id="rId8"/>
    <p:sldId id="284" r:id="rId9"/>
    <p:sldId id="285" r:id="rId10"/>
    <p:sldId id="298" r:id="rId11"/>
    <p:sldId id="287" r:id="rId12"/>
    <p:sldId id="288" r:id="rId13"/>
    <p:sldId id="289" r:id="rId14"/>
    <p:sldId id="290" r:id="rId15"/>
    <p:sldId id="291" r:id="rId16"/>
    <p:sldId id="296" r:id="rId17"/>
    <p:sldId id="297" r:id="rId18"/>
    <p:sldId id="292" r:id="rId19"/>
    <p:sldId id="293" r:id="rId20"/>
    <p:sldId id="294" r:id="rId21"/>
    <p:sldId id="273" r:id="rId22"/>
    <p:sldId id="276" r:id="rId2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hillis Kim" initials="PK" lastIdx="8" clrIdx="0"/>
  <p:cmAuthor id="1" name="CDC User" initials="CU" lastIdx="11" clrIdx="1"/>
  <p:cmAuthor id="2" name="Carole Craft" initials="cac" lastIdx="2" clrIdx="2"/>
  <p:cmAuthor id="3" name="McDivitt, Judith (CDC/ONDIEH/NCCDPHP)" initials="MJ(" lastIdx="3" clrIdx="3"/>
  <p:cmAuthor id="4" name="Tara Kovach" initials="TK" lastIdx="3" clrIdx="4"/>
  <p:cmAuthor id="5" name="Bria Taylor" initials="BT" lastIdx="1" clrIdx="5"/>
  <p:cmAuthor id="6" name="Carole Craft" initials="CC" lastIdx="5" clrIdx="6"/>
  <p:cmAuthor id="7" name="Dianne Polome" initials="DP" lastIdx="17" clrIdx="7"/>
  <p:cmAuthor id="8" name="Miranda Brna" initials="MB" lastIdx="33" clrIdx="8"/>
  <p:cmAuthor id="9" name="McDivitt, Judith (CDC/DDNID/NCCDPHP/DDT)" initials="MJ(" lastIdx="5" clrIdx="9"/>
  <p:cmAuthor id="10" name="Karen Hilyard" initials="KH" lastIdx="4" clrIdx="10"/>
  <p:cmAuthor id="11" name="Smith, Bryce (CDC/DDNID/NCCDPHP/DDT)" initials="SB(" lastIdx="3" clrIdx="11">
    <p:extLst>
      <p:ext uri="{19B8F6BF-5375-455C-9EA6-DF929625EA0E}">
        <p15:presenceInfo xmlns:p15="http://schemas.microsoft.com/office/powerpoint/2012/main" userId="S-1-5-21-1207783550-2075000910-922709458-178814" providerId="AD"/>
      </p:ext>
    </p:extLst>
  </p:cmAuthor>
  <p:cmAuthor id="12" name="Petty, Joshua M. (Josh) (CDC/DDNID/NCCDPHP/DDT)" initials="PJM((" lastIdx="12" clrIdx="12">
    <p:extLst>
      <p:ext uri="{19B8F6BF-5375-455C-9EA6-DF929625EA0E}">
        <p15:presenceInfo xmlns:p15="http://schemas.microsoft.com/office/powerpoint/2012/main" userId="S-1-5-21-1207783550-2075000910-922709458-131559" providerId="AD"/>
      </p:ext>
    </p:extLst>
  </p:cmAuthor>
  <p:cmAuthor id="13" name="Luman, Elizabeth (CDC/DDNID/NCCDPHP/DDT)" initials="LE(" lastIdx="10" clrIdx="13">
    <p:extLst>
      <p:ext uri="{19B8F6BF-5375-455C-9EA6-DF929625EA0E}">
        <p15:presenceInfo xmlns:p15="http://schemas.microsoft.com/office/powerpoint/2012/main" userId="S-1-5-21-1207783550-2075000910-922709458-176668" providerId="AD"/>
      </p:ext>
    </p:extLst>
  </p:cmAuthor>
  <p:cmAuthor id="14" name="Lipscomb, Jeffery" initials="LJ" lastIdx="1" clrIdx="14">
    <p:extLst>
      <p:ext uri="{19B8F6BF-5375-455C-9EA6-DF929625EA0E}">
        <p15:presenceInfo xmlns:p15="http://schemas.microsoft.com/office/powerpoint/2012/main" userId="S::jlipscomb@deloitte.com::b9727524-2b58-4e98-af17-51803b0bb7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AAE1"/>
    <a:srgbClr val="39536C"/>
    <a:srgbClr val="2BB673"/>
    <a:srgbClr val="BED0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39" autoAdjust="0"/>
    <p:restoredTop sz="68485" autoAdjust="0"/>
  </p:normalViewPr>
  <p:slideViewPr>
    <p:cSldViewPr>
      <p:cViewPr varScale="1">
        <p:scale>
          <a:sx n="47" d="100"/>
          <a:sy n="47" d="100"/>
        </p:scale>
        <p:origin x="1032" y="32"/>
      </p:cViewPr>
      <p:guideLst>
        <p:guide orient="horz" pos="816"/>
        <p:guide pos="336"/>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2930" tIns="46465" rIns="92930" bIns="46465" rtlCol="0"/>
          <a:lstStyle>
            <a:lvl1pPr algn="l">
              <a:defRPr sz="1200"/>
            </a:lvl1pPr>
          </a:lstStyle>
          <a:p>
            <a:endParaRPr lang="en-US"/>
          </a:p>
        </p:txBody>
      </p:sp>
      <p:sp>
        <p:nvSpPr>
          <p:cNvPr id="3" name="Date Placeholder 2"/>
          <p:cNvSpPr>
            <a:spLocks noGrp="1"/>
          </p:cNvSpPr>
          <p:nvPr>
            <p:ph type="dt" sz="quarter" idx="1"/>
          </p:nvPr>
        </p:nvSpPr>
        <p:spPr>
          <a:xfrm>
            <a:off x="3970940" y="0"/>
            <a:ext cx="3037840" cy="464820"/>
          </a:xfrm>
          <a:prstGeom prst="rect">
            <a:avLst/>
          </a:prstGeom>
        </p:spPr>
        <p:txBody>
          <a:bodyPr vert="horz" lIns="92930" tIns="46465" rIns="92930" bIns="46465" rtlCol="0"/>
          <a:lstStyle>
            <a:lvl1pPr algn="r">
              <a:defRPr sz="1200"/>
            </a:lvl1pPr>
          </a:lstStyle>
          <a:p>
            <a:fld id="{29D4B6FA-4F6D-4900-8D1B-9E9B154D22DC}" type="datetimeFigureOut">
              <a:rPr lang="en-US" smtClean="0"/>
              <a:t>4/23/2020</a:t>
            </a:fld>
            <a:endParaRPr lang="en-US"/>
          </a:p>
        </p:txBody>
      </p:sp>
      <p:sp>
        <p:nvSpPr>
          <p:cNvPr id="4" name="Footer Placeholder 3"/>
          <p:cNvSpPr>
            <a:spLocks noGrp="1"/>
          </p:cNvSpPr>
          <p:nvPr>
            <p:ph type="ftr" sz="quarter" idx="2"/>
          </p:nvPr>
        </p:nvSpPr>
        <p:spPr>
          <a:xfrm>
            <a:off x="0" y="8829968"/>
            <a:ext cx="3037840" cy="464820"/>
          </a:xfrm>
          <a:prstGeom prst="rect">
            <a:avLst/>
          </a:prstGeom>
        </p:spPr>
        <p:txBody>
          <a:bodyPr vert="horz" lIns="92930" tIns="46465" rIns="92930" bIns="46465" rtlCol="0" anchor="b"/>
          <a:lstStyle>
            <a:lvl1pPr algn="l">
              <a:defRPr sz="1200"/>
            </a:lvl1pPr>
          </a:lstStyle>
          <a:p>
            <a:endParaRPr lang="en-US"/>
          </a:p>
        </p:txBody>
      </p:sp>
      <p:sp>
        <p:nvSpPr>
          <p:cNvPr id="5" name="Slide Number Placeholder 4"/>
          <p:cNvSpPr>
            <a:spLocks noGrp="1"/>
          </p:cNvSpPr>
          <p:nvPr>
            <p:ph type="sldNum" sz="quarter" idx="3"/>
          </p:nvPr>
        </p:nvSpPr>
        <p:spPr>
          <a:xfrm>
            <a:off x="3970940" y="8829968"/>
            <a:ext cx="3037840" cy="464820"/>
          </a:xfrm>
          <a:prstGeom prst="rect">
            <a:avLst/>
          </a:prstGeom>
        </p:spPr>
        <p:txBody>
          <a:bodyPr vert="horz" lIns="92930" tIns="46465" rIns="92930" bIns="46465" rtlCol="0" anchor="b"/>
          <a:lstStyle>
            <a:lvl1pPr algn="r">
              <a:defRPr sz="1200"/>
            </a:lvl1pPr>
          </a:lstStyle>
          <a:p>
            <a:fld id="{CD3D7432-3938-4209-A064-557341263AFF}" type="slidenum">
              <a:rPr lang="en-US" smtClean="0"/>
              <a:t>‹#›</a:t>
            </a:fld>
            <a:endParaRPr lang="en-US"/>
          </a:p>
        </p:txBody>
      </p:sp>
    </p:spTree>
    <p:extLst>
      <p:ext uri="{BB962C8B-B14F-4D97-AF65-F5344CB8AC3E}">
        <p14:creationId xmlns:p14="http://schemas.microsoft.com/office/powerpoint/2010/main" val="33852517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2930" tIns="46465" rIns="92930" bIns="46465" rtlCol="0"/>
          <a:lstStyle>
            <a:lvl1pPr algn="l">
              <a:defRPr sz="1200"/>
            </a:lvl1pPr>
          </a:lstStyle>
          <a:p>
            <a:endParaRPr lang="en-US"/>
          </a:p>
        </p:txBody>
      </p:sp>
      <p:sp>
        <p:nvSpPr>
          <p:cNvPr id="3" name="Date Placeholder 2"/>
          <p:cNvSpPr>
            <a:spLocks noGrp="1"/>
          </p:cNvSpPr>
          <p:nvPr>
            <p:ph type="dt" idx="1"/>
          </p:nvPr>
        </p:nvSpPr>
        <p:spPr>
          <a:xfrm>
            <a:off x="3970940" y="0"/>
            <a:ext cx="3037840" cy="464820"/>
          </a:xfrm>
          <a:prstGeom prst="rect">
            <a:avLst/>
          </a:prstGeom>
        </p:spPr>
        <p:txBody>
          <a:bodyPr vert="horz" lIns="92930" tIns="46465" rIns="92930" bIns="46465" rtlCol="0"/>
          <a:lstStyle>
            <a:lvl1pPr algn="r">
              <a:defRPr sz="1200"/>
            </a:lvl1pPr>
          </a:lstStyle>
          <a:p>
            <a:fld id="{25A8C691-B262-4334-BDBA-FBA773B46403}" type="datetimeFigureOut">
              <a:rPr lang="en-US" smtClean="0"/>
              <a:t>4/23/2020</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2930" tIns="46465" rIns="92930" bIns="46465" rtlCol="0" anchor="ctr"/>
          <a:lstStyle/>
          <a:p>
            <a:endParaRPr lang="en-US"/>
          </a:p>
        </p:txBody>
      </p:sp>
      <p:sp>
        <p:nvSpPr>
          <p:cNvPr id="5" name="Notes Placeholder 4"/>
          <p:cNvSpPr>
            <a:spLocks noGrp="1"/>
          </p:cNvSpPr>
          <p:nvPr>
            <p:ph type="body" sz="quarter" idx="3"/>
          </p:nvPr>
        </p:nvSpPr>
        <p:spPr>
          <a:xfrm>
            <a:off x="701040" y="4415792"/>
            <a:ext cx="5608320" cy="4183380"/>
          </a:xfrm>
          <a:prstGeom prst="rect">
            <a:avLst/>
          </a:prstGeom>
        </p:spPr>
        <p:txBody>
          <a:bodyPr vert="horz" lIns="92930" tIns="46465" rIns="92930" bIns="4646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8"/>
            <a:ext cx="3037840" cy="464820"/>
          </a:xfrm>
          <a:prstGeom prst="rect">
            <a:avLst/>
          </a:prstGeom>
        </p:spPr>
        <p:txBody>
          <a:bodyPr vert="horz" lIns="92930" tIns="46465" rIns="92930" bIns="46465" rtlCol="0" anchor="b"/>
          <a:lstStyle>
            <a:lvl1pPr algn="l">
              <a:defRPr sz="1200"/>
            </a:lvl1pPr>
          </a:lstStyle>
          <a:p>
            <a:endParaRPr lang="en-US"/>
          </a:p>
        </p:txBody>
      </p:sp>
      <p:sp>
        <p:nvSpPr>
          <p:cNvPr id="7" name="Slide Number Placeholder 6"/>
          <p:cNvSpPr>
            <a:spLocks noGrp="1"/>
          </p:cNvSpPr>
          <p:nvPr>
            <p:ph type="sldNum" sz="quarter" idx="5"/>
          </p:nvPr>
        </p:nvSpPr>
        <p:spPr>
          <a:xfrm>
            <a:off x="3970940" y="8829968"/>
            <a:ext cx="3037840" cy="464820"/>
          </a:xfrm>
          <a:prstGeom prst="rect">
            <a:avLst/>
          </a:prstGeom>
        </p:spPr>
        <p:txBody>
          <a:bodyPr vert="horz" lIns="92930" tIns="46465" rIns="92930" bIns="46465" rtlCol="0" anchor="b"/>
          <a:lstStyle>
            <a:lvl1pPr algn="r">
              <a:defRPr sz="1200"/>
            </a:lvl1pPr>
          </a:lstStyle>
          <a:p>
            <a:fld id="{DCFB45AF-E7E5-4393-B9E7-B36B92E281CF}" type="slidenum">
              <a:rPr lang="en-US" smtClean="0"/>
              <a:t>‹#›</a:t>
            </a:fld>
            <a:endParaRPr lang="en-US"/>
          </a:p>
        </p:txBody>
      </p:sp>
    </p:spTree>
    <p:extLst>
      <p:ext uri="{BB962C8B-B14F-4D97-AF65-F5344CB8AC3E}">
        <p14:creationId xmlns:p14="http://schemas.microsoft.com/office/powerpoint/2010/main" val="2921792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nccd.cdc.gov/Toolkit/DiabetesImpact"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nccd.cdc.gov/Toolkit/DiabetesImpact"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[WELCOME participants, introduce yourself and your organization. THANK THEM for taking the time to discuss the important topic of how </a:t>
            </a:r>
            <a:r>
              <a:rPr lang="en-US" dirty="0" err="1">
                <a:solidFill>
                  <a:schemeClr val="tx1"/>
                </a:solidFill>
              </a:rPr>
              <a:t>prediabetes</a:t>
            </a:r>
            <a:r>
              <a:rPr lang="en-US" dirty="0">
                <a:solidFill>
                  <a:schemeClr val="tx1"/>
                </a:solidFill>
              </a:rPr>
              <a:t> is affecting their workforce and how they can help.]</a:t>
            </a:r>
          </a:p>
          <a:p>
            <a:endParaRPr lang="en-US" dirty="0">
              <a:solidFill>
                <a:schemeClr val="tx1"/>
              </a:solidFill>
            </a:endParaRPr>
          </a:p>
          <a:p>
            <a:r>
              <a:rPr lang="en-US" dirty="0">
                <a:solidFill>
                  <a:schemeClr val="tx1"/>
                </a:solidFill>
              </a:rPr>
              <a:t>[SHARE</a:t>
            </a:r>
            <a:r>
              <a:rPr lang="en-US" baseline="0" dirty="0">
                <a:solidFill>
                  <a:schemeClr val="tx1"/>
                </a:solidFill>
              </a:rPr>
              <a:t> </a:t>
            </a:r>
            <a:r>
              <a:rPr lang="en-US" dirty="0">
                <a:solidFill>
                  <a:schemeClr val="tx1"/>
                </a:solidFill>
              </a:rPr>
              <a:t>that lifestyle change programs like your program are </a:t>
            </a:r>
            <a:r>
              <a:rPr lang="en-US" baseline="0" dirty="0">
                <a:solidFill>
                  <a:schemeClr val="tx1"/>
                </a:solidFill>
              </a:rPr>
              <a:t>part of the National Diabetes Prevention Program, led by the Centers for Disease Control and Prevention. The National Diabetes Prevention Program is a public-private partnership of community organizations, private insurers, employers, health care organizations, faith-based organizations, and government agencies.]</a:t>
            </a:r>
            <a:endParaRPr lang="en-US" dirty="0">
              <a:solidFill>
                <a:schemeClr val="tx1"/>
              </a:solidFill>
            </a:endParaRPr>
          </a:p>
          <a:p>
            <a:endParaRPr lang="en-US" dirty="0">
              <a:solidFill>
                <a:schemeClr val="tx1"/>
              </a:solidFill>
            </a:endParaRPr>
          </a:p>
          <a:p>
            <a:r>
              <a:rPr lang="en-US" dirty="0">
                <a:solidFill>
                  <a:schemeClr val="tx1"/>
                </a:solidFill>
              </a:rPr>
              <a:t>[INSERT </a:t>
            </a:r>
            <a:r>
              <a:rPr lang="en-US" baseline="0" dirty="0">
                <a:solidFill>
                  <a:schemeClr val="tx1"/>
                </a:solidFill>
              </a:rPr>
              <a:t>any personal comments.]</a:t>
            </a: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1</a:t>
            </a:fld>
            <a:endParaRPr lang="en-US"/>
          </a:p>
        </p:txBody>
      </p:sp>
    </p:spTree>
    <p:extLst>
      <p:ext uri="{BB962C8B-B14F-4D97-AF65-F5344CB8AC3E}">
        <p14:creationId xmlns:p14="http://schemas.microsoft.com/office/powerpoint/2010/main" val="2526328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dirty="0">
                <a:solidFill>
                  <a:schemeClr val="tx1"/>
                </a:solidFill>
                <a:cs typeface="Times New Roman" pitchFamily="18" charset="0"/>
              </a:rPr>
              <a:t>The program is part of the National Diabetes Prevention Program, led by the Centers for Disease Control and Prevention, and offers a full year of support.</a:t>
            </a:r>
          </a:p>
          <a:p>
            <a:pPr marL="171450" indent="-171450">
              <a:buFont typeface="Arial" panose="020B0604020202020204" pitchFamily="34" charset="0"/>
              <a:buChar char="•"/>
            </a:pPr>
            <a:r>
              <a:rPr lang="en-US" sz="1200" b="0" dirty="0">
                <a:solidFill>
                  <a:schemeClr val="tx1"/>
                </a:solidFill>
                <a:cs typeface="Times New Roman" pitchFamily="18" charset="0"/>
              </a:rPr>
              <a:t>Can prevent or delay type 2 diabetes in high-risk individuals, such as those with prediabetes. </a:t>
            </a:r>
          </a:p>
          <a:p>
            <a:pPr marL="171450" indent="-171450">
              <a:buFont typeface="Arial" panose="020B0604020202020204" pitchFamily="34" charset="0"/>
              <a:buChar char="•"/>
            </a:pPr>
            <a:r>
              <a:rPr lang="en-US" baseline="0" dirty="0">
                <a:solidFill>
                  <a:schemeClr val="tx1"/>
                </a:solidFill>
              </a:rPr>
              <a:t>Accessibility is key for participation, so the program is currently offered in our community at [insert locations].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solidFill>
                  <a:schemeClr val="tx1"/>
                </a:solidFill>
                <a:cs typeface="Times New Roman" pitchFamily="18" charset="0"/>
              </a:rPr>
              <a:t>It’s cost-effective </a:t>
            </a:r>
            <a:r>
              <a:rPr lang="en-US" sz="1200" kern="1200" dirty="0">
                <a:solidFill>
                  <a:schemeClr val="tx1"/>
                </a:solidFill>
                <a:effectLst/>
                <a:latin typeface="+mn-lt"/>
                <a:ea typeface="+mn-ea"/>
                <a:cs typeface="+mn-cs"/>
              </a:rPr>
              <a:t>and can be cost-saving through reductions in health care spending.</a:t>
            </a:r>
            <a:endParaRPr lang="en-US" baseline="0" dirty="0">
              <a:solidFill>
                <a:schemeClr val="tx1"/>
              </a:solidFill>
            </a:endParaRPr>
          </a:p>
          <a:p>
            <a:pPr marL="171450" indent="-171450">
              <a:buFont typeface="Arial" panose="020B0604020202020204" pitchFamily="34" charset="0"/>
              <a:buChar char="•"/>
            </a:pPr>
            <a:r>
              <a:rPr lang="en-US" baseline="0" dirty="0">
                <a:solidFill>
                  <a:schemeClr val="tx1"/>
                </a:solidFill>
              </a:rPr>
              <a:t>The program uses a CDC-approved curriculum and is monitored by CDC </a:t>
            </a:r>
            <a:r>
              <a:rPr lang="en-US" sz="1200" dirty="0">
                <a:solidFill>
                  <a:schemeClr val="tx1"/>
                </a:solidFill>
              </a:rPr>
              <a:t>to ensure quality and adherence to scientific standards.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cost per person is about $500, depending on factors such as promotion, recruitment, staff, and logistics costs. The cost of preventing diabetes is typically much lower than the cost of dealing with the disease’s consequences. </a:t>
            </a: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11</a:t>
            </a:fld>
            <a:endParaRPr lang="en-US"/>
          </a:p>
        </p:txBody>
      </p:sp>
    </p:spTree>
    <p:extLst>
      <p:ext uri="{BB962C8B-B14F-4D97-AF65-F5344CB8AC3E}">
        <p14:creationId xmlns:p14="http://schemas.microsoft.com/office/powerpoint/2010/main" val="20458293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29034">
              <a:buFont typeface="Arial" panose="020B0604020202020204" pitchFamily="34" charset="0"/>
              <a:buChar char="•"/>
              <a:defRPr/>
            </a:pPr>
            <a:r>
              <a:rPr lang="en-US" baseline="0" dirty="0">
                <a:solidFill>
                  <a:schemeClr val="tx1"/>
                </a:solidFill>
              </a:rPr>
              <a:t>This program works and we can help make it work for your employees. </a:t>
            </a:r>
          </a:p>
          <a:p>
            <a:pPr marL="171450" indent="-171450" defTabSz="929034">
              <a:buFont typeface="Arial" panose="020B0604020202020204" pitchFamily="34" charset="0"/>
              <a:buChar char="•"/>
              <a:defRPr/>
            </a:pPr>
            <a:r>
              <a:rPr lang="en-US" dirty="0">
                <a:solidFill>
                  <a:schemeClr val="tx1"/>
                </a:solidFill>
              </a:rPr>
              <a:t>Research</a:t>
            </a:r>
            <a:r>
              <a:rPr lang="en-US" baseline="0" dirty="0">
                <a:solidFill>
                  <a:schemeClr val="tx1"/>
                </a:solidFill>
              </a:rPr>
              <a:t> examining the effects of a structured lifestyle change program like ours showed that losing 5 to 7 percent of body weight by eating healthy and increasing physical activity reduced the risk of developing type 2 diabetes by 58 percent in people at high risk for the disease. </a:t>
            </a:r>
            <a:r>
              <a:rPr lang="en-US" dirty="0">
                <a:solidFill>
                  <a:schemeClr val="tx1"/>
                </a:solidFill>
              </a:rPr>
              <a:t>In individuals over 60</a:t>
            </a:r>
            <a:r>
              <a:rPr lang="en-US" baseline="0" dirty="0">
                <a:solidFill>
                  <a:schemeClr val="tx1"/>
                </a:solidFill>
              </a:rPr>
              <a:t> years old, it reduced risk by 71 percent.</a:t>
            </a:r>
          </a:p>
          <a:p>
            <a:pPr marL="171450" indent="-171450" defTabSz="929034">
              <a:buFont typeface="Arial" panose="020B0604020202020204" pitchFamily="34" charset="0"/>
              <a:buChar char="•"/>
              <a:defRPr/>
            </a:pPr>
            <a:r>
              <a:rPr lang="en-US" dirty="0">
                <a:solidFill>
                  <a:schemeClr val="tx1"/>
                </a:solidFill>
              </a:rPr>
              <a:t>The impact of the lifestyle intervention was similar regardless of race, ethnicity, or gender.</a:t>
            </a:r>
          </a:p>
          <a:p>
            <a:pPr marL="171450" indent="-171450" defTabSz="929034">
              <a:buFont typeface="Arial" panose="020B0604020202020204" pitchFamily="34" charset="0"/>
              <a:buChar char="•"/>
              <a:defRPr/>
            </a:pPr>
            <a:r>
              <a:rPr lang="en-US" sz="1200" dirty="0">
                <a:solidFill>
                  <a:schemeClr val="tx1"/>
                </a:solidFill>
              </a:rPr>
              <a:t>Even after 10 years, those who participated in the lifestyle change program had a 34 percent lower rate of type 2 diabetes.</a:t>
            </a:r>
          </a:p>
        </p:txBody>
      </p:sp>
      <p:sp>
        <p:nvSpPr>
          <p:cNvPr id="4" name="Slide Number Placeholder 3"/>
          <p:cNvSpPr>
            <a:spLocks noGrp="1"/>
          </p:cNvSpPr>
          <p:nvPr>
            <p:ph type="sldNum" sz="quarter" idx="10"/>
          </p:nvPr>
        </p:nvSpPr>
        <p:spPr/>
        <p:txBody>
          <a:bodyPr/>
          <a:lstStyle/>
          <a:p>
            <a:fld id="{DCFB45AF-E7E5-4393-B9E7-B36B92E281CF}" type="slidenum">
              <a:rPr lang="en-US" smtClean="0"/>
              <a:t>12</a:t>
            </a:fld>
            <a:endParaRPr lang="en-US"/>
          </a:p>
        </p:txBody>
      </p:sp>
    </p:spTree>
    <p:extLst>
      <p:ext uri="{BB962C8B-B14F-4D97-AF65-F5344CB8AC3E}">
        <p14:creationId xmlns:p14="http://schemas.microsoft.com/office/powerpoint/2010/main" val="4038814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could be a quote from a business on how the program helped them and </a:t>
            </a:r>
            <a:r>
              <a:rPr lang="en-US"/>
              <a:t>their employees, </a:t>
            </a:r>
            <a:r>
              <a:rPr lang="en-US" dirty="0"/>
              <a:t>or </a:t>
            </a:r>
            <a:r>
              <a:rPr lang="en-US"/>
              <a:t>a quote from </a:t>
            </a:r>
            <a:r>
              <a:rPr lang="en-US" dirty="0"/>
              <a:t>an employee on how grateful they are that their company cares about their health. For example: “We were frankly surprised and delighted by the return on investment of adding this as a covered benefit. After years of increasing healthcare costs, we’ve seen a leveling off. And we’ve seen a reduction in absenteeism due to illness” – President, Business, Inc. OR “This program was a real blessing for me. I feel better than I’ve felt in years, and I feel more productive at work and better able to enjoy my free time.” – Joe Q. Employee]  </a:t>
            </a: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13</a:t>
            </a:fld>
            <a:endParaRPr lang="en-US"/>
          </a:p>
        </p:txBody>
      </p:sp>
    </p:spTree>
    <p:extLst>
      <p:ext uri="{BB962C8B-B14F-4D97-AF65-F5344CB8AC3E}">
        <p14:creationId xmlns:p14="http://schemas.microsoft.com/office/powerpoint/2010/main" val="13632246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14</a:t>
            </a:fld>
            <a:endParaRPr lang="en-US"/>
          </a:p>
        </p:txBody>
      </p:sp>
    </p:spTree>
    <p:extLst>
      <p:ext uri="{BB962C8B-B14F-4D97-AF65-F5344CB8AC3E}">
        <p14:creationId xmlns:p14="http://schemas.microsoft.com/office/powerpoint/2010/main" val="13632246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solidFill>
                  <a:schemeClr val="tx1"/>
                </a:solidFill>
                <a:latin typeface="+mn-lt"/>
              </a:rPr>
              <a:t>So how</a:t>
            </a:r>
            <a:r>
              <a:rPr lang="en-US" baseline="0" dirty="0">
                <a:solidFill>
                  <a:schemeClr val="tx1"/>
                </a:solidFill>
                <a:latin typeface="+mn-lt"/>
              </a:rPr>
              <a:t> can you help your employees address </a:t>
            </a:r>
            <a:r>
              <a:rPr lang="en-US" baseline="0" dirty="0" err="1">
                <a:solidFill>
                  <a:schemeClr val="tx1"/>
                </a:solidFill>
                <a:latin typeface="+mn-lt"/>
              </a:rPr>
              <a:t>prediabetes</a:t>
            </a:r>
            <a:r>
              <a:rPr lang="en-US" baseline="0" dirty="0">
                <a:solidFill>
                  <a:schemeClr val="tx1"/>
                </a:solidFill>
                <a:latin typeface="+mn-lt"/>
              </a:rPr>
              <a:t> and prevent or delay type 2 diabetes? </a:t>
            </a:r>
          </a:p>
          <a:p>
            <a:pPr marL="171450" indent="-171450">
              <a:buFont typeface="Arial" panose="020B0604020202020204" pitchFamily="34" charset="0"/>
              <a:buChar char="•"/>
            </a:pPr>
            <a:r>
              <a:rPr lang="en-US" baseline="0" dirty="0">
                <a:solidFill>
                  <a:schemeClr val="tx1"/>
                </a:solidFill>
                <a:latin typeface="+mn-lt"/>
              </a:rPr>
              <a:t>If the program isn’t yet covered by your health insurance provider, talk to them. They place great value in your preferences. Request the lifestyle change program be covered as a health benefit for your next open enrollment period.</a:t>
            </a:r>
          </a:p>
          <a:p>
            <a:pPr marL="171450" indent="-171450">
              <a:buFont typeface="Arial" panose="020B0604020202020204" pitchFamily="34" charset="0"/>
              <a:buChar char="•"/>
            </a:pPr>
            <a:r>
              <a:rPr lang="en-US" sz="1200" dirty="0">
                <a:solidFill>
                  <a:schemeClr val="tx1"/>
                </a:solidFill>
                <a:latin typeface="+mn-lt"/>
                <a:cs typeface="Arial" panose="020B0604020202020204" pitchFamily="34" charset="0"/>
              </a:rPr>
              <a:t>If your insurer is unfamiliar with program, there are third-party</a:t>
            </a:r>
            <a:r>
              <a:rPr lang="en-US" sz="1200" baseline="0" dirty="0">
                <a:solidFill>
                  <a:schemeClr val="tx1"/>
                </a:solidFill>
                <a:latin typeface="+mn-lt"/>
                <a:cs typeface="Arial" panose="020B0604020202020204" pitchFamily="34" charset="0"/>
              </a:rPr>
              <a:t> administrators </a:t>
            </a:r>
            <a:r>
              <a:rPr lang="en-US" sz="1200" dirty="0">
                <a:solidFill>
                  <a:schemeClr val="tx1"/>
                </a:solidFill>
                <a:latin typeface="+mn-lt"/>
                <a:cs typeface="Arial" panose="020B0604020202020204" pitchFamily="34" charset="0"/>
              </a:rPr>
              <a:t>available to help </a:t>
            </a:r>
            <a:r>
              <a:rPr lang="en-US" sz="1200" kern="1200" dirty="0">
                <a:solidFill>
                  <a:schemeClr val="tx1"/>
                </a:solidFill>
                <a:effectLst/>
                <a:latin typeface="+mn-lt"/>
                <a:ea typeface="+mn-ea"/>
                <a:cs typeface="+mn-cs"/>
              </a:rPr>
              <a:t>determine potential Return On</a:t>
            </a:r>
            <a:r>
              <a:rPr lang="en-US" sz="1200" kern="1200" baseline="0" dirty="0">
                <a:solidFill>
                  <a:schemeClr val="tx1"/>
                </a:solidFill>
                <a:effectLst/>
                <a:latin typeface="+mn-lt"/>
                <a:ea typeface="+mn-ea"/>
                <a:cs typeface="+mn-cs"/>
              </a:rPr>
              <a:t> Investment (</a:t>
            </a:r>
            <a:r>
              <a:rPr lang="en-US" sz="1200" kern="1200" dirty="0">
                <a:solidFill>
                  <a:schemeClr val="tx1"/>
                </a:solidFill>
                <a:effectLst/>
                <a:latin typeface="+mn-lt"/>
                <a:ea typeface="+mn-ea"/>
                <a:cs typeface="+mn-cs"/>
              </a:rPr>
              <a:t>ROI) specific to your organization, as well as </a:t>
            </a:r>
            <a:r>
              <a:rPr lang="en-US" sz="1200" dirty="0">
                <a:solidFill>
                  <a:schemeClr val="tx1"/>
                </a:solidFill>
                <a:latin typeface="+mn-lt"/>
                <a:cs typeface="Arial" panose="020B0604020202020204" pitchFamily="34" charset="0"/>
              </a:rPr>
              <a:t>implement the program, process claims, recruit participants, and collect data.</a:t>
            </a:r>
            <a:r>
              <a:rPr lang="en-US" sz="1200" baseline="0" dirty="0">
                <a:solidFill>
                  <a:schemeClr val="tx1"/>
                </a:solidFill>
                <a:latin typeface="+mn-lt"/>
                <a:cs typeface="Arial" panose="020B0604020202020204" pitchFamily="34" charset="0"/>
              </a:rPr>
              <a:t> </a:t>
            </a:r>
            <a:r>
              <a:rPr lang="en-US" sz="1200" kern="1200" dirty="0">
                <a:solidFill>
                  <a:schemeClr val="tx1"/>
                </a:solidFill>
                <a:effectLst/>
                <a:latin typeface="+mn-lt"/>
                <a:ea typeface="+mn-ea"/>
                <a:cs typeface="+mn-cs"/>
              </a:rPr>
              <a:t>Or you can use CDC’s cost calculator available at </a:t>
            </a:r>
            <a:r>
              <a:rPr lang="en-US" sz="1200" u="sng" dirty="0">
                <a:hlinkClick r:id="rId3"/>
              </a:rPr>
              <a:t>https://nccd.cdc.gov/Toolkit/DiabetesImpact</a:t>
            </a:r>
            <a:r>
              <a:rPr lang="en-US" sz="1200" dirty="0"/>
              <a:t> </a:t>
            </a:r>
            <a:r>
              <a:rPr lang="en-US" sz="1200" u="none" kern="1200" dirty="0">
                <a:solidFill>
                  <a:schemeClr val="tx1"/>
                </a:solidFill>
                <a:effectLst/>
                <a:latin typeface="+mn-lt"/>
                <a:ea typeface="+mn-ea"/>
                <a:cs typeface="+mn-cs"/>
              </a:rPr>
              <a:t>to estimate ROI.</a:t>
            </a:r>
            <a:endParaRPr lang="en-US" sz="1200" b="0" u="none" baseline="0" dirty="0">
              <a:solidFill>
                <a:schemeClr val="tx1"/>
              </a:solidFill>
              <a:latin typeface="+mn-lt"/>
              <a:cs typeface="Arial" panose="020B0604020202020204" pitchFamily="34" charset="0"/>
            </a:endParaRPr>
          </a:p>
          <a:p>
            <a:pPr marL="171450" indent="-171450">
              <a:buFont typeface="Arial" panose="020B0604020202020204" pitchFamily="34" charset="0"/>
              <a:buChar char="•"/>
            </a:pPr>
            <a:r>
              <a:rPr lang="en-US" b="0" baseline="0" dirty="0">
                <a:solidFill>
                  <a:schemeClr val="tx1"/>
                </a:solidFill>
                <a:latin typeface="+mn-lt"/>
              </a:rPr>
              <a:t>We also have materials available to help you talk with decision makers at your company, as well as with your insurer.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39536C"/>
                </a:solidFill>
                <a:latin typeface="+mn-lt"/>
                <a:cs typeface="Arial" panose="020B0604020202020204" pitchFamily="34" charset="0"/>
              </a:rPr>
              <a:t>Consider offering the program at your worksite or work with us to promote the program being offered at our location.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39536C"/>
                </a:solidFill>
                <a:latin typeface="Arial" panose="020B0604020202020204" pitchFamily="34" charset="0"/>
                <a:cs typeface="Arial" panose="020B0604020202020204" pitchFamily="34" charset="0"/>
              </a:rPr>
              <a:t>The National Diabetes Prevention Program provides </a:t>
            </a:r>
            <a:r>
              <a:rPr lang="en-US" sz="1200" kern="1200" dirty="0">
                <a:solidFill>
                  <a:schemeClr val="tx1"/>
                </a:solidFill>
                <a:effectLst/>
                <a:latin typeface="+mn-lt"/>
                <a:ea typeface="+mn-ea"/>
                <a:cs typeface="+mn-cs"/>
              </a:rPr>
              <a:t>resources that you can use to promote the program to employees, such as a poster for the workplace; an email, newsletter, or website template; and fact sheet describing the program and its benefits. </a:t>
            </a:r>
            <a:endParaRPr lang="en-US" sz="1200" dirty="0">
              <a:solidFill>
                <a:srgbClr val="39536C"/>
              </a:solidFill>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15</a:t>
            </a:fld>
            <a:endParaRPr lang="en-US"/>
          </a:p>
        </p:txBody>
      </p:sp>
    </p:spTree>
    <p:extLst>
      <p:ext uri="{BB962C8B-B14F-4D97-AF65-F5344CB8AC3E}">
        <p14:creationId xmlns:p14="http://schemas.microsoft.com/office/powerpoint/2010/main" val="20458293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solidFill>
                  <a:schemeClr val="tx1"/>
                </a:solidFill>
              </a:rPr>
              <a:t>Lifestyle change programs like ours are</a:t>
            </a:r>
            <a:r>
              <a:rPr lang="en-US" baseline="0" dirty="0">
                <a:solidFill>
                  <a:schemeClr val="tx1"/>
                </a:solidFill>
              </a:rPr>
              <a:t> making an impact across the country today. </a:t>
            </a:r>
            <a:r>
              <a:rPr lang="en-US" sz="1200" dirty="0">
                <a:solidFill>
                  <a:schemeClr val="tx1"/>
                </a:solidFill>
              </a:rPr>
              <a:t>A number of the nation’s most respected companies</a:t>
            </a:r>
            <a:r>
              <a:rPr lang="en-US" baseline="0" dirty="0">
                <a:solidFill>
                  <a:schemeClr val="tx1"/>
                </a:solidFill>
              </a:rPr>
              <a:t>―</a:t>
            </a:r>
            <a:r>
              <a:rPr lang="en-US" sz="1200" dirty="0">
                <a:solidFill>
                  <a:schemeClr val="tx1"/>
                </a:solidFill>
              </a:rPr>
              <a:t>including Fortune</a:t>
            </a:r>
            <a:r>
              <a:rPr lang="en-US" sz="1200" baseline="0" dirty="0">
                <a:solidFill>
                  <a:schemeClr val="tx1"/>
                </a:solidFill>
              </a:rPr>
              <a:t> 100 companies, such as Costco</a:t>
            </a:r>
            <a:r>
              <a:rPr lang="en-US" baseline="0" dirty="0">
                <a:solidFill>
                  <a:schemeClr val="tx1"/>
                </a:solidFill>
              </a:rPr>
              <a:t>―</a:t>
            </a:r>
            <a:r>
              <a:rPr lang="en-US" sz="1200" dirty="0">
                <a:solidFill>
                  <a:schemeClr val="tx1"/>
                </a:solidFill>
              </a:rPr>
              <a:t>have successfully adopted this program.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cs typeface="Calibri"/>
              </a:rPr>
              <a:t>For more examples, take a look at</a:t>
            </a:r>
            <a:r>
              <a:rPr lang="en-US" dirty="0"/>
              <a:t> coveragetoolkit.org/participating-payers/</a:t>
            </a:r>
            <a:endParaRPr lang="en-US" sz="1200" baseline="0" dirty="0">
              <a:solidFill>
                <a:schemeClr val="tx1"/>
              </a:solidFill>
            </a:endParaRPr>
          </a:p>
          <a:p>
            <a:pPr marL="171450" indent="-171450">
              <a:buFont typeface="Arial" panose="020B0604020202020204" pitchFamily="34" charset="0"/>
              <a:buChar char="•"/>
            </a:pPr>
            <a:r>
              <a:rPr lang="en-US" baseline="0" dirty="0">
                <a:solidFill>
                  <a:schemeClr val="tx1"/>
                </a:solidFill>
              </a:rPr>
              <a:t>We know companies are looking to reduce costs while improving employee health. This program helps you do both while </a:t>
            </a:r>
            <a:r>
              <a:rPr lang="en-US" sz="1200" kern="1200" dirty="0">
                <a:solidFill>
                  <a:schemeClr val="tx1"/>
                </a:solidFill>
                <a:effectLst/>
                <a:latin typeface="+mn-lt"/>
                <a:ea typeface="+mn-ea"/>
                <a:cs typeface="+mn-cs"/>
              </a:rPr>
              <a:t>ensuring the health of your employees. I can provide you with a tool</a:t>
            </a:r>
            <a:r>
              <a:rPr lang="en-US" baseline="0" dirty="0">
                <a:solidFill>
                  <a:schemeClr val="tx1"/>
                </a:solidFill>
              </a:rPr>
              <a:t>―</a:t>
            </a:r>
            <a:r>
              <a:rPr lang="en-US" sz="1200" kern="1200" dirty="0">
                <a:solidFill>
                  <a:schemeClr val="tx1"/>
                </a:solidFill>
                <a:effectLst/>
                <a:latin typeface="+mn-lt"/>
                <a:ea typeface="+mn-ea"/>
                <a:cs typeface="+mn-cs"/>
              </a:rPr>
              <a:t>the CDC’s Diabetes Prevention Impact Toolkit</a:t>
            </a:r>
            <a:r>
              <a:rPr lang="en-US" baseline="0" dirty="0">
                <a:solidFill>
                  <a:schemeClr val="tx1"/>
                </a:solidFill>
              </a:rPr>
              <a:t>―</a:t>
            </a:r>
            <a:r>
              <a:rPr lang="en-US" sz="1200" kern="1200" dirty="0">
                <a:solidFill>
                  <a:schemeClr val="tx1"/>
                </a:solidFill>
                <a:effectLst/>
                <a:latin typeface="+mn-lt"/>
                <a:ea typeface="+mn-ea"/>
                <a:cs typeface="+mn-cs"/>
              </a:rPr>
              <a:t>that helps determine your organization’s specific ROI from a lifestyle change program.</a:t>
            </a:r>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16</a:t>
            </a:fld>
            <a:endParaRPr lang="en-US"/>
          </a:p>
        </p:txBody>
      </p:sp>
    </p:spTree>
    <p:extLst>
      <p:ext uri="{BB962C8B-B14F-4D97-AF65-F5344CB8AC3E}">
        <p14:creationId xmlns:p14="http://schemas.microsoft.com/office/powerpoint/2010/main" val="20458293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For more information on our local</a:t>
            </a:r>
            <a:r>
              <a:rPr lang="en-US" baseline="0" dirty="0">
                <a:solidFill>
                  <a:schemeClr val="tx1"/>
                </a:solidFill>
              </a:rPr>
              <a:t> program, contact [INSERT contact information].</a:t>
            </a:r>
          </a:p>
          <a:p>
            <a:endParaRPr lang="en-US" baseline="0" dirty="0">
              <a:solidFill>
                <a:schemeClr val="tx1"/>
              </a:solidFill>
            </a:endParaRPr>
          </a:p>
          <a:p>
            <a:r>
              <a:rPr lang="en-US" baseline="0" dirty="0">
                <a:solidFill>
                  <a:schemeClr val="tx1"/>
                </a:solidFill>
              </a:rPr>
              <a:t>For information on the National Diabetes Prevention Program and the CDC-approved lifestyle change program, visit </a:t>
            </a:r>
            <a:r>
              <a:rPr lang="en-US" sz="1200" b="0" i="0" kern="1200" dirty="0" err="1">
                <a:solidFill>
                  <a:schemeClr val="tx1"/>
                </a:solidFill>
                <a:effectLst/>
                <a:latin typeface="+mn-lt"/>
                <a:ea typeface="+mn-ea"/>
                <a:cs typeface="+mn-cs"/>
              </a:rPr>
              <a:t>www.cdc.gov</a:t>
            </a:r>
            <a:r>
              <a:rPr lang="en-US" sz="1200" b="0" i="0" kern="1200" dirty="0">
                <a:solidFill>
                  <a:schemeClr val="tx1"/>
                </a:solidFill>
                <a:effectLst/>
                <a:latin typeface="+mn-lt"/>
                <a:ea typeface="+mn-ea"/>
                <a:cs typeface="+mn-cs"/>
              </a:rPr>
              <a:t>/diabetes/prevention</a:t>
            </a:r>
            <a:r>
              <a:rPr lang="en-US" baseline="0" dirty="0">
                <a:solidFill>
                  <a:schemeClr val="tx1"/>
                </a:solidFill>
              </a:rPr>
              <a:t>. </a:t>
            </a:r>
            <a:endParaRPr lang="en-US" dirty="0">
              <a:solidFill>
                <a:schemeClr val="tx1"/>
              </a:solidFill>
            </a:endParaRP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17</a:t>
            </a:fld>
            <a:endParaRPr lang="en-US"/>
          </a:p>
        </p:txBody>
      </p:sp>
    </p:spTree>
    <p:extLst>
      <p:ext uri="{BB962C8B-B14F-4D97-AF65-F5344CB8AC3E}">
        <p14:creationId xmlns:p14="http://schemas.microsoft.com/office/powerpoint/2010/main" val="9759944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Thank you for your time today!</a:t>
            </a:r>
          </a:p>
          <a:p>
            <a:endParaRPr lang="en-US" dirty="0">
              <a:solidFill>
                <a:schemeClr val="tx1"/>
              </a:solidFill>
            </a:endParaRPr>
          </a:p>
          <a:p>
            <a:r>
              <a:rPr lang="en-US" dirty="0">
                <a:solidFill>
                  <a:schemeClr val="tx1"/>
                </a:solidFill>
              </a:rPr>
              <a:t>At</a:t>
            </a:r>
            <a:r>
              <a:rPr lang="en-US" baseline="0" dirty="0">
                <a:solidFill>
                  <a:schemeClr val="tx1"/>
                </a:solidFill>
              </a:rPr>
              <a:t> this time, I’d like to open the floor for any questions you may have.</a:t>
            </a:r>
            <a:endParaRPr lang="en-US" dirty="0">
              <a:solidFill>
                <a:schemeClr val="tx1"/>
              </a:solidFill>
            </a:endParaRPr>
          </a:p>
        </p:txBody>
      </p:sp>
      <p:sp>
        <p:nvSpPr>
          <p:cNvPr id="4" name="Slide Number Placeholder 3"/>
          <p:cNvSpPr>
            <a:spLocks noGrp="1"/>
          </p:cNvSpPr>
          <p:nvPr>
            <p:ph type="sldNum" sz="quarter" idx="10"/>
          </p:nvPr>
        </p:nvSpPr>
        <p:spPr/>
        <p:txBody>
          <a:bodyPr/>
          <a:lstStyle/>
          <a:p>
            <a:fld id="{42A82364-7C53-4C34-8CA4-EADE658EFA3A}" type="slidenum">
              <a:rPr lang="en-US" smtClean="0"/>
              <a:t>18</a:t>
            </a:fld>
            <a:endParaRPr lang="en-US"/>
          </a:p>
        </p:txBody>
      </p:sp>
    </p:spTree>
    <p:extLst>
      <p:ext uri="{BB962C8B-B14F-4D97-AF65-F5344CB8AC3E}">
        <p14:creationId xmlns:p14="http://schemas.microsoft.com/office/powerpoint/2010/main" val="32878373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tx1"/>
              </a:solidFill>
            </a:endParaRPr>
          </a:p>
        </p:txBody>
      </p:sp>
      <p:sp>
        <p:nvSpPr>
          <p:cNvPr id="4" name="Slide Number Placeholder 3"/>
          <p:cNvSpPr>
            <a:spLocks noGrp="1"/>
          </p:cNvSpPr>
          <p:nvPr>
            <p:ph type="sldNum" sz="quarter" idx="10"/>
          </p:nvPr>
        </p:nvSpPr>
        <p:spPr/>
        <p:txBody>
          <a:bodyPr/>
          <a:lstStyle/>
          <a:p>
            <a:fld id="{42A82364-7C53-4C34-8CA4-EADE658EFA3A}" type="slidenum">
              <a:rPr lang="en-US" smtClean="0"/>
              <a:t>19</a:t>
            </a:fld>
            <a:endParaRPr lang="en-US"/>
          </a:p>
        </p:txBody>
      </p:sp>
    </p:spTree>
    <p:extLst>
      <p:ext uri="{BB962C8B-B14F-4D97-AF65-F5344CB8AC3E}">
        <p14:creationId xmlns:p14="http://schemas.microsoft.com/office/powerpoint/2010/main" val="17925412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Today we’ll briefly cover</a:t>
            </a:r>
            <a:r>
              <a:rPr lang="en-US" baseline="0" dirty="0">
                <a:solidFill>
                  <a:schemeClr val="tx1"/>
                </a:solidFill>
              </a:rPr>
              <a:t> a few key topics:</a:t>
            </a:r>
          </a:p>
          <a:p>
            <a:pPr marL="171450" indent="-171450">
              <a:spcBef>
                <a:spcPts val="600"/>
              </a:spcBef>
              <a:spcAft>
                <a:spcPts val="600"/>
              </a:spcAft>
              <a:buFont typeface="Arial" panose="020B0604020202020204" pitchFamily="34" charset="0"/>
              <a:buChar char="•"/>
            </a:pPr>
            <a:r>
              <a:rPr lang="en-US" sz="1200" dirty="0">
                <a:solidFill>
                  <a:srgbClr val="39536C"/>
                </a:solidFill>
                <a:latin typeface="Arial" panose="020B0604020202020204" pitchFamily="34" charset="0"/>
                <a:cs typeface="Arial" panose="020B0604020202020204" pitchFamily="34" charset="0"/>
              </a:rPr>
              <a:t>How </a:t>
            </a:r>
            <a:r>
              <a:rPr lang="en-US" sz="1200" dirty="0" err="1">
                <a:solidFill>
                  <a:srgbClr val="39536C"/>
                </a:solidFill>
                <a:latin typeface="Arial" panose="020B0604020202020204" pitchFamily="34" charset="0"/>
                <a:cs typeface="Arial" panose="020B0604020202020204" pitchFamily="34" charset="0"/>
              </a:rPr>
              <a:t>prediabetes</a:t>
            </a:r>
            <a:r>
              <a:rPr lang="en-US" sz="1200" dirty="0">
                <a:solidFill>
                  <a:srgbClr val="39536C"/>
                </a:solidFill>
                <a:latin typeface="Arial" panose="020B0604020202020204" pitchFamily="34" charset="0"/>
                <a:cs typeface="Arial" panose="020B0604020202020204" pitchFamily="34" charset="0"/>
              </a:rPr>
              <a:t> is affecting your workforce</a:t>
            </a:r>
          </a:p>
          <a:p>
            <a:pPr marL="171450" indent="-171450">
              <a:spcBef>
                <a:spcPts val="600"/>
              </a:spcBef>
              <a:spcAft>
                <a:spcPts val="600"/>
              </a:spcAft>
              <a:buFont typeface="Arial" panose="020B0604020202020204" pitchFamily="34" charset="0"/>
              <a:buChar char="•"/>
            </a:pPr>
            <a:r>
              <a:rPr lang="en-US" sz="1200" dirty="0">
                <a:solidFill>
                  <a:srgbClr val="39536C"/>
                </a:solidFill>
                <a:latin typeface="Arial" panose="020B0604020202020204" pitchFamily="34" charset="0"/>
                <a:cs typeface="Arial" panose="020B0604020202020204" pitchFamily="34" charset="0"/>
              </a:rPr>
              <a:t>Benefits of the CDC-recognized lifestyle change program</a:t>
            </a:r>
          </a:p>
          <a:p>
            <a:pPr marL="171450" indent="-171450">
              <a:spcBef>
                <a:spcPts val="600"/>
              </a:spcBef>
              <a:spcAft>
                <a:spcPts val="600"/>
              </a:spcAft>
              <a:buFont typeface="Arial" panose="020B0604020202020204" pitchFamily="34" charset="0"/>
              <a:buChar char="•"/>
            </a:pPr>
            <a:r>
              <a:rPr lang="en-US" sz="1200" dirty="0">
                <a:solidFill>
                  <a:srgbClr val="39536C"/>
                </a:solidFill>
                <a:latin typeface="Arial" panose="020B0604020202020204" pitchFamily="34" charset="0"/>
                <a:cs typeface="Arial" panose="020B0604020202020204" pitchFamily="34" charset="0"/>
              </a:rPr>
              <a:t>What you can do to bring this program to your employees</a:t>
            </a: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2</a:t>
            </a:fld>
            <a:endParaRPr lang="en-US"/>
          </a:p>
        </p:txBody>
      </p:sp>
    </p:spTree>
    <p:extLst>
      <p:ext uri="{BB962C8B-B14F-4D97-AF65-F5344CB8AC3E}">
        <p14:creationId xmlns:p14="http://schemas.microsoft.com/office/powerpoint/2010/main" val="1578088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Prediabetes is a growing workforce issue with serious health and cost consequences.  </a:t>
            </a: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3</a:t>
            </a:fld>
            <a:endParaRPr lang="en-US"/>
          </a:p>
        </p:txBody>
      </p:sp>
    </p:spTree>
    <p:extLst>
      <p:ext uri="{BB962C8B-B14F-4D97-AF65-F5344CB8AC3E}">
        <p14:creationId xmlns:p14="http://schemas.microsoft.com/office/powerpoint/2010/main" val="1725775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39536C"/>
                </a:solidFill>
                <a:latin typeface="Arial" panose="020B0604020202020204" pitchFamily="34" charset="0"/>
                <a:cs typeface="Arial" panose="020B0604020202020204" pitchFamily="34" charset="0"/>
              </a:rPr>
              <a:t>Prediabetes is when your blood sugar level is higher than normal but not high enough yet to be diagnosed as type 2 diabetes</a:t>
            </a: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4</a:t>
            </a:fld>
            <a:endParaRPr lang="en-US"/>
          </a:p>
        </p:txBody>
      </p:sp>
    </p:spTree>
    <p:extLst>
      <p:ext uri="{BB962C8B-B14F-4D97-AF65-F5344CB8AC3E}">
        <p14:creationId xmlns:p14="http://schemas.microsoft.com/office/powerpoint/2010/main" val="7109152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estimated 84 million American adults—that’s more than 1 out of 3—and likely a significant number of your employees— have prediabetes. Nine out of 10 don’t even know they have it.</a:t>
            </a: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5</a:t>
            </a:fld>
            <a:endParaRPr lang="en-US"/>
          </a:p>
        </p:txBody>
      </p:sp>
    </p:spTree>
    <p:extLst>
      <p:ext uri="{BB962C8B-B14F-4D97-AF65-F5344CB8AC3E}">
        <p14:creationId xmlns:p14="http://schemas.microsoft.com/office/powerpoint/2010/main" val="491824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solidFill>
                  <a:srgbClr val="39536C"/>
                </a:solidFill>
                <a:latin typeface="Arial" panose="020B0604020202020204" pitchFamily="34" charset="0"/>
                <a:cs typeface="Arial" panose="020B0604020202020204" pitchFamily="34" charset="0"/>
              </a:rPr>
              <a:t>Unless they make lifestyle changes, many people with </a:t>
            </a:r>
            <a:r>
              <a:rPr lang="en-US" sz="1200" dirty="0" err="1">
                <a:solidFill>
                  <a:srgbClr val="39536C"/>
                </a:solidFill>
                <a:latin typeface="Arial" panose="020B0604020202020204" pitchFamily="34" charset="0"/>
                <a:cs typeface="Arial" panose="020B0604020202020204" pitchFamily="34" charset="0"/>
              </a:rPr>
              <a:t>prediabetes</a:t>
            </a:r>
            <a:r>
              <a:rPr lang="en-US" sz="1200" dirty="0">
                <a:solidFill>
                  <a:srgbClr val="39536C"/>
                </a:solidFill>
                <a:latin typeface="Arial" panose="020B0604020202020204" pitchFamily="34" charset="0"/>
                <a:cs typeface="Arial" panose="020B0604020202020204" pitchFamily="34" charset="0"/>
              </a:rPr>
              <a:t> will develop type 2 diabetes within a few years.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 fact, diabetes in adults has increased at an alarming rate in the past two decades and it is estimated that 1 in 3 adults in the United States could have diabetes by 2050 if nothing changes. </a:t>
            </a:r>
            <a:r>
              <a:rPr lang="en-US" sz="1200" baseline="0" dirty="0">
                <a:solidFill>
                  <a:schemeClr val="tx1"/>
                </a:solidFill>
                <a:latin typeface="+mn-lt"/>
                <a:ea typeface="Times New Roman"/>
                <a:cs typeface="Arial" panose="020B0604020202020204" pitchFamily="34" charset="0"/>
              </a:rPr>
              <a:t>That’s your current AND future workforce.</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6</a:t>
            </a:fld>
            <a:endParaRPr lang="en-US"/>
          </a:p>
        </p:txBody>
      </p:sp>
    </p:spTree>
    <p:extLst>
      <p:ext uri="{BB962C8B-B14F-4D97-AF65-F5344CB8AC3E}">
        <p14:creationId xmlns:p14="http://schemas.microsoft.com/office/powerpoint/2010/main" val="7109152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2400" kern="1200" dirty="0">
                <a:solidFill>
                  <a:schemeClr val="tx1"/>
                </a:solidFill>
                <a:effectLst/>
                <a:latin typeface="+mn-lt"/>
                <a:ea typeface="+mn-ea"/>
                <a:cs typeface="+mn-cs"/>
              </a:rPr>
              <a:t>People with type 2 diabetes are at higher risk of serious health complications including kidney failure; blindness; heart attack; stroke; and loss of toes, feet, or legs.</a:t>
            </a: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7</a:t>
            </a:fld>
            <a:endParaRPr lang="en-US"/>
          </a:p>
        </p:txBody>
      </p:sp>
    </p:spTree>
    <p:extLst>
      <p:ext uri="{BB962C8B-B14F-4D97-AF65-F5344CB8AC3E}">
        <p14:creationId xmlns:p14="http://schemas.microsoft.com/office/powerpoint/2010/main" val="710915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baseline="0" dirty="0">
                <a:solidFill>
                  <a:schemeClr val="tx1"/>
                </a:solidFill>
              </a:rPr>
              <a:t>Diabetes not only affects your employees’ well-being, but also your company’s bottom line. It’s</a:t>
            </a:r>
            <a:r>
              <a:rPr lang="en-US" sz="1200" kern="1200" dirty="0">
                <a:solidFill>
                  <a:schemeClr val="tx1"/>
                </a:solidFill>
                <a:effectLst/>
                <a:latin typeface="+mn-lt"/>
                <a:ea typeface="+mn-ea"/>
                <a:cs typeface="+mn-cs"/>
              </a:rPr>
              <a:t> the costliest of the 155 most common diseases in the country—at $327 billion in 2017, including $237 billion in direct medical costs and $90 billion in indirect costs such as reduced productivity and absenteeism. That’s an increase of 60% from 2007.</a:t>
            </a:r>
            <a:endParaRPr lang="en-US" sz="1200" kern="1200" baseline="300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Cost of care for people with diabetes in 2017 was responsible for 1 in every 4 U.S. health care dollars spent, and annual medical expenditures were $16,750 per person with diagnosed diabetes—2.3 times as much as for those without diabetes.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Diabetes doubles the risk of physical disability; adults with diabetes who are 50 years or older lose independence 6–7 years before their peers without diabetes.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cs typeface="Calibri"/>
              </a:rPr>
              <a:t>To estimate the costs and benefits for your workplace, you can use CDC's return on investment (or ROI) calculator: </a:t>
            </a:r>
            <a:r>
              <a:rPr lang="en-US" sz="1200" b="0" i="0" u="sng" kern="1200" dirty="0">
                <a:solidFill>
                  <a:schemeClr val="tx1"/>
                </a:solidFill>
                <a:effectLst/>
                <a:latin typeface="+mn-lt"/>
                <a:ea typeface="+mn-ea"/>
                <a:cs typeface="+mn-cs"/>
                <a:hlinkClick r:id="rId3"/>
              </a:rPr>
              <a:t>https://nccd.cdc.gov/Toolkit/DiabetesImpact</a:t>
            </a:r>
            <a:r>
              <a:rPr lang="en-US" sz="1200" b="0" i="0" u="none" strike="noStrike" kern="1200" dirty="0">
                <a:solidFill>
                  <a:schemeClr val="tx1"/>
                </a:solidFill>
                <a:effectLst/>
                <a:latin typeface="+mn-lt"/>
                <a:ea typeface="+mn-ea"/>
                <a:cs typeface="+mn-cs"/>
              </a:rPr>
              <a:t> </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CFB45AF-E7E5-4393-B9E7-B36B92E281CF}" type="slidenum">
              <a:rPr lang="en-US" smtClean="0"/>
              <a:t>9</a:t>
            </a:fld>
            <a:endParaRPr lang="en-US"/>
          </a:p>
        </p:txBody>
      </p:sp>
    </p:spTree>
    <p:extLst>
      <p:ext uri="{BB962C8B-B14F-4D97-AF65-F5344CB8AC3E}">
        <p14:creationId xmlns:p14="http://schemas.microsoft.com/office/powerpoint/2010/main" val="1804857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cs typeface="Times New Roman" pitchFamily="18" charset="0"/>
              </a:rPr>
              <a:t>There is a solution</a:t>
            </a:r>
            <a:r>
              <a:rPr lang="en-US" sz="1200" b="0" baseline="0" dirty="0">
                <a:solidFill>
                  <a:schemeClr val="tx1"/>
                </a:solidFill>
                <a:cs typeface="Times New Roman" pitchFamily="18" charset="0"/>
              </a:rPr>
              <a:t> to the problem of prediabetes―[insert name of your program].</a:t>
            </a:r>
          </a:p>
          <a:p>
            <a:endParaRPr lang="en-US" dirty="0"/>
          </a:p>
        </p:txBody>
      </p:sp>
      <p:sp>
        <p:nvSpPr>
          <p:cNvPr id="4" name="Slide Number Placeholder 3"/>
          <p:cNvSpPr>
            <a:spLocks noGrp="1"/>
          </p:cNvSpPr>
          <p:nvPr>
            <p:ph type="sldNum" sz="quarter" idx="5"/>
          </p:nvPr>
        </p:nvSpPr>
        <p:spPr/>
        <p:txBody>
          <a:bodyPr/>
          <a:lstStyle/>
          <a:p>
            <a:fld id="{DCFB45AF-E7E5-4393-B9E7-B36B92E281CF}" type="slidenum">
              <a:rPr lang="en-US" smtClean="0"/>
              <a:t>10</a:t>
            </a:fld>
            <a:endParaRPr lang="en-US"/>
          </a:p>
        </p:txBody>
      </p:sp>
    </p:spTree>
    <p:extLst>
      <p:ext uri="{BB962C8B-B14F-4D97-AF65-F5344CB8AC3E}">
        <p14:creationId xmlns:p14="http://schemas.microsoft.com/office/powerpoint/2010/main" val="25142271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t="60948"/>
          <a:stretch/>
        </p:blipFill>
        <p:spPr>
          <a:xfrm>
            <a:off x="0" y="0"/>
            <a:ext cx="3868017" cy="1007040"/>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0" y="895698"/>
            <a:ext cx="4029941" cy="2685702"/>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3868017" y="0"/>
            <a:ext cx="5275983" cy="3520463"/>
          </a:xfrm>
          <a:prstGeom prst="rect">
            <a:avLst/>
          </a:prstGeom>
        </p:spPr>
      </p:pic>
      <p:sp>
        <p:nvSpPr>
          <p:cNvPr id="10" name="Rectangle 9"/>
          <p:cNvSpPr/>
          <p:nvPr userDrawn="1"/>
        </p:nvSpPr>
        <p:spPr>
          <a:xfrm>
            <a:off x="0" y="3352800"/>
            <a:ext cx="9144000" cy="2286000"/>
          </a:xfrm>
          <a:prstGeom prst="rect">
            <a:avLst/>
          </a:prstGeom>
          <a:solidFill>
            <a:srgbClr val="27AA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810000"/>
            <a:ext cx="7772400" cy="1470025"/>
          </a:xfrm>
        </p:spPr>
        <p:txBody>
          <a:bodyPr/>
          <a:lstStyle>
            <a:lvl1pPr algn="l">
              <a:defRPr b="1">
                <a:solidFill>
                  <a:schemeClr val="bg1"/>
                </a:solidFill>
                <a:latin typeface="Arial"/>
                <a:cs typeface="Arial"/>
              </a:defRPr>
            </a:lvl1pPr>
          </a:lstStyle>
          <a:p>
            <a:r>
              <a:rPr lang="en-US" dirty="0"/>
              <a:t>Click to edit Master title style</a:t>
            </a:r>
          </a:p>
        </p:txBody>
      </p:sp>
      <p:pic>
        <p:nvPicPr>
          <p:cNvPr id="3" name="Picture 2" descr="NationalDPP_Color_Large.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62000" y="5867400"/>
            <a:ext cx="1143000" cy="646928"/>
          </a:xfrm>
          <a:prstGeom prst="rect">
            <a:avLst/>
          </a:prstGeom>
        </p:spPr>
      </p:pic>
    </p:spTree>
    <p:extLst>
      <p:ext uri="{BB962C8B-B14F-4D97-AF65-F5344CB8AC3E}">
        <p14:creationId xmlns:p14="http://schemas.microsoft.com/office/powerpoint/2010/main" val="3715347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F69C-D13C-49DD-955F-33A6573B4DDC}" type="datetimeFigureOut">
              <a:rPr lang="en-US" smtClean="0"/>
              <a:t>4/23/2020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093B72B-1D7E-4A00-A70D-1F0F7DFDFB38}" type="slidenum">
              <a:rPr lang="en-US" smtClean="0"/>
              <a:t>‹#›</a:t>
            </a:fld>
            <a:endParaRPr lang="en-US"/>
          </a:p>
        </p:txBody>
      </p:sp>
    </p:spTree>
    <p:extLst>
      <p:ext uri="{BB962C8B-B14F-4D97-AF65-F5344CB8AC3E}">
        <p14:creationId xmlns:p14="http://schemas.microsoft.com/office/powerpoint/2010/main" val="1199745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F69C-D13C-49DD-955F-33A6573B4DDC}" type="datetimeFigureOut">
              <a:rPr lang="en-US" smtClean="0"/>
              <a:t>4/23/2020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93B72B-1D7E-4A00-A70D-1F0F7DFDFB38}" type="slidenum">
              <a:rPr lang="en-US" smtClean="0"/>
              <a:t>‹#›</a:t>
            </a:fld>
            <a:endParaRPr lang="en-US"/>
          </a:p>
        </p:txBody>
      </p:sp>
    </p:spTree>
    <p:extLst>
      <p:ext uri="{BB962C8B-B14F-4D97-AF65-F5344CB8AC3E}">
        <p14:creationId xmlns:p14="http://schemas.microsoft.com/office/powerpoint/2010/main" val="19131866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F69C-D13C-49DD-955F-33A6573B4DDC}" type="datetimeFigureOut">
              <a:rPr lang="en-US" smtClean="0"/>
              <a:t>4/23/2020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093B72B-1D7E-4A00-A70D-1F0F7DFDFB38}" type="slidenum">
              <a:rPr lang="en-US" smtClean="0"/>
              <a:t>‹#›</a:t>
            </a:fld>
            <a:endParaRPr lang="en-US"/>
          </a:p>
        </p:txBody>
      </p:sp>
    </p:spTree>
    <p:extLst>
      <p:ext uri="{BB962C8B-B14F-4D97-AF65-F5344CB8AC3E}">
        <p14:creationId xmlns:p14="http://schemas.microsoft.com/office/powerpoint/2010/main" val="32193094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6CF69C-D13C-49DD-955F-33A6573B4DDC}" type="datetimeFigureOut">
              <a:rPr lang="en-US" smtClean="0"/>
              <a:t>4/23/2020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93B72B-1D7E-4A00-A70D-1F0F7DFDFB38}" type="slidenum">
              <a:rPr lang="en-US" smtClean="0"/>
              <a:t>‹#›</a:t>
            </a:fld>
            <a:endParaRPr lang="en-US"/>
          </a:p>
        </p:txBody>
      </p:sp>
    </p:spTree>
    <p:extLst>
      <p:ext uri="{BB962C8B-B14F-4D97-AF65-F5344CB8AC3E}">
        <p14:creationId xmlns:p14="http://schemas.microsoft.com/office/powerpoint/2010/main" val="30040439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6CF69C-D13C-49DD-955F-33A6573B4DDC}" type="datetimeFigureOut">
              <a:rPr lang="en-US" smtClean="0"/>
              <a:t>4/23/2020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93B72B-1D7E-4A00-A70D-1F0F7DFDFB38}" type="slidenum">
              <a:rPr lang="en-US" smtClean="0"/>
              <a:t>‹#›</a:t>
            </a:fld>
            <a:endParaRPr lang="en-US"/>
          </a:p>
        </p:txBody>
      </p:sp>
    </p:spTree>
    <p:extLst>
      <p:ext uri="{BB962C8B-B14F-4D97-AF65-F5344CB8AC3E}">
        <p14:creationId xmlns:p14="http://schemas.microsoft.com/office/powerpoint/2010/main" val="40821601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F69C-D13C-49DD-955F-33A6573B4DDC}" type="datetimeFigureOut">
              <a:rPr lang="en-US" smtClean="0"/>
              <a:t>4/23/2020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93B72B-1D7E-4A00-A70D-1F0F7DFDFB38}" type="slidenum">
              <a:rPr lang="en-US" smtClean="0"/>
              <a:t>‹#›</a:t>
            </a:fld>
            <a:endParaRPr lang="en-US"/>
          </a:p>
        </p:txBody>
      </p:sp>
    </p:spTree>
    <p:extLst>
      <p:ext uri="{BB962C8B-B14F-4D97-AF65-F5344CB8AC3E}">
        <p14:creationId xmlns:p14="http://schemas.microsoft.com/office/powerpoint/2010/main" val="25331944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F69C-D13C-49DD-955F-33A6573B4DDC}" type="datetimeFigureOut">
              <a:rPr lang="en-US" smtClean="0"/>
              <a:t>4/23/2020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93B72B-1D7E-4A00-A70D-1F0F7DFDFB38}" type="slidenum">
              <a:rPr lang="en-US" smtClean="0"/>
              <a:t>‹#›</a:t>
            </a:fld>
            <a:endParaRPr lang="en-US"/>
          </a:p>
        </p:txBody>
      </p:sp>
    </p:spTree>
    <p:extLst>
      <p:ext uri="{BB962C8B-B14F-4D97-AF65-F5344CB8AC3E}">
        <p14:creationId xmlns:p14="http://schemas.microsoft.com/office/powerpoint/2010/main" val="560725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0"/>
            <a:ext cx="9144000" cy="2286000"/>
          </a:xfrm>
          <a:prstGeom prst="rect">
            <a:avLst/>
          </a:prstGeom>
          <a:solidFill>
            <a:srgbClr val="27AA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274638"/>
            <a:ext cx="7467600" cy="1706562"/>
          </a:xfrm>
        </p:spPr>
        <p:txBody>
          <a:bodyPr>
            <a:normAutofit/>
          </a:bodyPr>
          <a:lstStyle>
            <a:lvl1pPr algn="l">
              <a:defRPr sz="3600" b="1">
                <a:solidFill>
                  <a:schemeClr val="bg1"/>
                </a:solidFill>
                <a:latin typeface="Arial"/>
                <a:cs typeface="Arial"/>
              </a:defRPr>
            </a:lvl1pPr>
          </a:lstStyle>
          <a:p>
            <a:r>
              <a:rPr lang="en-US" dirty="0"/>
              <a:t>Click to edit Master title style</a:t>
            </a:r>
          </a:p>
        </p:txBody>
      </p:sp>
      <p:sp>
        <p:nvSpPr>
          <p:cNvPr id="3" name="Content Placeholder 2"/>
          <p:cNvSpPr>
            <a:spLocks noGrp="1"/>
          </p:cNvSpPr>
          <p:nvPr>
            <p:ph idx="1"/>
          </p:nvPr>
        </p:nvSpPr>
        <p:spPr>
          <a:xfrm>
            <a:off x="838200" y="2743200"/>
            <a:ext cx="7467600" cy="3382963"/>
          </a:xfrm>
        </p:spPr>
        <p:txBody>
          <a:bodyPr/>
          <a:lstStyle>
            <a:lvl1pPr>
              <a:defRPr>
                <a:solidFill>
                  <a:srgbClr val="39536C"/>
                </a:solidFill>
                <a:latin typeface="Arial"/>
                <a:cs typeface="Arial"/>
              </a:defRPr>
            </a:lvl1pPr>
            <a:lvl2pPr>
              <a:defRPr>
                <a:solidFill>
                  <a:srgbClr val="39536C"/>
                </a:solidFill>
                <a:latin typeface="Arial"/>
                <a:cs typeface="Arial"/>
              </a:defRPr>
            </a:lvl2pPr>
            <a:lvl3pPr>
              <a:defRPr>
                <a:solidFill>
                  <a:srgbClr val="39536C"/>
                </a:solidFill>
                <a:latin typeface="Arial"/>
                <a:cs typeface="Arial"/>
              </a:defRPr>
            </a:lvl3pPr>
            <a:lvl4pPr>
              <a:defRPr>
                <a:solidFill>
                  <a:srgbClr val="39536C"/>
                </a:solidFill>
                <a:latin typeface="Arial"/>
                <a:cs typeface="Arial"/>
              </a:defRPr>
            </a:lvl4pPr>
            <a:lvl5pPr>
              <a:defRPr>
                <a:solidFill>
                  <a:srgbClr val="39536C"/>
                </a:solidFill>
                <a:latin typeface="Arial"/>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10975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rgbClr val="27AA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990600"/>
            <a:ext cx="3581400" cy="4343400"/>
          </a:xfrm>
        </p:spPr>
        <p:txBody>
          <a:bodyPr anchor="t" anchorCtr="0">
            <a:normAutofit/>
          </a:bodyPr>
          <a:lstStyle>
            <a:lvl1pPr algn="l">
              <a:defRPr sz="3600" b="1">
                <a:solidFill>
                  <a:schemeClr val="bg1"/>
                </a:solidFill>
                <a:latin typeface="Arial"/>
                <a:cs typeface="Arial"/>
              </a:defRPr>
            </a:lvl1pPr>
          </a:lstStyle>
          <a:p>
            <a:r>
              <a:rPr lang="en-US" dirty="0"/>
              <a:t>Click to edit Master title style</a:t>
            </a:r>
          </a:p>
        </p:txBody>
      </p:sp>
      <p:sp>
        <p:nvSpPr>
          <p:cNvPr id="3" name="Content Placeholder 2"/>
          <p:cNvSpPr>
            <a:spLocks noGrp="1"/>
          </p:cNvSpPr>
          <p:nvPr>
            <p:ph idx="1"/>
          </p:nvPr>
        </p:nvSpPr>
        <p:spPr>
          <a:xfrm>
            <a:off x="5638800" y="990600"/>
            <a:ext cx="2667000" cy="5135563"/>
          </a:xfrm>
        </p:spPr>
        <p:txBody>
          <a:bodyPr/>
          <a:lstStyle>
            <a:lvl1pPr>
              <a:defRPr>
                <a:solidFill>
                  <a:srgbClr val="39536C"/>
                </a:solidFill>
                <a:latin typeface="Arial"/>
                <a:cs typeface="Arial"/>
              </a:defRPr>
            </a:lvl1pPr>
            <a:lvl2pPr>
              <a:defRPr>
                <a:solidFill>
                  <a:srgbClr val="39536C"/>
                </a:solidFill>
                <a:latin typeface="Arial"/>
                <a:cs typeface="Arial"/>
              </a:defRPr>
            </a:lvl2pPr>
            <a:lvl3pPr>
              <a:defRPr>
                <a:solidFill>
                  <a:srgbClr val="39536C"/>
                </a:solidFill>
                <a:latin typeface="Arial"/>
                <a:cs typeface="Arial"/>
              </a:defRPr>
            </a:lvl3pPr>
            <a:lvl4pPr>
              <a:defRPr>
                <a:solidFill>
                  <a:srgbClr val="39536C"/>
                </a:solidFill>
                <a:latin typeface="Arial"/>
                <a:cs typeface="Arial"/>
              </a:defRPr>
            </a:lvl4pPr>
            <a:lvl5pPr>
              <a:defRPr>
                <a:solidFill>
                  <a:srgbClr val="39536C"/>
                </a:solidFill>
                <a:latin typeface="Arial"/>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68089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7" name="Rectangle 6"/>
          <p:cNvSpPr/>
          <p:nvPr userDrawn="1"/>
        </p:nvSpPr>
        <p:spPr>
          <a:xfrm>
            <a:off x="0" y="0"/>
            <a:ext cx="5105400" cy="6858000"/>
          </a:xfrm>
          <a:prstGeom prst="rect">
            <a:avLst/>
          </a:prstGeom>
          <a:solidFill>
            <a:srgbClr val="27AA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990600"/>
            <a:ext cx="3581400" cy="4343400"/>
          </a:xfrm>
        </p:spPr>
        <p:txBody>
          <a:bodyPr anchor="t" anchorCtr="0">
            <a:normAutofit/>
          </a:bodyPr>
          <a:lstStyle>
            <a:lvl1pPr algn="l">
              <a:defRPr sz="3600" b="1">
                <a:solidFill>
                  <a:schemeClr val="bg1"/>
                </a:solidFill>
                <a:latin typeface="Arial"/>
                <a:cs typeface="Arial"/>
              </a:defRPr>
            </a:lvl1pPr>
          </a:lstStyle>
          <a:p>
            <a:r>
              <a:rPr lang="en-US" dirty="0"/>
              <a:t>Click to edit Master title style</a:t>
            </a:r>
          </a:p>
        </p:txBody>
      </p:sp>
      <p:sp>
        <p:nvSpPr>
          <p:cNvPr id="3" name="Content Placeholder 2"/>
          <p:cNvSpPr>
            <a:spLocks noGrp="1"/>
          </p:cNvSpPr>
          <p:nvPr>
            <p:ph idx="1"/>
          </p:nvPr>
        </p:nvSpPr>
        <p:spPr>
          <a:xfrm>
            <a:off x="5638800" y="990600"/>
            <a:ext cx="2667000" cy="5135563"/>
          </a:xfrm>
        </p:spPr>
        <p:txBody>
          <a:bodyPr/>
          <a:lstStyle>
            <a:lvl1pPr>
              <a:defRPr>
                <a:solidFill>
                  <a:srgbClr val="39536C"/>
                </a:solidFill>
                <a:latin typeface="Arial"/>
                <a:cs typeface="Arial"/>
              </a:defRPr>
            </a:lvl1pPr>
            <a:lvl2pPr>
              <a:defRPr>
                <a:solidFill>
                  <a:srgbClr val="39536C"/>
                </a:solidFill>
                <a:latin typeface="Arial"/>
                <a:cs typeface="Arial"/>
              </a:defRPr>
            </a:lvl2pPr>
            <a:lvl3pPr>
              <a:defRPr>
                <a:solidFill>
                  <a:srgbClr val="39536C"/>
                </a:solidFill>
                <a:latin typeface="Arial"/>
                <a:cs typeface="Arial"/>
              </a:defRPr>
            </a:lvl3pPr>
            <a:lvl4pPr>
              <a:defRPr>
                <a:solidFill>
                  <a:srgbClr val="39536C"/>
                </a:solidFill>
                <a:latin typeface="Arial"/>
                <a:cs typeface="Arial"/>
              </a:defRPr>
            </a:lvl4pPr>
            <a:lvl5pPr>
              <a:defRPr>
                <a:solidFill>
                  <a:srgbClr val="39536C"/>
                </a:solidFill>
                <a:latin typeface="Arial"/>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2751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5" name="Rectangle 4"/>
          <p:cNvSpPr/>
          <p:nvPr userDrawn="1"/>
        </p:nvSpPr>
        <p:spPr>
          <a:xfrm>
            <a:off x="0" y="0"/>
            <a:ext cx="5105400" cy="6858000"/>
          </a:xfrm>
          <a:prstGeom prst="rect">
            <a:avLst/>
          </a:prstGeom>
          <a:solidFill>
            <a:srgbClr val="27AAE1">
              <a:alpha val="3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990600"/>
            <a:ext cx="3581400" cy="4343400"/>
          </a:xfrm>
        </p:spPr>
        <p:txBody>
          <a:bodyPr anchor="t" anchorCtr="0">
            <a:normAutofit/>
          </a:bodyPr>
          <a:lstStyle>
            <a:lvl1pPr algn="l">
              <a:defRPr sz="3600" b="1">
                <a:solidFill>
                  <a:srgbClr val="39536C"/>
                </a:solidFill>
                <a:latin typeface="Arial"/>
                <a:cs typeface="Arial"/>
              </a:defRPr>
            </a:lvl1pPr>
          </a:lstStyle>
          <a:p>
            <a:r>
              <a:rPr lang="en-US" dirty="0"/>
              <a:t>Click to edit Master title style</a:t>
            </a:r>
          </a:p>
        </p:txBody>
      </p:sp>
      <p:sp>
        <p:nvSpPr>
          <p:cNvPr id="3" name="Content Placeholder 2"/>
          <p:cNvSpPr>
            <a:spLocks noGrp="1"/>
          </p:cNvSpPr>
          <p:nvPr>
            <p:ph idx="1"/>
          </p:nvPr>
        </p:nvSpPr>
        <p:spPr>
          <a:xfrm>
            <a:off x="5638800" y="990600"/>
            <a:ext cx="2667000" cy="5135563"/>
          </a:xfrm>
        </p:spPr>
        <p:txBody>
          <a:bodyPr/>
          <a:lstStyle>
            <a:lvl1pPr>
              <a:defRPr>
                <a:solidFill>
                  <a:srgbClr val="39536C"/>
                </a:solidFill>
                <a:latin typeface="Arial"/>
                <a:cs typeface="Arial"/>
              </a:defRPr>
            </a:lvl1pPr>
            <a:lvl2pPr>
              <a:defRPr>
                <a:solidFill>
                  <a:srgbClr val="39536C"/>
                </a:solidFill>
                <a:latin typeface="Arial"/>
                <a:cs typeface="Arial"/>
              </a:defRPr>
            </a:lvl2pPr>
            <a:lvl3pPr>
              <a:defRPr>
                <a:solidFill>
                  <a:srgbClr val="39536C"/>
                </a:solidFill>
                <a:latin typeface="Arial"/>
                <a:cs typeface="Arial"/>
              </a:defRPr>
            </a:lvl3pPr>
            <a:lvl4pPr>
              <a:defRPr>
                <a:solidFill>
                  <a:srgbClr val="39536C"/>
                </a:solidFill>
                <a:latin typeface="Arial"/>
                <a:cs typeface="Arial"/>
              </a:defRPr>
            </a:lvl4pPr>
            <a:lvl5pPr>
              <a:defRPr>
                <a:solidFill>
                  <a:srgbClr val="39536C"/>
                </a:solidFill>
                <a:latin typeface="Arial"/>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92245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rgbClr val="27AA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22313" y="2133600"/>
            <a:ext cx="7772400" cy="3635375"/>
          </a:xfrm>
        </p:spPr>
        <p:txBody>
          <a:bodyPr anchor="t"/>
          <a:lstStyle>
            <a:lvl1pPr algn="l">
              <a:defRPr sz="4000" b="1" cap="all">
                <a:solidFill>
                  <a:schemeClr val="bg1"/>
                </a:solidFill>
                <a:latin typeface="Arial"/>
                <a:cs typeface="Arial"/>
              </a:defRPr>
            </a:lvl1pPr>
          </a:lstStyle>
          <a:p>
            <a:r>
              <a:rPr lang="en-US" dirty="0"/>
              <a:t>Click to edit Master title style</a:t>
            </a:r>
          </a:p>
        </p:txBody>
      </p:sp>
    </p:spTree>
    <p:extLst>
      <p:ext uri="{BB962C8B-B14F-4D97-AF65-F5344CB8AC3E}">
        <p14:creationId xmlns:p14="http://schemas.microsoft.com/office/powerpoint/2010/main" val="37600164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rgbClr val="27AAE1">
              <a:alpha val="3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22313" y="2133600"/>
            <a:ext cx="7772400" cy="3635375"/>
          </a:xfrm>
        </p:spPr>
        <p:txBody>
          <a:bodyPr anchor="t"/>
          <a:lstStyle>
            <a:lvl1pPr algn="l">
              <a:defRPr sz="4000" b="1" cap="all">
                <a:solidFill>
                  <a:srgbClr val="39536C"/>
                </a:solidFill>
                <a:latin typeface="Arial"/>
                <a:cs typeface="Arial"/>
              </a:defRPr>
            </a:lvl1pPr>
          </a:lstStyle>
          <a:p>
            <a:r>
              <a:rPr lang="en-US" dirty="0"/>
              <a:t>Click to edit Master title style</a:t>
            </a:r>
          </a:p>
        </p:txBody>
      </p:sp>
    </p:spTree>
    <p:extLst>
      <p:ext uri="{BB962C8B-B14F-4D97-AF65-F5344CB8AC3E}">
        <p14:creationId xmlns:p14="http://schemas.microsoft.com/office/powerpoint/2010/main" val="1184497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133600"/>
            <a:ext cx="7772400" cy="3635375"/>
          </a:xfrm>
        </p:spPr>
        <p:txBody>
          <a:bodyPr anchor="t"/>
          <a:lstStyle>
            <a:lvl1pPr algn="l">
              <a:defRPr sz="4000" b="1" cap="all">
                <a:solidFill>
                  <a:srgbClr val="27AAE1"/>
                </a:solidFill>
                <a:latin typeface="Arial"/>
                <a:cs typeface="Arial"/>
              </a:defRPr>
            </a:lvl1pPr>
          </a:lstStyle>
          <a:p>
            <a:r>
              <a:rPr lang="en-US" dirty="0"/>
              <a:t>Click to edit Master title style</a:t>
            </a:r>
          </a:p>
        </p:txBody>
      </p:sp>
    </p:spTree>
    <p:extLst>
      <p:ext uri="{BB962C8B-B14F-4D97-AF65-F5344CB8AC3E}">
        <p14:creationId xmlns:p14="http://schemas.microsoft.com/office/powerpoint/2010/main" val="690216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F69C-D13C-49DD-955F-33A6573B4DDC}" type="datetimeFigureOut">
              <a:rPr lang="en-US" smtClean="0"/>
              <a:t>4/23/2020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93B72B-1D7E-4A00-A70D-1F0F7DFDFB38}" type="slidenum">
              <a:rPr lang="en-US" smtClean="0"/>
              <a:t>‹#›</a:t>
            </a:fld>
            <a:endParaRPr lang="en-US"/>
          </a:p>
        </p:txBody>
      </p:sp>
    </p:spTree>
    <p:extLst>
      <p:ext uri="{BB962C8B-B14F-4D97-AF65-F5344CB8AC3E}">
        <p14:creationId xmlns:p14="http://schemas.microsoft.com/office/powerpoint/2010/main" val="975246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F69C-D13C-49DD-955F-33A6573B4DDC}" type="datetimeFigureOut">
              <a:rPr lang="en-US" smtClean="0"/>
              <a:t>4/23/2020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93B72B-1D7E-4A00-A70D-1F0F7DFDFB38}" type="slidenum">
              <a:rPr lang="en-US" smtClean="0"/>
              <a:t>‹#›</a:t>
            </a:fld>
            <a:endParaRPr lang="en-US"/>
          </a:p>
        </p:txBody>
      </p:sp>
    </p:spTree>
    <p:extLst>
      <p:ext uri="{BB962C8B-B14F-4D97-AF65-F5344CB8AC3E}">
        <p14:creationId xmlns:p14="http://schemas.microsoft.com/office/powerpoint/2010/main" val="5866041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63" r:id="rId4"/>
    <p:sldLayoutId id="2147483664" r:id="rId5"/>
    <p:sldLayoutId id="2147483651" r:id="rId6"/>
    <p:sldLayoutId id="2147483660" r:id="rId7"/>
    <p:sldLayoutId id="2147483661" r:id="rId8"/>
    <p:sldLayoutId id="2147483652" r:id="rId9"/>
    <p:sldLayoutId id="2147483653" r:id="rId10"/>
    <p:sldLayoutId id="2147483654" r:id="rId11"/>
    <p:sldLayoutId id="2147483655" r:id="rId12"/>
    <p:sldLayoutId id="2147483656" r:id="rId13"/>
    <p:sldLayoutId id="2147483657" r:id="rId14"/>
    <p:sldLayoutId id="2147483658" r:id="rId15"/>
    <p:sldLayoutId id="2147483659"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23.emf"/><Relationship Id="rId5" Type="http://schemas.openxmlformats.org/officeDocument/2006/relationships/image" Target="../media/image22.emf"/><Relationship Id="rId4" Type="http://schemas.openxmlformats.org/officeDocument/2006/relationships/image" Target="../media/image21.emf"/></Relationships>
</file>

<file path=ppt/slides/_rels/slide1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6.emf"/><Relationship Id="rId7"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8.emf"/><Relationship Id="rId5" Type="http://schemas.openxmlformats.org/officeDocument/2006/relationships/hyperlink" Target="https://nccd.cdc.gov/Toolkit/DiabetesImpact" TargetMode="External"/><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hyperlink" Target="https://coveragetoolkit.org/participating-payers/" TargetMode="External"/></Relationships>
</file>

<file path=ppt/slides/_rels/slide17.xml.rels><?xml version="1.0" encoding="UTF-8" standalone="yes"?>
<Relationships xmlns="http://schemas.openxmlformats.org/package/2006/relationships"><Relationship Id="rId8" Type="http://schemas.openxmlformats.org/officeDocument/2006/relationships/image" Target="../media/image35.emf"/><Relationship Id="rId3" Type="http://schemas.openxmlformats.org/officeDocument/2006/relationships/hyperlink" Target="http://www.cdc.gov/diabetes/prevention" TargetMode="External"/><Relationship Id="rId7" Type="http://schemas.openxmlformats.org/officeDocument/2006/relationships/image" Target="../media/image34.emf"/><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33.emf"/><Relationship Id="rId5" Type="http://schemas.openxmlformats.org/officeDocument/2006/relationships/image" Target="../media/image32.emf"/><Relationship Id="rId10" Type="http://schemas.openxmlformats.org/officeDocument/2006/relationships/image" Target="../media/image37.emf"/><Relationship Id="rId4" Type="http://schemas.openxmlformats.org/officeDocument/2006/relationships/image" Target="../media/image31.emf"/><Relationship Id="rId9" Type="http://schemas.openxmlformats.org/officeDocument/2006/relationships/image" Target="../media/image36.emf"/></Relationships>
</file>

<file path=ppt/slides/_rels/slide1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hyperlink" Target="https://icer-review.org/wp-content/uploads/2016/07/CTAF_DPP_Final_Evidence_Report_072516.pdf"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emf"/><Relationship Id="rId7" Type="http://schemas.openxmlformats.org/officeDocument/2006/relationships/image" Target="../media/image16.emf"/><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emf"/></Relationships>
</file>

<file path=ppt/slides/_rels/slide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hyperlink" Target="https://nccd.cdc.gov/Toolkit/DiabetesImpact"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62000" y="3733800"/>
            <a:ext cx="7772400" cy="1470025"/>
          </a:xfrm>
        </p:spPr>
        <p:txBody>
          <a:bodyPr>
            <a:normAutofit/>
          </a:bodyPr>
          <a:lstStyle/>
          <a:p>
            <a:r>
              <a:rPr lang="en-US" sz="3600" dirty="0"/>
              <a:t>Prediabetes Is Affecting Your Workforce: How You Can Help</a:t>
            </a:r>
          </a:p>
        </p:txBody>
      </p:sp>
      <p:sp>
        <p:nvSpPr>
          <p:cNvPr id="5" name="TextBox 4">
            <a:extLst>
              <a:ext uri="{FF2B5EF4-FFF2-40B4-BE49-F238E27FC236}">
                <a16:creationId xmlns:a16="http://schemas.microsoft.com/office/drawing/2014/main" id="{BA317877-35C3-46C7-A28E-F445FDA579BA}"/>
              </a:ext>
            </a:extLst>
          </p:cNvPr>
          <p:cNvSpPr txBox="1"/>
          <p:nvPr/>
        </p:nvSpPr>
        <p:spPr>
          <a:xfrm>
            <a:off x="7391400" y="5943600"/>
            <a:ext cx="1128584" cy="646331"/>
          </a:xfrm>
          <a:prstGeom prst="rect">
            <a:avLst/>
          </a:prstGeom>
          <a:noFill/>
        </p:spPr>
        <p:txBody>
          <a:bodyPr wrap="square" rtlCol="0">
            <a:spAutoFit/>
          </a:bodyPr>
          <a:lstStyle/>
          <a:p>
            <a:pPr algn="ctr"/>
            <a:r>
              <a:rPr lang="en-US" sz="1200" dirty="0">
                <a:solidFill>
                  <a:schemeClr val="bg1">
                    <a:lumMod val="50000"/>
                  </a:schemeClr>
                </a:solidFill>
                <a:highlight>
                  <a:srgbClr val="FFFF00"/>
                </a:highlight>
              </a:rPr>
              <a:t>[Insert organization logo]</a:t>
            </a:r>
          </a:p>
        </p:txBody>
      </p:sp>
    </p:spTree>
    <p:extLst>
      <p:ext uri="{BB962C8B-B14F-4D97-AF65-F5344CB8AC3E}">
        <p14:creationId xmlns:p14="http://schemas.microsoft.com/office/powerpoint/2010/main" val="10055524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568" t="13248" r="17129" b="12230"/>
          <a:stretch/>
        </p:blipFill>
        <p:spPr>
          <a:xfrm>
            <a:off x="0" y="-1"/>
            <a:ext cx="9144000" cy="6858001"/>
          </a:xfrm>
          <a:prstGeom prst="rect">
            <a:avLst/>
          </a:prstGeom>
        </p:spPr>
      </p:pic>
      <p:sp>
        <p:nvSpPr>
          <p:cNvPr id="4" name="Title 3"/>
          <p:cNvSpPr>
            <a:spLocks noGrp="1"/>
          </p:cNvSpPr>
          <p:nvPr>
            <p:ph type="title"/>
          </p:nvPr>
        </p:nvSpPr>
        <p:spPr>
          <a:xfrm>
            <a:off x="1524000" y="2057399"/>
            <a:ext cx="6211887" cy="3886201"/>
          </a:xfrm>
        </p:spPr>
        <p:txBody>
          <a:bodyPr/>
          <a:lstStyle/>
          <a:p>
            <a:pPr algn="ctr"/>
            <a:r>
              <a:rPr lang="en-US" sz="6000" b="0" dirty="0">
                <a:solidFill>
                  <a:srgbClr val="27AAE1"/>
                </a:solidFill>
              </a:rPr>
              <a:t>A solution</a:t>
            </a:r>
            <a:br>
              <a:rPr lang="en-US" dirty="0">
                <a:solidFill>
                  <a:srgbClr val="27AAE1"/>
                </a:solidFill>
              </a:rPr>
            </a:br>
            <a:br>
              <a:rPr lang="en-US" sz="2000" dirty="0">
                <a:solidFill>
                  <a:srgbClr val="27AAE1"/>
                </a:solidFill>
              </a:rPr>
            </a:br>
            <a:r>
              <a:rPr lang="en-US" dirty="0">
                <a:solidFill>
                  <a:srgbClr val="39536C"/>
                </a:solidFill>
                <a:highlight>
                  <a:srgbClr val="FFFF00"/>
                </a:highlight>
              </a:rPr>
              <a:t>[Insert name of your program]</a:t>
            </a:r>
          </a:p>
        </p:txBody>
      </p:sp>
    </p:spTree>
    <p:extLst>
      <p:ext uri="{BB962C8B-B14F-4D97-AF65-F5344CB8AC3E}">
        <p14:creationId xmlns:p14="http://schemas.microsoft.com/office/powerpoint/2010/main" val="4027836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C183D7F6-B498-43B3-948B-1728B52AA6E4}">
                <adec:decorative xmlns:adec="http://schemas.microsoft.com/office/drawing/2017/decorative" val="1"/>
              </a:ext>
            </a:extLst>
          </p:cNvPr>
          <p:cNvSpPr/>
          <p:nvPr/>
        </p:nvSpPr>
        <p:spPr>
          <a:xfrm>
            <a:off x="914400" y="609600"/>
            <a:ext cx="1752600" cy="1752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txBox="1">
            <a:spLocks/>
          </p:cNvSpPr>
          <p:nvPr/>
        </p:nvSpPr>
        <p:spPr>
          <a:xfrm>
            <a:off x="1066800" y="2438400"/>
            <a:ext cx="1447800" cy="9906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spcAft>
                <a:spcPts val="3000"/>
              </a:spcAft>
              <a:buNone/>
            </a:pPr>
            <a:r>
              <a:rPr lang="en-US" sz="1800" dirty="0">
                <a:solidFill>
                  <a:schemeClr val="bg1"/>
                </a:solidFill>
                <a:latin typeface="Arial" panose="020B0604020202020204" pitchFamily="34" charset="0"/>
                <a:cs typeface="Arial" panose="020B0604020202020204" pitchFamily="34" charset="0"/>
              </a:rPr>
              <a:t>A </a:t>
            </a:r>
            <a:r>
              <a:rPr lang="en-US" sz="1800" b="1" dirty="0">
                <a:solidFill>
                  <a:schemeClr val="bg1"/>
                </a:solidFill>
                <a:latin typeface="Arial" panose="020B0604020202020204" pitchFamily="34" charset="0"/>
                <a:cs typeface="Arial" panose="020B0604020202020204" pitchFamily="34" charset="0"/>
              </a:rPr>
              <a:t>full year </a:t>
            </a:r>
            <a:r>
              <a:rPr lang="en-US" sz="1800" dirty="0">
                <a:solidFill>
                  <a:schemeClr val="bg1"/>
                </a:solidFill>
                <a:latin typeface="Arial" panose="020B0604020202020204" pitchFamily="34" charset="0"/>
                <a:cs typeface="Arial" panose="020B0604020202020204" pitchFamily="34" charset="0"/>
              </a:rPr>
              <a:t>of support</a:t>
            </a:r>
            <a:endParaRPr lang="en-US" sz="1800" b="1" dirty="0">
              <a:solidFill>
                <a:schemeClr val="bg1"/>
              </a:solidFill>
              <a:latin typeface="Arial" panose="020B0604020202020204" pitchFamily="34" charset="0"/>
              <a:cs typeface="Arial" panose="020B0604020202020204" pitchFamily="34" charset="0"/>
            </a:endParaRPr>
          </a:p>
        </p:txBody>
      </p:sp>
      <p:sp>
        <p:nvSpPr>
          <p:cNvPr id="5" name="Oval 4">
            <a:extLst>
              <a:ext uri="{C183D7F6-B498-43B3-948B-1728B52AA6E4}">
                <adec:decorative xmlns:adec="http://schemas.microsoft.com/office/drawing/2017/decorative" val="1"/>
              </a:ext>
            </a:extLst>
          </p:cNvPr>
          <p:cNvSpPr/>
          <p:nvPr/>
        </p:nvSpPr>
        <p:spPr>
          <a:xfrm>
            <a:off x="3619500" y="609600"/>
            <a:ext cx="1752600" cy="1752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Content Placeholder 2"/>
          <p:cNvSpPr txBox="1">
            <a:spLocks/>
          </p:cNvSpPr>
          <p:nvPr/>
        </p:nvSpPr>
        <p:spPr>
          <a:xfrm>
            <a:off x="3581400" y="2438400"/>
            <a:ext cx="1905000" cy="8382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spcAft>
                <a:spcPts val="3000"/>
              </a:spcAft>
              <a:buNone/>
            </a:pPr>
            <a:r>
              <a:rPr lang="en-US" sz="1800" b="1" dirty="0">
                <a:solidFill>
                  <a:schemeClr val="bg1"/>
                </a:solidFill>
                <a:latin typeface="Arial" panose="020B0604020202020204" pitchFamily="34" charset="0"/>
                <a:cs typeface="Arial" panose="020B0604020202020204" pitchFamily="34" charset="0"/>
              </a:rPr>
              <a:t>Community-based</a:t>
            </a:r>
          </a:p>
        </p:txBody>
      </p:sp>
      <p:sp>
        <p:nvSpPr>
          <p:cNvPr id="6" name="Oval 5">
            <a:extLst>
              <a:ext uri="{C183D7F6-B498-43B3-948B-1728B52AA6E4}">
                <adec:decorative xmlns:adec="http://schemas.microsoft.com/office/drawing/2017/decorative" val="1"/>
              </a:ext>
            </a:extLst>
          </p:cNvPr>
          <p:cNvSpPr/>
          <p:nvPr/>
        </p:nvSpPr>
        <p:spPr>
          <a:xfrm>
            <a:off x="6324600" y="609600"/>
            <a:ext cx="1752600" cy="1752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Content Placeholder 2"/>
          <p:cNvSpPr txBox="1">
            <a:spLocks/>
          </p:cNvSpPr>
          <p:nvPr/>
        </p:nvSpPr>
        <p:spPr>
          <a:xfrm>
            <a:off x="6019800" y="2438400"/>
            <a:ext cx="2362200" cy="13716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spcAft>
                <a:spcPts val="3000"/>
              </a:spcAft>
              <a:buNone/>
            </a:pPr>
            <a:r>
              <a:rPr lang="en-US" sz="1800" b="1" dirty="0">
                <a:solidFill>
                  <a:schemeClr val="bg1"/>
                </a:solidFill>
                <a:latin typeface="Arial" panose="020B0604020202020204" pitchFamily="34" charset="0"/>
                <a:cs typeface="Arial" panose="020B0604020202020204" pitchFamily="34" charset="0"/>
              </a:rPr>
              <a:t>Cost-effective  </a:t>
            </a:r>
            <a:r>
              <a:rPr lang="en-US" sz="1800" dirty="0">
                <a:solidFill>
                  <a:schemeClr val="bg1"/>
                </a:solidFill>
                <a:latin typeface="Arial" panose="020B0604020202020204" pitchFamily="34" charset="0"/>
                <a:cs typeface="Arial" panose="020B0604020202020204" pitchFamily="34" charset="0"/>
              </a:rPr>
              <a:t>About $500 per person</a:t>
            </a:r>
          </a:p>
          <a:p>
            <a:pPr marL="0" indent="0" algn="ctr">
              <a:spcBef>
                <a:spcPts val="600"/>
              </a:spcBef>
              <a:spcAft>
                <a:spcPts val="3000"/>
              </a:spcAft>
              <a:buNone/>
            </a:pPr>
            <a:endParaRPr lang="en-US" sz="1800" b="1" dirty="0">
              <a:solidFill>
                <a:schemeClr val="bg1"/>
              </a:solidFill>
              <a:latin typeface="Arial" panose="020B0604020202020204" pitchFamily="34" charset="0"/>
              <a:cs typeface="Arial" panose="020B0604020202020204" pitchFamily="34" charset="0"/>
            </a:endParaRPr>
          </a:p>
        </p:txBody>
      </p:sp>
      <p:sp>
        <p:nvSpPr>
          <p:cNvPr id="7" name="Oval 6">
            <a:extLst>
              <a:ext uri="{C183D7F6-B498-43B3-948B-1728B52AA6E4}">
                <adec:decorative xmlns:adec="http://schemas.microsoft.com/office/drawing/2017/decorative" val="1"/>
              </a:ext>
            </a:extLst>
          </p:cNvPr>
          <p:cNvSpPr/>
          <p:nvPr/>
        </p:nvSpPr>
        <p:spPr>
          <a:xfrm>
            <a:off x="1828800" y="3429000"/>
            <a:ext cx="1752600" cy="1752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Content Placeholder 2"/>
          <p:cNvSpPr txBox="1">
            <a:spLocks/>
          </p:cNvSpPr>
          <p:nvPr/>
        </p:nvSpPr>
        <p:spPr>
          <a:xfrm>
            <a:off x="1066800" y="5181600"/>
            <a:ext cx="3352800" cy="17526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spcAft>
                <a:spcPts val="3000"/>
              </a:spcAft>
              <a:buNone/>
            </a:pPr>
            <a:r>
              <a:rPr lang="en-US" sz="1800" b="1" dirty="0">
                <a:solidFill>
                  <a:schemeClr val="bg1"/>
                </a:solidFill>
                <a:latin typeface="Arial" panose="020B0604020202020204" pitchFamily="34" charset="0"/>
                <a:cs typeface="Arial" panose="020B0604020202020204" pitchFamily="34" charset="0"/>
              </a:rPr>
              <a:t>CDC-approved</a:t>
            </a:r>
            <a:r>
              <a:rPr lang="en-US" sz="1800" dirty="0">
                <a:solidFill>
                  <a:schemeClr val="bg1"/>
                </a:solidFill>
                <a:latin typeface="Arial" panose="020B0604020202020204" pitchFamily="34" charset="0"/>
                <a:cs typeface="Arial" panose="020B0604020202020204" pitchFamily="34" charset="0"/>
              </a:rPr>
              <a:t> curriculum in English and </a:t>
            </a:r>
            <a:r>
              <a:rPr lang="en-US" sz="1800" dirty="0">
                <a:solidFill>
                  <a:schemeClr val="bg1">
                    <a:lumMod val="50000"/>
                  </a:schemeClr>
                </a:solidFill>
                <a:highlight>
                  <a:srgbClr val="FFFF00"/>
                </a:highlight>
                <a:latin typeface="Arial" panose="020B0604020202020204" pitchFamily="34" charset="0"/>
                <a:cs typeface="Arial" panose="020B0604020202020204" pitchFamily="34" charset="0"/>
              </a:rPr>
              <a:t>[insert if program is offered in other languages]</a:t>
            </a:r>
          </a:p>
        </p:txBody>
      </p:sp>
      <p:sp>
        <p:nvSpPr>
          <p:cNvPr id="8" name="Oval 7">
            <a:extLst>
              <a:ext uri="{C183D7F6-B498-43B3-948B-1728B52AA6E4}">
                <adec:decorative xmlns:adec="http://schemas.microsoft.com/office/drawing/2017/decorative" val="1"/>
              </a:ext>
            </a:extLst>
          </p:cNvPr>
          <p:cNvSpPr/>
          <p:nvPr/>
        </p:nvSpPr>
        <p:spPr>
          <a:xfrm>
            <a:off x="5486400" y="3429000"/>
            <a:ext cx="1752600" cy="1752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itle 3">
            <a:extLst>
              <a:ext uri="{FF2B5EF4-FFF2-40B4-BE49-F238E27FC236}">
                <a16:creationId xmlns:a16="http://schemas.microsoft.com/office/drawing/2014/main" id="{924F4BA4-85EE-4326-A51D-E727D00D1F6F}"/>
              </a:ext>
            </a:extLst>
          </p:cNvPr>
          <p:cNvSpPr>
            <a:spLocks noGrp="1"/>
          </p:cNvSpPr>
          <p:nvPr>
            <p:ph type="title"/>
          </p:nvPr>
        </p:nvSpPr>
        <p:spPr>
          <a:xfrm>
            <a:off x="4270663" y="5181600"/>
            <a:ext cx="4260273" cy="838200"/>
          </a:xfrm>
        </p:spPr>
        <p:txBody>
          <a:bodyPr>
            <a:normAutofit fontScale="90000"/>
          </a:bodyPr>
          <a:lstStyle/>
          <a:p>
            <a:pPr algn="ctr">
              <a:spcBef>
                <a:spcPts val="600"/>
              </a:spcBef>
              <a:spcAft>
                <a:spcPts val="3000"/>
              </a:spcAft>
            </a:pPr>
            <a:r>
              <a:rPr lang="en-US" sz="1800" b="0" cap="none" dirty="0">
                <a:latin typeface="Arial" panose="020B0604020202020204" pitchFamily="34" charset="0"/>
                <a:cs typeface="Arial" panose="020B0604020202020204" pitchFamily="34" charset="0"/>
              </a:rPr>
              <a:t>Program quality and adherence to </a:t>
            </a:r>
            <a:r>
              <a:rPr lang="en-US" sz="1800" cap="none" dirty="0">
                <a:latin typeface="Arial" panose="020B0604020202020204" pitchFamily="34" charset="0"/>
                <a:cs typeface="Arial" panose="020B0604020202020204" pitchFamily="34" charset="0"/>
              </a:rPr>
              <a:t>scientific standards </a:t>
            </a:r>
            <a:r>
              <a:rPr lang="en-US" sz="1800" b="0" cap="none" dirty="0">
                <a:latin typeface="Arial" panose="020B0604020202020204" pitchFamily="34" charset="0"/>
                <a:cs typeface="Arial" panose="020B0604020202020204" pitchFamily="34" charset="0"/>
              </a:rPr>
              <a:t>monitored by CDC recognition program</a:t>
            </a:r>
          </a:p>
        </p:txBody>
      </p:sp>
      <p:pic>
        <p:nvPicPr>
          <p:cNvPr id="13" name="Picture 12">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295400" y="914400"/>
            <a:ext cx="990600" cy="1055914"/>
          </a:xfrm>
          <a:prstGeom prst="rect">
            <a:avLst/>
          </a:prstGeom>
        </p:spPr>
      </p:pic>
      <p:pic>
        <p:nvPicPr>
          <p:cNvPr id="14" name="Picture 13">
            <a:extLs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873500" y="1066800"/>
            <a:ext cx="1308100" cy="723900"/>
          </a:xfrm>
          <a:prstGeom prst="rect">
            <a:avLst/>
          </a:prstGeom>
        </p:spPr>
      </p:pic>
      <p:pic>
        <p:nvPicPr>
          <p:cNvPr id="15" name="Picture 14">
            <a:extLs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629400" y="1066800"/>
            <a:ext cx="1257300" cy="914400"/>
          </a:xfrm>
          <a:prstGeom prst="rect">
            <a:avLst/>
          </a:prstGeom>
        </p:spPr>
      </p:pic>
      <p:pic>
        <p:nvPicPr>
          <p:cNvPr id="16" name="Picture 15">
            <a:extLs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2209800" y="3733800"/>
            <a:ext cx="939107" cy="1244600"/>
          </a:xfrm>
          <a:prstGeom prst="rect">
            <a:avLst/>
          </a:prstGeom>
        </p:spPr>
      </p:pic>
      <p:pic>
        <p:nvPicPr>
          <p:cNvPr id="18" name="Picture 17">
            <a:extLs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057393" y="3182229"/>
            <a:ext cx="2534413" cy="2043880"/>
          </a:xfrm>
          <a:prstGeom prst="rect">
            <a:avLst/>
          </a:prstGeom>
        </p:spPr>
      </p:pic>
    </p:spTree>
    <p:extLst>
      <p:ext uri="{BB962C8B-B14F-4D97-AF65-F5344CB8AC3E}">
        <p14:creationId xmlns:p14="http://schemas.microsoft.com/office/powerpoint/2010/main" val="32213607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676400" y="685800"/>
            <a:ext cx="1661651" cy="1981200"/>
          </a:xfrm>
          <a:prstGeom prst="rect">
            <a:avLst/>
          </a:prstGeom>
        </p:spPr>
      </p:pic>
      <p:sp>
        <p:nvSpPr>
          <p:cNvPr id="4" name="Title 3"/>
          <p:cNvSpPr>
            <a:spLocks noGrp="1"/>
          </p:cNvSpPr>
          <p:nvPr>
            <p:ph type="title"/>
          </p:nvPr>
        </p:nvSpPr>
        <p:spPr>
          <a:xfrm>
            <a:off x="3505200" y="838200"/>
            <a:ext cx="4495801" cy="1981200"/>
          </a:xfrm>
        </p:spPr>
        <p:txBody>
          <a:bodyPr/>
          <a:lstStyle/>
          <a:p>
            <a:r>
              <a:rPr lang="en-US" sz="3200" b="0" dirty="0">
                <a:solidFill>
                  <a:srgbClr val="39536C"/>
                </a:solidFill>
                <a:highlight>
                  <a:srgbClr val="FFFF00"/>
                </a:highlight>
              </a:rPr>
              <a:t>[Insert name of your program</a:t>
            </a:r>
            <a:r>
              <a:rPr lang="en-US" sz="3200" b="0" dirty="0">
                <a:solidFill>
                  <a:srgbClr val="39536C"/>
                </a:solidFill>
              </a:rPr>
              <a:t>]</a:t>
            </a:r>
            <a:br>
              <a:rPr lang="en-US" b="0" dirty="0">
                <a:solidFill>
                  <a:srgbClr val="39536C"/>
                </a:solidFill>
              </a:rPr>
            </a:br>
            <a:r>
              <a:rPr lang="en-US" sz="4800" b="0" dirty="0">
                <a:solidFill>
                  <a:srgbClr val="39536C"/>
                </a:solidFill>
              </a:rPr>
              <a:t>WORKS!</a:t>
            </a:r>
          </a:p>
        </p:txBody>
      </p:sp>
      <p:sp>
        <p:nvSpPr>
          <p:cNvPr id="3" name="Content Placeholder 2">
            <a:extLst>
              <a:ext uri="{FF2B5EF4-FFF2-40B4-BE49-F238E27FC236}">
                <a16:creationId xmlns:a16="http://schemas.microsoft.com/office/drawing/2014/main" id="{ED84F643-FC40-4B2E-AFB5-74D882D9D3C8}"/>
              </a:ext>
            </a:extLst>
          </p:cNvPr>
          <p:cNvSpPr txBox="1">
            <a:spLocks/>
          </p:cNvSpPr>
          <p:nvPr/>
        </p:nvSpPr>
        <p:spPr>
          <a:xfrm>
            <a:off x="838200" y="3276600"/>
            <a:ext cx="2743200" cy="286349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600"/>
              </a:spcBef>
              <a:spcAft>
                <a:spcPts val="600"/>
              </a:spcAft>
              <a:buFont typeface="Arial" panose="020B0604020202020204" pitchFamily="34" charset="0"/>
              <a:buNone/>
            </a:pPr>
            <a:r>
              <a:rPr lang="en-US" sz="3600" dirty="0">
                <a:solidFill>
                  <a:srgbClr val="FFFFFF"/>
                </a:solidFill>
                <a:latin typeface="Arial" panose="020B0604020202020204" pitchFamily="34" charset="0"/>
                <a:cs typeface="Arial" panose="020B0604020202020204" pitchFamily="34" charset="0"/>
              </a:rPr>
              <a:t>Can prevent or delay type 2 diabetes by</a:t>
            </a:r>
          </a:p>
        </p:txBody>
      </p:sp>
      <p:sp>
        <p:nvSpPr>
          <p:cNvPr id="5" name="Content Placeholder 2">
            <a:extLst>
              <a:ext uri="{FF2B5EF4-FFF2-40B4-BE49-F238E27FC236}">
                <a16:creationId xmlns:a16="http://schemas.microsoft.com/office/drawing/2014/main" id="{ED84F643-FC40-4B2E-AFB5-74D882D9D3C8}"/>
              </a:ext>
            </a:extLst>
          </p:cNvPr>
          <p:cNvSpPr txBox="1">
            <a:spLocks/>
          </p:cNvSpPr>
          <p:nvPr/>
        </p:nvSpPr>
        <p:spPr>
          <a:xfrm>
            <a:off x="3581400" y="2743200"/>
            <a:ext cx="6019800" cy="335280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600"/>
              </a:spcBef>
              <a:spcAft>
                <a:spcPts val="600"/>
              </a:spcAft>
              <a:buFont typeface="Arial" panose="020B0604020202020204" pitchFamily="34" charset="0"/>
              <a:buNone/>
            </a:pPr>
            <a:r>
              <a:rPr lang="en-US" sz="20000" b="1" dirty="0">
                <a:solidFill>
                  <a:schemeClr val="bg1"/>
                </a:solidFill>
                <a:latin typeface="Arial" panose="020B0604020202020204" pitchFamily="34" charset="0"/>
                <a:cs typeface="Arial" panose="020B0604020202020204" pitchFamily="34" charset="0"/>
              </a:rPr>
              <a:t>58</a:t>
            </a:r>
            <a:r>
              <a:rPr lang="en-US" sz="15000" b="1" dirty="0">
                <a:solidFill>
                  <a:schemeClr val="bg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905163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685800"/>
            <a:ext cx="6592887" cy="3635375"/>
          </a:xfrm>
        </p:spPr>
        <p:txBody>
          <a:bodyPr/>
          <a:lstStyle/>
          <a:p>
            <a:r>
              <a:rPr lang="en-US" sz="5400" cap="none" dirty="0"/>
              <a:t>Testimonial can go here and be a few lines long.</a:t>
            </a:r>
            <a:br>
              <a:rPr lang="en-US" sz="5400" cap="none" dirty="0"/>
            </a:br>
            <a:br>
              <a:rPr lang="en-US" dirty="0"/>
            </a:br>
            <a:r>
              <a:rPr lang="en-US" sz="1200" spc="100" dirty="0">
                <a:solidFill>
                  <a:srgbClr val="39536C"/>
                </a:solidFill>
              </a:rPr>
              <a:t>—</a:t>
            </a:r>
            <a:r>
              <a:rPr lang="en-US" sz="1200" spc="100">
                <a:solidFill>
                  <a:srgbClr val="39536C"/>
                </a:solidFill>
              </a:rPr>
              <a:t>First Last name</a:t>
            </a:r>
            <a:endParaRPr lang="en-US" sz="1200" spc="100" dirty="0">
              <a:solidFill>
                <a:srgbClr val="39536C"/>
              </a:solidFill>
            </a:endParaRPr>
          </a:p>
        </p:txBody>
      </p:sp>
    </p:spTree>
    <p:extLst>
      <p:ext uri="{BB962C8B-B14F-4D97-AF65-F5344CB8AC3E}">
        <p14:creationId xmlns:p14="http://schemas.microsoft.com/office/powerpoint/2010/main" val="38400811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685800"/>
            <a:ext cx="7202487" cy="3635375"/>
          </a:xfrm>
        </p:spPr>
        <p:txBody>
          <a:bodyPr/>
          <a:lstStyle/>
          <a:p>
            <a:r>
              <a:rPr lang="en-US" sz="5400" cap="none" dirty="0"/>
              <a:t>Testimonial can go here and be a few lines long.</a:t>
            </a:r>
            <a:br>
              <a:rPr lang="en-US" sz="5400" cap="none" dirty="0"/>
            </a:br>
            <a:br>
              <a:rPr lang="en-US" dirty="0"/>
            </a:br>
            <a:r>
              <a:rPr lang="en-US" sz="1200" spc="100" dirty="0">
                <a:solidFill>
                  <a:srgbClr val="27AAE1"/>
                </a:solidFill>
              </a:rPr>
              <a:t>—First Last name</a:t>
            </a:r>
          </a:p>
        </p:txBody>
      </p:sp>
    </p:spTree>
    <p:extLst>
      <p:ext uri="{BB962C8B-B14F-4D97-AF65-F5344CB8AC3E}">
        <p14:creationId xmlns:p14="http://schemas.microsoft.com/office/powerpoint/2010/main" val="22023056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533400"/>
            <a:ext cx="7278687" cy="1219200"/>
          </a:xfrm>
        </p:spPr>
        <p:txBody>
          <a:bodyPr/>
          <a:lstStyle/>
          <a:p>
            <a:pPr algn="ctr"/>
            <a:r>
              <a:rPr lang="en-US" dirty="0"/>
              <a:t>What can you do?</a:t>
            </a:r>
          </a:p>
        </p:txBody>
      </p:sp>
      <p:grpSp>
        <p:nvGrpSpPr>
          <p:cNvPr id="14" name="Group 13">
            <a:extLst>
              <a:ext uri="{FF2B5EF4-FFF2-40B4-BE49-F238E27FC236}">
                <a16:creationId xmlns:a16="http://schemas.microsoft.com/office/drawing/2014/main" id="{0C1658B1-4561-4916-BE6C-77F197EDEB21}"/>
              </a:ext>
              <a:ext uri="{C183D7F6-B498-43B3-948B-1728B52AA6E4}">
                <adec:decorative xmlns:adec="http://schemas.microsoft.com/office/drawing/2017/decorative" val="1"/>
              </a:ext>
            </a:extLst>
          </p:cNvPr>
          <p:cNvGrpSpPr/>
          <p:nvPr/>
        </p:nvGrpSpPr>
        <p:grpSpPr>
          <a:xfrm>
            <a:off x="533400" y="1676400"/>
            <a:ext cx="1752600" cy="1752600"/>
            <a:chOff x="533400" y="1676400"/>
            <a:chExt cx="1752600" cy="1752600"/>
          </a:xfrm>
        </p:grpSpPr>
        <p:sp>
          <p:nvSpPr>
            <p:cNvPr id="4" name="Oval 3">
              <a:extLst>
                <a:ext uri="{C183D7F6-B498-43B3-948B-1728B52AA6E4}">
                  <adec:decorative xmlns:adec="http://schemas.microsoft.com/office/drawing/2017/decorative" val="1"/>
                </a:ext>
              </a:extLst>
            </p:cNvPr>
            <p:cNvSpPr/>
            <p:nvPr/>
          </p:nvSpPr>
          <p:spPr>
            <a:xfrm>
              <a:off x="533400" y="1676400"/>
              <a:ext cx="1752600" cy="1752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8" name="Picture 17">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14400" y="1981200"/>
              <a:ext cx="990600" cy="1193800"/>
            </a:xfrm>
            <a:prstGeom prst="rect">
              <a:avLst/>
            </a:prstGeom>
          </p:spPr>
        </p:pic>
      </p:grpSp>
      <p:sp>
        <p:nvSpPr>
          <p:cNvPr id="10" name="Content Placeholder 2"/>
          <p:cNvSpPr txBox="1">
            <a:spLocks/>
          </p:cNvSpPr>
          <p:nvPr/>
        </p:nvSpPr>
        <p:spPr>
          <a:xfrm>
            <a:off x="533400" y="3505200"/>
            <a:ext cx="1752600" cy="251460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600"/>
              </a:spcBef>
              <a:spcAft>
                <a:spcPts val="600"/>
              </a:spcAft>
              <a:buNone/>
            </a:pPr>
            <a:r>
              <a:rPr lang="en-US" sz="1400" dirty="0">
                <a:solidFill>
                  <a:srgbClr val="39536C"/>
                </a:solidFill>
                <a:latin typeface="Arial" panose="020B0604020202020204" pitchFamily="34" charset="0"/>
                <a:cs typeface="Arial" panose="020B0604020202020204" pitchFamily="34" charset="0"/>
              </a:rPr>
              <a:t>Talk to your insurer about including CDC-approved lifestyle change programs like </a:t>
            </a:r>
            <a:br>
              <a:rPr lang="en-US" sz="1400" dirty="0">
                <a:solidFill>
                  <a:srgbClr val="39536C"/>
                </a:solidFill>
                <a:latin typeface="Arial" panose="020B0604020202020204" pitchFamily="34" charset="0"/>
                <a:cs typeface="Arial" panose="020B0604020202020204" pitchFamily="34" charset="0"/>
              </a:rPr>
            </a:br>
            <a:r>
              <a:rPr lang="en-US" sz="1400" dirty="0">
                <a:solidFill>
                  <a:srgbClr val="39536C"/>
                </a:solidFill>
                <a:latin typeface="Arial" panose="020B0604020202020204" pitchFamily="34" charset="0"/>
                <a:cs typeface="Arial" panose="020B0604020202020204" pitchFamily="34" charset="0"/>
              </a:rPr>
              <a:t>ours as a </a:t>
            </a:r>
            <a:r>
              <a:rPr lang="en-US" sz="1400" b="1" dirty="0">
                <a:solidFill>
                  <a:srgbClr val="39536C"/>
                </a:solidFill>
                <a:latin typeface="Arial" panose="020B0604020202020204" pitchFamily="34" charset="0"/>
                <a:cs typeface="Arial" panose="020B0604020202020204" pitchFamily="34" charset="0"/>
              </a:rPr>
              <a:t>covered health benefit </a:t>
            </a:r>
            <a:br>
              <a:rPr lang="en-US" sz="1400" b="1" dirty="0">
                <a:solidFill>
                  <a:srgbClr val="39536C"/>
                </a:solidFill>
                <a:latin typeface="Arial" panose="020B0604020202020204" pitchFamily="34" charset="0"/>
                <a:cs typeface="Arial" panose="020B0604020202020204" pitchFamily="34" charset="0"/>
              </a:rPr>
            </a:br>
            <a:r>
              <a:rPr lang="en-US" sz="1400" dirty="0">
                <a:solidFill>
                  <a:srgbClr val="39536C"/>
                </a:solidFill>
                <a:latin typeface="Arial" panose="020B0604020202020204" pitchFamily="34" charset="0"/>
                <a:cs typeface="Arial" panose="020B0604020202020204" pitchFamily="34" charset="0"/>
              </a:rPr>
              <a:t>and offer it to </a:t>
            </a:r>
            <a:br>
              <a:rPr lang="en-US" sz="1400" dirty="0">
                <a:solidFill>
                  <a:srgbClr val="39536C"/>
                </a:solidFill>
                <a:latin typeface="Arial" panose="020B0604020202020204" pitchFamily="34" charset="0"/>
                <a:cs typeface="Arial" panose="020B0604020202020204" pitchFamily="34" charset="0"/>
              </a:rPr>
            </a:br>
            <a:r>
              <a:rPr lang="en-US" sz="1400" dirty="0">
                <a:solidFill>
                  <a:srgbClr val="39536C"/>
                </a:solidFill>
                <a:latin typeface="Arial" panose="020B0604020202020204" pitchFamily="34" charset="0"/>
                <a:cs typeface="Arial" panose="020B0604020202020204" pitchFamily="34" charset="0"/>
              </a:rPr>
              <a:t>your employees. </a:t>
            </a:r>
          </a:p>
        </p:txBody>
      </p:sp>
      <p:grpSp>
        <p:nvGrpSpPr>
          <p:cNvPr id="13" name="Group 12">
            <a:extLst>
              <a:ext uri="{FF2B5EF4-FFF2-40B4-BE49-F238E27FC236}">
                <a16:creationId xmlns:a16="http://schemas.microsoft.com/office/drawing/2014/main" id="{069259D1-93F4-44AD-8800-9DFED43C7654}"/>
              </a:ext>
              <a:ext uri="{C183D7F6-B498-43B3-948B-1728B52AA6E4}">
                <adec:decorative xmlns:adec="http://schemas.microsoft.com/office/drawing/2017/decorative" val="1"/>
              </a:ext>
            </a:extLst>
          </p:cNvPr>
          <p:cNvGrpSpPr/>
          <p:nvPr/>
        </p:nvGrpSpPr>
        <p:grpSpPr>
          <a:xfrm>
            <a:off x="2641600" y="1676400"/>
            <a:ext cx="1752600" cy="1752600"/>
            <a:chOff x="2641600" y="1676400"/>
            <a:chExt cx="1752600" cy="1752600"/>
          </a:xfrm>
        </p:grpSpPr>
        <p:sp>
          <p:nvSpPr>
            <p:cNvPr id="5" name="Oval 4">
              <a:extLst>
                <a:ext uri="{C183D7F6-B498-43B3-948B-1728B52AA6E4}">
                  <adec:decorative xmlns:adec="http://schemas.microsoft.com/office/drawing/2017/decorative" val="1"/>
                </a:ext>
              </a:extLst>
            </p:cNvPr>
            <p:cNvSpPr/>
            <p:nvPr/>
          </p:nvSpPr>
          <p:spPr>
            <a:xfrm>
              <a:off x="2641600" y="1676400"/>
              <a:ext cx="1752600" cy="1752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 name="Picture 19">
              <a:extLs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048000" y="2133600"/>
              <a:ext cx="914400" cy="914400"/>
            </a:xfrm>
            <a:prstGeom prst="rect">
              <a:avLst/>
            </a:prstGeom>
          </p:spPr>
        </p:pic>
      </p:grpSp>
      <p:sp>
        <p:nvSpPr>
          <p:cNvPr id="12" name="Content Placeholder 2"/>
          <p:cNvSpPr txBox="1">
            <a:spLocks/>
          </p:cNvSpPr>
          <p:nvPr/>
        </p:nvSpPr>
        <p:spPr>
          <a:xfrm>
            <a:off x="2667000" y="3505200"/>
            <a:ext cx="1981200" cy="19050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600"/>
              </a:spcBef>
              <a:spcAft>
                <a:spcPts val="600"/>
              </a:spcAft>
              <a:buNone/>
            </a:pPr>
            <a:r>
              <a:rPr lang="en-US" sz="1400" dirty="0">
                <a:solidFill>
                  <a:srgbClr val="39536C"/>
                </a:solidFill>
                <a:latin typeface="Arial" panose="020B0604020202020204" pitchFamily="34" charset="0"/>
                <a:cs typeface="Arial" panose="020B0604020202020204" pitchFamily="34" charset="0"/>
              </a:rPr>
              <a:t>Estimate Return on Investment </a:t>
            </a:r>
            <a:br>
              <a:rPr lang="en-US" sz="1400" dirty="0">
                <a:solidFill>
                  <a:srgbClr val="39536C"/>
                </a:solidFill>
                <a:latin typeface="Arial" panose="020B0604020202020204" pitchFamily="34" charset="0"/>
                <a:cs typeface="Arial" panose="020B0604020202020204" pitchFamily="34" charset="0"/>
              </a:rPr>
            </a:br>
            <a:r>
              <a:rPr lang="en-US" sz="1400" dirty="0">
                <a:solidFill>
                  <a:srgbClr val="39536C"/>
                </a:solidFill>
                <a:latin typeface="Arial" panose="020B0604020202020204" pitchFamily="34" charset="0"/>
                <a:cs typeface="Arial" panose="020B0604020202020204" pitchFamily="34" charset="0"/>
              </a:rPr>
              <a:t>with CDC’s cost calculator at </a:t>
            </a:r>
            <a:r>
              <a:rPr lang="en-US" sz="1400" u="sng" dirty="0">
                <a:latin typeface="Arial" panose="020B0604020202020204" pitchFamily="34" charset="0"/>
                <a:cs typeface="Arial" panose="020B0604020202020204" pitchFamily="34" charset="0"/>
                <a:hlinkClick r:id="rId5"/>
              </a:rPr>
              <a:t>https://nccd.cdc.gov/Toolkit/DiabetesImpact</a:t>
            </a:r>
            <a:r>
              <a:rPr lang="en-US" sz="1400" dirty="0">
                <a:solidFill>
                  <a:srgbClr val="39536C"/>
                </a:solidFill>
                <a:latin typeface="Arial" panose="020B0604020202020204" pitchFamily="34" charset="0"/>
                <a:cs typeface="Arial" panose="020B0604020202020204" pitchFamily="34" charset="0"/>
              </a:rPr>
              <a:t>.</a:t>
            </a:r>
          </a:p>
        </p:txBody>
      </p:sp>
      <p:grpSp>
        <p:nvGrpSpPr>
          <p:cNvPr id="8" name="Group 7">
            <a:extLst>
              <a:ext uri="{FF2B5EF4-FFF2-40B4-BE49-F238E27FC236}">
                <a16:creationId xmlns:a16="http://schemas.microsoft.com/office/drawing/2014/main" id="{E454389B-6DBD-4FFA-B4F1-E28B78B709EA}"/>
              </a:ext>
              <a:ext uri="{C183D7F6-B498-43B3-948B-1728B52AA6E4}">
                <adec:decorative xmlns:adec="http://schemas.microsoft.com/office/drawing/2017/decorative" val="1"/>
              </a:ext>
            </a:extLst>
          </p:cNvPr>
          <p:cNvGrpSpPr/>
          <p:nvPr/>
        </p:nvGrpSpPr>
        <p:grpSpPr>
          <a:xfrm>
            <a:off x="4749800" y="1676400"/>
            <a:ext cx="1752600" cy="1752600"/>
            <a:chOff x="4749800" y="1676400"/>
            <a:chExt cx="1752600" cy="1752600"/>
          </a:xfrm>
        </p:grpSpPr>
        <p:sp>
          <p:nvSpPr>
            <p:cNvPr id="6" name="Oval 5">
              <a:extLst>
                <a:ext uri="{C183D7F6-B498-43B3-948B-1728B52AA6E4}">
                  <adec:decorative xmlns:adec="http://schemas.microsoft.com/office/drawing/2017/decorative" val="1"/>
                </a:ext>
              </a:extLst>
            </p:cNvPr>
            <p:cNvSpPr/>
            <p:nvPr/>
          </p:nvSpPr>
          <p:spPr>
            <a:xfrm>
              <a:off x="4749800" y="1676400"/>
              <a:ext cx="1752600" cy="1752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9" name="Picture 18">
              <a:extLs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4953000" y="2133600"/>
              <a:ext cx="1257300" cy="974124"/>
            </a:xfrm>
            <a:prstGeom prst="rect">
              <a:avLst/>
            </a:prstGeom>
          </p:spPr>
        </p:pic>
      </p:grpSp>
      <p:sp>
        <p:nvSpPr>
          <p:cNvPr id="11" name="Content Placeholder 2"/>
          <p:cNvSpPr txBox="1">
            <a:spLocks/>
          </p:cNvSpPr>
          <p:nvPr/>
        </p:nvSpPr>
        <p:spPr>
          <a:xfrm>
            <a:off x="4800600" y="3505200"/>
            <a:ext cx="1752600" cy="19050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600"/>
              </a:spcBef>
              <a:spcAft>
                <a:spcPts val="600"/>
              </a:spcAft>
              <a:buNone/>
            </a:pPr>
            <a:r>
              <a:rPr lang="en-US" sz="1400" b="1" dirty="0">
                <a:solidFill>
                  <a:srgbClr val="39536C"/>
                </a:solidFill>
                <a:latin typeface="Arial" panose="020B0604020202020204" pitchFamily="34" charset="0"/>
                <a:cs typeface="Arial" panose="020B0604020202020204" pitchFamily="34" charset="0"/>
              </a:rPr>
              <a:t>Consider</a:t>
            </a:r>
            <a:r>
              <a:rPr lang="en-US" sz="1400" dirty="0">
                <a:solidFill>
                  <a:srgbClr val="39536C"/>
                </a:solidFill>
                <a:latin typeface="Arial" panose="020B0604020202020204" pitchFamily="34" charset="0"/>
                <a:cs typeface="Arial" panose="020B0604020202020204" pitchFamily="34" charset="0"/>
              </a:rPr>
              <a:t> </a:t>
            </a:r>
            <a:r>
              <a:rPr lang="en-US" sz="1400" b="1" dirty="0">
                <a:solidFill>
                  <a:srgbClr val="39536C"/>
                </a:solidFill>
                <a:latin typeface="Arial" panose="020B0604020202020204" pitchFamily="34" charset="0"/>
                <a:cs typeface="Arial" panose="020B0604020202020204" pitchFamily="34" charset="0"/>
              </a:rPr>
              <a:t>offering the program at your worksite </a:t>
            </a:r>
            <a:br>
              <a:rPr lang="en-US" sz="1400" b="1" dirty="0">
                <a:solidFill>
                  <a:srgbClr val="39536C"/>
                </a:solidFill>
                <a:latin typeface="Arial" panose="020B0604020202020204" pitchFamily="34" charset="0"/>
                <a:cs typeface="Arial" panose="020B0604020202020204" pitchFamily="34" charset="0"/>
              </a:rPr>
            </a:br>
            <a:r>
              <a:rPr lang="en-US" sz="1400" dirty="0">
                <a:solidFill>
                  <a:srgbClr val="39536C"/>
                </a:solidFill>
                <a:latin typeface="Arial" panose="020B0604020202020204" pitchFamily="34" charset="0"/>
                <a:cs typeface="Arial" panose="020B0604020202020204" pitchFamily="34" charset="0"/>
              </a:rPr>
              <a:t>with help from one of our trained lifestyle coaches.</a:t>
            </a:r>
          </a:p>
        </p:txBody>
      </p:sp>
      <p:grpSp>
        <p:nvGrpSpPr>
          <p:cNvPr id="3" name="Group 2">
            <a:extLst>
              <a:ext uri="{FF2B5EF4-FFF2-40B4-BE49-F238E27FC236}">
                <a16:creationId xmlns:a16="http://schemas.microsoft.com/office/drawing/2014/main" id="{0500FE1F-2717-4AE5-9983-13E7888EBCB0}"/>
              </a:ext>
              <a:ext uri="{C183D7F6-B498-43B3-948B-1728B52AA6E4}">
                <adec:decorative xmlns:adec="http://schemas.microsoft.com/office/drawing/2017/decorative" val="1"/>
              </a:ext>
            </a:extLst>
          </p:cNvPr>
          <p:cNvGrpSpPr/>
          <p:nvPr/>
        </p:nvGrpSpPr>
        <p:grpSpPr>
          <a:xfrm>
            <a:off x="6858000" y="1676400"/>
            <a:ext cx="1752600" cy="1752600"/>
            <a:chOff x="6858000" y="1676400"/>
            <a:chExt cx="1752600" cy="1752600"/>
          </a:xfrm>
        </p:grpSpPr>
        <p:sp>
          <p:nvSpPr>
            <p:cNvPr id="7" name="Oval 6">
              <a:extLst>
                <a:ext uri="{C183D7F6-B498-43B3-948B-1728B52AA6E4}">
                  <adec:decorative xmlns:adec="http://schemas.microsoft.com/office/drawing/2017/decorative" val="1"/>
                </a:ext>
              </a:extLst>
            </p:cNvPr>
            <p:cNvSpPr/>
            <p:nvPr/>
          </p:nvSpPr>
          <p:spPr>
            <a:xfrm>
              <a:off x="6858000" y="1676400"/>
              <a:ext cx="1752600" cy="17526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1" name="Picture 20">
              <a:extLs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rot="1029033">
              <a:off x="7162800" y="1905000"/>
              <a:ext cx="1143000" cy="1168400"/>
            </a:xfrm>
            <a:prstGeom prst="rect">
              <a:avLst/>
            </a:prstGeom>
          </p:spPr>
        </p:pic>
      </p:grpSp>
      <p:sp>
        <p:nvSpPr>
          <p:cNvPr id="9" name="Content Placeholder 2"/>
          <p:cNvSpPr txBox="1">
            <a:spLocks/>
          </p:cNvSpPr>
          <p:nvPr/>
        </p:nvSpPr>
        <p:spPr>
          <a:xfrm>
            <a:off x="6858000" y="3505200"/>
            <a:ext cx="1981200" cy="28194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600"/>
              </a:spcBef>
              <a:spcAft>
                <a:spcPts val="600"/>
              </a:spcAft>
              <a:buNone/>
            </a:pPr>
            <a:r>
              <a:rPr lang="en-US" sz="1400" dirty="0">
                <a:solidFill>
                  <a:srgbClr val="39536C"/>
                </a:solidFill>
                <a:latin typeface="Arial" panose="020B0604020202020204" pitchFamily="34" charset="0"/>
                <a:cs typeface="Arial" panose="020B0604020202020204" pitchFamily="34" charset="0"/>
              </a:rPr>
              <a:t>Work with the National Diabetes Prevention Program to </a:t>
            </a:r>
            <a:r>
              <a:rPr lang="en-US" sz="1400" b="1" dirty="0">
                <a:solidFill>
                  <a:srgbClr val="39536C"/>
                </a:solidFill>
                <a:latin typeface="Arial" panose="020B0604020202020204" pitchFamily="34" charset="0"/>
                <a:cs typeface="Arial" panose="020B0604020202020204" pitchFamily="34" charset="0"/>
              </a:rPr>
              <a:t>promote the program </a:t>
            </a:r>
            <a:r>
              <a:rPr lang="en-US" sz="1400" dirty="0">
                <a:solidFill>
                  <a:srgbClr val="39536C"/>
                </a:solidFill>
                <a:latin typeface="Arial" panose="020B0604020202020204" pitchFamily="34" charset="0"/>
                <a:cs typeface="Arial" panose="020B0604020202020204" pitchFamily="34" charset="0"/>
              </a:rPr>
              <a:t>by including information in </a:t>
            </a:r>
            <a:r>
              <a:rPr lang="en-US" sz="1400" b="1" dirty="0">
                <a:solidFill>
                  <a:srgbClr val="39536C"/>
                </a:solidFill>
                <a:latin typeface="Arial" panose="020B0604020202020204" pitchFamily="34" charset="0"/>
                <a:cs typeface="Arial" panose="020B0604020202020204" pitchFamily="34" charset="0"/>
              </a:rPr>
              <a:t>emails</a:t>
            </a:r>
            <a:r>
              <a:rPr lang="en-US" sz="1400" dirty="0">
                <a:solidFill>
                  <a:srgbClr val="39536C"/>
                </a:solidFill>
                <a:latin typeface="Arial" panose="020B0604020202020204" pitchFamily="34" charset="0"/>
                <a:cs typeface="Arial" panose="020B0604020202020204" pitchFamily="34" charset="0"/>
              </a:rPr>
              <a:t> and your </a:t>
            </a:r>
            <a:r>
              <a:rPr lang="en-US" sz="1400" b="1" dirty="0">
                <a:solidFill>
                  <a:srgbClr val="39536C"/>
                </a:solidFill>
                <a:latin typeface="Arial" panose="020B0604020202020204" pitchFamily="34" charset="0"/>
                <a:cs typeface="Arial" panose="020B0604020202020204" pitchFamily="34" charset="0"/>
              </a:rPr>
              <a:t>newsletter</a:t>
            </a:r>
            <a:r>
              <a:rPr lang="en-US" sz="1400" dirty="0">
                <a:solidFill>
                  <a:srgbClr val="39536C"/>
                </a:solidFill>
                <a:latin typeface="Arial" panose="020B0604020202020204" pitchFamily="34" charset="0"/>
                <a:cs typeface="Arial" panose="020B0604020202020204" pitchFamily="34" charset="0"/>
              </a:rPr>
              <a:t>,</a:t>
            </a:r>
            <a:r>
              <a:rPr lang="en-US" sz="1400" b="1" dirty="0">
                <a:solidFill>
                  <a:srgbClr val="39536C"/>
                </a:solidFill>
                <a:latin typeface="Arial" panose="020B0604020202020204" pitchFamily="34" charset="0"/>
                <a:cs typeface="Arial" panose="020B0604020202020204" pitchFamily="34" charset="0"/>
              </a:rPr>
              <a:t> on your website</a:t>
            </a:r>
            <a:r>
              <a:rPr lang="en-US" sz="1400" dirty="0">
                <a:solidFill>
                  <a:srgbClr val="39536C"/>
                </a:solidFill>
                <a:latin typeface="Arial" panose="020B0604020202020204" pitchFamily="34" charset="0"/>
                <a:cs typeface="Arial" panose="020B0604020202020204" pitchFamily="34" charset="0"/>
              </a:rPr>
              <a:t>, and by placing </a:t>
            </a:r>
            <a:r>
              <a:rPr lang="en-US" sz="1400" b="1" dirty="0">
                <a:solidFill>
                  <a:srgbClr val="39536C"/>
                </a:solidFill>
                <a:latin typeface="Arial" panose="020B0604020202020204" pitchFamily="34" charset="0"/>
                <a:cs typeface="Arial" panose="020B0604020202020204" pitchFamily="34" charset="0"/>
              </a:rPr>
              <a:t>fact sheets </a:t>
            </a:r>
            <a:r>
              <a:rPr lang="en-US" sz="1400" dirty="0">
                <a:solidFill>
                  <a:srgbClr val="39536C"/>
                </a:solidFill>
                <a:latin typeface="Arial" panose="020B0604020202020204" pitchFamily="34" charset="0"/>
                <a:cs typeface="Arial" panose="020B0604020202020204" pitchFamily="34" charset="0"/>
              </a:rPr>
              <a:t>and </a:t>
            </a:r>
            <a:r>
              <a:rPr lang="en-US" sz="1400" b="1" dirty="0">
                <a:solidFill>
                  <a:srgbClr val="39536C"/>
                </a:solidFill>
                <a:latin typeface="Arial" panose="020B0604020202020204" pitchFamily="34" charset="0"/>
                <a:cs typeface="Arial" panose="020B0604020202020204" pitchFamily="34" charset="0"/>
              </a:rPr>
              <a:t>posters</a:t>
            </a:r>
            <a:r>
              <a:rPr lang="en-US" sz="1400" dirty="0">
                <a:solidFill>
                  <a:srgbClr val="39536C"/>
                </a:solidFill>
                <a:latin typeface="Arial" panose="020B0604020202020204" pitchFamily="34" charset="0"/>
                <a:cs typeface="Arial" panose="020B0604020202020204" pitchFamily="34" charset="0"/>
              </a:rPr>
              <a:t> in common areas.</a:t>
            </a:r>
          </a:p>
        </p:txBody>
      </p:sp>
    </p:spTree>
    <p:extLst>
      <p:ext uri="{BB962C8B-B14F-4D97-AF65-F5344CB8AC3E}">
        <p14:creationId xmlns:p14="http://schemas.microsoft.com/office/powerpoint/2010/main" val="19870633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1371600"/>
          </a:xfrm>
        </p:spPr>
        <p:txBody>
          <a:bodyPr>
            <a:normAutofit/>
          </a:bodyPr>
          <a:lstStyle/>
          <a:p>
            <a:pPr algn="ctr"/>
            <a:r>
              <a:rPr lang="en-US" dirty="0">
                <a:solidFill>
                  <a:srgbClr val="27AAE1"/>
                </a:solidFill>
              </a:rPr>
              <a:t>You’ll be in good company</a:t>
            </a:r>
          </a:p>
        </p:txBody>
      </p:sp>
      <p:sp>
        <p:nvSpPr>
          <p:cNvPr id="10" name="Content Placeholder 2"/>
          <p:cNvSpPr txBox="1">
            <a:spLocks/>
          </p:cNvSpPr>
          <p:nvPr/>
        </p:nvSpPr>
        <p:spPr>
          <a:xfrm>
            <a:off x="876300" y="1767217"/>
            <a:ext cx="7391400" cy="137160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spcAft>
                <a:spcPts val="600"/>
              </a:spcAft>
              <a:buNone/>
            </a:pPr>
            <a:r>
              <a:rPr lang="en-US" sz="2200" dirty="0">
                <a:solidFill>
                  <a:srgbClr val="39536C"/>
                </a:solidFill>
                <a:latin typeface="Arial" panose="020B0604020202020204" pitchFamily="34" charset="0"/>
                <a:cs typeface="Arial" panose="020B0604020202020204" pitchFamily="34" charset="0"/>
              </a:rPr>
              <a:t>Leading employers nationwide are offering the program as one way to address rising costs.</a:t>
            </a:r>
          </a:p>
          <a:p>
            <a:pPr marL="0" lvl="0" indent="0" algn="ctr">
              <a:spcBef>
                <a:spcPts val="600"/>
              </a:spcBef>
              <a:spcAft>
                <a:spcPts val="600"/>
              </a:spcAft>
              <a:buNone/>
            </a:pPr>
            <a:endParaRPr lang="en-US" sz="2000" dirty="0">
              <a:solidFill>
                <a:srgbClr val="39536C"/>
              </a:solidFill>
              <a:latin typeface="Arial" panose="020B0604020202020204" pitchFamily="34" charset="0"/>
              <a:cs typeface="Arial" panose="020B0604020202020204" pitchFamily="34" charset="0"/>
            </a:endParaRPr>
          </a:p>
        </p:txBody>
      </p:sp>
      <p:pic>
        <p:nvPicPr>
          <p:cNvPr id="3" name="Picture 2">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2865168"/>
            <a:ext cx="9144000" cy="1218481"/>
          </a:xfrm>
          <a:prstGeom prst="rect">
            <a:avLst/>
          </a:prstGeom>
        </p:spPr>
      </p:pic>
      <p:sp>
        <p:nvSpPr>
          <p:cNvPr id="11" name="Content Placeholder 2"/>
          <p:cNvSpPr txBox="1">
            <a:spLocks/>
          </p:cNvSpPr>
          <p:nvPr/>
        </p:nvSpPr>
        <p:spPr>
          <a:xfrm>
            <a:off x="1371600" y="4572000"/>
            <a:ext cx="6553199" cy="9906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spcAft>
                <a:spcPts val="600"/>
              </a:spcAft>
              <a:buNone/>
            </a:pPr>
            <a:r>
              <a:rPr lang="en-US" sz="2200" dirty="0">
                <a:solidFill>
                  <a:srgbClr val="39536C"/>
                </a:solidFill>
                <a:latin typeface="Arial" panose="020B0604020202020204" pitchFamily="34" charset="0"/>
                <a:cs typeface="Arial" panose="020B0604020202020204" pitchFamily="34" charset="0"/>
              </a:rPr>
              <a:t>CDC’s Diabetes Prevention Impact Toolkit can help your organization determine your ROI.</a:t>
            </a:r>
          </a:p>
        </p:txBody>
      </p:sp>
      <p:sp>
        <p:nvSpPr>
          <p:cNvPr id="12" name="Rectangle 11">
            <a:extLst>
              <a:ext uri="{FF2B5EF4-FFF2-40B4-BE49-F238E27FC236}">
                <a16:creationId xmlns:a16="http://schemas.microsoft.com/office/drawing/2014/main" id="{72928910-07C0-422A-99B2-736C9E398646}"/>
              </a:ext>
            </a:extLst>
          </p:cNvPr>
          <p:cNvSpPr/>
          <p:nvPr/>
        </p:nvSpPr>
        <p:spPr>
          <a:xfrm>
            <a:off x="0" y="6139934"/>
            <a:ext cx="9144000" cy="338554"/>
          </a:xfrm>
          <a:prstGeom prst="rect">
            <a:avLst/>
          </a:prstGeom>
        </p:spPr>
        <p:txBody>
          <a:bodyPr wrap="square">
            <a:spAutoFit/>
          </a:bodyPr>
          <a:lstStyle/>
          <a:p>
            <a:pPr algn="ctr"/>
            <a:r>
              <a:rPr lang="en-US" sz="1600" dirty="0">
                <a:solidFill>
                  <a:srgbClr val="27AAE1"/>
                </a:solidFill>
                <a:latin typeface="Arial"/>
                <a:cs typeface="Arial"/>
              </a:rPr>
              <a:t>For more examples, see </a:t>
            </a:r>
            <a:r>
              <a:rPr lang="en-US" sz="1600" dirty="0">
                <a:solidFill>
                  <a:srgbClr val="27AAE1"/>
                </a:solidFill>
                <a:latin typeface="Arial"/>
                <a:cs typeface="Arial"/>
                <a:hlinkClick r:id="rId4"/>
              </a:rPr>
              <a:t>https://</a:t>
            </a:r>
            <a:r>
              <a:rPr lang="en-US" sz="1600" dirty="0" err="1">
                <a:solidFill>
                  <a:srgbClr val="27AAE1"/>
                </a:solidFill>
                <a:latin typeface="Arial"/>
                <a:cs typeface="Arial"/>
                <a:hlinkClick r:id="rId4"/>
              </a:rPr>
              <a:t>coveragetoolkit.org</a:t>
            </a:r>
            <a:r>
              <a:rPr lang="en-US" sz="1600" dirty="0">
                <a:solidFill>
                  <a:srgbClr val="27AAE1"/>
                </a:solidFill>
                <a:latin typeface="Arial"/>
                <a:cs typeface="Arial"/>
                <a:hlinkClick r:id="rId4"/>
              </a:rPr>
              <a:t>/participating-payers/</a:t>
            </a:r>
            <a:endParaRPr lang="en-US" sz="1600" dirty="0">
              <a:solidFill>
                <a:srgbClr val="27AAE1"/>
              </a:solidFill>
              <a:latin typeface="Arial"/>
              <a:cs typeface="Arial"/>
            </a:endParaRPr>
          </a:p>
        </p:txBody>
      </p:sp>
    </p:spTree>
    <p:extLst>
      <p:ext uri="{BB962C8B-B14F-4D97-AF65-F5344CB8AC3E}">
        <p14:creationId xmlns:p14="http://schemas.microsoft.com/office/powerpoint/2010/main" val="13570845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38413" y="1676400"/>
            <a:ext cx="4002087" cy="3124200"/>
          </a:xfrm>
        </p:spPr>
        <p:txBody>
          <a:bodyPr/>
          <a:lstStyle/>
          <a:p>
            <a:pPr>
              <a:lnSpc>
                <a:spcPts val="4200"/>
              </a:lnSpc>
            </a:pPr>
            <a:r>
              <a:rPr lang="en-US" dirty="0"/>
              <a:t>For more information</a:t>
            </a:r>
          </a:p>
        </p:txBody>
      </p:sp>
      <p:sp>
        <p:nvSpPr>
          <p:cNvPr id="4" name="Content Placeholder 6"/>
          <p:cNvSpPr txBox="1">
            <a:spLocks/>
          </p:cNvSpPr>
          <p:nvPr/>
        </p:nvSpPr>
        <p:spPr>
          <a:xfrm>
            <a:off x="2578100" y="3200399"/>
            <a:ext cx="6553200" cy="228600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600"/>
              </a:spcBef>
              <a:spcAft>
                <a:spcPts val="600"/>
              </a:spcAft>
              <a:buFont typeface="Arial" panose="020B0604020202020204" pitchFamily="34" charset="0"/>
              <a:buNone/>
            </a:pPr>
            <a:r>
              <a:rPr lang="en-US" sz="1800" b="1" dirty="0">
                <a:solidFill>
                  <a:schemeClr val="bg1"/>
                </a:solidFill>
                <a:latin typeface="Arial" panose="020B0604020202020204" pitchFamily="34" charset="0"/>
                <a:cs typeface="Arial" panose="020B0604020202020204" pitchFamily="34" charset="0"/>
              </a:rPr>
              <a:t>CONTACT: </a:t>
            </a:r>
            <a:r>
              <a:rPr lang="en-US" sz="2400" dirty="0">
                <a:solidFill>
                  <a:srgbClr val="39536C"/>
                </a:solidFill>
                <a:highlight>
                  <a:srgbClr val="FFFF00"/>
                </a:highlight>
                <a:latin typeface="Arial" panose="020B0604020202020204" pitchFamily="34" charset="0"/>
                <a:cs typeface="Arial" panose="020B0604020202020204" pitchFamily="34" charset="0"/>
              </a:rPr>
              <a:t>[Insert name/phone/email]</a:t>
            </a:r>
          </a:p>
          <a:p>
            <a:pPr marL="0" indent="0">
              <a:spcBef>
                <a:spcPts val="600"/>
              </a:spcBef>
              <a:spcAft>
                <a:spcPts val="600"/>
              </a:spcAft>
              <a:buFont typeface="Arial" panose="020B0604020202020204" pitchFamily="34" charset="0"/>
              <a:buNone/>
            </a:pPr>
            <a:r>
              <a:rPr lang="en-US" sz="1800" b="1" dirty="0">
                <a:solidFill>
                  <a:srgbClr val="FFFFFF"/>
                </a:solidFill>
                <a:latin typeface="Arial" panose="020B0604020202020204" pitchFamily="34" charset="0"/>
                <a:cs typeface="Arial" panose="020B0604020202020204" pitchFamily="34" charset="0"/>
              </a:rPr>
              <a:t>WEBSITE:</a:t>
            </a:r>
            <a:r>
              <a:rPr lang="en-US" sz="2400" dirty="0">
                <a:solidFill>
                  <a:srgbClr val="39536C"/>
                </a:solidFill>
                <a:latin typeface="Arial" panose="020B0604020202020204" pitchFamily="34" charset="0"/>
                <a:cs typeface="Arial" panose="020B0604020202020204" pitchFamily="34" charset="0"/>
              </a:rPr>
              <a:t> </a:t>
            </a:r>
            <a:r>
              <a:rPr lang="en-US" sz="2400" dirty="0">
                <a:solidFill>
                  <a:srgbClr val="39536C"/>
                </a:solidFill>
                <a:highlight>
                  <a:srgbClr val="FFFF00"/>
                </a:highlight>
                <a:latin typeface="Arial" panose="020B0604020202020204" pitchFamily="34" charset="0"/>
                <a:cs typeface="Arial" panose="020B0604020202020204" pitchFamily="34" charset="0"/>
              </a:rPr>
              <a:t>[Insert local website address]</a:t>
            </a:r>
          </a:p>
          <a:p>
            <a:pPr marL="0" indent="0">
              <a:spcBef>
                <a:spcPts val="600"/>
              </a:spcBef>
              <a:spcAft>
                <a:spcPts val="600"/>
              </a:spcAft>
              <a:buFont typeface="Arial" panose="020B0604020202020204" pitchFamily="34" charset="0"/>
              <a:buNone/>
            </a:pPr>
            <a:r>
              <a:rPr lang="en-US" sz="1800" b="1" dirty="0">
                <a:solidFill>
                  <a:srgbClr val="FFFFFF"/>
                </a:solidFill>
                <a:latin typeface="Arial" panose="020B0604020202020204" pitchFamily="34" charset="0"/>
                <a:cs typeface="Arial" panose="020B0604020202020204" pitchFamily="34" charset="0"/>
              </a:rPr>
              <a:t>CDC:</a:t>
            </a:r>
            <a:r>
              <a:rPr lang="en-US" sz="2400" dirty="0">
                <a:solidFill>
                  <a:srgbClr val="39536C"/>
                </a:solidFill>
                <a:latin typeface="Arial" panose="020B0604020202020204" pitchFamily="34" charset="0"/>
                <a:cs typeface="Arial" panose="020B0604020202020204" pitchFamily="34" charset="0"/>
              </a:rPr>
              <a:t> </a:t>
            </a:r>
            <a:r>
              <a:rPr lang="en-US" sz="2400" dirty="0">
                <a:solidFill>
                  <a:srgbClr val="39536C"/>
                </a:solidFill>
                <a:latin typeface="Arial" panose="020B0604020202020204" pitchFamily="34" charset="0"/>
                <a:cs typeface="Arial" panose="020B0604020202020204" pitchFamily="34" charset="0"/>
                <a:hlinkClick r:id="rId3"/>
              </a:rPr>
              <a:t>www.cdc.gov/diabetes/prevention</a:t>
            </a:r>
            <a:r>
              <a:rPr lang="en-US" sz="2400" dirty="0">
                <a:solidFill>
                  <a:srgbClr val="39536C"/>
                </a:solidFill>
                <a:latin typeface="Arial" panose="020B0604020202020204" pitchFamily="34" charset="0"/>
                <a:cs typeface="Arial" panose="020B0604020202020204" pitchFamily="34" charset="0"/>
              </a:rPr>
              <a:t> </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154907" y="1784311"/>
            <a:ext cx="914400" cy="675861"/>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457200" y="381000"/>
            <a:ext cx="1042086" cy="8382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215900" y="2370400"/>
            <a:ext cx="546100" cy="808228"/>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215900" y="5499434"/>
            <a:ext cx="774700" cy="672766"/>
          </a:xfrm>
          <a:prstGeom prst="rect">
            <a:avLst/>
          </a:prstGeom>
        </p:spPr>
      </p:pic>
      <p:pic>
        <p:nvPicPr>
          <p:cNvPr id="10" name="Picture 9">
            <a:extLs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33400" y="4419600"/>
            <a:ext cx="698500" cy="698500"/>
          </a:xfrm>
          <a:prstGeom prst="rect">
            <a:avLst/>
          </a:prstGeom>
        </p:spPr>
      </p:pic>
      <p:pic>
        <p:nvPicPr>
          <p:cNvPr id="11" name="Picture 10">
            <a:extLs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1801813" y="5499434"/>
            <a:ext cx="711200" cy="711200"/>
          </a:xfrm>
          <a:prstGeom prst="rect">
            <a:avLst/>
          </a:prstGeom>
        </p:spPr>
      </p:pic>
      <p:pic>
        <p:nvPicPr>
          <p:cNvPr id="12" name="Picture 11">
            <a:extLs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1190171" y="3254021"/>
            <a:ext cx="762000" cy="762000"/>
          </a:xfrm>
          <a:prstGeom prst="rect">
            <a:avLst/>
          </a:prstGeom>
        </p:spPr>
      </p:pic>
    </p:spTree>
    <p:extLst>
      <p:ext uri="{BB962C8B-B14F-4D97-AF65-F5344CB8AC3E}">
        <p14:creationId xmlns:p14="http://schemas.microsoft.com/office/powerpoint/2010/main" val="22409981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1111"/>
          <a:stretch/>
        </p:blipFill>
        <p:spPr>
          <a:xfrm>
            <a:off x="0" y="0"/>
            <a:ext cx="9144000" cy="6858000"/>
          </a:xfrm>
          <a:prstGeom prst="rect">
            <a:avLst/>
          </a:prstGeom>
        </p:spPr>
      </p:pic>
      <p:sp>
        <p:nvSpPr>
          <p:cNvPr id="4" name="Title 3"/>
          <p:cNvSpPr>
            <a:spLocks noGrp="1"/>
          </p:cNvSpPr>
          <p:nvPr>
            <p:ph type="title"/>
          </p:nvPr>
        </p:nvSpPr>
        <p:spPr>
          <a:xfrm>
            <a:off x="874713" y="2362200"/>
            <a:ext cx="6821487" cy="1676400"/>
          </a:xfrm>
        </p:spPr>
        <p:txBody>
          <a:bodyPr>
            <a:normAutofit/>
          </a:bodyPr>
          <a:lstStyle/>
          <a:p>
            <a:r>
              <a:rPr lang="en-US" sz="5400"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16683081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666" r="4444"/>
          <a:stretch/>
        </p:blipFill>
        <p:spPr>
          <a:xfrm>
            <a:off x="0" y="0"/>
            <a:ext cx="9144000" cy="6858000"/>
          </a:xfrm>
          <a:prstGeom prst="rect">
            <a:avLst/>
          </a:prstGeom>
        </p:spPr>
      </p:pic>
      <p:sp>
        <p:nvSpPr>
          <p:cNvPr id="6" name="Title 1">
            <a:extLst>
              <a:ext uri="{FF2B5EF4-FFF2-40B4-BE49-F238E27FC236}">
                <a16:creationId xmlns:a16="http://schemas.microsoft.com/office/drawing/2014/main" id="{C0167CA5-2318-45DD-9559-E58C513BBDCB}"/>
              </a:ext>
            </a:extLst>
          </p:cNvPr>
          <p:cNvSpPr txBox="1">
            <a:spLocks/>
          </p:cNvSpPr>
          <p:nvPr/>
        </p:nvSpPr>
        <p:spPr>
          <a:xfrm>
            <a:off x="762000" y="762000"/>
            <a:ext cx="3962400" cy="6096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b="1" dirty="0">
                <a:solidFill>
                  <a:srgbClr val="27AAE1"/>
                </a:solidFill>
                <a:latin typeface="Arial" panose="020B0604020202020204" pitchFamily="34" charset="0"/>
                <a:cs typeface="Arial" panose="020B0604020202020204" pitchFamily="34" charset="0"/>
              </a:rPr>
              <a:t>SOURCES CITED</a:t>
            </a:r>
          </a:p>
        </p:txBody>
      </p:sp>
      <p:sp>
        <p:nvSpPr>
          <p:cNvPr id="4" name="Title 3"/>
          <p:cNvSpPr>
            <a:spLocks noGrp="1"/>
          </p:cNvSpPr>
          <p:nvPr>
            <p:ph type="title"/>
          </p:nvPr>
        </p:nvSpPr>
        <p:spPr>
          <a:xfrm>
            <a:off x="838200" y="1371600"/>
            <a:ext cx="5105400" cy="5105400"/>
          </a:xfrm>
        </p:spPr>
        <p:txBody>
          <a:bodyPr>
            <a:noAutofit/>
          </a:bodyPr>
          <a:lstStyle/>
          <a:p>
            <a:pPr algn="l"/>
            <a:r>
              <a:rPr lang="en-US" sz="900" cap="none" dirty="0">
                <a:solidFill>
                  <a:srgbClr val="39536C"/>
                </a:solidFill>
                <a:cs typeface="Arial" panose="020B0604020202020204" pitchFamily="34" charset="0"/>
              </a:rPr>
              <a:t>American Diabetes Association. Economic costs of diabetes in the U.S. in 2017. Diabetes Care. 2018;41:917–928. </a:t>
            </a: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r>
              <a:rPr lang="en-US" sz="900" cap="none" dirty="0" err="1">
                <a:solidFill>
                  <a:srgbClr val="39536C"/>
                </a:solidFill>
                <a:cs typeface="Arial" panose="020B0604020202020204" pitchFamily="34" charset="0"/>
              </a:rPr>
              <a:t>Bardenheier</a:t>
            </a:r>
            <a:r>
              <a:rPr lang="en-US" sz="900" cap="none" dirty="0">
                <a:solidFill>
                  <a:srgbClr val="39536C"/>
                </a:solidFill>
                <a:cs typeface="Arial" panose="020B0604020202020204" pitchFamily="34" charset="0"/>
              </a:rPr>
              <a:t> BH, Lin J, </a:t>
            </a:r>
            <a:r>
              <a:rPr lang="en-US" sz="900" cap="none" dirty="0" err="1">
                <a:solidFill>
                  <a:srgbClr val="39536C"/>
                </a:solidFill>
                <a:cs typeface="Arial" panose="020B0604020202020204" pitchFamily="34" charset="0"/>
              </a:rPr>
              <a:t>Zhuo</a:t>
            </a:r>
            <a:r>
              <a:rPr lang="en-US" sz="900" cap="none" dirty="0">
                <a:solidFill>
                  <a:srgbClr val="39536C"/>
                </a:solidFill>
                <a:cs typeface="Arial" panose="020B0604020202020204" pitchFamily="34" charset="0"/>
              </a:rPr>
              <a:t> X, et al. Disability-free life-years lost among adults aged ≥50 years, with and without diabetes. Diabetes Care. 2016;39:1222–1229. </a:t>
            </a: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r>
              <a:rPr lang="en-US" sz="900" cap="none" dirty="0">
                <a:solidFill>
                  <a:srgbClr val="39536C"/>
                </a:solidFill>
                <a:cs typeface="Arial" panose="020B0604020202020204" pitchFamily="34" charset="0"/>
              </a:rPr>
              <a:t>Boyle JP, Thompson JT, Gregg EW, et al. Projections of the year 2050 burden of diabetes in the US adult population: dynamic modeling of incidence, mortality, and </a:t>
            </a:r>
            <a:r>
              <a:rPr lang="en-US" sz="900" cap="none" dirty="0" err="1">
                <a:solidFill>
                  <a:srgbClr val="39536C"/>
                </a:solidFill>
                <a:cs typeface="Arial" panose="020B0604020202020204" pitchFamily="34" charset="0"/>
              </a:rPr>
              <a:t>prediabetes</a:t>
            </a:r>
            <a:r>
              <a:rPr lang="en-US" sz="900" cap="none" dirty="0">
                <a:solidFill>
                  <a:srgbClr val="39536C"/>
                </a:solidFill>
                <a:cs typeface="Arial" panose="020B0604020202020204" pitchFamily="34" charset="0"/>
              </a:rPr>
              <a:t> prevalence. </a:t>
            </a:r>
            <a:r>
              <a:rPr lang="en-US" sz="900" cap="none" dirty="0" err="1">
                <a:solidFill>
                  <a:srgbClr val="39536C"/>
                </a:solidFill>
                <a:cs typeface="Arial" panose="020B0604020202020204" pitchFamily="34" charset="0"/>
              </a:rPr>
              <a:t>Popul</a:t>
            </a:r>
            <a:r>
              <a:rPr lang="en-US" sz="900" cap="none" dirty="0">
                <a:solidFill>
                  <a:srgbClr val="39536C"/>
                </a:solidFill>
                <a:cs typeface="Arial" panose="020B0604020202020204" pitchFamily="34" charset="0"/>
              </a:rPr>
              <a:t> Health </a:t>
            </a:r>
            <a:r>
              <a:rPr lang="en-US" sz="900" cap="none" dirty="0" err="1">
                <a:solidFill>
                  <a:srgbClr val="39536C"/>
                </a:solidFill>
                <a:cs typeface="Arial" panose="020B0604020202020204" pitchFamily="34" charset="0"/>
              </a:rPr>
              <a:t>Metr</a:t>
            </a:r>
            <a:r>
              <a:rPr lang="en-US" sz="900" cap="none" dirty="0">
                <a:solidFill>
                  <a:srgbClr val="39536C"/>
                </a:solidFill>
                <a:cs typeface="Arial" panose="020B0604020202020204" pitchFamily="34" charset="0"/>
              </a:rPr>
              <a:t> 2010;8:1–29. </a:t>
            </a: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r>
              <a:rPr lang="en-US" sz="900" cap="none" dirty="0">
                <a:solidFill>
                  <a:srgbClr val="39536C"/>
                </a:solidFill>
                <a:cs typeface="Arial" panose="020B0604020202020204" pitchFamily="34" charset="0"/>
              </a:rPr>
              <a:t>Centers for Disease Control and Prevention. Diabetes Prevention Recognition Program WORKING WITH EMPLOYERS AND INSURERS GUIDE for CDC-Recognized Organizations. 2017. </a:t>
            </a: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r>
              <a:rPr lang="en-US" sz="900" cap="none" dirty="0">
                <a:solidFill>
                  <a:srgbClr val="39536C"/>
                </a:solidFill>
                <a:cs typeface="Arial" panose="020B0604020202020204" pitchFamily="34" charset="0"/>
              </a:rPr>
              <a:t>Centers for Disease Control and Prevention. National Diabetes Statistics Report, 2017. Atlanta, Ga., Centers for Disease Control and  Prevention, U.S. Department of Health and Human Services, 2017.</a:t>
            </a: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r>
              <a:rPr lang="en-US" sz="900" cap="none" dirty="0">
                <a:solidFill>
                  <a:srgbClr val="39536C"/>
                </a:solidFill>
                <a:cs typeface="Arial" panose="020B0604020202020204" pitchFamily="34" charset="0"/>
              </a:rPr>
              <a:t>Diabetes Prevention Programs: Effectiveness and Value Final Evidence Report and Meeting Summary July 25, 2016, Institute for Clinical and Economic Review. Retrieved from </a:t>
            </a:r>
            <a:r>
              <a:rPr lang="en-US" sz="900" cap="none" dirty="0">
                <a:solidFill>
                  <a:srgbClr val="39536C"/>
                </a:solidFill>
                <a:cs typeface="Arial" panose="020B0604020202020204" pitchFamily="34" charset="0"/>
                <a:hlinkClick r:id="rId4"/>
              </a:rPr>
              <a:t>https://icer-review.org/wp-content/uploads/2016/07/CTAF_DPP_Final_Evidence_Report_072516.pdf</a:t>
            </a: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r>
              <a:rPr lang="en-US" sz="900" cap="none" dirty="0">
                <a:solidFill>
                  <a:srgbClr val="39536C"/>
                </a:solidFill>
                <a:cs typeface="Arial" panose="020B0604020202020204" pitchFamily="34" charset="0"/>
              </a:rPr>
              <a:t>Diabetes Prevention Program Research Group.  10-year follow-up of diabetes incidence and weight loss in the Diabetes Prevention Program Outcomes Study.  Lancet.  2009;374:1677–86. </a:t>
            </a: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r>
              <a:rPr lang="en-US" sz="900" cap="none" dirty="0">
                <a:solidFill>
                  <a:srgbClr val="39536C"/>
                </a:solidFill>
                <a:cs typeface="Arial" panose="020B0604020202020204" pitchFamily="34" charset="0"/>
              </a:rPr>
              <a:t>Dieleman JL, </a:t>
            </a:r>
            <a:r>
              <a:rPr lang="en-US" sz="900" cap="none" dirty="0" err="1">
                <a:solidFill>
                  <a:srgbClr val="39536C"/>
                </a:solidFill>
                <a:cs typeface="Arial" panose="020B0604020202020204" pitchFamily="34" charset="0"/>
              </a:rPr>
              <a:t>Baral</a:t>
            </a:r>
            <a:r>
              <a:rPr lang="en-US" sz="900" cap="none" dirty="0">
                <a:solidFill>
                  <a:srgbClr val="39536C"/>
                </a:solidFill>
                <a:cs typeface="Arial" panose="020B0604020202020204" pitchFamily="34" charset="0"/>
              </a:rPr>
              <a:t> R, Birger </a:t>
            </a:r>
            <a:r>
              <a:rPr lang="en-US" sz="900" cap="none" dirty="0" err="1">
                <a:solidFill>
                  <a:srgbClr val="39536C"/>
                </a:solidFill>
                <a:cs typeface="Arial" panose="020B0604020202020204" pitchFamily="34" charset="0"/>
              </a:rPr>
              <a:t>Ml</a:t>
            </a:r>
            <a:r>
              <a:rPr lang="en-US" sz="900" cap="none" dirty="0">
                <a:solidFill>
                  <a:srgbClr val="39536C"/>
                </a:solidFill>
                <a:cs typeface="Arial" panose="020B0604020202020204" pitchFamily="34" charset="0"/>
              </a:rPr>
              <a:t>, et al. U.S. spending on personal health care and public health, 1996–2013. JAMA. 2016;316:2627–2646.</a:t>
            </a: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r>
              <a:rPr lang="en-US" sz="900" cap="none" dirty="0" err="1">
                <a:solidFill>
                  <a:srgbClr val="39536C"/>
                </a:solidFill>
                <a:cs typeface="Arial" panose="020B0604020202020204" pitchFamily="34" charset="0"/>
              </a:rPr>
              <a:t>Knowler</a:t>
            </a:r>
            <a:r>
              <a:rPr lang="en-US" sz="900" cap="none" dirty="0">
                <a:solidFill>
                  <a:srgbClr val="39536C"/>
                </a:solidFill>
                <a:cs typeface="Arial" panose="020B0604020202020204" pitchFamily="34" charset="0"/>
              </a:rPr>
              <a:t>, WC, Barrett-Connor, E, et al. Reduction in the incidence of type 2 diabetes with lifestyle intervention or metformin. N </a:t>
            </a:r>
            <a:r>
              <a:rPr lang="en-US" sz="900" cap="none" dirty="0" err="1">
                <a:solidFill>
                  <a:srgbClr val="39536C"/>
                </a:solidFill>
                <a:cs typeface="Arial" panose="020B0604020202020204" pitchFamily="34" charset="0"/>
              </a:rPr>
              <a:t>Engl</a:t>
            </a:r>
            <a:r>
              <a:rPr lang="en-US" sz="900" cap="none" dirty="0">
                <a:solidFill>
                  <a:srgbClr val="39536C"/>
                </a:solidFill>
                <a:cs typeface="Arial" panose="020B0604020202020204" pitchFamily="34" charset="0"/>
              </a:rPr>
              <a:t> J Med. 2002;346(6):393–403.</a:t>
            </a: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br>
              <a:rPr lang="en-US" sz="900" cap="none" dirty="0">
                <a:solidFill>
                  <a:srgbClr val="39536C"/>
                </a:solidFill>
                <a:cs typeface="Arial" panose="020B0604020202020204" pitchFamily="34" charset="0"/>
              </a:rPr>
            </a:br>
            <a:br>
              <a:rPr lang="en-US" sz="900" dirty="0">
                <a:cs typeface="Arial" panose="020B0604020202020204" pitchFamily="34" charset="0"/>
              </a:rPr>
            </a:br>
            <a:br>
              <a:rPr lang="en-US" sz="900" dirty="0">
                <a:cs typeface="Arial" panose="020B0604020202020204" pitchFamily="34" charset="0"/>
              </a:rPr>
            </a:br>
            <a:endParaRPr lang="en-US" sz="900" dirty="0">
              <a:solidFill>
                <a:srgbClr val="39536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9370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0775"/>
          <a:stretch/>
        </p:blipFill>
        <p:spPr>
          <a:xfrm>
            <a:off x="-136523" y="-76200"/>
            <a:ext cx="9280524" cy="6934199"/>
          </a:xfrm>
          <a:prstGeom prst="rect">
            <a:avLst/>
          </a:prstGeom>
        </p:spPr>
      </p:pic>
      <p:sp>
        <p:nvSpPr>
          <p:cNvPr id="4" name="Title 3"/>
          <p:cNvSpPr>
            <a:spLocks noGrp="1"/>
          </p:cNvSpPr>
          <p:nvPr>
            <p:ph type="title"/>
          </p:nvPr>
        </p:nvSpPr>
        <p:spPr>
          <a:xfrm>
            <a:off x="1371600" y="1143000"/>
            <a:ext cx="3581400" cy="838200"/>
          </a:xfrm>
        </p:spPr>
        <p:txBody>
          <a:bodyPr>
            <a:normAutofit/>
          </a:bodyPr>
          <a:lstStyle/>
          <a:p>
            <a:r>
              <a:rPr lang="en-US" sz="2400" dirty="0">
                <a:solidFill>
                  <a:srgbClr val="27AAE1"/>
                </a:solidFill>
              </a:rPr>
              <a:t>OUTLINE OF PRESENTATION</a:t>
            </a:r>
          </a:p>
        </p:txBody>
      </p:sp>
      <p:sp>
        <p:nvSpPr>
          <p:cNvPr id="5" name="Content Placeholder 4"/>
          <p:cNvSpPr>
            <a:spLocks noGrp="1"/>
          </p:cNvSpPr>
          <p:nvPr>
            <p:ph idx="1"/>
          </p:nvPr>
        </p:nvSpPr>
        <p:spPr>
          <a:xfrm>
            <a:off x="1447800" y="2255837"/>
            <a:ext cx="3733800" cy="3992563"/>
          </a:xfrm>
        </p:spPr>
        <p:txBody>
          <a:bodyPr>
            <a:noAutofit/>
          </a:bodyPr>
          <a:lstStyle/>
          <a:p>
            <a:pPr>
              <a:spcBef>
                <a:spcPts val="600"/>
              </a:spcBef>
              <a:spcAft>
                <a:spcPts val="600"/>
              </a:spcAft>
            </a:pPr>
            <a:r>
              <a:rPr lang="en-US" sz="2400" dirty="0">
                <a:latin typeface="Arial" panose="020B0604020202020204" pitchFamily="34" charset="0"/>
                <a:cs typeface="Arial" panose="020B0604020202020204" pitchFamily="34" charset="0"/>
              </a:rPr>
              <a:t>How </a:t>
            </a:r>
            <a:r>
              <a:rPr lang="en-US" sz="2400" dirty="0" err="1">
                <a:latin typeface="Arial" panose="020B0604020202020204" pitchFamily="34" charset="0"/>
                <a:cs typeface="Arial" panose="020B0604020202020204" pitchFamily="34" charset="0"/>
              </a:rPr>
              <a:t>prediabetes</a:t>
            </a:r>
            <a:r>
              <a:rPr lang="en-US" sz="2400" dirty="0">
                <a:latin typeface="Arial" panose="020B0604020202020204" pitchFamily="34" charset="0"/>
                <a:cs typeface="Arial" panose="020B0604020202020204" pitchFamily="34" charset="0"/>
              </a:rPr>
              <a:t> </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is affecting your workforce</a:t>
            </a:r>
          </a:p>
          <a:p>
            <a:pPr>
              <a:spcBef>
                <a:spcPts val="600"/>
              </a:spcBef>
              <a:spcAft>
                <a:spcPts val="600"/>
              </a:spcAft>
            </a:pPr>
            <a:r>
              <a:rPr lang="en-US" sz="2400" dirty="0">
                <a:latin typeface="Arial" panose="020B0604020202020204" pitchFamily="34" charset="0"/>
                <a:cs typeface="Arial" panose="020B0604020202020204" pitchFamily="34" charset="0"/>
              </a:rPr>
              <a:t>Benefits of the </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CDC-recognized lifestyle change program</a:t>
            </a:r>
          </a:p>
          <a:p>
            <a:pPr>
              <a:spcBef>
                <a:spcPts val="600"/>
              </a:spcBef>
              <a:spcAft>
                <a:spcPts val="600"/>
              </a:spcAft>
            </a:pPr>
            <a:r>
              <a:rPr lang="en-US" sz="2400" dirty="0">
                <a:latin typeface="Arial" panose="020B0604020202020204" pitchFamily="34" charset="0"/>
                <a:cs typeface="Arial" panose="020B0604020202020204" pitchFamily="34" charset="0"/>
              </a:rPr>
              <a:t>What you can do</a:t>
            </a:r>
          </a:p>
        </p:txBody>
      </p:sp>
    </p:spTree>
    <p:extLst>
      <p:ext uri="{BB962C8B-B14F-4D97-AF65-F5344CB8AC3E}">
        <p14:creationId xmlns:p14="http://schemas.microsoft.com/office/powerpoint/2010/main" val="10076520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1005"/>
          <a:stretch/>
        </p:blipFill>
        <p:spPr>
          <a:xfrm>
            <a:off x="4233" y="0"/>
            <a:ext cx="9139768" cy="6858000"/>
          </a:xfrm>
          <a:prstGeom prst="rect">
            <a:avLst/>
          </a:prstGeom>
        </p:spPr>
      </p:pic>
      <p:sp>
        <p:nvSpPr>
          <p:cNvPr id="4" name="Title 3"/>
          <p:cNvSpPr>
            <a:spLocks noGrp="1"/>
          </p:cNvSpPr>
          <p:nvPr>
            <p:ph type="title"/>
          </p:nvPr>
        </p:nvSpPr>
        <p:spPr>
          <a:xfrm>
            <a:off x="838200" y="990600"/>
            <a:ext cx="7391400" cy="5083175"/>
          </a:xfrm>
        </p:spPr>
        <p:txBody>
          <a:bodyPr>
            <a:normAutofit/>
          </a:bodyPr>
          <a:lstStyle/>
          <a:p>
            <a:pPr>
              <a:spcBef>
                <a:spcPts val="0"/>
              </a:spcBef>
            </a:pPr>
            <a:r>
              <a:rPr lang="en-US" sz="6000" b="0" spc="390" dirty="0">
                <a:latin typeface="Arial" panose="020B0604020202020204" pitchFamily="34" charset="0"/>
                <a:cs typeface="Arial" panose="020B0604020202020204" pitchFamily="34" charset="0"/>
              </a:rPr>
              <a:t>Prediabetes</a:t>
            </a:r>
            <a:br>
              <a:rPr lang="en-US" sz="6000" b="0" spc="390" dirty="0">
                <a:solidFill>
                  <a:srgbClr val="27AAE1"/>
                </a:solidFill>
                <a:latin typeface="Arial" panose="020B0604020202020204" pitchFamily="34" charset="0"/>
                <a:cs typeface="Arial" panose="020B0604020202020204" pitchFamily="34" charset="0"/>
              </a:rPr>
            </a:br>
            <a:br>
              <a:rPr lang="en-US" sz="2800" b="0" spc="390" dirty="0">
                <a:solidFill>
                  <a:srgbClr val="27AAE1"/>
                </a:solidFill>
                <a:latin typeface="Arial" panose="020B0604020202020204" pitchFamily="34" charset="0"/>
                <a:cs typeface="Arial" panose="020B0604020202020204" pitchFamily="34" charset="0"/>
              </a:rPr>
            </a:br>
            <a:r>
              <a:rPr lang="en-US" dirty="0">
                <a:solidFill>
                  <a:srgbClr val="FFFFFF"/>
                </a:solidFill>
                <a:latin typeface="Arial" panose="020B0604020202020204" pitchFamily="34" charset="0"/>
                <a:cs typeface="Arial" panose="020B0604020202020204" pitchFamily="34" charset="0"/>
              </a:rPr>
              <a:t>A Growing Issue with Serious Consequences for YOUR Workforce</a:t>
            </a:r>
            <a:br>
              <a:rPr lang="en-US" dirty="0">
                <a:solidFill>
                  <a:srgbClr val="FFFFFF"/>
                </a:solidFill>
                <a:latin typeface="Arial" panose="020B0604020202020204" pitchFamily="34" charset="0"/>
                <a:cs typeface="Arial" panose="020B0604020202020204" pitchFamily="34" charset="0"/>
              </a:rPr>
            </a:br>
            <a:endParaRPr lang="en-US" dirty="0">
              <a:solidFill>
                <a:srgbClr val="FFFFFF"/>
              </a:solidFill>
            </a:endParaRPr>
          </a:p>
        </p:txBody>
      </p:sp>
    </p:spTree>
    <p:extLst>
      <p:ext uri="{BB962C8B-B14F-4D97-AF65-F5344CB8AC3E}">
        <p14:creationId xmlns:p14="http://schemas.microsoft.com/office/powerpoint/2010/main" val="1619869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1066800"/>
            <a:ext cx="4343400" cy="4460417"/>
          </a:xfrm>
          <a:prstGeom prst="rect">
            <a:avLst/>
          </a:prstGeom>
        </p:spPr>
      </p:pic>
      <p:sp>
        <p:nvSpPr>
          <p:cNvPr id="3" name="Title 2"/>
          <p:cNvSpPr>
            <a:spLocks noGrp="1"/>
          </p:cNvSpPr>
          <p:nvPr>
            <p:ph type="title"/>
          </p:nvPr>
        </p:nvSpPr>
        <p:spPr>
          <a:xfrm>
            <a:off x="5410199" y="2057400"/>
            <a:ext cx="3200401" cy="4244975"/>
          </a:xfrm>
        </p:spPr>
        <p:txBody>
          <a:bodyPr>
            <a:normAutofit/>
          </a:bodyPr>
          <a:lstStyle/>
          <a:p>
            <a:r>
              <a:rPr lang="en-US" sz="2400" cap="none" dirty="0">
                <a:latin typeface="Arial" panose="020B0604020202020204" pitchFamily="34" charset="0"/>
                <a:cs typeface="Arial" panose="020B0604020202020204" pitchFamily="34" charset="0"/>
              </a:rPr>
              <a:t>Prediabetes is when your blood sugar level is higher than normal but not high enough yet to </a:t>
            </a:r>
            <a:br>
              <a:rPr lang="en-US" sz="2400" cap="none" dirty="0">
                <a:latin typeface="Arial" panose="020B0604020202020204" pitchFamily="34" charset="0"/>
                <a:cs typeface="Arial" panose="020B0604020202020204" pitchFamily="34" charset="0"/>
              </a:rPr>
            </a:br>
            <a:r>
              <a:rPr lang="en-US" sz="2400" cap="none" dirty="0">
                <a:latin typeface="Arial" panose="020B0604020202020204" pitchFamily="34" charset="0"/>
                <a:cs typeface="Arial" panose="020B0604020202020204" pitchFamily="34" charset="0"/>
              </a:rPr>
              <a:t>be diagnosed as </a:t>
            </a:r>
            <a:br>
              <a:rPr lang="en-US" sz="2400" cap="none" dirty="0">
                <a:latin typeface="Arial" panose="020B0604020202020204" pitchFamily="34" charset="0"/>
                <a:cs typeface="Arial" panose="020B0604020202020204" pitchFamily="34" charset="0"/>
              </a:rPr>
            </a:br>
            <a:r>
              <a:rPr lang="en-US" sz="2400" cap="none" dirty="0">
                <a:latin typeface="Arial" panose="020B0604020202020204" pitchFamily="34" charset="0"/>
                <a:cs typeface="Arial" panose="020B0604020202020204" pitchFamily="34" charset="0"/>
              </a:rPr>
              <a:t>type 2 diabetes.</a:t>
            </a:r>
            <a:br>
              <a:rPr lang="en-US" sz="2400" cap="none" dirty="0">
                <a:latin typeface="Arial" panose="020B0604020202020204" pitchFamily="34" charset="0"/>
                <a:cs typeface="Arial" panose="020B0604020202020204" pitchFamily="34" charset="0"/>
              </a:rPr>
            </a:br>
            <a:endParaRPr lang="en-US" sz="2400" cap="none" dirty="0"/>
          </a:p>
        </p:txBody>
      </p:sp>
    </p:spTree>
    <p:extLst>
      <p:ext uri="{BB962C8B-B14F-4D97-AF65-F5344CB8AC3E}">
        <p14:creationId xmlns:p14="http://schemas.microsoft.com/office/powerpoint/2010/main" val="3432973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66799" y="950843"/>
            <a:ext cx="2514600" cy="1639957"/>
          </a:xfrm>
          <a:prstGeom prst="rect">
            <a:avLst/>
          </a:prstGeom>
        </p:spPr>
      </p:pic>
      <p:pic>
        <p:nvPicPr>
          <p:cNvPr id="5" name="Picture 4" descr="text: 1 out of 3"/>
          <p:cNvPicPr>
            <a:picLocks noChangeAspect="1"/>
          </p:cNvPicPr>
          <p:nvPr/>
        </p:nvPicPr>
        <p:blipFill>
          <a:blip r:embed="rId4"/>
          <a:stretch>
            <a:fillRect/>
          </a:stretch>
        </p:blipFill>
        <p:spPr>
          <a:xfrm>
            <a:off x="1066800" y="2819400"/>
            <a:ext cx="2514600" cy="1371600"/>
          </a:xfrm>
          <a:prstGeom prst="rect">
            <a:avLst/>
          </a:prstGeom>
        </p:spPr>
      </p:pic>
      <p:sp>
        <p:nvSpPr>
          <p:cNvPr id="3" name="Title 2"/>
          <p:cNvSpPr>
            <a:spLocks noGrp="1"/>
          </p:cNvSpPr>
          <p:nvPr>
            <p:ph type="title"/>
          </p:nvPr>
        </p:nvSpPr>
        <p:spPr>
          <a:xfrm>
            <a:off x="990600" y="4419600"/>
            <a:ext cx="2743200" cy="1066800"/>
          </a:xfrm>
        </p:spPr>
        <p:txBody>
          <a:bodyPr>
            <a:normAutofit/>
          </a:bodyPr>
          <a:lstStyle/>
          <a:p>
            <a:pPr algn="ctr"/>
            <a:r>
              <a:rPr lang="en-US" sz="2400" dirty="0">
                <a:latin typeface="Arial" panose="020B0604020202020204" pitchFamily="34" charset="0"/>
                <a:cs typeface="Arial" panose="020B0604020202020204" pitchFamily="34" charset="0"/>
              </a:rPr>
              <a:t>Adults has </a:t>
            </a:r>
            <a:r>
              <a:rPr lang="en-US" sz="2400" dirty="0" err="1">
                <a:latin typeface="Arial" panose="020B0604020202020204" pitchFamily="34" charset="0"/>
                <a:cs typeface="Arial" panose="020B0604020202020204" pitchFamily="34" charset="0"/>
              </a:rPr>
              <a:t>prediabetes</a:t>
            </a:r>
            <a:endParaRPr lang="en-US" sz="2400" dirty="0"/>
          </a:p>
        </p:txBody>
      </p:sp>
      <p:cxnSp>
        <p:nvCxnSpPr>
          <p:cNvPr id="7" name="Straight Connector 6">
            <a:extLst>
              <a:ext uri="{C183D7F6-B498-43B3-948B-1728B52AA6E4}">
                <adec:decorative xmlns:adec="http://schemas.microsoft.com/office/drawing/2017/decorative" val="1"/>
              </a:ext>
            </a:extLst>
          </p:cNvPr>
          <p:cNvCxnSpPr/>
          <p:nvPr/>
        </p:nvCxnSpPr>
        <p:spPr>
          <a:xfrm>
            <a:off x="4419600" y="1219200"/>
            <a:ext cx="0" cy="403860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2" name="Picture 11">
            <a:extLs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5181600" y="1214496"/>
            <a:ext cx="2667000" cy="1909704"/>
          </a:xfrm>
          <a:prstGeom prst="rect">
            <a:avLst/>
          </a:prstGeom>
        </p:spPr>
      </p:pic>
      <p:pic>
        <p:nvPicPr>
          <p:cNvPr id="8" name="Picture 7" descr="test: 9 out of 10"/>
          <p:cNvPicPr>
            <a:picLocks noChangeAspect="1"/>
          </p:cNvPicPr>
          <p:nvPr/>
        </p:nvPicPr>
        <p:blipFill>
          <a:blip r:embed="rId6"/>
          <a:stretch>
            <a:fillRect/>
          </a:stretch>
        </p:blipFill>
        <p:spPr>
          <a:xfrm>
            <a:off x="5105400" y="3276600"/>
            <a:ext cx="2908300" cy="914400"/>
          </a:xfrm>
          <a:prstGeom prst="rect">
            <a:avLst/>
          </a:prstGeom>
        </p:spPr>
      </p:pic>
      <p:sp>
        <p:nvSpPr>
          <p:cNvPr id="10" name="Title 2"/>
          <p:cNvSpPr txBox="1">
            <a:spLocks/>
          </p:cNvSpPr>
          <p:nvPr/>
        </p:nvSpPr>
        <p:spPr>
          <a:xfrm>
            <a:off x="5181600" y="4419600"/>
            <a:ext cx="2743200" cy="1066800"/>
          </a:xfrm>
          <a:prstGeom prst="rect">
            <a:avLst/>
          </a:prstGeom>
        </p:spPr>
        <p:txBody>
          <a:bodyPr vert="horz" lIns="91440" tIns="45720" rIns="91440" bIns="45720" rtlCol="0" anchor="t">
            <a:normAutofit/>
          </a:bodyPr>
          <a:lstStyle>
            <a:lvl1pPr algn="l" defTabSz="914400" rtl="0" eaLnBrk="1" latinLnBrk="0" hangingPunct="1">
              <a:spcBef>
                <a:spcPct val="0"/>
              </a:spcBef>
              <a:buNone/>
              <a:defRPr sz="4000" b="1" kern="1200" cap="all">
                <a:solidFill>
                  <a:srgbClr val="39536C"/>
                </a:solidFill>
                <a:latin typeface="Arial"/>
                <a:ea typeface="+mj-ea"/>
                <a:cs typeface="Arial"/>
              </a:defRPr>
            </a:lvl1pPr>
          </a:lstStyle>
          <a:p>
            <a:pPr algn="ctr"/>
            <a:r>
              <a:rPr lang="en-US" sz="2400" dirty="0">
                <a:latin typeface="Arial" panose="020B0604020202020204" pitchFamily="34" charset="0"/>
                <a:cs typeface="Arial" panose="020B0604020202020204" pitchFamily="34" charset="0"/>
              </a:rPr>
              <a:t>Don’t know they have it</a:t>
            </a:r>
            <a:endParaRPr lang="en-US" sz="2400" dirty="0"/>
          </a:p>
        </p:txBody>
      </p:sp>
    </p:spTree>
    <p:extLst>
      <p:ext uri="{BB962C8B-B14F-4D97-AF65-F5344CB8AC3E}">
        <p14:creationId xmlns:p14="http://schemas.microsoft.com/office/powerpoint/2010/main" val="31968060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a:extLst>
              <a:ext uri="{C183D7F6-B498-43B3-948B-1728B52AA6E4}">
                <adec:decorative xmlns:adec="http://schemas.microsoft.com/office/drawing/2017/decorative" val="1"/>
              </a:ext>
            </a:extLst>
          </p:cNvPr>
          <p:cNvSpPr/>
          <p:nvPr/>
        </p:nvSpPr>
        <p:spPr>
          <a:xfrm rot="10800000">
            <a:off x="609600" y="1489840"/>
            <a:ext cx="2514600" cy="2167759"/>
          </a:xfrm>
          <a:prstGeom prst="triangle">
            <a:avLst/>
          </a:prstGeom>
          <a:solidFill>
            <a:srgbClr val="B60E20"/>
          </a:solidFill>
          <a:ln w="1905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le 2"/>
          <p:cNvSpPr txBox="1">
            <a:spLocks/>
          </p:cNvSpPr>
          <p:nvPr/>
        </p:nvSpPr>
        <p:spPr>
          <a:xfrm>
            <a:off x="533400" y="1524000"/>
            <a:ext cx="2667000" cy="1066800"/>
          </a:xfrm>
          <a:prstGeom prst="rect">
            <a:avLst/>
          </a:prstGeom>
        </p:spPr>
        <p:txBody>
          <a:bodyPr vert="horz" lIns="91440" tIns="45720" rIns="91440" bIns="45720" rtlCol="0" anchor="t">
            <a:noAutofit/>
          </a:bodyPr>
          <a:lstStyle>
            <a:lvl1pPr algn="l" defTabSz="914400" rtl="0" eaLnBrk="1" latinLnBrk="0" hangingPunct="1">
              <a:spcBef>
                <a:spcPct val="0"/>
              </a:spcBef>
              <a:buNone/>
              <a:defRPr sz="4000" b="1" kern="1200" cap="all">
                <a:solidFill>
                  <a:srgbClr val="39536C"/>
                </a:solidFill>
                <a:latin typeface="Arial"/>
                <a:ea typeface="+mj-ea"/>
                <a:cs typeface="Arial"/>
              </a:defRPr>
            </a:lvl1pPr>
          </a:lstStyle>
          <a:p>
            <a:pPr algn="ctr"/>
            <a:r>
              <a:rPr lang="en-US" sz="9600" dirty="0">
                <a:solidFill>
                  <a:schemeClr val="bg1"/>
                </a:solidFill>
                <a:latin typeface="Arial" panose="020B0604020202020204" pitchFamily="34" charset="0"/>
                <a:cs typeface="Arial" panose="020B0604020202020204" pitchFamily="34" charset="0"/>
              </a:rPr>
              <a:t>!</a:t>
            </a:r>
            <a:endParaRPr lang="en-US" sz="9600" dirty="0">
              <a:solidFill>
                <a:schemeClr val="bg1"/>
              </a:solidFill>
            </a:endParaRPr>
          </a:p>
        </p:txBody>
      </p:sp>
      <p:sp>
        <p:nvSpPr>
          <p:cNvPr id="3" name="Title 2"/>
          <p:cNvSpPr>
            <a:spLocks noGrp="1"/>
          </p:cNvSpPr>
          <p:nvPr>
            <p:ph type="title"/>
          </p:nvPr>
        </p:nvSpPr>
        <p:spPr>
          <a:xfrm>
            <a:off x="3429000" y="914401"/>
            <a:ext cx="4952999" cy="5334000"/>
          </a:xfrm>
        </p:spPr>
        <p:txBody>
          <a:bodyPr>
            <a:normAutofit/>
          </a:bodyPr>
          <a:lstStyle/>
          <a:p>
            <a:pPr>
              <a:spcAft>
                <a:spcPts val="1200"/>
              </a:spcAft>
            </a:pPr>
            <a:r>
              <a:rPr lang="en-US" sz="2800" cap="none" dirty="0">
                <a:latin typeface="Arial" panose="020B0604020202020204" pitchFamily="34" charset="0"/>
                <a:cs typeface="Arial" panose="020B0604020202020204" pitchFamily="34" charset="0"/>
              </a:rPr>
              <a:t>Without lifestyle changes, people with prediabetes can develop </a:t>
            </a:r>
            <a:r>
              <a:rPr lang="en-US" sz="2800" cap="none" dirty="0">
                <a:solidFill>
                  <a:srgbClr val="27AAE1"/>
                </a:solidFill>
                <a:latin typeface="Arial" panose="020B0604020202020204" pitchFamily="34" charset="0"/>
                <a:cs typeface="Arial" panose="020B0604020202020204" pitchFamily="34" charset="0"/>
              </a:rPr>
              <a:t>type 2 diabetes</a:t>
            </a:r>
            <a:r>
              <a:rPr lang="en-US" sz="2800" cap="none" dirty="0">
                <a:latin typeface="Arial" panose="020B0604020202020204" pitchFamily="34" charset="0"/>
                <a:cs typeface="Arial" panose="020B0604020202020204" pitchFamily="34" charset="0"/>
              </a:rPr>
              <a:t>.</a:t>
            </a:r>
            <a:br>
              <a:rPr lang="en-US" sz="2800" cap="none" dirty="0">
                <a:latin typeface="Arial" panose="020B0604020202020204" pitchFamily="34" charset="0"/>
                <a:cs typeface="Arial" panose="020B0604020202020204" pitchFamily="34" charset="0"/>
              </a:rPr>
            </a:br>
            <a:br>
              <a:rPr lang="en-US" sz="2800" cap="none" dirty="0">
                <a:latin typeface="Arial" panose="020B0604020202020204" pitchFamily="34" charset="0"/>
                <a:cs typeface="Arial" panose="020B0604020202020204" pitchFamily="34" charset="0"/>
              </a:rPr>
            </a:br>
            <a:r>
              <a:rPr lang="en-US" sz="2800" cap="none" dirty="0">
                <a:latin typeface="Arial" panose="020B0604020202020204" pitchFamily="34" charset="0"/>
                <a:cs typeface="Arial" panose="020B0604020202020204" pitchFamily="34" charset="0"/>
              </a:rPr>
              <a:t>Diabetes in adults </a:t>
            </a:r>
            <a:br>
              <a:rPr lang="en-US" sz="2800" cap="none" dirty="0">
                <a:latin typeface="Arial" panose="020B0604020202020204" pitchFamily="34" charset="0"/>
                <a:cs typeface="Arial" panose="020B0604020202020204" pitchFamily="34" charset="0"/>
              </a:rPr>
            </a:br>
            <a:r>
              <a:rPr lang="en-US" sz="2800" cap="none" dirty="0">
                <a:latin typeface="Arial" panose="020B0604020202020204" pitchFamily="34" charset="0"/>
                <a:cs typeface="Arial" panose="020B0604020202020204" pitchFamily="34" charset="0"/>
              </a:rPr>
              <a:t>has </a:t>
            </a:r>
            <a:r>
              <a:rPr lang="en-US" sz="2800" cap="none" dirty="0">
                <a:solidFill>
                  <a:srgbClr val="27AAE1"/>
                </a:solidFill>
                <a:latin typeface="Arial" panose="020B0604020202020204" pitchFamily="34" charset="0"/>
                <a:cs typeface="Arial" panose="020B0604020202020204" pitchFamily="34" charset="0"/>
              </a:rPr>
              <a:t>tripled</a:t>
            </a:r>
            <a:r>
              <a:rPr lang="en-US" sz="2800" cap="none" dirty="0">
                <a:latin typeface="Arial" panose="020B0604020202020204" pitchFamily="34" charset="0"/>
                <a:cs typeface="Arial" panose="020B0604020202020204" pitchFamily="34" charset="0"/>
              </a:rPr>
              <a:t> in the past </a:t>
            </a:r>
            <a:br>
              <a:rPr lang="en-US" sz="2800" cap="none" dirty="0">
                <a:latin typeface="Arial" panose="020B0604020202020204" pitchFamily="34" charset="0"/>
                <a:cs typeface="Arial" panose="020B0604020202020204" pitchFamily="34" charset="0"/>
              </a:rPr>
            </a:br>
            <a:r>
              <a:rPr lang="en-US" sz="2800" cap="none" dirty="0">
                <a:latin typeface="Arial" panose="020B0604020202020204" pitchFamily="34" charset="0"/>
                <a:cs typeface="Arial" panose="020B0604020202020204" pitchFamily="34" charset="0"/>
              </a:rPr>
              <a:t>two decades.</a:t>
            </a:r>
            <a:br>
              <a:rPr lang="en-US" sz="2800" cap="none" dirty="0">
                <a:latin typeface="Arial" panose="020B0604020202020204" pitchFamily="34" charset="0"/>
                <a:cs typeface="Arial" panose="020B0604020202020204" pitchFamily="34" charset="0"/>
              </a:rPr>
            </a:br>
            <a:br>
              <a:rPr lang="en-US" sz="2800" cap="none" dirty="0">
                <a:latin typeface="Arial" panose="020B0604020202020204" pitchFamily="34" charset="0"/>
                <a:cs typeface="Arial" panose="020B0604020202020204" pitchFamily="34" charset="0"/>
              </a:rPr>
            </a:br>
            <a:r>
              <a:rPr lang="en-US" sz="2800" cap="none" dirty="0">
                <a:solidFill>
                  <a:srgbClr val="27AAE1"/>
                </a:solidFill>
                <a:latin typeface="Arial" panose="020B0604020202020204" pitchFamily="34" charset="0"/>
                <a:cs typeface="Arial" panose="020B0604020202020204" pitchFamily="34" charset="0"/>
              </a:rPr>
              <a:t>1 in 3 adults in the U.S. could have diabetes </a:t>
            </a:r>
            <a:r>
              <a:rPr lang="en-US" sz="2800" cap="none" dirty="0">
                <a:latin typeface="Arial" panose="020B0604020202020204" pitchFamily="34" charset="0"/>
                <a:cs typeface="Arial" panose="020B0604020202020204" pitchFamily="34" charset="0"/>
              </a:rPr>
              <a:t>by 2050 if nothing changes.</a:t>
            </a:r>
          </a:p>
        </p:txBody>
      </p:sp>
      <p:cxnSp>
        <p:nvCxnSpPr>
          <p:cNvPr id="7" name="Straight Connector 6">
            <a:extLst>
              <a:ext uri="{C183D7F6-B498-43B3-948B-1728B52AA6E4}">
                <adec:decorative xmlns:adec="http://schemas.microsoft.com/office/drawing/2017/decorative" val="1"/>
              </a:ext>
            </a:extLst>
          </p:cNvPr>
          <p:cNvCxnSpPr/>
          <p:nvPr/>
        </p:nvCxnSpPr>
        <p:spPr>
          <a:xfrm>
            <a:off x="3505199" y="2514600"/>
            <a:ext cx="4800600" cy="0"/>
          </a:xfrm>
          <a:prstGeom prst="line">
            <a:avLst/>
          </a:prstGeom>
          <a:ln>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a:extLst>
              <a:ext uri="{C183D7F6-B498-43B3-948B-1728B52AA6E4}">
                <adec:decorative xmlns:adec="http://schemas.microsoft.com/office/drawing/2017/decorative" val="1"/>
              </a:ext>
            </a:extLst>
          </p:cNvPr>
          <p:cNvCxnSpPr/>
          <p:nvPr/>
        </p:nvCxnSpPr>
        <p:spPr>
          <a:xfrm>
            <a:off x="3505199" y="4191000"/>
            <a:ext cx="4800600" cy="0"/>
          </a:xfrm>
          <a:prstGeom prst="line">
            <a:avLst/>
          </a:prstGeom>
          <a:ln>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C183D7F6-B498-43B3-948B-1728B52AA6E4}">
                <adec:decorative xmlns:adec="http://schemas.microsoft.com/office/drawing/2017/decorative" val="1"/>
              </a:ext>
            </a:extLst>
          </p:cNvPr>
          <p:cNvCxnSpPr/>
          <p:nvPr/>
        </p:nvCxnSpPr>
        <p:spPr>
          <a:xfrm>
            <a:off x="1866899" y="3581400"/>
            <a:ext cx="0" cy="3276600"/>
          </a:xfrm>
          <a:prstGeom prst="line">
            <a:avLst/>
          </a:prstGeom>
          <a:ln w="190500" cmpd="sng">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50604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9400" y="2057401"/>
            <a:ext cx="3581399" cy="2362199"/>
          </a:xfrm>
        </p:spPr>
        <p:txBody>
          <a:bodyPr>
            <a:normAutofit/>
          </a:bodyPr>
          <a:lstStyle/>
          <a:p>
            <a:pPr algn="ctr">
              <a:spcAft>
                <a:spcPts val="1200"/>
              </a:spcAft>
            </a:pPr>
            <a:r>
              <a:rPr lang="en-US" sz="2800" cap="none" dirty="0">
                <a:latin typeface="Arial" panose="020B0604020202020204" pitchFamily="34" charset="0"/>
                <a:cs typeface="Arial" panose="020B0604020202020204" pitchFamily="34" charset="0"/>
              </a:rPr>
              <a:t>People with </a:t>
            </a:r>
            <a:br>
              <a:rPr lang="en-US" sz="2800" cap="none" dirty="0">
                <a:latin typeface="Arial" panose="020B0604020202020204" pitchFamily="34" charset="0"/>
                <a:cs typeface="Arial" panose="020B0604020202020204" pitchFamily="34" charset="0"/>
              </a:rPr>
            </a:br>
            <a:r>
              <a:rPr lang="en-US" sz="2800" cap="none" dirty="0">
                <a:latin typeface="Arial" panose="020B0604020202020204" pitchFamily="34" charset="0"/>
                <a:cs typeface="Arial" panose="020B0604020202020204" pitchFamily="34" charset="0"/>
              </a:rPr>
              <a:t>type 2 diabetes are at higher risk of serious health complications</a:t>
            </a:r>
          </a:p>
        </p:txBody>
      </p:sp>
      <p:sp>
        <p:nvSpPr>
          <p:cNvPr id="31" name="Title 2"/>
          <p:cNvSpPr txBox="1">
            <a:spLocks/>
          </p:cNvSpPr>
          <p:nvPr/>
        </p:nvSpPr>
        <p:spPr>
          <a:xfrm>
            <a:off x="762000" y="990600"/>
            <a:ext cx="1295400" cy="533400"/>
          </a:xfrm>
          <a:prstGeom prst="rect">
            <a:avLst/>
          </a:prstGeom>
        </p:spPr>
        <p:txBody>
          <a:bodyPr vert="horz" lIns="91440" tIns="45720" rIns="91440" bIns="45720" rtlCol="0" anchor="t">
            <a:normAutofit/>
          </a:bodyPr>
          <a:lstStyle>
            <a:lvl1pPr algn="l" defTabSz="914400" rtl="0" eaLnBrk="1" latinLnBrk="0" hangingPunct="1">
              <a:spcBef>
                <a:spcPct val="0"/>
              </a:spcBef>
              <a:buNone/>
              <a:defRPr sz="4000" b="1" kern="1200" cap="all">
                <a:solidFill>
                  <a:srgbClr val="39536C"/>
                </a:solidFill>
                <a:latin typeface="Arial"/>
                <a:ea typeface="+mj-ea"/>
                <a:cs typeface="Arial"/>
              </a:defRPr>
            </a:lvl1pPr>
          </a:lstStyle>
          <a:p>
            <a:pPr algn="r"/>
            <a:r>
              <a:rPr lang="en-US" sz="1400" dirty="0">
                <a:solidFill>
                  <a:srgbClr val="27AAE1"/>
                </a:solidFill>
                <a:latin typeface="Arial" panose="020B0604020202020204" pitchFamily="34" charset="0"/>
                <a:cs typeface="Arial" panose="020B0604020202020204" pitchFamily="34" charset="0"/>
              </a:rPr>
              <a:t>Kidney failure</a:t>
            </a:r>
            <a:endParaRPr lang="en-US" sz="1400" dirty="0">
              <a:solidFill>
                <a:srgbClr val="27AAE1"/>
              </a:solidFill>
            </a:endParaRPr>
          </a:p>
        </p:txBody>
      </p:sp>
      <p:pic>
        <p:nvPicPr>
          <p:cNvPr id="4" name="Picture 3">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133600" y="457200"/>
            <a:ext cx="1653746" cy="1653746"/>
          </a:xfrm>
          <a:prstGeom prst="rect">
            <a:avLst/>
          </a:prstGeom>
        </p:spPr>
      </p:pic>
      <p:sp>
        <p:nvSpPr>
          <p:cNvPr id="32" name="Title 2"/>
          <p:cNvSpPr txBox="1">
            <a:spLocks/>
          </p:cNvSpPr>
          <p:nvPr/>
        </p:nvSpPr>
        <p:spPr>
          <a:xfrm>
            <a:off x="6858000" y="1066800"/>
            <a:ext cx="1295400" cy="533400"/>
          </a:xfrm>
          <a:prstGeom prst="rect">
            <a:avLst/>
          </a:prstGeom>
        </p:spPr>
        <p:txBody>
          <a:bodyPr vert="horz" lIns="91440" tIns="45720" rIns="91440" bIns="45720" rtlCol="0" anchor="t">
            <a:normAutofit/>
          </a:bodyPr>
          <a:lstStyle>
            <a:lvl1pPr algn="l" defTabSz="914400" rtl="0" eaLnBrk="1" latinLnBrk="0" hangingPunct="1">
              <a:spcBef>
                <a:spcPct val="0"/>
              </a:spcBef>
              <a:buNone/>
              <a:defRPr sz="4000" b="1" kern="1200" cap="all">
                <a:solidFill>
                  <a:srgbClr val="39536C"/>
                </a:solidFill>
                <a:latin typeface="Arial"/>
                <a:ea typeface="+mj-ea"/>
                <a:cs typeface="Arial"/>
              </a:defRPr>
            </a:lvl1pPr>
          </a:lstStyle>
          <a:p>
            <a:r>
              <a:rPr lang="en-US" sz="1400" dirty="0">
                <a:solidFill>
                  <a:srgbClr val="27AAE1"/>
                </a:solidFill>
                <a:latin typeface="Arial" panose="020B0604020202020204" pitchFamily="34" charset="0"/>
                <a:cs typeface="Arial" panose="020B0604020202020204" pitchFamily="34" charset="0"/>
              </a:rPr>
              <a:t>blindness</a:t>
            </a:r>
            <a:endParaRPr lang="en-US" sz="1400" dirty="0">
              <a:solidFill>
                <a:srgbClr val="27AAE1"/>
              </a:solidFill>
            </a:endParaRPr>
          </a:p>
        </p:txBody>
      </p:sp>
      <p:pic>
        <p:nvPicPr>
          <p:cNvPr id="33" name="Picture 32">
            <a:extLs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105400" y="457200"/>
            <a:ext cx="1676400" cy="1676400"/>
          </a:xfrm>
          <a:prstGeom prst="rect">
            <a:avLst/>
          </a:prstGeom>
        </p:spPr>
      </p:pic>
      <p:sp>
        <p:nvSpPr>
          <p:cNvPr id="34" name="Title 2"/>
          <p:cNvSpPr txBox="1">
            <a:spLocks/>
          </p:cNvSpPr>
          <p:nvPr/>
        </p:nvSpPr>
        <p:spPr>
          <a:xfrm>
            <a:off x="7848600" y="3581400"/>
            <a:ext cx="1219200" cy="685800"/>
          </a:xfrm>
          <a:prstGeom prst="rect">
            <a:avLst/>
          </a:prstGeom>
        </p:spPr>
        <p:txBody>
          <a:bodyPr vert="horz" lIns="91440" tIns="45720" rIns="91440" bIns="45720" rtlCol="0" anchor="t">
            <a:normAutofit/>
          </a:bodyPr>
          <a:lstStyle>
            <a:lvl1pPr algn="l" defTabSz="914400" rtl="0" eaLnBrk="1" latinLnBrk="0" hangingPunct="1">
              <a:spcBef>
                <a:spcPct val="0"/>
              </a:spcBef>
              <a:buNone/>
              <a:defRPr sz="4000" b="1" kern="1200" cap="all">
                <a:solidFill>
                  <a:srgbClr val="39536C"/>
                </a:solidFill>
                <a:latin typeface="Arial"/>
                <a:ea typeface="+mj-ea"/>
                <a:cs typeface="Arial"/>
              </a:defRPr>
            </a:lvl1pPr>
          </a:lstStyle>
          <a:p>
            <a:r>
              <a:rPr lang="en-US" sz="1400" dirty="0">
                <a:solidFill>
                  <a:srgbClr val="27AAE1"/>
                </a:solidFill>
                <a:latin typeface="Arial" panose="020B0604020202020204" pitchFamily="34" charset="0"/>
                <a:cs typeface="Arial" panose="020B0604020202020204" pitchFamily="34" charset="0"/>
              </a:rPr>
              <a:t>Heart attack</a:t>
            </a:r>
            <a:endParaRPr lang="en-US" sz="1400" dirty="0">
              <a:solidFill>
                <a:srgbClr val="27AAE1"/>
              </a:solidFill>
            </a:endParaRPr>
          </a:p>
        </p:txBody>
      </p:sp>
      <p:pic>
        <p:nvPicPr>
          <p:cNvPr id="5" name="Picture 4">
            <a:extLs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172200" y="3048000"/>
            <a:ext cx="1653746" cy="1653746"/>
          </a:xfrm>
          <a:prstGeom prst="rect">
            <a:avLst/>
          </a:prstGeom>
        </p:spPr>
      </p:pic>
      <p:sp>
        <p:nvSpPr>
          <p:cNvPr id="36" name="Title 2"/>
          <p:cNvSpPr txBox="1">
            <a:spLocks/>
          </p:cNvSpPr>
          <p:nvPr/>
        </p:nvSpPr>
        <p:spPr>
          <a:xfrm>
            <a:off x="5410200" y="5334000"/>
            <a:ext cx="1295400" cy="533400"/>
          </a:xfrm>
          <a:prstGeom prst="rect">
            <a:avLst/>
          </a:prstGeom>
        </p:spPr>
        <p:txBody>
          <a:bodyPr vert="horz" lIns="91440" tIns="45720" rIns="91440" bIns="45720" rtlCol="0" anchor="t">
            <a:normAutofit/>
          </a:bodyPr>
          <a:lstStyle>
            <a:lvl1pPr algn="l" defTabSz="914400" rtl="0" eaLnBrk="1" latinLnBrk="0" hangingPunct="1">
              <a:spcBef>
                <a:spcPct val="0"/>
              </a:spcBef>
              <a:buNone/>
              <a:defRPr sz="4000" b="1" kern="1200" cap="all">
                <a:solidFill>
                  <a:srgbClr val="39536C"/>
                </a:solidFill>
                <a:latin typeface="Arial"/>
                <a:ea typeface="+mj-ea"/>
                <a:cs typeface="Arial"/>
              </a:defRPr>
            </a:lvl1pPr>
          </a:lstStyle>
          <a:p>
            <a:r>
              <a:rPr lang="en-US" sz="1400" dirty="0">
                <a:solidFill>
                  <a:srgbClr val="27AAE1"/>
                </a:solidFill>
                <a:latin typeface="Arial" panose="020B0604020202020204" pitchFamily="34" charset="0"/>
                <a:cs typeface="Arial" panose="020B0604020202020204" pitchFamily="34" charset="0"/>
              </a:rPr>
              <a:t>stroke</a:t>
            </a:r>
            <a:endParaRPr lang="en-US" sz="1400" dirty="0">
              <a:solidFill>
                <a:srgbClr val="27AAE1"/>
              </a:solidFill>
            </a:endParaRP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3733800" y="4648200"/>
            <a:ext cx="1653746" cy="1653746"/>
          </a:xfrm>
          <a:prstGeom prst="rect">
            <a:avLst/>
          </a:prstGeom>
        </p:spPr>
      </p:pic>
      <p:sp>
        <p:nvSpPr>
          <p:cNvPr id="35" name="Title 2"/>
          <p:cNvSpPr txBox="1">
            <a:spLocks/>
          </p:cNvSpPr>
          <p:nvPr/>
        </p:nvSpPr>
        <p:spPr>
          <a:xfrm>
            <a:off x="152400" y="3429000"/>
            <a:ext cx="1066800" cy="1295400"/>
          </a:xfrm>
          <a:prstGeom prst="rect">
            <a:avLst/>
          </a:prstGeom>
        </p:spPr>
        <p:txBody>
          <a:bodyPr vert="horz" lIns="91440" tIns="45720" rIns="91440" bIns="45720" rtlCol="0" anchor="t">
            <a:normAutofit/>
          </a:bodyPr>
          <a:lstStyle>
            <a:lvl1pPr algn="l" defTabSz="914400" rtl="0" eaLnBrk="1" latinLnBrk="0" hangingPunct="1">
              <a:spcBef>
                <a:spcPct val="0"/>
              </a:spcBef>
              <a:buNone/>
              <a:defRPr sz="4000" b="1" kern="1200" cap="all">
                <a:solidFill>
                  <a:srgbClr val="39536C"/>
                </a:solidFill>
                <a:latin typeface="Arial"/>
                <a:ea typeface="+mj-ea"/>
                <a:cs typeface="Arial"/>
              </a:defRPr>
            </a:lvl1pPr>
          </a:lstStyle>
          <a:p>
            <a:pPr algn="r"/>
            <a:r>
              <a:rPr lang="en-US" sz="1400" dirty="0">
                <a:solidFill>
                  <a:srgbClr val="27AAE1"/>
                </a:solidFill>
                <a:latin typeface="Arial" panose="020B0604020202020204" pitchFamily="34" charset="0"/>
                <a:cs typeface="Arial" panose="020B0604020202020204" pitchFamily="34" charset="0"/>
              </a:rPr>
              <a:t>Loss </a:t>
            </a:r>
            <a:br>
              <a:rPr lang="en-US" sz="1400" dirty="0">
                <a:solidFill>
                  <a:srgbClr val="27AAE1"/>
                </a:solidFill>
                <a:latin typeface="Arial" panose="020B0604020202020204" pitchFamily="34" charset="0"/>
                <a:cs typeface="Arial" panose="020B0604020202020204" pitchFamily="34" charset="0"/>
              </a:rPr>
            </a:br>
            <a:r>
              <a:rPr lang="en-US" sz="1400" dirty="0">
                <a:solidFill>
                  <a:srgbClr val="27AAE1"/>
                </a:solidFill>
                <a:latin typeface="Arial" panose="020B0604020202020204" pitchFamily="34" charset="0"/>
                <a:cs typeface="Arial" panose="020B0604020202020204" pitchFamily="34" charset="0"/>
              </a:rPr>
              <a:t>of toes, feet, or legs</a:t>
            </a:r>
            <a:endParaRPr lang="en-US" sz="1400" dirty="0">
              <a:solidFill>
                <a:srgbClr val="27AAE1"/>
              </a:solidFill>
            </a:endParaRPr>
          </a:p>
        </p:txBody>
      </p:sp>
      <p:pic>
        <p:nvPicPr>
          <p:cNvPr id="12" name="Picture 11">
            <a:extLs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1270000" y="3009900"/>
            <a:ext cx="1653746" cy="1653746"/>
          </a:xfrm>
          <a:prstGeom prst="rect">
            <a:avLst/>
          </a:prstGeom>
        </p:spPr>
      </p:pic>
      <p:cxnSp>
        <p:nvCxnSpPr>
          <p:cNvPr id="13" name="Straight Connector 12">
            <a:extLst>
              <a:ext uri="{C183D7F6-B498-43B3-948B-1728B52AA6E4}">
                <adec:decorative xmlns:adec="http://schemas.microsoft.com/office/drawing/2017/decorative" val="1"/>
              </a:ext>
            </a:extLst>
          </p:cNvPr>
          <p:cNvCxnSpPr/>
          <p:nvPr/>
        </p:nvCxnSpPr>
        <p:spPr>
          <a:xfrm>
            <a:off x="4572000" y="4343400"/>
            <a:ext cx="0" cy="38100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C183D7F6-B498-43B3-948B-1728B52AA6E4}">
                <adec:decorative xmlns:adec="http://schemas.microsoft.com/office/drawing/2017/decorative" val="1"/>
              </a:ext>
            </a:extLst>
          </p:cNvPr>
          <p:cNvCxnSpPr/>
          <p:nvPr/>
        </p:nvCxnSpPr>
        <p:spPr>
          <a:xfrm flipH="1">
            <a:off x="2771346" y="3429000"/>
            <a:ext cx="381000" cy="7620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C183D7F6-B498-43B3-948B-1728B52AA6E4}">
                <adec:decorative xmlns:adec="http://schemas.microsoft.com/office/drawing/2017/decorative" val="1"/>
              </a:ext>
            </a:extLst>
          </p:cNvPr>
          <p:cNvCxnSpPr/>
          <p:nvPr/>
        </p:nvCxnSpPr>
        <p:spPr>
          <a:xfrm flipH="1" flipV="1">
            <a:off x="6019800" y="3429000"/>
            <a:ext cx="381000" cy="7620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C183D7F6-B498-43B3-948B-1728B52AA6E4}">
                <adec:decorative xmlns:adec="http://schemas.microsoft.com/office/drawing/2017/decorative" val="1"/>
              </a:ext>
            </a:extLst>
          </p:cNvPr>
          <p:cNvCxnSpPr/>
          <p:nvPr/>
        </p:nvCxnSpPr>
        <p:spPr>
          <a:xfrm flipH="1">
            <a:off x="5105400" y="1752600"/>
            <a:ext cx="304800" cy="30480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C183D7F6-B498-43B3-948B-1728B52AA6E4}">
                <adec:decorative xmlns:adec="http://schemas.microsoft.com/office/drawing/2017/decorative" val="1"/>
              </a:ext>
            </a:extLst>
          </p:cNvPr>
          <p:cNvCxnSpPr/>
          <p:nvPr/>
        </p:nvCxnSpPr>
        <p:spPr>
          <a:xfrm flipH="1" flipV="1">
            <a:off x="3505200" y="1752600"/>
            <a:ext cx="304800" cy="30480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48343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C183D7F6-B498-43B3-948B-1728B52AA6E4}">
                <adec:decorative xmlns:adec="http://schemas.microsoft.com/office/drawing/2017/decorative" val="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0802"/>
          <a:stretch/>
        </p:blipFill>
        <p:spPr>
          <a:xfrm>
            <a:off x="0" y="0"/>
            <a:ext cx="9175750" cy="6858000"/>
          </a:xfrm>
          <a:prstGeom prst="rect">
            <a:avLst/>
          </a:prstGeom>
        </p:spPr>
      </p:pic>
      <p:sp>
        <p:nvSpPr>
          <p:cNvPr id="3" name="Title 2"/>
          <p:cNvSpPr>
            <a:spLocks noGrp="1"/>
          </p:cNvSpPr>
          <p:nvPr>
            <p:ph type="title"/>
          </p:nvPr>
        </p:nvSpPr>
        <p:spPr>
          <a:xfrm>
            <a:off x="914400" y="2362200"/>
            <a:ext cx="7050087" cy="4495800"/>
          </a:xfrm>
        </p:spPr>
        <p:txBody>
          <a:bodyPr>
            <a:noAutofit/>
          </a:bodyPr>
          <a:lstStyle/>
          <a:p>
            <a:pPr>
              <a:lnSpc>
                <a:spcPts val="6000"/>
              </a:lnSpc>
            </a:pPr>
            <a:r>
              <a:rPr lang="en-US" sz="6000" dirty="0">
                <a:solidFill>
                  <a:srgbClr val="39536C"/>
                </a:solidFill>
              </a:rPr>
              <a:t>When prediabetes turns into type 2 diabetes</a:t>
            </a:r>
            <a:r>
              <a:rPr lang="mr-IN" sz="6000" dirty="0">
                <a:solidFill>
                  <a:srgbClr val="39536C"/>
                </a:solidFill>
              </a:rPr>
              <a:t>…</a:t>
            </a:r>
            <a:endParaRPr lang="en-US" sz="6000" dirty="0">
              <a:solidFill>
                <a:srgbClr val="39536C"/>
              </a:solidFill>
            </a:endParaRPr>
          </a:p>
        </p:txBody>
      </p:sp>
    </p:spTree>
    <p:extLst>
      <p:ext uri="{BB962C8B-B14F-4D97-AF65-F5344CB8AC3E}">
        <p14:creationId xmlns:p14="http://schemas.microsoft.com/office/powerpoint/2010/main" val="13238914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4DDAA9A7-020D-4071-96B0-64C6803DBA38}"/>
              </a:ext>
            </a:extLst>
          </p:cNvPr>
          <p:cNvSpPr txBox="1">
            <a:spLocks/>
          </p:cNvSpPr>
          <p:nvPr/>
        </p:nvSpPr>
        <p:spPr>
          <a:xfrm>
            <a:off x="526473" y="952500"/>
            <a:ext cx="3969327" cy="52197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dirty="0">
                <a:solidFill>
                  <a:srgbClr val="39536C"/>
                </a:solidFill>
                <a:latin typeface="Arial" panose="020B0604020202020204" pitchFamily="34" charset="0"/>
                <a:cs typeface="Arial" panose="020B0604020202020204" pitchFamily="34" charset="0"/>
              </a:rPr>
              <a:t>Diabetes is the </a:t>
            </a:r>
            <a:r>
              <a:rPr lang="en-US" sz="2000" b="1" dirty="0">
                <a:solidFill>
                  <a:srgbClr val="39536C"/>
                </a:solidFill>
                <a:latin typeface="Arial" panose="020B0604020202020204" pitchFamily="34" charset="0"/>
                <a:cs typeface="Arial" panose="020B0604020202020204" pitchFamily="34" charset="0"/>
              </a:rPr>
              <a:t>COSTLIEST disease in the U.S. at </a:t>
            </a:r>
            <a:br>
              <a:rPr lang="en-US" sz="2000" b="1" dirty="0">
                <a:solidFill>
                  <a:srgbClr val="39536C"/>
                </a:solidFill>
                <a:latin typeface="Arial" panose="020B0604020202020204" pitchFamily="34" charset="0"/>
                <a:cs typeface="Arial" panose="020B0604020202020204" pitchFamily="34" charset="0"/>
              </a:rPr>
            </a:br>
            <a:r>
              <a:rPr lang="en-US" sz="2000" b="1" dirty="0">
                <a:solidFill>
                  <a:srgbClr val="39536C"/>
                </a:solidFill>
                <a:latin typeface="Arial" panose="020B0604020202020204" pitchFamily="34" charset="0"/>
                <a:cs typeface="Arial" panose="020B0604020202020204" pitchFamily="34" charset="0"/>
              </a:rPr>
              <a:t>$327 BILLION </a:t>
            </a:r>
            <a:r>
              <a:rPr lang="en-US" sz="2000" dirty="0">
                <a:solidFill>
                  <a:srgbClr val="39536C"/>
                </a:solidFill>
                <a:latin typeface="Arial" panose="020B0604020202020204" pitchFamily="34" charset="0"/>
                <a:cs typeface="Arial" panose="020B0604020202020204" pitchFamily="34" charset="0"/>
              </a:rPr>
              <a:t>in 2017 and contributes to </a:t>
            </a:r>
            <a:r>
              <a:rPr lang="en-US" sz="2000" b="1" dirty="0">
                <a:solidFill>
                  <a:srgbClr val="39536C"/>
                </a:solidFill>
                <a:latin typeface="Arial" panose="020B0604020202020204" pitchFamily="34" charset="0"/>
                <a:cs typeface="Arial" panose="020B0604020202020204" pitchFamily="34" charset="0"/>
              </a:rPr>
              <a:t>reduced productivity and absenteeism.</a:t>
            </a:r>
          </a:p>
          <a:p>
            <a:pPr marL="0" indent="0">
              <a:buNone/>
            </a:pPr>
            <a:endParaRPr lang="en-US" sz="2000" b="1" dirty="0">
              <a:solidFill>
                <a:srgbClr val="39536C"/>
              </a:solidFill>
              <a:latin typeface="Arial" panose="020B0604020202020204" pitchFamily="34" charset="0"/>
              <a:cs typeface="Arial" panose="020B0604020202020204" pitchFamily="34" charset="0"/>
            </a:endParaRPr>
          </a:p>
          <a:p>
            <a:pPr marL="0" indent="0">
              <a:buNone/>
            </a:pPr>
            <a:r>
              <a:rPr lang="en-US" sz="2000" dirty="0">
                <a:solidFill>
                  <a:srgbClr val="39536C"/>
                </a:solidFill>
                <a:latin typeface="Arial" panose="020B0604020202020204" pitchFamily="34" charset="0"/>
                <a:cs typeface="Arial" panose="020B0604020202020204" pitchFamily="34" charset="0"/>
              </a:rPr>
              <a:t>Cost of care for people with diabetes is </a:t>
            </a:r>
            <a:r>
              <a:rPr lang="en-US" sz="2000" b="1" dirty="0">
                <a:solidFill>
                  <a:srgbClr val="39536C"/>
                </a:solidFill>
                <a:latin typeface="Arial" panose="020B0604020202020204" pitchFamily="34" charset="0"/>
                <a:cs typeface="Arial" panose="020B0604020202020204" pitchFamily="34" charset="0"/>
              </a:rPr>
              <a:t>2.3 times more </a:t>
            </a:r>
            <a:r>
              <a:rPr lang="en-US" sz="2000" dirty="0">
                <a:solidFill>
                  <a:srgbClr val="39536C"/>
                </a:solidFill>
                <a:latin typeface="Arial" panose="020B0604020202020204" pitchFamily="34" charset="0"/>
                <a:cs typeface="Arial" panose="020B0604020202020204" pitchFamily="34" charset="0"/>
              </a:rPr>
              <a:t>than for those without diabetes.</a:t>
            </a:r>
          </a:p>
          <a:p>
            <a:pPr marL="0" indent="0">
              <a:buNone/>
            </a:pPr>
            <a:endParaRPr lang="en-US" sz="2000" dirty="0">
              <a:solidFill>
                <a:srgbClr val="39536C"/>
              </a:solidFill>
              <a:latin typeface="Arial" panose="020B0604020202020204" pitchFamily="34" charset="0"/>
              <a:cs typeface="Arial" panose="020B0604020202020204" pitchFamily="34" charset="0"/>
            </a:endParaRPr>
          </a:p>
          <a:p>
            <a:pPr marL="0" indent="0">
              <a:buNone/>
            </a:pPr>
            <a:r>
              <a:rPr lang="en-US" sz="2000" dirty="0">
                <a:solidFill>
                  <a:srgbClr val="39536C"/>
                </a:solidFill>
                <a:latin typeface="Arial" panose="020B0604020202020204" pitchFamily="34" charset="0"/>
                <a:cs typeface="Arial" panose="020B0604020202020204" pitchFamily="34" charset="0"/>
              </a:rPr>
              <a:t>Annual medical expenditures </a:t>
            </a:r>
            <a:br>
              <a:rPr lang="en-US" sz="2000" dirty="0">
                <a:solidFill>
                  <a:srgbClr val="39536C"/>
                </a:solidFill>
                <a:latin typeface="Arial" panose="020B0604020202020204" pitchFamily="34" charset="0"/>
                <a:cs typeface="Arial" panose="020B0604020202020204" pitchFamily="34" charset="0"/>
              </a:rPr>
            </a:br>
            <a:r>
              <a:rPr lang="en-US" sz="2000" dirty="0">
                <a:solidFill>
                  <a:srgbClr val="39536C"/>
                </a:solidFill>
                <a:latin typeface="Arial" panose="020B0604020202020204" pitchFamily="34" charset="0"/>
                <a:cs typeface="Arial" panose="020B0604020202020204" pitchFamily="34" charset="0"/>
              </a:rPr>
              <a:t>in 2017 were </a:t>
            </a:r>
            <a:r>
              <a:rPr lang="en-US" sz="2000" b="1" dirty="0">
                <a:solidFill>
                  <a:srgbClr val="39536C"/>
                </a:solidFill>
                <a:latin typeface="Arial" panose="020B0604020202020204" pitchFamily="34" charset="0"/>
                <a:cs typeface="Arial" panose="020B0604020202020204" pitchFamily="34" charset="0"/>
              </a:rPr>
              <a:t>$16,750 per person </a:t>
            </a:r>
            <a:r>
              <a:rPr lang="en-US" sz="2000" dirty="0">
                <a:solidFill>
                  <a:srgbClr val="39536C"/>
                </a:solidFill>
                <a:latin typeface="Arial" panose="020B0604020202020204" pitchFamily="34" charset="0"/>
                <a:cs typeface="Arial" panose="020B0604020202020204" pitchFamily="34" charset="0"/>
              </a:rPr>
              <a:t>diagnosed with diabetes.</a:t>
            </a:r>
          </a:p>
          <a:p>
            <a:pPr marL="0" indent="0">
              <a:buNone/>
            </a:pPr>
            <a:endParaRPr lang="en-US" sz="2400" dirty="0">
              <a:solidFill>
                <a:srgbClr val="39536C"/>
              </a:solidFill>
              <a:latin typeface="Arial" panose="020B0604020202020204" pitchFamily="34" charset="0"/>
              <a:cs typeface="Arial" panose="020B0604020202020204" pitchFamily="34" charset="0"/>
            </a:endParaRPr>
          </a:p>
          <a:p>
            <a:pPr marL="0" indent="0">
              <a:buNone/>
            </a:pPr>
            <a:endParaRPr lang="en-US" sz="2400" dirty="0">
              <a:solidFill>
                <a:srgbClr val="39536C"/>
              </a:solidFill>
              <a:latin typeface="Arial" panose="020B0604020202020204" pitchFamily="34" charset="0"/>
              <a:cs typeface="Arial" panose="020B0604020202020204" pitchFamily="34" charset="0"/>
            </a:endParaRPr>
          </a:p>
          <a:p>
            <a:pPr marL="0" indent="0">
              <a:buNone/>
            </a:pPr>
            <a:endParaRPr lang="en-US" sz="2400" dirty="0">
              <a:solidFill>
                <a:srgbClr val="39536C"/>
              </a:solidFill>
              <a:latin typeface="Arial" panose="020B0604020202020204" pitchFamily="34" charset="0"/>
              <a:cs typeface="Arial" panose="020B0604020202020204" pitchFamily="34" charset="0"/>
            </a:endParaRPr>
          </a:p>
          <a:p>
            <a:endParaRPr lang="en-US" sz="2400" dirty="0">
              <a:solidFill>
                <a:schemeClr val="bg1"/>
              </a:solidFill>
              <a:latin typeface="Arial" panose="020B0604020202020204" pitchFamily="34" charset="0"/>
              <a:cs typeface="Arial" panose="020B0604020202020204" pitchFamily="34" charset="0"/>
            </a:endParaRPr>
          </a:p>
          <a:p>
            <a:endParaRPr lang="en-US" sz="2400" dirty="0">
              <a:solidFill>
                <a:schemeClr val="bg1"/>
              </a:solidFill>
              <a:latin typeface="Arial" panose="020B0604020202020204" pitchFamily="34" charset="0"/>
              <a:cs typeface="Arial" panose="020B0604020202020204" pitchFamily="34" charset="0"/>
            </a:endParaRPr>
          </a:p>
          <a:p>
            <a:endParaRPr lang="en-US" sz="2400" dirty="0">
              <a:solidFill>
                <a:schemeClr val="bg1"/>
              </a:solidFill>
              <a:latin typeface="Arial" panose="020B0604020202020204" pitchFamily="34" charset="0"/>
              <a:cs typeface="Arial" panose="020B0604020202020204" pitchFamily="34" charset="0"/>
            </a:endParaRPr>
          </a:p>
        </p:txBody>
      </p:sp>
      <p:cxnSp>
        <p:nvCxnSpPr>
          <p:cNvPr id="6" name="Straight Connector 5">
            <a:extLst>
              <a:ext uri="{C183D7F6-B498-43B3-948B-1728B52AA6E4}">
                <adec:decorative xmlns:adec="http://schemas.microsoft.com/office/drawing/2017/decorative" val="1"/>
              </a:ext>
            </a:extLst>
          </p:cNvPr>
          <p:cNvCxnSpPr/>
          <p:nvPr/>
        </p:nvCxnSpPr>
        <p:spPr>
          <a:xfrm>
            <a:off x="609600" y="2743200"/>
            <a:ext cx="4114800"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C183D7F6-B498-43B3-948B-1728B52AA6E4}">
                <adec:decorative xmlns:adec="http://schemas.microsoft.com/office/drawing/2017/decorative" val="1"/>
              </a:ext>
            </a:extLst>
          </p:cNvPr>
          <p:cNvCxnSpPr/>
          <p:nvPr/>
        </p:nvCxnSpPr>
        <p:spPr>
          <a:xfrm>
            <a:off x="609600" y="4114800"/>
            <a:ext cx="4114800"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7" name="Rectangle 6">
            <a:extLst>
              <a:ext uri="{FF2B5EF4-FFF2-40B4-BE49-F238E27FC236}">
                <a16:creationId xmlns:a16="http://schemas.microsoft.com/office/drawing/2014/main" id="{30CFB4EF-2B87-41C9-9923-15365BF349EF}"/>
              </a:ext>
            </a:extLst>
          </p:cNvPr>
          <p:cNvSpPr/>
          <p:nvPr/>
        </p:nvSpPr>
        <p:spPr>
          <a:xfrm>
            <a:off x="526473" y="5750003"/>
            <a:ext cx="4419600" cy="738664"/>
          </a:xfrm>
          <a:prstGeom prst="rect">
            <a:avLst/>
          </a:prstGeom>
        </p:spPr>
        <p:txBody>
          <a:bodyPr wrap="square">
            <a:spAutoFit/>
          </a:bodyPr>
          <a:lstStyle/>
          <a:p>
            <a:r>
              <a:rPr lang="en-US" sz="1400" dirty="0">
                <a:solidFill>
                  <a:srgbClr val="39536C"/>
                </a:solidFill>
                <a:latin typeface="Arial"/>
                <a:cs typeface="Arial"/>
              </a:rPr>
              <a:t>Estimate costs and benefits for your workplace using CDC's return on investment (ROI) calculator: </a:t>
            </a:r>
            <a:r>
              <a:rPr lang="en-US" sz="1400" u="sng" dirty="0">
                <a:latin typeface="Arial"/>
                <a:cs typeface="Arial"/>
                <a:hlinkClick r:id="rId3"/>
              </a:rPr>
              <a:t>https://nccd.cdc.gov/Toolkit/DiabetesImpact</a:t>
            </a:r>
            <a:r>
              <a:rPr lang="en-US" sz="1400" dirty="0">
                <a:latin typeface="Arial"/>
                <a:cs typeface="Arial"/>
              </a:rPr>
              <a:t> </a:t>
            </a:r>
            <a:endParaRPr lang="en-US" sz="1400" dirty="0">
              <a:solidFill>
                <a:srgbClr val="39536C"/>
              </a:solidFill>
              <a:latin typeface="Arial"/>
              <a:cs typeface="Arial"/>
            </a:endParaRPr>
          </a:p>
        </p:txBody>
      </p:sp>
      <p:sp>
        <p:nvSpPr>
          <p:cNvPr id="9" name="Title 3">
            <a:extLst>
              <a:ext uri="{FF2B5EF4-FFF2-40B4-BE49-F238E27FC236}">
                <a16:creationId xmlns:a16="http://schemas.microsoft.com/office/drawing/2014/main" id="{E713FF12-A29A-433B-BD48-C3415C331CDD}"/>
              </a:ext>
            </a:extLst>
          </p:cNvPr>
          <p:cNvSpPr>
            <a:spLocks noGrp="1"/>
          </p:cNvSpPr>
          <p:nvPr>
            <p:ph type="title"/>
          </p:nvPr>
        </p:nvSpPr>
        <p:spPr>
          <a:xfrm>
            <a:off x="5334000" y="856784"/>
            <a:ext cx="3581400" cy="838200"/>
          </a:xfrm>
        </p:spPr>
        <p:txBody>
          <a:bodyPr>
            <a:normAutofit/>
          </a:bodyPr>
          <a:lstStyle/>
          <a:p>
            <a:pPr algn="ctr"/>
            <a:r>
              <a:rPr lang="en-US" sz="1800" dirty="0">
                <a:latin typeface="Arial" panose="020B0604020202020204" pitchFamily="34" charset="0"/>
                <a:cs typeface="Arial" panose="020B0604020202020204" pitchFamily="34" charset="0"/>
              </a:rPr>
              <a:t>AVERAGE MEDICAL EXPENDITURES</a:t>
            </a:r>
            <a:endParaRPr lang="en-US" sz="1800" dirty="0">
              <a:solidFill>
                <a:schemeClr val="bg1"/>
              </a:solidFill>
              <a:latin typeface="Arial" panose="020B0604020202020204" pitchFamily="34" charset="0"/>
              <a:cs typeface="Arial" panose="020B0604020202020204" pitchFamily="34" charset="0"/>
            </a:endParaRPr>
          </a:p>
        </p:txBody>
      </p:sp>
      <p:pic>
        <p:nvPicPr>
          <p:cNvPr id="5" name="Picture 4" descr="graphic shows that People Diagnosed with Diabetes have 2.3x higher average medical expenditures than People Without Diabetes.">
            <a:extLst>
              <a:ext uri="{FF2B5EF4-FFF2-40B4-BE49-F238E27FC236}">
                <a16:creationId xmlns:a16="http://schemas.microsoft.com/office/drawing/2014/main" id="{2552DE23-2767-419C-AF01-3BCCBF8BD224}"/>
              </a:ext>
            </a:extLst>
          </p:cNvPr>
          <p:cNvPicPr/>
          <p:nvPr/>
        </p:nvPicPr>
        <p:blipFill rotWithShape="1">
          <a:blip r:embed="rId4">
            <a:extLst>
              <a:ext uri="{28A0092B-C50C-407E-A947-70E740481C1C}">
                <a14:useLocalDpi xmlns:a14="http://schemas.microsoft.com/office/drawing/2010/main" val="0"/>
              </a:ext>
            </a:extLst>
          </a:blip>
          <a:srcRect l="68621" t="42286" r="12535" b="15693"/>
          <a:stretch/>
        </p:blipFill>
        <p:spPr bwMode="auto">
          <a:xfrm>
            <a:off x="5496983" y="1663811"/>
            <a:ext cx="3037417" cy="3898789"/>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7133202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B32265804AE5547BB7A68495BE8D542" ma:contentTypeVersion="0" ma:contentTypeDescription="Create a new document." ma:contentTypeScope="" ma:versionID="31ed8b36817d6f742b09cd841a731d02">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7F224AF-82EC-4A58-B0B7-B9B3EC5934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AD99EBDC-79CD-4559-83FA-E0F1554B8317}">
  <ds:schemaRefs>
    <ds:schemaRef ds:uri="http://schemas.microsoft.com/sharepoint/v3/contenttype/forms"/>
  </ds:schemaRefs>
</ds:datastoreItem>
</file>

<file path=customXml/itemProps3.xml><?xml version="1.0" encoding="utf-8"?>
<ds:datastoreItem xmlns:ds="http://schemas.openxmlformats.org/officeDocument/2006/customXml" ds:itemID="{5D918EDB-6A02-418F-9C6C-B3816B024413}">
  <ds:schemaRefs>
    <ds:schemaRef ds:uri="http://schemas.openxmlformats.org/package/2006/metadata/core-properties"/>
    <ds:schemaRef ds:uri="http://www.w3.org/XML/1998/namespace"/>
    <ds:schemaRef ds:uri="http://schemas.microsoft.com/office/2006/documentManagement/types"/>
    <ds:schemaRef ds:uri="http://purl.org/dc/terms/"/>
    <ds:schemaRef ds:uri="http://schemas.microsoft.com/office/infopath/2007/PartnerControls"/>
    <ds:schemaRef ds:uri="http://purl.org/dc/dcmitype/"/>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9733</TotalTime>
  <Words>1651</Words>
  <Application>Microsoft Office PowerPoint</Application>
  <PresentationFormat>On-screen Show (4:3)</PresentationFormat>
  <Paragraphs>122</Paragraphs>
  <Slides>19</Slides>
  <Notes>18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Calibri</vt:lpstr>
      <vt:lpstr>Office Theme</vt:lpstr>
      <vt:lpstr>Prediabetes Is Affecting Your Workforce: How You Can Help</vt:lpstr>
      <vt:lpstr>OUTLINE OF PRESENTATION</vt:lpstr>
      <vt:lpstr>Prediabetes  A Growing Issue with Serious Consequences for YOUR Workforce </vt:lpstr>
      <vt:lpstr>Prediabetes is when your blood sugar level is higher than normal but not high enough yet to  be diagnosed as  type 2 diabetes. </vt:lpstr>
      <vt:lpstr>Adults has prediabetes</vt:lpstr>
      <vt:lpstr>Without lifestyle changes, people with prediabetes can develop type 2 diabetes.  Diabetes in adults  has tripled in the past  two decades.  1 in 3 adults in the U.S. could have diabetes by 2050 if nothing changes.</vt:lpstr>
      <vt:lpstr>People with  type 2 diabetes are at higher risk of serious health complications</vt:lpstr>
      <vt:lpstr>When prediabetes turns into type 2 diabetes…</vt:lpstr>
      <vt:lpstr>AVERAGE MEDICAL EXPENDITURES</vt:lpstr>
      <vt:lpstr>A solution  [Insert name of your program]</vt:lpstr>
      <vt:lpstr>Program quality and adherence to scientific standards monitored by CDC recognition program</vt:lpstr>
      <vt:lpstr>[Insert name of your program] WORKS!</vt:lpstr>
      <vt:lpstr>Testimonial can go here and be a few lines long.  —First Last name</vt:lpstr>
      <vt:lpstr>Testimonial can go here and be a few lines long.  —First Last name</vt:lpstr>
      <vt:lpstr>What can you do?</vt:lpstr>
      <vt:lpstr>You’ll be in good company</vt:lpstr>
      <vt:lpstr>For more information</vt:lpstr>
      <vt:lpstr>Questions?</vt:lpstr>
      <vt:lpstr>American Diabetes Association. Economic costs of diabetes in the U.S. in 2017. Diabetes Care. 2018;41:917–928.   Bardenheier BH, Lin J, Zhuo X, et al. Disability-free life-years lost among adults aged ≥50 years, with and without diabetes. Diabetes Care. 2016;39:1222–1229.   Boyle JP, Thompson JT, Gregg EW, et al. Projections of the year 2050 burden of diabetes in the US adult population: dynamic modeling of incidence, mortality, and prediabetes prevalence. Popul Health Metr 2010;8:1–29.   Centers for Disease Control and Prevention. Diabetes Prevention Recognition Program WORKING WITH EMPLOYERS AND INSURERS GUIDE for CDC-Recognized Organizations. 2017.   Centers for Disease Control and Prevention. National Diabetes Statistics Report, 2017. Atlanta, Ga., Centers for Disease Control and  Prevention, U.S. Department of Health and Human Services, 2017.  Diabetes Prevention Programs: Effectiveness and Value Final Evidence Report and Meeting Summary July 25, 2016, Institute for Clinical and Economic Review. Retrieved from https://icer-review.org/wp-content/uploads/2016/07/CTAF_DPP_Final_Evidence_Report_072516.pdf  Diabetes Prevention Program Research Group.  10-year follow-up of diabetes incidence and weight loss in the Diabetes Prevention Program Outcomes Study.  Lancet.  2009;374:1677–86.   Dieleman JL, Baral R, Birger Ml, et al. U.S. spending on personal health care and public health, 1996–2013. JAMA. 2016;316:2627–2646.  Knowler, WC, Barrett-Connor, E, et al. Reduction in the incidence of type 2 diabetes with lifestyle intervention or metformin. N Engl J Med. 2002;346(6):393–403.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Prediabetes Is Affecting Your Workforce: How You Can Help</dc:title>
  <dc:subject>Prediabetes Is Affecting Your Workforce: How You Can Help</dc:subject>
  <dc:creator>Centers for Disease Control and Prevention (CDC)</dc:creator>
  <cp:keywords>Prediabetes Is Affecting Your Workforce: How You Can Help, Centers for Disease Control and Prevention, CDC</cp:keywords>
  <cp:lastModifiedBy>Clinton, Tanacha</cp:lastModifiedBy>
  <cp:revision>251</cp:revision>
  <cp:lastPrinted>2013-12-27T15:47:39Z</cp:lastPrinted>
  <dcterms:created xsi:type="dcterms:W3CDTF">2013-09-15T14:17:25Z</dcterms:created>
  <dcterms:modified xsi:type="dcterms:W3CDTF">2020-04-23T17:19:32Z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y fmtid="{D5CDD505-2E9C-101B-9397-08002B2CF9AE}" pid="3" name="ContentTypeId">
    <vt:lpwstr>0x010100FB32265804AE5547BB7A68495BE8D542</vt:lpwstr>
  </property>
</Properties>
</file>