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8" r:id="rId1"/>
  </p:sldMasterIdLst>
  <p:notesMasterIdLst>
    <p:notesMasterId r:id="rId3"/>
  </p:notesMasterIdLst>
  <p:handoutMasterIdLst>
    <p:handoutMasterId r:id="rId4"/>
  </p:handoutMasterIdLst>
  <p:sldIdLst>
    <p:sldId id="2147376896" r:id="rId2"/>
  </p:sldIdLst>
  <p:sldSz cx="9144000" cy="6858000" type="letter"/>
  <p:notesSz cx="9601200" cy="7315200"/>
  <p:embeddedFontLst>
    <p:embeddedFont>
      <p:font typeface="Myriad Web Pro" panose="020B0604020202020204" charset="0"/>
      <p:regular r:id="rId5"/>
      <p:bold r:id="rId6"/>
      <p:italic r:id="rId7"/>
      <p:boldItalic r:id="rId8"/>
    </p:embeddedFont>
  </p:embeddedFontLst>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15:guide id="1" orient="horz" pos="752"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6B962A-ACDA-C25D-2DFA-B6F1CD0CC231}" name="Wyton, Pamela D. (Pam) (ATSDR/OCOM) (CTR)" initials="WPD(((" userId="S::pdw3@cdc.gov::585746ef-ed6a-43e3-99e9-95aa7bb69c77" providerId="AD"/>
  <p188:author id="{D111E07B-D8D5-68FA-9179-692563AC33EE}" name="Clark, James A. (CDC/IOD/OC)" initials="C(" userId="S::zgr4@cdc.gov::aa5c3569-44d0-4d4e-8140-557ba66b5459" providerId="AD"/>
  <p188:author id="{A7513199-E10F-CA38-D397-F2FACFF0C97B}" name="Rivera, Cesar (CDC/IOD/OC)" initials="R(" userId="S::qnb6@cdc.gov::0ec61c90-e03c-43ad-878c-e8cd835116fa" providerId="AD"/>
  <p188:author id="{E97215BE-457A-B0F7-EAC3-3A8AEDA643C2}" name="Lowery, Debra (CDC/IOD/OC)" initials="L(" userId="S::wzi7@cdc.gov::dcb381a2-fed9-4f25-97a8-dd5a0cc7b66f" providerId="AD"/>
  <p188:author id="{41BCCBDA-A3A3-DBF5-8014-89254574A9C5}" name="Webb, Suzanne (CDC/OD/OS) (CTR)" initials="SW" userId="S::uib9@cdc.gov::c39e3124-de2d-4d5b-a905-5c0a92d5af60" providerId="AD"/>
  <p188:author id="{5D2969EB-8883-3F2C-1E91-1519AEFBCB17}" name="Folkman, Kimberley L. (CDC/IOD/OC)" initials="F(" userId="S::ycy7@cdc.gov::b42431f4-0dbb-4c7e-8925-0c5b63fb3e7b" providerId="AD"/>
  <p188:author id="{F0E48DF2-A77F-BB80-6131-EFA0539BC713}" name="Barringer, Mindy C. (CDC/IOD/OC)" initials="BMC(" userId="S::mrc4@cdc.gov::5eb8144d-eab9-4ca1-aa77-e3bbcbe07fe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ockwood, Amy E. (CDC/DDID/NCEZID/DVBD)" initials="LAE(" lastIdx="5" clrIdx="0">
    <p:extLst>
      <p:ext uri="{19B8F6BF-5375-455C-9EA6-DF929625EA0E}">
        <p15:presenceInfo xmlns:p15="http://schemas.microsoft.com/office/powerpoint/2012/main" userId="S::yuu3@cdc.gov::8e666b0e-253c-4f5d-8b99-99381d0be7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64380"/>
    <a:srgbClr val="0057B7"/>
    <a:srgbClr val="1C56A4"/>
    <a:srgbClr val="1E5DB2"/>
    <a:srgbClr val="194D93"/>
    <a:srgbClr val="FFFFFF"/>
    <a:srgbClr val="1A4F96"/>
    <a:srgbClr val="1E5AAA"/>
    <a:srgbClr val="7F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ADFACD-53CC-4F14-B148-5BC743E204DF}" v="21" dt="2025-08-08T12:43:00.4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8" d="100"/>
          <a:sy n="108" d="100"/>
        </p:scale>
        <p:origin x="318" y="96"/>
      </p:cViewPr>
      <p:guideLst>
        <p:guide orient="horz" pos="752"/>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viewProps" Target="viewProps.xml"/><Relationship Id="rId5" Type="http://schemas.openxmlformats.org/officeDocument/2006/relationships/font" Target="fonts/font1.fntdata"/><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handoutMaster" Target="handoutMasters/handoutMaster1.xml"/><Relationship Id="rId9" Type="http://schemas.openxmlformats.org/officeDocument/2006/relationships/commentAuthors" Target="commentAuthors.xml"/><Relationship Id="rId14"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file:///\\cdc.gov\locker\NCIRD_ISD_AB_DATA2\NIS_Teen_MMWR\2024%20NIS-Teen\Working%20Folder\David\MMWR%20TABLES\2024%20NIS-Teen_Figure_1_DY_MAY202025.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479618044165783E-2"/>
          <c:y val="7.9886665333375975E-2"/>
          <c:w val="0.91115912125200238"/>
          <c:h val="0.79200370969646794"/>
        </c:manualLayout>
      </c:layout>
      <c:lineChart>
        <c:grouping val="standard"/>
        <c:varyColors val="0"/>
        <c:ser>
          <c:idx val="0"/>
          <c:order val="0"/>
          <c:tx>
            <c:strRef>
              <c:f>'Figure 1'!$C$3</c:f>
              <c:strCache>
                <c:ptCount val="1"/>
                <c:pt idx="0">
                  <c:v>≥1 Tdap</c:v>
                </c:pt>
              </c:strCache>
            </c:strRef>
          </c:tx>
          <c:spPr>
            <a:ln w="28575" cap="rnd">
              <a:solidFill>
                <a:srgbClr val="FF000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1'!$C$4:$C$22</c:f>
              <c:numCache>
                <c:formatCode>0.0</c:formatCode>
                <c:ptCount val="19"/>
                <c:pt idx="0">
                  <c:v>10.8</c:v>
                </c:pt>
                <c:pt idx="1">
                  <c:v>30.4</c:v>
                </c:pt>
                <c:pt idx="2">
                  <c:v>40.799999999999997</c:v>
                </c:pt>
                <c:pt idx="3">
                  <c:v>55.6</c:v>
                </c:pt>
                <c:pt idx="4">
                  <c:v>68.7</c:v>
                </c:pt>
                <c:pt idx="5">
                  <c:v>78.2</c:v>
                </c:pt>
                <c:pt idx="6">
                  <c:v>84.6</c:v>
                </c:pt>
                <c:pt idx="7">
                  <c:v>86</c:v>
                </c:pt>
              </c:numCache>
            </c:numRef>
          </c:val>
          <c:smooth val="0"/>
          <c:extLst>
            <c:ext xmlns:c16="http://schemas.microsoft.com/office/drawing/2014/chart" uri="{C3380CC4-5D6E-409C-BE32-E72D297353CC}">
              <c16:uniqueId val="{00000000-06E5-4655-90EE-163FB3D3EF10}"/>
            </c:ext>
          </c:extLst>
        </c:ser>
        <c:ser>
          <c:idx val="1"/>
          <c:order val="1"/>
          <c:tx>
            <c:strRef>
              <c:f>'Figure 1'!$D$3</c:f>
              <c:strCache>
                <c:ptCount val="1"/>
                <c:pt idx="0">
                  <c:v>Dual Frame</c:v>
                </c:pt>
              </c:strCache>
            </c:strRef>
          </c:tx>
          <c:spPr>
            <a:ln w="28575" cap="rnd">
              <a:solidFill>
                <a:srgbClr val="FF000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1'!$D$4:$D$22</c:f>
              <c:numCache>
                <c:formatCode>General</c:formatCode>
                <c:ptCount val="19"/>
                <c:pt idx="7" formatCode="0.0">
                  <c:v>84.7</c:v>
                </c:pt>
                <c:pt idx="8" formatCode="0.0">
                  <c:v>87.6</c:v>
                </c:pt>
                <c:pt idx="9" formatCode="0.0">
                  <c:v>86.4</c:v>
                </c:pt>
                <c:pt idx="10" formatCode="0.0">
                  <c:v>88</c:v>
                </c:pt>
                <c:pt idx="11" formatCode="0.0">
                  <c:v>88.7</c:v>
                </c:pt>
                <c:pt idx="12" formatCode="0.0">
                  <c:v>88.9</c:v>
                </c:pt>
                <c:pt idx="13" formatCode="0.0">
                  <c:v>90.2</c:v>
                </c:pt>
                <c:pt idx="14" formatCode="0.0">
                  <c:v>90.1</c:v>
                </c:pt>
                <c:pt idx="15" formatCode="0.0">
                  <c:v>89.6</c:v>
                </c:pt>
                <c:pt idx="16" formatCode="0.0">
                  <c:v>89.9</c:v>
                </c:pt>
                <c:pt idx="17" formatCode="0.0">
                  <c:v>89</c:v>
                </c:pt>
                <c:pt idx="18" formatCode="0.0">
                  <c:v>91.3</c:v>
                </c:pt>
              </c:numCache>
            </c:numRef>
          </c:val>
          <c:smooth val="0"/>
          <c:extLst>
            <c:ext xmlns:c16="http://schemas.microsoft.com/office/drawing/2014/chart" uri="{C3380CC4-5D6E-409C-BE32-E72D297353CC}">
              <c16:uniqueId val="{00000001-06E5-4655-90EE-163FB3D3EF10}"/>
            </c:ext>
          </c:extLst>
        </c:ser>
        <c:ser>
          <c:idx val="2"/>
          <c:order val="2"/>
          <c:tx>
            <c:strRef>
              <c:f>'Figure 1'!$E$3</c:f>
              <c:strCache>
                <c:ptCount val="1"/>
                <c:pt idx="0">
                  <c:v>Single Frame</c:v>
                </c:pt>
              </c:strCache>
            </c:strRef>
          </c:tx>
          <c:spPr>
            <a:ln w="28575" cap="rnd">
              <a:solidFill>
                <a:schemeClr val="accent3"/>
              </a:solidFill>
              <a:prstDash val="sysDot"/>
              <a:round/>
            </a:ln>
            <a:effectLst/>
          </c:spPr>
          <c:marker>
            <c:symbol val="none"/>
          </c:marker>
          <c:dPt>
            <c:idx val="18"/>
            <c:marker>
              <c:symbol val="none"/>
            </c:marker>
            <c:bubble3D val="0"/>
            <c:spPr>
              <a:ln w="28575" cap="rnd">
                <a:solidFill>
                  <a:srgbClr val="FF0000"/>
                </a:solidFill>
                <a:prstDash val="sysDot"/>
                <a:round/>
              </a:ln>
              <a:effectLst/>
            </c:spPr>
            <c:extLst>
              <c:ext xmlns:c16="http://schemas.microsoft.com/office/drawing/2014/chart" uri="{C3380CC4-5D6E-409C-BE32-E72D297353CC}">
                <c16:uniqueId val="{00000003-06E5-4655-90EE-163FB3D3EF10}"/>
              </c:ext>
            </c:extLst>
          </c:dPt>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1'!$E$4:$E$22</c:f>
              <c:numCache>
                <c:formatCode>General</c:formatCode>
                <c:ptCount val="19"/>
              </c:numCache>
            </c:numRef>
          </c:val>
          <c:smooth val="0"/>
          <c:extLst>
            <c:ext xmlns:c16="http://schemas.microsoft.com/office/drawing/2014/chart" uri="{C3380CC4-5D6E-409C-BE32-E72D297353CC}">
              <c16:uniqueId val="{00000004-06E5-4655-90EE-163FB3D3EF10}"/>
            </c:ext>
          </c:extLst>
        </c:ser>
        <c:ser>
          <c:idx val="3"/>
          <c:order val="3"/>
          <c:tx>
            <c:strRef>
              <c:f>'Figure 1'!$F$3</c:f>
              <c:strCache>
                <c:ptCount val="1"/>
                <c:pt idx="0">
                  <c:v>≥1 MenACWY</c:v>
                </c:pt>
              </c:strCache>
            </c:strRef>
          </c:tx>
          <c:spPr>
            <a:ln w="28575" cap="rnd">
              <a:solidFill>
                <a:srgbClr val="0070C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1'!$F$4:$F$22</c:f>
              <c:numCache>
                <c:formatCode>0.0</c:formatCode>
                <c:ptCount val="19"/>
                <c:pt idx="0">
                  <c:v>11.7</c:v>
                </c:pt>
                <c:pt idx="1">
                  <c:v>32.4</c:v>
                </c:pt>
                <c:pt idx="2">
                  <c:v>41.8</c:v>
                </c:pt>
                <c:pt idx="3">
                  <c:v>53.6</c:v>
                </c:pt>
                <c:pt idx="4">
                  <c:v>62.7</c:v>
                </c:pt>
                <c:pt idx="5">
                  <c:v>70.5</c:v>
                </c:pt>
                <c:pt idx="6">
                  <c:v>74</c:v>
                </c:pt>
                <c:pt idx="7">
                  <c:v>77.8</c:v>
                </c:pt>
              </c:numCache>
            </c:numRef>
          </c:val>
          <c:smooth val="0"/>
          <c:extLst>
            <c:ext xmlns:c16="http://schemas.microsoft.com/office/drawing/2014/chart" uri="{C3380CC4-5D6E-409C-BE32-E72D297353CC}">
              <c16:uniqueId val="{00000005-06E5-4655-90EE-163FB3D3EF10}"/>
            </c:ext>
          </c:extLst>
        </c:ser>
        <c:ser>
          <c:idx val="4"/>
          <c:order val="4"/>
          <c:tx>
            <c:strRef>
              <c:f>'Figure 1'!$G$3</c:f>
              <c:strCache>
                <c:ptCount val="1"/>
                <c:pt idx="0">
                  <c:v>Dual Frame</c:v>
                </c:pt>
              </c:strCache>
            </c:strRef>
          </c:tx>
          <c:spPr>
            <a:ln w="28575" cap="rnd">
              <a:solidFill>
                <a:srgbClr val="0070C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1'!$G$4:$G$22</c:f>
              <c:numCache>
                <c:formatCode>General</c:formatCode>
                <c:ptCount val="19"/>
                <c:pt idx="7" formatCode="0.0">
                  <c:v>76.599999999999994</c:v>
                </c:pt>
                <c:pt idx="8" formatCode="0.0">
                  <c:v>79.3</c:v>
                </c:pt>
                <c:pt idx="9" formatCode="0.0">
                  <c:v>81.3</c:v>
                </c:pt>
                <c:pt idx="10" formatCode="0.0">
                  <c:v>82.2</c:v>
                </c:pt>
                <c:pt idx="11" formatCode="0.0">
                  <c:v>85.1</c:v>
                </c:pt>
                <c:pt idx="12" formatCode="0.0">
                  <c:v>86.6</c:v>
                </c:pt>
                <c:pt idx="13" formatCode="0.0">
                  <c:v>88.9</c:v>
                </c:pt>
                <c:pt idx="14" formatCode="0.0">
                  <c:v>89.3</c:v>
                </c:pt>
                <c:pt idx="15" formatCode="0.0">
                  <c:v>89</c:v>
                </c:pt>
                <c:pt idx="16" formatCode="0.0">
                  <c:v>88.6</c:v>
                </c:pt>
                <c:pt idx="17" formatCode="0.0">
                  <c:v>88.4</c:v>
                </c:pt>
                <c:pt idx="18" formatCode="0.0">
                  <c:v>90.1</c:v>
                </c:pt>
              </c:numCache>
            </c:numRef>
          </c:val>
          <c:smooth val="0"/>
          <c:extLst>
            <c:ext xmlns:c16="http://schemas.microsoft.com/office/drawing/2014/chart" uri="{C3380CC4-5D6E-409C-BE32-E72D297353CC}">
              <c16:uniqueId val="{00000006-06E5-4655-90EE-163FB3D3EF10}"/>
            </c:ext>
          </c:extLst>
        </c:ser>
        <c:ser>
          <c:idx val="6"/>
          <c:order val="5"/>
          <c:tx>
            <c:strRef>
              <c:f>'Figure 1'!$I$3</c:f>
              <c:strCache>
                <c:ptCount val="1"/>
                <c:pt idx="0">
                  <c:v>≥2 MenACWY</c:v>
                </c:pt>
              </c:strCache>
            </c:strRef>
          </c:tx>
          <c:spPr>
            <a:ln w="28575" cap="rnd">
              <a:solidFill>
                <a:srgbClr val="7030A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1'!$I$4:$I$22</c:f>
              <c:numCache>
                <c:formatCode>General</c:formatCode>
                <c:ptCount val="19"/>
              </c:numCache>
            </c:numRef>
          </c:val>
          <c:smooth val="0"/>
          <c:extLst>
            <c:ext xmlns:c16="http://schemas.microsoft.com/office/drawing/2014/chart" uri="{C3380CC4-5D6E-409C-BE32-E72D297353CC}">
              <c16:uniqueId val="{00000008-06E5-4655-90EE-163FB3D3EF10}"/>
            </c:ext>
          </c:extLst>
        </c:ser>
        <c:ser>
          <c:idx val="7"/>
          <c:order val="6"/>
          <c:tx>
            <c:strRef>
              <c:f>'Figure 1'!$J$3</c:f>
              <c:strCache>
                <c:ptCount val="1"/>
                <c:pt idx="0">
                  <c:v>Dual Frame</c:v>
                </c:pt>
              </c:strCache>
            </c:strRef>
          </c:tx>
          <c:spPr>
            <a:ln w="28575" cap="rnd">
              <a:solidFill>
                <a:srgbClr val="7030A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1'!$J$4:$J$22</c:f>
              <c:numCache>
                <c:formatCode>General</c:formatCode>
                <c:ptCount val="19"/>
                <c:pt idx="8" formatCode="0.0">
                  <c:v>28.5</c:v>
                </c:pt>
                <c:pt idx="9" formatCode="0.0">
                  <c:v>33.299999999999997</c:v>
                </c:pt>
                <c:pt idx="10" formatCode="0.0">
                  <c:v>39.1</c:v>
                </c:pt>
                <c:pt idx="11" formatCode="0.0">
                  <c:v>44.3</c:v>
                </c:pt>
                <c:pt idx="12" formatCode="0.0">
                  <c:v>50.8</c:v>
                </c:pt>
                <c:pt idx="13" formatCode="0.0">
                  <c:v>53.7</c:v>
                </c:pt>
                <c:pt idx="14" formatCode="0.0">
                  <c:v>54.4</c:v>
                </c:pt>
                <c:pt idx="15" formatCode="0.0">
                  <c:v>60</c:v>
                </c:pt>
                <c:pt idx="16" formatCode="0.0">
                  <c:v>60.8</c:v>
                </c:pt>
                <c:pt idx="17" formatCode="0.0">
                  <c:v>59.7</c:v>
                </c:pt>
                <c:pt idx="18" formatCode="0.0">
                  <c:v>61.1</c:v>
                </c:pt>
              </c:numCache>
            </c:numRef>
          </c:val>
          <c:smooth val="0"/>
          <c:extLst>
            <c:ext xmlns:c16="http://schemas.microsoft.com/office/drawing/2014/chart" uri="{C3380CC4-5D6E-409C-BE32-E72D297353CC}">
              <c16:uniqueId val="{00000009-06E5-4655-90EE-163FB3D3EF10}"/>
            </c:ext>
          </c:extLst>
        </c:ser>
        <c:ser>
          <c:idx val="9"/>
          <c:order val="7"/>
          <c:tx>
            <c:strRef>
              <c:f>'Figure 1'!$L$3</c:f>
              <c:strCache>
                <c:ptCount val="1"/>
                <c:pt idx="0">
                  <c:v>≥1 HPV vaccine</c:v>
                </c:pt>
              </c:strCache>
            </c:strRef>
          </c:tx>
          <c:spPr>
            <a:ln w="28575" cap="rnd">
              <a:solidFill>
                <a:srgbClr val="FFC00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1'!$L$4:$L$22</c:f>
              <c:numCache>
                <c:formatCode>General</c:formatCode>
                <c:ptCount val="19"/>
                <c:pt idx="5" formatCode="0.0">
                  <c:v>30.1</c:v>
                </c:pt>
                <c:pt idx="6" formatCode="0.0">
                  <c:v>36.9</c:v>
                </c:pt>
                <c:pt idx="7" formatCode="0.0">
                  <c:v>45.7</c:v>
                </c:pt>
              </c:numCache>
            </c:numRef>
          </c:val>
          <c:smooth val="0"/>
          <c:extLst>
            <c:ext xmlns:c16="http://schemas.microsoft.com/office/drawing/2014/chart" uri="{C3380CC4-5D6E-409C-BE32-E72D297353CC}">
              <c16:uniqueId val="{0000000B-06E5-4655-90EE-163FB3D3EF10}"/>
            </c:ext>
          </c:extLst>
        </c:ser>
        <c:ser>
          <c:idx val="10"/>
          <c:order val="8"/>
          <c:tx>
            <c:strRef>
              <c:f>'Figure 1'!$M$3</c:f>
              <c:strCache>
                <c:ptCount val="1"/>
                <c:pt idx="0">
                  <c:v>Dual Frame</c:v>
                </c:pt>
              </c:strCache>
            </c:strRef>
          </c:tx>
          <c:spPr>
            <a:ln w="28575" cap="rnd">
              <a:solidFill>
                <a:srgbClr val="FFC00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1'!$M$4:$M$22</c:f>
              <c:numCache>
                <c:formatCode>General</c:formatCode>
                <c:ptCount val="19"/>
                <c:pt idx="7" formatCode="0.0">
                  <c:v>44.9</c:v>
                </c:pt>
                <c:pt idx="8" formatCode="0.0">
                  <c:v>50.6</c:v>
                </c:pt>
                <c:pt idx="9" formatCode="0.0">
                  <c:v>56.1</c:v>
                </c:pt>
                <c:pt idx="10" formatCode="0.0">
                  <c:v>60.4</c:v>
                </c:pt>
                <c:pt idx="11" formatCode="0.0">
                  <c:v>65.5</c:v>
                </c:pt>
                <c:pt idx="12" formatCode="0.0">
                  <c:v>68.099999999999994</c:v>
                </c:pt>
                <c:pt idx="13" formatCode="0.0">
                  <c:v>71.5</c:v>
                </c:pt>
                <c:pt idx="14" formatCode="0.0">
                  <c:v>75.099999999999994</c:v>
                </c:pt>
                <c:pt idx="15" formatCode="0.0">
                  <c:v>76.900000000000006</c:v>
                </c:pt>
                <c:pt idx="16" formatCode="0.0">
                  <c:v>76</c:v>
                </c:pt>
                <c:pt idx="17" formatCode="0.0">
                  <c:v>76.8</c:v>
                </c:pt>
                <c:pt idx="18" formatCode="0.0">
                  <c:v>78.2</c:v>
                </c:pt>
              </c:numCache>
            </c:numRef>
          </c:val>
          <c:smooth val="0"/>
          <c:extLst>
            <c:ext xmlns:c16="http://schemas.microsoft.com/office/drawing/2014/chart" uri="{C3380CC4-5D6E-409C-BE32-E72D297353CC}">
              <c16:uniqueId val="{0000000C-06E5-4655-90EE-163FB3D3EF10}"/>
            </c:ext>
          </c:extLst>
        </c:ser>
        <c:ser>
          <c:idx val="12"/>
          <c:order val="9"/>
          <c:tx>
            <c:strRef>
              <c:f>'Figure 1'!$O$3</c:f>
              <c:strCache>
                <c:ptCount val="1"/>
                <c:pt idx="0">
                  <c:v>≥3 HPV vaccine</c:v>
                </c:pt>
              </c:strCache>
            </c:strRef>
          </c:tx>
          <c:spPr>
            <a:ln w="28575" cap="rnd">
              <a:solidFill>
                <a:srgbClr val="FFFF0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1'!$O$4:$O$22</c:f>
              <c:numCache>
                <c:formatCode>General</c:formatCode>
                <c:ptCount val="19"/>
                <c:pt idx="5" formatCode="0.0">
                  <c:v>17.600000000000001</c:v>
                </c:pt>
                <c:pt idx="6" formatCode="0.0">
                  <c:v>19.8</c:v>
                </c:pt>
                <c:pt idx="7" formatCode="0.0">
                  <c:v>25.5</c:v>
                </c:pt>
              </c:numCache>
            </c:numRef>
          </c:val>
          <c:smooth val="0"/>
          <c:extLst>
            <c:ext xmlns:c16="http://schemas.microsoft.com/office/drawing/2014/chart" uri="{C3380CC4-5D6E-409C-BE32-E72D297353CC}">
              <c16:uniqueId val="{0000000E-06E5-4655-90EE-163FB3D3EF10}"/>
            </c:ext>
          </c:extLst>
        </c:ser>
        <c:ser>
          <c:idx val="13"/>
          <c:order val="10"/>
          <c:tx>
            <c:strRef>
              <c:f>'Figure 1'!$P$3</c:f>
              <c:strCache>
                <c:ptCount val="1"/>
                <c:pt idx="0">
                  <c:v>Dual Frame</c:v>
                </c:pt>
              </c:strCache>
            </c:strRef>
          </c:tx>
          <c:spPr>
            <a:ln w="28575" cap="rnd">
              <a:solidFill>
                <a:srgbClr val="FFFF0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1'!$P$4:$P$22</c:f>
              <c:numCache>
                <c:formatCode>General</c:formatCode>
                <c:ptCount val="19"/>
                <c:pt idx="7" formatCode="0.0">
                  <c:v>24.8</c:v>
                </c:pt>
                <c:pt idx="8" formatCode="0.0">
                  <c:v>30.4</c:v>
                </c:pt>
                <c:pt idx="9" formatCode="0.0">
                  <c:v>34.9</c:v>
                </c:pt>
              </c:numCache>
            </c:numRef>
          </c:val>
          <c:smooth val="0"/>
          <c:extLst>
            <c:ext xmlns:c16="http://schemas.microsoft.com/office/drawing/2014/chart" uri="{C3380CC4-5D6E-409C-BE32-E72D297353CC}">
              <c16:uniqueId val="{0000000F-06E5-4655-90EE-163FB3D3EF10}"/>
            </c:ext>
          </c:extLst>
        </c:ser>
        <c:ser>
          <c:idx val="14"/>
          <c:order val="11"/>
          <c:tx>
            <c:strRef>
              <c:f>'Figure 1'!$Q$3</c:f>
              <c:strCache>
                <c:ptCount val="1"/>
                <c:pt idx="0">
                  <c:v> HPV UTD</c:v>
                </c:pt>
              </c:strCache>
            </c:strRef>
          </c:tx>
          <c:spPr>
            <a:ln w="28575" cap="rnd">
              <a:solidFill>
                <a:srgbClr val="00B050"/>
              </a:solidFill>
              <a:prstDash val="solid"/>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1'!$Q$4:$Q$22</c:f>
              <c:numCache>
                <c:formatCode>General</c:formatCode>
                <c:ptCount val="19"/>
                <c:pt idx="10" formatCode="0.0">
                  <c:v>43.4</c:v>
                </c:pt>
                <c:pt idx="11" formatCode="0.0">
                  <c:v>48.6</c:v>
                </c:pt>
                <c:pt idx="12" formatCode="0.0">
                  <c:v>51.1</c:v>
                </c:pt>
                <c:pt idx="13" formatCode="0.0">
                  <c:v>54.2</c:v>
                </c:pt>
                <c:pt idx="14" formatCode="0.0">
                  <c:v>58.6</c:v>
                </c:pt>
                <c:pt idx="15" formatCode="0.0">
                  <c:v>61.7</c:v>
                </c:pt>
                <c:pt idx="16" formatCode="0.0">
                  <c:v>62.6</c:v>
                </c:pt>
                <c:pt idx="17" formatCode="0.0">
                  <c:v>61.4</c:v>
                </c:pt>
                <c:pt idx="18" formatCode="0.0">
                  <c:v>62.9</c:v>
                </c:pt>
              </c:numCache>
            </c:numRef>
          </c:val>
          <c:smooth val="0"/>
          <c:extLst>
            <c:ext xmlns:c16="http://schemas.microsoft.com/office/drawing/2014/chart" uri="{C3380CC4-5D6E-409C-BE32-E72D297353CC}">
              <c16:uniqueId val="{00000010-06E5-4655-90EE-163FB3D3EF10}"/>
            </c:ext>
          </c:extLst>
        </c:ser>
        <c:ser>
          <c:idx val="15"/>
          <c:order val="12"/>
          <c:tx>
            <c:strRef>
              <c:f>'Figure 1'!$R$3</c:f>
              <c:strCache>
                <c:ptCount val="1"/>
                <c:pt idx="0">
                  <c:v>Single Frame</c:v>
                </c:pt>
              </c:strCache>
            </c:strRef>
          </c:tx>
          <c:spPr>
            <a:ln w="28575" cap="rnd">
              <a:solidFill>
                <a:schemeClr val="accent4">
                  <a:lumMod val="80000"/>
                  <a:lumOff val="20000"/>
                </a:schemeClr>
              </a:solidFill>
              <a:round/>
            </a:ln>
            <a:effectLst/>
          </c:spPr>
          <c:marker>
            <c:symbol val="none"/>
          </c:marker>
          <c:cat>
            <c:numRef>
              <c:f>'Figure 1'!$B$4:$B$22</c:f>
              <c:numCache>
                <c:formatCode>General</c:formatCode>
                <c:ptCount val="19"/>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numCache>
            </c:numRef>
          </c:cat>
          <c:val>
            <c:numRef>
              <c:f>'Figure 1'!$R$4:$R$22</c:f>
              <c:numCache>
                <c:formatCode>General</c:formatCode>
                <c:ptCount val="19"/>
              </c:numCache>
            </c:numRef>
          </c:val>
          <c:smooth val="0"/>
          <c:extLst>
            <c:ext xmlns:c16="http://schemas.microsoft.com/office/drawing/2014/chart" uri="{C3380CC4-5D6E-409C-BE32-E72D297353CC}">
              <c16:uniqueId val="{00000011-06E5-4655-90EE-163FB3D3EF10}"/>
            </c:ext>
          </c:extLst>
        </c:ser>
        <c:dLbls>
          <c:showLegendKey val="0"/>
          <c:showVal val="0"/>
          <c:showCatName val="0"/>
          <c:showSerName val="0"/>
          <c:showPercent val="0"/>
          <c:showBubbleSize val="0"/>
        </c:dLbls>
        <c:smooth val="0"/>
        <c:axId val="400239272"/>
        <c:axId val="400239600"/>
      </c:lineChart>
      <c:catAx>
        <c:axId val="400239272"/>
        <c:scaling>
          <c:orientation val="minMax"/>
        </c:scaling>
        <c:delete val="0"/>
        <c:axPos val="b"/>
        <c:title>
          <c:tx>
            <c:rich>
              <a:bodyPr rot="0" spcFirstLastPara="1" vertOverflow="ellipsis" vert="horz" wrap="square" anchor="ctr" anchorCtr="1"/>
              <a:lstStyle/>
              <a:p>
                <a:pPr>
                  <a:defRPr sz="900" b="0" i="0" u="none" strike="noStrike" kern="1200" baseline="0">
                    <a:solidFill>
                      <a:srgbClr val="000000"/>
                    </a:solidFill>
                    <a:latin typeface="Calibri" panose="020F0502020204030204" pitchFamily="34" charset="0"/>
                    <a:ea typeface="+mn-ea"/>
                    <a:cs typeface="Calibri" panose="020F0502020204030204" pitchFamily="34" charset="0"/>
                  </a:defRPr>
                </a:pPr>
                <a:r>
                  <a:rPr lang="en-US" sz="900"/>
                  <a:t>Year</a:t>
                </a:r>
              </a:p>
            </c:rich>
          </c:tx>
          <c:overlay val="0"/>
          <c:spPr>
            <a:noFill/>
            <a:ln>
              <a:noFill/>
            </a:ln>
            <a:effectLst/>
          </c:spPr>
          <c:txPr>
            <a:bodyPr rot="0" spcFirstLastPara="1" vertOverflow="ellipsis" vert="horz" wrap="square" anchor="ctr" anchorCtr="1"/>
            <a:lstStyle/>
            <a:p>
              <a:pPr>
                <a:defRPr sz="900" b="0" i="0" u="none" strike="noStrike" kern="1200" baseline="0">
                  <a:solidFill>
                    <a:srgbClr val="000000"/>
                  </a:solidFill>
                  <a:latin typeface="Calibri" panose="020F0502020204030204" pitchFamily="34" charset="0"/>
                  <a:ea typeface="+mn-ea"/>
                  <a:cs typeface="Calibri" panose="020F0502020204030204" pitchFamily="34" charset="0"/>
                </a:defRPr>
              </a:pPr>
              <a:endParaRPr lang="en-US"/>
            </a:p>
          </c:txPr>
        </c:title>
        <c:numFmt formatCode="General" sourceLinked="1"/>
        <c:majorTickMark val="none"/>
        <c:minorTickMark val="in"/>
        <c:tickLblPos val="nextTo"/>
        <c:spPr>
          <a:noFill/>
          <a:ln w="9525" cap="flat" cmpd="sng" algn="ctr">
            <a:solidFill>
              <a:srgbClr val="000000"/>
            </a:solidFill>
            <a:round/>
          </a:ln>
          <a:effectLst/>
        </c:spPr>
        <c:txPr>
          <a:bodyPr rot="-60000000" spcFirstLastPara="1" vertOverflow="ellipsis" vert="horz" wrap="square" anchor="ctr" anchorCtr="1"/>
          <a:lstStyle/>
          <a:p>
            <a:pPr>
              <a:defRPr sz="900" b="0" i="0" u="none" strike="noStrike" kern="1200" baseline="0">
                <a:solidFill>
                  <a:srgbClr val="000000"/>
                </a:solidFill>
                <a:latin typeface="Calibri" panose="020F0502020204030204" pitchFamily="34" charset="0"/>
                <a:ea typeface="+mn-ea"/>
                <a:cs typeface="Calibri" panose="020F0502020204030204" pitchFamily="34" charset="0"/>
              </a:defRPr>
            </a:pPr>
            <a:endParaRPr lang="en-US"/>
          </a:p>
        </c:txPr>
        <c:crossAx val="400239600"/>
        <c:crosses val="autoZero"/>
        <c:auto val="1"/>
        <c:lblAlgn val="ctr"/>
        <c:lblOffset val="100"/>
        <c:noMultiLvlLbl val="0"/>
      </c:catAx>
      <c:valAx>
        <c:axId val="400239600"/>
        <c:scaling>
          <c:orientation val="minMax"/>
        </c:scaling>
        <c:delete val="0"/>
        <c:axPos val="l"/>
        <c:title>
          <c:tx>
            <c:rich>
              <a:bodyPr rot="-5400000" spcFirstLastPara="1" vertOverflow="ellipsis" vert="horz" wrap="square" anchor="ctr" anchorCtr="1"/>
              <a:lstStyle/>
              <a:p>
                <a:pPr>
                  <a:defRPr sz="900" b="0" i="0" u="none" strike="noStrike" kern="1200" baseline="0">
                    <a:solidFill>
                      <a:srgbClr val="000000"/>
                    </a:solidFill>
                    <a:latin typeface="Calibri" panose="020F0502020204030204" pitchFamily="34" charset="0"/>
                    <a:ea typeface="+mn-ea"/>
                    <a:cs typeface="Calibri" panose="020F0502020204030204" pitchFamily="34" charset="0"/>
                  </a:defRPr>
                </a:pPr>
                <a:r>
                  <a:rPr lang="en-US" sz="900" dirty="0"/>
                  <a:t>Percentage vaccinated</a:t>
                </a:r>
              </a:p>
            </c:rich>
          </c:tx>
          <c:overlay val="0"/>
          <c:spPr>
            <a:noFill/>
            <a:ln>
              <a:noFill/>
            </a:ln>
            <a:effectLst/>
          </c:spPr>
          <c:txPr>
            <a:bodyPr rot="-5400000" spcFirstLastPara="1" vertOverflow="ellipsis" vert="horz" wrap="square" anchor="ctr" anchorCtr="1"/>
            <a:lstStyle/>
            <a:p>
              <a:pPr>
                <a:defRPr sz="900" b="0" i="0" u="none" strike="noStrike" kern="1200" baseline="0">
                  <a:solidFill>
                    <a:srgbClr val="000000"/>
                  </a:solidFill>
                  <a:latin typeface="Calibri" panose="020F0502020204030204" pitchFamily="34" charset="0"/>
                  <a:ea typeface="+mn-ea"/>
                  <a:cs typeface="Calibri" panose="020F0502020204030204" pitchFamily="34" charset="0"/>
                </a:defRPr>
              </a:pPr>
              <a:endParaRPr lang="en-US"/>
            </a:p>
          </c:txPr>
        </c:title>
        <c:numFmt formatCode="0" sourceLinked="0"/>
        <c:majorTickMark val="in"/>
        <c:minorTickMark val="none"/>
        <c:tickLblPos val="nextTo"/>
        <c:spPr>
          <a:noFill/>
          <a:ln>
            <a:solidFill>
              <a:srgbClr val="000000"/>
            </a:solidFill>
          </a:ln>
          <a:effectLst/>
        </c:spPr>
        <c:txPr>
          <a:bodyPr rot="-60000000" spcFirstLastPara="1" vertOverflow="ellipsis" vert="horz" wrap="square" anchor="ctr" anchorCtr="1"/>
          <a:lstStyle/>
          <a:p>
            <a:pPr>
              <a:defRPr sz="900" b="0" i="0" u="none" strike="noStrike" kern="1200" baseline="0">
                <a:solidFill>
                  <a:srgbClr val="000000"/>
                </a:solidFill>
                <a:latin typeface="Calibri" panose="020F0502020204030204" pitchFamily="34" charset="0"/>
                <a:ea typeface="+mn-ea"/>
                <a:cs typeface="Calibri" panose="020F0502020204030204" pitchFamily="34" charset="0"/>
              </a:defRPr>
            </a:pPr>
            <a:endParaRPr lang="en-US"/>
          </a:p>
        </c:txPr>
        <c:crossAx val="400239272"/>
        <c:crosses val="autoZero"/>
        <c:crossBetween val="between"/>
        <c:majorUnit val="10"/>
      </c:valAx>
      <c:spPr>
        <a:noFill/>
        <a:ln>
          <a:noFill/>
        </a:ln>
        <a:effectLst/>
      </c:spPr>
    </c:plotArea>
    <c:legend>
      <c:legendPos val="r"/>
      <c:legendEntry>
        <c:idx val="1"/>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ayout>
        <c:manualLayout>
          <c:xMode val="edge"/>
          <c:yMode val="edge"/>
          <c:x val="0.8298065438137604"/>
          <c:y val="0.44195086390725519"/>
          <c:w val="0.15349636443834994"/>
          <c:h val="0.41302985921977675"/>
        </c:manualLayout>
      </c:layout>
      <c:overlay val="0"/>
      <c:spPr>
        <a:noFill/>
        <a:ln>
          <a:noFill/>
        </a:ln>
        <a:effectLst/>
      </c:spPr>
      <c:txPr>
        <a:bodyPr rot="0" spcFirstLastPara="1" vertOverflow="ellipsis" vert="horz" wrap="square" anchor="ctr" anchorCtr="1"/>
        <a:lstStyle/>
        <a:p>
          <a:pPr>
            <a:defRPr sz="1000" b="0" i="0" u="none" strike="noStrike" kern="1200" baseline="0">
              <a:solidFill>
                <a:srgbClr val="000000"/>
              </a:solidFill>
              <a:latin typeface="Calibri" panose="020F0502020204030204" pitchFamily="34" charset="0"/>
              <a:ea typeface="+mn-ea"/>
              <a:cs typeface="Calibri" panose="020F0502020204030204" pitchFamily="34" charset="0"/>
            </a:defRPr>
          </a:pPr>
          <a:endParaRPr lang="en-US"/>
        </a:p>
      </c:txPr>
    </c:legend>
    <c:plotVisOnly val="1"/>
    <c:dispBlanksAs val="gap"/>
    <c:showDLblsOverMax val="0"/>
  </c:chart>
  <c:spPr>
    <a:noFill/>
    <a:ln>
      <a:noFill/>
    </a:ln>
    <a:effectLst/>
  </c:spPr>
  <c:txPr>
    <a:bodyPr/>
    <a:lstStyle/>
    <a:p>
      <a:pPr>
        <a:defRPr sz="1000">
          <a:solidFill>
            <a:srgbClr val="000000"/>
          </a:solidFill>
          <a:latin typeface="Calibri" panose="020F0502020204030204" pitchFamily="34" charset="0"/>
          <a:cs typeface="Calibri" panose="020F050202020403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0.61761</cdr:x>
      <cdr:y>0.05201</cdr:y>
    </cdr:from>
    <cdr:to>
      <cdr:x>0.73502</cdr:x>
      <cdr:y>0.11538</cdr:y>
    </cdr:to>
    <cdr:sp macro="" textlink="">
      <cdr:nvSpPr>
        <cdr:cNvPr id="3" name="TextBox 1"/>
        <cdr:cNvSpPr txBox="1"/>
      </cdr:nvSpPr>
      <cdr:spPr>
        <a:xfrm xmlns:a="http://schemas.openxmlformats.org/drawingml/2006/main">
          <a:off x="4697586" y="173505"/>
          <a:ext cx="893034" cy="211410"/>
        </a:xfrm>
        <a:prstGeom xmlns:a="http://schemas.openxmlformats.org/drawingml/2006/main" prst="rect">
          <a:avLst/>
        </a:prstGeom>
        <a:solidFill xmlns:a="http://schemas.openxmlformats.org/drawingml/2006/main">
          <a:schemeClr val="bg1"/>
        </a:solidFill>
      </cdr:spPr>
      <cdr:txBody>
        <a:bodyPr xmlns:a="http://schemas.openxmlformats.org/drawingml/2006/main" wrap="non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defRPr/>
          </a:pPr>
          <a:r>
            <a:rPr lang="en-US" sz="900" dirty="0"/>
            <a:t>Single cellular telephone</a:t>
          </a:r>
        </a:p>
        <a:p xmlns:a="http://schemas.openxmlformats.org/drawingml/2006/main">
          <a:pPr algn="ctr">
            <a:defRPr/>
          </a:pPr>
          <a:r>
            <a:rPr lang="en-US" sz="900" dirty="0"/>
            <a:t> sampling frame estimates</a:t>
          </a:r>
        </a:p>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lang="en-US" sz="900" dirty="0"/>
            <a:t> </a:t>
          </a:r>
        </a:p>
      </cdr:txBody>
    </cdr:sp>
  </cdr:relSizeAnchor>
  <cdr:relSizeAnchor xmlns:cdr="http://schemas.openxmlformats.org/drawingml/2006/chartDrawing">
    <cdr:from>
      <cdr:x>0.67713</cdr:x>
      <cdr:y>0.11179</cdr:y>
    </cdr:from>
    <cdr:to>
      <cdr:x>0.67713</cdr:x>
      <cdr:y>0.86728</cdr:y>
    </cdr:to>
    <cdr:cxnSp macro="">
      <cdr:nvCxnSpPr>
        <cdr:cNvPr id="14" name="Straight Connector 13">
          <a:extLst xmlns:a="http://schemas.openxmlformats.org/drawingml/2006/main">
            <a:ext uri="{FF2B5EF4-FFF2-40B4-BE49-F238E27FC236}">
              <a16:creationId xmlns:a16="http://schemas.microsoft.com/office/drawing/2014/main" id="{47179FFA-D353-4EA4-94B6-838960E80842}"/>
            </a:ext>
          </a:extLst>
        </cdr:cNvPr>
        <cdr:cNvCxnSpPr/>
      </cdr:nvCxnSpPr>
      <cdr:spPr>
        <a:xfrm xmlns:a="http://schemas.openxmlformats.org/drawingml/2006/main">
          <a:off x="5150366" y="372933"/>
          <a:ext cx="0" cy="2520404"/>
        </a:xfrm>
        <a:prstGeom xmlns:a="http://schemas.openxmlformats.org/drawingml/2006/main" prst="line">
          <a:avLst/>
        </a:prstGeom>
        <a:ln xmlns:a="http://schemas.openxmlformats.org/drawingml/2006/main" w="0" cmpd="sng">
          <a:solidFill>
            <a:srgbClr val="000000"/>
          </a:solidFill>
          <a:prstDash val="soli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937" cy="36648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438180" y="0"/>
            <a:ext cx="4160937" cy="366486"/>
          </a:xfrm>
          <a:prstGeom prst="rect">
            <a:avLst/>
          </a:prstGeom>
        </p:spPr>
        <p:txBody>
          <a:bodyPr vert="horz" lIns="91440" tIns="45720" rIns="91440" bIns="45720" rtlCol="0"/>
          <a:lstStyle>
            <a:lvl1pPr algn="r">
              <a:defRPr sz="1200"/>
            </a:lvl1pPr>
          </a:lstStyle>
          <a:p>
            <a:fld id="{CCD9D4F3-1CB6-4E57-BC6A-8FDD6DF1AC39}" type="datetimeFigureOut">
              <a:rPr lang="en-US" smtClean="0"/>
              <a:t>8/8/2025</a:t>
            </a:fld>
            <a:endParaRPr lang="en-US"/>
          </a:p>
        </p:txBody>
      </p:sp>
      <p:sp>
        <p:nvSpPr>
          <p:cNvPr id="4" name="Footer Placeholder 3"/>
          <p:cNvSpPr>
            <a:spLocks noGrp="1"/>
          </p:cNvSpPr>
          <p:nvPr>
            <p:ph type="ftr" sz="quarter" idx="2"/>
          </p:nvPr>
        </p:nvSpPr>
        <p:spPr>
          <a:xfrm>
            <a:off x="0" y="6948715"/>
            <a:ext cx="4160937" cy="36648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438180" y="6948715"/>
            <a:ext cx="4160937" cy="366485"/>
          </a:xfrm>
          <a:prstGeom prst="rect">
            <a:avLst/>
          </a:prstGeom>
        </p:spPr>
        <p:txBody>
          <a:bodyPr vert="horz" lIns="91440" tIns="45720" rIns="91440" bIns="45720" rtlCol="0" anchor="b"/>
          <a:lstStyle>
            <a:lvl1pPr algn="r">
              <a:defRPr sz="1200"/>
            </a:lvl1pPr>
          </a:lstStyle>
          <a:p>
            <a:fld id="{A352C7E1-5E17-4B76-93F9-C135FF019537}" type="slidenum">
              <a:rPr lang="en-US" smtClean="0"/>
              <a:t>‹#›</a:t>
            </a:fld>
            <a:endParaRPr lang="en-US"/>
          </a:p>
        </p:txBody>
      </p:sp>
    </p:spTree>
    <p:extLst>
      <p:ext uri="{BB962C8B-B14F-4D97-AF65-F5344CB8AC3E}">
        <p14:creationId xmlns:p14="http://schemas.microsoft.com/office/powerpoint/2010/main" val="15788258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937" cy="36527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5438180" y="0"/>
            <a:ext cx="4160937" cy="365276"/>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33C03299-4BB1-4AD2-828F-715F084383AD}" type="datetimeFigureOut">
              <a:rPr lang="en-US"/>
              <a:pPr>
                <a:defRPr/>
              </a:pPr>
              <a:t>8/8/2025</a:t>
            </a:fld>
            <a:endParaRPr lang="en-US"/>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60538" y="3474963"/>
            <a:ext cx="7680127" cy="3291114"/>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948715"/>
            <a:ext cx="4160937" cy="365276"/>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438180" y="6948715"/>
            <a:ext cx="4160937" cy="365276"/>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EB38CAEC-4554-485B-9189-C45C7447A404}" type="slidenum">
              <a:rPr lang="en-US"/>
              <a:pPr>
                <a:defRPr/>
              </a:pPr>
              <a:t>‹#›</a:t>
            </a:fld>
            <a:endParaRPr lang="en-US"/>
          </a:p>
        </p:txBody>
      </p:sp>
    </p:spTree>
    <p:extLst>
      <p:ext uri="{BB962C8B-B14F-4D97-AF65-F5344CB8AC3E}">
        <p14:creationId xmlns:p14="http://schemas.microsoft.com/office/powerpoint/2010/main" val="15035838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71800" y="549275"/>
            <a:ext cx="3657600" cy="2743200"/>
          </a:xfrm>
        </p:spPr>
      </p:sp>
      <p:sp>
        <p:nvSpPr>
          <p:cNvPr id="3" name="Notes Placeholder 2"/>
          <p:cNvSpPr>
            <a:spLocks noGrp="1"/>
          </p:cNvSpPr>
          <p:nvPr>
            <p:ph type="body" idx="1"/>
          </p:nvPr>
        </p:nvSpPr>
        <p:spPr/>
        <p:txBody>
          <a:bodyPr>
            <a:normAutofit/>
          </a:bodyPr>
          <a:lstStyle/>
          <a:p>
            <a:pPr marL="165261" indent="-165261" defTabSz="881390">
              <a:lnSpc>
                <a:spcPct val="107000"/>
              </a:lnSpc>
              <a:spcBef>
                <a:spcPts val="0"/>
              </a:spcBef>
              <a:spcAft>
                <a:spcPts val="771"/>
              </a:spcAft>
              <a:buFont typeface="Arial" panose="020B0604020202020204" pitchFamily="34" charset="0"/>
              <a:buChar char="•"/>
              <a:tabLst>
                <a:tab pos="440695" algn="l"/>
              </a:tabLst>
              <a:defRPr/>
            </a:pPr>
            <a:r>
              <a:rPr lang="en-US"/>
              <a:t>This line graph has historically been a figure in the NIS-Teen MMWR, and it shows the trend in coverage with vaccines recommended for adolescents from 2006 to 2024. </a:t>
            </a:r>
            <a:endParaRPr lang="en-US">
              <a:latin typeface="Calibri" panose="020F0502020204030204" pitchFamily="34" charset="0"/>
              <a:ea typeface="Calibri" panose="020F0502020204030204" pitchFamily="34" charset="0"/>
              <a:cs typeface="Times New Roman" panose="02020603050405020304" pitchFamily="18" charset="0"/>
            </a:endParaRPr>
          </a:p>
          <a:p>
            <a:pPr marL="165261" indent="-165261">
              <a:lnSpc>
                <a:spcPct val="107000"/>
              </a:lnSpc>
              <a:spcBef>
                <a:spcPts val="0"/>
              </a:spcBef>
              <a:spcAft>
                <a:spcPts val="771"/>
              </a:spcAft>
              <a:buFont typeface="Arial" panose="020B0604020202020204" pitchFamily="34" charset="0"/>
              <a:buChar char="•"/>
              <a:tabLst>
                <a:tab pos="440695" algn="l"/>
              </a:tabLst>
            </a:pPr>
            <a:r>
              <a:rPr lang="en-US">
                <a:latin typeface="Calibri" panose="020F0502020204030204" pitchFamily="34" charset="0"/>
                <a:ea typeface="Calibri" panose="020F0502020204030204" pitchFamily="34" charset="0"/>
                <a:cs typeface="Times New Roman" panose="02020603050405020304" pitchFamily="18" charset="0"/>
              </a:rPr>
              <a:t>≥1 Tdap is the red line and ≥1 MenACWY is the dark blue line at the top of the graph. Coverage with these vaccines has been high and stable from 2018 to 2023 with an increase in coverage in 2024. </a:t>
            </a:r>
          </a:p>
          <a:p>
            <a:pPr marL="165261" indent="-165261">
              <a:lnSpc>
                <a:spcPct val="107000"/>
              </a:lnSpc>
              <a:spcBef>
                <a:spcPts val="0"/>
              </a:spcBef>
              <a:spcAft>
                <a:spcPts val="771"/>
              </a:spcAft>
              <a:buFont typeface="Arial" panose="020B0604020202020204" pitchFamily="34" charset="0"/>
              <a:buChar char="•"/>
              <a:tabLst>
                <a:tab pos="440695" algn="l"/>
              </a:tabLst>
            </a:pPr>
            <a:r>
              <a:rPr lang="en-US">
                <a:latin typeface="Calibri" panose="020F0502020204030204" pitchFamily="34" charset="0"/>
                <a:ea typeface="Calibri" panose="020F0502020204030204" pitchFamily="34" charset="0"/>
                <a:cs typeface="Times New Roman" panose="02020603050405020304" pitchFamily="18" charset="0"/>
              </a:rPr>
              <a:t>HPV initiation is the orange line and HPV UTD is the green line. Coverage for HPV initiation and HPV UTD plateaued in 2022 and is still lower than other routine vaccines with the exception the MenACWY booster dose, noted in purple.</a:t>
            </a:r>
          </a:p>
          <a:p>
            <a:pPr marL="440695">
              <a:lnSpc>
                <a:spcPct val="107000"/>
              </a:lnSpc>
              <a:spcBef>
                <a:spcPts val="0"/>
              </a:spcBef>
              <a:spcAft>
                <a:spcPts val="0"/>
              </a:spcAft>
            </a:pPr>
            <a:endParaRPr lang="en-US"/>
          </a:p>
        </p:txBody>
      </p:sp>
      <p:sp>
        <p:nvSpPr>
          <p:cNvPr id="4" name="Slide Number Placeholder 3"/>
          <p:cNvSpPr>
            <a:spLocks noGrp="1"/>
          </p:cNvSpPr>
          <p:nvPr>
            <p:ph type="sldNum" sz="quarter" idx="5"/>
          </p:nvPr>
        </p:nvSpPr>
        <p:spPr/>
        <p:txBody>
          <a:bodyPr/>
          <a:lstStyle/>
          <a:p>
            <a:pPr>
              <a:defRPr/>
            </a:pPr>
            <a:fld id="{6F49E690-6912-4F11-84BF-3EAF249DDB3A}" type="slidenum">
              <a:rPr lang="en-US" smtClean="0"/>
              <a:pPr>
                <a:defRPr/>
              </a:pPr>
              <a:t>1</a:t>
            </a:fld>
            <a:endParaRPr lang="en-US"/>
          </a:p>
        </p:txBody>
      </p:sp>
    </p:spTree>
    <p:extLst>
      <p:ext uri="{BB962C8B-B14F-4D97-AF65-F5344CB8AC3E}">
        <p14:creationId xmlns:p14="http://schemas.microsoft.com/office/powerpoint/2010/main" val="41257561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TITLE_CDC_with_tagline">
    <p:bg>
      <p:bgPr>
        <a:solidFill>
          <a:schemeClr val="bg2"/>
        </a:solidFill>
        <a:effectLst/>
      </p:bgPr>
    </p:bg>
    <p:spTree>
      <p:nvGrpSpPr>
        <p:cNvPr id="1" name=""/>
        <p:cNvGrpSpPr/>
        <p:nvPr/>
      </p:nvGrpSpPr>
      <p:grpSpPr>
        <a:xfrm>
          <a:off x="0" y="0"/>
          <a:ext cx="0" cy="0"/>
          <a:chOff x="0" y="0"/>
          <a:chExt cx="0" cy="0"/>
        </a:xfrm>
      </p:grpSpPr>
      <p:grpSp>
        <p:nvGrpSpPr>
          <p:cNvPr id="49" name="Group 48">
            <a:extLst>
              <a:ext uri="{FF2B5EF4-FFF2-40B4-BE49-F238E27FC236}">
                <a16:creationId xmlns:a16="http://schemas.microsoft.com/office/drawing/2014/main" id="{267F8213-0BF4-9CFD-184D-957DBD90BEF9}"/>
              </a:ext>
            </a:extLst>
          </p:cNvPr>
          <p:cNvGrpSpPr/>
          <p:nvPr userDrawn="1"/>
        </p:nvGrpSpPr>
        <p:grpSpPr>
          <a:xfrm>
            <a:off x="0" y="0"/>
            <a:ext cx="9144000" cy="1158861"/>
            <a:chOff x="0" y="1079970"/>
            <a:chExt cx="7112000" cy="224439"/>
          </a:xfrm>
        </p:grpSpPr>
        <p:sp>
          <p:nvSpPr>
            <p:cNvPr id="41" name="Rectangle 40">
              <a:extLst>
                <a:ext uri="{FF2B5EF4-FFF2-40B4-BE49-F238E27FC236}">
                  <a16:creationId xmlns:a16="http://schemas.microsoft.com/office/drawing/2014/main" id="{1E8587A6-7C1A-EC72-C16A-98204569B39A}"/>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42" name="Group 41">
              <a:extLst>
                <a:ext uri="{FF2B5EF4-FFF2-40B4-BE49-F238E27FC236}">
                  <a16:creationId xmlns:a16="http://schemas.microsoft.com/office/drawing/2014/main" id="{2EB7A224-4867-EA38-EAA4-ECD97FF9203A}"/>
                </a:ext>
              </a:extLst>
            </p:cNvPr>
            <p:cNvGrpSpPr/>
            <p:nvPr userDrawn="1"/>
          </p:nvGrpSpPr>
          <p:grpSpPr>
            <a:xfrm>
              <a:off x="430" y="1080101"/>
              <a:ext cx="5345267" cy="224308"/>
              <a:chOff x="1771" y="389"/>
              <a:chExt cx="18815689" cy="664930"/>
            </a:xfrm>
          </p:grpSpPr>
          <p:sp>
            <p:nvSpPr>
              <p:cNvPr id="44" name="Parallelogram 9">
                <a:extLst>
                  <a:ext uri="{FF2B5EF4-FFF2-40B4-BE49-F238E27FC236}">
                    <a16:creationId xmlns:a16="http://schemas.microsoft.com/office/drawing/2014/main" id="{EA18C2A9-CD91-4656-D4FD-18B4B82E4B80}"/>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5" name="Parallelogram 44">
                <a:extLst>
                  <a:ext uri="{FF2B5EF4-FFF2-40B4-BE49-F238E27FC236}">
                    <a16:creationId xmlns:a16="http://schemas.microsoft.com/office/drawing/2014/main" id="{AE0A8C09-00C3-D95E-B5DA-0F0A402DC7AB}"/>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6" name="Parallelogram 45">
                <a:extLst>
                  <a:ext uri="{FF2B5EF4-FFF2-40B4-BE49-F238E27FC236}">
                    <a16:creationId xmlns:a16="http://schemas.microsoft.com/office/drawing/2014/main" id="{B944134F-25AD-BEB2-C0BF-43DF4B11FC3F}"/>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7" name="Parallelogram 46">
                <a:extLst>
                  <a:ext uri="{FF2B5EF4-FFF2-40B4-BE49-F238E27FC236}">
                    <a16:creationId xmlns:a16="http://schemas.microsoft.com/office/drawing/2014/main" id="{A01506F6-4045-30A7-1967-7A2272067890}"/>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8" name="Parallelogram 47">
                <a:extLst>
                  <a:ext uri="{FF2B5EF4-FFF2-40B4-BE49-F238E27FC236}">
                    <a16:creationId xmlns:a16="http://schemas.microsoft.com/office/drawing/2014/main" id="{E1EB0327-76CF-A70A-BE29-7C1C2819C1B3}"/>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7" name="Title 1"/>
          <p:cNvSpPr>
            <a:spLocks noGrp="1"/>
          </p:cNvSpPr>
          <p:nvPr userDrawn="1">
            <p:ph type="title"/>
          </p:nvPr>
        </p:nvSpPr>
        <p:spPr>
          <a:xfrm>
            <a:off x="457200" y="1184275"/>
            <a:ext cx="8229600" cy="1169363"/>
          </a:xfrm>
          <a:prstGeom prst="rect">
            <a:avLst/>
          </a:prstGeom>
        </p:spPr>
        <p:txBody>
          <a:bodyPr anchor="ctr"/>
          <a:lstStyle>
            <a:lvl1pPr algn="l">
              <a:lnSpc>
                <a:spcPts val="3000"/>
              </a:lnSpc>
              <a:defRPr sz="2800" b="1" baseline="0">
                <a:solidFill>
                  <a:srgbClr val="0057B7"/>
                </a:solidFill>
                <a:effectLst/>
                <a:latin typeface="Calibri" pitchFamily="34" charset="0"/>
              </a:defRPr>
            </a:lvl1pPr>
          </a:lstStyle>
          <a:p>
            <a:r>
              <a:rPr lang="en-US"/>
              <a:t>Click to edit Master title style</a:t>
            </a:r>
          </a:p>
        </p:txBody>
      </p:sp>
      <p:sp>
        <p:nvSpPr>
          <p:cNvPr id="8" name="Subtitle 2"/>
          <p:cNvSpPr>
            <a:spLocks noGrp="1"/>
          </p:cNvSpPr>
          <p:nvPr userDrawn="1">
            <p:ph type="subTitle" idx="1"/>
          </p:nvPr>
        </p:nvSpPr>
        <p:spPr>
          <a:xfrm>
            <a:off x="457200" y="2859349"/>
            <a:ext cx="6400800" cy="457200"/>
          </a:xfrm>
          <a:prstGeom prst="rect">
            <a:avLst/>
          </a:prstGeom>
        </p:spPr>
        <p:txBody>
          <a:bodyPr/>
          <a:lstStyle>
            <a:lvl1pPr marL="0" indent="0" algn="l">
              <a:buNone/>
              <a:defRPr sz="2000" b="1" baseline="0">
                <a:solidFill>
                  <a:srgbClr val="0057B7"/>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userDrawn="1">
            <p:ph type="body" sz="quarter" idx="10"/>
          </p:nvPr>
        </p:nvSpPr>
        <p:spPr>
          <a:xfrm>
            <a:off x="457200" y="3946019"/>
            <a:ext cx="6400800" cy="1295400"/>
          </a:xfrm>
          <a:prstGeom prst="rect">
            <a:avLst/>
          </a:prstGeom>
        </p:spPr>
        <p:txBody>
          <a:bodyPr/>
          <a:lstStyle>
            <a:lvl1pPr marL="0" indent="0" algn="l">
              <a:lnSpc>
                <a:spcPts val="2000"/>
              </a:lnSpc>
              <a:buNone/>
              <a:defRPr sz="18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29" name="Text Placeholder 28">
            <a:extLst>
              <a:ext uri="{FF2B5EF4-FFF2-40B4-BE49-F238E27FC236}">
                <a16:creationId xmlns:a16="http://schemas.microsoft.com/office/drawing/2014/main" id="{A617DD9D-7533-7A57-89FB-4D057BCEAC55}"/>
              </a:ext>
            </a:extLst>
          </p:cNvPr>
          <p:cNvSpPr>
            <a:spLocks noGrp="1"/>
          </p:cNvSpPr>
          <p:nvPr>
            <p:ph type="body" sz="quarter" idx="11" hasCustomPrompt="1"/>
          </p:nvPr>
        </p:nvSpPr>
        <p:spPr>
          <a:xfrm>
            <a:off x="457200" y="372533"/>
            <a:ext cx="6908800" cy="541867"/>
          </a:xfrm>
        </p:spPr>
        <p:txBody>
          <a:bodyPr/>
          <a:lstStyle>
            <a:lvl1pPr marL="0" indent="0">
              <a:buNone/>
              <a:defRPr sz="1800">
                <a:solidFill>
                  <a:schemeClr val="bg1"/>
                </a:solidFill>
              </a:defRPr>
            </a:lvl1pPr>
          </a:lstStyle>
          <a:p>
            <a:pPr lvl="0"/>
            <a:r>
              <a:rPr lang="en-US"/>
              <a:t>Place center name here</a:t>
            </a:r>
          </a:p>
        </p:txBody>
      </p:sp>
      <p:pic>
        <p:nvPicPr>
          <p:cNvPr id="19" name="Picture 18" descr="Graphical user interface, text, application&#10;&#10;Description automatically generated">
            <a:extLst>
              <a:ext uri="{FF2B5EF4-FFF2-40B4-BE49-F238E27FC236}">
                <a16:creationId xmlns:a16="http://schemas.microsoft.com/office/drawing/2014/main" id="{B73EE938-470B-9DA7-FFED-E3CE4A1A33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5506" t="47892" r="12803" b="15738"/>
          <a:stretch/>
        </p:blipFill>
        <p:spPr>
          <a:xfrm>
            <a:off x="8154031" y="216207"/>
            <a:ext cx="838200" cy="725917"/>
          </a:xfrm>
          <a:prstGeom prst="rect">
            <a:avLst/>
          </a:prstGeom>
        </p:spPr>
      </p:pic>
    </p:spTree>
    <p:extLst>
      <p:ext uri="{BB962C8B-B14F-4D97-AF65-F5344CB8AC3E}">
        <p14:creationId xmlns:p14="http://schemas.microsoft.com/office/powerpoint/2010/main" val="1639532805"/>
      </p:ext>
    </p:extLst>
  </p:cSld>
  <p:clrMapOvr>
    <a:masterClrMapping/>
  </p:clrMapOvr>
  <p:transition>
    <p:fade/>
  </p:transition>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LE_CDC_ATSDR">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4D200BC-739F-E118-66FF-78E246516802}"/>
              </a:ext>
            </a:extLst>
          </p:cNvPr>
          <p:cNvGrpSpPr/>
          <p:nvPr userDrawn="1"/>
        </p:nvGrpSpPr>
        <p:grpSpPr>
          <a:xfrm>
            <a:off x="0" y="0"/>
            <a:ext cx="9144000" cy="1158861"/>
            <a:chOff x="0" y="1079970"/>
            <a:chExt cx="7112000" cy="224439"/>
          </a:xfrm>
        </p:grpSpPr>
        <p:sp>
          <p:nvSpPr>
            <p:cNvPr id="4" name="Rectangle 3">
              <a:extLst>
                <a:ext uri="{FF2B5EF4-FFF2-40B4-BE49-F238E27FC236}">
                  <a16:creationId xmlns:a16="http://schemas.microsoft.com/office/drawing/2014/main" id="{45488B65-51B9-24CC-82CF-581585667F65}"/>
                </a:ext>
              </a:extLst>
            </p:cNvPr>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6" name="Group 5">
              <a:extLst>
                <a:ext uri="{FF2B5EF4-FFF2-40B4-BE49-F238E27FC236}">
                  <a16:creationId xmlns:a16="http://schemas.microsoft.com/office/drawing/2014/main" id="{57EE0707-A628-935A-CECC-70626B3FA8FC}"/>
                </a:ext>
              </a:extLst>
            </p:cNvPr>
            <p:cNvGrpSpPr/>
            <p:nvPr userDrawn="1"/>
          </p:nvGrpSpPr>
          <p:grpSpPr>
            <a:xfrm>
              <a:off x="430" y="1080101"/>
              <a:ext cx="5345267" cy="224308"/>
              <a:chOff x="1771" y="389"/>
              <a:chExt cx="18815689" cy="664930"/>
            </a:xfrm>
          </p:grpSpPr>
          <p:sp>
            <p:nvSpPr>
              <p:cNvPr id="11" name="Parallelogram 9">
                <a:extLst>
                  <a:ext uri="{FF2B5EF4-FFF2-40B4-BE49-F238E27FC236}">
                    <a16:creationId xmlns:a16="http://schemas.microsoft.com/office/drawing/2014/main" id="{8C56AB45-808E-D371-67FF-0A735725B5BF}"/>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2" name="Parallelogram 11">
                <a:extLst>
                  <a:ext uri="{FF2B5EF4-FFF2-40B4-BE49-F238E27FC236}">
                    <a16:creationId xmlns:a16="http://schemas.microsoft.com/office/drawing/2014/main" id="{91CB8924-C83A-F743-E7B7-6A26681D7283}"/>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3" name="Parallelogram 12">
                <a:extLst>
                  <a:ext uri="{FF2B5EF4-FFF2-40B4-BE49-F238E27FC236}">
                    <a16:creationId xmlns:a16="http://schemas.microsoft.com/office/drawing/2014/main" id="{352A5B8C-A481-8BA7-8E13-68A6747B9BFD}"/>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4" name="Parallelogram 13">
                <a:extLst>
                  <a:ext uri="{FF2B5EF4-FFF2-40B4-BE49-F238E27FC236}">
                    <a16:creationId xmlns:a16="http://schemas.microsoft.com/office/drawing/2014/main" id="{DAB573E3-591C-13FE-7262-EA1F1564CB36}"/>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5" name="Parallelogram 14">
                <a:extLst>
                  <a:ext uri="{FF2B5EF4-FFF2-40B4-BE49-F238E27FC236}">
                    <a16:creationId xmlns:a16="http://schemas.microsoft.com/office/drawing/2014/main" id="{C0A06E43-B1E2-116B-6C8D-8AE5C97FA5CC}"/>
                  </a:ext>
                </a:extLst>
              </p:cNvPr>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7" name="Title 1"/>
          <p:cNvSpPr>
            <a:spLocks noGrp="1"/>
          </p:cNvSpPr>
          <p:nvPr userDrawn="1">
            <p:ph type="title"/>
          </p:nvPr>
        </p:nvSpPr>
        <p:spPr>
          <a:xfrm>
            <a:off x="457200" y="1184275"/>
            <a:ext cx="8229600" cy="1169363"/>
          </a:xfrm>
          <a:prstGeom prst="rect">
            <a:avLst/>
          </a:prstGeom>
        </p:spPr>
        <p:txBody>
          <a:bodyPr anchor="ctr"/>
          <a:lstStyle>
            <a:lvl1pPr algn="l">
              <a:lnSpc>
                <a:spcPts val="3000"/>
              </a:lnSpc>
              <a:defRPr sz="2800" b="1" baseline="0">
                <a:solidFill>
                  <a:srgbClr val="0057B7"/>
                </a:solidFill>
                <a:effectLst/>
                <a:latin typeface="Calibri" pitchFamily="34" charset="0"/>
              </a:defRPr>
            </a:lvl1pPr>
          </a:lstStyle>
          <a:p>
            <a:r>
              <a:rPr lang="en-US"/>
              <a:t>Click to edit Master title style</a:t>
            </a:r>
          </a:p>
        </p:txBody>
      </p:sp>
      <p:sp>
        <p:nvSpPr>
          <p:cNvPr id="8" name="Subtitle 2"/>
          <p:cNvSpPr>
            <a:spLocks noGrp="1"/>
          </p:cNvSpPr>
          <p:nvPr userDrawn="1">
            <p:ph type="subTitle" idx="1"/>
          </p:nvPr>
        </p:nvSpPr>
        <p:spPr>
          <a:xfrm>
            <a:off x="457200" y="2859349"/>
            <a:ext cx="6400800" cy="457200"/>
          </a:xfrm>
          <a:prstGeom prst="rect">
            <a:avLst/>
          </a:prstGeom>
        </p:spPr>
        <p:txBody>
          <a:bodyPr/>
          <a:lstStyle>
            <a:lvl1pPr marL="0" indent="0" algn="l">
              <a:buNone/>
              <a:defRPr sz="2000" b="1" baseline="0">
                <a:solidFill>
                  <a:srgbClr val="0057B7"/>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userDrawn="1">
            <p:ph type="body" sz="quarter" idx="10"/>
          </p:nvPr>
        </p:nvSpPr>
        <p:spPr>
          <a:xfrm>
            <a:off x="457200" y="3946019"/>
            <a:ext cx="6400800" cy="1295400"/>
          </a:xfrm>
          <a:prstGeom prst="rect">
            <a:avLst/>
          </a:prstGeom>
        </p:spPr>
        <p:txBody>
          <a:bodyPr/>
          <a:lstStyle>
            <a:lvl1pPr marL="0" indent="0" algn="l">
              <a:lnSpc>
                <a:spcPts val="2000"/>
              </a:lnSpc>
              <a:buNone/>
              <a:defRPr sz="18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pic>
        <p:nvPicPr>
          <p:cNvPr id="2" name="Picture 1" descr="Graphical user interface, text, application&#10;&#10;Description automatically generated">
            <a:extLst>
              <a:ext uri="{FF2B5EF4-FFF2-40B4-BE49-F238E27FC236}">
                <a16:creationId xmlns:a16="http://schemas.microsoft.com/office/drawing/2014/main" id="{4E39FFFF-C774-97B8-69C4-310FAF71A23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5506" t="47892" r="12803" b="15738"/>
          <a:stretch/>
        </p:blipFill>
        <p:spPr>
          <a:xfrm>
            <a:off x="7184462" y="217823"/>
            <a:ext cx="838200" cy="725917"/>
          </a:xfrm>
          <a:prstGeom prst="rect">
            <a:avLst/>
          </a:prstGeom>
        </p:spPr>
      </p:pic>
      <p:pic>
        <p:nvPicPr>
          <p:cNvPr id="5" name="Picture 4" descr="A black and white sign&#10;&#10;Description automatically generated with medium confidence">
            <a:extLst>
              <a:ext uri="{FF2B5EF4-FFF2-40B4-BE49-F238E27FC236}">
                <a16:creationId xmlns:a16="http://schemas.microsoft.com/office/drawing/2014/main" id="{215F3BEF-D3CB-A296-5B47-851ADE98EE2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45885" y="408811"/>
            <a:ext cx="781090" cy="319323"/>
          </a:xfrm>
          <a:prstGeom prst="rect">
            <a:avLst/>
          </a:prstGeom>
        </p:spPr>
      </p:pic>
    </p:spTree>
    <p:extLst>
      <p:ext uri="{BB962C8B-B14F-4D97-AF65-F5344CB8AC3E}">
        <p14:creationId xmlns:p14="http://schemas.microsoft.com/office/powerpoint/2010/main" val="1263645615"/>
      </p:ext>
    </p:extLst>
  </p:cSld>
  <p:clrMapOvr>
    <a:masterClrMapping/>
  </p:clrMapOvr>
  <p:transition>
    <p:fade/>
  </p:transition>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OPTION 1">
    <p:bg>
      <p:bgPr>
        <a:solidFill>
          <a:srgbClr val="0057B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2" y="4467097"/>
            <a:ext cx="8294913" cy="1162051"/>
          </a:xfrm>
          <a:prstGeom prst="rect">
            <a:avLst/>
          </a:prstGeom>
        </p:spPr>
        <p:txBody>
          <a:bodyPr anchor="b"/>
          <a:lstStyle>
            <a:lvl1pPr algn="l">
              <a:defRPr sz="36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457201" y="5900928"/>
            <a:ext cx="77724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306797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8_Data Slide">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457200" y="1835572"/>
            <a:ext cx="8229600" cy="4176467"/>
          </a:xfrm>
        </p:spPr>
        <p:txBody>
          <a:bodyPr/>
          <a:lstStyle>
            <a:lvl1pPr marL="228600" indent="-228600">
              <a:lnSpc>
                <a:spcPts val="2200"/>
              </a:lnSpc>
              <a:buClr>
                <a:srgbClr val="003BC0"/>
              </a:buClr>
              <a:buFont typeface="Arial" panose="020B0604020202020204" pitchFamily="34" charset="0"/>
              <a:buChar char="•"/>
              <a:defRPr sz="2000" b="1">
                <a:solidFill>
                  <a:srgbClr val="1D1D1D"/>
                </a:solidFill>
              </a:defRPr>
            </a:lvl1pPr>
            <a:lvl2pPr marL="457200" indent="-169863">
              <a:lnSpc>
                <a:spcPts val="2000"/>
              </a:lnSpc>
              <a:buClr>
                <a:srgbClr val="005761"/>
              </a:buClr>
              <a:buFont typeface="Arial" panose="020B0604020202020204" pitchFamily="34" charset="0"/>
              <a:buChar char="-"/>
              <a:tabLst>
                <a:tab pos="400050" algn="l"/>
              </a:tabLst>
              <a:defRPr sz="1800">
                <a:solidFill>
                  <a:srgbClr val="1D1D1D"/>
                </a:solidFill>
              </a:defRPr>
            </a:lvl2pPr>
            <a:lvl3pPr>
              <a:lnSpc>
                <a:spcPts val="2000"/>
              </a:lnSpc>
              <a:buClr>
                <a:srgbClr val="5A5A5A"/>
              </a:buClr>
              <a:defRPr sz="2000">
                <a:solidFill>
                  <a:srgbClr val="1D1D1D"/>
                </a:solidFill>
              </a:defRPr>
            </a:lvl3pPr>
            <a:lvl4pPr>
              <a:defRPr sz="2000">
                <a:solidFill>
                  <a:srgbClr val="1D1D1D"/>
                </a:solidFill>
              </a:defRPr>
            </a:lvl4pPr>
            <a:lvl5pPr>
              <a:defRPr sz="2000">
                <a:solidFill>
                  <a:srgbClr val="1D1D1D"/>
                </a:solidFill>
              </a:defRPr>
            </a:lvl5pPr>
          </a:lstStyle>
          <a:p>
            <a:pPr lvl="0"/>
            <a:r>
              <a:rPr lang="en-US"/>
              <a:t>Click to edit Master text styles</a:t>
            </a:r>
          </a:p>
          <a:p>
            <a:pPr lvl="1"/>
            <a:r>
              <a:rPr lang="en-US"/>
              <a:t>Second level</a:t>
            </a:r>
          </a:p>
        </p:txBody>
      </p:sp>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1E5AAA"/>
                </a:solidFill>
                <a:effectLst/>
                <a:latin typeface="Calibri" pitchFamily="34" charset="0"/>
              </a:defRPr>
            </a:lvl1pPr>
          </a:lstStyle>
          <a:p>
            <a:r>
              <a:rPr lang="en-US"/>
              <a:t>Click to edit Master title style</a:t>
            </a:r>
          </a:p>
        </p:txBody>
      </p:sp>
    </p:spTree>
    <p:extLst>
      <p:ext uri="{BB962C8B-B14F-4D97-AF65-F5344CB8AC3E}">
        <p14:creationId xmlns:p14="http://schemas.microsoft.com/office/powerpoint/2010/main" val="28298931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2-sides">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nchor="b" anchorCtr="0"/>
          <a:lstStyle>
            <a:lvl1pPr algn="l">
              <a:lnSpc>
                <a:spcPts val="3000"/>
              </a:lnSpc>
              <a:defRPr sz="2800" b="1" baseline="0">
                <a:solidFill>
                  <a:srgbClr val="1E5AAA"/>
                </a:solidFill>
                <a:effectLst/>
                <a:latin typeface="Calibri" pitchFamily="34" charset="0"/>
              </a:defRPr>
            </a:lvl1pPr>
          </a:lstStyle>
          <a:p>
            <a:r>
              <a:rPr lang="en-US"/>
              <a:t>Click to edit Master title style</a:t>
            </a:r>
          </a:p>
        </p:txBody>
      </p:sp>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457201" y="1811867"/>
            <a:ext cx="3889375" cy="4421717"/>
          </a:xfrm>
        </p:spPr>
        <p:txBody>
          <a:bodyPr/>
          <a:lstStyle>
            <a:lvl1pPr marL="228600" indent="-228600">
              <a:buClr>
                <a:srgbClr val="003BC0"/>
              </a:buClr>
              <a:buFont typeface="Arial" panose="020B0604020202020204" pitchFamily="34" charset="0"/>
              <a:buChar char="•"/>
              <a:defRPr sz="2000" b="1">
                <a:solidFill>
                  <a:srgbClr val="1D1D1D"/>
                </a:solidFill>
              </a:defRPr>
            </a:lvl1pPr>
            <a:lvl2pPr marL="457200" indent="-171450">
              <a:buClr>
                <a:srgbClr val="005761"/>
              </a:buClr>
              <a:buFont typeface="Arial" panose="020B0604020202020204" pitchFamily="34" charset="0"/>
              <a:buChar char="-"/>
              <a:defRPr sz="1800">
                <a:solidFill>
                  <a:srgbClr val="1D1D1D"/>
                </a:solidFill>
              </a:defRPr>
            </a:lvl2pPr>
            <a:lvl3pPr>
              <a:defRPr sz="1600">
                <a:solidFill>
                  <a:srgbClr val="1D1D1D"/>
                </a:solidFill>
              </a:defRPr>
            </a:lvl3pPr>
            <a:lvl4pPr>
              <a:defRPr sz="1400">
                <a:solidFill>
                  <a:srgbClr val="1D1D1D"/>
                </a:solidFill>
              </a:defRPr>
            </a:lvl4pPr>
            <a:lvl5pPr>
              <a:defRPr sz="1400">
                <a:solidFill>
                  <a:srgbClr val="1D1D1D"/>
                </a:solidFill>
              </a:defRPr>
            </a:lvl5pPr>
          </a:lstStyle>
          <a:p>
            <a:pPr lvl="0"/>
            <a:r>
              <a:rPr lang="en-US"/>
              <a:t>Click to edit Master text styles</a:t>
            </a:r>
          </a:p>
          <a:p>
            <a:pPr lvl="1"/>
            <a:r>
              <a:rPr lang="en-US"/>
              <a:t>Second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4797426" y="1811867"/>
            <a:ext cx="3889375" cy="4421717"/>
          </a:xfrm>
        </p:spPr>
        <p:txBody>
          <a:bodyPr/>
          <a:lstStyle>
            <a:lvl1pPr marL="228600" indent="-228600">
              <a:buClr>
                <a:srgbClr val="0033A1"/>
              </a:buClr>
              <a:buFont typeface="Arial" panose="020B0604020202020204" pitchFamily="34" charset="0"/>
              <a:buChar char="•"/>
              <a:defRPr sz="2000" b="1">
                <a:solidFill>
                  <a:srgbClr val="1D1D1D"/>
                </a:solidFill>
              </a:defRPr>
            </a:lvl1pPr>
            <a:lvl2pPr marL="457200" indent="-171450">
              <a:buClr>
                <a:srgbClr val="005761"/>
              </a:buClr>
              <a:buFont typeface="Arial" panose="020B0604020202020204" pitchFamily="34" charset="0"/>
              <a:buChar char="-"/>
              <a:tabLst>
                <a:tab pos="285750" algn="l"/>
              </a:tabLst>
              <a:defRPr sz="1800">
                <a:solidFill>
                  <a:srgbClr val="1D1D1D"/>
                </a:solidFill>
              </a:defRPr>
            </a:lvl2pPr>
            <a:lvl3pPr>
              <a:defRPr sz="1600">
                <a:solidFill>
                  <a:srgbClr val="1D1D1D"/>
                </a:solidFill>
              </a:defRPr>
            </a:lvl3pPr>
            <a:lvl4pPr>
              <a:defRPr sz="1400">
                <a:solidFill>
                  <a:srgbClr val="1D1D1D"/>
                </a:solidFill>
              </a:defRPr>
            </a:lvl4pPr>
            <a:lvl5pPr>
              <a:defRPr sz="1400">
                <a:solidFill>
                  <a:srgbClr val="1D1D1D"/>
                </a:solidFill>
              </a:defRPr>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3F77754-22A0-2E82-7821-2D551EA53015}"/>
              </a:ext>
            </a:extLst>
          </p:cNvPr>
          <p:cNvGrpSpPr/>
          <p:nvPr userDrawn="1"/>
        </p:nvGrpSpPr>
        <p:grpSpPr>
          <a:xfrm>
            <a:off x="1" y="6725265"/>
            <a:ext cx="9144001" cy="142567"/>
            <a:chOff x="7355954" y="15880786"/>
            <a:chExt cx="21904846" cy="578414"/>
          </a:xfrm>
        </p:grpSpPr>
        <p:sp>
          <p:nvSpPr>
            <p:cNvPr id="12" name="Rectangle 20">
              <a:extLst>
                <a:ext uri="{FF2B5EF4-FFF2-40B4-BE49-F238E27FC236}">
                  <a16:creationId xmlns:a16="http://schemas.microsoft.com/office/drawing/2014/main" id="{FA84B6E9-CB28-F3EC-FE9B-CD95E83CFF6A}"/>
                </a:ext>
              </a:extLst>
            </p:cNvPr>
            <p:cNvSpPr>
              <a:spLocks noChangeArrowheads="1"/>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3" name="Rectangle 20">
              <a:extLst>
                <a:ext uri="{FF2B5EF4-FFF2-40B4-BE49-F238E27FC236}">
                  <a16:creationId xmlns:a16="http://schemas.microsoft.com/office/drawing/2014/main" id="{E3E7FB67-DA74-9748-2B12-CFD70C373C6F}"/>
                </a:ext>
              </a:extLst>
            </p:cNvPr>
            <p:cNvSpPr>
              <a:spLocks noChangeArrowheads="1"/>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4" name="Rectangle 20">
              <a:extLst>
                <a:ext uri="{FF2B5EF4-FFF2-40B4-BE49-F238E27FC236}">
                  <a16:creationId xmlns:a16="http://schemas.microsoft.com/office/drawing/2014/main" id="{CB6F0725-60D8-6C7C-D80E-17BCC9E630CD}"/>
                </a:ext>
              </a:extLst>
            </p:cNvPr>
            <p:cNvSpPr>
              <a:spLocks noChangeArrowheads="1"/>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5" name="Rectangle 20">
              <a:extLst>
                <a:ext uri="{FF2B5EF4-FFF2-40B4-BE49-F238E27FC236}">
                  <a16:creationId xmlns:a16="http://schemas.microsoft.com/office/drawing/2014/main" id="{6D41011B-EA59-1C4E-7A59-087B094B7D3F}"/>
                </a:ext>
              </a:extLst>
            </p:cNvPr>
            <p:cNvSpPr>
              <a:spLocks noChangeArrowheads="1"/>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2500"/>
            </a:p>
          </p:txBody>
        </p:sp>
      </p:grpSp>
    </p:spTree>
    <p:extLst>
      <p:ext uri="{BB962C8B-B14F-4D97-AF65-F5344CB8AC3E}">
        <p14:creationId xmlns:p14="http://schemas.microsoft.com/office/powerpoint/2010/main" val="358441372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CDC">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23A17BC3-1F5B-28A0-7789-0DA0C7A50D7D}"/>
              </a:ext>
            </a:extLst>
          </p:cNvPr>
          <p:cNvGrpSpPr/>
          <p:nvPr userDrawn="1"/>
        </p:nvGrpSpPr>
        <p:grpSpPr>
          <a:xfrm>
            <a:off x="0" y="5699139"/>
            <a:ext cx="9144000" cy="1158861"/>
            <a:chOff x="0" y="4274354"/>
            <a:chExt cx="9144000" cy="869146"/>
          </a:xfrm>
        </p:grpSpPr>
        <p:sp>
          <p:nvSpPr>
            <p:cNvPr id="16" name="Rectangle 15">
              <a:extLst>
                <a:ext uri="{FF2B5EF4-FFF2-40B4-BE49-F238E27FC236}">
                  <a16:creationId xmlns:a16="http://schemas.microsoft.com/office/drawing/2014/main" id="{7531CF5A-461C-2AF2-2E63-53A651F732BA}"/>
                </a:ext>
              </a:extLst>
            </p:cNvPr>
            <p:cNvSpPr/>
            <p:nvPr userDrawn="1"/>
          </p:nvSpPr>
          <p:spPr>
            <a:xfrm>
              <a:off x="0" y="4274354"/>
              <a:ext cx="9144000" cy="869146"/>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17" name="Group 16">
              <a:extLst>
                <a:ext uri="{FF2B5EF4-FFF2-40B4-BE49-F238E27FC236}">
                  <a16:creationId xmlns:a16="http://schemas.microsoft.com/office/drawing/2014/main" id="{88A96CBD-9BC4-3F48-F0A5-DB94DE1071B8}"/>
                </a:ext>
              </a:extLst>
            </p:cNvPr>
            <p:cNvGrpSpPr/>
            <p:nvPr userDrawn="1"/>
          </p:nvGrpSpPr>
          <p:grpSpPr>
            <a:xfrm>
              <a:off x="553" y="4274861"/>
              <a:ext cx="5172541" cy="868639"/>
              <a:chOff x="1771" y="389"/>
              <a:chExt cx="14161532" cy="664930"/>
            </a:xfrm>
          </p:grpSpPr>
          <p:sp>
            <p:nvSpPr>
              <p:cNvPr id="18" name="Parallelogram 9">
                <a:extLst>
                  <a:ext uri="{FF2B5EF4-FFF2-40B4-BE49-F238E27FC236}">
                    <a16:creationId xmlns:a16="http://schemas.microsoft.com/office/drawing/2014/main" id="{1DF45998-B7ED-3B13-D19D-C839BC93162C}"/>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9" name="Parallelogram 18">
                <a:extLst>
                  <a:ext uri="{FF2B5EF4-FFF2-40B4-BE49-F238E27FC236}">
                    <a16:creationId xmlns:a16="http://schemas.microsoft.com/office/drawing/2014/main" id="{2C94CA9D-1D40-AB06-E28C-01B79FC23B99}"/>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20" name="Parallelogram 19">
                <a:extLst>
                  <a:ext uri="{FF2B5EF4-FFF2-40B4-BE49-F238E27FC236}">
                    <a16:creationId xmlns:a16="http://schemas.microsoft.com/office/drawing/2014/main" id="{2E700AAC-8ED5-0BD9-0D59-78D98E213E6D}"/>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21" name="Parallelogram 20">
                <a:extLst>
                  <a:ext uri="{FF2B5EF4-FFF2-40B4-BE49-F238E27FC236}">
                    <a16:creationId xmlns:a16="http://schemas.microsoft.com/office/drawing/2014/main" id="{524E04CF-F3D6-66B2-FB7C-10C171C17462}"/>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3" name="TextBox 2"/>
          <p:cNvSpPr txBox="1"/>
          <p:nvPr userDrawn="1"/>
        </p:nvSpPr>
        <p:spPr>
          <a:xfrm>
            <a:off x="127218" y="3662433"/>
            <a:ext cx="7594382" cy="1384995"/>
          </a:xfrm>
          <a:prstGeom prst="rect">
            <a:avLst/>
          </a:prstGeom>
          <a:noFill/>
        </p:spPr>
        <p:txBody>
          <a:bodyPr wrap="square" rtlCol="0">
            <a:spAutoFit/>
          </a:bodyPr>
          <a:lstStyle/>
          <a:p>
            <a:r>
              <a:rPr lang="en-US" sz="1200">
                <a:solidFill>
                  <a:srgbClr val="0057B7"/>
                </a:solidFill>
                <a:latin typeface="Calibri" panose="020F0502020204030204" pitchFamily="34" charset="0"/>
              </a:rPr>
              <a:t>For more information, contact CDC</a:t>
            </a:r>
            <a:br>
              <a:rPr lang="en-US" sz="1200">
                <a:solidFill>
                  <a:srgbClr val="0057B7"/>
                </a:solidFill>
                <a:latin typeface="Calibri" panose="020F0502020204030204" pitchFamily="34" charset="0"/>
              </a:rPr>
            </a:br>
            <a:r>
              <a:rPr lang="en-US" sz="1200">
                <a:solidFill>
                  <a:srgbClr val="0057B7"/>
                </a:solidFill>
                <a:latin typeface="Calibri" panose="020F0502020204030204" pitchFamily="34" charset="0"/>
              </a:rPr>
              <a:t>1-800-CDC-INFO (232-4636)</a:t>
            </a:r>
            <a:br>
              <a:rPr lang="en-US" sz="1200">
                <a:solidFill>
                  <a:srgbClr val="0057B7"/>
                </a:solidFill>
                <a:latin typeface="Calibri" panose="020F0502020204030204" pitchFamily="34" charset="0"/>
              </a:rPr>
            </a:br>
            <a:r>
              <a:rPr lang="en-US" sz="1200">
                <a:solidFill>
                  <a:srgbClr val="0057B7"/>
                </a:solidFill>
                <a:latin typeface="Calibri" panose="020F0502020204030204" pitchFamily="34" charset="0"/>
              </a:rPr>
              <a:t>TTY:  1-888-232-6348    www.cdc.gov</a:t>
            </a:r>
            <a:br>
              <a:rPr lang="en-US" sz="1200">
                <a:solidFill>
                  <a:srgbClr val="0057B7"/>
                </a:solidFill>
                <a:latin typeface="Calibri" panose="020F0502020204030204" pitchFamily="34" charset="0"/>
              </a:rPr>
            </a:br>
            <a:br>
              <a:rPr lang="en-US" sz="1200">
                <a:solidFill>
                  <a:srgbClr val="0057B7"/>
                </a:solidFill>
                <a:latin typeface="Calibri" panose="020F0502020204030204" pitchFamily="34" charset="0"/>
              </a:rPr>
            </a:br>
            <a:br>
              <a:rPr lang="en-US" sz="1200">
                <a:solidFill>
                  <a:srgbClr val="0057B7"/>
                </a:solidFill>
                <a:latin typeface="Calibri" panose="020F0502020204030204" pitchFamily="34" charset="0"/>
              </a:rPr>
            </a:br>
            <a:r>
              <a:rPr lang="en-US" sz="1200">
                <a:solidFill>
                  <a:srgbClr val="0057B7"/>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sp>
        <p:nvSpPr>
          <p:cNvPr id="4" name="Title 3">
            <a:extLst>
              <a:ext uri="{FF2B5EF4-FFF2-40B4-BE49-F238E27FC236}">
                <a16:creationId xmlns:a16="http://schemas.microsoft.com/office/drawing/2014/main" id="{DA1AAE42-4A62-8308-16A3-AF933411C0D6}"/>
              </a:ext>
            </a:extLst>
          </p:cNvPr>
          <p:cNvSpPr>
            <a:spLocks noGrp="1"/>
          </p:cNvSpPr>
          <p:nvPr userDrawn="1">
            <p:ph type="title"/>
          </p:nvPr>
        </p:nvSpPr>
        <p:spPr>
          <a:xfrm>
            <a:off x="127218" y="366185"/>
            <a:ext cx="8286750" cy="1325033"/>
          </a:xfrm>
          <a:prstGeom prst="rect">
            <a:avLst/>
          </a:prstGeom>
        </p:spPr>
        <p:txBody>
          <a:bodyPr/>
          <a:lstStyle>
            <a:lvl1pPr algn="l">
              <a:defRPr sz="2400" b="1">
                <a:solidFill>
                  <a:srgbClr val="0057B7"/>
                </a:solidFill>
                <a:latin typeface="Calibri" panose="020F0502020204030204" pitchFamily="34" charset="0"/>
                <a:cs typeface="Calibri" panose="020F0502020204030204" pitchFamily="34" charset="0"/>
              </a:defRPr>
            </a:lvl1pPr>
          </a:lstStyle>
          <a:p>
            <a:r>
              <a:rPr lang="en-US"/>
              <a:t>Click to edit Master title style</a:t>
            </a:r>
          </a:p>
        </p:txBody>
      </p:sp>
      <p:pic>
        <p:nvPicPr>
          <p:cNvPr id="5" name="Picture 4" descr="Graphical user interface, text, application&#10;&#10;Description automatically generated">
            <a:extLst>
              <a:ext uri="{FF2B5EF4-FFF2-40B4-BE49-F238E27FC236}">
                <a16:creationId xmlns:a16="http://schemas.microsoft.com/office/drawing/2014/main" id="{1D1AA84B-8C3A-1268-123B-0BD4559B2F05}"/>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5506" t="47892" r="12803" b="15738"/>
          <a:stretch/>
        </p:blipFill>
        <p:spPr>
          <a:xfrm>
            <a:off x="8154460" y="5903191"/>
            <a:ext cx="838200" cy="725917"/>
          </a:xfrm>
          <a:prstGeom prst="rect">
            <a:avLst/>
          </a:prstGeom>
        </p:spPr>
      </p:pic>
    </p:spTree>
    <p:extLst>
      <p:ext uri="{BB962C8B-B14F-4D97-AF65-F5344CB8AC3E}">
        <p14:creationId xmlns:p14="http://schemas.microsoft.com/office/powerpoint/2010/main" val="241131460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CDC ATSDR">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9DE51C5C-061E-82A7-65CD-CB91ADC1E19F}"/>
              </a:ext>
            </a:extLst>
          </p:cNvPr>
          <p:cNvGrpSpPr/>
          <p:nvPr userDrawn="1"/>
        </p:nvGrpSpPr>
        <p:grpSpPr>
          <a:xfrm>
            <a:off x="0" y="5699139"/>
            <a:ext cx="9144000" cy="1158861"/>
            <a:chOff x="0" y="4274354"/>
            <a:chExt cx="9144000" cy="869146"/>
          </a:xfrm>
        </p:grpSpPr>
        <p:sp>
          <p:nvSpPr>
            <p:cNvPr id="5" name="Rectangle 4">
              <a:extLst>
                <a:ext uri="{FF2B5EF4-FFF2-40B4-BE49-F238E27FC236}">
                  <a16:creationId xmlns:a16="http://schemas.microsoft.com/office/drawing/2014/main" id="{2032C90D-E6F5-DB53-F053-9B3394B1067E}"/>
                </a:ext>
              </a:extLst>
            </p:cNvPr>
            <p:cNvSpPr/>
            <p:nvPr userDrawn="1"/>
          </p:nvSpPr>
          <p:spPr>
            <a:xfrm>
              <a:off x="0" y="4274354"/>
              <a:ext cx="9144000" cy="869146"/>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6" name="Group 5">
              <a:extLst>
                <a:ext uri="{FF2B5EF4-FFF2-40B4-BE49-F238E27FC236}">
                  <a16:creationId xmlns:a16="http://schemas.microsoft.com/office/drawing/2014/main" id="{4C15464F-2DC0-02E4-5EBE-4271CBFCFE29}"/>
                </a:ext>
              </a:extLst>
            </p:cNvPr>
            <p:cNvGrpSpPr/>
            <p:nvPr userDrawn="1"/>
          </p:nvGrpSpPr>
          <p:grpSpPr>
            <a:xfrm>
              <a:off x="553" y="4274861"/>
              <a:ext cx="5172541" cy="868639"/>
              <a:chOff x="1771" y="389"/>
              <a:chExt cx="14161532" cy="664930"/>
            </a:xfrm>
          </p:grpSpPr>
          <p:sp>
            <p:nvSpPr>
              <p:cNvPr id="7" name="Parallelogram 9">
                <a:extLst>
                  <a:ext uri="{FF2B5EF4-FFF2-40B4-BE49-F238E27FC236}">
                    <a16:creationId xmlns:a16="http://schemas.microsoft.com/office/drawing/2014/main" id="{4B1DA4E7-9DDE-5DDD-9BAC-121DCC207924}"/>
                  </a:ext>
                </a:extLst>
              </p:cNvPr>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8" name="Parallelogram 7">
                <a:extLst>
                  <a:ext uri="{FF2B5EF4-FFF2-40B4-BE49-F238E27FC236}">
                    <a16:creationId xmlns:a16="http://schemas.microsoft.com/office/drawing/2014/main" id="{B86E1BC7-59E7-4F47-5FB3-C02246911E2C}"/>
                  </a:ext>
                </a:extLst>
              </p:cNvPr>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3" name="Parallelogram 12">
                <a:extLst>
                  <a:ext uri="{FF2B5EF4-FFF2-40B4-BE49-F238E27FC236}">
                    <a16:creationId xmlns:a16="http://schemas.microsoft.com/office/drawing/2014/main" id="{1200FC31-8FC6-FF0D-B5D2-3AAF45711FE3}"/>
                  </a:ext>
                </a:extLst>
              </p:cNvPr>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9" name="Parallelogram 18">
                <a:extLst>
                  <a:ext uri="{FF2B5EF4-FFF2-40B4-BE49-F238E27FC236}">
                    <a16:creationId xmlns:a16="http://schemas.microsoft.com/office/drawing/2014/main" id="{9E48511E-6721-466F-BC20-6BA94574094F}"/>
                  </a:ext>
                </a:extLst>
              </p:cNvPr>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2" name="TextBox 1">
            <a:extLst>
              <a:ext uri="{FF2B5EF4-FFF2-40B4-BE49-F238E27FC236}">
                <a16:creationId xmlns:a16="http://schemas.microsoft.com/office/drawing/2014/main" id="{63EC5AC4-5C0E-5ADA-63E1-68591A3C61BC}"/>
              </a:ext>
            </a:extLst>
          </p:cNvPr>
          <p:cNvSpPr txBox="1"/>
          <p:nvPr userDrawn="1"/>
        </p:nvSpPr>
        <p:spPr>
          <a:xfrm>
            <a:off x="127218" y="3662433"/>
            <a:ext cx="7594382" cy="1384995"/>
          </a:xfrm>
          <a:prstGeom prst="rect">
            <a:avLst/>
          </a:prstGeom>
          <a:noFill/>
        </p:spPr>
        <p:txBody>
          <a:bodyPr wrap="square" rtlCol="0">
            <a:spAutoFit/>
          </a:bodyPr>
          <a:lstStyle/>
          <a:p>
            <a:r>
              <a:rPr lang="en-US" sz="1200">
                <a:solidFill>
                  <a:srgbClr val="1E5AAA"/>
                </a:solidFill>
                <a:latin typeface="Calibri" panose="020F0502020204030204" pitchFamily="34" charset="0"/>
              </a:rPr>
              <a:t>For more information, contact CDC/ATSDR</a:t>
            </a:r>
            <a:br>
              <a:rPr lang="en-US" sz="1200">
                <a:solidFill>
                  <a:srgbClr val="1E5AAA"/>
                </a:solidFill>
                <a:latin typeface="Calibri" panose="020F0502020204030204" pitchFamily="34" charset="0"/>
              </a:rPr>
            </a:br>
            <a:r>
              <a:rPr lang="en-US" sz="1200">
                <a:solidFill>
                  <a:srgbClr val="1E5AAA"/>
                </a:solidFill>
                <a:latin typeface="Calibri" panose="020F0502020204030204" pitchFamily="34" charset="0"/>
              </a:rPr>
              <a:t>1-800-CDC-INFO (232-4636)</a:t>
            </a:r>
            <a:br>
              <a:rPr lang="en-US" sz="1200">
                <a:solidFill>
                  <a:srgbClr val="1E5AAA"/>
                </a:solidFill>
                <a:latin typeface="Calibri" panose="020F0502020204030204" pitchFamily="34" charset="0"/>
              </a:rPr>
            </a:br>
            <a:r>
              <a:rPr lang="en-US" sz="1200">
                <a:solidFill>
                  <a:srgbClr val="1E5AAA"/>
                </a:solidFill>
                <a:latin typeface="Calibri" panose="020F0502020204030204" pitchFamily="34" charset="0"/>
              </a:rPr>
              <a:t>TTY:  1-888-232-6348    www.cdc.gov           www.atsdr.cdc.gov </a:t>
            </a:r>
            <a:br>
              <a:rPr lang="en-US" sz="1200">
                <a:solidFill>
                  <a:srgbClr val="1E5AAA"/>
                </a:solidFill>
                <a:latin typeface="Calibri" panose="020F0502020204030204" pitchFamily="34" charset="0"/>
              </a:rPr>
            </a:br>
            <a:br>
              <a:rPr lang="en-US" sz="1200">
                <a:solidFill>
                  <a:srgbClr val="1E5AAA"/>
                </a:solidFill>
                <a:latin typeface="Calibri" panose="020F0502020204030204" pitchFamily="34" charset="0"/>
              </a:rPr>
            </a:br>
            <a:br>
              <a:rPr lang="en-US" sz="1200">
                <a:solidFill>
                  <a:srgbClr val="1E5AAA"/>
                </a:solidFill>
                <a:latin typeface="Calibri" panose="020F0502020204030204" pitchFamily="34" charset="0"/>
              </a:rPr>
            </a:br>
            <a:r>
              <a:rPr lang="en-US" sz="1200">
                <a:solidFill>
                  <a:srgbClr val="1E5AAA"/>
                </a:solidFill>
                <a:latin typeface="Calibri" panose="020F0502020204030204" pitchFamily="34" charset="0"/>
              </a:rPr>
              <a:t>The findings and conclusions in this report are those of the authors and do not necessarily represent the official position of the Centers for Disease Control and Prevention and the Agency for Toxic Substances and Disease Registry.</a:t>
            </a:r>
          </a:p>
        </p:txBody>
      </p:sp>
      <p:sp>
        <p:nvSpPr>
          <p:cNvPr id="4" name="Title 3">
            <a:extLst>
              <a:ext uri="{FF2B5EF4-FFF2-40B4-BE49-F238E27FC236}">
                <a16:creationId xmlns:a16="http://schemas.microsoft.com/office/drawing/2014/main" id="{DA1AAE42-4A62-8308-16A3-AF933411C0D6}"/>
              </a:ext>
            </a:extLst>
          </p:cNvPr>
          <p:cNvSpPr>
            <a:spLocks noGrp="1"/>
          </p:cNvSpPr>
          <p:nvPr userDrawn="1">
            <p:ph type="title"/>
          </p:nvPr>
        </p:nvSpPr>
        <p:spPr>
          <a:xfrm>
            <a:off x="127218" y="366185"/>
            <a:ext cx="8286750" cy="1325033"/>
          </a:xfrm>
          <a:prstGeom prst="rect">
            <a:avLst/>
          </a:prstGeom>
        </p:spPr>
        <p:txBody>
          <a:bodyPr/>
          <a:lstStyle>
            <a:lvl1pPr algn="l">
              <a:defRPr sz="2400" b="1">
                <a:solidFill>
                  <a:srgbClr val="1E5AAA"/>
                </a:solidFill>
                <a:latin typeface="Calibri" panose="020F0502020204030204" pitchFamily="34" charset="0"/>
                <a:cs typeface="Calibri" panose="020F0502020204030204" pitchFamily="34" charset="0"/>
              </a:defRPr>
            </a:lvl1pPr>
          </a:lstStyle>
          <a:p>
            <a:r>
              <a:rPr lang="en-US"/>
              <a:t>Click to edit Master title style</a:t>
            </a:r>
          </a:p>
        </p:txBody>
      </p:sp>
      <p:pic>
        <p:nvPicPr>
          <p:cNvPr id="9" name="Picture 8" descr="Graphical user interface, text, application&#10;&#10;Description automatically generated">
            <a:extLst>
              <a:ext uri="{FF2B5EF4-FFF2-40B4-BE49-F238E27FC236}">
                <a16:creationId xmlns:a16="http://schemas.microsoft.com/office/drawing/2014/main" id="{42A424E5-EC2E-6C95-7E53-4B97888007D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35506" t="47892" r="12803" b="15738"/>
          <a:stretch/>
        </p:blipFill>
        <p:spPr>
          <a:xfrm>
            <a:off x="7184462" y="5920534"/>
            <a:ext cx="838200" cy="725917"/>
          </a:xfrm>
          <a:prstGeom prst="rect">
            <a:avLst/>
          </a:prstGeom>
        </p:spPr>
      </p:pic>
      <p:pic>
        <p:nvPicPr>
          <p:cNvPr id="10" name="Picture 9" descr="A black and white sign&#10;&#10;Description automatically generated with medium confidence">
            <a:extLst>
              <a:ext uri="{FF2B5EF4-FFF2-40B4-BE49-F238E27FC236}">
                <a16:creationId xmlns:a16="http://schemas.microsoft.com/office/drawing/2014/main" id="{A913A7AB-3BD7-6D83-E156-20B20392C0C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45885" y="6111521"/>
            <a:ext cx="781090" cy="319323"/>
          </a:xfrm>
          <a:prstGeom prst="rect">
            <a:avLst/>
          </a:prstGeom>
        </p:spPr>
      </p:pic>
    </p:spTree>
    <p:extLst>
      <p:ext uri="{BB962C8B-B14F-4D97-AF65-F5344CB8AC3E}">
        <p14:creationId xmlns:p14="http://schemas.microsoft.com/office/powerpoint/2010/main" val="286709911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628650" y="1826684"/>
            <a:ext cx="78867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2969961348"/>
      </p:ext>
    </p:extLst>
  </p:cSld>
  <p:clrMap bg1="lt1" tx1="dk1" bg2="lt2" tx2="dk2" accent1="accent1" accent2="accent2" accent3="accent3" accent4="accent4" accent5="accent5" accent6="accent6" hlink="hlink" folHlink="folHlink"/>
  <p:sldLayoutIdLst>
    <p:sldLayoutId id="2147483887" r:id="rId1"/>
    <p:sldLayoutId id="2147483886" r:id="rId2"/>
    <p:sldLayoutId id="2147483823" r:id="rId3"/>
    <p:sldLayoutId id="2147483877" r:id="rId4"/>
    <p:sldLayoutId id="2147483852" r:id="rId5"/>
    <p:sldLayoutId id="2147483883" r:id="rId6"/>
    <p:sldLayoutId id="2147483885" r:id="rId7"/>
  </p:sldLayoutIdLst>
  <p:transition>
    <p:fade/>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Myriad Web Pro" panose="020B0503030403020204" pitchFamily="34" charset="0"/>
        </a:defRPr>
      </a:lvl2pPr>
      <a:lvl3pPr algn="ctr" rtl="0" eaLnBrk="1" fontAlgn="base" hangingPunct="1">
        <a:spcBef>
          <a:spcPct val="0"/>
        </a:spcBef>
        <a:spcAft>
          <a:spcPct val="0"/>
        </a:spcAft>
        <a:defRPr sz="4400">
          <a:solidFill>
            <a:schemeClr val="tx1"/>
          </a:solidFill>
          <a:latin typeface="Myriad Web Pro" panose="020B0503030403020204" pitchFamily="34" charset="0"/>
        </a:defRPr>
      </a:lvl3pPr>
      <a:lvl4pPr algn="ctr" rtl="0" eaLnBrk="1" fontAlgn="base" hangingPunct="1">
        <a:spcBef>
          <a:spcPct val="0"/>
        </a:spcBef>
        <a:spcAft>
          <a:spcPct val="0"/>
        </a:spcAft>
        <a:defRPr sz="4400">
          <a:solidFill>
            <a:schemeClr val="tx1"/>
          </a:solidFill>
          <a:latin typeface="Myriad Web Pro" panose="020B0503030403020204" pitchFamily="34" charset="0"/>
        </a:defRPr>
      </a:lvl4pPr>
      <a:lvl5pPr algn="ctr" rtl="0" eaLnBrk="1" fontAlgn="base" hangingPunct="1">
        <a:spcBef>
          <a:spcPct val="0"/>
        </a:spcBef>
        <a:spcAft>
          <a:spcPct val="0"/>
        </a:spcAft>
        <a:defRPr sz="4400">
          <a:solidFill>
            <a:schemeClr val="tx1"/>
          </a:solidFill>
          <a:latin typeface="Myriad Web Pro" panose="020B0503030403020204" pitchFamily="34" charset="0"/>
        </a:defRPr>
      </a:lvl5pPr>
      <a:lvl6pPr marL="457200" algn="ctr" rtl="0" eaLnBrk="1" fontAlgn="base" hangingPunct="1">
        <a:spcBef>
          <a:spcPct val="0"/>
        </a:spcBef>
        <a:spcAft>
          <a:spcPct val="0"/>
        </a:spcAft>
        <a:defRPr sz="4400">
          <a:solidFill>
            <a:schemeClr val="tx1"/>
          </a:solidFill>
          <a:latin typeface="Myriad Web Pro" panose="020B0503030403020204" pitchFamily="34" charset="0"/>
        </a:defRPr>
      </a:lvl6pPr>
      <a:lvl7pPr marL="914400" algn="ctr" rtl="0" eaLnBrk="1" fontAlgn="base" hangingPunct="1">
        <a:spcBef>
          <a:spcPct val="0"/>
        </a:spcBef>
        <a:spcAft>
          <a:spcPct val="0"/>
        </a:spcAft>
        <a:defRPr sz="4400">
          <a:solidFill>
            <a:schemeClr val="tx1"/>
          </a:solidFill>
          <a:latin typeface="Myriad Web Pro" panose="020B0503030403020204" pitchFamily="34" charset="0"/>
        </a:defRPr>
      </a:lvl7pPr>
      <a:lvl8pPr marL="1371600" algn="ctr" rtl="0" eaLnBrk="1" fontAlgn="base" hangingPunct="1">
        <a:spcBef>
          <a:spcPct val="0"/>
        </a:spcBef>
        <a:spcAft>
          <a:spcPct val="0"/>
        </a:spcAft>
        <a:defRPr sz="4400">
          <a:solidFill>
            <a:schemeClr val="tx1"/>
          </a:solidFill>
          <a:latin typeface="Myriad Web Pro" panose="020B0503030403020204" pitchFamily="34" charset="0"/>
        </a:defRPr>
      </a:lvl8pPr>
      <a:lvl9pPr marL="1828800" algn="ctr" rtl="0" eaLnBrk="1" fontAlgn="base" hangingPunct="1">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1" fontAlgn="base" hangingPunct="1">
        <a:spcBef>
          <a:spcPct val="20000"/>
        </a:spcBef>
        <a:spcAft>
          <a:spcPct val="0"/>
        </a:spcAft>
        <a:buClr>
          <a:srgbClr val="0033A1"/>
        </a:buClr>
        <a:buFont typeface="Arial" panose="020B0604020202020204" pitchFamily="34" charset="0"/>
        <a:buChar char="•"/>
        <a:defRPr sz="3200" kern="1200">
          <a:solidFill>
            <a:srgbClr val="1D1D1D"/>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rgbClr val="0033A1"/>
        </a:buClr>
        <a:buFont typeface="Arial" panose="020B0604020202020204" pitchFamily="34" charset="0"/>
        <a:buChar char="–"/>
        <a:defRPr sz="2800" kern="1200">
          <a:solidFill>
            <a:srgbClr val="1D1D1D"/>
          </a:solidFill>
          <a:latin typeface="Calibri" panose="020F0502020204030204" pitchFamily="34" charset="0"/>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rgbClr val="1D1D1D"/>
          </a:solidFill>
          <a:latin typeface="Calibri" panose="020F0502020204030204" pitchFamily="34" charset="0"/>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8E9FD-512A-4223-8E50-7998C72455E8}"/>
              </a:ext>
            </a:extLst>
          </p:cNvPr>
          <p:cNvSpPr>
            <a:spLocks noGrp="1"/>
          </p:cNvSpPr>
          <p:nvPr>
            <p:ph type="title"/>
          </p:nvPr>
        </p:nvSpPr>
        <p:spPr>
          <a:xfrm>
            <a:off x="457200" y="386502"/>
            <a:ext cx="8229600" cy="842473"/>
          </a:xfrm>
        </p:spPr>
        <p:txBody>
          <a:bodyPr anchor="t"/>
          <a:lstStyle/>
          <a:p>
            <a:pPr algn="ctr">
              <a:lnSpc>
                <a:spcPct val="100000"/>
              </a:lnSpc>
            </a:pPr>
            <a:r>
              <a:rPr lang="en-US" sz="1600"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SUPPLEMENTARY FIGURE. </a:t>
            </a:r>
            <a:r>
              <a:rPr lang="en-US" sz="160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Estimated coverage </a:t>
            </a:r>
            <a:r>
              <a:rPr lang="en-US" sz="1600"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with selected vaccines and doses*</a:t>
            </a:r>
            <a:r>
              <a:rPr lang="en-US" sz="1600" baseline="30000"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a:t>
            </a:r>
            <a:r>
              <a:rPr lang="en-US" sz="1600"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among adolescents aged 13–17 years, by survey year — National Immunization Survey-Teen,</a:t>
            </a:r>
            <a:r>
              <a:rPr lang="en-US" sz="1600" baseline="30000"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a:t>
            </a:r>
            <a:r>
              <a:rPr lang="en-US" sz="1600"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United States, 2006-2024</a:t>
            </a:r>
          </a:p>
        </p:txBody>
      </p:sp>
      <p:graphicFrame>
        <p:nvGraphicFramePr>
          <p:cNvPr id="3" name="Chart 2">
            <a:extLst>
              <a:ext uri="{FF2B5EF4-FFF2-40B4-BE49-F238E27FC236}">
                <a16:creationId xmlns:a16="http://schemas.microsoft.com/office/drawing/2014/main" id="{00000000-0008-0000-0000-000004000000}"/>
              </a:ext>
            </a:extLst>
          </p:cNvPr>
          <p:cNvGraphicFramePr>
            <a:graphicFrameLocks/>
          </p:cNvGraphicFramePr>
          <p:nvPr>
            <p:extLst>
              <p:ext uri="{D42A27DB-BD31-4B8C-83A1-F6EECF244321}">
                <p14:modId xmlns:p14="http://schemas.microsoft.com/office/powerpoint/2010/main" val="174940351"/>
              </p:ext>
            </p:extLst>
          </p:nvPr>
        </p:nvGraphicFramePr>
        <p:xfrm>
          <a:off x="504613" y="1473622"/>
          <a:ext cx="7606115" cy="333612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17EAFF86-1BF4-7284-70D7-2E93F26AC367}"/>
              </a:ext>
            </a:extLst>
          </p:cNvPr>
          <p:cNvSpPr txBox="1"/>
          <p:nvPr/>
        </p:nvSpPr>
        <p:spPr>
          <a:xfrm>
            <a:off x="394546" y="4908087"/>
            <a:ext cx="8449734" cy="1846659"/>
          </a:xfrm>
          <a:prstGeom prst="rect">
            <a:avLst/>
          </a:prstGeom>
          <a:noFill/>
        </p:spPr>
        <p:txBody>
          <a:bodyPr wrap="square" rtlCol="0">
            <a:spAutoFit/>
          </a:bodyPr>
          <a:lstStyle/>
          <a:p>
            <a:pPr>
              <a:spcAft>
                <a:spcPts val="300"/>
              </a:spcAft>
            </a:pPr>
            <a:r>
              <a:rPr lang="en-US" sz="800" b="1" dirty="0">
                <a:solidFill>
                  <a:srgbClr val="000000"/>
                </a:solidFill>
                <a:latin typeface="Calibri" panose="020F0502020204030204" pitchFamily="34" charset="0"/>
                <a:cs typeface="Calibri" panose="020F0502020204030204" pitchFamily="34" charset="0"/>
              </a:rPr>
              <a:t>Abbreviations</a:t>
            </a:r>
            <a:r>
              <a:rPr lang="en-US" sz="800" dirty="0">
                <a:solidFill>
                  <a:srgbClr val="000000"/>
                </a:solidFill>
                <a:latin typeface="Calibri" panose="020F0502020204030204" pitchFamily="34" charset="0"/>
                <a:cs typeface="Calibri" panose="020F0502020204030204" pitchFamily="34" charset="0"/>
              </a:rPr>
              <a:t>: APD = adequate provider data; HPV = human papillomavirus; HPV UTD = up to date with HPV vaccination; MenACWY = quadrivalent meningococcal conjugate vaccine; Tdap = tetanus toxoid, reduced diphtheria toxoid, and acellular pertussis vaccine.</a:t>
            </a:r>
          </a:p>
          <a:p>
            <a:pPr>
              <a:spcAft>
                <a:spcPts val="300"/>
              </a:spcAft>
            </a:pPr>
            <a:r>
              <a:rPr lang="en-US" sz="800" dirty="0">
                <a:solidFill>
                  <a:srgbClr val="000000"/>
                </a:solidFill>
                <a:latin typeface="Calibri" panose="020F0502020204030204" pitchFamily="34" charset="0"/>
                <a:cs typeface="Calibri" panose="020F0502020204030204" pitchFamily="34" charset="0"/>
              </a:rPr>
              <a:t>* ≥1 dose Tdap at or after age 10 years; ≥1 dose MenACWY or meningococcal-unknown type vaccine; ≥2 doses MenACWY or meningococcal-unknown type vaccine, calculated only among adolescents aged 17 years at time of interview. Does not include adolescents who received their first dose of MenACWY at age ≥16 years; HPV vaccine, nine-valent (9vHPV), quadrivalent (4vHPV) or bivalent (2vHPV). The routine ACIP recommendation for HPV vaccination was made for females in 2006 and for males in 2011. Because HPV vaccination was recommended for boys in 2011, coverage for all adolescents was not measured before that year; HPV UTD includes those with ≥3 doses, and those with 2 doses when the first HPV vaccine dose was initiated at age &lt;15 years, and ≥5 months minus 4 days had elapsed between the first and second dose.</a:t>
            </a:r>
          </a:p>
          <a:p>
            <a:pPr>
              <a:spcAft>
                <a:spcPts val="300"/>
              </a:spcAft>
            </a:pPr>
            <a:r>
              <a:rPr lang="en-US" sz="800" baseline="30000" dirty="0">
                <a:solidFill>
                  <a:srgbClr val="000000"/>
                </a:solidFill>
                <a:latin typeface="Calibri" panose="020F0502020204030204" pitchFamily="34" charset="0"/>
                <a:cs typeface="Calibri" panose="020F0502020204030204" pitchFamily="34" charset="0"/>
              </a:rPr>
              <a:t>†</a:t>
            </a:r>
            <a:r>
              <a:rPr lang="en-US" sz="800" dirty="0">
                <a:solidFill>
                  <a:srgbClr val="000000"/>
                </a:solidFill>
                <a:latin typeface="Calibri" panose="020F0502020204030204" pitchFamily="34" charset="0"/>
                <a:cs typeface="Calibri" panose="020F0502020204030204" pitchFamily="34" charset="0"/>
              </a:rPr>
              <a:t> ACIP revised the recommended HPV vaccination schedule in late 2016. The schedule changed from a 3-dose to 2-dose series with appropriate spacing between receipt of the first and second dose for immunocompetent adolescents initiating the series before the 15th birthday. Three doses are still recommended for adolescents initiating the series at age 15–26 years. Because of the change in definition, the graph includes estimates for ≥3 doses HPV for 2011–2015 and the up-to-date HPV vaccination status estimate for 2016–2024. Because HPV vaccination was recommended for boys in 2011, coverage for all adolescents was not measured before 2011.</a:t>
            </a:r>
          </a:p>
          <a:p>
            <a:pPr>
              <a:spcAft>
                <a:spcPts val="300"/>
              </a:spcAft>
            </a:pPr>
            <a:r>
              <a:rPr lang="en-US" sz="800" baseline="30000" dirty="0">
                <a:solidFill>
                  <a:srgbClr val="000000"/>
                </a:solidFill>
                <a:latin typeface="Calibri" panose="020F0502020204030204" pitchFamily="34" charset="0"/>
                <a:cs typeface="Calibri" panose="020F0502020204030204" pitchFamily="34" charset="0"/>
              </a:rPr>
              <a:t>§</a:t>
            </a:r>
            <a:r>
              <a:rPr lang="en-US" sz="800" dirty="0">
                <a:solidFill>
                  <a:srgbClr val="000000"/>
                </a:solidFill>
                <a:latin typeface="Calibri" panose="020F0502020204030204" pitchFamily="34" charset="0"/>
                <a:cs typeface="Calibri" panose="020F0502020204030204" pitchFamily="34" charset="0"/>
              </a:rPr>
              <a:t> NIS-Teen implemented a revised APD definition in 2014 and retrospectively applied the revised definition to 2013 data. Estimates using different APD definitions might not be directly comparable.</a:t>
            </a:r>
          </a:p>
          <a:p>
            <a:pPr>
              <a:spcAft>
                <a:spcPts val="300"/>
              </a:spcAft>
            </a:pPr>
            <a:r>
              <a:rPr lang="en-US" sz="800" baseline="30000" dirty="0">
                <a:solidFill>
                  <a:srgbClr val="000000"/>
                </a:solidFill>
                <a:latin typeface="Calibri" panose="020F0502020204030204" pitchFamily="34" charset="0"/>
                <a:cs typeface="Calibri" panose="020F0502020204030204" pitchFamily="34" charset="0"/>
              </a:rPr>
              <a:t>¶</a:t>
            </a:r>
            <a:r>
              <a:rPr lang="en-US" sz="800" dirty="0">
                <a:solidFill>
                  <a:srgbClr val="000000"/>
                </a:solidFill>
                <a:latin typeface="Calibri" panose="020F0502020204030204" pitchFamily="34" charset="0"/>
                <a:cs typeface="Calibri" panose="020F0502020204030204" pitchFamily="34" charset="0"/>
              </a:rPr>
              <a:t> NIS-Teen moved to a single-sample frame in 2018.</a:t>
            </a:r>
            <a:endParaRPr lang="en-US" sz="900"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9614803"/>
      </p:ext>
    </p:extLst>
  </p:cSld>
  <p:clrMapOvr>
    <a:masterClrMapping/>
  </p:clrMapOvr>
  <p:transition>
    <p:fade/>
  </p:transition>
</p:sld>
</file>

<file path=ppt/theme/theme1.xml><?xml version="1.0" encoding="utf-8"?>
<a:theme xmlns:a="http://schemas.openxmlformats.org/drawingml/2006/main" name="NCEH_ATSDR_combined">
  <a:themeElements>
    <a:clrScheme name="Custom 1">
      <a:dk1>
        <a:srgbClr val="0F56DC"/>
      </a:dk1>
      <a:lt1>
        <a:srgbClr val="FFFFFF"/>
      </a:lt1>
      <a:dk2>
        <a:srgbClr val="0B7D58"/>
      </a:dk2>
      <a:lt2>
        <a:srgbClr val="FFFFFF"/>
      </a:lt2>
      <a:accent1>
        <a:srgbClr val="7F8080"/>
      </a:accent1>
      <a:accent2>
        <a:srgbClr val="546DB4"/>
      </a:accent2>
      <a:accent3>
        <a:srgbClr val="9A3B25"/>
      </a:accent3>
      <a:accent4>
        <a:srgbClr val="7F7F7F"/>
      </a:accent4>
      <a:accent5>
        <a:srgbClr val="0033A1"/>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CDC_presentation_2024_1 (1)" id="{A2917DAD-58AC-4151-B524-AE4E3E3428D4}" vid="{507EFC20-5516-4049-B743-892CFFC398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CDC_presentation_2024_Template</Template>
  <TotalTime>284</TotalTime>
  <Words>508</Words>
  <Application>Microsoft Office PowerPoint</Application>
  <PresentationFormat>Letter Paper (8.5x11 in)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 Light</vt:lpstr>
      <vt:lpstr>Arial</vt:lpstr>
      <vt:lpstr>Calibri</vt:lpstr>
      <vt:lpstr>Myriad Web Pro</vt:lpstr>
      <vt:lpstr>NCEH_ATSDR_combined</vt:lpstr>
      <vt:lpstr>SUPPLEMENTARY FIGURE. Estimated coverage with selected vaccines and doses*† among adolescents aged 13–17 years, by survey year — National Immunization Survey-Teen,§,¶ United States, 2006-2024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Pingali, Cassandra (CDC/NCIRD/ISD)</dc:creator>
  <cp:lastModifiedBy>Pingali, Cassandra (CDC/NCIRD/ISD)</cp:lastModifiedBy>
  <cp:revision>11</cp:revision>
  <dcterms:created xsi:type="dcterms:W3CDTF">2025-06-11T18:44:09Z</dcterms:created>
  <dcterms:modified xsi:type="dcterms:W3CDTF">2025-08-08T13:45:22Z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MSIP_Label_7b94a7b8-f06c-4dfe-bdcc-9b548fd58c31_Enabled">
    <vt:lpwstr>true</vt:lpwstr>
  </property>
  <property fmtid="{D5CDD505-2E9C-101B-9397-08002B2CF9AE}" pid="4" name="MSIP_Label_7b94a7b8-f06c-4dfe-bdcc-9b548fd58c31_SetDate">
    <vt:lpwstr>2023-02-25T12:46:49Z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fda2833a-aa66-4d42-977b-271eaf5b3a27</vt:lpwstr>
  </property>
  <property fmtid="{D5CDD505-2E9C-101B-9397-08002B2CF9AE}" pid="9" name="MSIP_Label_7b94a7b8-f06c-4dfe-bdcc-9b548fd58c31_ContentBits">
    <vt:lpwstr>0</vt:lpwstr>
  </property>
</Properties>
</file>