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Lst>
  <p:notesMasterIdLst>
    <p:notesMasterId r:id="rId43"/>
  </p:notesMasterIdLst>
  <p:handoutMasterIdLst>
    <p:handoutMasterId r:id="rId44"/>
  </p:handoutMasterIdLst>
  <p:sldIdLst>
    <p:sldId id="519" r:id="rId5"/>
    <p:sldId id="342" r:id="rId6"/>
    <p:sldId id="522" r:id="rId7"/>
    <p:sldId id="410" r:id="rId8"/>
    <p:sldId id="459" r:id="rId9"/>
    <p:sldId id="346" r:id="rId10"/>
    <p:sldId id="461" r:id="rId11"/>
    <p:sldId id="462" r:id="rId12"/>
    <p:sldId id="463" r:id="rId13"/>
    <p:sldId id="465" r:id="rId14"/>
    <p:sldId id="467" r:id="rId15"/>
    <p:sldId id="468" r:id="rId16"/>
    <p:sldId id="469" r:id="rId17"/>
    <p:sldId id="474" r:id="rId18"/>
    <p:sldId id="475" r:id="rId19"/>
    <p:sldId id="476" r:id="rId20"/>
    <p:sldId id="477" r:id="rId21"/>
    <p:sldId id="454" r:id="rId22"/>
    <p:sldId id="480" r:id="rId23"/>
    <p:sldId id="362" r:id="rId24"/>
    <p:sldId id="455" r:id="rId25"/>
    <p:sldId id="458" r:id="rId26"/>
    <p:sldId id="367" r:id="rId27"/>
    <p:sldId id="481" r:id="rId28"/>
    <p:sldId id="482" r:id="rId29"/>
    <p:sldId id="369" r:id="rId30"/>
    <p:sldId id="483" r:id="rId31"/>
    <p:sldId id="524" r:id="rId32"/>
    <p:sldId id="485" r:id="rId33"/>
    <p:sldId id="488" r:id="rId34"/>
    <p:sldId id="486" r:id="rId35"/>
    <p:sldId id="374" r:id="rId36"/>
    <p:sldId id="411" r:id="rId37"/>
    <p:sldId id="470" r:id="rId38"/>
    <p:sldId id="471" r:id="rId39"/>
    <p:sldId id="412" r:id="rId40"/>
    <p:sldId id="472" r:id="rId41"/>
    <p:sldId id="473" r:id="rId42"/>
  </p:sldIdLst>
  <p:sldSz cx="9144000" cy="5143500" type="screen16x9"/>
  <p:notesSz cx="7315200" cy="9601200"/>
  <p:embeddedFontLst>
    <p:embeddedFont>
      <p:font typeface="Myriad Web Pro" panose="020B0604020202020204" charset="0"/>
      <p:regular r:id="rId45"/>
      <p:bold r:id="rId46"/>
      <p:italic r:id="rId47"/>
      <p:boldItalic r:id="rId48"/>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564" userDrawn="1">
          <p15:clr>
            <a:srgbClr val="A4A3A4"/>
          </p15:clr>
        </p15:guide>
        <p15:guide id="2" pos="433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848510-188F-04DF-093A-6CFBAFF6D126}" name="Jones, Taylor (CDC/NCHHSTP/DHP)" initials="TJ" userId="S::xru7@cdc.gov::55e66f30-3b40-4f8d-b4ff-8665975f2698" providerId="AD"/>
  <p188:author id="{056B962A-ACDA-C25D-2DFA-B6F1CD0CC231}" name="Wyton, Pamela D. (Pam) (ATSDR/OCOM) (CTR)" initials="WPD(((" userId="S::pdw3@cdc.gov::585746ef-ed6a-43e3-99e9-95aa7bb69c77" providerId="AD"/>
  <p188:author id="{1CE68658-9A89-4A6C-C1C7-1BE264C27B18}" name="Friend, Michael (CDC/NCHHSTP/DHP)" initials="FM" userId="S::bnk5@cdc.gov::fb5d49f6-67ab-43bc-a4c7-ffc863d70a07" providerId="AD"/>
  <p188:author id="{D111E07B-D8D5-68FA-9179-692563AC33EE}" name="Clark, James A. (CDC/IOD/OC)" initials="C(" userId="S::zgr4@cdc.gov::aa5c3569-44d0-4d4e-8140-557ba66b5459" providerId="AD"/>
  <p188:author id="{0C6D168B-8E34-48DF-25D1-6F65DBB97DF7}" name="Dailey, Andre (CDC/NCHHSTP/DHP)" initials="AD" userId="S::hgu7@cdc.gov::e95087a4-0233-4675-b06e-dc07fa22ab87" providerId="AD"/>
  <p188:author id="{A7513199-E10F-CA38-D397-F2FACFF0C97B}" name="Rivera, Cesar (CDC/IOD/OC)" initials="R(" userId="S::qnb6@cdc.gov::0ec61c90-e03c-43ad-878c-e8cd835116fa" providerId="AD"/>
  <p188:author id="{DCE8CCAF-EE5B-A92F-DC62-A8EC387D30B8}" name="Gant Sumner, Zanetta (CDC/DDID/NCHHSTP/DHP)" initials="ZGS" userId="Gant Sumner, Zanetta (CDC/DDID/NCHHSTP/DHP)" providerId="None"/>
  <p188:author id="{E97215BE-457A-B0F7-EAC3-3A8AEDA643C2}" name="Lowery, Debra (CDC/IOD/OC)" initials="L(" userId="S::wzi7@cdc.gov::dcb381a2-fed9-4f25-97a8-dd5a0cc7b66f" providerId="AD"/>
  <p188:author id="{A2D312E5-B386-FD00-9D6D-F758A93DB5DF}" name="Satcher Johnson, Anna (CDC/NCHHSTP/DHP)" initials="AS" userId="S::ats5@cdc.gov::859705da-8d2a-450d-b6ee-217719c7a3fd" providerId="AD"/>
  <p188:author id="{5D2969EB-8883-3F2C-1E91-1519AEFBCB17}" name="Folkman, Kimberley L. (CDC/IOD/OC)" initials="F(" userId="S::ycy7@cdc.gov::b42431f4-0dbb-4c7e-8925-0c5b63fb3e7b" providerId="AD"/>
  <p188:author id="{F0E48DF2-A77F-BB80-6131-EFA0539BC713}" name="Barringer, Mindy C. (CDC/IOD/OC)" initials="BMC(" userId="S::mrc4@cdc.gov::5eb8144d-eab9-4ca1-aa77-e3bbcbe07f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ckwood, Amy E. (CDC/DDID/NCEZID/DVBD)" initials="LAE(" lastIdx="5" clrIdx="0">
    <p:extLst>
      <p:ext uri="{19B8F6BF-5375-455C-9EA6-DF929625EA0E}">
        <p15:presenceInfo xmlns:p15="http://schemas.microsoft.com/office/powerpoint/2012/main" userId="S::yuu3@cdc.gov::8e666b0e-253c-4f5d-8b99-99381d0be7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25A5F"/>
    <a:srgbClr val="0F3738"/>
    <a:srgbClr val="03798A"/>
    <a:srgbClr val="D9DADB"/>
    <a:srgbClr val="135FAB"/>
    <a:srgbClr val="7D2416"/>
    <a:srgbClr val="0F56DC"/>
    <a:srgbClr val="9A4F9D"/>
    <a:srgbClr val="70CA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66" autoAdjust="0"/>
  </p:normalViewPr>
  <p:slideViewPr>
    <p:cSldViewPr snapToGrid="0">
      <p:cViewPr varScale="1">
        <p:scale>
          <a:sx n="135" d="100"/>
          <a:sy n="135" d="100"/>
        </p:scale>
        <p:origin x="924" y="96"/>
      </p:cViewPr>
      <p:guideLst>
        <p:guide orient="horz" pos="564"/>
        <p:guide pos="433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4.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4/28/2025</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4/28/2025</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hiv-data/nhss/hiv-diagnoses-deaths-prevalence.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hiv-data/nhss/hiv-diagnoses-deaths-prevalence.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hiv-data/nhss/hiv-diagnoses-deaths-prevalence.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hiv-data/nhss/hiv-diagnoses-deaths-prevalence.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hiv-data/nhss/hiv-diagnoses-deaths-prevalence.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dc.gov/hiv-data/nhss/hiv-diagnoses-deaths-prevalence.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c.gov/hiv-data/nhss/hiv-diagnoses-deaths-prevalence.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hiv-data/nhss/hiv-diagnoses-deaths-prevalence.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cdc.gov/hiv-data/nhss/hiv-diagnoses-deaths-prevalence.htm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cdc.gov/hiv-data/nhss/hiv-diagnoses-deaths-prevalence.html"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cdc.gov/hiv-data/nhss/hiv-diagnoses-deaths-prevalence.html"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cdc.gov/hiv-data/nhss/hiv-diagnoses-deaths-prevalence.html"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cdc.gov/hiv-data/nhss/hiv-diagnoses-deaths-prevalence.html"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dc.gov/hiv-data/nhss/hiv-diagnoses-deaths-prevalence.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dc.gov/hiv-data/nhss/hiv-diagnoses-deaths-prevalence.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cdc.gov/hiv-data/nhss/hiv-diagnoses-deaths-prevalence.html"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cdc.gov/hiv-data/nhss/hiv-diagnoses-deaths-prevalence.html"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cdc.gov/hiv-data/nhss/hiv-diagnoses-deaths-prevalence.html"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cdc.gov/hiv-data/nhss/hiv-diagnoses-deaths-prevalence.html"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cdc.gov/hiv-data/nhss/hiv-diagnoses-deaths-prevalence.html"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hiv-data/nhss/hiv-diagnoses-deaths-prevalence.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cdc.gov/hiv-data/nhss/estimated-hiv-incidence-and-prevalence.html"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dc.gov/hiv-data/nhss/hiv-diagnoses-deaths-prevalence.html"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cdc.gov/hiv-data/nhss/hiv-diagnoses-deaths-prevalence.html"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cdc.gov/hiv-data/nhss/hiv-diagnoses-deaths-prevalence.html"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cdc.gov/hiv-data/nhss/hiv-diagnoses-deaths-prevalence.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dc.gov/hiv-data/nhss/hiv-diagnoses-deaths-prevalence.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cdc.gov/hiv-data/nhss/hiv-diagnoses-deaths-prevalence.html"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cdc.gov/hiv-data/nhss/hiv-diagnoses-deaths-prevalence.html"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hiv-data/nhss/hiv-diagnoses-deaths-prevalence.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cdc.gov/hiv-data/nhss/hiv-diagnoses-deaths-prevalence.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hiv-data/nhss/hiv-diagnoses-deaths-prevalence.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hiv-data/nhss/hiv-diagnoses-deaths-prevalence.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dc.gov/hiv-data/nhss/hiv-diagnoses-deaths-prevalence.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effectLst/>
                <a:latin typeface="+mn-lt"/>
              </a:rPr>
              <a:t>These slides were prepared by the Division of HIV Prevention, National Center for HIV, Viral Hepatitis, STD, and TB Prevention (NCHHSTP), Centers for Disease Control and Prevention (CDC). These slides present data on persons with HIV in the United States based on cases of HIV infection reported to CDC’s National HIV Surveillance System (NHSS) through December 2024. </a:t>
            </a:r>
            <a:br>
              <a:rPr lang="en-US" sz="1200" dirty="0">
                <a:effectLst/>
                <a:latin typeface="+mn-lt"/>
              </a:rPr>
            </a:br>
            <a:endParaRPr lang="en-US" sz="1200" dirty="0">
              <a:effectLst/>
              <a:latin typeface="+mn-lt"/>
            </a:endParaRPr>
          </a:p>
          <a:p>
            <a:pPr marL="0" marR="0">
              <a:lnSpc>
                <a:spcPct val="107000"/>
              </a:lnSpc>
              <a:spcBef>
                <a:spcPts val="0"/>
              </a:spcBef>
              <a:spcAft>
                <a:spcPts val="800"/>
              </a:spcAft>
            </a:pPr>
            <a:r>
              <a:rPr lang="en-US" sz="1200" b="0" i="1" kern="100" dirty="0">
                <a:effectLst/>
                <a:latin typeface="+mn-lt"/>
                <a:ea typeface="Calibri" panose="020F0502020204030204" pitchFamily="34" charset="0"/>
                <a:cs typeface="Times New Roman" panose="02020603050405020304" pitchFamily="18" charset="0"/>
              </a:rPr>
              <a:t>Note</a:t>
            </a:r>
            <a:r>
              <a:rPr lang="en-US" sz="1200" b="0" kern="100" dirty="0">
                <a:effectLst/>
                <a:latin typeface="+mn-lt"/>
                <a:ea typeface="Calibri" panose="020F0502020204030204" pitchFamily="34" charset="0"/>
                <a:cs typeface="Times New Roman" panose="02020603050405020304" pitchFamily="18" charset="0"/>
              </a:rPr>
              <a:t>.</a:t>
            </a:r>
            <a:r>
              <a:rPr lang="en-US" sz="1200" b="1" kern="100" dirty="0">
                <a:effectLst/>
                <a:latin typeface="+mn-lt"/>
                <a:ea typeface="Calibri" panose="020F0502020204030204" pitchFamily="34" charset="0"/>
                <a:cs typeface="Times New Roman" panose="02020603050405020304" pitchFamily="18" charset="0"/>
              </a:rPr>
              <a:t> </a:t>
            </a:r>
            <a:r>
              <a:rPr lang="en-US" sz="1200" kern="100" dirty="0">
                <a:effectLst/>
                <a:latin typeface="+mn-lt"/>
                <a:ea typeface="Calibri" panose="020F0502020204030204" pitchFamily="34" charset="0"/>
                <a:cs typeface="Times New Roman" panose="02020603050405020304" pitchFamily="18" charset="0"/>
              </a:rPr>
              <a:t>This slide set is in the public domain. You may reproduce these slides without permission; however, citation as to source is appreciated.</a:t>
            </a:r>
          </a:p>
          <a:p>
            <a:pPr marL="457200" marR="0" lvl="1">
              <a:lnSpc>
                <a:spcPct val="107000"/>
              </a:lnSpc>
              <a:spcBef>
                <a:spcPts val="0"/>
              </a:spcBef>
              <a:spcAft>
                <a:spcPts val="800"/>
              </a:spcAft>
            </a:pPr>
            <a:r>
              <a:rPr lang="en-US" sz="1200" kern="100" dirty="0">
                <a:effectLst/>
                <a:latin typeface="+mn-lt"/>
                <a:ea typeface="Calibri" panose="020F0502020204030204" pitchFamily="34" charset="0"/>
                <a:cs typeface="Times New Roman" panose="02020603050405020304" pitchFamily="18" charset="0"/>
              </a:rPr>
              <a:t>Centers for Disease Control and Prevention. </a:t>
            </a:r>
            <a:r>
              <a:rPr lang="en-US" sz="1200" i="1" kern="100" dirty="0">
                <a:effectLst/>
                <a:latin typeface="+mn-lt"/>
                <a:ea typeface="Calibri" panose="020F0502020204030204" pitchFamily="34" charset="0"/>
                <a:cs typeface="Times New Roman" panose="02020603050405020304" pitchFamily="18" charset="0"/>
              </a:rPr>
              <a:t>Diagnoses, Deaths and Prevalence of HIV in the United States and 6 Territories and Freely Associated States 2023.</a:t>
            </a:r>
            <a:r>
              <a:rPr lang="en-US" sz="1200" kern="100" dirty="0">
                <a:effectLst/>
                <a:latin typeface="+mn-lt"/>
                <a:ea typeface="Calibri" panose="020F0502020204030204" pitchFamily="34" charset="0"/>
                <a:cs typeface="Times New Roman" panose="02020603050405020304" pitchFamily="18" charset="0"/>
              </a:rPr>
              <a:t> Atlanta: U.S. Department of Health and Human Services; 2025. </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You are also free to adapt and revise these slides; however, you must remove the CDC name and logo if changes are made.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a:t>
            </a:fld>
            <a:endParaRPr lang="en-US"/>
          </a:p>
        </p:txBody>
      </p:sp>
    </p:spTree>
    <p:extLst>
      <p:ext uri="{BB962C8B-B14F-4D97-AF65-F5344CB8AC3E}">
        <p14:creationId xmlns:p14="http://schemas.microsoft.com/office/powerpoint/2010/main" val="2454445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a:solidFill>
                  <a:srgbClr val="000000"/>
                </a:solidFill>
                <a:latin typeface="+mn-lt"/>
                <a:cs typeface="Calibri" panose="020F0502020204030204" pitchFamily="34" charset="0"/>
              </a:rPr>
              <a:t>In 2023 in the United States and 6 territories and freely associated states, the highest percentages of </a:t>
            </a:r>
            <a:r>
              <a:rPr lang="en-US" sz="1200">
                <a:latin typeface="+mn-lt"/>
                <a:cs typeface="Calibri" panose="020F0502020204030204" pitchFamily="34" charset="0"/>
              </a:rPr>
              <a:t>HIV diagnoses among persons aged </a:t>
            </a:r>
            <a:r>
              <a:rPr lang="en-US" sz="1200" b="0" i="0">
                <a:solidFill>
                  <a:srgbClr val="000000"/>
                </a:solidFill>
                <a:effectLst/>
                <a:latin typeface="+mn-lt"/>
                <a:cs typeface="Calibri" panose="020F0502020204030204" pitchFamily="34" charset="0"/>
              </a:rPr>
              <a:t>≥ 13 </a:t>
            </a:r>
            <a:r>
              <a:rPr lang="en-US" sz="1200">
                <a:latin typeface="+mn-lt"/>
                <a:cs typeface="Calibri" panose="020F0502020204030204" pitchFamily="34" charset="0"/>
              </a:rPr>
              <a:t>years by sex and transmission category </a:t>
            </a:r>
            <a:r>
              <a:rPr lang="en-US" sz="1200" b="0">
                <a:latin typeface="+mn-lt"/>
                <a:cs typeface="Calibri" panose="020F0502020204030204" pitchFamily="34" charset="0"/>
              </a:rPr>
              <a:t>were as follows:</a:t>
            </a:r>
            <a:endParaRPr lang="en-US" sz="1200">
              <a:latin typeface="+mn-lt"/>
              <a:cs typeface="Calibri" panose="020F0502020204030204" pitchFamily="34" charset="0"/>
            </a:endParaRPr>
          </a:p>
          <a:p>
            <a:pPr marL="630936" indent="-171450">
              <a:lnSpc>
                <a:spcPts val="1400"/>
              </a:lnSpc>
              <a:spcBef>
                <a:spcPts val="0"/>
              </a:spcBef>
              <a:spcAft>
                <a:spcPts val="1200"/>
              </a:spcAft>
              <a:buFont typeface="Arial" panose="020B0604020202020204" pitchFamily="34" charset="0"/>
              <a:buChar char="•"/>
            </a:pPr>
            <a:r>
              <a:rPr lang="en-US" sz="1200" strike="noStrike">
                <a:latin typeface="+mn-lt"/>
                <a:cs typeface="Calibri" panose="020F0502020204030204" pitchFamily="34" charset="0"/>
              </a:rPr>
              <a:t>Male: </a:t>
            </a:r>
            <a:r>
              <a:rPr lang="en-US" sz="1200" b="0">
                <a:latin typeface="+mn-lt"/>
                <a:cs typeface="Calibri" panose="020F0502020204030204" pitchFamily="34" charset="0"/>
              </a:rPr>
              <a:t>male-to-male sexual contact </a:t>
            </a:r>
            <a:r>
              <a:rPr lang="en-US" sz="1200" strike="noStrike">
                <a:latin typeface="+mn-lt"/>
                <a:cs typeface="Calibri" panose="020F0502020204030204" pitchFamily="34" charset="0"/>
              </a:rPr>
              <a:t>(66%)</a:t>
            </a:r>
          </a:p>
          <a:p>
            <a:pPr marL="630936" indent="-171450">
              <a:lnSpc>
                <a:spcPts val="1400"/>
              </a:lnSpc>
              <a:spcBef>
                <a:spcPts val="0"/>
              </a:spcBef>
              <a:spcAft>
                <a:spcPts val="1200"/>
              </a:spcAft>
              <a:buFont typeface="Arial" panose="020B0604020202020204" pitchFamily="34" charset="0"/>
              <a:buChar char="•"/>
            </a:pPr>
            <a:r>
              <a:rPr lang="en-US" sz="1200" strike="noStrike">
                <a:latin typeface="+mn-lt"/>
                <a:cs typeface="Calibri" panose="020F0502020204030204" pitchFamily="34" charset="0"/>
              </a:rPr>
              <a:t>Female: heterosexual contact (16%)</a:t>
            </a:r>
          </a:p>
          <a:p>
            <a:pPr marL="171450" indent="-171450">
              <a:buFont typeface="Arial" panose="020B0604020202020204" pitchFamily="34" charset="0"/>
              <a:buChar char="•"/>
            </a:pPr>
            <a:endParaRPr lang="en-US" sz="1200">
              <a:latin typeface="+mn-lt"/>
              <a:cs typeface="Calibri" panose="020F0502020204030204" pitchFamily="34" charset="0"/>
            </a:endParaRPr>
          </a:p>
          <a:p>
            <a:r>
              <a:rPr lang="en-US" sz="1200" b="0" i="1">
                <a:latin typeface="+mn-lt"/>
                <a:cs typeface="Calibri" panose="020F0502020204030204" pitchFamily="34" charset="0"/>
              </a:rPr>
              <a:t>Note.</a:t>
            </a: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b="0" i="0" u="none" strike="noStrike" baseline="0">
                <a:solidFill>
                  <a:srgbClr val="000000"/>
                </a:solidFill>
                <a:latin typeface="+mn-lt"/>
                <a:cs typeface="Calibri" panose="020F0502020204030204" pitchFamily="34" charset="0"/>
              </a:rPr>
              <a:t>For additional data, see Table 1b in the report </a:t>
            </a:r>
            <a:r>
              <a:rPr lang="en-US" sz="1200" i="1" kern="100">
                <a:effectLst/>
                <a:latin typeface="+mn-lt"/>
                <a:ea typeface="Calibri" panose="020F0502020204030204" pitchFamily="34" charset="0"/>
                <a:cs typeface="Times New Roman" panose="02020603050405020304" pitchFamily="18" charset="0"/>
              </a:rPr>
              <a:t>Diagnoses, Deaths and Prevalence of HIV in the United States and 6 Territories and Freely Associated States 2023 at </a:t>
            </a:r>
            <a:r>
              <a:rPr lang="en-US" sz="1200" i="0" u="none" strike="noStrike" baseline="0">
                <a:solidFill>
                  <a:srgbClr val="000000"/>
                </a:solidFill>
                <a:latin typeface="+mn-lt"/>
                <a:cs typeface="Calibri" panose="020F0502020204030204" pitchFamily="34" charset="0"/>
                <a:hlinkClick r:id="rId3"/>
              </a:rPr>
              <a:t>https://www.cdc.gov/hiv-data/nhss/hiv-diagnoses-deaths-prevalence.html</a:t>
            </a:r>
            <a:r>
              <a:rPr lang="en-US" sz="1200" b="0" i="0" u="none" strike="noStrike" baseline="0">
                <a:solidFill>
                  <a:srgbClr val="000000"/>
                </a:solidFill>
                <a:latin typeface="+mn-lt"/>
                <a:cs typeface="Calibri" panose="020F0502020204030204" pitchFamily="34" charset="0"/>
              </a:rPr>
              <a:t>.  </a:t>
            </a:r>
          </a:p>
          <a:p>
            <a:pPr marL="0" marR="0">
              <a:lnSpc>
                <a:spcPct val="107000"/>
              </a:lnSpc>
              <a:spcBef>
                <a:spcPts val="0"/>
              </a:spcBef>
              <a:spcAft>
                <a:spcPts val="800"/>
              </a:spcAft>
            </a:pPr>
            <a:endParaRPr lang="en-US" sz="1200" kern="100">
              <a:effectLst/>
              <a:latin typeface="+mn-lt"/>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a:solidFill>
                  <a:srgbClr val="000000"/>
                </a:solidFill>
                <a:latin typeface="+mn-lt"/>
                <a:cs typeface="Calibri" panose="020F0502020204030204" pitchFamily="34" charset="0"/>
              </a:rPr>
              <a:t>Data have been statistically adjusted to account for missing transmission category.</a:t>
            </a:r>
            <a:endParaRPr lang="en-US" sz="1200" b="1">
              <a:latin typeface="+mn-lt"/>
              <a:cs typeface="Calibri" panose="020F0502020204030204" pitchFamily="34" charset="0"/>
            </a:endParaRPr>
          </a:p>
          <a:p>
            <a:pPr marL="0" marR="0">
              <a:lnSpc>
                <a:spcPct val="107000"/>
              </a:lnSpc>
              <a:spcBef>
                <a:spcPts val="0"/>
              </a:spcBef>
              <a:spcAft>
                <a:spcPts val="800"/>
              </a:spcAft>
            </a:pPr>
            <a:endParaRPr lang="en-US" sz="1200" kern="100">
              <a:effectLst/>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a:effectLst/>
                <a:latin typeface="+mn-lt"/>
              </a:rPr>
              <a:t>For more information on data sources, data collection and reporting practices, and case definitions, see the National HIV Surveillance System (NHSS) Technical Notes, available at </a:t>
            </a:r>
            <a:r>
              <a:rPr lang="en-US">
                <a:effectLst/>
                <a:latin typeface="+mn-lt"/>
                <a:hlinkClick r:id="rId4" tooltip="https://www.cdc.gov/hiv-data/nhss/index.html"/>
              </a:rPr>
              <a:t>https://www.cdc.gov/hiv-data/nhss/index.html</a:t>
            </a:r>
            <a:r>
              <a:rPr lang="en-US">
                <a:effectLst/>
                <a:latin typeface="+mn-lt"/>
              </a:rPr>
              <a:t>.</a:t>
            </a:r>
          </a:p>
          <a:p>
            <a:pPr marL="0" marR="0">
              <a:lnSpc>
                <a:spcPct val="107000"/>
              </a:lnSpc>
              <a:spcBef>
                <a:spcPts val="0"/>
              </a:spcBef>
              <a:spcAft>
                <a:spcPts val="800"/>
              </a:spcAft>
            </a:pPr>
            <a:endParaRPr lang="en-US" sz="1200" kern="10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1861389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u="none" strike="noStrike" baseline="0" dirty="0">
                <a:solidFill>
                  <a:srgbClr val="000000"/>
                </a:solidFill>
                <a:latin typeface="+mn-lt"/>
                <a:cs typeface="Calibri" panose="020F0502020204030204" pitchFamily="34" charset="0"/>
              </a:rPr>
              <a:t>In 2023, compared with 2019, in the </a:t>
            </a:r>
            <a:r>
              <a:rPr lang="en-US" sz="1200" dirty="0">
                <a:solidFill>
                  <a:schemeClr val="bg1"/>
                </a:solidFill>
                <a:latin typeface="+mn-lt"/>
                <a:cs typeface="Calibri" panose="020F0502020204030204" pitchFamily="34" charset="0"/>
              </a:rPr>
              <a:t>United States and 6 territories and freely associated states</a:t>
            </a:r>
            <a:r>
              <a:rPr lang="en-US" sz="1200" b="0" i="0" u="none" strike="noStrike" baseline="0" dirty="0">
                <a:solidFill>
                  <a:srgbClr val="000000"/>
                </a:solidFill>
                <a:latin typeface="+mn-lt"/>
                <a:cs typeface="Calibri" panose="020F0502020204030204" pitchFamily="34" charset="0"/>
              </a:rPr>
              <a:t> changes in the rate of HIV diagnoses by age group were as follows:</a:t>
            </a:r>
          </a:p>
          <a:p>
            <a:pPr marL="630936" indent="-173736" algn="l">
              <a:lnSpc>
                <a:spcPts val="1400"/>
              </a:lnSpc>
              <a:spcBef>
                <a:spcPts val="0"/>
              </a:spcBef>
              <a:spcAft>
                <a:spcPts val="1200"/>
              </a:spcAft>
              <a:buFont typeface="Arial" panose="020B0604020202020204" pitchFamily="34" charset="0"/>
              <a:buChar char="•"/>
            </a:pPr>
            <a:r>
              <a:rPr lang="en-US" sz="1200" b="0" i="0" u="none" strike="noStrike" baseline="0" dirty="0">
                <a:solidFill>
                  <a:srgbClr val="000000"/>
                </a:solidFill>
                <a:latin typeface="+mn-lt"/>
                <a:cs typeface="Calibri" panose="020F0502020204030204" pitchFamily="34" charset="0"/>
              </a:rPr>
              <a:t>Increase—persons aged 25–34 (8%) and 35–44 years (16%)</a:t>
            </a:r>
          </a:p>
          <a:p>
            <a:pPr marL="630936" indent="-173736" algn="l">
              <a:lnSpc>
                <a:spcPts val="1400"/>
              </a:lnSpc>
              <a:spcBef>
                <a:spcPts val="0"/>
              </a:spcBef>
              <a:spcAft>
                <a:spcPts val="1200"/>
              </a:spcAft>
              <a:buFont typeface="Arial" panose="020B0604020202020204" pitchFamily="34" charset="0"/>
              <a:buChar char="•"/>
            </a:pPr>
            <a:r>
              <a:rPr lang="en-US" sz="1200" b="0" i="0" u="none" strike="noStrike" baseline="0" dirty="0">
                <a:solidFill>
                  <a:srgbClr val="000000"/>
                </a:solidFill>
                <a:latin typeface="+mn-lt"/>
                <a:cs typeface="Calibri" panose="020F0502020204030204" pitchFamily="34" charset="0"/>
              </a:rPr>
              <a:t>Decrease—persons aged 13–24 (12%), 45–54 (6%), and ≥ 75 years (17%)</a:t>
            </a:r>
          </a:p>
          <a:p>
            <a:pPr marL="630936" indent="-173736" algn="l">
              <a:lnSpc>
                <a:spcPts val="1400"/>
              </a:lnSpc>
              <a:spcBef>
                <a:spcPts val="0"/>
              </a:spcBef>
              <a:spcAft>
                <a:spcPts val="1200"/>
              </a:spcAft>
              <a:buFont typeface="Arial" panose="020B0604020202020204" pitchFamily="34" charset="0"/>
              <a:buChar char="•"/>
            </a:pPr>
            <a:r>
              <a:rPr lang="en-US" sz="1200" b="0" i="0" u="none" strike="noStrike" baseline="0" dirty="0">
                <a:solidFill>
                  <a:srgbClr val="000000"/>
                </a:solidFill>
                <a:latin typeface="+mn-lt"/>
                <a:cs typeface="Calibri" panose="020F0502020204030204" pitchFamily="34" charset="0"/>
              </a:rPr>
              <a:t>Stable—persons aged 55–64 and 65–74 years</a:t>
            </a:r>
          </a:p>
          <a:p>
            <a:pPr algn="l"/>
            <a:endParaRPr lang="en-US" sz="1200" b="0" i="0" u="none" strike="noStrike" baseline="0" dirty="0">
              <a:solidFill>
                <a:srgbClr val="000000"/>
              </a:solidFill>
              <a:latin typeface="+mn-lt"/>
              <a:cs typeface="Calibri" panose="020F0502020204030204" pitchFamily="34" charset="0"/>
            </a:endParaRPr>
          </a:p>
          <a:p>
            <a:r>
              <a:rPr lang="en-US" sz="1200" b="0" i="1" dirty="0">
                <a:latin typeface="+mn-lt"/>
                <a:cs typeface="Calibri" panose="020F0502020204030204" pitchFamily="34" charset="0"/>
              </a:rPr>
              <a:t>Note.</a:t>
            </a:r>
          </a:p>
          <a:p>
            <a:pPr marL="0" marR="0" lvl="0" indent="0" algn="l" defTabSz="914400" rtl="0" eaLnBrk="1" fontAlgn="base" latinLnBrk="0" hangingPunct="1">
              <a:lnSpc>
                <a:spcPct val="107000"/>
              </a:lnSpc>
              <a:spcBef>
                <a:spcPts val="0"/>
              </a:spcBef>
              <a:spcAft>
                <a:spcPts val="800"/>
              </a:spcAft>
              <a:buClrTx/>
              <a:buSzTx/>
              <a:buFontTx/>
              <a:buNone/>
              <a:tabLst/>
              <a:defRPr/>
            </a:pPr>
            <a:r>
              <a:rPr lang="en-US" dirty="0"/>
              <a:t>Trends in HIV diagnoses should not be equated with trends in new HIV infections, as diagnoses reflect both the underlying infection levels and variations in HIV testing practices.</a:t>
            </a:r>
          </a:p>
          <a:p>
            <a:pPr marL="0" marR="0" lvl="0" indent="0" algn="l" defTabSz="914400" rtl="0" eaLnBrk="1" fontAlgn="base" latinLnBrk="0" hangingPunct="1">
              <a:lnSpc>
                <a:spcPct val="107000"/>
              </a:lnSpc>
              <a:spcBef>
                <a:spcPts val="0"/>
              </a:spcBef>
              <a:spcAft>
                <a:spcPts val="800"/>
              </a:spcAft>
              <a:buClrTx/>
              <a:buSzTx/>
              <a:buFontTx/>
              <a:buNone/>
              <a:tabLst/>
              <a:defRPr/>
            </a:pPr>
            <a:endParaRPr lang="en-US" sz="1200" b="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b="0" i="0" u="none" strike="noStrike" baseline="0" dirty="0">
                <a:solidFill>
                  <a:srgbClr val="000000"/>
                </a:solidFill>
                <a:latin typeface="+mn-lt"/>
                <a:cs typeface="Calibri" panose="020F0502020204030204" pitchFamily="34" charset="0"/>
              </a:rPr>
              <a:t>For additional data, see Table 1b in the report </a:t>
            </a:r>
            <a:r>
              <a:rPr lang="en-US" sz="1200" i="1" kern="100" dirty="0">
                <a:effectLst/>
                <a:latin typeface="+mn-lt"/>
                <a:ea typeface="Calibri" panose="020F0502020204030204" pitchFamily="34" charset="0"/>
                <a:cs typeface="Times New Roman" panose="02020603050405020304" pitchFamily="18" charset="0"/>
              </a:rPr>
              <a:t>Diagnoses, Deaths and Prevalence of HIV in the United States and 6 Territories and Freely Associated States 2023 at </a:t>
            </a:r>
            <a:r>
              <a:rPr lang="en-US" sz="1200" i="0" u="none" strike="noStrike" baseline="0" dirty="0">
                <a:solidFill>
                  <a:srgbClr val="000000"/>
                </a:solidFill>
                <a:latin typeface="+mn-lt"/>
                <a:cs typeface="Calibri" panose="020F0502020204030204" pitchFamily="34" charset="0"/>
                <a:hlinkClick r:id="rId3"/>
              </a:rPr>
              <a:t>https://www.cdc.gov/hiv-data/nhss/hiv-diagnoses-deaths-prevalence.html</a:t>
            </a:r>
            <a:r>
              <a:rPr lang="en-US" sz="1200" b="0" i="0" u="none" strike="noStrike" baseline="0" dirty="0">
                <a:solidFill>
                  <a:srgbClr val="000000"/>
                </a:solidFill>
                <a:latin typeface="+mn-lt"/>
                <a:cs typeface="Calibri" panose="020F0502020204030204" pitchFamily="34" charset="0"/>
              </a:rPr>
              <a:t>.  </a:t>
            </a:r>
          </a:p>
          <a:p>
            <a:pPr marL="0" marR="0">
              <a:lnSpc>
                <a:spcPct val="107000"/>
              </a:lnSpc>
              <a:spcBef>
                <a:spcPts val="0"/>
              </a:spcBef>
              <a:spcAft>
                <a:spcPts val="800"/>
              </a:spcAft>
            </a:pPr>
            <a:endParaRPr lang="en-US" sz="1200" kern="100" dirty="0">
              <a:effectLst/>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dirty="0">
                <a:effectLst/>
                <a:latin typeface="+mn-lt"/>
              </a:rPr>
              <a:t>For more information on data sources, data collection and reporting practices, and case definitions, see the National HIV Surveillance System (NHSS) Technical Notes, available at </a:t>
            </a:r>
            <a:r>
              <a:rPr lang="en-US" dirty="0">
                <a:effectLst/>
                <a:latin typeface="+mn-lt"/>
                <a:hlinkClick r:id="rId4" tooltip="https://www.cdc.gov/hiv-data/nhss/index.html"/>
              </a:rPr>
              <a:t>https://www.cdc.gov/hiv-data/nhss/index.html</a:t>
            </a:r>
            <a:r>
              <a:rPr lang="en-US" dirty="0">
                <a:effectLst/>
                <a:latin typeface="+mn-lt"/>
              </a:rPr>
              <a:t>.</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b="0" i="0" u="none" strike="noStrike" baseline="0" dirty="0">
              <a:solidFill>
                <a:schemeClr val="tx1"/>
              </a:solidFill>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629781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nSpc>
                <a:spcPct val="100000"/>
              </a:lnSpc>
              <a:spcBef>
                <a:spcPts val="0"/>
              </a:spcBef>
              <a:spcAft>
                <a:spcPts val="0"/>
              </a:spcAft>
            </a:pPr>
            <a:r>
              <a:rPr lang="en-US" sz="1200" b="0" i="0" u="none" strike="noStrike" baseline="0" dirty="0">
                <a:solidFill>
                  <a:srgbClr val="000000"/>
                </a:solidFill>
                <a:latin typeface="Calibri" panose="020F0502020204030204" pitchFamily="34" charset="0"/>
                <a:cs typeface="Calibri" panose="020F0502020204030204" pitchFamily="34" charset="0"/>
              </a:rPr>
              <a:t>In 2023, compared with 2019, in the </a:t>
            </a:r>
            <a:r>
              <a:rPr lang="en-US" sz="1200" dirty="0">
                <a:solidFill>
                  <a:schemeClr val="bg1"/>
                </a:solidFill>
                <a:latin typeface="Calibri" panose="020F0502020204030204" pitchFamily="34" charset="0"/>
                <a:cs typeface="Calibri" panose="020F0502020204030204" pitchFamily="34" charset="0"/>
              </a:rPr>
              <a:t>United States and 6 territories and freely associated states</a:t>
            </a:r>
            <a:r>
              <a:rPr lang="en-US" sz="1200" b="0" i="0" u="none" strike="noStrike" baseline="0" dirty="0">
                <a:solidFill>
                  <a:srgbClr val="000000"/>
                </a:solidFill>
                <a:latin typeface="Calibri" panose="020F0502020204030204" pitchFamily="34" charset="0"/>
                <a:cs typeface="Calibri" panose="020F0502020204030204" pitchFamily="34" charset="0"/>
              </a:rPr>
              <a:t> changes in the numbers of HIV diagnoses among persons aged </a:t>
            </a:r>
            <a:r>
              <a:rPr lang="en-US" sz="1200" b="0" i="0" dirty="0">
                <a:solidFill>
                  <a:srgbClr val="000000"/>
                </a:solidFill>
                <a:effectLst/>
                <a:latin typeface="Calibri" panose="020F0502020204030204" pitchFamily="34" charset="0"/>
                <a:cs typeface="Calibri" panose="020F0502020204030204" pitchFamily="34" charset="0"/>
              </a:rPr>
              <a:t>≥ 13 </a:t>
            </a:r>
            <a:r>
              <a:rPr lang="en-US" sz="1200" b="0" i="0" u="none" strike="noStrike" baseline="0" dirty="0">
                <a:solidFill>
                  <a:srgbClr val="000000"/>
                </a:solidFill>
                <a:latin typeface="Calibri" panose="020F0502020204030204" pitchFamily="34" charset="0"/>
                <a:cs typeface="Calibri" panose="020F0502020204030204" pitchFamily="34" charset="0"/>
              </a:rPr>
              <a:t>years by race/ethnicity were as follows: </a:t>
            </a:r>
          </a:p>
          <a:p>
            <a:pPr marL="630936" indent="-173736" algn="l">
              <a:lnSpc>
                <a:spcPct val="100000"/>
              </a:lnSpc>
              <a:spcBef>
                <a:spcPts val="0"/>
              </a:spcBef>
              <a:spcAft>
                <a:spcPts val="0"/>
              </a:spcAft>
              <a:buFont typeface="Arial" panose="020B0604020202020204" pitchFamily="34" charset="0"/>
              <a:buChar char="•"/>
            </a:pPr>
            <a:r>
              <a:rPr lang="en-US" sz="1200" b="0" i="0" u="none" strike="noStrike" baseline="0" dirty="0">
                <a:solidFill>
                  <a:srgbClr val="000000"/>
                </a:solidFill>
                <a:latin typeface="Calibri" panose="020F0502020204030204" pitchFamily="34" charset="0"/>
                <a:cs typeface="Calibri" panose="020F0502020204030204" pitchFamily="34" charset="0"/>
              </a:rPr>
              <a:t>Increase—American Indian/Alaska Native (16%), Asian (15%), and Hispanic/Latino persons (27%)</a:t>
            </a:r>
          </a:p>
          <a:p>
            <a:pPr marL="630936" indent="-173736" algn="l">
              <a:lnSpc>
                <a:spcPct val="100000"/>
              </a:lnSpc>
              <a:spcBef>
                <a:spcPts val="0"/>
              </a:spcBef>
              <a:spcAft>
                <a:spcPts val="0"/>
              </a:spcAft>
              <a:buFont typeface="Arial" panose="020B0604020202020204" pitchFamily="34" charset="0"/>
              <a:buChar char="•"/>
            </a:pPr>
            <a:r>
              <a:rPr lang="en-US" sz="1200" b="0" i="0" u="none" strike="noStrike" baseline="0" dirty="0">
                <a:solidFill>
                  <a:srgbClr val="000000"/>
                </a:solidFill>
                <a:latin typeface="Calibri" panose="020F0502020204030204" pitchFamily="34" charset="0"/>
                <a:cs typeface="Calibri" panose="020F0502020204030204" pitchFamily="34" charset="0"/>
              </a:rPr>
              <a:t>Decrease—Native Hawaiian/other Pacific Islander (5%) and Multiracial persons (34%)</a:t>
            </a:r>
          </a:p>
          <a:p>
            <a:pPr marL="630936" indent="-173736" algn="l">
              <a:lnSpc>
                <a:spcPct val="100000"/>
              </a:lnSpc>
              <a:spcBef>
                <a:spcPts val="0"/>
              </a:spcBef>
              <a:spcAft>
                <a:spcPts val="0"/>
              </a:spcAft>
              <a:buFont typeface="Arial" panose="020B0604020202020204" pitchFamily="34" charset="0"/>
              <a:buChar char="•"/>
            </a:pPr>
            <a:r>
              <a:rPr lang="en-US" sz="1200" b="0" i="0" u="none" strike="noStrike" baseline="0" dirty="0">
                <a:solidFill>
                  <a:srgbClr val="000000"/>
                </a:solidFill>
                <a:latin typeface="Calibri" panose="020F0502020204030204" pitchFamily="34" charset="0"/>
                <a:cs typeface="Calibri" panose="020F0502020204030204" pitchFamily="34" charset="0"/>
              </a:rPr>
              <a:t>Stable—Black/African American and White persons</a:t>
            </a:r>
          </a:p>
          <a:p>
            <a:pPr algn="l">
              <a:lnSpc>
                <a:spcPct val="100000"/>
              </a:lnSpc>
              <a:spcBef>
                <a:spcPts val="0"/>
              </a:spcBef>
              <a:spcAft>
                <a:spcPts val="0"/>
              </a:spcAft>
            </a:pPr>
            <a:endParaRPr lang="en-US" sz="1200" b="0" i="0" u="none" strike="noStrike" baseline="0" dirty="0">
              <a:solidFill>
                <a:srgbClr val="000000"/>
              </a:solidFill>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200" b="0" i="1" dirty="0">
                <a:latin typeface="Calibri" panose="020F0502020204030204" pitchFamily="34" charset="0"/>
                <a:cs typeface="Calibri" panose="020F0502020204030204" pitchFamily="34" charset="0"/>
              </a:rPr>
              <a:t>Note.</a:t>
            </a: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Trends in HIV diagnoses should not be equated with trends in new HIV infections, as diagnoses reflect both the underlying infection levels and variations in HIV testing practices.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Calibri" panose="020F0502020204030204" pitchFamily="34" charset="0"/>
                <a:cs typeface="Calibri" panose="020F0502020204030204" pitchFamily="34" charset="0"/>
              </a:rPr>
              <a:t>For additional data, see Tables 3b in the report </a:t>
            </a:r>
            <a:r>
              <a:rPr lang="en-US" sz="1200" i="1" kern="100" dirty="0">
                <a:effectLst/>
                <a:latin typeface="+mn-lt"/>
                <a:ea typeface="Calibri" panose="020F0502020204030204" pitchFamily="34" charset="0"/>
                <a:cs typeface="Times New Roman" panose="02020603050405020304" pitchFamily="18" charset="0"/>
              </a:rPr>
              <a:t>Diagnoses, Deaths and Prevalence of HIV in the United States and 6 Territories and Freely Associated States 2023 at </a:t>
            </a:r>
            <a:r>
              <a:rPr lang="en-US" sz="1200" i="0" u="none" strike="noStrike" baseline="0" dirty="0">
                <a:solidFill>
                  <a:srgbClr val="000000"/>
                </a:solidFill>
                <a:latin typeface="+mn-lt"/>
                <a:cs typeface="Calibri" panose="020F0502020204030204" pitchFamily="34" charset="0"/>
                <a:hlinkClick r:id="rId3"/>
              </a:rPr>
              <a:t>https://www.cdc.gov/hiv-data/nhss/hiv-diagnoses-deaths-prevalence.html</a:t>
            </a:r>
            <a:r>
              <a:rPr lang="en-US" sz="1200" b="0" i="0" u="none" strike="noStrike" baseline="0" dirty="0">
                <a:solidFill>
                  <a:srgbClr val="000000"/>
                </a:solidFill>
                <a:latin typeface="Calibri" panose="020F0502020204030204" pitchFamily="34" charset="0"/>
                <a:cs typeface="Calibri" panose="020F0502020204030204" pitchFamily="34" charset="0"/>
              </a:rPr>
              <a:t>.  </a:t>
            </a:r>
          </a:p>
          <a:p>
            <a:pPr marL="0" marR="0">
              <a:lnSpc>
                <a:spcPct val="100000"/>
              </a:lnSpc>
              <a:spcBef>
                <a:spcPts val="0"/>
              </a:spcBef>
              <a:spcAft>
                <a:spcPts val="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sz="1800" b="0" i="0" u="none" strike="noStrike" baseline="0" dirty="0">
                <a:solidFill>
                  <a:srgbClr val="000000"/>
                </a:solidFill>
                <a:latin typeface="Times New Roman" panose="02020603050405020304" pitchFamily="18" charset="0"/>
              </a:rPr>
              <a:t>Use caution when interpreting data for American Indian/Alaska Native and Native Hawaiian/other Pacific Islander persons as percentages are based on small numbers.</a:t>
            </a:r>
          </a:p>
          <a:p>
            <a:pPr marL="0" marR="0">
              <a:lnSpc>
                <a:spcPct val="100000"/>
              </a:lnSpc>
              <a:spcBef>
                <a:spcPts val="0"/>
              </a:spcBef>
              <a:spcAft>
                <a:spcPts val="0"/>
              </a:spcAft>
            </a:pPr>
            <a:endParaRPr lang="en-US" dirty="0">
              <a:effectLst/>
            </a:endParaRPr>
          </a:p>
          <a:p>
            <a:pPr marL="0" marR="0">
              <a:lnSpc>
                <a:spcPct val="100000"/>
              </a:lnSpc>
              <a:spcBef>
                <a:spcPts val="0"/>
              </a:spcBef>
              <a:spcAft>
                <a:spcPts val="0"/>
              </a:spcAft>
            </a:pPr>
            <a:r>
              <a:rPr lang="en-US" dirty="0">
                <a:effectLst/>
              </a:rPr>
              <a:t>For more information on data sources, data collection and reporting practices, and case definitions, see the National HIV Surveillance System (NHSS) Technical Notes, available at </a:t>
            </a:r>
            <a:r>
              <a:rPr lang="en-US" dirty="0">
                <a:effectLst/>
                <a:hlinkClick r:id="rId4" tooltip="https://www.cdc.gov/hiv-data/nhss/index.html"/>
              </a:rPr>
              <a:t>https://www.cdc.gov/hiv-data/nhss/index.html</a:t>
            </a:r>
            <a:r>
              <a:rPr lang="en-US" dirty="0">
                <a:effectLst/>
              </a:rPr>
              <a:t>.</a:t>
            </a:r>
          </a:p>
          <a:p>
            <a:pPr marL="0" marR="0">
              <a:lnSpc>
                <a:spcPct val="100000"/>
              </a:lnSpc>
              <a:spcBef>
                <a:spcPts val="0"/>
              </a:spcBef>
              <a:spcAft>
                <a:spcPts val="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b="0" i="0" u="none" strike="noStrike" baseline="0"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2339586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u="none" strike="noStrike" baseline="0" dirty="0">
                <a:solidFill>
                  <a:srgbClr val="000000"/>
                </a:solidFill>
                <a:latin typeface="+mn-lt"/>
                <a:cs typeface="Calibri" panose="020F0502020204030204" pitchFamily="34" charset="0"/>
              </a:rPr>
              <a:t>In 2023, compared with 2019, in the </a:t>
            </a:r>
            <a:r>
              <a:rPr lang="en-US" sz="1200" dirty="0">
                <a:solidFill>
                  <a:schemeClr val="bg1"/>
                </a:solidFill>
                <a:latin typeface="+mn-lt"/>
                <a:cs typeface="Calibri" panose="020F0502020204030204" pitchFamily="34" charset="0"/>
              </a:rPr>
              <a:t>United States and 6 territories and freely associated states</a:t>
            </a:r>
            <a:r>
              <a:rPr lang="en-US" sz="1200" b="0" i="0" u="none" strike="noStrike" baseline="0" dirty="0">
                <a:solidFill>
                  <a:srgbClr val="000000"/>
                </a:solidFill>
                <a:latin typeface="+mn-lt"/>
                <a:cs typeface="Calibri" panose="020F0502020204030204" pitchFamily="34" charset="0"/>
              </a:rPr>
              <a:t> changes in the numbers of HIV diagnoses among persons aged </a:t>
            </a:r>
            <a:r>
              <a:rPr lang="en-US" sz="1200" b="0" i="0" dirty="0">
                <a:solidFill>
                  <a:srgbClr val="000000"/>
                </a:solidFill>
                <a:effectLst/>
                <a:latin typeface="+mn-lt"/>
                <a:cs typeface="Calibri" panose="020F0502020204030204" pitchFamily="34" charset="0"/>
              </a:rPr>
              <a:t>≥ 13 </a:t>
            </a:r>
            <a:r>
              <a:rPr lang="en-US" sz="1200" b="0" i="0" u="none" strike="noStrike" baseline="0" dirty="0">
                <a:solidFill>
                  <a:srgbClr val="000000"/>
                </a:solidFill>
                <a:latin typeface="+mn-lt"/>
                <a:cs typeface="Calibri" panose="020F0502020204030204" pitchFamily="34" charset="0"/>
              </a:rPr>
              <a:t>years by sex and transmission category were as follows:</a:t>
            </a:r>
          </a:p>
          <a:p>
            <a:pPr marL="630936" indent="-173736" algn="l">
              <a:lnSpc>
                <a:spcPts val="1400"/>
              </a:lnSpc>
              <a:spcBef>
                <a:spcPts val="0"/>
              </a:spcBef>
              <a:spcAft>
                <a:spcPts val="1200"/>
              </a:spcAft>
              <a:buFont typeface="Arial" panose="020B0604020202020204" pitchFamily="34" charset="0"/>
              <a:buChar char="•"/>
            </a:pPr>
            <a:r>
              <a:rPr lang="en-US" sz="1200" b="0" i="0" u="none" strike="noStrike" baseline="0" dirty="0">
                <a:solidFill>
                  <a:srgbClr val="000000"/>
                </a:solidFill>
                <a:latin typeface="+mn-lt"/>
                <a:cs typeface="Calibri" panose="020F0502020204030204" pitchFamily="34" charset="0"/>
              </a:rPr>
              <a:t>Increase—Male-to-male sexual contact (MMSC) (8%), male heterosexual contact (15%), and female heterosexual contact (10%)</a:t>
            </a:r>
          </a:p>
          <a:p>
            <a:pPr marL="630936" indent="-173736" algn="l">
              <a:lnSpc>
                <a:spcPts val="1400"/>
              </a:lnSpc>
              <a:spcBef>
                <a:spcPts val="0"/>
              </a:spcBef>
              <a:spcAft>
                <a:spcPts val="1200"/>
              </a:spcAft>
              <a:buFont typeface="Arial" panose="020B0604020202020204" pitchFamily="34" charset="0"/>
              <a:buChar char="•"/>
            </a:pPr>
            <a:r>
              <a:rPr lang="en-US" sz="1200" b="0" i="0" u="none" strike="noStrike" baseline="0" dirty="0">
                <a:solidFill>
                  <a:srgbClr val="000000"/>
                </a:solidFill>
                <a:latin typeface="+mn-lt"/>
                <a:cs typeface="Calibri" panose="020F0502020204030204" pitchFamily="34" charset="0"/>
              </a:rPr>
              <a:t>Decrease—MMSC and injection drug use (IDU) (17%) and female IDU (10%)</a:t>
            </a:r>
          </a:p>
          <a:p>
            <a:pPr marL="630936" indent="-173736" algn="l">
              <a:lnSpc>
                <a:spcPts val="1400"/>
              </a:lnSpc>
              <a:spcBef>
                <a:spcPts val="0"/>
              </a:spcBef>
              <a:spcAft>
                <a:spcPts val="1200"/>
              </a:spcAft>
              <a:buFont typeface="Arial" panose="020B0604020202020204" pitchFamily="34" charset="0"/>
              <a:buChar char="•"/>
            </a:pPr>
            <a:r>
              <a:rPr lang="en-US" sz="1200" b="0" i="0" u="none" strike="noStrike" baseline="0" dirty="0">
                <a:solidFill>
                  <a:srgbClr val="000000"/>
                </a:solidFill>
                <a:latin typeface="+mn-lt"/>
                <a:cs typeface="Calibri" panose="020F0502020204030204" pitchFamily="34" charset="0"/>
              </a:rPr>
              <a:t>Stable—Male IDU</a:t>
            </a:r>
          </a:p>
          <a:p>
            <a:pPr marL="0" indent="0" algn="l">
              <a:buFont typeface="Arial" panose="020B0604020202020204" pitchFamily="34" charset="0"/>
              <a:buNone/>
            </a:pPr>
            <a:endParaRPr lang="en-US" sz="1200" b="0" i="0" u="none" strike="noStrike" baseline="0" dirty="0">
              <a:solidFill>
                <a:srgbClr val="000000"/>
              </a:solidFill>
              <a:latin typeface="+mn-lt"/>
              <a:cs typeface="Calibri" panose="020F0502020204030204" pitchFamily="34" charset="0"/>
            </a:endParaRPr>
          </a:p>
          <a:p>
            <a:r>
              <a:rPr lang="en-US" sz="1200" b="0" i="1" dirty="0">
                <a:latin typeface="+mn-lt"/>
                <a:cs typeface="Calibri" panose="020F0502020204030204" pitchFamily="34" charset="0"/>
              </a:rPr>
              <a:t>Note.</a:t>
            </a:r>
          </a:p>
          <a:p>
            <a:pPr marL="0" marR="0" lvl="0" indent="0" algn="l" defTabSz="914400" rtl="0" eaLnBrk="1" fontAlgn="base" latinLnBrk="0" hangingPunct="1">
              <a:lnSpc>
                <a:spcPct val="107000"/>
              </a:lnSpc>
              <a:spcBef>
                <a:spcPts val="0"/>
              </a:spcBef>
              <a:spcAft>
                <a:spcPts val="800"/>
              </a:spcAft>
              <a:buClrTx/>
              <a:buSzTx/>
              <a:buFontTx/>
              <a:buNone/>
              <a:tabLst/>
              <a:defRPr/>
            </a:pPr>
            <a:r>
              <a:rPr lang="en-US" dirty="0"/>
              <a:t>Trends in HIV diagnoses should not be equated with trends in new HIV infections, as diagnoses reflect both the underlying infection levels and variations in HIV testing practices.</a:t>
            </a:r>
          </a:p>
          <a:p>
            <a:pPr marL="0" marR="0" lvl="0" indent="0" algn="l" defTabSz="914400" rtl="0" eaLnBrk="1" fontAlgn="base" latinLnBrk="0" hangingPunct="1">
              <a:lnSpc>
                <a:spcPct val="107000"/>
              </a:lnSpc>
              <a:spcBef>
                <a:spcPts val="0"/>
              </a:spcBef>
              <a:spcAft>
                <a:spcPts val="800"/>
              </a:spcAft>
              <a:buClrTx/>
              <a:buSzTx/>
              <a:buFontTx/>
              <a:buNone/>
              <a:tabLst/>
              <a:defRPr/>
            </a:pPr>
            <a:endParaRPr lang="en-US" sz="1200" b="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b="0" i="0" u="none" strike="noStrike" baseline="0" dirty="0">
                <a:solidFill>
                  <a:srgbClr val="000000"/>
                </a:solidFill>
                <a:latin typeface="+mn-lt"/>
                <a:cs typeface="Calibri" panose="020F0502020204030204" pitchFamily="34" charset="0"/>
              </a:rPr>
              <a:t>For additional data, see Table 1b in the report </a:t>
            </a:r>
            <a:r>
              <a:rPr lang="en-US" sz="1200" i="1" kern="100" dirty="0">
                <a:effectLst/>
                <a:latin typeface="+mn-lt"/>
                <a:ea typeface="Calibri" panose="020F0502020204030204" pitchFamily="34" charset="0"/>
                <a:cs typeface="Times New Roman" panose="02020603050405020304" pitchFamily="18" charset="0"/>
              </a:rPr>
              <a:t>Diagnoses, Deaths and Prevalence of HIV in the United States and 6 Territories and Freely Associated States 2023 at </a:t>
            </a:r>
            <a:r>
              <a:rPr lang="en-US" sz="1200" i="0" u="none" strike="noStrike" baseline="0" dirty="0">
                <a:solidFill>
                  <a:srgbClr val="000000"/>
                </a:solidFill>
                <a:latin typeface="+mn-lt"/>
                <a:cs typeface="Calibri" panose="020F0502020204030204" pitchFamily="34" charset="0"/>
                <a:hlinkClick r:id="rId3"/>
              </a:rPr>
              <a:t>https://www.cdc.gov/hiv-data/nhss/hiv-diagnoses-deaths-prevalence.html</a:t>
            </a:r>
            <a:r>
              <a:rPr lang="en-US" sz="1200" b="0" i="0" u="none" strike="noStrike" baseline="0" dirty="0">
                <a:solidFill>
                  <a:srgbClr val="000000"/>
                </a:solidFill>
                <a:latin typeface="+mn-lt"/>
                <a:cs typeface="Calibri" panose="020F0502020204030204" pitchFamily="34" charset="0"/>
              </a:rPr>
              <a:t>.  </a:t>
            </a:r>
          </a:p>
          <a:p>
            <a:pPr marL="0" marR="0">
              <a:lnSpc>
                <a:spcPct val="107000"/>
              </a:lnSpc>
              <a:spcBef>
                <a:spcPts val="0"/>
              </a:spcBef>
              <a:spcAft>
                <a:spcPts val="800"/>
              </a:spcAft>
            </a:pPr>
            <a:endParaRPr lang="en-US" sz="1200" kern="100" dirty="0">
              <a:effectLst/>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dirty="0">
                <a:effectLst/>
                <a:latin typeface="+mn-lt"/>
              </a:rPr>
              <a:t>For more information on data sources, data collection and reporting practices, and case definitions, see the National HIV Surveillance System (NHSS) Technical Notes, available at </a:t>
            </a:r>
            <a:r>
              <a:rPr lang="en-US" dirty="0">
                <a:effectLst/>
                <a:latin typeface="+mn-lt"/>
                <a:hlinkClick r:id="rId4" tooltip="https://www.cdc.gov/hiv-data/nhss/index.html"/>
              </a:rPr>
              <a:t>https://www.cdc.gov/hiv-data/nhss/index.html</a:t>
            </a:r>
            <a:r>
              <a:rPr lang="en-US" dirty="0">
                <a:effectLst/>
                <a:latin typeface="+mn-lt"/>
              </a:rPr>
              <a:t>.</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b="0" i="0" u="none" strike="noStrike" baseline="0" dirty="0">
              <a:solidFill>
                <a:schemeClr val="tx1"/>
              </a:solidFill>
              <a:latin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indent="0" algn="l">
              <a:buFont typeface="Arial" panose="020B0604020202020204" pitchFamily="34" charset="0"/>
              <a:buNone/>
            </a:pPr>
            <a:endParaRPr lang="en-US" sz="1800" b="0" i="0" u="none" strike="noStrike" baseline="0" dirty="0">
              <a:solidFill>
                <a:srgbClr val="00000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4035702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nSpc>
                <a:spcPts val="1400"/>
              </a:lnSpc>
              <a:spcBef>
                <a:spcPts val="400"/>
              </a:spcBef>
              <a:spcAft>
                <a:spcPts val="200"/>
              </a:spcAft>
              <a:tabLst>
                <a:tab pos="228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mn-lt"/>
                <a:ea typeface="Times New Roman" panose="02020603050405020304" pitchFamily="18" charset="0"/>
                <a:cs typeface="Calibri" panose="020F0502020204030204" pitchFamily="34" charset="0"/>
              </a:rPr>
              <a:t>In 2023 in the United States and 6 territories and freely associated states, the highest percentages of HIV diagnoses among males </a:t>
            </a:r>
            <a:r>
              <a:rPr lang="en-US" sz="1200" b="0" dirty="0">
                <a:solidFill>
                  <a:srgbClr val="000000"/>
                </a:solidFill>
                <a:effectLst/>
                <a:latin typeface="+mn-lt"/>
                <a:ea typeface="Times New Roman" panose="02020603050405020304" pitchFamily="18" charset="0"/>
                <a:cs typeface="Calibri" panose="020F0502020204030204" pitchFamily="34" charset="0"/>
              </a:rPr>
              <a:t>with HIV </a:t>
            </a:r>
            <a:r>
              <a:rPr lang="en-US" sz="1200" dirty="0">
                <a:solidFill>
                  <a:srgbClr val="000000"/>
                </a:solidFill>
                <a:effectLst/>
                <a:latin typeface="+mn-lt"/>
                <a:ea typeface="Times New Roman" panose="02020603050405020304" pitchFamily="18" charset="0"/>
                <a:cs typeface="Calibri" panose="020F0502020204030204" pitchFamily="34" charset="0"/>
              </a:rPr>
              <a:t>attributed to male-to-male sexual contact by age and race/ethnicity were as follows:</a:t>
            </a:r>
          </a:p>
          <a:p>
            <a:pPr marL="630936" marR="0" lvl="0" indent="-173736">
              <a:lnSpc>
                <a:spcPts val="1400"/>
              </a:lnSpc>
              <a:spcBef>
                <a:spcPts val="0"/>
              </a:spcBef>
              <a:spcAft>
                <a:spcPts val="120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mn-lt"/>
                <a:ea typeface="Times New Roman" panose="02020603050405020304" pitchFamily="18" charset="0"/>
                <a:cs typeface="Calibri" panose="020F0502020204030204" pitchFamily="34" charset="0"/>
              </a:rPr>
              <a:t>Aged 13–24 years—Black/African American males (47%)</a:t>
            </a:r>
          </a:p>
          <a:p>
            <a:pPr marL="630936" marR="0" lvl="0" indent="-173736">
              <a:lnSpc>
                <a:spcPts val="1400"/>
              </a:lnSpc>
              <a:spcBef>
                <a:spcPts val="0"/>
              </a:spcBef>
              <a:spcAft>
                <a:spcPts val="120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mn-lt"/>
                <a:ea typeface="Times New Roman" panose="02020603050405020304" pitchFamily="18" charset="0"/>
                <a:cs typeface="Calibri" panose="020F0502020204030204" pitchFamily="34" charset="0"/>
              </a:rPr>
              <a:t>Aged &gt; 24 years—Hispanic/Latino males (40%)</a:t>
            </a:r>
          </a:p>
          <a:p>
            <a:endParaRPr lang="en-US" sz="1200" dirty="0">
              <a:latin typeface="+mn-lt"/>
              <a:cs typeface="Calibri" panose="020F0502020204030204" pitchFamily="34" charset="0"/>
            </a:endParaRPr>
          </a:p>
          <a:p>
            <a:r>
              <a:rPr lang="en-US" sz="1200" b="0" i="1" dirty="0">
                <a:latin typeface="+mn-lt"/>
                <a:cs typeface="Calibri" panose="020F0502020204030204" pitchFamily="34" charset="0"/>
              </a:rPr>
              <a:t>Note.</a:t>
            </a: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b="0" i="0" u="none" strike="noStrike" baseline="0" dirty="0">
                <a:solidFill>
                  <a:srgbClr val="000000"/>
                </a:solidFill>
                <a:latin typeface="+mn-lt"/>
                <a:cs typeface="Calibri" panose="020F0502020204030204" pitchFamily="34" charset="0"/>
              </a:rPr>
              <a:t>For additional data, see Table 4b in the report </a:t>
            </a:r>
            <a:r>
              <a:rPr lang="en-US" sz="1200" i="1" kern="100" dirty="0">
                <a:effectLst/>
                <a:latin typeface="+mn-lt"/>
                <a:ea typeface="Calibri" panose="020F0502020204030204" pitchFamily="34" charset="0"/>
                <a:cs typeface="Times New Roman" panose="02020603050405020304" pitchFamily="18" charset="0"/>
              </a:rPr>
              <a:t>Diagnoses, Deaths and Prevalence of HIV in the United States and 6 Territories and Freely Associated States 2023 at </a:t>
            </a:r>
            <a:r>
              <a:rPr lang="en-US" sz="1200" i="0" u="none" strike="noStrike" baseline="0" dirty="0">
                <a:solidFill>
                  <a:srgbClr val="000000"/>
                </a:solidFill>
                <a:latin typeface="+mn-lt"/>
                <a:cs typeface="Calibri" panose="020F0502020204030204" pitchFamily="34" charset="0"/>
                <a:hlinkClick r:id="rId3"/>
              </a:rPr>
              <a:t>https://www.cdc.gov/hiv-data/nhss/hiv-diagnoses-deaths-prevalence.html</a:t>
            </a:r>
            <a:r>
              <a:rPr lang="en-US" sz="1200" b="0" i="0" u="none" strike="noStrike" baseline="0" dirty="0">
                <a:solidFill>
                  <a:srgbClr val="000000"/>
                </a:solidFill>
                <a:latin typeface="+mn-lt"/>
                <a:cs typeface="Calibri" panose="020F0502020204030204" pitchFamily="34" charset="0"/>
              </a:rPr>
              <a:t>.  </a:t>
            </a:r>
          </a:p>
          <a:p>
            <a:pPr marL="0" marR="0">
              <a:lnSpc>
                <a:spcPct val="107000"/>
              </a:lnSpc>
              <a:spcBef>
                <a:spcPts val="0"/>
              </a:spcBef>
              <a:spcAft>
                <a:spcPts val="800"/>
              </a:spcAft>
            </a:pPr>
            <a:endParaRPr lang="en-US" sz="1200" kern="100" dirty="0">
              <a:effectLst/>
              <a:latin typeface="+mn-lt"/>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b="0" i="0" u="none" strike="noStrike" baseline="0" dirty="0">
                <a:solidFill>
                  <a:srgbClr val="000000"/>
                </a:solidFill>
                <a:latin typeface="+mn-lt"/>
              </a:rPr>
              <a:t>Use caution when interpreting data for American Indian/Alaska Native and Native Hawaiian/other Pacific Islander persons due to small numbers</a:t>
            </a:r>
          </a:p>
          <a:p>
            <a:pPr marL="0" marR="0" lvl="0" indent="0" algn="l" defTabSz="914400" rtl="0" eaLnBrk="1" fontAlgn="base" latinLnBrk="0" hangingPunct="1">
              <a:lnSpc>
                <a:spcPct val="107000"/>
              </a:lnSpc>
              <a:spcBef>
                <a:spcPts val="0"/>
              </a:spcBef>
              <a:spcAft>
                <a:spcPts val="800"/>
              </a:spcAft>
              <a:buClrTx/>
              <a:buSzTx/>
              <a:buFontTx/>
              <a:buNone/>
              <a:tabLst/>
              <a:defRPr/>
            </a:pPr>
            <a:endParaRPr lang="en-US" sz="1200" b="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dirty="0">
                <a:solidFill>
                  <a:srgbClr val="000000"/>
                </a:solidFill>
                <a:latin typeface="+mn-lt"/>
                <a:cs typeface="Calibri" panose="020F0502020204030204" pitchFamily="34" charset="0"/>
              </a:rPr>
              <a:t>Data have been statistically adjusted to account for missing transmission category.</a:t>
            </a:r>
            <a:endParaRPr lang="en-US" sz="1200" b="1" dirty="0">
              <a:latin typeface="+mn-lt"/>
              <a:cs typeface="Calibri" panose="020F0502020204030204" pitchFamily="34" charset="0"/>
            </a:endParaRPr>
          </a:p>
          <a:p>
            <a:pPr marL="0" marR="0">
              <a:lnSpc>
                <a:spcPct val="107000"/>
              </a:lnSpc>
              <a:spcBef>
                <a:spcPts val="0"/>
              </a:spcBef>
              <a:spcAft>
                <a:spcPts val="800"/>
              </a:spcAft>
            </a:pPr>
            <a:endParaRPr lang="en-US" sz="1200" kern="100" dirty="0">
              <a:effectLst/>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dirty="0">
                <a:effectLst/>
                <a:latin typeface="+mn-lt"/>
              </a:rPr>
              <a:t>For more information on data sources, data collection and reporting practices, and case definitions, see the National HIV Surveillance System (NHSS) Technical Notes, available at </a:t>
            </a:r>
            <a:r>
              <a:rPr lang="en-US" dirty="0">
                <a:effectLst/>
                <a:latin typeface="+mn-lt"/>
                <a:hlinkClick r:id="rId4" tooltip="https://www.cdc.gov/hiv-data/nhss/index.html"/>
              </a:rPr>
              <a:t>https://www.cdc.gov/hiv-data/nhss/index.html</a:t>
            </a:r>
            <a:r>
              <a:rPr lang="en-US" dirty="0">
                <a:effectLst/>
                <a:latin typeface="+mn-lt"/>
              </a:rPr>
              <a:t>.</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2535477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nSpc>
                <a:spcPct val="100000"/>
              </a:lnSpc>
              <a:spcBef>
                <a:spcPts val="0"/>
              </a:spcBef>
              <a:spcAft>
                <a:spcPts val="0"/>
              </a:spcAft>
              <a:tabLst>
                <a:tab pos="228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mn-lt"/>
                <a:ea typeface="Times New Roman" panose="02020603050405020304" pitchFamily="18" charset="0"/>
                <a:cs typeface="Calibri" panose="020F0502020204030204" pitchFamily="34" charset="0"/>
              </a:rPr>
              <a:t>In 2023 in the United States and 6 territories and freely associated states, the highest numbers and percentages of HIV diagnoses among males </a:t>
            </a:r>
            <a:r>
              <a:rPr lang="en-US" sz="1200" b="0" dirty="0">
                <a:solidFill>
                  <a:srgbClr val="000000"/>
                </a:solidFill>
                <a:effectLst/>
                <a:latin typeface="+mn-lt"/>
                <a:ea typeface="Times New Roman" panose="02020603050405020304" pitchFamily="18" charset="0"/>
                <a:cs typeface="Calibri" panose="020F0502020204030204" pitchFamily="34" charset="0"/>
              </a:rPr>
              <a:t>with HIV </a:t>
            </a:r>
            <a:r>
              <a:rPr lang="en-US" sz="1200" dirty="0">
                <a:solidFill>
                  <a:srgbClr val="000000"/>
                </a:solidFill>
                <a:effectLst/>
                <a:latin typeface="+mn-lt"/>
                <a:ea typeface="Times New Roman" panose="02020603050405020304" pitchFamily="18" charset="0"/>
                <a:cs typeface="Calibri" panose="020F0502020204030204" pitchFamily="34" charset="0"/>
              </a:rPr>
              <a:t>attributed to male-to-male sexual contact by region and race/ethnicity were as follows:</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1200" dirty="0">
                <a:solidFill>
                  <a:srgbClr val="000000"/>
                </a:solidFill>
                <a:effectLst/>
                <a:latin typeface="+mn-lt"/>
                <a:ea typeface="Times New Roman" panose="02020603050405020304" pitchFamily="18" charset="0"/>
                <a:cs typeface="Calibri" panose="020F0502020204030204" pitchFamily="34" charset="0"/>
              </a:rPr>
              <a:t>Northeast—Hispanic/Latino males (1,356; 43%) </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1200" dirty="0">
                <a:solidFill>
                  <a:srgbClr val="000000"/>
                </a:solidFill>
                <a:effectLst/>
                <a:latin typeface="+mn-lt"/>
                <a:ea typeface="Times New Roman" panose="02020603050405020304" pitchFamily="18" charset="0"/>
                <a:cs typeface="Calibri" panose="020F0502020204030204" pitchFamily="34" charset="0"/>
              </a:rPr>
              <a:t>Midwest—Black/African American males (1,391; 38%)</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1200" dirty="0">
                <a:solidFill>
                  <a:srgbClr val="000000"/>
                </a:solidFill>
                <a:effectLst/>
                <a:latin typeface="+mn-lt"/>
                <a:ea typeface="Times New Roman" panose="02020603050405020304" pitchFamily="18" charset="0"/>
                <a:cs typeface="Calibri" panose="020F0502020204030204" pitchFamily="34" charset="0"/>
              </a:rPr>
              <a:t>South—Black/African American males (5,542; 43%)</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1200" dirty="0">
                <a:solidFill>
                  <a:srgbClr val="000000"/>
                </a:solidFill>
                <a:effectLst/>
                <a:latin typeface="+mn-lt"/>
                <a:ea typeface="Times New Roman" panose="02020603050405020304" pitchFamily="18" charset="0"/>
                <a:cs typeface="Calibri" panose="020F0502020204030204" pitchFamily="34" charset="0"/>
              </a:rPr>
              <a:t>West—Hispanic/Latino males (3,173; 54%) </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1200" dirty="0">
                <a:solidFill>
                  <a:srgbClr val="000000"/>
                </a:solidFill>
                <a:effectLst/>
                <a:latin typeface="+mn-lt"/>
                <a:ea typeface="Times New Roman" panose="02020603050405020304" pitchFamily="18" charset="0"/>
                <a:cs typeface="Calibri" panose="020F0502020204030204" pitchFamily="34" charset="0"/>
              </a:rPr>
              <a:t>U.S. territories and freely associated states—Hispanic/Latino males (246; 94%)</a:t>
            </a:r>
          </a:p>
          <a:p>
            <a:pPr>
              <a:lnSpc>
                <a:spcPct val="100000"/>
              </a:lnSpc>
              <a:spcBef>
                <a:spcPts val="0"/>
              </a:spcBef>
              <a:spcAft>
                <a:spcPts val="0"/>
              </a:spcAft>
            </a:pPr>
            <a:endParaRPr lang="en-US" sz="1200" dirty="0">
              <a:latin typeface="+mn-lt"/>
              <a:cs typeface="Calibri" panose="020F0502020204030204" pitchFamily="34" charset="0"/>
            </a:endParaRPr>
          </a:p>
          <a:p>
            <a:pPr>
              <a:lnSpc>
                <a:spcPct val="100000"/>
              </a:lnSpc>
              <a:spcBef>
                <a:spcPts val="0"/>
              </a:spcBef>
              <a:spcAft>
                <a:spcPts val="0"/>
              </a:spcAft>
            </a:pPr>
            <a:r>
              <a:rPr lang="en-US" sz="1200" b="0" i="1" dirty="0">
                <a:latin typeface="+mn-lt"/>
                <a:cs typeface="Calibri" panose="020F0502020204030204" pitchFamily="34" charset="0"/>
              </a:rPr>
              <a:t>Note.</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mn-lt"/>
                <a:cs typeface="Calibri" panose="020F0502020204030204" pitchFamily="34" charset="0"/>
              </a:rPr>
              <a:t>For additional data, see Table 4b in the report </a:t>
            </a:r>
            <a:r>
              <a:rPr lang="en-US" sz="1200" i="1" kern="100" dirty="0">
                <a:effectLst/>
                <a:latin typeface="+mn-lt"/>
                <a:ea typeface="Calibri" panose="020F0502020204030204" pitchFamily="34" charset="0"/>
                <a:cs typeface="Times New Roman" panose="02020603050405020304" pitchFamily="18" charset="0"/>
              </a:rPr>
              <a:t>Diagnoses, Deaths and Prevalence of HIV in the United States and 6 Territories and Freely Associated States 2023 at </a:t>
            </a:r>
            <a:r>
              <a:rPr lang="en-US" sz="1200" i="0" u="none" strike="noStrike" baseline="0" dirty="0">
                <a:solidFill>
                  <a:srgbClr val="000000"/>
                </a:solidFill>
                <a:latin typeface="+mn-lt"/>
                <a:cs typeface="Calibri" panose="020F0502020204030204" pitchFamily="34" charset="0"/>
                <a:hlinkClick r:id="rId3"/>
              </a:rPr>
              <a:t>https://www.cdc.gov/hiv-data/nhss/hiv-diagnoses-deaths-prevalence.html</a:t>
            </a:r>
            <a:r>
              <a:rPr lang="en-US" sz="1200" b="0" i="0" u="none" strike="noStrike" baseline="0" dirty="0">
                <a:solidFill>
                  <a:srgbClr val="000000"/>
                </a:solidFill>
                <a:latin typeface="+mn-lt"/>
                <a:cs typeface="Calibri" panose="020F0502020204030204" pitchFamily="34" charset="0"/>
              </a:rPr>
              <a:t>.  </a:t>
            </a:r>
          </a:p>
          <a:p>
            <a:pPr marL="0" marR="0">
              <a:lnSpc>
                <a:spcPct val="100000"/>
              </a:lnSpc>
              <a:spcBef>
                <a:spcPts val="0"/>
              </a:spcBef>
              <a:spcAft>
                <a:spcPts val="0"/>
              </a:spcAft>
            </a:pPr>
            <a:endParaRPr lang="en-US" sz="1200" kern="100" dirty="0">
              <a:effectLst/>
              <a:latin typeface="+mn-lt"/>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mn-lt"/>
              </a:rPr>
              <a:t>Use caution when interpreting data for American Indian/Alaska Native and Native Hawaiian/other Pacific Islander persons due to small numbers.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000000"/>
                </a:solidFill>
                <a:latin typeface="+mn-lt"/>
                <a:cs typeface="Calibri" panose="020F0502020204030204" pitchFamily="34" charset="0"/>
              </a:rPr>
              <a:t>Data have been statistically adjusted to account for missing transmission category.</a:t>
            </a:r>
            <a:endParaRPr lang="en-US" sz="1200" b="1" dirty="0">
              <a:latin typeface="+mn-lt"/>
              <a:cs typeface="Calibri" panose="020F0502020204030204" pitchFamily="34" charset="0"/>
            </a:endParaRPr>
          </a:p>
          <a:p>
            <a:pPr marL="0" marR="0">
              <a:lnSpc>
                <a:spcPct val="100000"/>
              </a:lnSpc>
              <a:spcBef>
                <a:spcPts val="0"/>
              </a:spcBef>
              <a:spcAft>
                <a:spcPts val="0"/>
              </a:spcAft>
            </a:pPr>
            <a:endParaRPr lang="en-US" sz="1200" kern="100" dirty="0">
              <a:effectLst/>
              <a:latin typeface="+mn-lt"/>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dirty="0">
                <a:effectLst/>
                <a:latin typeface="+mn-lt"/>
              </a:rPr>
              <a:t>For more information on data sources, data collection and reporting practices, and case definitions, see the National HIV Surveillance System (NHSS) Technical Notes, available at </a:t>
            </a:r>
            <a:r>
              <a:rPr lang="en-US" dirty="0">
                <a:effectLst/>
                <a:latin typeface="+mn-lt"/>
                <a:hlinkClick r:id="rId4" tooltip="https://www.cdc.gov/hiv-data/nhss/index.html"/>
              </a:rPr>
              <a:t>https://www.cdc.gov/hiv-data/nhss/index.html</a:t>
            </a:r>
            <a:r>
              <a:rPr lang="en-US" dirty="0">
                <a:effectLst/>
                <a:latin typeface="+mn-lt"/>
              </a:rPr>
              <a:t>.</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3863020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a:lnSpc>
                <a:spcPts val="1400"/>
              </a:lnSpc>
              <a:spcBef>
                <a:spcPts val="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mn-lt"/>
                <a:ea typeface="Times New Roman" panose="02020603050405020304" pitchFamily="18" charset="0"/>
                <a:cs typeface="Calibri" panose="020F0502020204030204" pitchFamily="34" charset="0"/>
              </a:rPr>
              <a:t>In 2023 in the United States and 6 territories and freely associated states, the highest percentages of HIV diagnoses attributed to </a:t>
            </a:r>
            <a:r>
              <a:rPr lang="en-US" sz="1200" b="0" dirty="0">
                <a:solidFill>
                  <a:srgbClr val="000000"/>
                </a:solidFill>
                <a:effectLst/>
                <a:latin typeface="+mn-lt"/>
                <a:ea typeface="Times New Roman" panose="02020603050405020304" pitchFamily="18" charset="0"/>
                <a:cs typeface="Calibri" panose="020F0502020204030204" pitchFamily="34" charset="0"/>
              </a:rPr>
              <a:t>injection drug use </a:t>
            </a:r>
            <a:r>
              <a:rPr lang="en-US" sz="1200" dirty="0">
                <a:solidFill>
                  <a:srgbClr val="000000"/>
                </a:solidFill>
                <a:effectLst/>
                <a:latin typeface="+mn-lt"/>
                <a:ea typeface="Times New Roman" panose="02020603050405020304" pitchFamily="18" charset="0"/>
                <a:cs typeface="Calibri" panose="020F0502020204030204" pitchFamily="34" charset="0"/>
              </a:rPr>
              <a:t>by sex and race/ethnicity were as follows:</a:t>
            </a:r>
            <a:endParaRPr lang="en-US" sz="1200" b="1" dirty="0">
              <a:solidFill>
                <a:srgbClr val="000000"/>
              </a:solidFill>
              <a:effectLst/>
              <a:latin typeface="+mn-lt"/>
              <a:ea typeface="Times New Roman" panose="02020603050405020304" pitchFamily="18" charset="0"/>
              <a:cs typeface="Calibri" panose="020F0502020204030204" pitchFamily="34" charset="0"/>
            </a:endParaRPr>
          </a:p>
          <a:p>
            <a:pPr marL="630936" marR="0" lvl="0" indent="-173736">
              <a:lnSpc>
                <a:spcPts val="1400"/>
              </a:lnSpc>
              <a:spcBef>
                <a:spcPts val="0"/>
              </a:spcBef>
              <a:spcAft>
                <a:spcPts val="120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mn-lt"/>
                <a:ea typeface="Times New Roman" panose="02020603050405020304" pitchFamily="18" charset="0"/>
                <a:cs typeface="Calibri" panose="020F0502020204030204" pitchFamily="34" charset="0"/>
              </a:rPr>
              <a:t>Male—White persons (43%)</a:t>
            </a:r>
          </a:p>
          <a:p>
            <a:pPr marL="630936" marR="0" lvl="0" indent="-173736">
              <a:lnSpc>
                <a:spcPts val="1400"/>
              </a:lnSpc>
              <a:spcBef>
                <a:spcPts val="0"/>
              </a:spcBef>
              <a:spcAft>
                <a:spcPts val="120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mn-lt"/>
                <a:ea typeface="Times New Roman" panose="02020603050405020304" pitchFamily="18" charset="0"/>
                <a:cs typeface="Calibri" panose="020F0502020204030204" pitchFamily="34" charset="0"/>
              </a:rPr>
              <a:t>Female—White persons (46%)</a:t>
            </a:r>
          </a:p>
          <a:p>
            <a:endParaRPr lang="en-US" sz="1200" dirty="0">
              <a:latin typeface="+mn-lt"/>
              <a:cs typeface="Calibri" panose="020F0502020204030204" pitchFamily="34" charset="0"/>
            </a:endParaRPr>
          </a:p>
          <a:p>
            <a:r>
              <a:rPr lang="en-US" sz="1200" b="0" i="1" dirty="0">
                <a:latin typeface="+mn-lt"/>
                <a:cs typeface="Calibri" panose="020F0502020204030204" pitchFamily="34" charset="0"/>
              </a:rPr>
              <a:t>Note.</a:t>
            </a: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b="0" i="0" u="none" strike="noStrike" baseline="0" dirty="0">
                <a:solidFill>
                  <a:srgbClr val="000000"/>
                </a:solidFill>
                <a:latin typeface="+mn-lt"/>
                <a:cs typeface="Calibri" panose="020F0502020204030204" pitchFamily="34" charset="0"/>
              </a:rPr>
              <a:t>For additional data, see Table 5b in the report </a:t>
            </a:r>
            <a:r>
              <a:rPr lang="en-US" sz="1200" i="1" kern="100" dirty="0">
                <a:effectLst/>
                <a:latin typeface="+mn-lt"/>
                <a:ea typeface="Calibri" panose="020F0502020204030204" pitchFamily="34" charset="0"/>
                <a:cs typeface="Times New Roman" panose="02020603050405020304" pitchFamily="18" charset="0"/>
              </a:rPr>
              <a:t>Diagnoses, Deaths and Prevalence of HIV in the United States and 6 Territories and Freely Associated States 2023 at </a:t>
            </a:r>
            <a:r>
              <a:rPr lang="en-US" sz="1200" i="0" u="none" strike="noStrike" baseline="0" dirty="0">
                <a:solidFill>
                  <a:srgbClr val="000000"/>
                </a:solidFill>
                <a:latin typeface="+mn-lt"/>
                <a:cs typeface="Calibri" panose="020F0502020204030204" pitchFamily="34" charset="0"/>
                <a:hlinkClick r:id="rId3"/>
              </a:rPr>
              <a:t>https://www.cdc.gov/hiv-data/nhss/hiv-diagnoses-deaths-prevalence.html</a:t>
            </a:r>
            <a:r>
              <a:rPr lang="en-US" sz="1200" b="0" i="0" u="none" strike="noStrike" baseline="0" dirty="0">
                <a:solidFill>
                  <a:srgbClr val="000000"/>
                </a:solidFill>
                <a:latin typeface="+mn-lt"/>
                <a:cs typeface="Calibri" panose="020F0502020204030204" pitchFamily="34" charset="0"/>
              </a:rPr>
              <a:t>.  </a:t>
            </a:r>
          </a:p>
          <a:p>
            <a:pPr marL="0" marR="0">
              <a:lnSpc>
                <a:spcPct val="107000"/>
              </a:lnSpc>
              <a:spcBef>
                <a:spcPts val="0"/>
              </a:spcBef>
              <a:spcAft>
                <a:spcPts val="800"/>
              </a:spcAft>
            </a:pPr>
            <a:endParaRPr lang="en-US" sz="1200" kern="100" dirty="0">
              <a:effectLst/>
              <a:latin typeface="+mn-lt"/>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b="0" i="0" u="none" strike="noStrike" baseline="0" dirty="0">
                <a:solidFill>
                  <a:srgbClr val="000000"/>
                </a:solidFill>
                <a:latin typeface="+mn-lt"/>
              </a:rPr>
              <a:t>Use caution when interpreting data for American Indian/Alaska Native and Native Hawaiian/other Pacific Islander persons due to small numbers.</a:t>
            </a:r>
          </a:p>
          <a:p>
            <a:pPr marL="0" marR="0" lvl="0" indent="0" algn="l" defTabSz="914400" rtl="0" eaLnBrk="1" fontAlgn="base" latinLnBrk="0" hangingPunct="1">
              <a:lnSpc>
                <a:spcPct val="107000"/>
              </a:lnSpc>
              <a:spcBef>
                <a:spcPts val="0"/>
              </a:spcBef>
              <a:spcAft>
                <a:spcPts val="800"/>
              </a:spcAft>
              <a:buClrTx/>
              <a:buSzTx/>
              <a:buFontTx/>
              <a:buNone/>
              <a:tabLst/>
              <a:defRPr/>
            </a:pPr>
            <a:endParaRPr lang="en-US" sz="1200" b="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dirty="0">
                <a:solidFill>
                  <a:srgbClr val="000000"/>
                </a:solidFill>
                <a:latin typeface="+mn-lt"/>
                <a:cs typeface="Calibri" panose="020F0502020204030204" pitchFamily="34" charset="0"/>
              </a:rPr>
              <a:t>Data have been statistically adjusted to account for missing transmission category.</a:t>
            </a:r>
            <a:endParaRPr lang="en-US" sz="1200" b="1" dirty="0">
              <a:latin typeface="+mn-lt"/>
              <a:cs typeface="Calibri" panose="020F0502020204030204" pitchFamily="34" charset="0"/>
            </a:endParaRPr>
          </a:p>
          <a:p>
            <a:pPr marL="0" marR="0">
              <a:lnSpc>
                <a:spcPct val="107000"/>
              </a:lnSpc>
              <a:spcBef>
                <a:spcPts val="0"/>
              </a:spcBef>
              <a:spcAft>
                <a:spcPts val="800"/>
              </a:spcAft>
            </a:pPr>
            <a:endParaRPr lang="en-US" sz="1200" kern="100" dirty="0">
              <a:effectLst/>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dirty="0">
                <a:effectLst/>
                <a:latin typeface="+mn-lt"/>
              </a:rPr>
              <a:t>For more information on data sources, data collection and reporting practices, and case definitions, see the National HIV Surveillance System (NHSS) Technical Notes, available at </a:t>
            </a:r>
            <a:r>
              <a:rPr lang="en-US" dirty="0">
                <a:effectLst/>
                <a:latin typeface="+mn-lt"/>
                <a:hlinkClick r:id="rId4" tooltip="https://www.cdc.gov/hiv-data/nhss/index.html"/>
              </a:rPr>
              <a:t>https://www.cdc.gov/hiv-data/nhss/index.html</a:t>
            </a:r>
            <a:r>
              <a:rPr lang="en-US" dirty="0">
                <a:effectLst/>
                <a:latin typeface="+mn-lt"/>
              </a:rPr>
              <a:t>.</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188447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nSpc>
                <a:spcPts val="1400"/>
              </a:lnSpc>
              <a:spcBef>
                <a:spcPts val="600"/>
              </a:spcBef>
              <a:spcAft>
                <a:spcPts val="300"/>
              </a:spcAft>
              <a:tabLst>
                <a:tab pos="228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mn-lt"/>
                <a:ea typeface="Times New Roman" panose="02020603050405020304" pitchFamily="18" charset="0"/>
                <a:cs typeface="Calibri" panose="020F0502020204030204" pitchFamily="34" charset="0"/>
              </a:rPr>
              <a:t>In 2023 in the United States and 6 territories and freely associated states, the highest numbers and percentages of HIV diagnoses attributed to </a:t>
            </a:r>
            <a:r>
              <a:rPr lang="en-US" sz="1200" b="0" dirty="0">
                <a:solidFill>
                  <a:srgbClr val="000000"/>
                </a:solidFill>
                <a:effectLst/>
                <a:latin typeface="+mn-lt"/>
                <a:ea typeface="Times New Roman" panose="02020603050405020304" pitchFamily="18" charset="0"/>
                <a:cs typeface="Calibri" panose="020F0502020204030204" pitchFamily="34" charset="0"/>
              </a:rPr>
              <a:t>injection drug use </a:t>
            </a:r>
            <a:r>
              <a:rPr lang="en-US" sz="1200" dirty="0">
                <a:solidFill>
                  <a:srgbClr val="000000"/>
                </a:solidFill>
                <a:effectLst/>
                <a:latin typeface="+mn-lt"/>
                <a:ea typeface="Times New Roman" panose="02020603050405020304" pitchFamily="18" charset="0"/>
                <a:cs typeface="Calibri" panose="020F0502020204030204" pitchFamily="34" charset="0"/>
              </a:rPr>
              <a:t>by region and race/ethnicity were as follows:</a:t>
            </a:r>
            <a:endParaRPr lang="en-US" sz="1200" b="1" dirty="0">
              <a:solidFill>
                <a:srgbClr val="000000"/>
              </a:solidFill>
              <a:effectLst/>
              <a:latin typeface="+mn-lt"/>
              <a:ea typeface="Times New Roman" panose="02020603050405020304" pitchFamily="18" charset="0"/>
              <a:cs typeface="Calibri" panose="020F0502020204030204" pitchFamily="34" charset="0"/>
            </a:endParaRPr>
          </a:p>
          <a:p>
            <a:pPr marL="630936" marR="0" lvl="0" indent="-173736">
              <a:lnSpc>
                <a:spcPts val="1400"/>
              </a:lnSpc>
              <a:spcBef>
                <a:spcPts val="0"/>
              </a:spcBef>
              <a:spcAft>
                <a:spcPts val="120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mn-lt"/>
                <a:ea typeface="Times New Roman" panose="02020603050405020304" pitchFamily="18" charset="0"/>
                <a:cs typeface="Calibri" panose="020F0502020204030204" pitchFamily="34" charset="0"/>
              </a:rPr>
              <a:t>Northeast—Black/African American persons (156; 36%) </a:t>
            </a:r>
          </a:p>
          <a:p>
            <a:pPr marL="630936" marR="0" lvl="0" indent="-173736">
              <a:lnSpc>
                <a:spcPts val="1400"/>
              </a:lnSpc>
              <a:spcBef>
                <a:spcPts val="0"/>
              </a:spcBef>
              <a:spcAft>
                <a:spcPts val="120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mn-lt"/>
                <a:ea typeface="Times New Roman" panose="02020603050405020304" pitchFamily="18" charset="0"/>
                <a:cs typeface="Calibri" panose="020F0502020204030204" pitchFamily="34" charset="0"/>
              </a:rPr>
              <a:t>Midwest—White persons (182; 52%)</a:t>
            </a:r>
          </a:p>
          <a:p>
            <a:pPr marL="630936" marR="0" lvl="0" indent="-173736">
              <a:lnSpc>
                <a:spcPts val="1400"/>
              </a:lnSpc>
              <a:spcBef>
                <a:spcPts val="0"/>
              </a:spcBef>
              <a:spcAft>
                <a:spcPts val="120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mn-lt"/>
                <a:ea typeface="Times New Roman" panose="02020603050405020304" pitchFamily="18" charset="0"/>
                <a:cs typeface="Calibri" panose="020F0502020204030204" pitchFamily="34" charset="0"/>
              </a:rPr>
              <a:t>South—White persons (539; 48%)</a:t>
            </a:r>
          </a:p>
          <a:p>
            <a:pPr marL="630936" marR="0" lvl="0" indent="-173736">
              <a:lnSpc>
                <a:spcPts val="1400"/>
              </a:lnSpc>
              <a:spcBef>
                <a:spcPts val="0"/>
              </a:spcBef>
              <a:spcAft>
                <a:spcPts val="120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mn-lt"/>
                <a:ea typeface="Times New Roman" panose="02020603050405020304" pitchFamily="18" charset="0"/>
                <a:cs typeface="Calibri" panose="020F0502020204030204" pitchFamily="34" charset="0"/>
              </a:rPr>
              <a:t>West—White persons (231; 41%) </a:t>
            </a:r>
          </a:p>
          <a:p>
            <a:pPr marL="630936" marR="0" lvl="0" indent="-173736">
              <a:lnSpc>
                <a:spcPts val="1400"/>
              </a:lnSpc>
              <a:spcBef>
                <a:spcPts val="0"/>
              </a:spcBef>
              <a:spcAft>
                <a:spcPts val="120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mn-lt"/>
                <a:ea typeface="Times New Roman" panose="02020603050405020304" pitchFamily="18" charset="0"/>
                <a:cs typeface="Calibri" panose="020F0502020204030204" pitchFamily="34" charset="0"/>
              </a:rPr>
              <a:t>U.S. territories and freely associated states—Hispanic/Latino (15; 94%)</a:t>
            </a:r>
          </a:p>
          <a:p>
            <a:endParaRPr lang="en-US" sz="1200" dirty="0">
              <a:latin typeface="+mn-lt"/>
              <a:cs typeface="Calibri" panose="020F0502020204030204" pitchFamily="34" charset="0"/>
            </a:endParaRPr>
          </a:p>
          <a:p>
            <a:r>
              <a:rPr lang="en-US" sz="1200" b="0" i="1" dirty="0">
                <a:latin typeface="+mn-lt"/>
                <a:cs typeface="Calibri" panose="020F0502020204030204" pitchFamily="34" charset="0"/>
              </a:rPr>
              <a:t>Note.</a:t>
            </a: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b="0" i="0" u="none" strike="noStrike" baseline="0" dirty="0">
                <a:solidFill>
                  <a:srgbClr val="000000"/>
                </a:solidFill>
                <a:latin typeface="+mn-lt"/>
                <a:cs typeface="Calibri" panose="020F0502020204030204" pitchFamily="34" charset="0"/>
              </a:rPr>
              <a:t>For additional data, see Table 5b in the report </a:t>
            </a:r>
            <a:r>
              <a:rPr lang="en-US" sz="1200" i="1" kern="100" dirty="0">
                <a:effectLst/>
                <a:latin typeface="+mn-lt"/>
                <a:ea typeface="Calibri" panose="020F0502020204030204" pitchFamily="34" charset="0"/>
                <a:cs typeface="Times New Roman" panose="02020603050405020304" pitchFamily="18" charset="0"/>
              </a:rPr>
              <a:t>Diagnoses, Deaths and Prevalence of HIV in the United States and 6 Territories and Freely Associated States 2023 at </a:t>
            </a:r>
            <a:r>
              <a:rPr lang="en-US" sz="1200" i="0" u="none" strike="noStrike" baseline="0" dirty="0">
                <a:solidFill>
                  <a:srgbClr val="000000"/>
                </a:solidFill>
                <a:latin typeface="+mn-lt"/>
                <a:cs typeface="Calibri" panose="020F0502020204030204" pitchFamily="34" charset="0"/>
                <a:hlinkClick r:id="rId3"/>
              </a:rPr>
              <a:t>https://www.cdc.gov/hiv-data/nhss/hiv-diagnoses-deaths-prevalence.html</a:t>
            </a:r>
            <a:r>
              <a:rPr lang="en-US" sz="1200" b="0" i="0" u="none" strike="noStrike" baseline="0" dirty="0">
                <a:solidFill>
                  <a:srgbClr val="000000"/>
                </a:solidFill>
                <a:latin typeface="+mn-lt"/>
                <a:cs typeface="Calibri" panose="020F0502020204030204" pitchFamily="34" charset="0"/>
              </a:rPr>
              <a:t>.  </a:t>
            </a:r>
          </a:p>
          <a:p>
            <a:pPr marL="0" marR="0">
              <a:lnSpc>
                <a:spcPct val="107000"/>
              </a:lnSpc>
              <a:spcBef>
                <a:spcPts val="0"/>
              </a:spcBef>
              <a:spcAft>
                <a:spcPts val="800"/>
              </a:spcAft>
            </a:pPr>
            <a:endParaRPr lang="en-US" sz="1200" kern="100" dirty="0">
              <a:effectLst/>
              <a:latin typeface="+mn-lt"/>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b="0" i="0" u="none" strike="noStrike" baseline="0" dirty="0">
                <a:solidFill>
                  <a:srgbClr val="000000"/>
                </a:solidFill>
                <a:latin typeface="+mn-lt"/>
              </a:rPr>
              <a:t>Use caution when interpreting data for American Indian/Alaska Native, Asian, and Native Hawaiian/other Pacific Islander persons due to small numbers.</a:t>
            </a:r>
          </a:p>
          <a:p>
            <a:pPr marL="0" marR="0" lvl="0" indent="0" algn="l" defTabSz="914400" rtl="0" eaLnBrk="1" fontAlgn="base" latinLnBrk="0" hangingPunct="1">
              <a:lnSpc>
                <a:spcPct val="107000"/>
              </a:lnSpc>
              <a:spcBef>
                <a:spcPts val="0"/>
              </a:spcBef>
              <a:spcAft>
                <a:spcPts val="800"/>
              </a:spcAft>
              <a:buClrTx/>
              <a:buSzTx/>
              <a:buFontTx/>
              <a:buNone/>
              <a:tabLst/>
              <a:defRPr/>
            </a:pPr>
            <a:endParaRPr lang="en-US" sz="1200" b="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dirty="0">
                <a:solidFill>
                  <a:srgbClr val="000000"/>
                </a:solidFill>
                <a:latin typeface="+mn-lt"/>
                <a:cs typeface="Calibri" panose="020F0502020204030204" pitchFamily="34" charset="0"/>
              </a:rPr>
              <a:t>Data have been statistically adjusted to account for missing transmission category.</a:t>
            </a:r>
            <a:endParaRPr lang="en-US" sz="1200" b="1" dirty="0">
              <a:latin typeface="+mn-lt"/>
              <a:cs typeface="Calibri" panose="020F0502020204030204" pitchFamily="34" charset="0"/>
            </a:endParaRPr>
          </a:p>
          <a:p>
            <a:pPr marL="0" marR="0">
              <a:lnSpc>
                <a:spcPct val="107000"/>
              </a:lnSpc>
              <a:spcBef>
                <a:spcPts val="0"/>
              </a:spcBef>
              <a:spcAft>
                <a:spcPts val="800"/>
              </a:spcAft>
            </a:pPr>
            <a:endParaRPr lang="en-US" sz="1200" kern="100" dirty="0">
              <a:effectLst/>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dirty="0">
                <a:effectLst/>
                <a:latin typeface="+mn-lt"/>
              </a:rPr>
              <a:t>For more information on data sources, data collection and reporting practices, and case definitions, see the National HIV Surveillance System (NHSS) Technical Notes, available at </a:t>
            </a:r>
            <a:r>
              <a:rPr lang="en-US" dirty="0">
                <a:effectLst/>
                <a:latin typeface="+mn-lt"/>
                <a:hlinkClick r:id="rId4" tooltip="https://www.cdc.gov/hiv-data/nhss/index.html"/>
              </a:rPr>
              <a:t>https://www.cdc.gov/hiv-data/nhss/index.html</a:t>
            </a:r>
            <a:r>
              <a:rPr lang="en-US" dirty="0">
                <a:effectLst/>
                <a:latin typeface="+mn-lt"/>
              </a:rPr>
              <a:t>.</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3551790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1200"/>
              </a:spcBef>
              <a:spcAft>
                <a:spcPts val="0"/>
              </a:spcAft>
              <a:buClrTx/>
              <a:buSzTx/>
              <a:buFontTx/>
              <a:buNone/>
              <a:tabLst/>
              <a:defRPr/>
            </a:pPr>
            <a:r>
              <a:rPr lang="en-US" sz="1200" b="0" i="0" u="none" strike="noStrike" baseline="0" dirty="0">
                <a:solidFill>
                  <a:srgbClr val="000000"/>
                </a:solidFill>
                <a:latin typeface="+mn-lt"/>
                <a:cs typeface="Calibri" panose="020F0502020204030204" pitchFamily="34" charset="0"/>
              </a:rPr>
              <a:t>In 2023 in the United States, the highest rates of  HIV diagnoses </a:t>
            </a:r>
            <a:r>
              <a:rPr lang="en-US" sz="1200" dirty="0">
                <a:solidFill>
                  <a:srgbClr val="000000"/>
                </a:solidFill>
                <a:latin typeface="+mn-lt"/>
                <a:cs typeface="Calibri" panose="020F0502020204030204" pitchFamily="34" charset="0"/>
              </a:rPr>
              <a:t>among Hispanic/Latino persons aged </a:t>
            </a:r>
            <a:r>
              <a:rPr lang="en-US" sz="1200" b="0" i="0" dirty="0">
                <a:solidFill>
                  <a:srgbClr val="000000"/>
                </a:solidFill>
                <a:effectLst/>
                <a:latin typeface="+mn-lt"/>
                <a:cs typeface="Calibri" panose="020F0502020204030204" pitchFamily="34" charset="0"/>
              </a:rPr>
              <a:t>≥ 13 years by sex, age group, and region were as follows</a:t>
            </a:r>
            <a:r>
              <a:rPr lang="en-US" sz="1200" dirty="0">
                <a:solidFill>
                  <a:srgbClr val="000000"/>
                </a:solidFill>
                <a:latin typeface="+mn-lt"/>
                <a:cs typeface="Calibri" panose="020F0502020204030204" pitchFamily="34" charset="0"/>
              </a:rPr>
              <a:t>:</a:t>
            </a:r>
            <a:endParaRPr lang="en-US" sz="1200" dirty="0">
              <a:solidFill>
                <a:srgbClr val="000000"/>
              </a:solidFill>
              <a:effectLst/>
              <a:latin typeface="+mn-lt"/>
              <a:ea typeface="Times New Roman" panose="02020603050405020304" pitchFamily="18" charset="0"/>
              <a:cs typeface="Calibri" panose="020F0502020204030204" pitchFamily="34" charset="0"/>
            </a:endParaRPr>
          </a:p>
          <a:p>
            <a:pPr marL="630936" marR="0" indent="-171450">
              <a:lnSpc>
                <a:spcPts val="1400"/>
              </a:lnSpc>
              <a:spcBef>
                <a:spcPts val="0"/>
              </a:spcBef>
              <a:spcAft>
                <a:spcPts val="1200"/>
              </a:spcAft>
              <a:buFont typeface="Arial" panose="020B0604020202020204" pitchFamily="34" charset="0"/>
              <a:buChar char="•"/>
            </a:pPr>
            <a:r>
              <a:rPr lang="en-US" sz="1200" b="0" i="0" strike="noStrike" baseline="0" dirty="0">
                <a:solidFill>
                  <a:srgbClr val="000000"/>
                </a:solidFill>
                <a:effectLst/>
                <a:latin typeface="+mn-lt"/>
                <a:ea typeface="Times New Roman" panose="02020603050405020304" pitchFamily="18" charset="0"/>
                <a:cs typeface="Calibri" panose="020F0502020204030204" pitchFamily="34" charset="0"/>
              </a:rPr>
              <a:t>M</a:t>
            </a:r>
            <a:r>
              <a:rPr lang="en-US" sz="1200" b="0" i="0" dirty="0">
                <a:solidFill>
                  <a:srgbClr val="000000"/>
                </a:solidFill>
                <a:effectLst/>
                <a:latin typeface="+mn-lt"/>
                <a:ea typeface="Times New Roman" panose="02020603050405020304" pitchFamily="18" charset="0"/>
                <a:cs typeface="Calibri" panose="020F0502020204030204" pitchFamily="34" charset="0"/>
              </a:rPr>
              <a:t>ales (43.2)</a:t>
            </a:r>
          </a:p>
          <a:p>
            <a:pPr marL="630936" marR="0" indent="-171450">
              <a:lnSpc>
                <a:spcPts val="1400"/>
              </a:lnSpc>
              <a:spcBef>
                <a:spcPts val="0"/>
              </a:spcBef>
              <a:spcAft>
                <a:spcPts val="1200"/>
              </a:spcAft>
              <a:buFont typeface="Arial" panose="020B0604020202020204" pitchFamily="34" charset="0"/>
              <a:buChar char="•"/>
            </a:pPr>
            <a:r>
              <a:rPr lang="en-US" sz="1200" b="0" i="0" dirty="0">
                <a:solidFill>
                  <a:srgbClr val="000000"/>
                </a:solidFill>
                <a:effectLst/>
                <a:latin typeface="+mn-lt"/>
                <a:ea typeface="Times New Roman" panose="02020603050405020304" pitchFamily="18" charset="0"/>
                <a:cs typeface="Calibri" panose="020F0502020204030204" pitchFamily="34" charset="0"/>
              </a:rPr>
              <a:t>Persons aged </a:t>
            </a:r>
            <a:r>
              <a:rPr lang="en-US" sz="1200" dirty="0">
                <a:solidFill>
                  <a:srgbClr val="000000"/>
                </a:solidFill>
                <a:effectLst/>
                <a:latin typeface="+mn-lt"/>
                <a:ea typeface="Times New Roman" panose="02020603050405020304" pitchFamily="18" charset="0"/>
                <a:cs typeface="Calibri" panose="020F0502020204030204" pitchFamily="34" charset="0"/>
              </a:rPr>
              <a:t>25–34 years (54.0) </a:t>
            </a:r>
          </a:p>
          <a:p>
            <a:pPr marL="630936" marR="0" indent="-171450">
              <a:lnSpc>
                <a:spcPts val="1400"/>
              </a:lnSpc>
              <a:spcBef>
                <a:spcPts val="0"/>
              </a:spcBef>
              <a:spcAft>
                <a:spcPts val="1200"/>
              </a:spcAft>
              <a:buFont typeface="Arial" panose="020B0604020202020204" pitchFamily="34" charset="0"/>
              <a:buChar char="•"/>
            </a:pPr>
            <a:r>
              <a:rPr lang="en-US" sz="1200" dirty="0">
                <a:solidFill>
                  <a:srgbClr val="000000"/>
                </a:solidFill>
                <a:effectLst/>
                <a:latin typeface="+mn-lt"/>
                <a:ea typeface="Times New Roman" panose="02020603050405020304" pitchFamily="18" charset="0"/>
                <a:cs typeface="Calibri" panose="020F0502020204030204" pitchFamily="34" charset="0"/>
              </a:rPr>
              <a:t>Persons residing in the South (28.8)</a:t>
            </a:r>
          </a:p>
          <a:p>
            <a:pPr marL="173990" marR="0">
              <a:spcBef>
                <a:spcPts val="1200"/>
              </a:spcBef>
              <a:spcAft>
                <a:spcPts val="0"/>
              </a:spcAft>
            </a:pPr>
            <a:r>
              <a:rPr lang="en-US" sz="1200" dirty="0">
                <a:solidFill>
                  <a:srgbClr val="000000"/>
                </a:solidFill>
                <a:effectLst/>
                <a:latin typeface="+mn-lt"/>
                <a:ea typeface="Times New Roman" panose="02020603050405020304" pitchFamily="18" charset="0"/>
                <a:cs typeface="Calibri" panose="020F0502020204030204" pitchFamily="34" charset="0"/>
              </a:rPr>
              <a:t> </a:t>
            </a:r>
            <a:endParaRPr lang="en-US" sz="1200" b="0" i="0" u="none" strike="noStrike" baseline="0" dirty="0">
              <a:solidFill>
                <a:schemeClr val="tx1"/>
              </a:solidFill>
              <a:latin typeface="+mn-lt"/>
              <a:cs typeface="Calibri" panose="020F0502020204030204" pitchFamily="34" charset="0"/>
            </a:endParaRPr>
          </a:p>
          <a:p>
            <a:r>
              <a:rPr lang="en-US" sz="1200" b="0" i="1" dirty="0">
                <a:latin typeface="+mn-lt"/>
                <a:cs typeface="Calibri" panose="020F0502020204030204" pitchFamily="34" charset="0"/>
              </a:rPr>
              <a:t>Note.</a:t>
            </a:r>
          </a:p>
          <a:p>
            <a:pPr marL="0" marR="0">
              <a:lnSpc>
                <a:spcPct val="107000"/>
              </a:lnSpc>
              <a:spcBef>
                <a:spcPts val="0"/>
              </a:spcBef>
              <a:spcAft>
                <a:spcPts val="800"/>
              </a:spcAft>
            </a:pPr>
            <a:r>
              <a:rPr lang="en-US" dirty="0">
                <a:effectLst/>
                <a:latin typeface="+mn-lt"/>
              </a:rPr>
              <a:t>For more information on data sources, data collection and reporting practices, and case definitions, see the National HIV Surveillance System (NHSS) Technical Notes, available at </a:t>
            </a:r>
            <a:r>
              <a:rPr lang="en-US" dirty="0">
                <a:effectLst/>
                <a:latin typeface="+mn-lt"/>
                <a:hlinkClick r:id="rId3" tooltip="https://www.cdc.gov/hiv-data/nhss/index.html"/>
              </a:rPr>
              <a:t>https://www.cdc.gov/hiv-data/nhss/index.html</a:t>
            </a:r>
            <a:r>
              <a:rPr lang="en-US" dirty="0">
                <a:effectLst/>
                <a:latin typeface="+mn-lt"/>
              </a:rPr>
              <a:t>.</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For more information on diagnoses, see HIV Surveillance Report Technical Notes at </a:t>
            </a:r>
            <a:r>
              <a:rPr lang="en-US"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https://www.cdc.gov/hiv-data/nhss/hiv-diagnoses-deaths-prevalence.html</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1943016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effectLst/>
                <a:latin typeface="+mn-lt"/>
                <a:ea typeface="Times New Roman" panose="02020603050405020304" pitchFamily="18" charset="0"/>
                <a:cs typeface="Calibri" panose="020F0502020204030204" pitchFamily="34" charset="0"/>
              </a:rPr>
              <a:t>For 2023, </a:t>
            </a:r>
            <a:r>
              <a:rPr lang="en-US" sz="1200" b="0">
                <a:effectLst/>
                <a:latin typeface="+mn-lt"/>
                <a:ea typeface="Times New Roman" panose="02020603050405020304" pitchFamily="18" charset="0"/>
                <a:cs typeface="Calibri" panose="020F0502020204030204" pitchFamily="34" charset="0"/>
              </a:rPr>
              <a:t>the highest </a:t>
            </a:r>
            <a:r>
              <a:rPr lang="en-US" sz="1200">
                <a:effectLst/>
                <a:latin typeface="+mn-lt"/>
                <a:ea typeface="Times New Roman" panose="02020603050405020304" pitchFamily="18" charset="0"/>
                <a:cs typeface="Calibri" panose="020F0502020204030204" pitchFamily="34" charset="0"/>
              </a:rPr>
              <a:t>percentage of HIV diagnoses among females aged </a:t>
            </a:r>
            <a:r>
              <a:rPr lang="en-US" sz="1200" b="0" i="0">
                <a:solidFill>
                  <a:srgbClr val="000000"/>
                </a:solidFill>
                <a:effectLst/>
                <a:latin typeface="+mn-lt"/>
                <a:cs typeface="Calibri" panose="020F0502020204030204" pitchFamily="34" charset="0"/>
              </a:rPr>
              <a:t>≥ 13 years </a:t>
            </a:r>
            <a:r>
              <a:rPr lang="en-US" sz="1200">
                <a:effectLst/>
                <a:latin typeface="+mn-lt"/>
                <a:ea typeface="Times New Roman" panose="02020603050405020304" pitchFamily="18" charset="0"/>
                <a:cs typeface="Calibri" panose="020F0502020204030204" pitchFamily="34" charset="0"/>
              </a:rPr>
              <a:t>by race/ethnicity and U.S. population was among Black/African American females </a:t>
            </a:r>
            <a:r>
              <a:rPr lang="en-US" sz="1200" b="0">
                <a:effectLst/>
                <a:latin typeface="+mn-lt"/>
                <a:ea typeface="Times New Roman" panose="02020603050405020304" pitchFamily="18" charset="0"/>
                <a:cs typeface="Calibri" panose="020F0502020204030204" pitchFamily="34" charset="0"/>
              </a:rPr>
              <a:t>who</a:t>
            </a:r>
            <a:r>
              <a:rPr lang="en-US" sz="1200" b="1">
                <a:effectLst/>
                <a:latin typeface="+mn-lt"/>
                <a:ea typeface="Times New Roman" panose="02020603050405020304" pitchFamily="18" charset="0"/>
                <a:cs typeface="Calibri" panose="020F0502020204030204" pitchFamily="34" charset="0"/>
              </a:rPr>
              <a:t> </a:t>
            </a:r>
            <a:r>
              <a:rPr lang="en-US" sz="1200">
                <a:effectLst/>
                <a:latin typeface="+mn-lt"/>
                <a:ea typeface="Times New Roman" panose="02020603050405020304" pitchFamily="18" charset="0"/>
                <a:cs typeface="Calibri" panose="020F0502020204030204" pitchFamily="34" charset="0"/>
              </a:rPr>
              <a:t>accounted for half (50%) of HIV diagnoses but accounted for 13% of the female population.</a:t>
            </a:r>
            <a:endParaRPr lang="en-US" sz="1200">
              <a:latin typeface="+mn-lt"/>
              <a:cs typeface="Calibri" panose="020F0502020204030204" pitchFamily="34" charset="0"/>
            </a:endParaRPr>
          </a:p>
          <a:p>
            <a:endParaRPr lang="en-US" sz="1200">
              <a:latin typeface="+mn-lt"/>
              <a:cs typeface="Calibri" panose="020F0502020204030204" pitchFamily="34" charset="0"/>
            </a:endParaRPr>
          </a:p>
          <a:p>
            <a:r>
              <a:rPr lang="en-US" sz="1200" b="0" i="1">
                <a:latin typeface="+mn-lt"/>
                <a:cs typeface="Calibri" panose="020F0502020204030204" pitchFamily="34" charset="0"/>
              </a:rPr>
              <a:t>Note.</a:t>
            </a:r>
          </a:p>
          <a:p>
            <a:pPr marL="0" marR="0">
              <a:lnSpc>
                <a:spcPct val="107000"/>
              </a:lnSpc>
              <a:spcBef>
                <a:spcPts val="0"/>
              </a:spcBef>
              <a:spcAft>
                <a:spcPts val="800"/>
              </a:spcAft>
            </a:pPr>
            <a:r>
              <a:rPr lang="en-US" sz="1200" b="0" i="0" u="none" strike="noStrike" baseline="0">
                <a:solidFill>
                  <a:srgbClr val="000000"/>
                </a:solidFill>
                <a:latin typeface="+mn-lt"/>
              </a:rPr>
              <a:t>Use caution when interpreting data for American Indian/Alaska Native and Native Hawaiian/other Pacific Islander females due to small numbers.</a:t>
            </a:r>
          </a:p>
          <a:p>
            <a:pPr marL="0" marR="0">
              <a:lnSpc>
                <a:spcPct val="107000"/>
              </a:lnSpc>
              <a:spcBef>
                <a:spcPts val="0"/>
              </a:spcBef>
              <a:spcAft>
                <a:spcPts val="800"/>
              </a:spcAft>
            </a:pPr>
            <a:endParaRPr lang="en-US">
              <a:effectLst/>
              <a:latin typeface="+mn-lt"/>
            </a:endParaRPr>
          </a:p>
          <a:p>
            <a:pPr marL="0" marR="0">
              <a:lnSpc>
                <a:spcPct val="107000"/>
              </a:lnSpc>
              <a:spcBef>
                <a:spcPts val="0"/>
              </a:spcBef>
              <a:spcAft>
                <a:spcPts val="800"/>
              </a:spcAft>
            </a:pPr>
            <a:r>
              <a:rPr lang="en-US">
                <a:effectLst/>
                <a:latin typeface="+mn-lt"/>
              </a:rPr>
              <a:t>For more information on data sources, data collection and reporting practices, and case definitions, see the National HIV Surveillance System (NHSS) Technical Notes, available at </a:t>
            </a:r>
            <a:r>
              <a:rPr lang="en-US">
                <a:effectLst/>
                <a:latin typeface="+mn-lt"/>
                <a:hlinkClick r:id="rId3" tooltip="https://www.cdc.gov/hiv-data/nhss/index.html"/>
              </a:rPr>
              <a:t>https://www.cdc.gov/hiv-data/nhss/index.html</a:t>
            </a:r>
            <a:r>
              <a:rPr lang="en-US">
                <a:effectLst/>
                <a:latin typeface="+mn-lt"/>
              </a:rPr>
              <a:t>.</a:t>
            </a:r>
          </a:p>
          <a:p>
            <a:pPr marL="0" marR="0">
              <a:lnSpc>
                <a:spcPct val="107000"/>
              </a:lnSpc>
              <a:spcBef>
                <a:spcPts val="0"/>
              </a:spcBef>
              <a:spcAft>
                <a:spcPts val="800"/>
              </a:spcAft>
            </a:pPr>
            <a:endParaRPr lang="en-US">
              <a:effectLst/>
              <a:latin typeface="+mn-lt"/>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kern="100">
                <a:effectLst/>
                <a:latin typeface="Calibri" panose="020F0502020204030204" pitchFamily="34" charset="0"/>
                <a:ea typeface="Calibri" panose="020F0502020204030204" pitchFamily="34" charset="0"/>
                <a:cs typeface="Times New Roman" panose="02020603050405020304" pitchFamily="18" charset="0"/>
              </a:rPr>
              <a:t>For more information on diagnoses, see HIV Surveillance Report Technical Notes at </a:t>
            </a:r>
            <a:r>
              <a:rPr lang="en-US" sz="12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https://www.cdc.gov/hiv-data/nhss/hiv-diagnoses-deaths-prevalence.html</a:t>
            </a:r>
            <a:r>
              <a:rPr lang="en-US" sz="1200" kern="1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a:effectLst/>
              <a:latin typeface="+mn-lt"/>
            </a:endParaRPr>
          </a:p>
          <a:p>
            <a:pPr marL="0" marR="0">
              <a:lnSpc>
                <a:spcPct val="107000"/>
              </a:lnSpc>
              <a:spcBef>
                <a:spcPts val="0"/>
              </a:spcBef>
              <a:spcAft>
                <a:spcPts val="800"/>
              </a:spcAft>
            </a:pPr>
            <a:endParaRPr lang="en-US" sz="1200" kern="100">
              <a:effectLst/>
              <a:latin typeface="Calibri" panose="020F0502020204030204" pitchFamily="34" charset="0"/>
              <a:ea typeface="Calibri" panose="020F0502020204030204" pitchFamily="34" charset="0"/>
              <a:cs typeface="Calibri" panose="020F0502020204030204" pitchFamily="34" charset="0"/>
            </a:endParaRPr>
          </a:p>
          <a:p>
            <a:endParaRPr lang="en-US" sz="120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191676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00" dirty="0">
                <a:effectLst/>
                <a:latin typeface="+mn-lt"/>
                <a:ea typeface="Calibri" panose="020F0502020204030204" pitchFamily="34" charset="0"/>
                <a:cs typeface="Times New Roman" panose="02020603050405020304" pitchFamily="18"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Times New Roman" panose="02020603050405020304" pitchFamily="18" charset="0"/>
              </a:rPr>
              <a:t>National HIV Surveillance System (NHSS)</a:t>
            </a:r>
            <a:r>
              <a:rPr lang="en-US" sz="1200" kern="100" dirty="0">
                <a:effectLst/>
                <a:latin typeface="+mn-lt"/>
                <a:ea typeface="Calibri" panose="020F0502020204030204" pitchFamily="34" charset="0"/>
                <a:cs typeface="Times New Roman" panose="02020603050405020304" pitchFamily="18" charset="0"/>
              </a:rPr>
              <a:t> Technical Notes, available at </a:t>
            </a:r>
            <a:r>
              <a:rPr lang="en-US" sz="1200" dirty="0">
                <a:effectLst/>
                <a:latin typeface="+mn-lt"/>
                <a:hlinkClick r:id="rId3" tooltip="https://www.cdc.gov/hiv-data/nhss/index.html"/>
              </a:rPr>
              <a:t>https://www.cdc.gov/hiv-data/nhss/index.html</a:t>
            </a:r>
            <a:r>
              <a:rPr lang="en-US" sz="1200" dirty="0">
                <a:effectLst/>
                <a:latin typeface="+mn-lt"/>
              </a:rPr>
              <a:t>. </a:t>
            </a:r>
            <a:endParaRPr lang="en-US" sz="1200" dirty="0">
              <a:latin typeface="+mn-lt"/>
            </a:endParaRPr>
          </a:p>
          <a:p>
            <a:pPr lvl="1"/>
            <a:endParaRPr lang="en-US" sz="1200" dirty="0">
              <a:latin typeface="+mn-lt"/>
            </a:endParaRPr>
          </a:p>
          <a:p>
            <a:r>
              <a:rPr lang="en-US" sz="1200" dirty="0">
                <a:latin typeface="+mn-lt"/>
              </a:rPr>
              <a:t>For more information on diagnoses, deaths, and prevalence; see HIV Surveillance Report Technical Notes at </a:t>
            </a:r>
            <a:r>
              <a:rPr lang="en-US" sz="1200" i="0" u="none" strike="noStrike" baseline="0" dirty="0">
                <a:solidFill>
                  <a:srgbClr val="000000"/>
                </a:solidFill>
                <a:latin typeface="+mn-lt"/>
                <a:cs typeface="Calibri" panose="020F0502020204030204" pitchFamily="34" charset="0"/>
                <a:hlinkClick r:id="rId4"/>
              </a:rPr>
              <a:t>https://www.cdc.gov/hiv-data/nhss/hiv-diagnoses-deaths-prevalence.html</a:t>
            </a:r>
            <a:r>
              <a:rPr lang="en-US" sz="1200" i="0" u="none" strike="noStrike" baseline="0" dirty="0">
                <a:solidFill>
                  <a:srgbClr val="000000"/>
                </a:solidFill>
                <a:latin typeface="+mn-lt"/>
                <a:cs typeface="Calibri" panose="020F0502020204030204" pitchFamily="34" charset="0"/>
              </a:rPr>
              <a:t>. </a:t>
            </a:r>
          </a:p>
          <a:p>
            <a:endParaRPr lang="en-US" sz="1200" i="0" u="none" strike="noStrike" baseline="0" dirty="0">
              <a:solidFill>
                <a:srgbClr val="000000"/>
              </a:solidFill>
              <a:latin typeface="+mn-lt"/>
              <a:cs typeface="Calibri" panose="020F0502020204030204" pitchFamily="34" charset="0"/>
            </a:endParaRPr>
          </a:p>
          <a:p>
            <a:endParaRPr lang="en-US" sz="1200" dirty="0">
              <a:latin typeface="+mn-lt"/>
            </a:endParaRPr>
          </a:p>
          <a:p>
            <a:endParaRPr lang="en-US" kern="100" dirty="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782721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1200"/>
              </a:spcBef>
              <a:spcAft>
                <a:spcPts val="0"/>
              </a:spcAft>
              <a:buClrTx/>
              <a:buSzTx/>
              <a:buFontTx/>
              <a:buNone/>
              <a:tabLst/>
              <a:defRPr/>
            </a:pPr>
            <a:r>
              <a:rPr lang="en-US" sz="1200" b="0" i="0" u="none" strike="noStrike" baseline="0" dirty="0">
                <a:solidFill>
                  <a:srgbClr val="000000"/>
                </a:solidFill>
                <a:latin typeface="+mn-lt"/>
                <a:cs typeface="Calibri" panose="020F0502020204030204" pitchFamily="34" charset="0"/>
              </a:rPr>
              <a:t>In 2023 in the United States, the highest rates of HIV diagnoses </a:t>
            </a:r>
            <a:r>
              <a:rPr lang="en-US" sz="1200" dirty="0">
                <a:solidFill>
                  <a:srgbClr val="000000"/>
                </a:solidFill>
                <a:latin typeface="+mn-lt"/>
                <a:cs typeface="Calibri" panose="020F0502020204030204" pitchFamily="34" charset="0"/>
              </a:rPr>
              <a:t>among females aged </a:t>
            </a:r>
            <a:r>
              <a:rPr lang="en-US" sz="1200" b="0" i="0" dirty="0">
                <a:solidFill>
                  <a:srgbClr val="000000"/>
                </a:solidFill>
                <a:effectLst/>
                <a:latin typeface="+mn-lt"/>
                <a:cs typeface="Calibri" panose="020F0502020204030204" pitchFamily="34" charset="0"/>
              </a:rPr>
              <a:t>≥ 13 years by age group, race/ethnicity, and region of residence were as follows</a:t>
            </a:r>
            <a:r>
              <a:rPr lang="en-US" sz="1200" dirty="0">
                <a:solidFill>
                  <a:srgbClr val="000000"/>
                </a:solidFill>
                <a:latin typeface="+mn-lt"/>
                <a:cs typeface="Calibri" panose="020F0502020204030204" pitchFamily="34" charset="0"/>
              </a:rPr>
              <a:t>:</a:t>
            </a:r>
            <a:endParaRPr lang="en-US" sz="1200" dirty="0">
              <a:solidFill>
                <a:srgbClr val="000000"/>
              </a:solidFill>
              <a:effectLst/>
              <a:latin typeface="+mn-lt"/>
              <a:ea typeface="Times New Roman" panose="02020603050405020304" pitchFamily="18" charset="0"/>
              <a:cs typeface="Calibri" panose="020F0502020204030204" pitchFamily="34" charset="0"/>
            </a:endParaRPr>
          </a:p>
          <a:p>
            <a:pPr marL="630936" marR="0" indent="-171450">
              <a:lnSpc>
                <a:spcPts val="1400"/>
              </a:lnSpc>
              <a:spcBef>
                <a:spcPts val="0"/>
              </a:spcBef>
              <a:spcAft>
                <a:spcPts val="1200"/>
              </a:spcAft>
              <a:buFont typeface="Arial" panose="020B0604020202020204" pitchFamily="34" charset="0"/>
              <a:buChar char="•"/>
            </a:pPr>
            <a:r>
              <a:rPr lang="en-US" sz="1200" b="0" i="0" dirty="0">
                <a:solidFill>
                  <a:srgbClr val="000000"/>
                </a:solidFill>
                <a:effectLst/>
                <a:latin typeface="+mn-lt"/>
                <a:ea typeface="Times New Roman" panose="02020603050405020304" pitchFamily="18" charset="0"/>
                <a:cs typeface="Calibri" panose="020F0502020204030204" pitchFamily="34" charset="0"/>
              </a:rPr>
              <a:t>Females aged </a:t>
            </a:r>
            <a:r>
              <a:rPr lang="en-US" sz="1200" dirty="0">
                <a:solidFill>
                  <a:srgbClr val="000000"/>
                </a:solidFill>
                <a:effectLst/>
                <a:latin typeface="+mn-lt"/>
                <a:ea typeface="Times New Roman" panose="02020603050405020304" pitchFamily="18" charset="0"/>
                <a:cs typeface="Calibri" panose="020F0502020204030204" pitchFamily="34" charset="0"/>
              </a:rPr>
              <a:t>25–34 years (9.2)</a:t>
            </a:r>
          </a:p>
          <a:p>
            <a:pPr marL="630936" marR="0" indent="-171450">
              <a:lnSpc>
                <a:spcPts val="1400"/>
              </a:lnSpc>
              <a:spcBef>
                <a:spcPts val="0"/>
              </a:spcBef>
              <a:spcAft>
                <a:spcPts val="1200"/>
              </a:spcAft>
              <a:buFont typeface="Arial" panose="020B0604020202020204" pitchFamily="34" charset="0"/>
              <a:buChar char="•"/>
            </a:pPr>
            <a:r>
              <a:rPr lang="en-US" sz="1200" dirty="0">
                <a:solidFill>
                  <a:srgbClr val="000000"/>
                </a:solidFill>
                <a:effectLst/>
                <a:latin typeface="+mn-lt"/>
                <a:ea typeface="Times New Roman" panose="02020603050405020304" pitchFamily="18" charset="0"/>
                <a:cs typeface="Calibri" panose="020F0502020204030204" pitchFamily="34" charset="0"/>
              </a:rPr>
              <a:t>Black/African American females (19.6)</a:t>
            </a:r>
            <a:endParaRPr lang="en-US" sz="1200" b="1" dirty="0">
              <a:solidFill>
                <a:srgbClr val="000000"/>
              </a:solidFill>
              <a:effectLst/>
              <a:latin typeface="+mn-lt"/>
              <a:ea typeface="Times New Roman" panose="02020603050405020304" pitchFamily="18" charset="0"/>
              <a:cs typeface="Calibri" panose="020F0502020204030204" pitchFamily="34" charset="0"/>
            </a:endParaRPr>
          </a:p>
          <a:p>
            <a:pPr marL="630936" marR="0" indent="-171450">
              <a:lnSpc>
                <a:spcPts val="1400"/>
              </a:lnSpc>
              <a:spcBef>
                <a:spcPts val="0"/>
              </a:spcBef>
              <a:spcAft>
                <a:spcPts val="1200"/>
              </a:spcAft>
              <a:buFont typeface="Arial" panose="020B0604020202020204" pitchFamily="34" charset="0"/>
              <a:buChar char="•"/>
            </a:pPr>
            <a:r>
              <a:rPr lang="en-US" sz="1200" b="0" dirty="0">
                <a:solidFill>
                  <a:srgbClr val="000000"/>
                </a:solidFill>
                <a:effectLst/>
                <a:latin typeface="+mn-lt"/>
                <a:ea typeface="Times New Roman" panose="02020603050405020304" pitchFamily="18" charset="0"/>
                <a:cs typeface="Calibri" panose="020F0502020204030204" pitchFamily="34" charset="0"/>
              </a:rPr>
              <a:t>Females</a:t>
            </a:r>
            <a:r>
              <a:rPr lang="en-US" sz="1200" b="1" dirty="0">
                <a:solidFill>
                  <a:srgbClr val="000000"/>
                </a:solidFill>
                <a:effectLst/>
                <a:latin typeface="+mn-lt"/>
                <a:ea typeface="Times New Roman" panose="02020603050405020304" pitchFamily="18" charset="0"/>
                <a:cs typeface="Calibri" panose="020F0502020204030204" pitchFamily="34" charset="0"/>
              </a:rPr>
              <a:t> </a:t>
            </a:r>
            <a:r>
              <a:rPr lang="en-US" sz="1200" dirty="0">
                <a:solidFill>
                  <a:srgbClr val="000000"/>
                </a:solidFill>
                <a:effectLst/>
                <a:latin typeface="+mn-lt"/>
                <a:ea typeface="Times New Roman" panose="02020603050405020304" pitchFamily="18" charset="0"/>
                <a:cs typeface="Calibri" panose="020F0502020204030204" pitchFamily="34" charset="0"/>
              </a:rPr>
              <a:t>residing in the South (7.2)</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b="0" i="0" u="none" strike="noStrike" baseline="0" dirty="0">
              <a:solidFill>
                <a:schemeClr val="tx1"/>
              </a:solidFill>
              <a:latin typeface="+mn-lt"/>
              <a:cs typeface="Calibri" panose="020F0502020204030204" pitchFamily="34" charset="0"/>
            </a:endParaRPr>
          </a:p>
          <a:p>
            <a:r>
              <a:rPr lang="en-US" sz="1200" b="0" i="1" dirty="0">
                <a:latin typeface="+mn-lt"/>
                <a:cs typeface="Calibri" panose="020F0502020204030204" pitchFamily="34" charset="0"/>
              </a:rPr>
              <a:t>Note.</a:t>
            </a:r>
          </a:p>
          <a:p>
            <a:pPr marL="0" marR="0">
              <a:lnSpc>
                <a:spcPct val="107000"/>
              </a:lnSpc>
              <a:spcBef>
                <a:spcPts val="0"/>
              </a:spcBef>
              <a:spcAft>
                <a:spcPts val="800"/>
              </a:spcAft>
            </a:pPr>
            <a:r>
              <a:rPr lang="en-US" sz="1200" dirty="0">
                <a:solidFill>
                  <a:srgbClr val="000000"/>
                </a:solidFill>
                <a:latin typeface="+mn-lt"/>
              </a:rPr>
              <a:t>Use caution when interpreting data for American Indian/Alaska Native and Native Hawaiian/other Pacific Islander females as rates are based on small numbers.</a:t>
            </a:r>
            <a:r>
              <a:rPr lang="en-US" sz="1200" b="0" i="0" dirty="0">
                <a:solidFill>
                  <a:srgbClr val="000000"/>
                </a:solidFill>
                <a:effectLst/>
                <a:latin typeface="+mn-lt"/>
              </a:rPr>
              <a:t> </a:t>
            </a:r>
          </a:p>
          <a:p>
            <a:pPr marL="0" marR="0">
              <a:lnSpc>
                <a:spcPct val="107000"/>
              </a:lnSpc>
              <a:spcBef>
                <a:spcPts val="0"/>
              </a:spcBef>
              <a:spcAft>
                <a:spcPts val="800"/>
              </a:spcAft>
            </a:pPr>
            <a:endParaRPr lang="en-US" dirty="0">
              <a:effectLst/>
              <a:latin typeface="+mn-lt"/>
            </a:endParaRPr>
          </a:p>
          <a:p>
            <a:pPr marL="0" marR="0">
              <a:lnSpc>
                <a:spcPct val="107000"/>
              </a:lnSpc>
              <a:spcBef>
                <a:spcPts val="0"/>
              </a:spcBef>
              <a:spcAft>
                <a:spcPts val="800"/>
              </a:spcAft>
            </a:pPr>
            <a:r>
              <a:rPr lang="en-US" dirty="0">
                <a:effectLst/>
                <a:latin typeface="+mn-lt"/>
              </a:rPr>
              <a:t>For more information on data sources, data collection and reporting practices, and case definitions, see the National HIV Surveillance System (NHSS) Technical Notes, available at </a:t>
            </a:r>
            <a:r>
              <a:rPr lang="en-US" dirty="0">
                <a:effectLst/>
                <a:latin typeface="+mn-lt"/>
                <a:hlinkClick r:id="rId3" tooltip="https://www.cdc.gov/hiv-data/nhss/index.html"/>
              </a:rPr>
              <a:t>https://www.cdc.gov/hiv-data/nhss/index.html</a:t>
            </a:r>
            <a:r>
              <a:rPr lang="en-US" dirty="0">
                <a:effectLst/>
                <a:latin typeface="+mn-lt"/>
              </a:rPr>
              <a:t>.</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For more information on diagnoses, see HIV Surveillance Report Technical Notes at </a:t>
            </a:r>
            <a:r>
              <a:rPr lang="en-US"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https://www.cdc.gov/hiv-data/nhss/hiv-diagnoses-deaths-prevalence.html</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3705282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1200"/>
              </a:spcBef>
              <a:spcAft>
                <a:spcPts val="0"/>
              </a:spcAft>
              <a:buClrTx/>
              <a:buSzTx/>
              <a:buFontTx/>
              <a:buNone/>
              <a:tabLst/>
              <a:defRPr/>
            </a:pPr>
            <a:r>
              <a:rPr lang="en-US" sz="1200" b="0" i="0" u="none" strike="noStrike" baseline="0">
                <a:solidFill>
                  <a:srgbClr val="000000"/>
                </a:solidFill>
                <a:latin typeface="+mn-lt"/>
                <a:cs typeface="Calibri" panose="020F0502020204030204" pitchFamily="34" charset="0"/>
              </a:rPr>
              <a:t>In 2023 in the United States, the highest rates of HIV diagnoses </a:t>
            </a:r>
            <a:r>
              <a:rPr lang="en-US" sz="1200">
                <a:solidFill>
                  <a:srgbClr val="000000"/>
                </a:solidFill>
                <a:latin typeface="+mn-lt"/>
                <a:cs typeface="Calibri" panose="020F0502020204030204" pitchFamily="34" charset="0"/>
              </a:rPr>
              <a:t>among Black/African American females aged </a:t>
            </a:r>
            <a:r>
              <a:rPr lang="en-US" sz="1200" b="0" i="0">
                <a:solidFill>
                  <a:srgbClr val="000000"/>
                </a:solidFill>
                <a:effectLst/>
                <a:latin typeface="+mn-lt"/>
                <a:cs typeface="Calibri" panose="020F0502020204030204" pitchFamily="34" charset="0"/>
              </a:rPr>
              <a:t>≥ 13 years by age group and region were as follows</a:t>
            </a:r>
            <a:r>
              <a:rPr lang="en-US" sz="1200">
                <a:solidFill>
                  <a:srgbClr val="000000"/>
                </a:solidFill>
                <a:latin typeface="+mn-lt"/>
                <a:cs typeface="Calibri" panose="020F0502020204030204" pitchFamily="34" charset="0"/>
              </a:rPr>
              <a:t>:</a:t>
            </a:r>
            <a:endParaRPr lang="en-US" sz="1200">
              <a:solidFill>
                <a:srgbClr val="000000"/>
              </a:solidFill>
              <a:effectLst/>
              <a:latin typeface="+mn-lt"/>
              <a:ea typeface="Times New Roman" panose="02020603050405020304" pitchFamily="18" charset="0"/>
              <a:cs typeface="Calibri" panose="020F0502020204030204" pitchFamily="34" charset="0"/>
            </a:endParaRPr>
          </a:p>
          <a:p>
            <a:pPr marL="630936" marR="0" indent="-171450">
              <a:lnSpc>
                <a:spcPts val="1400"/>
              </a:lnSpc>
              <a:spcBef>
                <a:spcPts val="0"/>
              </a:spcBef>
              <a:spcAft>
                <a:spcPts val="1200"/>
              </a:spcAft>
              <a:buFont typeface="Arial" panose="020B0604020202020204" pitchFamily="34" charset="0"/>
              <a:buChar char="•"/>
            </a:pPr>
            <a:r>
              <a:rPr lang="en-US" sz="1200" b="0" i="0">
                <a:solidFill>
                  <a:srgbClr val="000000"/>
                </a:solidFill>
                <a:effectLst/>
                <a:latin typeface="+mn-lt"/>
                <a:ea typeface="Times New Roman" panose="02020603050405020304" pitchFamily="18" charset="0"/>
                <a:cs typeface="Calibri" panose="020F0502020204030204" pitchFamily="34" charset="0"/>
              </a:rPr>
              <a:t>Females aged 3</a:t>
            </a:r>
            <a:r>
              <a:rPr lang="en-US" sz="1200">
                <a:solidFill>
                  <a:srgbClr val="000000"/>
                </a:solidFill>
                <a:effectLst/>
                <a:latin typeface="+mn-lt"/>
                <a:ea typeface="Times New Roman" panose="02020603050405020304" pitchFamily="18" charset="0"/>
                <a:cs typeface="Calibri" panose="020F0502020204030204" pitchFamily="34" charset="0"/>
              </a:rPr>
              <a:t>5–44 years (31.8) </a:t>
            </a:r>
            <a:r>
              <a:rPr lang="en-US" sz="1200" strike="sngStrike">
                <a:solidFill>
                  <a:srgbClr val="000000"/>
                </a:solidFill>
                <a:effectLst/>
                <a:latin typeface="+mn-lt"/>
                <a:ea typeface="Times New Roman" panose="02020603050405020304" pitchFamily="18" charset="0"/>
                <a:cs typeface="Calibri" panose="020F0502020204030204" pitchFamily="34" charset="0"/>
              </a:rPr>
              <a:t> </a:t>
            </a:r>
            <a:endParaRPr lang="en-US" sz="1200" strike="noStrike">
              <a:solidFill>
                <a:srgbClr val="000000"/>
              </a:solidFill>
              <a:effectLst/>
              <a:latin typeface="+mn-lt"/>
              <a:ea typeface="Times New Roman" panose="02020603050405020304" pitchFamily="18" charset="0"/>
              <a:cs typeface="Calibri" panose="020F0502020204030204" pitchFamily="34" charset="0"/>
            </a:endParaRPr>
          </a:p>
          <a:p>
            <a:pPr marL="630936" marR="0" indent="-171450">
              <a:lnSpc>
                <a:spcPts val="1400"/>
              </a:lnSpc>
              <a:spcBef>
                <a:spcPts val="0"/>
              </a:spcBef>
              <a:spcAft>
                <a:spcPts val="1200"/>
              </a:spcAft>
              <a:buFont typeface="Arial" panose="020B0604020202020204" pitchFamily="34" charset="0"/>
              <a:buChar char="•"/>
            </a:pPr>
            <a:r>
              <a:rPr lang="en-US" sz="1200" b="0" strike="noStrike">
                <a:solidFill>
                  <a:srgbClr val="000000"/>
                </a:solidFill>
                <a:effectLst/>
                <a:latin typeface="+mn-lt"/>
                <a:ea typeface="Times New Roman" panose="02020603050405020304" pitchFamily="18" charset="0"/>
                <a:cs typeface="Calibri" panose="020F0502020204030204" pitchFamily="34" charset="0"/>
              </a:rPr>
              <a:t>Females</a:t>
            </a:r>
            <a:r>
              <a:rPr lang="en-US" sz="1200" b="1" strike="noStrike">
                <a:solidFill>
                  <a:srgbClr val="000000"/>
                </a:solidFill>
                <a:effectLst/>
                <a:latin typeface="+mn-lt"/>
                <a:ea typeface="Times New Roman" panose="02020603050405020304" pitchFamily="18" charset="0"/>
                <a:cs typeface="Calibri" panose="020F0502020204030204" pitchFamily="34" charset="0"/>
              </a:rPr>
              <a:t> </a:t>
            </a:r>
            <a:r>
              <a:rPr lang="en-US" sz="1200">
                <a:solidFill>
                  <a:srgbClr val="000000"/>
                </a:solidFill>
                <a:effectLst/>
                <a:latin typeface="+mn-lt"/>
                <a:ea typeface="Times New Roman" panose="02020603050405020304" pitchFamily="18" charset="0"/>
                <a:cs typeface="Calibri" panose="020F0502020204030204" pitchFamily="34" charset="0"/>
              </a:rPr>
              <a:t>residing in the South (20.4) </a:t>
            </a:r>
            <a:endParaRPr lang="en-US" sz="1200" b="0" i="0">
              <a:solidFill>
                <a:srgbClr val="000000"/>
              </a:solidFill>
              <a:effectLst/>
              <a:latin typeface="+mn-lt"/>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b="0" i="0" u="none" strike="noStrike" baseline="0">
              <a:solidFill>
                <a:schemeClr val="tx1"/>
              </a:solidFill>
              <a:latin typeface="+mn-lt"/>
              <a:cs typeface="Calibri" panose="020F0502020204030204" pitchFamily="34" charset="0"/>
            </a:endParaRPr>
          </a:p>
          <a:p>
            <a:r>
              <a:rPr lang="en-US" sz="1200" b="0" i="1">
                <a:latin typeface="+mn-lt"/>
                <a:cs typeface="Calibri" panose="020F0502020204030204" pitchFamily="34" charset="0"/>
              </a:rPr>
              <a:t>Note.</a:t>
            </a:r>
          </a:p>
          <a:p>
            <a:pPr marL="0" marR="0">
              <a:lnSpc>
                <a:spcPct val="107000"/>
              </a:lnSpc>
              <a:spcBef>
                <a:spcPts val="0"/>
              </a:spcBef>
              <a:spcAft>
                <a:spcPts val="800"/>
              </a:spcAft>
            </a:pPr>
            <a:r>
              <a:rPr lang="en-US">
                <a:effectLst/>
                <a:latin typeface="+mn-lt"/>
              </a:rPr>
              <a:t>For more information on data sources, data collection and reporting practices, and case definitions, see the National HIV Surveillance System (NHSS) Technical Notes, available at </a:t>
            </a:r>
            <a:r>
              <a:rPr lang="en-US">
                <a:effectLst/>
                <a:latin typeface="+mn-lt"/>
                <a:hlinkClick r:id="rId3" tooltip="https://www.cdc.gov/hiv-data/nhss/index.html"/>
              </a:rPr>
              <a:t>https://www.cdc.gov/hiv-data/nhss/index.html</a:t>
            </a:r>
            <a:r>
              <a:rPr lang="en-US">
                <a:effectLst/>
                <a:latin typeface="+mn-lt"/>
              </a:rPr>
              <a:t>.</a:t>
            </a:r>
          </a:p>
          <a:p>
            <a:pPr marL="0" marR="0">
              <a:lnSpc>
                <a:spcPct val="107000"/>
              </a:lnSpc>
              <a:spcBef>
                <a:spcPts val="0"/>
              </a:spcBef>
              <a:spcAft>
                <a:spcPts val="800"/>
              </a:spcAft>
            </a:pPr>
            <a:endParaRPr lang="en-US" sz="1200" kern="1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kern="100">
                <a:effectLst/>
                <a:latin typeface="Calibri" panose="020F0502020204030204" pitchFamily="34" charset="0"/>
                <a:ea typeface="Calibri" panose="020F0502020204030204" pitchFamily="34" charset="0"/>
                <a:cs typeface="Times New Roman" panose="02020603050405020304" pitchFamily="18" charset="0"/>
              </a:rPr>
              <a:t>For more information on diagnoses, see HIV Surveillance Report Technical Notes at </a:t>
            </a:r>
            <a:r>
              <a:rPr lang="en-US" sz="12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https://www.cdc.gov/hiv-data/nhss/hiv-diagnoses-deaths-prevalence.html</a:t>
            </a:r>
            <a:r>
              <a:rPr lang="en-US" sz="1200" kern="1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200" kern="100">
              <a:effectLst/>
              <a:latin typeface="Calibri" panose="020F0502020204030204" pitchFamily="34" charset="0"/>
              <a:ea typeface="Calibri" panose="020F0502020204030204" pitchFamily="34" charset="0"/>
              <a:cs typeface="Calibri" panose="020F0502020204030204" pitchFamily="34" charset="0"/>
            </a:endParaRPr>
          </a:p>
          <a:p>
            <a:endParaRPr lang="en-US" sz="120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767664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base" latinLnBrk="0" hangingPunct="1">
              <a:lnSpc>
                <a:spcPts val="1400"/>
              </a:lnSpc>
              <a:spcBef>
                <a:spcPts val="0"/>
              </a:spcBef>
              <a:spcAft>
                <a:spcPts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pPr>
            <a:r>
              <a:rPr lang="en-US" sz="1200">
                <a:solidFill>
                  <a:srgbClr val="000000"/>
                </a:solidFill>
                <a:effectLst/>
                <a:latin typeface="+mn-lt"/>
                <a:ea typeface="Times New Roman" panose="02020603050405020304" pitchFamily="18" charset="0"/>
                <a:cs typeface="Calibri" panose="020F0502020204030204" pitchFamily="34" charset="0"/>
              </a:rPr>
              <a:t>In 2023 in the United States and 6 territories and freely associated states, the highest numbers and percentages of HIV diagnoses among persons aged 13–24 years by </a:t>
            </a:r>
            <a:r>
              <a:rPr lang="en-US" sz="1200" b="0">
                <a:solidFill>
                  <a:srgbClr val="000000"/>
                </a:solidFill>
                <a:effectLst/>
                <a:latin typeface="+mn-lt"/>
                <a:ea typeface="Times New Roman" panose="02020603050405020304" pitchFamily="18" charset="0"/>
                <a:cs typeface="Calibri" panose="020F0502020204030204" pitchFamily="34" charset="0"/>
              </a:rPr>
              <a:t>sex</a:t>
            </a:r>
            <a:r>
              <a:rPr lang="en-US" sz="1200">
                <a:solidFill>
                  <a:srgbClr val="000000"/>
                </a:solidFill>
                <a:effectLst/>
                <a:latin typeface="+mn-lt"/>
                <a:ea typeface="Times New Roman" panose="02020603050405020304" pitchFamily="18" charset="0"/>
                <a:cs typeface="Calibri" panose="020F0502020204030204" pitchFamily="34" charset="0"/>
              </a:rPr>
              <a:t>, age group, race/ethnicity, and region were as follows: </a:t>
            </a:r>
          </a:p>
          <a:p>
            <a:pPr marL="630936" marR="0" lvl="0" indent="-173736">
              <a:lnSpc>
                <a:spcPts val="1400"/>
              </a:lnSpc>
              <a:spcBef>
                <a:spcPts val="0"/>
              </a:spcBef>
              <a:spcAft>
                <a:spcPts val="120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b="0">
                <a:solidFill>
                  <a:srgbClr val="000000"/>
                </a:solidFill>
                <a:effectLst/>
                <a:latin typeface="+mn-lt"/>
                <a:ea typeface="Times New Roman" panose="02020603050405020304" pitchFamily="18" charset="0"/>
                <a:cs typeface="Calibri" panose="020F0502020204030204" pitchFamily="34" charset="0"/>
              </a:rPr>
              <a:t>Males</a:t>
            </a:r>
            <a:r>
              <a:rPr lang="en-US" sz="1200">
                <a:solidFill>
                  <a:srgbClr val="000000"/>
                </a:solidFill>
                <a:effectLst/>
                <a:latin typeface="+mn-lt"/>
                <a:ea typeface="Times New Roman" panose="02020603050405020304" pitchFamily="18" charset="0"/>
                <a:cs typeface="Calibri" panose="020F0502020204030204" pitchFamily="34" charset="0"/>
              </a:rPr>
              <a:t>—6,361 (89%)</a:t>
            </a:r>
          </a:p>
          <a:p>
            <a:pPr marL="630936" marR="0" lvl="0" indent="-173736">
              <a:lnSpc>
                <a:spcPts val="1400"/>
              </a:lnSpc>
              <a:spcBef>
                <a:spcPts val="0"/>
              </a:spcBef>
              <a:spcAft>
                <a:spcPts val="120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a:solidFill>
                  <a:srgbClr val="000000"/>
                </a:solidFill>
                <a:effectLst/>
                <a:latin typeface="+mn-lt"/>
                <a:ea typeface="Times New Roman" panose="02020603050405020304" pitchFamily="18" charset="0"/>
                <a:cs typeface="Calibri" panose="020F0502020204030204" pitchFamily="34" charset="0"/>
              </a:rPr>
              <a:t>20–22 years—1,116 (43%) </a:t>
            </a:r>
          </a:p>
          <a:p>
            <a:pPr marL="630936" marR="0" lvl="0" indent="-173736">
              <a:lnSpc>
                <a:spcPts val="1400"/>
              </a:lnSpc>
              <a:spcBef>
                <a:spcPts val="0"/>
              </a:spcBef>
              <a:spcAft>
                <a:spcPts val="120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a:solidFill>
                  <a:srgbClr val="000000"/>
                </a:solidFill>
                <a:effectLst/>
                <a:latin typeface="+mn-lt"/>
                <a:ea typeface="Times New Roman" panose="02020603050405020304" pitchFamily="18" charset="0"/>
                <a:cs typeface="Calibri" panose="020F0502020204030204" pitchFamily="34" charset="0"/>
              </a:rPr>
              <a:t>Black/African American persons—3,397 (47%)</a:t>
            </a:r>
          </a:p>
          <a:p>
            <a:pPr marL="630936" marR="0" lvl="0" indent="-173736">
              <a:lnSpc>
                <a:spcPts val="1400"/>
              </a:lnSpc>
              <a:spcBef>
                <a:spcPts val="0"/>
              </a:spcBef>
              <a:spcAft>
                <a:spcPts val="120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a:solidFill>
                  <a:srgbClr val="000000"/>
                </a:solidFill>
                <a:effectLst/>
                <a:latin typeface="+mn-lt"/>
                <a:ea typeface="Times New Roman" panose="02020603050405020304" pitchFamily="18" charset="0"/>
                <a:cs typeface="Calibri" panose="020F0502020204030204" pitchFamily="34" charset="0"/>
              </a:rPr>
              <a:t>South—4,024 (56%)</a:t>
            </a:r>
          </a:p>
          <a:p>
            <a:endParaRPr lang="en-US" sz="1200">
              <a:latin typeface="+mn-lt"/>
              <a:cs typeface="Calibri" panose="020F0502020204030204" pitchFamily="34" charset="0"/>
            </a:endParaRPr>
          </a:p>
          <a:p>
            <a:pPr marL="0" marR="0">
              <a:lnSpc>
                <a:spcPct val="107000"/>
              </a:lnSpc>
              <a:spcBef>
                <a:spcPts val="0"/>
              </a:spcBef>
              <a:spcAft>
                <a:spcPts val="800"/>
              </a:spcAft>
            </a:pPr>
            <a:r>
              <a:rPr lang="en-US" sz="1200" i="1" kern="100">
                <a:effectLst/>
                <a:latin typeface="+mn-lt"/>
                <a:ea typeface="Calibri" panose="020F0502020204030204" pitchFamily="34" charset="0"/>
                <a:cs typeface="Calibri" panose="020F0502020204030204" pitchFamily="34" charset="0"/>
              </a:rPr>
              <a:t>Note.</a:t>
            </a:r>
            <a:endParaRPr lang="en-US" sz="1200" kern="100">
              <a:effectLst/>
              <a:latin typeface="+mn-lt"/>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b="0" i="0" u="none" strike="noStrike" baseline="0">
                <a:solidFill>
                  <a:srgbClr val="000000"/>
                </a:solidFill>
                <a:latin typeface="+mn-lt"/>
                <a:cs typeface="Calibri" panose="020F0502020204030204" pitchFamily="34" charset="0"/>
              </a:rPr>
              <a:t>For additional data, see Table 7b in the report </a:t>
            </a:r>
            <a:r>
              <a:rPr lang="en-US" sz="1200" i="1" kern="100">
                <a:effectLst/>
                <a:latin typeface="+mn-lt"/>
                <a:ea typeface="Calibri" panose="020F0502020204030204" pitchFamily="34" charset="0"/>
                <a:cs typeface="Times New Roman" panose="02020603050405020304" pitchFamily="18" charset="0"/>
              </a:rPr>
              <a:t>Diagnoses, Deaths and Prevalence of HIV in the United States and 6 Territories and Freely Associated States 2023 at </a:t>
            </a:r>
            <a:r>
              <a:rPr lang="en-US" sz="1200" i="0" u="none" strike="noStrike" baseline="0">
                <a:solidFill>
                  <a:srgbClr val="000000"/>
                </a:solidFill>
                <a:latin typeface="+mn-lt"/>
                <a:cs typeface="Calibri" panose="020F0502020204030204" pitchFamily="34" charset="0"/>
                <a:hlinkClick r:id="rId3"/>
              </a:rPr>
              <a:t>https://www.cdc.gov/hiv-data/nhss/hiv-diagnoses-deaths-prevalence.html</a:t>
            </a:r>
            <a:r>
              <a:rPr lang="en-US" sz="1200" b="0" i="0" u="none" strike="noStrike" baseline="0">
                <a:solidFill>
                  <a:srgbClr val="000000"/>
                </a:solidFill>
                <a:latin typeface="+mn-lt"/>
                <a:cs typeface="Calibri" panose="020F0502020204030204" pitchFamily="34" charset="0"/>
              </a:rPr>
              <a:t>.  </a:t>
            </a:r>
          </a:p>
          <a:p>
            <a:pPr marL="0" marR="0">
              <a:lnSpc>
                <a:spcPct val="107000"/>
              </a:lnSpc>
              <a:spcBef>
                <a:spcPts val="0"/>
              </a:spcBef>
              <a:spcAft>
                <a:spcPts val="800"/>
              </a:spcAft>
            </a:pPr>
            <a:endParaRPr lang="en-US" sz="1200" kern="100">
              <a:effectLst/>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b="0" i="0" u="none" strike="noStrike" baseline="0">
                <a:solidFill>
                  <a:srgbClr val="000000"/>
                </a:solidFill>
                <a:latin typeface="+mn-lt"/>
              </a:rPr>
              <a:t>Use caution when interpreting data for persons aged 13–14 years, American Indian/Alaska Native, and Native Hawaiian/other Pacific Islander persons due to small numbers.</a:t>
            </a:r>
          </a:p>
          <a:p>
            <a:pPr marL="0" marR="0">
              <a:lnSpc>
                <a:spcPct val="107000"/>
              </a:lnSpc>
              <a:spcBef>
                <a:spcPts val="0"/>
              </a:spcBef>
              <a:spcAft>
                <a:spcPts val="800"/>
              </a:spcAft>
            </a:pPr>
            <a:endParaRPr lang="en-US">
              <a:effectLst/>
              <a:latin typeface="+mn-lt"/>
            </a:endParaRPr>
          </a:p>
          <a:p>
            <a:pPr marL="0" marR="0">
              <a:lnSpc>
                <a:spcPct val="107000"/>
              </a:lnSpc>
              <a:spcBef>
                <a:spcPts val="0"/>
              </a:spcBef>
              <a:spcAft>
                <a:spcPts val="800"/>
              </a:spcAft>
            </a:pPr>
            <a:r>
              <a:rPr lang="en-US">
                <a:effectLst/>
                <a:latin typeface="+mn-lt"/>
              </a:rPr>
              <a:t>For more information on data sources, data collection and reporting practices, and case definitions, see the National HIV Surveillance System (NHSS) Technical Notes, available at </a:t>
            </a:r>
            <a:r>
              <a:rPr lang="en-US">
                <a:effectLst/>
                <a:latin typeface="+mn-lt"/>
                <a:hlinkClick r:id="rId4" tooltip="https://www.cdc.gov/hiv-data/nhss/index.html"/>
              </a:rPr>
              <a:t>https://www.cdc.gov/hiv-data/nhss/index.html</a:t>
            </a:r>
            <a:r>
              <a:rPr lang="en-US">
                <a:effectLst/>
                <a:latin typeface="+mn-lt"/>
              </a:rPr>
              <a:t>.</a:t>
            </a:r>
          </a:p>
          <a:p>
            <a:pPr marL="0" marR="0">
              <a:lnSpc>
                <a:spcPct val="107000"/>
              </a:lnSpc>
              <a:spcBef>
                <a:spcPts val="0"/>
              </a:spcBef>
              <a:spcAft>
                <a:spcPts val="800"/>
              </a:spcAft>
            </a:pPr>
            <a:endParaRPr lang="en-US" sz="1200" kern="100">
              <a:effectLst/>
              <a:latin typeface="Calibri" panose="020F0502020204030204" pitchFamily="34" charset="0"/>
              <a:ea typeface="Calibri" panose="020F0502020204030204" pitchFamily="34" charset="0"/>
              <a:cs typeface="Calibri" panose="020F0502020204030204" pitchFamily="34" charset="0"/>
            </a:endParaRPr>
          </a:p>
          <a:p>
            <a:endParaRPr lang="en-US" sz="120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3219840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ts val="1200"/>
              </a:spcBef>
              <a:spcAft>
                <a:spcPts val="0"/>
              </a:spcAft>
              <a:buClrTx/>
              <a:buSzTx/>
              <a:buFontTx/>
              <a:buNone/>
              <a:tabLst/>
              <a:defRPr/>
            </a:pPr>
            <a:r>
              <a:rPr lang="en-US" sz="1200" b="0" i="0" u="none" strike="noStrike" baseline="0">
                <a:solidFill>
                  <a:srgbClr val="000000"/>
                </a:solidFill>
                <a:latin typeface="+mn-lt"/>
                <a:cs typeface="Calibri" panose="020F0502020204030204" pitchFamily="34" charset="0"/>
              </a:rPr>
              <a:t>In 2023 in the United States, HIV diagnoses </a:t>
            </a:r>
            <a:r>
              <a:rPr lang="en-US" sz="1200">
                <a:solidFill>
                  <a:srgbClr val="000000"/>
                </a:solidFill>
                <a:latin typeface="+mn-lt"/>
                <a:cs typeface="Calibri" panose="020F0502020204030204" pitchFamily="34" charset="0"/>
              </a:rPr>
              <a:t>among persons aged 13</a:t>
            </a:r>
            <a:r>
              <a:rPr lang="en-US" sz="1200">
                <a:solidFill>
                  <a:srgbClr val="000000"/>
                </a:solidFill>
                <a:effectLst/>
                <a:latin typeface="+mn-lt"/>
                <a:ea typeface="Times New Roman" panose="02020603050405020304" pitchFamily="18" charset="0"/>
                <a:cs typeface="Calibri" panose="020F0502020204030204" pitchFamily="34" charset="0"/>
              </a:rPr>
              <a:t>–24 years </a:t>
            </a:r>
            <a:r>
              <a:rPr lang="en-US" sz="1200" b="0">
                <a:solidFill>
                  <a:srgbClr val="000000"/>
                </a:solidFill>
                <a:effectLst/>
                <a:latin typeface="+mn-lt"/>
                <a:ea typeface="Times New Roman" panose="02020603050405020304" pitchFamily="18" charset="0"/>
                <a:cs typeface="Calibri" panose="020F0502020204030204" pitchFamily="34" charset="0"/>
              </a:rPr>
              <a:t>by sex, age at diagnosis, race/ethnicity, and region</a:t>
            </a:r>
            <a:r>
              <a:rPr lang="en-US" sz="1200" b="1">
                <a:solidFill>
                  <a:srgbClr val="000000"/>
                </a:solidFill>
                <a:effectLst/>
                <a:latin typeface="+mn-lt"/>
                <a:ea typeface="Times New Roman" panose="02020603050405020304" pitchFamily="18" charset="0"/>
                <a:cs typeface="Calibri" panose="020F0502020204030204" pitchFamily="34" charset="0"/>
              </a:rPr>
              <a:t> </a:t>
            </a:r>
            <a:r>
              <a:rPr lang="en-US" sz="1200" b="0" i="0">
                <a:solidFill>
                  <a:srgbClr val="000000"/>
                </a:solidFill>
                <a:effectLst/>
                <a:latin typeface="+mn-lt"/>
                <a:cs typeface="Calibri" panose="020F0502020204030204" pitchFamily="34" charset="0"/>
              </a:rPr>
              <a:t>were as follows</a:t>
            </a:r>
            <a:r>
              <a:rPr lang="en-US" sz="1200">
                <a:solidFill>
                  <a:srgbClr val="000000"/>
                </a:solidFill>
                <a:latin typeface="+mn-lt"/>
                <a:cs typeface="Calibri" panose="020F0502020204030204" pitchFamily="34" charset="0"/>
              </a:rPr>
              <a:t>:</a:t>
            </a:r>
            <a:endParaRPr lang="en-US" sz="1200" b="0" i="0" strike="sngStrike">
              <a:solidFill>
                <a:srgbClr val="000000"/>
              </a:solidFill>
              <a:effectLst/>
              <a:latin typeface="+mn-lt"/>
              <a:ea typeface="Times New Roman" panose="02020603050405020304" pitchFamily="18" charset="0"/>
              <a:cs typeface="Calibri" panose="020F0502020204030204" pitchFamily="34" charset="0"/>
            </a:endParaRPr>
          </a:p>
          <a:p>
            <a:pPr marL="630936" marR="0" indent="-171450">
              <a:lnSpc>
                <a:spcPts val="1400"/>
              </a:lnSpc>
              <a:spcBef>
                <a:spcPts val="0"/>
              </a:spcBef>
              <a:spcAft>
                <a:spcPts val="1200"/>
              </a:spcAft>
              <a:buFont typeface="Arial" panose="020B0604020202020204" pitchFamily="34" charset="0"/>
              <a:buChar char="•"/>
            </a:pPr>
            <a:r>
              <a:rPr lang="en-US" sz="1200" b="0" i="0">
                <a:solidFill>
                  <a:srgbClr val="000000"/>
                </a:solidFill>
                <a:effectLst/>
                <a:latin typeface="+mn-lt"/>
                <a:ea typeface="Times New Roman" panose="02020603050405020304" pitchFamily="18" charset="0"/>
                <a:cs typeface="Calibri" panose="020F0502020204030204" pitchFamily="34" charset="0"/>
              </a:rPr>
              <a:t>Males (23.6)</a:t>
            </a:r>
          </a:p>
          <a:p>
            <a:pPr marL="630936" marR="0" indent="-171450">
              <a:lnSpc>
                <a:spcPts val="1400"/>
              </a:lnSpc>
              <a:spcBef>
                <a:spcPts val="0"/>
              </a:spcBef>
              <a:spcAft>
                <a:spcPts val="1200"/>
              </a:spcAft>
              <a:buFont typeface="Arial" panose="020B0604020202020204" pitchFamily="34" charset="0"/>
              <a:buChar char="•"/>
            </a:pPr>
            <a:r>
              <a:rPr lang="en-US" sz="1200" b="0" i="0">
                <a:solidFill>
                  <a:srgbClr val="000000"/>
                </a:solidFill>
                <a:effectLst/>
                <a:latin typeface="+mn-lt"/>
                <a:ea typeface="Times New Roman" panose="02020603050405020304" pitchFamily="18" charset="0"/>
                <a:cs typeface="Calibri" panose="020F0502020204030204" pitchFamily="34" charset="0"/>
              </a:rPr>
              <a:t>Persons aged </a:t>
            </a:r>
            <a:r>
              <a:rPr lang="en-US" sz="1200" b="0">
                <a:solidFill>
                  <a:srgbClr val="000000"/>
                </a:solidFill>
                <a:effectLst/>
                <a:latin typeface="+mn-lt"/>
                <a:ea typeface="Times New Roman" panose="02020603050405020304" pitchFamily="18" charset="0"/>
                <a:cs typeface="Calibri" panose="020F0502020204030204" pitchFamily="34" charset="0"/>
              </a:rPr>
              <a:t>23–24 years (29.6)</a:t>
            </a:r>
          </a:p>
          <a:p>
            <a:pPr marL="630936" marR="0" indent="-171450">
              <a:lnSpc>
                <a:spcPts val="1400"/>
              </a:lnSpc>
              <a:spcBef>
                <a:spcPts val="0"/>
              </a:spcBef>
              <a:spcAft>
                <a:spcPts val="1200"/>
              </a:spcAft>
              <a:buFont typeface="Arial" panose="020B0604020202020204" pitchFamily="34" charset="0"/>
              <a:buChar char="•"/>
            </a:pPr>
            <a:r>
              <a:rPr lang="en-US" sz="1200" b="0">
                <a:solidFill>
                  <a:srgbClr val="000000"/>
                </a:solidFill>
                <a:effectLst/>
                <a:latin typeface="+mn-lt"/>
                <a:ea typeface="Times New Roman" panose="02020603050405020304" pitchFamily="18" charset="0"/>
                <a:cs typeface="Calibri" panose="020F0502020204030204" pitchFamily="34" charset="0"/>
              </a:rPr>
              <a:t>Black/African American persons (47.4)</a:t>
            </a:r>
          </a:p>
          <a:p>
            <a:pPr marL="630936" marR="0" indent="-171450">
              <a:lnSpc>
                <a:spcPts val="1400"/>
              </a:lnSpc>
              <a:spcBef>
                <a:spcPts val="0"/>
              </a:spcBef>
              <a:spcAft>
                <a:spcPts val="1200"/>
              </a:spcAft>
              <a:buFont typeface="Arial" panose="020B0604020202020204" pitchFamily="34" charset="0"/>
              <a:buChar char="•"/>
            </a:pPr>
            <a:r>
              <a:rPr lang="en-US" sz="1200" b="0">
                <a:solidFill>
                  <a:srgbClr val="000000"/>
                </a:solidFill>
                <a:effectLst/>
                <a:latin typeface="+mn-lt"/>
                <a:ea typeface="Times New Roman" panose="02020603050405020304" pitchFamily="18" charset="0"/>
                <a:cs typeface="Calibri" panose="020F0502020204030204" pitchFamily="34" charset="0"/>
              </a:rPr>
              <a:t>Persons </a:t>
            </a:r>
            <a:r>
              <a:rPr lang="en-US" sz="1200">
                <a:solidFill>
                  <a:srgbClr val="000000"/>
                </a:solidFill>
                <a:effectLst/>
                <a:latin typeface="+mn-lt"/>
                <a:ea typeface="Times New Roman" panose="02020603050405020304" pitchFamily="18" charset="0"/>
                <a:cs typeface="Calibri" panose="020F0502020204030204" pitchFamily="34" charset="0"/>
              </a:rPr>
              <a:t>residing in the South (19.6)</a:t>
            </a:r>
            <a:endParaRPr lang="en-US" sz="1200" b="1" i="1">
              <a:solidFill>
                <a:srgbClr val="000000"/>
              </a:solidFill>
              <a:effectLst/>
              <a:latin typeface="+mn-lt"/>
              <a:ea typeface="Times New Roman" panose="02020603050405020304" pitchFamily="18" charset="0"/>
              <a:cs typeface="Calibri" panose="020F0502020204030204" pitchFamily="34" charset="0"/>
            </a:endParaRPr>
          </a:p>
          <a:p>
            <a:endParaRPr lang="en-US" sz="1200">
              <a:latin typeface="+mn-lt"/>
              <a:cs typeface="Calibri" panose="020F0502020204030204" pitchFamily="34" charset="0"/>
            </a:endParaRPr>
          </a:p>
          <a:p>
            <a:r>
              <a:rPr lang="en-US" sz="1200" b="0" i="1">
                <a:latin typeface="+mn-lt"/>
                <a:cs typeface="Calibri" panose="020F0502020204030204" pitchFamily="34" charset="0"/>
              </a:rPr>
              <a:t>Note.</a:t>
            </a:r>
            <a:endParaRPr lang="en-US" sz="1200">
              <a:latin typeface="+mn-lt"/>
              <a:cs typeface="Calibri" panose="020F050202020403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b="0" i="0" u="none" strike="noStrike" baseline="0">
                <a:solidFill>
                  <a:srgbClr val="000000"/>
                </a:solidFill>
                <a:latin typeface="+mn-lt"/>
                <a:cs typeface="Calibri" panose="020F0502020204030204" pitchFamily="34" charset="0"/>
              </a:rPr>
              <a:t>For additional data, see Table 7a in the report </a:t>
            </a:r>
            <a:r>
              <a:rPr lang="en-US" sz="1200" i="1" kern="100">
                <a:effectLst/>
                <a:latin typeface="+mn-lt"/>
                <a:ea typeface="Calibri" panose="020F0502020204030204" pitchFamily="34" charset="0"/>
                <a:cs typeface="Times New Roman" panose="02020603050405020304" pitchFamily="18" charset="0"/>
              </a:rPr>
              <a:t>Diagnoses, Deaths and Prevalence of HIV in the United States and 6 Territories and Freely Associated States 2023 at </a:t>
            </a:r>
            <a:r>
              <a:rPr lang="en-US" sz="1200" b="0" i="0" u="none" strike="noStrike" baseline="0">
                <a:solidFill>
                  <a:srgbClr val="000000"/>
                </a:solidFill>
                <a:latin typeface="+mn-lt"/>
                <a:cs typeface="Calibri" panose="020F0502020204030204" pitchFamily="34" charset="0"/>
              </a:rPr>
              <a:t>https://www.cdc.gov/hiv-data/nhss/hiv-diagnoses-deaths-prevalence.html.  </a:t>
            </a:r>
          </a:p>
          <a:p>
            <a:pPr marL="0" marR="0">
              <a:lnSpc>
                <a:spcPct val="107000"/>
              </a:lnSpc>
              <a:spcBef>
                <a:spcPts val="0"/>
              </a:spcBef>
              <a:spcAft>
                <a:spcPts val="800"/>
              </a:spcAft>
            </a:pPr>
            <a:endParaRPr lang="en-US">
              <a:effectLst/>
              <a:latin typeface="+mn-lt"/>
            </a:endParaRPr>
          </a:p>
          <a:p>
            <a:pPr marL="0" marR="0">
              <a:lnSpc>
                <a:spcPct val="107000"/>
              </a:lnSpc>
              <a:spcBef>
                <a:spcPts val="0"/>
              </a:spcBef>
              <a:spcAft>
                <a:spcPts val="800"/>
              </a:spcAft>
            </a:pPr>
            <a:r>
              <a:rPr lang="en-US" sz="1200">
                <a:solidFill>
                  <a:srgbClr val="000000"/>
                </a:solidFill>
                <a:latin typeface="+mn-lt"/>
              </a:rPr>
              <a:t>Use caution when interpreting data for persons aged 13</a:t>
            </a:r>
            <a:r>
              <a:rPr lang="en-US" sz="1200">
                <a:solidFill>
                  <a:srgbClr val="000000"/>
                </a:solidFill>
                <a:latin typeface="+mn-lt"/>
                <a:cs typeface="Calibri" panose="020F0502020204030204" pitchFamily="34" charset="0"/>
              </a:rPr>
              <a:t>‒14</a:t>
            </a:r>
            <a:r>
              <a:rPr lang="en-US" sz="1200">
                <a:solidFill>
                  <a:srgbClr val="000000"/>
                </a:solidFill>
                <a:latin typeface="+mn-lt"/>
              </a:rPr>
              <a:t> years, American Indian/Alaska Native, and Native Hawaiian/other Pacific Islander persons </a:t>
            </a:r>
            <a:r>
              <a:rPr lang="en-US" sz="1200" b="0">
                <a:solidFill>
                  <a:srgbClr val="000000"/>
                </a:solidFill>
                <a:latin typeface="+mn-lt"/>
              </a:rPr>
              <a:t>due to </a:t>
            </a:r>
            <a:r>
              <a:rPr lang="en-US" sz="1200">
                <a:solidFill>
                  <a:srgbClr val="000000"/>
                </a:solidFill>
                <a:latin typeface="+mn-lt"/>
              </a:rPr>
              <a:t>small numbers.</a:t>
            </a:r>
            <a:r>
              <a:rPr lang="en-US" sz="1200" b="0" i="0">
                <a:solidFill>
                  <a:srgbClr val="000000"/>
                </a:solidFill>
                <a:effectLst/>
                <a:latin typeface="+mn-lt"/>
              </a:rPr>
              <a:t> </a:t>
            </a:r>
          </a:p>
          <a:p>
            <a:pPr marL="0" marR="0">
              <a:lnSpc>
                <a:spcPct val="107000"/>
              </a:lnSpc>
              <a:spcBef>
                <a:spcPts val="0"/>
              </a:spcBef>
              <a:spcAft>
                <a:spcPts val="800"/>
              </a:spcAft>
            </a:pPr>
            <a:endParaRPr lang="en-US">
              <a:effectLst/>
              <a:latin typeface="+mn-lt"/>
            </a:endParaRPr>
          </a:p>
          <a:p>
            <a:pPr marL="0" marR="0">
              <a:lnSpc>
                <a:spcPct val="107000"/>
              </a:lnSpc>
              <a:spcBef>
                <a:spcPts val="0"/>
              </a:spcBef>
              <a:spcAft>
                <a:spcPts val="800"/>
              </a:spcAft>
            </a:pPr>
            <a:r>
              <a:rPr lang="en-US">
                <a:effectLst/>
                <a:latin typeface="+mn-lt"/>
              </a:rPr>
              <a:t>For more information on data sources, data collection and reporting practices, and case definitions, see the National HIV Surveillance System (NHSS) Technical Notes, available at </a:t>
            </a:r>
            <a:r>
              <a:rPr lang="en-US">
                <a:effectLst/>
                <a:latin typeface="+mn-lt"/>
                <a:hlinkClick r:id="rId3" tooltip="https://www.cdc.gov/hiv-data/nhss/index.html"/>
              </a:rPr>
              <a:t>https://www.cdc.gov/hiv-data/nhss/index.html</a:t>
            </a:r>
            <a:r>
              <a:rPr lang="en-US">
                <a:effectLst/>
                <a:latin typeface="+mn-lt"/>
              </a:rPr>
              <a:t>.</a:t>
            </a:r>
          </a:p>
          <a:p>
            <a:pPr marL="0" marR="0">
              <a:lnSpc>
                <a:spcPct val="107000"/>
              </a:lnSpc>
              <a:spcBef>
                <a:spcPts val="0"/>
              </a:spcBef>
              <a:spcAft>
                <a:spcPts val="800"/>
              </a:spcAft>
            </a:pPr>
            <a:endParaRPr lang="en-US" sz="1200" kern="100">
              <a:effectLst/>
              <a:latin typeface="Calibri" panose="020F0502020204030204" pitchFamily="34" charset="0"/>
              <a:ea typeface="Calibri" panose="020F0502020204030204" pitchFamily="34" charset="0"/>
              <a:cs typeface="Calibri" panose="020F0502020204030204" pitchFamily="34" charset="0"/>
            </a:endParaRPr>
          </a:p>
          <a:p>
            <a:endParaRPr lang="en-US" sz="120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3766091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a:solidFill>
                  <a:srgbClr val="000000"/>
                </a:solidFill>
                <a:latin typeface="+mn-lt"/>
                <a:cs typeface="Calibri" panose="020F0502020204030204" pitchFamily="34" charset="0"/>
              </a:rPr>
              <a:t>In 2023 in the United States and 6 territories and freely associated states, the highest percentages of </a:t>
            </a:r>
            <a:r>
              <a:rPr lang="en-US" sz="1200">
                <a:latin typeface="+mn-lt"/>
                <a:cs typeface="Calibri" panose="020F0502020204030204" pitchFamily="34" charset="0"/>
              </a:rPr>
              <a:t>HIV diagnoses among persons aged 13</a:t>
            </a:r>
            <a:r>
              <a:rPr lang="en-US" sz="1200">
                <a:solidFill>
                  <a:srgbClr val="000000"/>
                </a:solidFill>
                <a:effectLst/>
                <a:latin typeface="+mn-lt"/>
                <a:ea typeface="Times New Roman" panose="02020603050405020304" pitchFamily="18" charset="0"/>
                <a:cs typeface="Calibri" panose="020F0502020204030204" pitchFamily="34" charset="0"/>
              </a:rPr>
              <a:t>–24</a:t>
            </a:r>
            <a:r>
              <a:rPr lang="en-US" sz="1200">
                <a:latin typeface="+mn-lt"/>
                <a:cs typeface="Calibri" panose="020F0502020204030204" pitchFamily="34" charset="0"/>
              </a:rPr>
              <a:t> years by sex and transmission category </a:t>
            </a:r>
            <a:r>
              <a:rPr lang="en-US" sz="1200" b="0">
                <a:latin typeface="+mn-lt"/>
                <a:cs typeface="Calibri" panose="020F0502020204030204" pitchFamily="34" charset="0"/>
              </a:rPr>
              <a:t>were as follows</a:t>
            </a:r>
            <a:r>
              <a:rPr lang="en-US" sz="1200">
                <a:solidFill>
                  <a:schemeClr val="bg1"/>
                </a:solidFill>
                <a:latin typeface="+mn-lt"/>
                <a:cs typeface="Calibri" panose="020F0502020204030204" pitchFamily="34" charset="0"/>
              </a:rPr>
              <a:t>:</a:t>
            </a:r>
            <a:endParaRPr lang="en-US" sz="1200">
              <a:latin typeface="+mn-lt"/>
              <a:cs typeface="Calibri" panose="020F0502020204030204" pitchFamily="34" charset="0"/>
            </a:endParaRPr>
          </a:p>
          <a:p>
            <a:pPr marL="630936" indent="-171450">
              <a:lnSpc>
                <a:spcPts val="1400"/>
              </a:lnSpc>
              <a:spcBef>
                <a:spcPts val="0"/>
              </a:spcBef>
              <a:spcAft>
                <a:spcPts val="1200"/>
              </a:spcAft>
              <a:buFont typeface="Arial" panose="020B0604020202020204" pitchFamily="34" charset="0"/>
              <a:buChar char="•"/>
            </a:pPr>
            <a:r>
              <a:rPr lang="en-US" sz="1200">
                <a:latin typeface="+mn-lt"/>
                <a:cs typeface="Calibri" panose="020F0502020204030204" pitchFamily="34" charset="0"/>
              </a:rPr>
              <a:t>Male—</a:t>
            </a:r>
            <a:r>
              <a:rPr lang="en-US" sz="1200" b="0">
                <a:latin typeface="+mn-lt"/>
                <a:cs typeface="Calibri" panose="020F0502020204030204" pitchFamily="34" charset="0"/>
              </a:rPr>
              <a:t>male-to-male sexual contact </a:t>
            </a:r>
            <a:r>
              <a:rPr lang="en-US" sz="1200">
                <a:latin typeface="+mn-lt"/>
                <a:cs typeface="Calibri" panose="020F0502020204030204" pitchFamily="34" charset="0"/>
              </a:rPr>
              <a:t>(83%)</a:t>
            </a:r>
          </a:p>
          <a:p>
            <a:pPr marL="630936" indent="-171450">
              <a:lnSpc>
                <a:spcPts val="1400"/>
              </a:lnSpc>
              <a:spcBef>
                <a:spcPts val="0"/>
              </a:spcBef>
              <a:spcAft>
                <a:spcPts val="1200"/>
              </a:spcAft>
              <a:buFont typeface="Arial" panose="020B0604020202020204" pitchFamily="34" charset="0"/>
              <a:buChar char="•"/>
            </a:pPr>
            <a:r>
              <a:rPr lang="en-US" sz="1200">
                <a:latin typeface="+mn-lt"/>
                <a:cs typeface="Calibri" panose="020F0502020204030204" pitchFamily="34" charset="0"/>
              </a:rPr>
              <a:t>Female—heterosexual contact (10%)</a:t>
            </a:r>
          </a:p>
          <a:p>
            <a:pPr marL="171450" indent="-171450">
              <a:buFont typeface="Arial" panose="020B0604020202020204" pitchFamily="34" charset="0"/>
              <a:buChar char="•"/>
            </a:pPr>
            <a:endParaRPr lang="en-US" sz="1200">
              <a:latin typeface="+mn-lt"/>
              <a:cs typeface="Calibri" panose="020F0502020204030204" pitchFamily="34" charset="0"/>
            </a:endParaRPr>
          </a:p>
          <a:p>
            <a:r>
              <a:rPr lang="en-US" sz="1200" b="0" i="1">
                <a:latin typeface="+mn-lt"/>
                <a:cs typeface="Calibri" panose="020F0502020204030204" pitchFamily="34" charset="0"/>
              </a:rPr>
              <a:t>Note.</a:t>
            </a: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b="0" i="0" u="none" strike="noStrike" baseline="0">
                <a:solidFill>
                  <a:srgbClr val="000000"/>
                </a:solidFill>
                <a:latin typeface="+mn-lt"/>
                <a:cs typeface="Calibri" panose="020F0502020204030204" pitchFamily="34" charset="0"/>
              </a:rPr>
              <a:t>For additional data, see Table 7b in the report </a:t>
            </a:r>
            <a:r>
              <a:rPr lang="en-US" sz="1200" i="1" kern="100">
                <a:effectLst/>
                <a:latin typeface="+mn-lt"/>
                <a:ea typeface="Calibri" panose="020F0502020204030204" pitchFamily="34" charset="0"/>
                <a:cs typeface="Times New Roman" panose="02020603050405020304" pitchFamily="18" charset="0"/>
              </a:rPr>
              <a:t>Diagnoses, Deaths and Prevalence of HIV in the United States and 6 Territories and Freely Associated States 2023 at </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https://www.cdc.gov/hiv-data/nhss/hiv-diagnoses-deaths-prevalence.html</a:t>
            </a:r>
            <a:r>
              <a:rPr lang="en-US" sz="1200" b="0" i="0" u="none" strike="noStrike" baseline="0">
                <a:solidFill>
                  <a:srgbClr val="000000"/>
                </a:solidFill>
                <a:latin typeface="+mn-lt"/>
                <a:cs typeface="Calibri" panose="020F0502020204030204" pitchFamily="34" charset="0"/>
              </a:rPr>
              <a:t>.  </a:t>
            </a:r>
          </a:p>
          <a:p>
            <a:pPr marL="0" marR="0">
              <a:lnSpc>
                <a:spcPct val="107000"/>
              </a:lnSpc>
              <a:spcBef>
                <a:spcPts val="0"/>
              </a:spcBef>
              <a:spcAft>
                <a:spcPts val="800"/>
              </a:spcAft>
            </a:pPr>
            <a:endParaRPr lang="en-US" sz="1200" kern="100">
              <a:effectLst/>
              <a:latin typeface="+mn-lt"/>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a:solidFill>
                  <a:srgbClr val="000000"/>
                </a:solidFill>
                <a:latin typeface="+mn-lt"/>
                <a:cs typeface="Calibri" panose="020F0502020204030204" pitchFamily="34" charset="0"/>
              </a:rPr>
              <a:t>Data have been statistically adjusted to account for missing transmission category.</a:t>
            </a:r>
            <a:endParaRPr lang="en-US" sz="1200" b="1">
              <a:latin typeface="+mn-lt"/>
              <a:cs typeface="Calibri" panose="020F0502020204030204" pitchFamily="34" charset="0"/>
            </a:endParaRPr>
          </a:p>
          <a:p>
            <a:pPr marL="0" marR="0">
              <a:lnSpc>
                <a:spcPct val="107000"/>
              </a:lnSpc>
              <a:spcBef>
                <a:spcPts val="0"/>
              </a:spcBef>
              <a:spcAft>
                <a:spcPts val="800"/>
              </a:spcAft>
            </a:pPr>
            <a:endParaRPr lang="en-US" sz="1200" kern="100">
              <a:effectLst/>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a:effectLst/>
                <a:latin typeface="+mn-lt"/>
              </a:rPr>
              <a:t>For more information on data sources, data collection and reporting practices, and case definitions, see the National HIV Surveillance System (NHSS) Technical Notes, available at </a:t>
            </a:r>
            <a:r>
              <a:rPr lang="en-US">
                <a:effectLst/>
                <a:latin typeface="+mn-lt"/>
                <a:hlinkClick r:id="rId4" tooltip="https://www.cdc.gov/hiv-data/nhss/index.html"/>
              </a:rPr>
              <a:t>https://www.cdc.gov/hiv-data/nhss/index.html</a:t>
            </a:r>
            <a:r>
              <a:rPr lang="en-US">
                <a:effectLst/>
                <a:latin typeface="+mn-lt"/>
              </a:rPr>
              <a:t>.</a:t>
            </a:r>
          </a:p>
          <a:p>
            <a:pPr marL="0" marR="0">
              <a:lnSpc>
                <a:spcPct val="107000"/>
              </a:lnSpc>
              <a:spcBef>
                <a:spcPts val="0"/>
              </a:spcBef>
              <a:spcAft>
                <a:spcPts val="800"/>
              </a:spcAft>
            </a:pPr>
            <a:endParaRPr lang="en-US" sz="1200" kern="10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458244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base" latinLnBrk="0" hangingPunct="1">
              <a:lnSpc>
                <a:spcPts val="1400"/>
              </a:lnSpc>
              <a:spcBef>
                <a:spcPts val="0"/>
              </a:spcBef>
              <a:spcAft>
                <a:spcPts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pPr>
            <a:r>
              <a:rPr lang="en-US" sz="1200">
                <a:solidFill>
                  <a:srgbClr val="000000"/>
                </a:solidFill>
                <a:effectLst/>
                <a:latin typeface="+mn-lt"/>
                <a:ea typeface="Times New Roman" panose="02020603050405020304" pitchFamily="18" charset="0"/>
                <a:cs typeface="Calibri" panose="020F0502020204030204" pitchFamily="34" charset="0"/>
              </a:rPr>
              <a:t>In 2023, in the United States and 6 territories and freely associated states, the highest numbers and percentages of HIV diagnoses among persons aged </a:t>
            </a:r>
            <a:r>
              <a:rPr lang="en-US" sz="1200" b="0" i="0">
                <a:solidFill>
                  <a:srgbClr val="000000"/>
                </a:solidFill>
                <a:effectLst/>
                <a:latin typeface="+mn-lt"/>
                <a:cs typeface="Calibri" panose="020F0502020204030204" pitchFamily="34" charset="0"/>
              </a:rPr>
              <a:t>≥ 55 </a:t>
            </a:r>
            <a:r>
              <a:rPr lang="en-US" sz="1200">
                <a:solidFill>
                  <a:srgbClr val="000000"/>
                </a:solidFill>
                <a:effectLst/>
                <a:latin typeface="+mn-lt"/>
                <a:ea typeface="Times New Roman" panose="02020603050405020304" pitchFamily="18" charset="0"/>
                <a:cs typeface="Calibri" panose="020F0502020204030204" pitchFamily="34" charset="0"/>
              </a:rPr>
              <a:t>years by </a:t>
            </a:r>
            <a:r>
              <a:rPr lang="en-US" sz="1200" b="0">
                <a:solidFill>
                  <a:srgbClr val="000000"/>
                </a:solidFill>
                <a:effectLst/>
                <a:latin typeface="+mn-lt"/>
                <a:ea typeface="Times New Roman" panose="02020603050405020304" pitchFamily="18" charset="0"/>
                <a:cs typeface="Calibri" panose="020F0502020204030204" pitchFamily="34" charset="0"/>
              </a:rPr>
              <a:t>sex</a:t>
            </a:r>
            <a:r>
              <a:rPr lang="en-US" sz="1200">
                <a:solidFill>
                  <a:srgbClr val="000000"/>
                </a:solidFill>
                <a:effectLst/>
                <a:latin typeface="+mn-lt"/>
                <a:ea typeface="Times New Roman" panose="02020603050405020304" pitchFamily="18" charset="0"/>
                <a:cs typeface="Calibri" panose="020F0502020204030204" pitchFamily="34" charset="0"/>
              </a:rPr>
              <a:t>, age group, race/ethnicity, and region were as follows: </a:t>
            </a:r>
          </a:p>
          <a:p>
            <a:pPr marL="630936" marR="0" lvl="0" indent="-173736">
              <a:lnSpc>
                <a:spcPts val="1400"/>
              </a:lnSpc>
              <a:spcBef>
                <a:spcPts val="0"/>
              </a:spcBef>
              <a:spcAft>
                <a:spcPts val="120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b="0">
                <a:solidFill>
                  <a:srgbClr val="000000"/>
                </a:solidFill>
                <a:effectLst/>
                <a:latin typeface="+mn-lt"/>
                <a:ea typeface="Times New Roman" panose="02020603050405020304" pitchFamily="18" charset="0"/>
                <a:cs typeface="Calibri" panose="020F0502020204030204" pitchFamily="34" charset="0"/>
              </a:rPr>
              <a:t>Males—2</a:t>
            </a:r>
            <a:r>
              <a:rPr lang="en-US" sz="1200">
                <a:solidFill>
                  <a:srgbClr val="000000"/>
                </a:solidFill>
                <a:effectLst/>
                <a:latin typeface="+mn-lt"/>
                <a:ea typeface="Times New Roman" panose="02020603050405020304" pitchFamily="18" charset="0"/>
                <a:cs typeface="Calibri" panose="020F0502020204030204" pitchFamily="34" charset="0"/>
              </a:rPr>
              <a:t>,795 (72%)</a:t>
            </a:r>
          </a:p>
          <a:p>
            <a:pPr marL="630936" marR="0" lvl="0" indent="-173736">
              <a:lnSpc>
                <a:spcPts val="1400"/>
              </a:lnSpc>
              <a:spcBef>
                <a:spcPts val="0"/>
              </a:spcBef>
              <a:spcAft>
                <a:spcPts val="120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b="0">
                <a:solidFill>
                  <a:srgbClr val="000000"/>
                </a:solidFill>
                <a:effectLst/>
                <a:latin typeface="+mn-lt"/>
                <a:ea typeface="Times New Roman" panose="02020603050405020304" pitchFamily="18" charset="0"/>
                <a:cs typeface="Calibri" panose="020F0502020204030204" pitchFamily="34" charset="0"/>
              </a:rPr>
              <a:t>55–59</a:t>
            </a:r>
            <a:r>
              <a:rPr lang="en-US" sz="1200">
                <a:solidFill>
                  <a:srgbClr val="000000"/>
                </a:solidFill>
                <a:effectLst/>
                <a:latin typeface="+mn-lt"/>
                <a:ea typeface="Times New Roman" panose="02020603050405020304" pitchFamily="18" charset="0"/>
                <a:cs typeface="Calibri" panose="020F0502020204030204" pitchFamily="34" charset="0"/>
              </a:rPr>
              <a:t> years—1,716 (44%) </a:t>
            </a:r>
          </a:p>
          <a:p>
            <a:pPr marL="630936" marR="0" lvl="0" indent="-173736">
              <a:lnSpc>
                <a:spcPts val="1400"/>
              </a:lnSpc>
              <a:spcBef>
                <a:spcPts val="0"/>
              </a:spcBef>
              <a:spcAft>
                <a:spcPts val="120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a:solidFill>
                  <a:srgbClr val="000000"/>
                </a:solidFill>
                <a:effectLst/>
                <a:latin typeface="+mn-lt"/>
                <a:ea typeface="Times New Roman" panose="02020603050405020304" pitchFamily="18" charset="0"/>
                <a:cs typeface="Calibri" panose="020F0502020204030204" pitchFamily="34" charset="0"/>
              </a:rPr>
              <a:t>Black/African American persons—1,498 (38%)</a:t>
            </a:r>
          </a:p>
          <a:p>
            <a:pPr marL="630936" marR="0" lvl="0" indent="-173736">
              <a:lnSpc>
                <a:spcPts val="1400"/>
              </a:lnSpc>
              <a:spcBef>
                <a:spcPts val="0"/>
              </a:spcBef>
              <a:spcAft>
                <a:spcPts val="120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a:solidFill>
                  <a:srgbClr val="000000"/>
                </a:solidFill>
                <a:effectLst/>
                <a:latin typeface="+mn-lt"/>
                <a:ea typeface="Times New Roman" panose="02020603050405020304" pitchFamily="18" charset="0"/>
                <a:cs typeface="Calibri" panose="020F0502020204030204" pitchFamily="34" charset="0"/>
              </a:rPr>
              <a:t>South—2,042 (52%)</a:t>
            </a:r>
          </a:p>
          <a:p>
            <a:endParaRPr lang="en-US" sz="1200">
              <a:latin typeface="+mn-lt"/>
              <a:cs typeface="Calibri" panose="020F0502020204030204" pitchFamily="34" charset="0"/>
            </a:endParaRPr>
          </a:p>
          <a:p>
            <a:pPr marL="0" marR="0">
              <a:lnSpc>
                <a:spcPct val="107000"/>
              </a:lnSpc>
              <a:spcBef>
                <a:spcPts val="0"/>
              </a:spcBef>
              <a:spcAft>
                <a:spcPts val="800"/>
              </a:spcAft>
            </a:pPr>
            <a:r>
              <a:rPr lang="en-US" sz="1200" i="1" kern="100">
                <a:effectLst/>
                <a:latin typeface="+mn-lt"/>
                <a:ea typeface="Calibri" panose="020F0502020204030204" pitchFamily="34" charset="0"/>
                <a:cs typeface="Calibri" panose="020F0502020204030204" pitchFamily="34" charset="0"/>
              </a:rPr>
              <a:t>Note.</a:t>
            </a:r>
            <a:endParaRPr lang="en-US" sz="1200" kern="100">
              <a:effectLst/>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b="0" i="0" u="none" strike="noStrike" baseline="0">
                <a:solidFill>
                  <a:srgbClr val="000000"/>
                </a:solidFill>
                <a:latin typeface="+mn-lt"/>
              </a:rPr>
              <a:t>Use caution when interpreting data for American Indian/Alaska Native and Native Hawaiian/other Pacific Islander persons due to small numbers.</a:t>
            </a:r>
          </a:p>
          <a:p>
            <a:pPr marL="0" marR="0">
              <a:lnSpc>
                <a:spcPct val="107000"/>
              </a:lnSpc>
              <a:spcBef>
                <a:spcPts val="0"/>
              </a:spcBef>
              <a:spcAft>
                <a:spcPts val="800"/>
              </a:spcAft>
            </a:pPr>
            <a:endParaRPr lang="en-US">
              <a:effectLst/>
              <a:latin typeface="+mn-lt"/>
            </a:endParaRPr>
          </a:p>
          <a:p>
            <a:pPr marL="0" marR="0">
              <a:lnSpc>
                <a:spcPct val="107000"/>
              </a:lnSpc>
              <a:spcBef>
                <a:spcPts val="0"/>
              </a:spcBef>
              <a:spcAft>
                <a:spcPts val="800"/>
              </a:spcAft>
            </a:pPr>
            <a:r>
              <a:rPr lang="en-US">
                <a:effectLst/>
                <a:latin typeface="+mn-lt"/>
              </a:rPr>
              <a:t>For more information on data sources, data collection and reporting practices, and case definitions, see the National HIV Surveillance System (NHSS) Technical Notes, available at </a:t>
            </a:r>
            <a:r>
              <a:rPr lang="en-US">
                <a:effectLst/>
                <a:latin typeface="+mn-lt"/>
                <a:hlinkClick r:id="rId3" tooltip="https://www.cdc.gov/hiv-data/nhss/index.html"/>
              </a:rPr>
              <a:t>https://www.cdc.gov/hiv-data/nhss/index.html</a:t>
            </a:r>
            <a:r>
              <a:rPr lang="en-US">
                <a:effectLst/>
                <a:latin typeface="+mn-lt"/>
              </a:rPr>
              <a:t>.</a:t>
            </a:r>
          </a:p>
          <a:p>
            <a:pPr marL="0" marR="0">
              <a:lnSpc>
                <a:spcPct val="107000"/>
              </a:lnSpc>
              <a:spcBef>
                <a:spcPts val="0"/>
              </a:spcBef>
              <a:spcAft>
                <a:spcPts val="800"/>
              </a:spcAft>
            </a:pPr>
            <a:endParaRPr lang="en-US" sz="1200" kern="1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kern="100">
                <a:effectLst/>
                <a:latin typeface="Calibri" panose="020F0502020204030204" pitchFamily="34" charset="0"/>
                <a:ea typeface="Calibri" panose="020F0502020204030204" pitchFamily="34" charset="0"/>
                <a:cs typeface="Times New Roman" panose="02020603050405020304" pitchFamily="18" charset="0"/>
              </a:rPr>
              <a:t>For more information on diagnoses, see HIV Surveillance Report Technical Notes at </a:t>
            </a:r>
            <a:r>
              <a:rPr lang="en-US" sz="12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https://www.cdc.gov/hiv-data/nhss/hiv-diagnoses-deaths-prevalence.html</a:t>
            </a:r>
            <a:r>
              <a:rPr lang="en-US" sz="1200" kern="1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200" kern="100">
              <a:effectLst/>
              <a:latin typeface="Calibri" panose="020F0502020204030204" pitchFamily="34" charset="0"/>
              <a:ea typeface="Calibri" panose="020F0502020204030204" pitchFamily="34" charset="0"/>
              <a:cs typeface="Calibri" panose="020F0502020204030204" pitchFamily="34" charset="0"/>
            </a:endParaRPr>
          </a:p>
          <a:p>
            <a:endParaRPr lang="en-US" sz="120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25</a:t>
            </a:fld>
            <a:endParaRPr lang="en-US"/>
          </a:p>
        </p:txBody>
      </p:sp>
    </p:spTree>
    <p:extLst>
      <p:ext uri="{BB962C8B-B14F-4D97-AF65-F5344CB8AC3E}">
        <p14:creationId xmlns:p14="http://schemas.microsoft.com/office/powerpoint/2010/main" val="3471158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1200"/>
              </a:spcBef>
              <a:spcAft>
                <a:spcPts val="0"/>
              </a:spcAft>
              <a:buClrTx/>
              <a:buSzTx/>
              <a:buFontTx/>
              <a:buNone/>
              <a:tabLst/>
              <a:defRPr/>
            </a:pPr>
            <a:r>
              <a:rPr lang="en-US" sz="1200" b="0" i="0" u="none" strike="noStrike" baseline="0">
                <a:solidFill>
                  <a:srgbClr val="000000"/>
                </a:solidFill>
                <a:latin typeface="+mn-lt"/>
                <a:cs typeface="Calibri" panose="020F0502020204030204" pitchFamily="34" charset="0"/>
              </a:rPr>
              <a:t>In 2023 in the United States, the highest rates of HIV diagnoses </a:t>
            </a:r>
            <a:r>
              <a:rPr lang="en-US" sz="1200">
                <a:solidFill>
                  <a:srgbClr val="000000"/>
                </a:solidFill>
                <a:latin typeface="+mn-lt"/>
                <a:cs typeface="Calibri" panose="020F0502020204030204" pitchFamily="34" charset="0"/>
              </a:rPr>
              <a:t>among persons aged </a:t>
            </a:r>
            <a:r>
              <a:rPr lang="en-US" sz="1200" b="0" i="0">
                <a:solidFill>
                  <a:srgbClr val="000000"/>
                </a:solidFill>
                <a:effectLst/>
                <a:latin typeface="+mn-lt"/>
                <a:cs typeface="Calibri" panose="020F0502020204030204" pitchFamily="34" charset="0"/>
              </a:rPr>
              <a:t>≥ 55 </a:t>
            </a:r>
            <a:r>
              <a:rPr lang="en-US" sz="1200">
                <a:solidFill>
                  <a:srgbClr val="000000"/>
                </a:solidFill>
                <a:effectLst/>
                <a:latin typeface="+mn-lt"/>
                <a:ea typeface="Times New Roman" panose="02020603050405020304" pitchFamily="18" charset="0"/>
                <a:cs typeface="Calibri" panose="020F0502020204030204" pitchFamily="34" charset="0"/>
              </a:rPr>
              <a:t>years </a:t>
            </a:r>
            <a:r>
              <a:rPr lang="en-US" sz="1200" b="0">
                <a:solidFill>
                  <a:srgbClr val="000000"/>
                </a:solidFill>
                <a:effectLst/>
                <a:latin typeface="+mn-lt"/>
                <a:ea typeface="Times New Roman" panose="02020603050405020304" pitchFamily="18" charset="0"/>
                <a:cs typeface="Calibri" panose="020F0502020204030204" pitchFamily="34" charset="0"/>
              </a:rPr>
              <a:t>by sex, age group, race/ethnicity, and region </a:t>
            </a:r>
            <a:r>
              <a:rPr lang="en-US" sz="1200" b="0" i="0">
                <a:solidFill>
                  <a:srgbClr val="000000"/>
                </a:solidFill>
                <a:effectLst/>
                <a:latin typeface="+mn-lt"/>
                <a:cs typeface="Calibri" panose="020F0502020204030204" pitchFamily="34" charset="0"/>
              </a:rPr>
              <a:t>were as follows</a:t>
            </a:r>
            <a:r>
              <a:rPr lang="en-US" sz="1200">
                <a:solidFill>
                  <a:srgbClr val="000000"/>
                </a:solidFill>
                <a:latin typeface="+mn-lt"/>
                <a:cs typeface="Calibri" panose="020F0502020204030204" pitchFamily="34" charset="0"/>
              </a:rPr>
              <a:t>:</a:t>
            </a:r>
            <a:endParaRPr lang="en-US" sz="1200" b="0" i="0" strike="sngStrike">
              <a:solidFill>
                <a:srgbClr val="000000"/>
              </a:solidFill>
              <a:effectLst/>
              <a:latin typeface="+mn-lt"/>
              <a:ea typeface="Times New Roman" panose="02020603050405020304" pitchFamily="18" charset="0"/>
              <a:cs typeface="Calibri" panose="020F0502020204030204" pitchFamily="34" charset="0"/>
            </a:endParaRPr>
          </a:p>
          <a:p>
            <a:pPr marL="630936" marR="0" indent="-171450">
              <a:lnSpc>
                <a:spcPts val="1400"/>
              </a:lnSpc>
              <a:spcBef>
                <a:spcPts val="0"/>
              </a:spcBef>
              <a:spcAft>
                <a:spcPts val="1200"/>
              </a:spcAft>
              <a:buFont typeface="Arial" panose="020B0604020202020204" pitchFamily="34" charset="0"/>
              <a:buChar char="•"/>
            </a:pPr>
            <a:r>
              <a:rPr lang="en-US" sz="1200" b="0" i="0">
                <a:solidFill>
                  <a:srgbClr val="000000"/>
                </a:solidFill>
                <a:effectLst/>
                <a:latin typeface="+mn-lt"/>
                <a:ea typeface="Times New Roman" panose="02020603050405020304" pitchFamily="18" charset="0"/>
                <a:cs typeface="Calibri" panose="020F0502020204030204" pitchFamily="34" charset="0"/>
              </a:rPr>
              <a:t>Males (5.8), persons aged 55</a:t>
            </a:r>
            <a:r>
              <a:rPr lang="en-US" sz="1200">
                <a:solidFill>
                  <a:srgbClr val="000000"/>
                </a:solidFill>
                <a:effectLst/>
                <a:latin typeface="+mn-lt"/>
                <a:ea typeface="Times New Roman" panose="02020603050405020304" pitchFamily="18" charset="0"/>
                <a:cs typeface="Calibri" panose="020F0502020204030204" pitchFamily="34" charset="0"/>
              </a:rPr>
              <a:t>–59 years (8.2)</a:t>
            </a:r>
          </a:p>
          <a:p>
            <a:pPr marL="630936" marR="0" indent="-171450">
              <a:lnSpc>
                <a:spcPts val="1400"/>
              </a:lnSpc>
              <a:spcBef>
                <a:spcPts val="0"/>
              </a:spcBef>
              <a:spcAft>
                <a:spcPts val="1200"/>
              </a:spcAft>
              <a:buFont typeface="Arial" panose="020B0604020202020204" pitchFamily="34" charset="0"/>
              <a:buChar char="•"/>
            </a:pPr>
            <a:r>
              <a:rPr lang="en-US" sz="1200">
                <a:solidFill>
                  <a:srgbClr val="000000"/>
                </a:solidFill>
                <a:effectLst/>
                <a:latin typeface="+mn-lt"/>
                <a:ea typeface="Times New Roman" panose="02020603050405020304" pitchFamily="18" charset="0"/>
                <a:cs typeface="Calibri" panose="020F0502020204030204" pitchFamily="34" charset="0"/>
              </a:rPr>
              <a:t>Black/African American persons (14.0)</a:t>
            </a:r>
          </a:p>
          <a:p>
            <a:pPr marL="630936" marR="0" indent="-171450">
              <a:lnSpc>
                <a:spcPts val="1400"/>
              </a:lnSpc>
              <a:spcBef>
                <a:spcPts val="0"/>
              </a:spcBef>
              <a:spcAft>
                <a:spcPts val="1200"/>
              </a:spcAft>
              <a:buFont typeface="Arial" panose="020B0604020202020204" pitchFamily="34" charset="0"/>
              <a:buChar char="•"/>
            </a:pPr>
            <a:r>
              <a:rPr lang="en-US" sz="1200" b="0">
                <a:solidFill>
                  <a:srgbClr val="000000"/>
                </a:solidFill>
                <a:effectLst/>
                <a:latin typeface="+mn-lt"/>
                <a:ea typeface="Times New Roman" panose="02020603050405020304" pitchFamily="18" charset="0"/>
                <a:cs typeface="Calibri" panose="020F0502020204030204" pitchFamily="34" charset="0"/>
              </a:rPr>
              <a:t>Persons</a:t>
            </a:r>
            <a:r>
              <a:rPr lang="en-US" sz="1200" b="1">
                <a:solidFill>
                  <a:srgbClr val="000000"/>
                </a:solidFill>
                <a:effectLst/>
                <a:latin typeface="+mn-lt"/>
                <a:ea typeface="Times New Roman" panose="02020603050405020304" pitchFamily="18" charset="0"/>
                <a:cs typeface="Calibri" panose="020F0502020204030204" pitchFamily="34" charset="0"/>
              </a:rPr>
              <a:t> </a:t>
            </a:r>
            <a:r>
              <a:rPr lang="en-US" sz="1200">
                <a:solidFill>
                  <a:srgbClr val="000000"/>
                </a:solidFill>
                <a:effectLst/>
                <a:latin typeface="+mn-lt"/>
                <a:ea typeface="Times New Roman" panose="02020603050405020304" pitchFamily="18" charset="0"/>
                <a:cs typeface="Calibri" panose="020F0502020204030204" pitchFamily="34" charset="0"/>
              </a:rPr>
              <a:t>residing in the South (5.3)</a:t>
            </a:r>
            <a:endParaRPr lang="en-US" sz="1200" b="1" i="1">
              <a:solidFill>
                <a:srgbClr val="000000"/>
              </a:solidFill>
              <a:effectLst/>
              <a:latin typeface="+mn-lt"/>
              <a:ea typeface="Times New Roman" panose="02020603050405020304" pitchFamily="18" charset="0"/>
              <a:cs typeface="Calibri" panose="020F0502020204030204" pitchFamily="34" charset="0"/>
            </a:endParaRPr>
          </a:p>
          <a:p>
            <a:endParaRPr lang="en-US" sz="1200">
              <a:latin typeface="+mn-lt"/>
              <a:cs typeface="Calibri" panose="020F0502020204030204" pitchFamily="34" charset="0"/>
            </a:endParaRPr>
          </a:p>
          <a:p>
            <a:r>
              <a:rPr lang="en-US" sz="1200" b="0" i="1">
                <a:latin typeface="+mn-lt"/>
                <a:cs typeface="Calibri" panose="020F0502020204030204" pitchFamily="34" charset="0"/>
              </a:rPr>
              <a:t>Note.</a:t>
            </a:r>
            <a:endParaRPr lang="en-US" sz="1200" strike="sngStrike">
              <a:latin typeface="+mn-lt"/>
              <a:cs typeface="Calibri" panose="020F0502020204030204" pitchFamily="34" charset="0"/>
            </a:endParaRPr>
          </a:p>
          <a:p>
            <a:pPr marL="0" marR="0">
              <a:lnSpc>
                <a:spcPct val="107000"/>
              </a:lnSpc>
              <a:spcBef>
                <a:spcPts val="0"/>
              </a:spcBef>
              <a:spcAft>
                <a:spcPts val="800"/>
              </a:spcAft>
            </a:pPr>
            <a:r>
              <a:rPr lang="en-US" sz="1200">
                <a:solidFill>
                  <a:srgbClr val="000000"/>
                </a:solidFill>
                <a:latin typeface="+mn-lt"/>
              </a:rPr>
              <a:t>Use caution when interpreting data for American Indian/Alaska Native and Native Hawaiian/other Pacific Islander persons </a:t>
            </a:r>
            <a:r>
              <a:rPr lang="en-US" sz="1200" b="0">
                <a:solidFill>
                  <a:srgbClr val="000000"/>
                </a:solidFill>
                <a:latin typeface="+mn-lt"/>
              </a:rPr>
              <a:t>due to </a:t>
            </a:r>
            <a:r>
              <a:rPr lang="en-US" sz="1200">
                <a:solidFill>
                  <a:srgbClr val="000000"/>
                </a:solidFill>
                <a:latin typeface="+mn-lt"/>
              </a:rPr>
              <a:t>small numbers.</a:t>
            </a:r>
          </a:p>
          <a:p>
            <a:pPr marL="0" marR="0">
              <a:lnSpc>
                <a:spcPct val="107000"/>
              </a:lnSpc>
              <a:spcBef>
                <a:spcPts val="0"/>
              </a:spcBef>
              <a:spcAft>
                <a:spcPts val="800"/>
              </a:spcAft>
            </a:pPr>
            <a:endParaRPr lang="en-US">
              <a:effectLst/>
              <a:latin typeface="+mn-lt"/>
            </a:endParaRPr>
          </a:p>
          <a:p>
            <a:pPr marL="0" marR="0">
              <a:lnSpc>
                <a:spcPct val="107000"/>
              </a:lnSpc>
              <a:spcBef>
                <a:spcPts val="0"/>
              </a:spcBef>
              <a:spcAft>
                <a:spcPts val="800"/>
              </a:spcAft>
            </a:pPr>
            <a:r>
              <a:rPr lang="en-US">
                <a:effectLst/>
                <a:latin typeface="+mn-lt"/>
              </a:rPr>
              <a:t>For more information on data sources, data collection and reporting practices, and case definitions, see the National HIV Surveillance System (NHSS) Technical Notes, available at </a:t>
            </a:r>
            <a:r>
              <a:rPr lang="en-US">
                <a:effectLst/>
                <a:latin typeface="+mn-lt"/>
                <a:hlinkClick r:id="rId3" tooltip="https://www.cdc.gov/hiv-data/nhss/index.html"/>
              </a:rPr>
              <a:t>https://www.cdc.gov/hiv-data/nhss/index.html</a:t>
            </a:r>
            <a:r>
              <a:rPr lang="en-US">
                <a:effectLst/>
                <a:latin typeface="+mn-lt"/>
              </a:rPr>
              <a:t>.</a:t>
            </a:r>
          </a:p>
          <a:p>
            <a:pPr marL="0" marR="0">
              <a:lnSpc>
                <a:spcPct val="107000"/>
              </a:lnSpc>
              <a:spcBef>
                <a:spcPts val="0"/>
              </a:spcBef>
              <a:spcAft>
                <a:spcPts val="800"/>
              </a:spcAft>
            </a:pPr>
            <a:endParaRPr lang="en-US" sz="1200" kern="1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00">
                <a:effectLst/>
                <a:latin typeface="Calibri" panose="020F0502020204030204" pitchFamily="34" charset="0"/>
                <a:ea typeface="Calibri" panose="020F0502020204030204" pitchFamily="34" charset="0"/>
                <a:cs typeface="Times New Roman" panose="02020603050405020304" pitchFamily="18" charset="0"/>
              </a:rPr>
              <a:t>For more information on diagnoses, see HIV Surveillance Report Technical Notes at </a:t>
            </a:r>
            <a:r>
              <a:rPr lang="en-US" sz="12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https://www.cdc.gov/hiv-data/nhss/hiv-diagnoses-deaths-prevalence.html</a:t>
            </a:r>
            <a:r>
              <a:rPr lang="en-US" sz="1200" kern="100">
                <a:effectLst/>
                <a:latin typeface="Calibri" panose="020F0502020204030204" pitchFamily="34" charset="0"/>
                <a:ea typeface="Calibri" panose="020F0502020204030204" pitchFamily="34" charset="0"/>
                <a:cs typeface="Times New Roman" panose="02020603050405020304" pitchFamily="18" charset="0"/>
              </a:rPr>
              <a:t>. </a:t>
            </a:r>
          </a:p>
          <a:p>
            <a:endParaRPr lang="en-US" sz="120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1540090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a:solidFill>
                  <a:srgbClr val="000000"/>
                </a:solidFill>
                <a:latin typeface="+mn-lt"/>
                <a:cs typeface="Calibri" panose="020F0502020204030204" pitchFamily="34" charset="0"/>
              </a:rPr>
              <a:t>In 2023 in the United States and 6 territories and freely associated states, the highest numbers and percentages of </a:t>
            </a:r>
            <a:r>
              <a:rPr lang="en-US" sz="1200">
                <a:latin typeface="+mn-lt"/>
                <a:cs typeface="Calibri" panose="020F0502020204030204" pitchFamily="34" charset="0"/>
              </a:rPr>
              <a:t>HIV diagnoses among persons aged </a:t>
            </a:r>
            <a:r>
              <a:rPr lang="en-US" sz="1200" b="0" i="0">
                <a:solidFill>
                  <a:srgbClr val="000000"/>
                </a:solidFill>
                <a:effectLst/>
                <a:latin typeface="+mn-lt"/>
                <a:cs typeface="Calibri" panose="020F0502020204030204" pitchFamily="34" charset="0"/>
              </a:rPr>
              <a:t>≥ 55 </a:t>
            </a:r>
            <a:r>
              <a:rPr lang="en-US" sz="1200">
                <a:latin typeface="+mn-lt"/>
                <a:cs typeface="Calibri" panose="020F0502020204030204" pitchFamily="34" charset="0"/>
              </a:rPr>
              <a:t>years by sex and transmission category </a:t>
            </a:r>
            <a:r>
              <a:rPr lang="en-US" sz="1200" b="0">
                <a:latin typeface="+mn-lt"/>
                <a:cs typeface="Calibri" panose="020F0502020204030204" pitchFamily="34" charset="0"/>
              </a:rPr>
              <a:t>were as follows</a:t>
            </a:r>
            <a:r>
              <a:rPr lang="en-US" sz="1200">
                <a:solidFill>
                  <a:schemeClr val="bg1"/>
                </a:solidFill>
                <a:latin typeface="+mn-lt"/>
                <a:cs typeface="Calibri" panose="020F0502020204030204" pitchFamily="34" charset="0"/>
              </a:rPr>
              <a:t>:</a:t>
            </a:r>
            <a:endParaRPr lang="en-US" sz="1200">
              <a:latin typeface="+mn-lt"/>
              <a:cs typeface="Calibri" panose="020F0502020204030204" pitchFamily="34" charset="0"/>
            </a:endParaRPr>
          </a:p>
          <a:p>
            <a:pPr marL="630936" indent="-171450">
              <a:lnSpc>
                <a:spcPts val="1400"/>
              </a:lnSpc>
              <a:spcBef>
                <a:spcPts val="0"/>
              </a:spcBef>
              <a:spcAft>
                <a:spcPts val="1200"/>
              </a:spcAft>
              <a:buFont typeface="Arial" panose="020B0604020202020204" pitchFamily="34" charset="0"/>
              <a:buChar char="•"/>
            </a:pPr>
            <a:r>
              <a:rPr lang="en-US" sz="1200">
                <a:latin typeface="+mn-lt"/>
                <a:cs typeface="Calibri" panose="020F0502020204030204" pitchFamily="34" charset="0"/>
              </a:rPr>
              <a:t>Male—</a:t>
            </a:r>
            <a:r>
              <a:rPr lang="en-US" sz="1200" b="0">
                <a:latin typeface="+mn-lt"/>
                <a:cs typeface="Calibri" panose="020F0502020204030204" pitchFamily="34" charset="0"/>
              </a:rPr>
              <a:t>male-to-male sexual contact </a:t>
            </a:r>
            <a:r>
              <a:rPr lang="en-US" sz="1200">
                <a:latin typeface="+mn-lt"/>
                <a:cs typeface="Calibri" panose="020F0502020204030204" pitchFamily="34" charset="0"/>
              </a:rPr>
              <a:t>(</a:t>
            </a:r>
            <a:r>
              <a:rPr lang="en-US" sz="1200" b="0">
                <a:latin typeface="+mn-lt"/>
                <a:cs typeface="Calibri" panose="020F0502020204030204" pitchFamily="34" charset="0"/>
              </a:rPr>
              <a:t>1,817;</a:t>
            </a:r>
            <a:r>
              <a:rPr lang="en-US" sz="1200" b="1">
                <a:latin typeface="+mn-lt"/>
                <a:cs typeface="Calibri" panose="020F0502020204030204" pitchFamily="34" charset="0"/>
              </a:rPr>
              <a:t> </a:t>
            </a:r>
            <a:r>
              <a:rPr lang="en-US" sz="1200">
                <a:latin typeface="+mn-lt"/>
                <a:cs typeface="Calibri" panose="020F0502020204030204" pitchFamily="34" charset="0"/>
              </a:rPr>
              <a:t>47%)</a:t>
            </a:r>
          </a:p>
          <a:p>
            <a:pPr marL="630936" indent="-171450">
              <a:lnSpc>
                <a:spcPts val="1400"/>
              </a:lnSpc>
              <a:spcBef>
                <a:spcPts val="0"/>
              </a:spcBef>
              <a:spcAft>
                <a:spcPts val="1200"/>
              </a:spcAft>
              <a:buFont typeface="Arial" panose="020B0604020202020204" pitchFamily="34" charset="0"/>
              <a:buChar char="•"/>
            </a:pPr>
            <a:r>
              <a:rPr lang="en-US" sz="1200">
                <a:latin typeface="+mn-lt"/>
                <a:cs typeface="Calibri" panose="020F0502020204030204" pitchFamily="34" charset="0"/>
              </a:rPr>
              <a:t>Female—heterosexual contact (</a:t>
            </a:r>
            <a:r>
              <a:rPr lang="en-US" sz="1200" b="0">
                <a:latin typeface="+mn-lt"/>
                <a:cs typeface="Calibri" panose="020F0502020204030204" pitchFamily="34" charset="0"/>
              </a:rPr>
              <a:t>940</a:t>
            </a:r>
            <a:r>
              <a:rPr lang="en-US" sz="1200" b="1">
                <a:latin typeface="+mn-lt"/>
                <a:cs typeface="Calibri" panose="020F0502020204030204" pitchFamily="34" charset="0"/>
              </a:rPr>
              <a:t>; </a:t>
            </a:r>
            <a:r>
              <a:rPr lang="en-US" sz="1200">
                <a:latin typeface="+mn-lt"/>
                <a:cs typeface="Calibri" panose="020F0502020204030204" pitchFamily="34" charset="0"/>
              </a:rPr>
              <a:t>24%)</a:t>
            </a:r>
          </a:p>
          <a:p>
            <a:pPr marL="171450" indent="-171450">
              <a:buFont typeface="Arial" panose="020B0604020202020204" pitchFamily="34" charset="0"/>
              <a:buChar char="•"/>
            </a:pPr>
            <a:endParaRPr lang="en-US" sz="1200">
              <a:latin typeface="+mn-lt"/>
              <a:cs typeface="Calibri" panose="020F0502020204030204" pitchFamily="34" charset="0"/>
            </a:endParaRPr>
          </a:p>
          <a:p>
            <a:r>
              <a:rPr lang="en-US" sz="1200" b="0" i="1">
                <a:latin typeface="+mn-lt"/>
                <a:cs typeface="Calibri" panose="020F0502020204030204" pitchFamily="34" charset="0"/>
              </a:rPr>
              <a:t>Note.</a:t>
            </a: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a:solidFill>
                  <a:srgbClr val="000000"/>
                </a:solidFill>
                <a:latin typeface="+mn-lt"/>
                <a:cs typeface="Calibri" panose="020F0502020204030204" pitchFamily="34" charset="0"/>
              </a:rPr>
              <a:t>Data have been statistically adjusted to account for missing transmission category.</a:t>
            </a:r>
            <a:endParaRPr lang="en-US" sz="1200" b="1">
              <a:latin typeface="+mn-lt"/>
              <a:cs typeface="Calibri" panose="020F0502020204030204" pitchFamily="34" charset="0"/>
            </a:endParaRPr>
          </a:p>
          <a:p>
            <a:pPr marL="0" marR="0">
              <a:lnSpc>
                <a:spcPct val="107000"/>
              </a:lnSpc>
              <a:spcBef>
                <a:spcPts val="0"/>
              </a:spcBef>
              <a:spcAft>
                <a:spcPts val="800"/>
              </a:spcAft>
            </a:pPr>
            <a:endParaRPr lang="en-US" sz="1200" kern="100">
              <a:effectLst/>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a:effectLst/>
                <a:latin typeface="+mn-lt"/>
              </a:rPr>
              <a:t>For more information on data sources, data collection and reporting practices, and case definitions, see the National HIV Surveillance System (NHSS) Technical Notes, available at </a:t>
            </a:r>
            <a:r>
              <a:rPr lang="en-US">
                <a:effectLst/>
                <a:latin typeface="+mn-lt"/>
                <a:hlinkClick r:id="rId3" tooltip="https://www.cdc.gov/hiv-data/nhss/index.html"/>
              </a:rPr>
              <a:t>https://www.cdc.gov/hiv-data/nhss/index.html</a:t>
            </a:r>
            <a:r>
              <a:rPr lang="en-US">
                <a:effectLst/>
                <a:latin typeface="+mn-lt"/>
              </a:rPr>
              <a:t>.</a:t>
            </a:r>
          </a:p>
          <a:p>
            <a:pPr marL="0" marR="0">
              <a:lnSpc>
                <a:spcPct val="107000"/>
              </a:lnSpc>
              <a:spcBef>
                <a:spcPts val="0"/>
              </a:spcBef>
              <a:spcAft>
                <a:spcPts val="800"/>
              </a:spcAft>
            </a:pPr>
            <a:endParaRPr lang="en-US" sz="1200" kern="1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kern="100">
                <a:effectLst/>
                <a:latin typeface="Calibri" panose="020F0502020204030204" pitchFamily="34" charset="0"/>
                <a:ea typeface="Calibri" panose="020F0502020204030204" pitchFamily="34" charset="0"/>
                <a:cs typeface="Times New Roman" panose="02020603050405020304" pitchFamily="18" charset="0"/>
              </a:rPr>
              <a:t>For more information on diagnoses, see HIV Surveillance Report Technical Notes at </a:t>
            </a:r>
            <a:r>
              <a:rPr lang="en-US" sz="12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https://www.cdc.gov/hiv-data/nhss/hiv-diagnoses-deaths-prevalence.html</a:t>
            </a:r>
            <a:r>
              <a:rPr lang="en-US" sz="1200" kern="1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200" kern="100">
              <a:effectLst/>
              <a:latin typeface="Calibri" panose="020F0502020204030204" pitchFamily="34" charset="0"/>
              <a:ea typeface="Calibri" panose="020F0502020204030204" pitchFamily="34" charset="0"/>
              <a:cs typeface="Calibri" panose="020F0502020204030204" pitchFamily="34" charset="0"/>
            </a:endParaRPr>
          </a:p>
          <a:p>
            <a:endParaRPr lang="en-US" sz="120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3101198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a:latin typeface="+mn-lt"/>
                <a:cs typeface="Calibri" panose="020F0502020204030204" pitchFamily="34" charset="0"/>
              </a:rPr>
              <a:t>At year-end 2023 in the United States and 6 territories and freely associated states</a:t>
            </a:r>
            <a:r>
              <a:rPr lang="en-US" sz="1200" b="0">
                <a:latin typeface="+mn-lt"/>
                <a:cs typeface="Calibri" panose="020F0502020204030204" pitchFamily="34" charset="0"/>
              </a:rPr>
              <a:t>, the highest numbers of persons </a:t>
            </a:r>
            <a:r>
              <a:rPr lang="en-US" sz="1200">
                <a:latin typeface="+mn-lt"/>
                <a:cs typeface="Calibri" panose="020F0502020204030204" pitchFamily="34" charset="0"/>
              </a:rPr>
              <a:t>living with perinatally acquired HIV </a:t>
            </a:r>
            <a:r>
              <a:rPr lang="en-US" sz="1200" b="0">
                <a:latin typeface="+mn-lt"/>
                <a:cs typeface="Calibri" panose="020F0502020204030204" pitchFamily="34" charset="0"/>
              </a:rPr>
              <a:t>by area of residence</a:t>
            </a:r>
            <a:r>
              <a:rPr lang="en-US" sz="1200">
                <a:latin typeface="+mn-lt"/>
                <a:cs typeface="Calibri" panose="020F0502020204030204" pitchFamily="34" charset="0"/>
              </a:rPr>
              <a:t> were as follows:</a:t>
            </a:r>
          </a:p>
          <a:p>
            <a:pPr marL="628650" marR="0" lvl="1" indent="-171450">
              <a:lnSpc>
                <a:spcPts val="1400"/>
              </a:lnSpc>
              <a:spcBef>
                <a:spcPts val="0"/>
              </a:spcBef>
              <a:spcAft>
                <a:spcPts val="120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strike="noStrike">
                <a:solidFill>
                  <a:srgbClr val="000000"/>
                </a:solidFill>
                <a:effectLst/>
                <a:latin typeface="+mn-lt"/>
                <a:ea typeface="Times New Roman" panose="02020603050405020304" pitchFamily="18" charset="0"/>
                <a:cs typeface="Calibri" panose="020F0502020204030204" pitchFamily="34" charset="0"/>
              </a:rPr>
              <a:t>New York</a:t>
            </a:r>
            <a:r>
              <a:rPr lang="en-US" sz="1200" strike="noStrike">
                <a:effectLst/>
                <a:latin typeface="+mn-lt"/>
                <a:ea typeface="Times New Roman" panose="02020603050405020304" pitchFamily="18" charset="0"/>
                <a:cs typeface="Calibri" panose="020F0502020204030204" pitchFamily="34" charset="0"/>
              </a:rPr>
              <a:t> (2,355), </a:t>
            </a:r>
            <a:r>
              <a:rPr lang="en-US" sz="1200" strike="noStrike">
                <a:solidFill>
                  <a:srgbClr val="000000"/>
                </a:solidFill>
                <a:effectLst/>
                <a:latin typeface="+mn-lt"/>
                <a:ea typeface="Times New Roman" panose="02020603050405020304" pitchFamily="18" charset="0"/>
                <a:cs typeface="Calibri" panose="020F0502020204030204" pitchFamily="34" charset="0"/>
              </a:rPr>
              <a:t>Florida (1,527), Texas (837), Pennsylvania (594), and New Jersey (563)</a:t>
            </a:r>
            <a:endParaRPr lang="en-US" sz="1200" strike="sngStrike">
              <a:effectLst/>
              <a:latin typeface="+mn-lt"/>
              <a:ea typeface="Times New Roman" panose="02020603050405020304" pitchFamily="18" charset="0"/>
              <a:cs typeface="Calibri" panose="020F0502020204030204" pitchFamily="34" charset="0"/>
            </a:endParaRPr>
          </a:p>
          <a:p>
            <a:pPr marL="0" indent="0">
              <a:buFont typeface="Arial" panose="020B0604020202020204" pitchFamily="34" charset="0"/>
              <a:buNone/>
            </a:pPr>
            <a:endParaRPr lang="en-US" sz="1200" b="0" i="1">
              <a:latin typeface="+mn-lt"/>
              <a:cs typeface="Calibri" panose="020F0502020204030204" pitchFamily="34" charset="0"/>
            </a:endParaRPr>
          </a:p>
          <a:p>
            <a:pPr marL="0" indent="0">
              <a:buFont typeface="Arial" panose="020B0604020202020204" pitchFamily="34" charset="0"/>
              <a:buNone/>
            </a:pPr>
            <a:r>
              <a:rPr lang="en-US" sz="1200" b="0" i="1">
                <a:latin typeface="+mn-lt"/>
                <a:cs typeface="Calibri" panose="020F0502020204030204" pitchFamily="34" charset="0"/>
              </a:rPr>
              <a:t>Note.</a:t>
            </a:r>
          </a:p>
          <a:p>
            <a:pPr marL="0" marR="0">
              <a:lnSpc>
                <a:spcPct val="107000"/>
              </a:lnSpc>
              <a:spcBef>
                <a:spcPts val="0"/>
              </a:spcBef>
              <a:spcAft>
                <a:spcPts val="800"/>
              </a:spcAft>
            </a:pPr>
            <a:r>
              <a:rPr lang="en-US" sz="1200" kern="100">
                <a:effectLst/>
                <a:latin typeface="+mn-lt"/>
                <a:ea typeface="Calibri" panose="020F0502020204030204" pitchFamily="34" charset="0"/>
                <a:cs typeface="Calibri" panose="020F0502020204030204" pitchFamily="34" charset="0"/>
              </a:rPr>
              <a:t>Data reflects persons (i.e., children, adolescents, and adults) with diagnosed, perinatally acquired HIV who were alive at year-end 2023, regardless of their age at year-end 2023.</a:t>
            </a:r>
          </a:p>
          <a:p>
            <a:pPr marL="0" marR="0">
              <a:lnSpc>
                <a:spcPct val="107000"/>
              </a:lnSpc>
              <a:spcBef>
                <a:spcPts val="0"/>
              </a:spcBef>
              <a:spcAft>
                <a:spcPts val="800"/>
              </a:spcAft>
            </a:pPr>
            <a:endParaRPr lang="en-US" sz="1200" kern="100">
              <a:effectLst/>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a:effectLst/>
                <a:latin typeface="+mn-lt"/>
              </a:rPr>
              <a:t>For more information on data sources, data collection and reporting practices, and case definitions, see the National HIV Surveillance System (NHSS) Technical Notes, available at </a:t>
            </a:r>
            <a:r>
              <a:rPr lang="en-US">
                <a:effectLst/>
                <a:latin typeface="+mn-lt"/>
                <a:hlinkClick r:id="rId3" tooltip="https://www.cdc.gov/hiv-data/nhss/index.html"/>
              </a:rPr>
              <a:t>https://www.cdc.gov/hiv-data/nhss/index.html</a:t>
            </a:r>
            <a:r>
              <a:rPr lang="en-US">
                <a:effectLst/>
                <a:latin typeface="+mn-lt"/>
              </a:rPr>
              <a:t>.</a:t>
            </a:r>
          </a:p>
          <a:p>
            <a:pPr marL="0" marR="0">
              <a:lnSpc>
                <a:spcPct val="107000"/>
              </a:lnSpc>
              <a:spcBef>
                <a:spcPts val="0"/>
              </a:spcBef>
              <a:spcAft>
                <a:spcPts val="800"/>
              </a:spcAft>
            </a:pPr>
            <a:endParaRPr lang="en-US" sz="1200" kern="1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kern="100">
                <a:effectLst/>
                <a:latin typeface="Calibri" panose="020F0502020204030204" pitchFamily="34" charset="0"/>
                <a:ea typeface="Calibri" panose="020F0502020204030204" pitchFamily="34" charset="0"/>
                <a:cs typeface="Times New Roman" panose="02020603050405020304" pitchFamily="18" charset="0"/>
              </a:rPr>
              <a:t>For more information on prevalence, see HIV Surveillance Report Technical Notes at </a:t>
            </a:r>
            <a:r>
              <a:rPr lang="en-US" sz="12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https://www.cdc.gov/hiv-data/nhss/hiv-diagnoses-deaths-prevalence.html</a:t>
            </a:r>
            <a:r>
              <a:rPr lang="en-US" sz="1200" kern="1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200" kern="100">
              <a:effectLst/>
              <a:latin typeface="Calibri" panose="020F0502020204030204" pitchFamily="34" charset="0"/>
              <a:ea typeface="Calibri" panose="020F0502020204030204" pitchFamily="34" charset="0"/>
              <a:cs typeface="Calibri" panose="020F0502020204030204" pitchFamily="34" charset="0"/>
            </a:endParaRPr>
          </a:p>
          <a:p>
            <a:endParaRPr lang="en-US" sz="120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901327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a:solidFill>
                  <a:srgbClr val="000000"/>
                </a:solidFill>
                <a:latin typeface="+mn-lt"/>
                <a:cs typeface="Calibri" panose="020F0502020204030204" pitchFamily="34" charset="0"/>
              </a:rPr>
              <a:t>In 2023 in the United States, the highest percentage of HIV diagnoses </a:t>
            </a:r>
            <a:r>
              <a:rPr lang="en-US" sz="1200">
                <a:solidFill>
                  <a:srgbClr val="000000"/>
                </a:solidFill>
                <a:latin typeface="+mn-lt"/>
                <a:cs typeface="Calibri" panose="020F0502020204030204" pitchFamily="34" charset="0"/>
              </a:rPr>
              <a:t>among children aged &lt;</a:t>
            </a:r>
            <a:r>
              <a:rPr lang="en-US" sz="1200" b="0" i="0">
                <a:solidFill>
                  <a:srgbClr val="000000"/>
                </a:solidFill>
                <a:effectLst/>
                <a:latin typeface="+mn-lt"/>
                <a:cs typeface="Calibri" panose="020F0502020204030204" pitchFamily="34" charset="0"/>
              </a:rPr>
              <a:t>13 years was among Bl</a:t>
            </a:r>
            <a:r>
              <a:rPr lang="en-US" sz="1200">
                <a:effectLst/>
                <a:latin typeface="+mn-lt"/>
                <a:ea typeface="Times New Roman" panose="02020603050405020304" pitchFamily="18" charset="0"/>
                <a:cs typeface="Calibri" panose="020F0502020204030204" pitchFamily="34" charset="0"/>
              </a:rPr>
              <a:t>ack/African American </a:t>
            </a:r>
            <a:r>
              <a:rPr lang="en-US" sz="1200">
                <a:latin typeface="+mn-lt"/>
                <a:cs typeface="Calibri" panose="020F0502020204030204" pitchFamily="34" charset="0"/>
              </a:rPr>
              <a:t>children </a:t>
            </a:r>
            <a:r>
              <a:rPr lang="en-US" sz="1200">
                <a:solidFill>
                  <a:srgbClr val="000000"/>
                </a:solidFill>
                <a:effectLst/>
                <a:latin typeface="+mn-lt"/>
                <a:ea typeface="Times New Roman" panose="02020603050405020304" pitchFamily="18" charset="0"/>
                <a:cs typeface="Calibri" panose="020F0502020204030204" pitchFamily="34" charset="0"/>
              </a:rPr>
              <a:t>aged &lt; 13 years </a:t>
            </a:r>
            <a:r>
              <a:rPr lang="en-US" sz="1200" b="0">
                <a:solidFill>
                  <a:srgbClr val="000000"/>
                </a:solidFill>
                <a:effectLst/>
                <a:latin typeface="+mn-lt"/>
                <a:ea typeface="Times New Roman" panose="02020603050405020304" pitchFamily="18" charset="0"/>
                <a:cs typeface="Calibri" panose="020F0502020204030204" pitchFamily="34" charset="0"/>
              </a:rPr>
              <a:t>who</a:t>
            </a:r>
            <a:r>
              <a:rPr lang="en-US" sz="1200" b="1">
                <a:solidFill>
                  <a:srgbClr val="000000"/>
                </a:solidFill>
                <a:effectLst/>
                <a:latin typeface="+mn-lt"/>
                <a:ea typeface="Times New Roman" panose="02020603050405020304" pitchFamily="18" charset="0"/>
                <a:cs typeface="Calibri" panose="020F0502020204030204" pitchFamily="34" charset="0"/>
              </a:rPr>
              <a:t> </a:t>
            </a:r>
            <a:r>
              <a:rPr lang="en-US" sz="1200">
                <a:effectLst/>
                <a:latin typeface="+mn-lt"/>
                <a:ea typeface="Times New Roman" panose="02020603050405020304" pitchFamily="18" charset="0"/>
                <a:cs typeface="Calibri" panose="020F0502020204030204" pitchFamily="34" charset="0"/>
              </a:rPr>
              <a:t>accounted for 60% of HIV diagnoses but 14% of the </a:t>
            </a:r>
            <a:r>
              <a:rPr lang="en-US" sz="1200">
                <a:latin typeface="+mn-lt"/>
                <a:cs typeface="Calibri" panose="020F0502020204030204" pitchFamily="34" charset="0"/>
              </a:rPr>
              <a:t>children </a:t>
            </a:r>
            <a:r>
              <a:rPr lang="en-US" sz="1200">
                <a:solidFill>
                  <a:srgbClr val="000000"/>
                </a:solidFill>
                <a:effectLst/>
                <a:latin typeface="+mn-lt"/>
                <a:ea typeface="Times New Roman" panose="02020603050405020304" pitchFamily="18" charset="0"/>
                <a:cs typeface="Calibri" panose="020F0502020204030204" pitchFamily="34" charset="0"/>
              </a:rPr>
              <a:t>aged &lt;13 years </a:t>
            </a:r>
            <a:r>
              <a:rPr lang="en-US" sz="1200">
                <a:effectLst/>
                <a:latin typeface="+mn-lt"/>
                <a:ea typeface="Times New Roman" panose="02020603050405020304" pitchFamily="18" charset="0"/>
                <a:cs typeface="Calibri" panose="020F0502020204030204" pitchFamily="34" charset="0"/>
              </a:rPr>
              <a:t>population.</a:t>
            </a:r>
            <a:endParaRPr lang="en-US" sz="1200">
              <a:latin typeface="+mn-lt"/>
              <a:cs typeface="Calibri" panose="020F0502020204030204" pitchFamily="34" charset="0"/>
            </a:endParaRPr>
          </a:p>
          <a:p>
            <a:endParaRPr lang="en-US" sz="1200" b="0" i="1">
              <a:solidFill>
                <a:srgbClr val="000000"/>
              </a:solidFill>
              <a:latin typeface="+mn-lt"/>
              <a:cs typeface="Calibri" panose="020F0502020204030204" pitchFamily="34" charset="0"/>
            </a:endParaRPr>
          </a:p>
          <a:p>
            <a:r>
              <a:rPr lang="en-US" sz="1200" b="0" i="1">
                <a:latin typeface="+mn-lt"/>
                <a:cs typeface="Calibri" panose="020F0502020204030204" pitchFamily="34" charset="0"/>
              </a:rPr>
              <a:t>Note.</a:t>
            </a:r>
          </a:p>
          <a:p>
            <a:pPr marL="0" marR="0">
              <a:lnSpc>
                <a:spcPct val="107000"/>
              </a:lnSpc>
              <a:spcBef>
                <a:spcPts val="0"/>
              </a:spcBef>
              <a:spcAft>
                <a:spcPts val="800"/>
              </a:spcAft>
            </a:pPr>
            <a:r>
              <a:rPr lang="en-US" sz="1200" b="0" i="0" u="none" strike="noStrike" baseline="0">
                <a:solidFill>
                  <a:srgbClr val="000000"/>
                </a:solidFill>
                <a:latin typeface="+mn-lt"/>
              </a:rPr>
              <a:t>Use caution when interpreting data for American Indian/Alaska Native and Native Hawaiian/other Pacific Islander persons as percentages are based on small numbers.</a:t>
            </a:r>
          </a:p>
          <a:p>
            <a:pPr marL="0" marR="0">
              <a:lnSpc>
                <a:spcPct val="107000"/>
              </a:lnSpc>
              <a:spcBef>
                <a:spcPts val="0"/>
              </a:spcBef>
              <a:spcAft>
                <a:spcPts val="800"/>
              </a:spcAft>
            </a:pPr>
            <a:endParaRPr lang="en-US">
              <a:effectLst/>
              <a:latin typeface="+mn-lt"/>
            </a:endParaRPr>
          </a:p>
          <a:p>
            <a:pPr marL="0" marR="0">
              <a:lnSpc>
                <a:spcPct val="107000"/>
              </a:lnSpc>
              <a:spcBef>
                <a:spcPts val="0"/>
              </a:spcBef>
              <a:spcAft>
                <a:spcPts val="800"/>
              </a:spcAft>
            </a:pPr>
            <a:r>
              <a:rPr lang="en-US">
                <a:effectLst/>
                <a:latin typeface="+mn-lt"/>
              </a:rPr>
              <a:t>For more information on data sources, data collection and reporting practices, and case definitions, see the National HIV Surveillance System (NHSS) Technical Notes, available at </a:t>
            </a:r>
            <a:r>
              <a:rPr lang="en-US">
                <a:effectLst/>
                <a:latin typeface="+mn-lt"/>
                <a:hlinkClick r:id="rId3" tooltip="https://www.cdc.gov/hiv-data/nhss/index.html"/>
              </a:rPr>
              <a:t>https://www.cdc.gov/hiv-data/nhss/index.html</a:t>
            </a:r>
            <a:r>
              <a:rPr lang="en-US">
                <a:effectLst/>
                <a:latin typeface="+mn-lt"/>
              </a:rPr>
              <a:t>.</a:t>
            </a:r>
          </a:p>
          <a:p>
            <a:pPr marL="0" marR="0">
              <a:lnSpc>
                <a:spcPct val="107000"/>
              </a:lnSpc>
              <a:spcBef>
                <a:spcPts val="0"/>
              </a:spcBef>
              <a:spcAft>
                <a:spcPts val="800"/>
              </a:spcAft>
            </a:pPr>
            <a:endParaRPr lang="en-US" sz="1200" kern="1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kern="100">
                <a:effectLst/>
                <a:latin typeface="Calibri" panose="020F0502020204030204" pitchFamily="34" charset="0"/>
                <a:ea typeface="Calibri" panose="020F0502020204030204" pitchFamily="34" charset="0"/>
                <a:cs typeface="Times New Roman" panose="02020603050405020304" pitchFamily="18" charset="0"/>
              </a:rPr>
              <a:t>For more information on diagnoses, see HIV Surveillance Report Technical Notes at </a:t>
            </a:r>
            <a:r>
              <a:rPr lang="en-US" sz="12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https://www.cdc.gov/hiv-data/nhss/hiv-diagnoses-deaths-prevalence.html</a:t>
            </a:r>
            <a:r>
              <a:rPr lang="en-US" sz="1200" kern="1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200" kern="100">
              <a:effectLst/>
              <a:latin typeface="Calibri" panose="020F0502020204030204" pitchFamily="34" charset="0"/>
              <a:ea typeface="Calibri" panose="020F0502020204030204" pitchFamily="34" charset="0"/>
              <a:cs typeface="Calibri" panose="020F0502020204030204" pitchFamily="34" charset="0"/>
            </a:endParaRPr>
          </a:p>
          <a:p>
            <a:endParaRPr lang="en-US" sz="120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251717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mn-lt"/>
              </a:rPr>
              <a:t>For more information on diagnoses, deaths, and prevalence; see HIV Surveillance Report Technical Notes at </a:t>
            </a:r>
            <a:r>
              <a:rPr lang="en-US" sz="1200" i="0" u="none" strike="noStrike" baseline="0" dirty="0">
                <a:solidFill>
                  <a:srgbClr val="000000"/>
                </a:solidFill>
                <a:latin typeface="+mn-lt"/>
                <a:cs typeface="Calibri" panose="020F0502020204030204" pitchFamily="34" charset="0"/>
                <a:hlinkClick r:id="rId3"/>
              </a:rPr>
              <a:t>https://www.cdc.gov/hiv-data/nhss/hiv-diagnoses-deaths-prevalence.html</a:t>
            </a:r>
            <a:r>
              <a:rPr lang="en-US" sz="1200" i="0" u="none" strike="noStrike" baseline="0" dirty="0">
                <a:solidFill>
                  <a:srgbClr val="000000"/>
                </a:solidFill>
                <a:latin typeface="+mn-lt"/>
                <a:cs typeface="Calibri" panose="020F0502020204030204" pitchFamily="34" charset="0"/>
              </a:rPr>
              <a:t>. </a:t>
            </a:r>
          </a:p>
          <a:p>
            <a:endParaRPr lang="en-US" kern="100" dirty="0">
              <a:cs typeface="Calibri" panose="020F0502020204030204" pitchFamily="34" charset="0"/>
            </a:endParaRPr>
          </a:p>
          <a:p>
            <a:r>
              <a:rPr lang="en-US" b="0" dirty="0">
                <a:effectLst/>
              </a:rPr>
              <a:t>For more information on methods used to estimate HIV incidence and prevalence, see the Technical Notes, available at </a:t>
            </a:r>
            <a:r>
              <a:rPr lang="en-US" dirty="0">
                <a:effectLst/>
                <a:hlinkClick r:id="rId4" tooltip="https://www.cdc.gov/hiv-data/nhss/estimated-hiv-incidence-and-prevalence.html"/>
              </a:rPr>
              <a:t>https://www.cdc.gov/hiv-data/nhss/estimated-hiv-incidence-and-prevalence.html</a:t>
            </a:r>
            <a:r>
              <a:rPr lang="en-US" b="1" dirty="0">
                <a:effectLst/>
              </a:rPr>
              <a:t>.</a:t>
            </a:r>
            <a:endParaRPr lang="en-US" sz="1200" dirty="0">
              <a:latin typeface="+mn-lt"/>
            </a:endParaRPr>
          </a:p>
          <a:p>
            <a:endParaRPr lang="en-US" kern="100" dirty="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332184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effectLst/>
                <a:latin typeface="+mn-lt"/>
                <a:ea typeface="Times New Roman" panose="02020603050405020304" pitchFamily="18" charset="0"/>
                <a:cs typeface="Calibri" panose="020F0502020204030204" pitchFamily="34" charset="0"/>
              </a:rPr>
              <a:t>In 2023, among the four main regions in the United States (the Northeast, Midwest, South, and West) and 6 territories and freely associated states; the South had the highest rate (18.4)</a:t>
            </a:r>
            <a:r>
              <a:rPr lang="en-US" sz="1200">
                <a:solidFill>
                  <a:srgbClr val="000000"/>
                </a:solidFill>
                <a:effectLst/>
                <a:latin typeface="+mn-lt"/>
                <a:ea typeface="Times New Roman" panose="02020603050405020304" pitchFamily="18" charset="0"/>
                <a:cs typeface="Calibri" panose="020F0502020204030204" pitchFamily="34" charset="0"/>
              </a:rPr>
              <a:t> of HIV diagnoses.</a:t>
            </a:r>
            <a:r>
              <a:rPr lang="en-US" sz="1200">
                <a:effectLst/>
                <a:latin typeface="+mn-lt"/>
                <a:ea typeface="Times New Roman" panose="02020603050405020304" pitchFamily="18" charset="0"/>
                <a:cs typeface="Calibri" panose="020F0502020204030204" pitchFamily="34" charset="0"/>
              </a:rPr>
              <a:t> </a:t>
            </a:r>
            <a:endParaRPr lang="en-US" sz="1200">
              <a:latin typeface="+mn-lt"/>
              <a:cs typeface="Calibri" panose="020F0502020204030204" pitchFamily="34" charset="0"/>
            </a:endParaRPr>
          </a:p>
          <a:p>
            <a:endParaRPr lang="en-US" sz="1200" b="0" i="1">
              <a:latin typeface="+mn-lt"/>
              <a:cs typeface="Calibri" panose="020F0502020204030204" pitchFamily="34" charset="0"/>
            </a:endParaRPr>
          </a:p>
          <a:p>
            <a:r>
              <a:rPr lang="en-US" sz="1200" b="0" i="1">
                <a:latin typeface="+mn-lt"/>
                <a:cs typeface="Calibri" panose="020F0502020204030204" pitchFamily="34" charset="0"/>
              </a:rPr>
              <a:t>Note.</a:t>
            </a: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b="0" i="0" u="none" strike="noStrike" baseline="0">
                <a:solidFill>
                  <a:srgbClr val="000000"/>
                </a:solidFill>
                <a:latin typeface="+mn-lt"/>
                <a:cs typeface="Calibri" panose="020F0502020204030204" pitchFamily="34" charset="0"/>
              </a:rPr>
              <a:t>For additional data, see Table 16 in the report </a:t>
            </a:r>
            <a:r>
              <a:rPr lang="en-US" sz="1200" i="1" kern="100">
                <a:effectLst/>
                <a:latin typeface="+mn-lt"/>
                <a:ea typeface="Calibri" panose="020F0502020204030204" pitchFamily="34" charset="0"/>
                <a:cs typeface="Times New Roman" panose="02020603050405020304" pitchFamily="18" charset="0"/>
              </a:rPr>
              <a:t>Diagnoses, Deaths and Prevalence of HIV in the United States and 6 Territories and Freely Associated States 2023 at </a:t>
            </a:r>
            <a:r>
              <a:rPr lang="en-US" sz="1200" i="0" u="none" strike="noStrike" baseline="0">
                <a:solidFill>
                  <a:srgbClr val="000000"/>
                </a:solidFill>
                <a:latin typeface="+mn-lt"/>
                <a:cs typeface="Calibri" panose="020F0502020204030204" pitchFamily="34" charset="0"/>
                <a:hlinkClick r:id="rId3"/>
              </a:rPr>
              <a:t>https://www.cdc.gov/hiv-data/nhss/hiv-diagnoses-deaths-prevalence.html</a:t>
            </a:r>
            <a:r>
              <a:rPr lang="en-US" sz="1200" b="0" i="0" u="none" strike="noStrike" baseline="0">
                <a:solidFill>
                  <a:srgbClr val="000000"/>
                </a:solidFill>
                <a:latin typeface="+mn-lt"/>
                <a:cs typeface="Calibri" panose="020F0502020204030204" pitchFamily="34" charset="0"/>
              </a:rPr>
              <a:t>.  </a:t>
            </a:r>
          </a:p>
          <a:p>
            <a:pPr marL="0" marR="0">
              <a:lnSpc>
                <a:spcPct val="107000"/>
              </a:lnSpc>
              <a:spcBef>
                <a:spcPts val="0"/>
              </a:spcBef>
              <a:spcAft>
                <a:spcPts val="800"/>
              </a:spcAft>
            </a:pPr>
            <a:endParaRPr lang="en-US" sz="1200" kern="100">
              <a:effectLst/>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a:effectLst/>
                <a:latin typeface="+mn-lt"/>
              </a:rPr>
              <a:t>For more information on data sources, data collection and reporting practices, and case definitions, see the National HIV Surveillance System (NHSS) Technical Notes, available at </a:t>
            </a:r>
            <a:r>
              <a:rPr lang="en-US">
                <a:effectLst/>
                <a:latin typeface="+mn-lt"/>
                <a:hlinkClick r:id="rId4" tooltip="https://www.cdc.gov/hiv-data/nhss/index.html"/>
              </a:rPr>
              <a:t>https://www.cdc.gov/hiv-data/nhss/index.html</a:t>
            </a:r>
            <a:r>
              <a:rPr lang="en-US">
                <a:effectLst/>
                <a:latin typeface="+mn-lt"/>
              </a:rPr>
              <a:t>.</a:t>
            </a:r>
          </a:p>
          <a:p>
            <a:pPr marL="0" marR="0">
              <a:lnSpc>
                <a:spcPct val="107000"/>
              </a:lnSpc>
              <a:spcBef>
                <a:spcPts val="0"/>
              </a:spcBef>
              <a:spcAft>
                <a:spcPts val="800"/>
              </a:spcAft>
            </a:pPr>
            <a:endParaRPr lang="en-US" sz="1200" kern="10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200" kern="100">
              <a:effectLst/>
              <a:latin typeface="Calibri" panose="020F0502020204030204" pitchFamily="34" charset="0"/>
              <a:ea typeface="Calibri" panose="020F0502020204030204" pitchFamily="34" charset="0"/>
              <a:cs typeface="Calibri" panose="020F0502020204030204" pitchFamily="34" charset="0"/>
            </a:endParaRPr>
          </a:p>
          <a:p>
            <a:endParaRPr lang="en-US" sz="120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30</a:t>
            </a:fld>
            <a:endParaRPr lang="en-US"/>
          </a:p>
        </p:txBody>
      </p:sp>
    </p:spTree>
    <p:extLst>
      <p:ext uri="{BB962C8B-B14F-4D97-AF65-F5344CB8AC3E}">
        <p14:creationId xmlns:p14="http://schemas.microsoft.com/office/powerpoint/2010/main" val="22444740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0" i="0" u="none" strike="noStrike" baseline="0">
                <a:solidFill>
                  <a:srgbClr val="000000"/>
                </a:solidFill>
                <a:latin typeface="+mn-lt"/>
                <a:cs typeface="Calibri" panose="020F0502020204030204" pitchFamily="34" charset="0"/>
              </a:rPr>
              <a:t>In 2023, in the U.S. Southern Region, the highest percentage of HIV diagnoses </a:t>
            </a:r>
            <a:r>
              <a:rPr lang="en-US" sz="1200">
                <a:solidFill>
                  <a:srgbClr val="000000"/>
                </a:solidFill>
                <a:latin typeface="+mn-lt"/>
                <a:cs typeface="Calibri" panose="020F0502020204030204" pitchFamily="34" charset="0"/>
              </a:rPr>
              <a:t>among persons aged </a:t>
            </a:r>
            <a:r>
              <a:rPr lang="en-US" sz="1200" b="0" i="0">
                <a:solidFill>
                  <a:srgbClr val="000000"/>
                </a:solidFill>
                <a:effectLst/>
                <a:latin typeface="+mn-lt"/>
                <a:cs typeface="Calibri" panose="020F0502020204030204" pitchFamily="34" charset="0"/>
              </a:rPr>
              <a:t>≥ 13 years </a:t>
            </a:r>
            <a:r>
              <a:rPr lang="en-US" sz="1200" b="0" strike="noStrike">
                <a:solidFill>
                  <a:srgbClr val="000000"/>
                </a:solidFill>
                <a:latin typeface="+mn-lt"/>
                <a:cs typeface="Calibri" panose="020F0502020204030204" pitchFamily="34" charset="0"/>
              </a:rPr>
              <a:t>was a</a:t>
            </a:r>
            <a:r>
              <a:rPr lang="en-US" sz="1200" b="0">
                <a:latin typeface="+mn-lt"/>
                <a:cs typeface="Calibri" panose="020F0502020204030204" pitchFamily="34" charset="0"/>
              </a:rPr>
              <a:t>mong </a:t>
            </a:r>
            <a:r>
              <a:rPr lang="en-US" sz="1200">
                <a:latin typeface="+mn-lt"/>
                <a:cs typeface="Calibri" panose="020F0502020204030204" pitchFamily="34" charset="0"/>
              </a:rPr>
              <a:t>Black/African American person</a:t>
            </a:r>
            <a:r>
              <a:rPr lang="en-US" sz="1200">
                <a:solidFill>
                  <a:srgbClr val="000000"/>
                </a:solidFill>
                <a:effectLst/>
                <a:latin typeface="+mn-lt"/>
                <a:ea typeface="Times New Roman" panose="02020603050405020304" pitchFamily="18" charset="0"/>
                <a:cs typeface="Calibri" panose="020F0502020204030204" pitchFamily="34" charset="0"/>
              </a:rPr>
              <a:t>s </a:t>
            </a:r>
            <a:r>
              <a:rPr lang="en-US" sz="1200" b="0" i="0">
                <a:solidFill>
                  <a:srgbClr val="000000"/>
                </a:solidFill>
                <a:effectLst/>
                <a:latin typeface="+mn-lt"/>
                <a:cs typeface="Calibri" panose="020F0502020204030204" pitchFamily="34" charset="0"/>
              </a:rPr>
              <a:t>who accounted for 47% of HIV diagnoses but </a:t>
            </a:r>
            <a:r>
              <a:rPr lang="en-US" sz="1200">
                <a:solidFill>
                  <a:srgbClr val="000000"/>
                </a:solidFill>
                <a:effectLst/>
                <a:latin typeface="+mn-lt"/>
                <a:ea typeface="Times New Roman" panose="02020603050405020304" pitchFamily="18" charset="0"/>
                <a:cs typeface="Calibri" panose="020F0502020204030204" pitchFamily="34" charset="0"/>
              </a:rPr>
              <a:t>made up 19% of persons </a:t>
            </a:r>
            <a:r>
              <a:rPr lang="en-US" sz="1200">
                <a:solidFill>
                  <a:srgbClr val="000000"/>
                </a:solidFill>
                <a:latin typeface="+mn-lt"/>
                <a:cs typeface="Calibri" panose="020F0502020204030204" pitchFamily="34" charset="0"/>
              </a:rPr>
              <a:t>aged </a:t>
            </a:r>
            <a:r>
              <a:rPr lang="en-US" sz="1200" b="0" i="0">
                <a:solidFill>
                  <a:srgbClr val="000000"/>
                </a:solidFill>
                <a:effectLst/>
                <a:latin typeface="+mn-lt"/>
                <a:cs typeface="Calibri" panose="020F0502020204030204" pitchFamily="34" charset="0"/>
              </a:rPr>
              <a:t>≥ 13 years</a:t>
            </a:r>
            <a:r>
              <a:rPr lang="en-US" sz="1200">
                <a:solidFill>
                  <a:srgbClr val="000000"/>
                </a:solidFill>
                <a:effectLst/>
                <a:latin typeface="+mn-lt"/>
                <a:ea typeface="Times New Roman" panose="02020603050405020304" pitchFamily="18" charset="0"/>
                <a:cs typeface="Calibri" panose="020F0502020204030204" pitchFamily="34" charset="0"/>
              </a:rPr>
              <a:t>. </a:t>
            </a:r>
          </a:p>
          <a:p>
            <a:endParaRPr lang="en-US" sz="1200">
              <a:solidFill>
                <a:srgbClr val="000000"/>
              </a:solidFill>
              <a:effectLst/>
              <a:latin typeface="+mn-lt"/>
              <a:cs typeface="Calibri" panose="020F0502020204030204" pitchFamily="34" charset="0"/>
            </a:endParaRPr>
          </a:p>
          <a:p>
            <a:r>
              <a:rPr lang="en-US" sz="1200" b="0" i="1">
                <a:latin typeface="+mn-lt"/>
                <a:cs typeface="Calibri" panose="020F0502020204030204" pitchFamily="34" charset="0"/>
              </a:rPr>
              <a:t>Note.</a:t>
            </a:r>
            <a:endParaRPr lang="en-US" sz="1200" kern="100">
              <a:effectLst/>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b="0" i="0" u="none" strike="noStrike" baseline="0">
                <a:solidFill>
                  <a:srgbClr val="000000"/>
                </a:solidFill>
                <a:latin typeface="+mn-lt"/>
              </a:rPr>
              <a:t>Use caution when interpreting data for American Indian/Alaska Native and Native Hawaiian/other Pacific Islander persons as percentages are based on small numbers.</a:t>
            </a:r>
            <a:endParaRPr lang="en-US">
              <a:effectLst/>
              <a:latin typeface="+mn-lt"/>
            </a:endParaRPr>
          </a:p>
          <a:p>
            <a:pPr marL="0" marR="0">
              <a:lnSpc>
                <a:spcPct val="107000"/>
              </a:lnSpc>
              <a:spcBef>
                <a:spcPts val="0"/>
              </a:spcBef>
              <a:spcAft>
                <a:spcPts val="800"/>
              </a:spcAft>
            </a:pPr>
            <a:endParaRPr lang="en-US">
              <a:effectLst/>
              <a:latin typeface="+mn-lt"/>
            </a:endParaRPr>
          </a:p>
          <a:p>
            <a:pPr marL="0" marR="0">
              <a:lnSpc>
                <a:spcPct val="107000"/>
              </a:lnSpc>
              <a:spcBef>
                <a:spcPts val="0"/>
              </a:spcBef>
              <a:spcAft>
                <a:spcPts val="800"/>
              </a:spcAft>
            </a:pPr>
            <a:r>
              <a:rPr lang="en-US">
                <a:effectLst/>
                <a:latin typeface="+mn-lt"/>
              </a:rPr>
              <a:t>For more information on data sources, data collection and reporting practices, and case definitions, see the National HIV Surveillance System (NHSS) Technical Notes, available at </a:t>
            </a:r>
            <a:r>
              <a:rPr lang="en-US">
                <a:effectLst/>
                <a:latin typeface="+mn-lt"/>
                <a:hlinkClick r:id="rId3" tooltip="https://www.cdc.gov/hiv-data/nhss/index.html"/>
              </a:rPr>
              <a:t>https://www.cdc.gov/hiv-data/nhss/index.html</a:t>
            </a:r>
            <a:r>
              <a:rPr lang="en-US">
                <a:effectLst/>
                <a:latin typeface="+mn-lt"/>
              </a:rPr>
              <a:t>.</a:t>
            </a:r>
          </a:p>
          <a:p>
            <a:pPr marL="0" marR="0">
              <a:lnSpc>
                <a:spcPct val="107000"/>
              </a:lnSpc>
              <a:spcBef>
                <a:spcPts val="0"/>
              </a:spcBef>
              <a:spcAft>
                <a:spcPts val="800"/>
              </a:spcAft>
            </a:pPr>
            <a:endParaRPr lang="en-US" sz="1200" kern="1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kern="100">
                <a:effectLst/>
                <a:latin typeface="Calibri" panose="020F0502020204030204" pitchFamily="34" charset="0"/>
                <a:ea typeface="Calibri" panose="020F0502020204030204" pitchFamily="34" charset="0"/>
                <a:cs typeface="Times New Roman" panose="02020603050405020304" pitchFamily="18" charset="0"/>
              </a:rPr>
              <a:t>For more information on diagnoses, see HIV Surveillance Report Technical Notes at </a:t>
            </a:r>
            <a:r>
              <a:rPr lang="en-US" sz="12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https://www.cdc.gov/hiv-data/nhss/hiv-diagnoses-deaths-prevalence.html</a:t>
            </a:r>
            <a:r>
              <a:rPr lang="en-US" sz="1200" kern="1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200" kern="100">
              <a:effectLst/>
              <a:latin typeface="Calibri" panose="020F0502020204030204" pitchFamily="34" charset="0"/>
              <a:ea typeface="Calibri" panose="020F0502020204030204" pitchFamily="34" charset="0"/>
              <a:cs typeface="Calibri" panose="020F0502020204030204" pitchFamily="34" charset="0"/>
            </a:endParaRPr>
          </a:p>
          <a:p>
            <a:endParaRPr lang="en-US" sz="120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31</a:t>
            </a:fld>
            <a:endParaRPr lang="en-US"/>
          </a:p>
        </p:txBody>
      </p:sp>
    </p:spTree>
    <p:extLst>
      <p:ext uri="{BB962C8B-B14F-4D97-AF65-F5344CB8AC3E}">
        <p14:creationId xmlns:p14="http://schemas.microsoft.com/office/powerpoint/2010/main" val="613710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1200"/>
              </a:spcBef>
              <a:spcAft>
                <a:spcPts val="0"/>
              </a:spcAft>
              <a:buClrTx/>
              <a:buSzTx/>
              <a:buFontTx/>
              <a:buNone/>
              <a:tabLst/>
              <a:defRPr/>
            </a:pPr>
            <a:r>
              <a:rPr lang="en-US" sz="1200" b="0" i="0" u="none" strike="noStrike" baseline="0" dirty="0">
                <a:solidFill>
                  <a:srgbClr val="000000"/>
                </a:solidFill>
                <a:latin typeface="+mn-lt"/>
                <a:cs typeface="Calibri" panose="020F0502020204030204" pitchFamily="34" charset="0"/>
              </a:rPr>
              <a:t>In 2023 in the U.S. Southern Region, the highest rates of HIV diagnoses </a:t>
            </a:r>
            <a:r>
              <a:rPr lang="en-US" sz="1200" dirty="0">
                <a:solidFill>
                  <a:srgbClr val="000000"/>
                </a:solidFill>
                <a:latin typeface="+mn-lt"/>
                <a:cs typeface="Calibri" panose="020F0502020204030204" pitchFamily="34" charset="0"/>
              </a:rPr>
              <a:t>among persons aged </a:t>
            </a:r>
            <a:r>
              <a:rPr lang="en-US" sz="1200" b="0" i="0" dirty="0">
                <a:solidFill>
                  <a:srgbClr val="000000"/>
                </a:solidFill>
                <a:effectLst/>
                <a:latin typeface="+mn-lt"/>
                <a:cs typeface="Calibri" panose="020F0502020204030204" pitchFamily="34" charset="0"/>
              </a:rPr>
              <a:t>≥ 13 years</a:t>
            </a:r>
            <a:r>
              <a:rPr lang="en-US" sz="1200" b="1" i="0" dirty="0">
                <a:solidFill>
                  <a:srgbClr val="000000"/>
                </a:solidFill>
                <a:effectLst/>
                <a:latin typeface="+mn-lt"/>
                <a:cs typeface="Calibri" panose="020F0502020204030204" pitchFamily="34" charset="0"/>
              </a:rPr>
              <a:t> </a:t>
            </a:r>
            <a:r>
              <a:rPr lang="en-US" sz="1200" b="0" i="0" dirty="0">
                <a:solidFill>
                  <a:srgbClr val="000000"/>
                </a:solidFill>
                <a:effectLst/>
                <a:latin typeface="+mn-lt"/>
                <a:cs typeface="Calibri" panose="020F0502020204030204" pitchFamily="34" charset="0"/>
              </a:rPr>
              <a:t>by sex, age group, and race/ethnicity</a:t>
            </a:r>
            <a:r>
              <a:rPr lang="en-US" sz="1200" b="1" i="0" dirty="0">
                <a:solidFill>
                  <a:srgbClr val="000000"/>
                </a:solidFill>
                <a:effectLst/>
                <a:latin typeface="+mn-lt"/>
                <a:cs typeface="Calibri" panose="020F0502020204030204" pitchFamily="34" charset="0"/>
              </a:rPr>
              <a:t> </a:t>
            </a:r>
            <a:r>
              <a:rPr lang="en-US" sz="1200" b="0" i="0" dirty="0">
                <a:solidFill>
                  <a:srgbClr val="000000"/>
                </a:solidFill>
                <a:effectLst/>
                <a:latin typeface="+mn-lt"/>
                <a:cs typeface="Calibri" panose="020F0502020204030204" pitchFamily="34" charset="0"/>
              </a:rPr>
              <a:t>were as follows</a:t>
            </a:r>
            <a:r>
              <a:rPr lang="en-US" sz="1200" dirty="0">
                <a:solidFill>
                  <a:srgbClr val="000000"/>
                </a:solidFill>
                <a:latin typeface="+mn-lt"/>
                <a:cs typeface="Calibri" panose="020F0502020204030204" pitchFamily="34" charset="0"/>
              </a:rPr>
              <a:t>:</a:t>
            </a:r>
            <a:endParaRPr lang="en-US" sz="1200" dirty="0">
              <a:solidFill>
                <a:srgbClr val="000000"/>
              </a:solidFill>
              <a:effectLst/>
              <a:latin typeface="+mn-lt"/>
              <a:ea typeface="Times New Roman" panose="02020603050405020304" pitchFamily="18" charset="0"/>
              <a:cs typeface="Calibri" panose="020F0502020204030204" pitchFamily="34" charset="0"/>
            </a:endParaRPr>
          </a:p>
          <a:p>
            <a:pPr marL="630936" marR="0" indent="-171450">
              <a:lnSpc>
                <a:spcPts val="1400"/>
              </a:lnSpc>
              <a:spcBef>
                <a:spcPts val="0"/>
              </a:spcBef>
              <a:spcAft>
                <a:spcPts val="1200"/>
              </a:spcAft>
              <a:buFont typeface="Arial" panose="020B0604020202020204" pitchFamily="34" charset="0"/>
              <a:buChar char="•"/>
            </a:pPr>
            <a:r>
              <a:rPr lang="en-US" sz="1200" b="0" i="0" dirty="0">
                <a:solidFill>
                  <a:srgbClr val="000000"/>
                </a:solidFill>
                <a:effectLst/>
                <a:latin typeface="+mn-lt"/>
                <a:ea typeface="Times New Roman" panose="02020603050405020304" pitchFamily="18" charset="0"/>
                <a:cs typeface="Calibri" panose="020F0502020204030204" pitchFamily="34" charset="0"/>
              </a:rPr>
              <a:t>Males (30.1)</a:t>
            </a:r>
          </a:p>
          <a:p>
            <a:pPr marL="630936" marR="0" indent="-171450">
              <a:lnSpc>
                <a:spcPts val="1400"/>
              </a:lnSpc>
              <a:spcBef>
                <a:spcPts val="0"/>
              </a:spcBef>
              <a:spcAft>
                <a:spcPts val="1200"/>
              </a:spcAft>
              <a:buFont typeface="Arial" panose="020B0604020202020204" pitchFamily="34" charset="0"/>
              <a:buChar char="•"/>
            </a:pPr>
            <a:r>
              <a:rPr lang="en-US" sz="1200" b="0" i="0" dirty="0">
                <a:solidFill>
                  <a:srgbClr val="000000"/>
                </a:solidFill>
                <a:effectLst/>
                <a:latin typeface="+mn-lt"/>
                <a:ea typeface="Times New Roman" panose="02020603050405020304" pitchFamily="18" charset="0"/>
                <a:cs typeface="Calibri" panose="020F0502020204030204" pitchFamily="34" charset="0"/>
              </a:rPr>
              <a:t>Persons aged </a:t>
            </a:r>
            <a:r>
              <a:rPr lang="en-US" sz="1200" dirty="0">
                <a:solidFill>
                  <a:srgbClr val="000000"/>
                </a:solidFill>
                <a:effectLst/>
                <a:latin typeface="+mn-lt"/>
                <a:ea typeface="Times New Roman" panose="02020603050405020304" pitchFamily="18" charset="0"/>
                <a:cs typeface="Calibri" panose="020F0502020204030204" pitchFamily="34" charset="0"/>
              </a:rPr>
              <a:t>25–34 years (41.6)</a:t>
            </a:r>
          </a:p>
          <a:p>
            <a:pPr marL="630936" marR="0" indent="-171450">
              <a:lnSpc>
                <a:spcPts val="1400"/>
              </a:lnSpc>
              <a:spcBef>
                <a:spcPts val="0"/>
              </a:spcBef>
              <a:spcAft>
                <a:spcPts val="1200"/>
              </a:spcAft>
              <a:buFont typeface="Arial" panose="020B0604020202020204" pitchFamily="34" charset="0"/>
              <a:buChar char="•"/>
            </a:pPr>
            <a:r>
              <a:rPr lang="en-US" sz="1200" dirty="0">
                <a:solidFill>
                  <a:srgbClr val="000000"/>
                </a:solidFill>
                <a:effectLst/>
                <a:latin typeface="+mn-lt"/>
                <a:ea typeface="Times New Roman" panose="02020603050405020304" pitchFamily="18" charset="0"/>
                <a:cs typeface="Calibri" panose="020F0502020204030204" pitchFamily="34" charset="0"/>
              </a:rPr>
              <a:t>Black/African American persons (45.4)</a:t>
            </a:r>
          </a:p>
          <a:p>
            <a:endParaRPr lang="en-US" sz="1200" dirty="0">
              <a:latin typeface="+mn-lt"/>
              <a:cs typeface="Calibri" panose="020F0502020204030204" pitchFamily="34" charset="0"/>
            </a:endParaRPr>
          </a:p>
          <a:p>
            <a:r>
              <a:rPr lang="en-US" sz="1200" b="0" i="1" dirty="0">
                <a:latin typeface="+mn-lt"/>
                <a:cs typeface="Calibri" panose="020F0502020204030204" pitchFamily="34" charset="0"/>
              </a:rPr>
              <a:t>Note.</a:t>
            </a:r>
          </a:p>
          <a:p>
            <a:pPr marL="0" marR="0">
              <a:lnSpc>
                <a:spcPct val="107000"/>
              </a:lnSpc>
              <a:spcBef>
                <a:spcPts val="0"/>
              </a:spcBef>
              <a:spcAft>
                <a:spcPts val="800"/>
              </a:spcAft>
            </a:pPr>
            <a:r>
              <a:rPr lang="en-US" sz="1200" dirty="0">
                <a:solidFill>
                  <a:srgbClr val="000000"/>
                </a:solidFill>
                <a:latin typeface="+mn-lt"/>
              </a:rPr>
              <a:t>Use caution when interpreting data for American Indian/Alaska Native and Native Hawaiian/other Pacific Islander persons as rates are based on small numbers.</a:t>
            </a:r>
            <a:r>
              <a:rPr lang="en-US" sz="1200" b="0" i="0" dirty="0">
                <a:solidFill>
                  <a:srgbClr val="000000"/>
                </a:solidFill>
                <a:effectLst/>
                <a:latin typeface="+mn-lt"/>
              </a:rPr>
              <a:t> </a:t>
            </a:r>
          </a:p>
          <a:p>
            <a:pPr marL="0" marR="0">
              <a:lnSpc>
                <a:spcPct val="107000"/>
              </a:lnSpc>
              <a:spcBef>
                <a:spcPts val="0"/>
              </a:spcBef>
              <a:spcAft>
                <a:spcPts val="800"/>
              </a:spcAft>
            </a:pPr>
            <a:endParaRPr lang="en-US" dirty="0">
              <a:effectLst/>
              <a:latin typeface="+mn-lt"/>
            </a:endParaRPr>
          </a:p>
          <a:p>
            <a:pPr marL="0" marR="0">
              <a:lnSpc>
                <a:spcPct val="107000"/>
              </a:lnSpc>
              <a:spcBef>
                <a:spcPts val="0"/>
              </a:spcBef>
              <a:spcAft>
                <a:spcPts val="800"/>
              </a:spcAft>
            </a:pPr>
            <a:r>
              <a:rPr lang="en-US" dirty="0">
                <a:effectLst/>
                <a:latin typeface="+mn-lt"/>
              </a:rPr>
              <a:t>For more information on data sources, data collection and reporting practices, and case definitions, see the National HIV Surveillance System (NHSS) Technical Notes, available at </a:t>
            </a:r>
            <a:r>
              <a:rPr lang="en-US" dirty="0">
                <a:effectLst/>
                <a:latin typeface="+mn-lt"/>
                <a:hlinkClick r:id="rId3" tooltip="https://www.cdc.gov/hiv-data/nhss/index.html"/>
              </a:rPr>
              <a:t>https://www.cdc.gov/hiv-data/nhss/index.html</a:t>
            </a:r>
            <a:r>
              <a:rPr lang="en-US" dirty="0">
                <a:effectLst/>
                <a:latin typeface="+mn-lt"/>
              </a:rPr>
              <a:t>.</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For more information on diagnoses, see HIV Surveillance Report Technical Notes at </a:t>
            </a:r>
            <a:r>
              <a:rPr lang="en-US"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https://www.cdc.gov/hiv-data/nhss/hiv-diagnoses-deaths-prevalence.html</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32</a:t>
            </a:fld>
            <a:endParaRPr lang="en-US"/>
          </a:p>
        </p:txBody>
      </p:sp>
    </p:spTree>
    <p:extLst>
      <p:ext uri="{BB962C8B-B14F-4D97-AF65-F5344CB8AC3E}">
        <p14:creationId xmlns:p14="http://schemas.microsoft.com/office/powerpoint/2010/main" val="828499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33</a:t>
            </a:fld>
            <a:endParaRPr lang="en-US"/>
          </a:p>
        </p:txBody>
      </p:sp>
    </p:spTree>
    <p:extLst>
      <p:ext uri="{BB962C8B-B14F-4D97-AF65-F5344CB8AC3E}">
        <p14:creationId xmlns:p14="http://schemas.microsoft.com/office/powerpoint/2010/main" val="4045610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a:latin typeface="+mn-lt"/>
                <a:cs typeface="Calibri" panose="020F0502020204030204" pitchFamily="34" charset="0"/>
              </a:rPr>
              <a:t>In 2023 in the United States and 6 territories and freely associated states, </a:t>
            </a:r>
            <a:r>
              <a:rPr lang="en-US" sz="1200" b="0">
                <a:latin typeface="+mn-lt"/>
                <a:cs typeface="Calibri" panose="020F0502020204030204" pitchFamily="34" charset="0"/>
              </a:rPr>
              <a:t>the highest rates of </a:t>
            </a:r>
            <a:r>
              <a:rPr lang="en-US" sz="1200">
                <a:latin typeface="+mn-lt"/>
                <a:cs typeface="Calibri" panose="020F0502020204030204" pitchFamily="34" charset="0"/>
              </a:rPr>
              <a:t>HIV related deaths among persons aged </a:t>
            </a:r>
            <a:r>
              <a:rPr lang="en-US" sz="1200" b="0" i="0">
                <a:solidFill>
                  <a:srgbClr val="000000"/>
                </a:solidFill>
                <a:effectLst/>
                <a:latin typeface="+mn-lt"/>
                <a:cs typeface="Calibri" panose="020F0502020204030204" pitchFamily="34" charset="0"/>
              </a:rPr>
              <a:t>≥ 13 </a:t>
            </a:r>
            <a:r>
              <a:rPr lang="en-US" sz="1200" b="0" i="0" u="none" strike="noStrike" baseline="0">
                <a:solidFill>
                  <a:srgbClr val="000000"/>
                </a:solidFill>
                <a:latin typeface="+mn-lt"/>
                <a:cs typeface="Calibri" panose="020F0502020204030204" pitchFamily="34" charset="0"/>
              </a:rPr>
              <a:t>years with diagnosed HIV by residence at the time of death were as follows:</a:t>
            </a:r>
          </a:p>
          <a:p>
            <a:pPr marL="630936" indent="-171450">
              <a:lnSpc>
                <a:spcPts val="1400"/>
              </a:lnSpc>
              <a:spcBef>
                <a:spcPts val="0"/>
              </a:spcBef>
              <a:spcAft>
                <a:spcPts val="1200"/>
              </a:spcAft>
              <a:buFont typeface="Arial" panose="020B0604020202020204" pitchFamily="34" charset="0"/>
              <a:buChar char="•"/>
            </a:pPr>
            <a:r>
              <a:rPr lang="en-US" sz="1200" b="0" i="0" u="none" strike="noStrike" baseline="0">
                <a:solidFill>
                  <a:srgbClr val="000000"/>
                </a:solidFill>
                <a:latin typeface="+mn-lt"/>
                <a:cs typeface="Calibri" panose="020F0502020204030204" pitchFamily="34" charset="0"/>
              </a:rPr>
              <a:t>District of Columbia (8.9), Georgia (3.1), Florida (2.9), Delaware (2.8), and Louisiana (2.8)</a:t>
            </a:r>
          </a:p>
          <a:p>
            <a:pPr marL="0" indent="0">
              <a:buFont typeface="Arial" panose="020B0604020202020204" pitchFamily="34" charset="0"/>
              <a:buNone/>
            </a:pPr>
            <a:endParaRPr lang="en-US" sz="1200" b="0" i="1" strike="sngStrike">
              <a:latin typeface="+mn-lt"/>
              <a:cs typeface="Calibri" panose="020F0502020204030204" pitchFamily="34" charset="0"/>
            </a:endParaRPr>
          </a:p>
          <a:p>
            <a:pPr marL="0" indent="0">
              <a:buFont typeface="Arial" panose="020B0604020202020204" pitchFamily="34" charset="0"/>
              <a:buNone/>
            </a:pPr>
            <a:r>
              <a:rPr lang="en-US" sz="1200" b="0" i="1">
                <a:latin typeface="+mn-lt"/>
                <a:cs typeface="Calibri" panose="020F0502020204030204" pitchFamily="34" charset="0"/>
              </a:rPr>
              <a:t>Note.</a:t>
            </a: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b="0" i="0" u="none" strike="noStrike" baseline="0">
                <a:solidFill>
                  <a:srgbClr val="000000"/>
                </a:solidFill>
                <a:latin typeface="+mn-lt"/>
                <a:cs typeface="Calibri" panose="020F0502020204030204" pitchFamily="34" charset="0"/>
              </a:rPr>
              <a:t>For additional data, see Table 9b in the report </a:t>
            </a:r>
            <a:r>
              <a:rPr lang="en-US" sz="1200" i="1" kern="100">
                <a:effectLst/>
                <a:latin typeface="+mn-lt"/>
                <a:ea typeface="Calibri" panose="020F0502020204030204" pitchFamily="34" charset="0"/>
                <a:cs typeface="Times New Roman" panose="02020603050405020304" pitchFamily="18" charset="0"/>
              </a:rPr>
              <a:t>Diagnoses, Deaths and Prevalence of HIV in the United States and 6 Territories and Freely Associated States 2023 at </a:t>
            </a:r>
            <a:r>
              <a:rPr lang="en-US" sz="1200" i="0" u="none" strike="noStrike" baseline="0">
                <a:solidFill>
                  <a:srgbClr val="000000"/>
                </a:solidFill>
                <a:latin typeface="+mn-lt"/>
                <a:cs typeface="Calibri" panose="020F0502020204030204" pitchFamily="34" charset="0"/>
                <a:hlinkClick r:id="rId3"/>
              </a:rPr>
              <a:t>https://www.cdc.gov/hiv-data/nhss/hiv-diagnoses-deaths-prevalence.html</a:t>
            </a:r>
            <a:r>
              <a:rPr lang="en-US" sz="1200" b="0" i="0" u="none" strike="noStrike" baseline="0">
                <a:solidFill>
                  <a:srgbClr val="000000"/>
                </a:solidFill>
                <a:latin typeface="+mn-lt"/>
                <a:cs typeface="Calibri" panose="020F0502020204030204" pitchFamily="34" charset="0"/>
              </a:rPr>
              <a:t>.  </a:t>
            </a:r>
          </a:p>
          <a:p>
            <a:pPr marL="0" marR="0" lvl="0" indent="0" algn="l" defTabSz="914400" rtl="0" eaLnBrk="1" fontAlgn="base" latinLnBrk="0" hangingPunct="1">
              <a:lnSpc>
                <a:spcPct val="107000"/>
              </a:lnSpc>
              <a:spcBef>
                <a:spcPts val="0"/>
              </a:spcBef>
              <a:spcAft>
                <a:spcPts val="800"/>
              </a:spcAft>
              <a:buClrTx/>
              <a:buSzTx/>
              <a:buFontTx/>
              <a:buNone/>
              <a:tabLst/>
              <a:defRPr/>
            </a:pPr>
            <a:endParaRPr lang="en-US" sz="1200">
              <a:solidFill>
                <a:srgbClr val="000000"/>
              </a:solidFill>
              <a:latin typeface="+mn-lt"/>
              <a:cs typeface="Calibri" panose="020F050202020403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a:solidFill>
                  <a:srgbClr val="000000"/>
                </a:solidFill>
                <a:latin typeface="+mn-lt"/>
                <a:cs typeface="Calibri" panose="020F0502020204030204" pitchFamily="34" charset="0"/>
              </a:rPr>
              <a:t>HIV-related deaths include deaths with an underlying cause with an International Classification of Diseases, Tenth Revision code of B20–B24, O98.7, or R75. Data for the year 2023 are preliminary and based on death data received by CDC as of December 2024. </a:t>
            </a:r>
          </a:p>
          <a:p>
            <a:pPr marL="0" marR="0">
              <a:lnSpc>
                <a:spcPct val="107000"/>
              </a:lnSpc>
              <a:spcBef>
                <a:spcPts val="0"/>
              </a:spcBef>
              <a:spcAft>
                <a:spcPts val="800"/>
              </a:spcAft>
            </a:pPr>
            <a:endParaRPr lang="en-US" sz="1200" b="1" kern="100">
              <a:effectLst/>
              <a:latin typeface="+mn-lt"/>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b="0">
                <a:latin typeface="+mn-lt"/>
                <a:cs typeface="Calibri" panose="020F0502020204030204" pitchFamily="34" charset="0"/>
              </a:rPr>
              <a:t>Use caution when comparing the rates of diagnoses for the District of Columbia to the rates for states.</a:t>
            </a:r>
          </a:p>
          <a:p>
            <a:pPr marL="0" marR="0">
              <a:lnSpc>
                <a:spcPct val="107000"/>
              </a:lnSpc>
              <a:spcBef>
                <a:spcPts val="0"/>
              </a:spcBef>
              <a:spcAft>
                <a:spcPts val="800"/>
              </a:spcAft>
            </a:pPr>
            <a:endParaRPr lang="en-US" sz="1200" kern="100">
              <a:effectLst/>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a:effectLst/>
                <a:latin typeface="+mn-lt"/>
              </a:rPr>
              <a:t>For more information on data sources, data collection and reporting practices, and case definitions, see the National HIV Surveillance System (NHSS) Technical Notes, available at </a:t>
            </a:r>
            <a:r>
              <a:rPr lang="en-US">
                <a:effectLst/>
                <a:latin typeface="+mn-lt"/>
                <a:hlinkClick r:id="rId4" tooltip="https://www.cdc.gov/hiv-data/nhss/index.html"/>
              </a:rPr>
              <a:t>https://www.cdc.gov/hiv-data/nhss/index.html</a:t>
            </a:r>
            <a:r>
              <a:rPr lang="en-US">
                <a:effectLst/>
                <a:latin typeface="+mn-lt"/>
              </a:rPr>
              <a:t>.</a:t>
            </a:r>
          </a:p>
          <a:p>
            <a:pPr marL="0" marR="0">
              <a:lnSpc>
                <a:spcPct val="107000"/>
              </a:lnSpc>
              <a:spcBef>
                <a:spcPts val="0"/>
              </a:spcBef>
              <a:spcAft>
                <a:spcPts val="800"/>
              </a:spcAft>
            </a:pPr>
            <a:endParaRPr lang="en-US" sz="1200" kern="100">
              <a:effectLst/>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200" kern="1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b="0" i="0" u="none" strike="noStrike" baseline="0">
              <a:solidFill>
                <a:schemeClr val="tx1"/>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endParaRPr lang="en-US" sz="1200" b="1" i="0" u="none" strike="noStrike" baseline="0">
              <a:solidFill>
                <a:srgbClr val="000000"/>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endParaRPr lang="en-US" sz="1200" b="0" i="0" u="none" strike="noStrike" baseline="0">
              <a:solidFill>
                <a:srgbClr val="000000"/>
              </a:solidFill>
              <a:latin typeface="Calibri" panose="020F0502020204030204" pitchFamily="34" charset="0"/>
              <a:cs typeface="Calibri" panose="020F0502020204030204" pitchFamily="34" charset="0"/>
            </a:endParaRPr>
          </a:p>
          <a:p>
            <a:endParaRPr lang="en-US" sz="120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34</a:t>
            </a:fld>
            <a:endParaRPr lang="en-US"/>
          </a:p>
        </p:txBody>
      </p:sp>
    </p:spTree>
    <p:extLst>
      <p:ext uri="{BB962C8B-B14F-4D97-AF65-F5344CB8AC3E}">
        <p14:creationId xmlns:p14="http://schemas.microsoft.com/office/powerpoint/2010/main" val="20485432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base" latinLnBrk="0" hangingPunct="1">
              <a:lnSpc>
                <a:spcPct val="100000"/>
              </a:lnSpc>
              <a:spcBef>
                <a:spcPts val="1200"/>
              </a:spcBef>
              <a:spcAft>
                <a:spcPts val="0"/>
              </a:spcAft>
              <a:buClrTx/>
              <a:buSzTx/>
              <a:buFontTx/>
              <a:buNone/>
              <a:tabLst/>
              <a:defRPr/>
            </a:pPr>
            <a:r>
              <a:rPr lang="en-US" sz="1200" b="0" i="0" u="none" strike="noStrike" baseline="0">
                <a:solidFill>
                  <a:srgbClr val="000000"/>
                </a:solidFill>
                <a:latin typeface="+mn-lt"/>
                <a:cs typeface="Calibri" panose="020F0502020204030204" pitchFamily="34" charset="0"/>
              </a:rPr>
              <a:t>In 2023 in the United States and 6 territories and freely associated states, the highest numbers and percentages of HIV-related deaths of persons </a:t>
            </a:r>
            <a:r>
              <a:rPr lang="en-US" sz="1200">
                <a:solidFill>
                  <a:srgbClr val="000000"/>
                </a:solidFill>
                <a:latin typeface="+mn-lt"/>
                <a:cs typeface="Calibri" panose="020F0502020204030204" pitchFamily="34" charset="0"/>
              </a:rPr>
              <a:t>aged </a:t>
            </a:r>
            <a:r>
              <a:rPr lang="en-US" sz="1200" b="0" i="0">
                <a:solidFill>
                  <a:srgbClr val="000000"/>
                </a:solidFill>
                <a:effectLst/>
                <a:latin typeface="+mn-lt"/>
                <a:cs typeface="Calibri" panose="020F0502020204030204" pitchFamily="34" charset="0"/>
              </a:rPr>
              <a:t>≥ 13 years </a:t>
            </a:r>
            <a:r>
              <a:rPr lang="en-US" sz="1200" b="0" i="0" u="none" strike="noStrike" baseline="0">
                <a:solidFill>
                  <a:srgbClr val="000000"/>
                </a:solidFill>
                <a:latin typeface="+mn-lt"/>
                <a:cs typeface="Calibri" panose="020F0502020204030204" pitchFamily="34" charset="0"/>
              </a:rPr>
              <a:t>with diagnosed HIV by sex, age group, race/ethnicity, and region of residence</a:t>
            </a:r>
            <a:r>
              <a:rPr lang="en-US" sz="1200">
                <a:solidFill>
                  <a:srgbClr val="000000"/>
                </a:solidFill>
                <a:latin typeface="+mn-lt"/>
                <a:cs typeface="Calibri" panose="020F0502020204030204" pitchFamily="34" charset="0"/>
              </a:rPr>
              <a:t> </a:t>
            </a:r>
            <a:r>
              <a:rPr lang="en-US" sz="1200" b="0">
                <a:solidFill>
                  <a:srgbClr val="000000"/>
                </a:solidFill>
                <a:latin typeface="+mn-lt"/>
                <a:cs typeface="Calibri" panose="020F0502020204030204" pitchFamily="34" charset="0"/>
              </a:rPr>
              <a:t>at the time of death </a:t>
            </a:r>
            <a:r>
              <a:rPr lang="en-US" sz="1200" b="0" i="0">
                <a:solidFill>
                  <a:srgbClr val="000000"/>
                </a:solidFill>
                <a:effectLst/>
                <a:latin typeface="+mn-lt"/>
                <a:cs typeface="Calibri" panose="020F0502020204030204" pitchFamily="34" charset="0"/>
              </a:rPr>
              <a:t>were as follows</a:t>
            </a:r>
            <a:r>
              <a:rPr lang="en-US" sz="1200">
                <a:solidFill>
                  <a:srgbClr val="000000"/>
                </a:solidFill>
                <a:latin typeface="+mn-lt"/>
                <a:cs typeface="Calibri" panose="020F0502020204030204" pitchFamily="34" charset="0"/>
              </a:rPr>
              <a:t>:</a:t>
            </a:r>
            <a:endParaRPr lang="en-US" sz="1200">
              <a:solidFill>
                <a:srgbClr val="000000"/>
              </a:solidFill>
              <a:effectLst/>
              <a:latin typeface="+mn-lt"/>
              <a:ea typeface="Times New Roman" panose="02020603050405020304" pitchFamily="18" charset="0"/>
              <a:cs typeface="Calibri" panose="020F0502020204030204" pitchFamily="34" charset="0"/>
            </a:endParaRPr>
          </a:p>
          <a:p>
            <a:pPr marL="630936" marR="0" indent="-171450">
              <a:lnSpc>
                <a:spcPts val="1400"/>
              </a:lnSpc>
              <a:spcBef>
                <a:spcPts val="0"/>
              </a:spcBef>
              <a:spcAft>
                <a:spcPts val="1200"/>
              </a:spcAft>
              <a:buFont typeface="Arial" panose="020B0604020202020204" pitchFamily="34" charset="0"/>
              <a:buChar char="•"/>
            </a:pPr>
            <a:r>
              <a:rPr lang="en-US" sz="1200" b="0" i="0">
                <a:solidFill>
                  <a:srgbClr val="000000"/>
                </a:solidFill>
                <a:effectLst/>
                <a:latin typeface="+mn-lt"/>
                <a:ea typeface="Times New Roman" panose="02020603050405020304" pitchFamily="18" charset="0"/>
                <a:cs typeface="Calibri" panose="020F0502020204030204" pitchFamily="34" charset="0"/>
              </a:rPr>
              <a:t>Males―3,402 (76%)</a:t>
            </a:r>
          </a:p>
          <a:p>
            <a:pPr marL="630936" marR="0" indent="-171450">
              <a:lnSpc>
                <a:spcPts val="1400"/>
              </a:lnSpc>
              <a:spcBef>
                <a:spcPts val="0"/>
              </a:spcBef>
              <a:spcAft>
                <a:spcPts val="1200"/>
              </a:spcAft>
              <a:buFont typeface="Arial" panose="020B0604020202020204" pitchFamily="34" charset="0"/>
              <a:buChar char="•"/>
            </a:pPr>
            <a:r>
              <a:rPr lang="en-US" sz="1200" b="0" i="0">
                <a:solidFill>
                  <a:srgbClr val="000000"/>
                </a:solidFill>
                <a:effectLst/>
                <a:latin typeface="+mn-lt"/>
                <a:ea typeface="Times New Roman" panose="02020603050405020304" pitchFamily="18" charset="0"/>
                <a:cs typeface="Calibri" panose="020F0502020204030204" pitchFamily="34" charset="0"/>
              </a:rPr>
              <a:t>55–64 years―1,340 (30%)</a:t>
            </a:r>
          </a:p>
          <a:p>
            <a:pPr marL="630936" marR="0" indent="-171450">
              <a:lnSpc>
                <a:spcPts val="1400"/>
              </a:lnSpc>
              <a:spcBef>
                <a:spcPts val="0"/>
              </a:spcBef>
              <a:spcAft>
                <a:spcPts val="1200"/>
              </a:spcAft>
              <a:buFont typeface="Arial" panose="020B0604020202020204" pitchFamily="34" charset="0"/>
              <a:buChar char="•"/>
            </a:pPr>
            <a:r>
              <a:rPr lang="en-US" sz="1200" b="0" i="0">
                <a:solidFill>
                  <a:srgbClr val="000000"/>
                </a:solidFill>
                <a:effectLst/>
                <a:latin typeface="+mn-lt"/>
                <a:ea typeface="Times New Roman" panose="02020603050405020304" pitchFamily="18" charset="0"/>
                <a:cs typeface="Calibri" panose="020F0502020204030204" pitchFamily="34" charset="0"/>
              </a:rPr>
              <a:t>Black/African American persons―1,903 (43%)</a:t>
            </a:r>
          </a:p>
          <a:p>
            <a:pPr marL="630936" marR="0" indent="-171450">
              <a:lnSpc>
                <a:spcPts val="1400"/>
              </a:lnSpc>
              <a:spcBef>
                <a:spcPts val="0"/>
              </a:spcBef>
              <a:spcAft>
                <a:spcPts val="1200"/>
              </a:spcAft>
              <a:buFont typeface="Arial" panose="020B0604020202020204" pitchFamily="34" charset="0"/>
              <a:buChar char="•"/>
            </a:pPr>
            <a:r>
              <a:rPr lang="en-US" sz="1200" b="0" i="0">
                <a:solidFill>
                  <a:srgbClr val="000000"/>
                </a:solidFill>
                <a:effectLst/>
                <a:latin typeface="+mn-lt"/>
                <a:ea typeface="Times New Roman" panose="02020603050405020304" pitchFamily="18" charset="0"/>
                <a:cs typeface="Calibri" panose="020F0502020204030204" pitchFamily="34" charset="0"/>
              </a:rPr>
              <a:t>South―2,457 (56%)</a:t>
            </a:r>
          </a:p>
          <a:p>
            <a:pPr marL="173990" marR="0" indent="0">
              <a:spcBef>
                <a:spcPts val="1200"/>
              </a:spcBef>
              <a:spcAft>
                <a:spcPts val="0"/>
              </a:spcAft>
              <a:buFont typeface="Arial" panose="020B0604020202020204" pitchFamily="34" charset="0"/>
              <a:buNone/>
            </a:pPr>
            <a:endParaRPr lang="en-US" sz="1200" b="0" i="0">
              <a:solidFill>
                <a:srgbClr val="000000"/>
              </a:solidFill>
              <a:effectLst/>
              <a:latin typeface="+mn-lt"/>
              <a:ea typeface="Times New Roman" panose="02020603050405020304" pitchFamily="18" charset="0"/>
              <a:cs typeface="Calibri" panose="020F0502020204030204" pitchFamily="34" charset="0"/>
            </a:endParaRPr>
          </a:p>
          <a:p>
            <a:pPr marL="0" indent="0">
              <a:buFont typeface="Arial" panose="020B0604020202020204" pitchFamily="34" charset="0"/>
              <a:buNone/>
            </a:pPr>
            <a:r>
              <a:rPr lang="en-US" sz="1200" b="0" i="1">
                <a:latin typeface="+mn-lt"/>
                <a:cs typeface="Calibri" panose="020F0502020204030204" pitchFamily="34" charset="0"/>
              </a:rPr>
              <a:t>Note.</a:t>
            </a: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b="0" i="0" u="none" strike="noStrike" baseline="0">
                <a:solidFill>
                  <a:srgbClr val="000000"/>
                </a:solidFill>
                <a:latin typeface="+mn-lt"/>
                <a:cs typeface="Calibri" panose="020F0502020204030204" pitchFamily="34" charset="0"/>
              </a:rPr>
              <a:t>For additional data, see Table 9b in the report </a:t>
            </a:r>
            <a:r>
              <a:rPr lang="en-US" sz="1200" i="1" kern="100">
                <a:effectLst/>
                <a:latin typeface="+mn-lt"/>
                <a:ea typeface="Calibri" panose="020F0502020204030204" pitchFamily="34" charset="0"/>
                <a:cs typeface="Times New Roman" panose="02020603050405020304" pitchFamily="18" charset="0"/>
              </a:rPr>
              <a:t>Diagnoses, Deaths and Prevalence of HIV in the United States and 6 Territories and Freely Associated States 2023 at </a:t>
            </a:r>
            <a:r>
              <a:rPr lang="en-US" sz="1200" i="0" u="none" strike="noStrike" baseline="0">
                <a:solidFill>
                  <a:srgbClr val="000000"/>
                </a:solidFill>
                <a:latin typeface="+mn-lt"/>
                <a:cs typeface="Calibri" panose="020F0502020204030204" pitchFamily="34" charset="0"/>
                <a:hlinkClick r:id="rId3"/>
              </a:rPr>
              <a:t>https://www.cdc.gov/hiv-data/nhss/hiv-diagnoses-deaths-prevalence.html</a:t>
            </a:r>
            <a:r>
              <a:rPr lang="en-US" sz="1200" b="0" i="0" u="none" strike="noStrike" baseline="0">
                <a:solidFill>
                  <a:srgbClr val="000000"/>
                </a:solidFill>
                <a:latin typeface="+mn-lt"/>
                <a:cs typeface="Calibri" panose="020F0502020204030204" pitchFamily="34" charset="0"/>
              </a:rPr>
              <a:t>.  </a:t>
            </a:r>
          </a:p>
          <a:p>
            <a:pPr marL="0" marR="0">
              <a:lnSpc>
                <a:spcPct val="107000"/>
              </a:lnSpc>
              <a:spcBef>
                <a:spcPts val="0"/>
              </a:spcBef>
              <a:spcAft>
                <a:spcPts val="800"/>
              </a:spcAft>
            </a:pPr>
            <a:endParaRPr lang="en-US" sz="1200" kern="100">
              <a:effectLst/>
              <a:latin typeface="+mn-lt"/>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a:solidFill>
                  <a:srgbClr val="000000"/>
                </a:solidFill>
                <a:latin typeface="+mn-lt"/>
                <a:cs typeface="Calibri" panose="020F0502020204030204" pitchFamily="34" charset="0"/>
              </a:rPr>
              <a:t>HIV-related deaths include deaths with an underlying cause with an International Classification of Diseases, Tenth Revision code of B20–B24, O98.7, or R75. Data for the year 2023 are preliminary and based on death data received by CDC as of December 2024. </a:t>
            </a:r>
          </a:p>
          <a:p>
            <a:pPr marL="0" marR="0">
              <a:lnSpc>
                <a:spcPct val="107000"/>
              </a:lnSpc>
              <a:spcBef>
                <a:spcPts val="0"/>
              </a:spcBef>
              <a:spcAft>
                <a:spcPts val="800"/>
              </a:spcAft>
            </a:pPr>
            <a:endParaRPr lang="en-US" sz="1200" kern="100">
              <a:effectLst/>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a:solidFill>
                  <a:srgbClr val="000000"/>
                </a:solidFill>
                <a:latin typeface="+mn-lt"/>
              </a:rPr>
              <a:t>Use caution when interpreting data for persons aged 13</a:t>
            </a:r>
            <a:r>
              <a:rPr lang="en-US" sz="1200">
                <a:solidFill>
                  <a:srgbClr val="000000"/>
                </a:solidFill>
                <a:latin typeface="+mn-lt"/>
                <a:cs typeface="Calibri" panose="020F0502020204030204" pitchFamily="34" charset="0"/>
              </a:rPr>
              <a:t>‒2</a:t>
            </a:r>
            <a:r>
              <a:rPr lang="en-US" sz="1200">
                <a:solidFill>
                  <a:srgbClr val="000000"/>
                </a:solidFill>
                <a:latin typeface="+mn-lt"/>
              </a:rPr>
              <a:t>4 years, American Indian/Alaska Native, Asian, and Native Hawaiian/other Pacific Islander persons as percentages </a:t>
            </a:r>
            <a:r>
              <a:rPr lang="en-US" sz="1200" b="1">
                <a:solidFill>
                  <a:srgbClr val="000000"/>
                </a:solidFill>
                <a:latin typeface="+mn-lt"/>
              </a:rPr>
              <a:t>due to </a:t>
            </a:r>
            <a:r>
              <a:rPr lang="en-US" sz="1200" strike="sngStrike">
                <a:solidFill>
                  <a:srgbClr val="000000"/>
                </a:solidFill>
                <a:latin typeface="+mn-lt"/>
              </a:rPr>
              <a:t>are based on </a:t>
            </a:r>
            <a:r>
              <a:rPr lang="en-US" sz="1200">
                <a:solidFill>
                  <a:srgbClr val="000000"/>
                </a:solidFill>
                <a:latin typeface="+mn-lt"/>
              </a:rPr>
              <a:t>small numbers.</a:t>
            </a:r>
          </a:p>
          <a:p>
            <a:pPr marL="0" marR="0">
              <a:lnSpc>
                <a:spcPct val="107000"/>
              </a:lnSpc>
              <a:spcBef>
                <a:spcPts val="0"/>
              </a:spcBef>
              <a:spcAft>
                <a:spcPts val="800"/>
              </a:spcAft>
            </a:pPr>
            <a:endParaRPr lang="en-US">
              <a:effectLst/>
              <a:latin typeface="+mn-lt"/>
            </a:endParaRPr>
          </a:p>
          <a:p>
            <a:pPr marL="0" marR="0">
              <a:lnSpc>
                <a:spcPct val="107000"/>
              </a:lnSpc>
              <a:spcBef>
                <a:spcPts val="0"/>
              </a:spcBef>
              <a:spcAft>
                <a:spcPts val="800"/>
              </a:spcAft>
            </a:pPr>
            <a:r>
              <a:rPr lang="en-US">
                <a:effectLst/>
                <a:latin typeface="+mn-lt"/>
              </a:rPr>
              <a:t>For more information on data sources, data collection and reporting practices, and case definitions, see the National HIV Surveillance System (NHSS) Technical Notes, available at </a:t>
            </a:r>
            <a:r>
              <a:rPr lang="en-US">
                <a:effectLst/>
                <a:latin typeface="+mn-lt"/>
                <a:hlinkClick r:id="rId4" tooltip="https://www.cdc.gov/hiv-data/nhss/index.html"/>
              </a:rPr>
              <a:t>https://www.cdc.gov/hiv-data/nhss/index.html</a:t>
            </a:r>
            <a:r>
              <a:rPr lang="en-US">
                <a:effectLst/>
                <a:latin typeface="+mn-lt"/>
              </a:rPr>
              <a:t>.</a:t>
            </a:r>
          </a:p>
          <a:p>
            <a:pPr marL="0" marR="0">
              <a:lnSpc>
                <a:spcPct val="107000"/>
              </a:lnSpc>
              <a:spcBef>
                <a:spcPts val="0"/>
              </a:spcBef>
              <a:spcAft>
                <a:spcPts val="800"/>
              </a:spcAft>
            </a:pPr>
            <a:endParaRPr lang="en-US" sz="1200" kern="100">
              <a:effectLst/>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200" kern="100">
              <a:effectLst/>
              <a:latin typeface="Calibri" panose="020F0502020204030204" pitchFamily="34" charset="0"/>
              <a:ea typeface="Calibri" panose="020F0502020204030204" pitchFamily="34" charset="0"/>
              <a:cs typeface="Calibri" panose="020F0502020204030204" pitchFamily="34" charset="0"/>
            </a:endParaRPr>
          </a:p>
          <a:p>
            <a:endParaRPr lang="en-US" sz="180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35</a:t>
            </a:fld>
            <a:endParaRPr lang="en-US"/>
          </a:p>
        </p:txBody>
      </p:sp>
    </p:spTree>
    <p:extLst>
      <p:ext uri="{BB962C8B-B14F-4D97-AF65-F5344CB8AC3E}">
        <p14:creationId xmlns:p14="http://schemas.microsoft.com/office/powerpoint/2010/main" val="24860579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36</a:t>
            </a:fld>
            <a:endParaRPr lang="en-US"/>
          </a:p>
        </p:txBody>
      </p:sp>
    </p:spTree>
    <p:extLst>
      <p:ext uri="{BB962C8B-B14F-4D97-AF65-F5344CB8AC3E}">
        <p14:creationId xmlns:p14="http://schemas.microsoft.com/office/powerpoint/2010/main" val="24340529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a:latin typeface="+mn-lt"/>
                <a:cs typeface="Calibri" panose="020F0502020204030204" pitchFamily="34" charset="0"/>
              </a:rPr>
              <a:t>At year-end 2023 in the United States and 6 territories and freely associated states, </a:t>
            </a:r>
            <a:r>
              <a:rPr lang="en-US" sz="1200" b="0">
                <a:latin typeface="+mn-lt"/>
                <a:cs typeface="Calibri" panose="020F0502020204030204" pitchFamily="34" charset="0"/>
              </a:rPr>
              <a:t>the highest rates of </a:t>
            </a:r>
            <a:r>
              <a:rPr lang="en-US" sz="1200">
                <a:latin typeface="+mn-lt"/>
                <a:cs typeface="Calibri" panose="020F0502020204030204" pitchFamily="34" charset="0"/>
              </a:rPr>
              <a:t>persons aged </a:t>
            </a:r>
            <a:r>
              <a:rPr lang="en-US" sz="1200" b="0" i="0">
                <a:solidFill>
                  <a:srgbClr val="000000"/>
                </a:solidFill>
                <a:effectLst/>
                <a:latin typeface="+mn-lt"/>
                <a:cs typeface="Calibri" panose="020F0502020204030204" pitchFamily="34" charset="0"/>
              </a:rPr>
              <a:t>≥ 13 years </a:t>
            </a:r>
            <a:r>
              <a:rPr lang="en-US" sz="1200">
                <a:latin typeface="+mn-lt"/>
                <a:cs typeface="Calibri" panose="020F0502020204030204" pitchFamily="34" charset="0"/>
              </a:rPr>
              <a:t>living with diagnosed HIV </a:t>
            </a:r>
            <a:r>
              <a:rPr lang="en-US" sz="1200" b="0">
                <a:latin typeface="+mn-lt"/>
                <a:cs typeface="Calibri" panose="020F0502020204030204" pitchFamily="34" charset="0"/>
              </a:rPr>
              <a:t>by area of residence </a:t>
            </a:r>
            <a:r>
              <a:rPr lang="en-US" sz="1200">
                <a:latin typeface="+mn-lt"/>
                <a:cs typeface="Calibri" panose="020F0502020204030204" pitchFamily="34" charset="0"/>
              </a:rPr>
              <a:t>were as follows:</a:t>
            </a:r>
          </a:p>
          <a:p>
            <a:pPr marL="630936" indent="-171450">
              <a:lnSpc>
                <a:spcPts val="1400"/>
              </a:lnSpc>
              <a:spcBef>
                <a:spcPts val="0"/>
              </a:spcBef>
              <a:spcAft>
                <a:spcPts val="1200"/>
              </a:spcAft>
              <a:buFont typeface="Arial" panose="020B0604020202020204" pitchFamily="34" charset="0"/>
              <a:buChar char="•"/>
            </a:pPr>
            <a:r>
              <a:rPr lang="en-US" sz="1200" b="0" i="0" u="none" strike="noStrike" baseline="0">
                <a:solidFill>
                  <a:srgbClr val="000000"/>
                </a:solidFill>
                <a:latin typeface="+mn-lt"/>
                <a:cs typeface="Calibri" panose="020F0502020204030204" pitchFamily="34" charset="0"/>
              </a:rPr>
              <a:t>District of Columbia (2,285.7), New York (752.7), Georgia (667.4), Maryland (650.8), U.S. Virgin Islands (635.9), and Florida (631.1)</a:t>
            </a:r>
          </a:p>
          <a:p>
            <a:endParaRPr lang="en-US" sz="1200">
              <a:latin typeface="+mn-lt"/>
              <a:cs typeface="Calibri" panose="020F0502020204030204" pitchFamily="34" charset="0"/>
            </a:endParaRPr>
          </a:p>
          <a:p>
            <a:pPr marL="0" indent="0">
              <a:buFont typeface="Arial" panose="020B0604020202020204" pitchFamily="34" charset="0"/>
              <a:buNone/>
            </a:pPr>
            <a:r>
              <a:rPr lang="en-US" sz="1200" b="0" i="1">
                <a:latin typeface="+mn-lt"/>
                <a:cs typeface="Calibri" panose="020F0502020204030204" pitchFamily="34" charset="0"/>
              </a:rPr>
              <a:t>Note.</a:t>
            </a: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b="0" i="0" u="none" strike="noStrike" baseline="0">
                <a:solidFill>
                  <a:srgbClr val="000000"/>
                </a:solidFill>
                <a:latin typeface="+mn-lt"/>
                <a:cs typeface="Calibri" panose="020F0502020204030204" pitchFamily="34" charset="0"/>
              </a:rPr>
              <a:t>For additional data, see Table 12b in the report </a:t>
            </a:r>
            <a:r>
              <a:rPr lang="en-US" sz="1200" i="1" kern="100">
                <a:effectLst/>
                <a:latin typeface="+mn-lt"/>
                <a:ea typeface="Calibri" panose="020F0502020204030204" pitchFamily="34" charset="0"/>
                <a:cs typeface="Times New Roman" panose="02020603050405020304" pitchFamily="18" charset="0"/>
              </a:rPr>
              <a:t>Diagnoses, Deaths and Prevalence of HIV in the United States and 6 Territories and Freely Associated States 2023 at </a:t>
            </a:r>
            <a:r>
              <a:rPr lang="en-US" sz="1200" i="0" u="none" strike="noStrike" baseline="0">
                <a:solidFill>
                  <a:srgbClr val="000000"/>
                </a:solidFill>
                <a:latin typeface="+mn-lt"/>
                <a:cs typeface="Calibri" panose="020F0502020204030204" pitchFamily="34" charset="0"/>
                <a:hlinkClick r:id="rId3"/>
              </a:rPr>
              <a:t>https://www.cdc.gov/hiv-data/nhss/hiv-diagnoses-deaths-prevalence.html</a:t>
            </a:r>
            <a:r>
              <a:rPr lang="en-US" sz="1200" b="0" i="0" u="none" strike="noStrike" baseline="0">
                <a:solidFill>
                  <a:srgbClr val="000000"/>
                </a:solidFill>
                <a:latin typeface="+mn-lt"/>
                <a:cs typeface="Calibri" panose="020F0502020204030204" pitchFamily="34" charset="0"/>
              </a:rPr>
              <a:t>.  </a:t>
            </a:r>
          </a:p>
          <a:p>
            <a:pPr marL="0" marR="0">
              <a:lnSpc>
                <a:spcPct val="107000"/>
              </a:lnSpc>
              <a:spcBef>
                <a:spcPts val="0"/>
              </a:spcBef>
              <a:spcAft>
                <a:spcPts val="800"/>
              </a:spcAft>
            </a:pPr>
            <a:endParaRPr lang="en-US" sz="1200" kern="100">
              <a:effectLst/>
              <a:latin typeface="+mn-lt"/>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b="0" i="0">
                <a:solidFill>
                  <a:srgbClr val="000000"/>
                </a:solidFill>
                <a:effectLst/>
                <a:latin typeface="+mn-lt"/>
              </a:rPr>
              <a:t>Prevalence data for 2023 should be interpreted with caution due to the use of preliminary death data for that year reported to CDC as of December 2024.</a:t>
            </a:r>
          </a:p>
          <a:p>
            <a:pPr marL="0" marR="0" lvl="0" indent="0" algn="l" defTabSz="914400" rtl="0" eaLnBrk="1" fontAlgn="base" latinLnBrk="0" hangingPunct="1">
              <a:lnSpc>
                <a:spcPct val="107000"/>
              </a:lnSpc>
              <a:spcBef>
                <a:spcPts val="0"/>
              </a:spcBef>
              <a:spcAft>
                <a:spcPts val="800"/>
              </a:spcAft>
              <a:buClrTx/>
              <a:buSzTx/>
              <a:buFontTx/>
              <a:buNone/>
              <a:tabLst/>
              <a:defRPr/>
            </a:pPr>
            <a:endParaRPr lang="en-US" sz="1200" b="0" i="0">
              <a:solidFill>
                <a:srgbClr val="000000"/>
              </a:solidFill>
              <a:effectLst/>
              <a:latin typeface="+mn-lt"/>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b="0">
                <a:latin typeface="+mn-lt"/>
                <a:cs typeface="Calibri" panose="020F0502020204030204" pitchFamily="34" charset="0"/>
              </a:rPr>
              <a:t>Use caution when comparing the rates of diagnoses for the District of Columbia to the rates for states.</a:t>
            </a:r>
            <a:endParaRPr lang="en-US" sz="1200" b="0" i="0">
              <a:solidFill>
                <a:srgbClr val="000000"/>
              </a:solidFill>
              <a:effectLst/>
              <a:latin typeface="+mn-lt"/>
            </a:endParaRPr>
          </a:p>
          <a:p>
            <a:pPr marL="0" marR="0" lvl="0" indent="0" algn="l" defTabSz="914400" rtl="0" eaLnBrk="1" fontAlgn="base" latinLnBrk="0" hangingPunct="1">
              <a:lnSpc>
                <a:spcPct val="107000"/>
              </a:lnSpc>
              <a:spcBef>
                <a:spcPts val="0"/>
              </a:spcBef>
              <a:spcAft>
                <a:spcPts val="800"/>
              </a:spcAft>
              <a:buClrTx/>
              <a:buSzTx/>
              <a:buFontTx/>
              <a:buNone/>
              <a:tabLst/>
              <a:defRPr/>
            </a:pPr>
            <a:endParaRPr lang="en-US" sz="1200" kern="100">
              <a:effectLst/>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a:effectLst/>
                <a:latin typeface="+mn-lt"/>
              </a:rPr>
              <a:t>For more information on data sources, data collection and reporting practices, and case definitions, see the National HIV Surveillance System (NHSS) Technical Notes, available at </a:t>
            </a:r>
            <a:r>
              <a:rPr lang="en-US" sz="1200">
                <a:effectLst/>
                <a:latin typeface="+mn-lt"/>
                <a:hlinkClick r:id="rId4" tooltip="https://www.cdc.gov/hiv-data/nhss/index.html"/>
              </a:rPr>
              <a:t>https://www.cdc.gov/hiv-data/nhss/index.html</a:t>
            </a:r>
            <a:r>
              <a:rPr lang="en-US" sz="1200">
                <a:effectLst/>
                <a:latin typeface="+mn-lt"/>
              </a:rPr>
              <a:t>.</a:t>
            </a:r>
          </a:p>
          <a:p>
            <a:pPr marL="0" marR="0">
              <a:lnSpc>
                <a:spcPct val="107000"/>
              </a:lnSpc>
              <a:spcBef>
                <a:spcPts val="0"/>
              </a:spcBef>
              <a:spcAft>
                <a:spcPts val="800"/>
              </a:spcAft>
            </a:pPr>
            <a:endParaRPr lang="en-US" sz="1200" kern="100">
              <a:effectLst/>
              <a:latin typeface="+mn-lt"/>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37</a:t>
            </a:fld>
            <a:endParaRPr lang="en-US"/>
          </a:p>
        </p:txBody>
      </p:sp>
    </p:spTree>
    <p:extLst>
      <p:ext uri="{BB962C8B-B14F-4D97-AF65-F5344CB8AC3E}">
        <p14:creationId xmlns:p14="http://schemas.microsoft.com/office/powerpoint/2010/main" val="34972063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base" latinLnBrk="0" hangingPunct="1">
              <a:lnSpc>
                <a:spcPct val="100000"/>
              </a:lnSpc>
              <a:spcBef>
                <a:spcPts val="1200"/>
              </a:spcBef>
              <a:spcAft>
                <a:spcPts val="0"/>
              </a:spcAft>
              <a:buClrTx/>
              <a:buSzTx/>
              <a:buFontTx/>
              <a:buNone/>
              <a:tabLst/>
              <a:defRPr/>
            </a:pPr>
            <a:r>
              <a:rPr lang="en-US" sz="1200" b="0" i="0" u="none" strike="noStrike" baseline="0">
                <a:solidFill>
                  <a:srgbClr val="000000"/>
                </a:solidFill>
                <a:latin typeface="+mn-lt"/>
                <a:cs typeface="Calibri" panose="020F0502020204030204" pitchFamily="34" charset="0"/>
              </a:rPr>
              <a:t>In 2023 in the United States and 6 territories and freely associated states, the highest numbers and percentages of persons </a:t>
            </a:r>
            <a:r>
              <a:rPr lang="en-US" sz="1200">
                <a:solidFill>
                  <a:srgbClr val="000000"/>
                </a:solidFill>
                <a:latin typeface="+mn-lt"/>
                <a:cs typeface="Calibri" panose="020F0502020204030204" pitchFamily="34" charset="0"/>
              </a:rPr>
              <a:t>aged </a:t>
            </a:r>
            <a:r>
              <a:rPr lang="en-US" sz="1200" b="0" i="0">
                <a:solidFill>
                  <a:srgbClr val="000000"/>
                </a:solidFill>
                <a:effectLst/>
                <a:latin typeface="+mn-lt"/>
                <a:cs typeface="Calibri" panose="020F0502020204030204" pitchFamily="34" charset="0"/>
              </a:rPr>
              <a:t>≥ 13 years living </a:t>
            </a:r>
            <a:r>
              <a:rPr lang="en-US" sz="1200" b="0" i="0" u="none" strike="noStrike" baseline="0">
                <a:solidFill>
                  <a:srgbClr val="000000"/>
                </a:solidFill>
                <a:latin typeface="+mn-lt"/>
                <a:cs typeface="Calibri" panose="020F0502020204030204" pitchFamily="34" charset="0"/>
              </a:rPr>
              <a:t>with diagnosed HIV by sex, age group, race/ethnicity, and region of residence</a:t>
            </a:r>
            <a:r>
              <a:rPr lang="en-US" sz="1200">
                <a:solidFill>
                  <a:srgbClr val="000000"/>
                </a:solidFill>
                <a:latin typeface="+mn-lt"/>
                <a:cs typeface="Calibri" panose="020F0502020204030204" pitchFamily="34" charset="0"/>
              </a:rPr>
              <a:t> </a:t>
            </a:r>
            <a:r>
              <a:rPr lang="en-US" sz="1200" b="0" i="0">
                <a:solidFill>
                  <a:srgbClr val="000000"/>
                </a:solidFill>
                <a:effectLst/>
                <a:latin typeface="+mn-lt"/>
                <a:cs typeface="Calibri" panose="020F0502020204030204" pitchFamily="34" charset="0"/>
              </a:rPr>
              <a:t>were as follows</a:t>
            </a:r>
            <a:r>
              <a:rPr lang="en-US" sz="1200">
                <a:solidFill>
                  <a:srgbClr val="000000"/>
                </a:solidFill>
                <a:latin typeface="+mn-lt"/>
                <a:cs typeface="Calibri" panose="020F0502020204030204" pitchFamily="34" charset="0"/>
              </a:rPr>
              <a:t>:</a:t>
            </a:r>
            <a:endParaRPr lang="en-US" sz="1200">
              <a:solidFill>
                <a:srgbClr val="000000"/>
              </a:solidFill>
              <a:effectLst/>
              <a:latin typeface="+mn-lt"/>
              <a:ea typeface="Times New Roman" panose="02020603050405020304" pitchFamily="18" charset="0"/>
              <a:cs typeface="Calibri" panose="020F0502020204030204" pitchFamily="34" charset="0"/>
            </a:endParaRPr>
          </a:p>
          <a:p>
            <a:pPr marL="630936" marR="0" indent="-171450">
              <a:lnSpc>
                <a:spcPts val="1400"/>
              </a:lnSpc>
              <a:spcBef>
                <a:spcPts val="0"/>
              </a:spcBef>
              <a:spcAft>
                <a:spcPts val="1200"/>
              </a:spcAft>
              <a:buFont typeface="Arial" panose="020B0604020202020204" pitchFamily="34" charset="0"/>
              <a:buChar char="•"/>
            </a:pPr>
            <a:r>
              <a:rPr lang="en-US" sz="1200" b="0" i="0">
                <a:solidFill>
                  <a:srgbClr val="000000"/>
                </a:solidFill>
                <a:effectLst/>
                <a:latin typeface="+mn-lt"/>
                <a:ea typeface="Times New Roman" panose="02020603050405020304" pitchFamily="18" charset="0"/>
                <a:cs typeface="Calibri" panose="020F0502020204030204" pitchFamily="34" charset="0"/>
              </a:rPr>
              <a:t>Males―875,257 (77%)</a:t>
            </a:r>
          </a:p>
          <a:p>
            <a:pPr marL="630936" marR="0" indent="-171450">
              <a:lnSpc>
                <a:spcPts val="1400"/>
              </a:lnSpc>
              <a:spcBef>
                <a:spcPts val="0"/>
              </a:spcBef>
              <a:spcAft>
                <a:spcPts val="1200"/>
              </a:spcAft>
              <a:buFont typeface="Arial" panose="020B0604020202020204" pitchFamily="34" charset="0"/>
              <a:buChar char="•"/>
            </a:pPr>
            <a:r>
              <a:rPr lang="en-US" sz="1200" b="0" i="0">
                <a:solidFill>
                  <a:srgbClr val="000000"/>
                </a:solidFill>
                <a:effectLst/>
                <a:latin typeface="+mn-lt"/>
                <a:ea typeface="Times New Roman" panose="02020603050405020304" pitchFamily="18" charset="0"/>
                <a:cs typeface="Calibri" panose="020F0502020204030204" pitchFamily="34" charset="0"/>
              </a:rPr>
              <a:t>55–64 years―300,160 (26%)</a:t>
            </a:r>
          </a:p>
          <a:p>
            <a:pPr marL="630936" marR="0" indent="-171450">
              <a:lnSpc>
                <a:spcPts val="1400"/>
              </a:lnSpc>
              <a:spcBef>
                <a:spcPts val="0"/>
              </a:spcBef>
              <a:spcAft>
                <a:spcPts val="1200"/>
              </a:spcAft>
              <a:buFont typeface="Arial" panose="020B0604020202020204" pitchFamily="34" charset="0"/>
              <a:buChar char="•"/>
            </a:pPr>
            <a:r>
              <a:rPr lang="en-US" sz="1200" b="0" i="0">
                <a:solidFill>
                  <a:srgbClr val="000000"/>
                </a:solidFill>
                <a:effectLst/>
                <a:latin typeface="+mn-lt"/>
                <a:ea typeface="Times New Roman" panose="02020603050405020304" pitchFamily="18" charset="0"/>
                <a:cs typeface="Calibri" panose="020F0502020204030204" pitchFamily="34" charset="0"/>
              </a:rPr>
              <a:t>Black/African American persons―438,749 (39%)</a:t>
            </a:r>
          </a:p>
          <a:p>
            <a:pPr marL="630936" marR="0" indent="-171450">
              <a:lnSpc>
                <a:spcPts val="1400"/>
              </a:lnSpc>
              <a:spcBef>
                <a:spcPts val="0"/>
              </a:spcBef>
              <a:spcAft>
                <a:spcPts val="1200"/>
              </a:spcAft>
              <a:buFont typeface="Arial" panose="020B0604020202020204" pitchFamily="34" charset="0"/>
              <a:buChar char="•"/>
            </a:pPr>
            <a:r>
              <a:rPr lang="en-US" sz="1200" b="0" i="0">
                <a:solidFill>
                  <a:srgbClr val="000000"/>
                </a:solidFill>
                <a:effectLst/>
                <a:latin typeface="+mn-lt"/>
                <a:ea typeface="Times New Roman" panose="02020603050405020304" pitchFamily="18" charset="0"/>
                <a:cs typeface="Calibri" panose="020F0502020204030204" pitchFamily="34" charset="0"/>
              </a:rPr>
              <a:t>South―519,223 (46%)</a:t>
            </a:r>
          </a:p>
          <a:p>
            <a:pPr marL="0" indent="0">
              <a:buFont typeface="Arial" panose="020B0604020202020204" pitchFamily="34" charset="0"/>
              <a:buNone/>
            </a:pPr>
            <a:endParaRPr lang="en-US" sz="1200" b="0" i="1">
              <a:latin typeface="+mn-lt"/>
              <a:cs typeface="Calibri" panose="020F0502020204030204" pitchFamily="34" charset="0"/>
            </a:endParaRPr>
          </a:p>
          <a:p>
            <a:pPr marL="0" indent="0">
              <a:buFont typeface="Arial" panose="020B0604020202020204" pitchFamily="34" charset="0"/>
              <a:buNone/>
            </a:pPr>
            <a:r>
              <a:rPr lang="en-US" sz="1200" b="0" i="1">
                <a:latin typeface="+mn-lt"/>
                <a:cs typeface="Calibri" panose="020F0502020204030204" pitchFamily="34" charset="0"/>
              </a:rPr>
              <a:t>Note.</a:t>
            </a: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b="0" i="0" u="none" strike="noStrike" baseline="0">
                <a:solidFill>
                  <a:srgbClr val="000000"/>
                </a:solidFill>
                <a:latin typeface="+mn-lt"/>
                <a:cs typeface="Calibri" panose="020F0502020204030204" pitchFamily="34" charset="0"/>
              </a:rPr>
              <a:t>For additional data, see Table 12b in the report </a:t>
            </a:r>
            <a:r>
              <a:rPr lang="en-US" sz="1200" i="1" kern="100">
                <a:effectLst/>
                <a:latin typeface="+mn-lt"/>
                <a:ea typeface="Calibri" panose="020F0502020204030204" pitchFamily="34" charset="0"/>
                <a:cs typeface="Times New Roman" panose="02020603050405020304" pitchFamily="18" charset="0"/>
              </a:rPr>
              <a:t>Diagnoses, Deaths and Prevalence of HIV in the United States and 6 Territories and Freely Associated States 2023 at </a:t>
            </a:r>
            <a:r>
              <a:rPr lang="en-US" sz="1200" i="0" u="none" strike="noStrike" baseline="0">
                <a:solidFill>
                  <a:srgbClr val="000000"/>
                </a:solidFill>
                <a:latin typeface="+mn-lt"/>
                <a:cs typeface="Calibri" panose="020F0502020204030204" pitchFamily="34" charset="0"/>
                <a:hlinkClick r:id="rId3"/>
              </a:rPr>
              <a:t>https://www.cdc.gov/hiv-data/nhss/hiv-diagnoses-deaths-prevalence.html</a:t>
            </a:r>
            <a:r>
              <a:rPr lang="en-US" sz="1200" b="0" i="0" u="none" strike="noStrike" baseline="0">
                <a:solidFill>
                  <a:srgbClr val="000000"/>
                </a:solidFill>
                <a:latin typeface="+mn-lt"/>
                <a:cs typeface="Calibri" panose="020F0502020204030204" pitchFamily="34" charset="0"/>
              </a:rPr>
              <a:t>.  </a:t>
            </a:r>
          </a:p>
          <a:p>
            <a:pPr marL="0" marR="0">
              <a:lnSpc>
                <a:spcPct val="107000"/>
              </a:lnSpc>
              <a:spcBef>
                <a:spcPts val="0"/>
              </a:spcBef>
              <a:spcAft>
                <a:spcPts val="800"/>
              </a:spcAft>
            </a:pPr>
            <a:endParaRPr lang="en-US" sz="1200" kern="100">
              <a:effectLst/>
              <a:latin typeface="+mn-lt"/>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b="0" i="0">
                <a:solidFill>
                  <a:srgbClr val="000000"/>
                </a:solidFill>
                <a:effectLst/>
                <a:latin typeface="+mn-lt"/>
              </a:rPr>
              <a:t>Prevalence data for 2023 should be interpreted with caution due to the use of preliminary death data for that year reported to CDC as of December 2024.</a:t>
            </a:r>
          </a:p>
          <a:p>
            <a:pPr marL="0" marR="0" lvl="0" indent="0" algn="l" defTabSz="914400" rtl="0" eaLnBrk="1" fontAlgn="base" latinLnBrk="0" hangingPunct="1">
              <a:lnSpc>
                <a:spcPct val="107000"/>
              </a:lnSpc>
              <a:spcBef>
                <a:spcPts val="0"/>
              </a:spcBef>
              <a:spcAft>
                <a:spcPts val="800"/>
              </a:spcAft>
              <a:buClrTx/>
              <a:buSzTx/>
              <a:buFontTx/>
              <a:buNone/>
              <a:tabLst/>
              <a:defRPr/>
            </a:pPr>
            <a:endParaRPr lang="en-US" sz="1200" kern="100">
              <a:effectLst/>
              <a:latin typeface="+mn-lt"/>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b="0" i="0" u="none" strike="noStrike" baseline="0">
                <a:solidFill>
                  <a:srgbClr val="000000"/>
                </a:solidFill>
                <a:latin typeface="+mn-lt"/>
              </a:rPr>
              <a:t>Use caution when interpreting data for American Indian/Alaska Native and Native Hawaiian/other Pacific Islander persons due to small numbers</a:t>
            </a:r>
            <a:r>
              <a:rPr lang="en-US" sz="1200" b="0" i="0" u="none" strike="noStrike" kern="100" baseline="0">
                <a:solidFill>
                  <a:srgbClr val="000000"/>
                </a:solidFill>
                <a:effectLst/>
                <a:latin typeface="+mn-lt"/>
                <a:cs typeface="Calibri" panose="020F0502020204030204" pitchFamily="34" charset="0"/>
              </a:rPr>
              <a:t>.</a:t>
            </a:r>
            <a:endParaRPr lang="en-US" sz="1200" kern="100">
              <a:effectLst/>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200">
              <a:effectLst/>
              <a:latin typeface="+mn-lt"/>
            </a:endParaRPr>
          </a:p>
          <a:p>
            <a:pPr marL="0" marR="0">
              <a:lnSpc>
                <a:spcPct val="107000"/>
              </a:lnSpc>
              <a:spcBef>
                <a:spcPts val="0"/>
              </a:spcBef>
              <a:spcAft>
                <a:spcPts val="800"/>
              </a:spcAft>
            </a:pPr>
            <a:r>
              <a:rPr lang="en-US" sz="1200">
                <a:effectLst/>
                <a:latin typeface="+mn-lt"/>
              </a:rPr>
              <a:t>For more information on data sources, data collection and reporting practices, and case definitions, see the National HIV Surveillance System (NHSS) Technical Notes, available at </a:t>
            </a:r>
            <a:r>
              <a:rPr lang="en-US" sz="1200">
                <a:effectLst/>
                <a:latin typeface="+mn-lt"/>
                <a:hlinkClick r:id="rId4" tooltip="https://www.cdc.gov/hiv-data/nhss/index.html"/>
              </a:rPr>
              <a:t>https://www.cdc.gov/hiv-data/nhss/index.html</a:t>
            </a:r>
            <a:r>
              <a:rPr lang="en-US" sz="1200">
                <a:effectLst/>
                <a:latin typeface="+mn-lt"/>
              </a:rPr>
              <a:t>.</a:t>
            </a:r>
          </a:p>
          <a:p>
            <a:pPr marL="0" marR="0">
              <a:lnSpc>
                <a:spcPct val="107000"/>
              </a:lnSpc>
              <a:spcBef>
                <a:spcPts val="0"/>
              </a:spcBef>
              <a:spcAft>
                <a:spcPts val="800"/>
              </a:spcAft>
            </a:pPr>
            <a:endParaRPr lang="en-US" sz="1200" kern="100">
              <a:effectLst/>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200" kern="100">
              <a:effectLst/>
              <a:latin typeface="Calibri" panose="020F0502020204030204" pitchFamily="34" charset="0"/>
              <a:ea typeface="Calibri" panose="020F0502020204030204" pitchFamily="34" charset="0"/>
              <a:cs typeface="Calibri" panose="020F0502020204030204" pitchFamily="34" charset="0"/>
            </a:endParaRPr>
          </a:p>
          <a:p>
            <a:endParaRPr lang="en-US" sz="120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38</a:t>
            </a:fld>
            <a:endParaRPr lang="en-US"/>
          </a:p>
        </p:txBody>
      </p:sp>
    </p:spTree>
    <p:extLst>
      <p:ext uri="{BB962C8B-B14F-4D97-AF65-F5344CB8AC3E}">
        <p14:creationId xmlns:p14="http://schemas.microsoft.com/office/powerpoint/2010/main" val="733349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275696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ts val="1400"/>
              </a:lnSpc>
              <a:spcBef>
                <a:spcPts val="0"/>
              </a:spcBef>
              <a:spcAft>
                <a:spcPts val="1200"/>
              </a:spcAft>
              <a:buClrTx/>
              <a:buSzTx/>
              <a:buFont typeface="Arial" panose="020B0604020202020204" pitchFamily="34"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pPr>
            <a:r>
              <a:rPr lang="en-US" sz="1200" b="0" i="0" u="none" strike="noStrike" baseline="0">
                <a:solidFill>
                  <a:srgbClr val="000000"/>
                </a:solidFill>
                <a:latin typeface="+mn-lt"/>
                <a:cs typeface="Calibri" panose="020F0502020204030204" pitchFamily="34" charset="0"/>
              </a:rPr>
              <a:t>In 2023 in the United States and 6 territories and freely associated states, the highest HIV diagnoses rates</a:t>
            </a:r>
            <a:r>
              <a:rPr lang="en-US" sz="1200" b="1" i="0" u="none" strike="noStrike" baseline="0">
                <a:solidFill>
                  <a:srgbClr val="000000"/>
                </a:solidFill>
                <a:latin typeface="+mn-lt"/>
                <a:cs typeface="Calibri" panose="020F0502020204030204" pitchFamily="34" charset="0"/>
              </a:rPr>
              <a:t> </a:t>
            </a:r>
            <a:r>
              <a:rPr lang="en-US" sz="1200">
                <a:solidFill>
                  <a:srgbClr val="000000"/>
                </a:solidFill>
                <a:latin typeface="+mn-lt"/>
                <a:cs typeface="Calibri" panose="020F0502020204030204" pitchFamily="34" charset="0"/>
              </a:rPr>
              <a:t>among persons aged </a:t>
            </a:r>
            <a:r>
              <a:rPr lang="en-US" sz="1200" b="0" i="0">
                <a:solidFill>
                  <a:srgbClr val="000000"/>
                </a:solidFill>
                <a:effectLst/>
                <a:latin typeface="+mn-lt"/>
                <a:cs typeface="Calibri" panose="020F0502020204030204" pitchFamily="34" charset="0"/>
              </a:rPr>
              <a:t>≥ 13 years by residence at diagnosis were as follows</a:t>
            </a:r>
            <a:r>
              <a:rPr lang="en-US" sz="1200">
                <a:solidFill>
                  <a:srgbClr val="000000"/>
                </a:solidFill>
                <a:latin typeface="+mn-lt"/>
                <a:cs typeface="Calibri" panose="020F0502020204030204" pitchFamily="34" charset="0"/>
              </a:rPr>
              <a:t>:</a:t>
            </a:r>
            <a:endParaRPr lang="en-US" sz="1200">
              <a:solidFill>
                <a:srgbClr val="000000"/>
              </a:solidFill>
              <a:effectLst/>
              <a:latin typeface="+mn-lt"/>
              <a:ea typeface="Times New Roman" panose="02020603050405020304" pitchFamily="18" charset="0"/>
              <a:cs typeface="Calibri" panose="020F0502020204030204" pitchFamily="34" charset="0"/>
            </a:endParaRPr>
          </a:p>
          <a:p>
            <a:pPr marL="628650" marR="0" lvl="1" indent="-171450">
              <a:lnSpc>
                <a:spcPts val="1400"/>
              </a:lnSpc>
              <a:spcBef>
                <a:spcPts val="0"/>
              </a:spcBef>
              <a:spcAft>
                <a:spcPts val="120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strike="noStrike">
                <a:effectLst/>
                <a:latin typeface="+mn-lt"/>
                <a:ea typeface="Times New Roman" panose="02020603050405020304" pitchFamily="18" charset="0"/>
                <a:cs typeface="Calibri" panose="020F0502020204030204" pitchFamily="34" charset="0"/>
              </a:rPr>
              <a:t>District of Columbia (32.6), </a:t>
            </a:r>
            <a:r>
              <a:rPr lang="en-US" sz="1200" strike="noStrike">
                <a:solidFill>
                  <a:srgbClr val="000000"/>
                </a:solidFill>
                <a:effectLst/>
                <a:latin typeface="+mn-lt"/>
                <a:ea typeface="Times New Roman" panose="02020603050405020304" pitchFamily="18" charset="0"/>
                <a:cs typeface="Calibri" panose="020F0502020204030204" pitchFamily="34" charset="0"/>
              </a:rPr>
              <a:t>Georgia (25.5), Florida (22.7), Louisiana (22.5), and Mississippi (21.3).</a:t>
            </a:r>
            <a:endParaRPr lang="en-US" sz="1200" strike="sngStrike">
              <a:effectLst/>
              <a:latin typeface="+mn-lt"/>
              <a:ea typeface="Times New Roman" panose="02020603050405020304" pitchFamily="18" charset="0"/>
              <a:cs typeface="Calibri" panose="020F0502020204030204" pitchFamily="34" charset="0"/>
            </a:endParaRPr>
          </a:p>
          <a:p>
            <a:endParaRPr lang="en-US" sz="1200" b="0" i="0" u="none" strike="noStrike" baseline="0">
              <a:solidFill>
                <a:srgbClr val="000000"/>
              </a:solidFill>
              <a:latin typeface="+mn-lt"/>
              <a:cs typeface="Calibri" panose="020F0502020204030204" pitchFamily="34" charset="0"/>
            </a:endParaRPr>
          </a:p>
          <a:p>
            <a:r>
              <a:rPr lang="en-US" sz="1200" b="0" i="1">
                <a:latin typeface="+mn-lt"/>
                <a:cs typeface="Calibri" panose="020F0502020204030204" pitchFamily="34" charset="0"/>
              </a:rPr>
              <a:t>Note.</a:t>
            </a: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b="0" i="0" u="none" strike="noStrike" baseline="0">
                <a:solidFill>
                  <a:srgbClr val="000000"/>
                </a:solidFill>
                <a:latin typeface="+mn-lt"/>
                <a:cs typeface="Calibri" panose="020F0502020204030204" pitchFamily="34" charset="0"/>
              </a:rPr>
              <a:t>Use caution when comparing the rates of diagnoses for the District of Columbia to the rates for states.</a:t>
            </a:r>
          </a:p>
          <a:p>
            <a:pPr marL="0" marR="0" lvl="0" indent="0" algn="l" defTabSz="914400" rtl="0" eaLnBrk="1" fontAlgn="base" latinLnBrk="0" hangingPunct="1">
              <a:lnSpc>
                <a:spcPct val="107000"/>
              </a:lnSpc>
              <a:spcBef>
                <a:spcPts val="0"/>
              </a:spcBef>
              <a:spcAft>
                <a:spcPts val="800"/>
              </a:spcAft>
              <a:buClrTx/>
              <a:buSzTx/>
              <a:buFontTx/>
              <a:buNone/>
              <a:tabLst/>
              <a:defRPr/>
            </a:pPr>
            <a:endParaRPr lang="en-US" sz="1200" b="0" i="0" u="none" strike="noStrike" baseline="0">
              <a:solidFill>
                <a:srgbClr val="000000"/>
              </a:solidFill>
              <a:latin typeface="+mn-lt"/>
              <a:cs typeface="Calibri" panose="020F050202020403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b="0" i="0" u="none" strike="noStrike" baseline="0">
                <a:solidFill>
                  <a:srgbClr val="000000"/>
                </a:solidFill>
                <a:latin typeface="+mn-lt"/>
                <a:cs typeface="Calibri" panose="020F0502020204030204" pitchFamily="34" charset="0"/>
              </a:rPr>
              <a:t>For additional data, see Table 16 in the report </a:t>
            </a:r>
            <a:r>
              <a:rPr lang="en-US" sz="1200" i="1" kern="100">
                <a:effectLst/>
                <a:latin typeface="+mn-lt"/>
                <a:ea typeface="Calibri" panose="020F0502020204030204" pitchFamily="34" charset="0"/>
                <a:cs typeface="Times New Roman" panose="02020603050405020304" pitchFamily="18" charset="0"/>
              </a:rPr>
              <a:t>Diagnoses, Deaths and Prevalence of HIV in the United States and 6 Territories and Freely Associated States 2023 </a:t>
            </a:r>
            <a:r>
              <a:rPr lang="en-US" sz="1200" i="0" kern="100">
                <a:effectLst/>
                <a:latin typeface="+mn-lt"/>
                <a:ea typeface="Calibri" panose="020F0502020204030204" pitchFamily="34" charset="0"/>
                <a:cs typeface="Times New Roman" panose="02020603050405020304" pitchFamily="18" charset="0"/>
              </a:rPr>
              <a:t>at</a:t>
            </a:r>
            <a:r>
              <a:rPr lang="en-US" sz="1200" i="1" kern="100">
                <a:effectLst/>
                <a:latin typeface="+mn-lt"/>
                <a:ea typeface="Calibri" panose="020F0502020204030204" pitchFamily="34" charset="0"/>
                <a:cs typeface="Times New Roman" panose="02020603050405020304" pitchFamily="18" charset="0"/>
              </a:rPr>
              <a:t> </a:t>
            </a:r>
            <a:r>
              <a:rPr lang="en-US" sz="1200" i="0" u="none" strike="noStrike" baseline="0">
                <a:solidFill>
                  <a:srgbClr val="000000"/>
                </a:solidFill>
                <a:latin typeface="+mn-lt"/>
                <a:cs typeface="Calibri" panose="020F0502020204030204" pitchFamily="34" charset="0"/>
                <a:hlinkClick r:id="rId3"/>
              </a:rPr>
              <a:t>https://www.cdc.gov/hiv-data/nhss/hiv-diagnoses-deaths-prevalence.html</a:t>
            </a:r>
            <a:r>
              <a:rPr lang="en-US" sz="1200" i="0" u="none" strike="noStrike" baseline="0">
                <a:solidFill>
                  <a:srgbClr val="000000"/>
                </a:solidFill>
                <a:latin typeface="+mn-lt"/>
                <a:cs typeface="Calibri" panose="020F0502020204030204" pitchFamily="34" charset="0"/>
              </a:rPr>
              <a:t>. </a:t>
            </a:r>
            <a:endParaRPr lang="en-US" sz="1200" b="0" i="0" u="none" strike="noStrike" baseline="0">
              <a:solidFill>
                <a:srgbClr val="000000"/>
              </a:solidFill>
              <a:latin typeface="+mn-lt"/>
              <a:cs typeface="Calibri" panose="020F0502020204030204" pitchFamily="34" charset="0"/>
            </a:endParaRPr>
          </a:p>
          <a:p>
            <a:pPr marL="0" marR="0">
              <a:lnSpc>
                <a:spcPct val="107000"/>
              </a:lnSpc>
              <a:spcBef>
                <a:spcPts val="0"/>
              </a:spcBef>
              <a:spcAft>
                <a:spcPts val="800"/>
              </a:spcAft>
            </a:pPr>
            <a:endParaRPr lang="en-US" sz="1200" kern="100">
              <a:effectLst/>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a:effectLst/>
                <a:latin typeface="+mn-lt"/>
              </a:rPr>
              <a:t>For more information on data sources, data collection and reporting practices, and case definitions, see the National HIV Surveillance System (NHSS) Technical Notes, available at </a:t>
            </a:r>
            <a:r>
              <a:rPr lang="en-US">
                <a:effectLst/>
                <a:latin typeface="+mn-lt"/>
                <a:hlinkClick r:id="rId4" tooltip="https://www.cdc.gov/hiv-data/nhss/index.html"/>
              </a:rPr>
              <a:t>https://www.cdc.gov/hiv-data/nhss/index.html</a:t>
            </a:r>
            <a:r>
              <a:rPr lang="en-US">
                <a:effectLst/>
                <a:latin typeface="+mn-lt"/>
              </a:rPr>
              <a:t>.</a:t>
            </a:r>
          </a:p>
          <a:p>
            <a:pPr marL="0" marR="0">
              <a:lnSpc>
                <a:spcPct val="107000"/>
              </a:lnSpc>
              <a:spcBef>
                <a:spcPts val="0"/>
              </a:spcBef>
              <a:spcAft>
                <a:spcPts val="800"/>
              </a:spcAft>
            </a:pPr>
            <a:endParaRPr lang="en-US">
              <a:effectLst/>
              <a:latin typeface="+mn-lt"/>
            </a:endParaRPr>
          </a:p>
          <a:p>
            <a:r>
              <a:rPr lang="en-US" sz="1200">
                <a:latin typeface="+mn-lt"/>
              </a:rPr>
              <a:t>For more information on diagnoses, see HIV Surveillance Report Technical Notes at </a:t>
            </a:r>
            <a:r>
              <a:rPr lang="en-US" sz="1200" i="0" u="none" strike="noStrike" baseline="0">
                <a:solidFill>
                  <a:srgbClr val="000000"/>
                </a:solidFill>
                <a:latin typeface="+mn-lt"/>
                <a:cs typeface="Calibri" panose="020F0502020204030204" pitchFamily="34" charset="0"/>
                <a:hlinkClick r:id="rId3"/>
              </a:rPr>
              <a:t>https://www.cdc.gov/hiv-data/nhss/hiv-diagnoses-deaths-prevalence.html</a:t>
            </a:r>
            <a:r>
              <a:rPr lang="en-US" sz="1200" i="0" u="none" strike="noStrike" baseline="0">
                <a:solidFill>
                  <a:srgbClr val="000000"/>
                </a:solidFill>
                <a:latin typeface="+mn-lt"/>
                <a:cs typeface="Calibri" panose="020F0502020204030204" pitchFamily="34" charset="0"/>
              </a:rPr>
              <a:t>. </a:t>
            </a:r>
          </a:p>
          <a:p>
            <a:pPr marL="0" marR="0">
              <a:lnSpc>
                <a:spcPct val="107000"/>
              </a:lnSpc>
              <a:spcBef>
                <a:spcPts val="0"/>
              </a:spcBef>
              <a:spcAft>
                <a:spcPts val="800"/>
              </a:spcAft>
            </a:pPr>
            <a:endParaRPr lang="en-US">
              <a:effectLst/>
              <a:latin typeface="+mn-lt"/>
            </a:endParaRPr>
          </a:p>
          <a:p>
            <a:pPr marL="0" marR="0">
              <a:lnSpc>
                <a:spcPct val="107000"/>
              </a:lnSpc>
              <a:spcBef>
                <a:spcPts val="0"/>
              </a:spcBef>
              <a:spcAft>
                <a:spcPts val="800"/>
              </a:spcAft>
            </a:pPr>
            <a:endParaRPr lang="en-US" sz="1200" kern="10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1066096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base" latinLnBrk="0" hangingPunct="1">
              <a:lnSpc>
                <a:spcPct val="100000"/>
              </a:lnSpc>
              <a:spcBef>
                <a:spcPts val="648"/>
              </a:spcBef>
              <a:spcAft>
                <a:spcPts val="0"/>
              </a:spcAft>
              <a:buClrTx/>
              <a:buSzTx/>
              <a:buFontTx/>
              <a:buNone/>
              <a:tabLst/>
              <a:defRPr/>
            </a:pPr>
            <a:r>
              <a:rPr lang="en-US" sz="1200" b="0" i="0" u="none" strike="noStrike" baseline="0">
                <a:solidFill>
                  <a:srgbClr val="000000"/>
                </a:solidFill>
                <a:latin typeface="+mn-lt"/>
                <a:cs typeface="Calibri" panose="020F0502020204030204" pitchFamily="34" charset="0"/>
              </a:rPr>
              <a:t>In 2023 in the United States, the highest rates of HIV diagnoses </a:t>
            </a:r>
            <a:r>
              <a:rPr lang="en-US" sz="1200">
                <a:solidFill>
                  <a:srgbClr val="000000"/>
                </a:solidFill>
                <a:latin typeface="+mn-lt"/>
                <a:cs typeface="Calibri" panose="020F0502020204030204" pitchFamily="34" charset="0"/>
              </a:rPr>
              <a:t>among persons aged </a:t>
            </a:r>
            <a:r>
              <a:rPr lang="en-US" sz="1200" b="0" i="0">
                <a:solidFill>
                  <a:srgbClr val="000000"/>
                </a:solidFill>
                <a:effectLst/>
                <a:latin typeface="+mn-lt"/>
                <a:cs typeface="Calibri" panose="020F0502020204030204" pitchFamily="34" charset="0"/>
              </a:rPr>
              <a:t>≥ 13 years by sex, age, race/ethnicity, and region of residence</a:t>
            </a:r>
            <a:r>
              <a:rPr lang="en-US" sz="1200" b="1" i="0">
                <a:solidFill>
                  <a:srgbClr val="000000"/>
                </a:solidFill>
                <a:effectLst/>
                <a:latin typeface="+mn-lt"/>
                <a:cs typeface="Calibri" panose="020F0502020204030204" pitchFamily="34" charset="0"/>
              </a:rPr>
              <a:t> </a:t>
            </a:r>
            <a:r>
              <a:rPr lang="en-US" sz="1200" b="0" i="0">
                <a:solidFill>
                  <a:srgbClr val="000000"/>
                </a:solidFill>
                <a:effectLst/>
                <a:latin typeface="+mn-lt"/>
                <a:cs typeface="Calibri" panose="020F0502020204030204" pitchFamily="34" charset="0"/>
              </a:rPr>
              <a:t>were as follows</a:t>
            </a:r>
            <a:r>
              <a:rPr lang="en-US" sz="1200">
                <a:solidFill>
                  <a:srgbClr val="000000"/>
                </a:solidFill>
                <a:latin typeface="+mn-lt"/>
                <a:cs typeface="Calibri" panose="020F0502020204030204" pitchFamily="34" charset="0"/>
              </a:rPr>
              <a:t>:</a:t>
            </a:r>
            <a:endParaRPr lang="en-US" sz="1200">
              <a:solidFill>
                <a:srgbClr val="000000"/>
              </a:solidFill>
              <a:effectLst/>
              <a:latin typeface="+mn-lt"/>
              <a:ea typeface="Times New Roman" panose="02020603050405020304" pitchFamily="18" charset="0"/>
              <a:cs typeface="Calibri" panose="020F0502020204030204" pitchFamily="34" charset="0"/>
            </a:endParaRPr>
          </a:p>
          <a:p>
            <a:pPr marL="630936" marR="0" indent="-171450">
              <a:lnSpc>
                <a:spcPts val="1400"/>
              </a:lnSpc>
              <a:spcBef>
                <a:spcPts val="0"/>
              </a:spcBef>
              <a:spcAft>
                <a:spcPts val="1200"/>
              </a:spcAft>
              <a:buFont typeface="Arial" panose="020B0604020202020204" pitchFamily="34" charset="0"/>
              <a:buChar char="•"/>
            </a:pPr>
            <a:r>
              <a:rPr lang="en-US" sz="1200" b="0" i="0">
                <a:solidFill>
                  <a:srgbClr val="000000"/>
                </a:solidFill>
                <a:effectLst/>
                <a:latin typeface="+mn-lt"/>
                <a:ea typeface="Times New Roman" panose="02020603050405020304" pitchFamily="18" charset="0"/>
                <a:cs typeface="Calibri" panose="020F0502020204030204" pitchFamily="34" charset="0"/>
              </a:rPr>
              <a:t>Males (22.5)</a:t>
            </a:r>
          </a:p>
          <a:p>
            <a:pPr marL="630936" marR="0" indent="-171450">
              <a:lnSpc>
                <a:spcPts val="1400"/>
              </a:lnSpc>
              <a:spcBef>
                <a:spcPts val="0"/>
              </a:spcBef>
              <a:spcAft>
                <a:spcPts val="1200"/>
              </a:spcAft>
              <a:buFont typeface="Arial" panose="020B0604020202020204" pitchFamily="34" charset="0"/>
              <a:buChar char="•"/>
            </a:pPr>
            <a:r>
              <a:rPr lang="en-US" sz="1200" b="0" i="0">
                <a:solidFill>
                  <a:srgbClr val="000000"/>
                </a:solidFill>
                <a:effectLst/>
                <a:latin typeface="+mn-lt"/>
                <a:ea typeface="Times New Roman" panose="02020603050405020304" pitchFamily="18" charset="0"/>
                <a:cs typeface="Calibri" panose="020F0502020204030204" pitchFamily="34" charset="0"/>
              </a:rPr>
              <a:t>Persons aged </a:t>
            </a:r>
            <a:r>
              <a:rPr lang="en-US" sz="1200">
                <a:solidFill>
                  <a:srgbClr val="000000"/>
                </a:solidFill>
                <a:effectLst/>
                <a:latin typeface="+mn-lt"/>
                <a:ea typeface="Times New Roman" panose="02020603050405020304" pitchFamily="18" charset="0"/>
                <a:cs typeface="Calibri" panose="020F0502020204030204" pitchFamily="34" charset="0"/>
              </a:rPr>
              <a:t>25–34 years (31.3)</a:t>
            </a:r>
          </a:p>
          <a:p>
            <a:pPr marL="630936" marR="0" indent="-171450">
              <a:lnSpc>
                <a:spcPts val="1400"/>
              </a:lnSpc>
              <a:spcBef>
                <a:spcPts val="0"/>
              </a:spcBef>
              <a:spcAft>
                <a:spcPts val="1200"/>
              </a:spcAft>
              <a:buFont typeface="Arial" panose="020B0604020202020204" pitchFamily="34" charset="0"/>
              <a:buChar char="•"/>
            </a:pPr>
            <a:r>
              <a:rPr lang="en-US" sz="1200">
                <a:solidFill>
                  <a:srgbClr val="000000"/>
                </a:solidFill>
                <a:effectLst/>
                <a:latin typeface="+mn-lt"/>
                <a:ea typeface="Times New Roman" panose="02020603050405020304" pitchFamily="18" charset="0"/>
                <a:cs typeface="Calibri" panose="020F0502020204030204" pitchFamily="34" charset="0"/>
              </a:rPr>
              <a:t>Black/African American persons (41.9)</a:t>
            </a:r>
          </a:p>
          <a:p>
            <a:pPr marL="630936" marR="0" indent="-171450">
              <a:lnSpc>
                <a:spcPts val="1400"/>
              </a:lnSpc>
              <a:spcBef>
                <a:spcPts val="0"/>
              </a:spcBef>
              <a:spcAft>
                <a:spcPts val="1200"/>
              </a:spcAft>
              <a:buFont typeface="Arial" panose="020B0604020202020204" pitchFamily="34" charset="0"/>
              <a:buChar char="•"/>
            </a:pPr>
            <a:r>
              <a:rPr lang="en-US" sz="1200">
                <a:solidFill>
                  <a:srgbClr val="000000"/>
                </a:solidFill>
                <a:effectLst/>
                <a:latin typeface="+mn-lt"/>
                <a:ea typeface="Times New Roman" panose="02020603050405020304" pitchFamily="18" charset="0"/>
                <a:cs typeface="Calibri" panose="020F0502020204030204" pitchFamily="34" charset="0"/>
              </a:rPr>
              <a:t>Persons residing in the South (18.4)</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b="0" i="0" u="none" strike="noStrike" baseline="0">
              <a:solidFill>
                <a:schemeClr val="tx1"/>
              </a:solidFill>
              <a:latin typeface="+mn-lt"/>
              <a:cs typeface="Calibri" panose="020F0502020204030204" pitchFamily="34" charset="0"/>
            </a:endParaRPr>
          </a:p>
          <a:p>
            <a:r>
              <a:rPr lang="en-US" sz="1200" b="0" i="1">
                <a:latin typeface="+mn-lt"/>
                <a:cs typeface="Calibri" panose="020F0502020204030204" pitchFamily="34" charset="0"/>
              </a:rPr>
              <a:t>Note.</a:t>
            </a:r>
            <a:endParaRPr lang="en-US">
              <a:effectLst/>
              <a:latin typeface="+mn-lt"/>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b="0" i="0" u="none" strike="noStrike" baseline="0">
                <a:solidFill>
                  <a:srgbClr val="000000"/>
                </a:solidFill>
                <a:latin typeface="+mn-lt"/>
              </a:rPr>
              <a:t>Use caution when interpreting data for American Indian/Alaska Native and Native Hawaiian/other Pacific Islander persons as rates are based on small numbers.</a:t>
            </a:r>
          </a:p>
          <a:p>
            <a:pPr marL="0" marR="0">
              <a:lnSpc>
                <a:spcPct val="107000"/>
              </a:lnSpc>
              <a:spcBef>
                <a:spcPts val="0"/>
              </a:spcBef>
              <a:spcAft>
                <a:spcPts val="800"/>
              </a:spcAft>
            </a:pPr>
            <a:endParaRPr lang="en-US">
              <a:effectLst/>
              <a:latin typeface="+mn-lt"/>
            </a:endParaRPr>
          </a:p>
          <a:p>
            <a:pPr marL="0" marR="0">
              <a:lnSpc>
                <a:spcPct val="107000"/>
              </a:lnSpc>
              <a:spcBef>
                <a:spcPts val="0"/>
              </a:spcBef>
              <a:spcAft>
                <a:spcPts val="800"/>
              </a:spcAft>
            </a:pPr>
            <a:r>
              <a:rPr lang="en-US">
                <a:effectLst/>
                <a:latin typeface="+mn-lt"/>
              </a:rPr>
              <a:t>For more information on data sources, data collection and reporting practices, and case definitions, see the National HIV Surveillance System (NHSS) Technical Notes, available at </a:t>
            </a:r>
            <a:r>
              <a:rPr lang="en-US">
                <a:effectLst/>
                <a:latin typeface="+mn-lt"/>
                <a:hlinkClick r:id="rId3" tooltip="https://www.cdc.gov/hiv-data/nhss/index.html"/>
              </a:rPr>
              <a:t>https://www.cdc.gov/hiv-data/nhss/index.html</a:t>
            </a:r>
            <a:r>
              <a:rPr lang="en-US">
                <a:effectLst/>
                <a:latin typeface="+mn-lt"/>
              </a:rPr>
              <a:t>.</a:t>
            </a:r>
          </a:p>
          <a:p>
            <a:pPr marL="0" marR="0">
              <a:lnSpc>
                <a:spcPct val="107000"/>
              </a:lnSpc>
              <a:spcBef>
                <a:spcPts val="0"/>
              </a:spcBef>
              <a:spcAft>
                <a:spcPts val="800"/>
              </a:spcAft>
            </a:pPr>
            <a:endParaRPr lang="en-US" sz="1200" kern="1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a:latin typeface="+mn-lt"/>
              </a:rPr>
              <a:t>For more information on diagnoses, see HIV Surveillance Report Technical Notes at </a:t>
            </a:r>
            <a:r>
              <a:rPr lang="en-US" sz="1200" i="0" u="none" strike="noStrike" baseline="0">
                <a:solidFill>
                  <a:srgbClr val="000000"/>
                </a:solidFill>
                <a:latin typeface="+mn-lt"/>
                <a:cs typeface="Calibri" panose="020F0502020204030204" pitchFamily="34" charset="0"/>
                <a:hlinkClick r:id="rId4"/>
              </a:rPr>
              <a:t>https://www.cdc.gov/hiv-data/nhss/hiv-diagnoses-deaths-prevalence.html</a:t>
            </a:r>
            <a:r>
              <a:rPr lang="en-US" sz="1200" i="0" u="none" strike="noStrike" baseline="0">
                <a:solidFill>
                  <a:srgbClr val="000000"/>
                </a:solidFill>
                <a:latin typeface="+mn-lt"/>
                <a:cs typeface="Calibri" panose="020F0502020204030204" pitchFamily="34" charset="0"/>
              </a:rPr>
              <a:t>. </a:t>
            </a:r>
          </a:p>
          <a:p>
            <a:pPr marL="0" marR="0">
              <a:lnSpc>
                <a:spcPct val="107000"/>
              </a:lnSpc>
              <a:spcBef>
                <a:spcPts val="0"/>
              </a:spcBef>
              <a:spcAft>
                <a:spcPts val="800"/>
              </a:spcAft>
            </a:pPr>
            <a:endParaRPr lang="en-US" sz="1200" kern="100">
              <a:effectLst/>
              <a:latin typeface="Calibri" panose="020F0502020204030204" pitchFamily="34" charset="0"/>
              <a:ea typeface="Calibri" panose="020F0502020204030204" pitchFamily="34" charset="0"/>
              <a:cs typeface="Calibri" panose="020F0502020204030204" pitchFamily="34" charset="0"/>
            </a:endParaRPr>
          </a:p>
          <a:p>
            <a:endParaRPr lang="en-US" sz="120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964608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0" i="0" u="none" strike="noStrike" baseline="0">
                <a:solidFill>
                  <a:srgbClr val="000000"/>
                </a:solidFill>
                <a:latin typeface="+mn-lt"/>
                <a:cs typeface="Calibri" panose="020F0502020204030204" pitchFamily="34" charset="0"/>
              </a:rPr>
              <a:t>In 2023 in the United States and 6 territories and freely associated states, the highest percentages of HIV diagnoses </a:t>
            </a:r>
            <a:r>
              <a:rPr lang="en-US" sz="1200">
                <a:solidFill>
                  <a:srgbClr val="000000"/>
                </a:solidFill>
                <a:latin typeface="+mn-lt"/>
                <a:cs typeface="Calibri" panose="020F0502020204030204" pitchFamily="34" charset="0"/>
              </a:rPr>
              <a:t>among persons aged </a:t>
            </a:r>
            <a:r>
              <a:rPr lang="en-US" sz="1200" b="0" i="0">
                <a:solidFill>
                  <a:srgbClr val="000000"/>
                </a:solidFill>
                <a:effectLst/>
                <a:latin typeface="+mn-lt"/>
                <a:cs typeface="Calibri" panose="020F0502020204030204" pitchFamily="34" charset="0"/>
              </a:rPr>
              <a:t>≥ 13 years by age group</a:t>
            </a:r>
            <a:r>
              <a:rPr lang="en-US" sz="1200" b="1" i="0">
                <a:solidFill>
                  <a:srgbClr val="000000"/>
                </a:solidFill>
                <a:effectLst/>
                <a:latin typeface="+mn-lt"/>
                <a:cs typeface="Calibri" panose="020F0502020204030204" pitchFamily="34" charset="0"/>
              </a:rPr>
              <a:t> </a:t>
            </a:r>
            <a:r>
              <a:rPr lang="en-US" sz="1200" b="0" i="0">
                <a:solidFill>
                  <a:srgbClr val="000000"/>
                </a:solidFill>
                <a:effectLst/>
                <a:latin typeface="+mn-lt"/>
                <a:cs typeface="Calibri" panose="020F0502020204030204" pitchFamily="34" charset="0"/>
              </a:rPr>
              <a:t>were as follows</a:t>
            </a:r>
            <a:r>
              <a:rPr lang="en-US" sz="1200">
                <a:solidFill>
                  <a:srgbClr val="000000"/>
                </a:solidFill>
                <a:latin typeface="+mn-lt"/>
                <a:cs typeface="Calibri" panose="020F0502020204030204" pitchFamily="34" charset="0"/>
              </a:rPr>
              <a:t>:</a:t>
            </a:r>
            <a:endParaRPr lang="en-US" sz="1200">
              <a:solidFill>
                <a:srgbClr val="000000"/>
              </a:solidFill>
              <a:effectLst/>
              <a:latin typeface="+mn-lt"/>
              <a:ea typeface="Times New Roman" panose="02020603050405020304" pitchFamily="18" charset="0"/>
              <a:cs typeface="Calibri" panose="020F0502020204030204" pitchFamily="34" charset="0"/>
            </a:endParaRPr>
          </a:p>
          <a:p>
            <a:pPr marL="628650" lvl="1" indent="-171450">
              <a:lnSpc>
                <a:spcPts val="1400"/>
              </a:lnSpc>
              <a:spcBef>
                <a:spcPts val="0"/>
              </a:spcBef>
              <a:spcAft>
                <a:spcPts val="1200"/>
              </a:spcAft>
              <a:buFont typeface="Arial" panose="020B0604020202020204" pitchFamily="34" charset="0"/>
              <a:buChar char="•"/>
            </a:pPr>
            <a:r>
              <a:rPr lang="en-US" sz="1200">
                <a:latin typeface="+mn-lt"/>
                <a:cs typeface="Calibri" panose="020F0502020204030204" pitchFamily="34" charset="0"/>
              </a:rPr>
              <a:t>Persons aged 25‒3</a:t>
            </a:r>
            <a:r>
              <a:rPr lang="en-US" sz="1200" b="0" i="0" u="none" strike="noStrike" baseline="0">
                <a:solidFill>
                  <a:srgbClr val="000000"/>
                </a:solidFill>
                <a:latin typeface="+mn-lt"/>
                <a:cs typeface="Calibri" panose="020F0502020204030204" pitchFamily="34" charset="0"/>
              </a:rPr>
              <a:t>4 and </a:t>
            </a:r>
            <a:r>
              <a:rPr lang="en-US" sz="1200">
                <a:latin typeface="+mn-lt"/>
                <a:cs typeface="Calibri" panose="020F0502020204030204" pitchFamily="34" charset="0"/>
              </a:rPr>
              <a:t>35‒4</a:t>
            </a:r>
            <a:r>
              <a:rPr lang="en-US" sz="1200" b="0" i="0" u="none" strike="noStrike" baseline="0">
                <a:solidFill>
                  <a:srgbClr val="000000"/>
                </a:solidFill>
                <a:latin typeface="+mn-lt"/>
                <a:cs typeface="Calibri" panose="020F0502020204030204" pitchFamily="34" charset="0"/>
              </a:rPr>
              <a:t>4 years accounted for 60% of </a:t>
            </a:r>
            <a:r>
              <a:rPr lang="en-US" sz="1200">
                <a:latin typeface="+mn-lt"/>
                <a:cs typeface="Calibri" panose="020F0502020204030204" pitchFamily="34" charset="0"/>
              </a:rPr>
              <a:t>HIV diagnoses, 37% and 23%, respectively. </a:t>
            </a:r>
            <a:r>
              <a:rPr lang="en-US" sz="1200">
                <a:effectLst/>
                <a:latin typeface="+mn-lt"/>
                <a:ea typeface="Times New Roman" panose="02020603050405020304" pitchFamily="18" charset="0"/>
                <a:cs typeface="Calibri" panose="020F0502020204030204" pitchFamily="34" charset="0"/>
              </a:rPr>
              <a:t> </a:t>
            </a:r>
            <a:endParaRPr lang="en-US" sz="120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b="0" i="0" u="none" strike="noStrike" baseline="0">
              <a:solidFill>
                <a:schemeClr val="tx1"/>
              </a:solidFill>
              <a:latin typeface="+mn-lt"/>
              <a:cs typeface="Calibri" panose="020F0502020204030204" pitchFamily="34" charset="0"/>
            </a:endParaRPr>
          </a:p>
          <a:p>
            <a:r>
              <a:rPr lang="en-US" sz="1200" b="0" i="1">
                <a:latin typeface="+mn-lt"/>
                <a:cs typeface="Calibri" panose="020F0502020204030204" pitchFamily="34" charset="0"/>
              </a:rPr>
              <a:t>Note.</a:t>
            </a: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b="0" i="0" u="none" strike="noStrike" baseline="0">
                <a:solidFill>
                  <a:srgbClr val="000000"/>
                </a:solidFill>
                <a:latin typeface="+mn-lt"/>
                <a:cs typeface="Calibri" panose="020F0502020204030204" pitchFamily="34" charset="0"/>
              </a:rPr>
              <a:t>For additional data, see Table 1b in the report </a:t>
            </a:r>
            <a:r>
              <a:rPr lang="en-US" sz="1200" i="1" kern="100">
                <a:effectLst/>
                <a:latin typeface="+mn-lt"/>
                <a:ea typeface="Calibri" panose="020F0502020204030204" pitchFamily="34" charset="0"/>
                <a:cs typeface="Times New Roman" panose="02020603050405020304" pitchFamily="18" charset="0"/>
              </a:rPr>
              <a:t>Diagnoses, Deaths and Prevalence of HIV in the United States and 6 Territories and Freely Associated States 2023 at </a:t>
            </a:r>
            <a:r>
              <a:rPr lang="en-US" sz="1200" i="0" u="none" strike="noStrike" baseline="0">
                <a:solidFill>
                  <a:srgbClr val="000000"/>
                </a:solidFill>
                <a:latin typeface="+mn-lt"/>
                <a:cs typeface="Calibri" panose="020F0502020204030204" pitchFamily="34" charset="0"/>
                <a:hlinkClick r:id="rId3"/>
              </a:rPr>
              <a:t>https://www.cdc.gov/hiv-data/nhss/hiv-diagnoses-deaths-prevalence.html</a:t>
            </a:r>
            <a:r>
              <a:rPr lang="en-US" sz="1200" b="0" i="0" u="none" strike="noStrike" baseline="0">
                <a:solidFill>
                  <a:srgbClr val="000000"/>
                </a:solidFill>
                <a:latin typeface="+mn-lt"/>
                <a:cs typeface="Calibri" panose="020F0502020204030204" pitchFamily="34" charset="0"/>
              </a:rPr>
              <a:t>.  </a:t>
            </a:r>
          </a:p>
          <a:p>
            <a:pPr marL="0" marR="0">
              <a:lnSpc>
                <a:spcPct val="107000"/>
              </a:lnSpc>
              <a:spcBef>
                <a:spcPts val="0"/>
              </a:spcBef>
              <a:spcAft>
                <a:spcPts val="800"/>
              </a:spcAft>
            </a:pPr>
            <a:endParaRPr lang="en-US" sz="1200" kern="100">
              <a:effectLst/>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a:effectLst/>
                <a:latin typeface="+mn-lt"/>
              </a:rPr>
              <a:t>For more information on data sources, data collection and reporting practices, and case definitions, see the National HIV Surveillance System (NHSS) Technical Notes, available at </a:t>
            </a:r>
            <a:r>
              <a:rPr lang="en-US">
                <a:effectLst/>
                <a:latin typeface="+mn-lt"/>
                <a:hlinkClick r:id="rId4" tooltip="https://www.cdc.gov/hiv-data/nhss/index.html"/>
              </a:rPr>
              <a:t>https://www.cdc.gov/hiv-data/nhss/index.html</a:t>
            </a:r>
            <a:r>
              <a:rPr lang="en-US">
                <a:effectLst/>
                <a:latin typeface="+mn-lt"/>
              </a:rPr>
              <a:t>.</a:t>
            </a:r>
          </a:p>
          <a:p>
            <a:pPr marL="0" marR="0">
              <a:lnSpc>
                <a:spcPct val="107000"/>
              </a:lnSpc>
              <a:spcBef>
                <a:spcPts val="0"/>
              </a:spcBef>
              <a:spcAft>
                <a:spcPts val="800"/>
              </a:spcAft>
            </a:pPr>
            <a:endParaRPr lang="en-US" sz="1200" kern="1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b="0" i="0" u="none" strike="noStrike" baseline="0">
              <a:solidFill>
                <a:schemeClr val="tx1"/>
              </a:solidFill>
              <a:latin typeface="Calibri" panose="020F0502020204030204" pitchFamily="34" charset="0"/>
              <a:cs typeface="Calibri" panose="020F050202020403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20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2524210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0" i="0" u="none" strike="noStrike" baseline="0">
                <a:solidFill>
                  <a:srgbClr val="000000"/>
                </a:solidFill>
                <a:latin typeface="+mn-lt"/>
                <a:cs typeface="Calibri" panose="020F0502020204030204" pitchFamily="34" charset="0"/>
              </a:rPr>
              <a:t>In 2023 in the United States and 6 territories and freely associated states, the highest percentages of HIV diagnoses </a:t>
            </a:r>
            <a:r>
              <a:rPr lang="en-US" sz="1200">
                <a:solidFill>
                  <a:srgbClr val="000000"/>
                </a:solidFill>
                <a:latin typeface="+mn-lt"/>
                <a:cs typeface="Calibri" panose="020F0502020204030204" pitchFamily="34" charset="0"/>
              </a:rPr>
              <a:t>among persons aged </a:t>
            </a:r>
            <a:r>
              <a:rPr lang="en-US" sz="1200" b="0" i="0">
                <a:solidFill>
                  <a:srgbClr val="000000"/>
                </a:solidFill>
                <a:effectLst/>
                <a:latin typeface="+mn-lt"/>
                <a:cs typeface="Calibri" panose="020F0502020204030204" pitchFamily="34" charset="0"/>
              </a:rPr>
              <a:t>≥ 13 years by race/ethnicity were as follows</a:t>
            </a:r>
            <a:r>
              <a:rPr lang="en-US" sz="1200">
                <a:solidFill>
                  <a:srgbClr val="000000"/>
                </a:solidFill>
                <a:latin typeface="+mn-lt"/>
                <a:cs typeface="Calibri" panose="020F0502020204030204" pitchFamily="34" charset="0"/>
              </a:rPr>
              <a:t>:</a:t>
            </a:r>
            <a:endParaRPr lang="en-US" sz="1200">
              <a:latin typeface="+mn-lt"/>
              <a:cs typeface="Calibri" panose="020F0502020204030204" pitchFamily="34" charset="0"/>
            </a:endParaRPr>
          </a:p>
          <a:p>
            <a:pPr marL="628650" lvl="1" indent="-171450">
              <a:lnSpc>
                <a:spcPts val="1400"/>
              </a:lnSpc>
              <a:spcBef>
                <a:spcPts val="0"/>
              </a:spcBef>
              <a:spcAft>
                <a:spcPts val="1200"/>
              </a:spcAft>
              <a:buFont typeface="Arial" panose="020B0604020202020204" pitchFamily="34" charset="0"/>
              <a:buChar char="•"/>
            </a:pPr>
            <a:r>
              <a:rPr lang="en-US" sz="1200">
                <a:latin typeface="+mn-lt"/>
                <a:cs typeface="Calibri" panose="020F0502020204030204" pitchFamily="34" charset="0"/>
              </a:rPr>
              <a:t>Black/African American (38%) and Hispanic/Latino (34%) persons. </a:t>
            </a:r>
            <a:endParaRPr lang="en-US" sz="1200" b="0" i="0" u="none" strike="noStrike" baseline="0">
              <a:solidFill>
                <a:srgbClr val="000000"/>
              </a:solidFill>
              <a:latin typeface="+mn-lt"/>
              <a:cs typeface="Calibri" panose="020F0502020204030204" pitchFamily="34" charset="0"/>
            </a:endParaRPr>
          </a:p>
          <a:p>
            <a:r>
              <a:rPr lang="en-US" sz="1200" b="0" i="1">
                <a:latin typeface="+mn-lt"/>
                <a:cs typeface="Calibri" panose="020F0502020204030204" pitchFamily="34" charset="0"/>
              </a:rPr>
              <a:t>Note.</a:t>
            </a: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b="0" i="0" u="none" strike="noStrike" baseline="0">
                <a:solidFill>
                  <a:srgbClr val="000000"/>
                </a:solidFill>
                <a:latin typeface="+mn-lt"/>
                <a:cs typeface="Calibri" panose="020F0502020204030204" pitchFamily="34" charset="0"/>
              </a:rPr>
              <a:t>For additional data, see Table 2b in the report </a:t>
            </a:r>
            <a:r>
              <a:rPr lang="en-US" sz="1200" i="1" kern="100">
                <a:effectLst/>
                <a:latin typeface="+mn-lt"/>
                <a:ea typeface="Calibri" panose="020F0502020204030204" pitchFamily="34" charset="0"/>
                <a:cs typeface="Times New Roman" panose="02020603050405020304" pitchFamily="18" charset="0"/>
              </a:rPr>
              <a:t>Diagnoses, Deaths and Prevalence of HIV in the United States and 6 Territories and Freely Associated States 2023 at </a:t>
            </a:r>
            <a:r>
              <a:rPr lang="en-US" sz="1200" i="0" u="none" strike="noStrike" baseline="0">
                <a:solidFill>
                  <a:srgbClr val="000000"/>
                </a:solidFill>
                <a:latin typeface="+mn-lt"/>
                <a:cs typeface="Calibri" panose="020F0502020204030204" pitchFamily="34" charset="0"/>
                <a:hlinkClick r:id="rId3"/>
              </a:rPr>
              <a:t>https://www.cdc.gov/hiv-data/nhss/hiv-diagnoses-deaths-prevalence.html</a:t>
            </a:r>
            <a:r>
              <a:rPr lang="en-US" sz="1200" b="0" i="0" u="none" strike="noStrike" baseline="0">
                <a:solidFill>
                  <a:srgbClr val="000000"/>
                </a:solidFill>
                <a:latin typeface="+mn-lt"/>
                <a:cs typeface="Calibri" panose="020F0502020204030204" pitchFamily="34" charset="0"/>
              </a:rPr>
              <a:t>.  </a:t>
            </a:r>
          </a:p>
          <a:p>
            <a:pPr marL="0" marR="0">
              <a:lnSpc>
                <a:spcPct val="107000"/>
              </a:lnSpc>
              <a:spcBef>
                <a:spcPts val="0"/>
              </a:spcBef>
              <a:spcAft>
                <a:spcPts val="800"/>
              </a:spcAft>
            </a:pPr>
            <a:endParaRPr lang="en-US" sz="1200" kern="100">
              <a:effectLst/>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b="0" i="0" u="none" strike="noStrike" baseline="0">
                <a:solidFill>
                  <a:srgbClr val="000000"/>
                </a:solidFill>
                <a:latin typeface="+mn-lt"/>
              </a:rPr>
              <a:t>Use caution when interpreting data for American Indian/Alaska Native and Native Hawaiian/other Pacific Islander persons as rates are based on small numbers.</a:t>
            </a:r>
          </a:p>
          <a:p>
            <a:pPr marL="0" marR="0">
              <a:lnSpc>
                <a:spcPct val="107000"/>
              </a:lnSpc>
              <a:spcBef>
                <a:spcPts val="0"/>
              </a:spcBef>
              <a:spcAft>
                <a:spcPts val="800"/>
              </a:spcAft>
            </a:pPr>
            <a:endParaRPr lang="en-US">
              <a:effectLst/>
              <a:latin typeface="+mn-lt"/>
            </a:endParaRPr>
          </a:p>
          <a:p>
            <a:pPr marL="0" marR="0">
              <a:lnSpc>
                <a:spcPct val="107000"/>
              </a:lnSpc>
              <a:spcBef>
                <a:spcPts val="0"/>
              </a:spcBef>
              <a:spcAft>
                <a:spcPts val="800"/>
              </a:spcAft>
            </a:pPr>
            <a:r>
              <a:rPr lang="en-US">
                <a:effectLst/>
                <a:latin typeface="+mn-lt"/>
              </a:rPr>
              <a:t>For more information on data sources, data collection and reporting practices, and case definitions, see the National HIV Surveillance System (NHSS) Technical Notes, available at </a:t>
            </a:r>
            <a:r>
              <a:rPr lang="en-US">
                <a:effectLst/>
                <a:latin typeface="+mn-lt"/>
                <a:hlinkClick r:id="rId4" tooltip="https://www.cdc.gov/hiv-data/nhss/index.html"/>
              </a:rPr>
              <a:t>https://www.cdc.gov/hiv-data/nhss/index.html</a:t>
            </a:r>
            <a:r>
              <a:rPr lang="en-US">
                <a:effectLst/>
                <a:latin typeface="+mn-lt"/>
              </a:rPr>
              <a:t>.</a:t>
            </a:r>
          </a:p>
          <a:p>
            <a:pPr marL="0" marR="0">
              <a:lnSpc>
                <a:spcPct val="107000"/>
              </a:lnSpc>
              <a:spcBef>
                <a:spcPts val="0"/>
              </a:spcBef>
              <a:spcAft>
                <a:spcPts val="800"/>
              </a:spcAft>
            </a:pPr>
            <a:endParaRPr lang="en-US" sz="1200" kern="100">
              <a:effectLst/>
              <a:latin typeface="Calibri" panose="020F0502020204030204" pitchFamily="34" charset="0"/>
              <a:ea typeface="Calibri" panose="020F0502020204030204" pitchFamily="34" charset="0"/>
              <a:cs typeface="Calibri" panose="020F0502020204030204" pitchFamily="34" charset="0"/>
            </a:endParaRPr>
          </a:p>
          <a:p>
            <a:pPr marL="0" indent="0" algn="l">
              <a:buFont typeface="Arial" panose="020B0604020202020204" pitchFamily="34" charset="0"/>
              <a:buNone/>
            </a:pPr>
            <a:endParaRPr lang="en-US" sz="120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2118374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0" i="0" u="none" strike="noStrike" baseline="0" dirty="0">
                <a:solidFill>
                  <a:srgbClr val="000000"/>
                </a:solidFill>
                <a:latin typeface="+mn-lt"/>
                <a:cs typeface="Calibri" panose="020F0502020204030204" pitchFamily="34" charset="0"/>
              </a:rPr>
              <a:t>In 2023 in the United States, population and HIV diagnoses </a:t>
            </a:r>
            <a:r>
              <a:rPr lang="en-US" sz="1200" dirty="0">
                <a:solidFill>
                  <a:srgbClr val="000000"/>
                </a:solidFill>
                <a:latin typeface="+mn-lt"/>
                <a:cs typeface="Calibri" panose="020F0502020204030204" pitchFamily="34" charset="0"/>
              </a:rPr>
              <a:t>among persons aged </a:t>
            </a:r>
            <a:r>
              <a:rPr lang="en-US" sz="1200" b="0" i="0" dirty="0">
                <a:solidFill>
                  <a:srgbClr val="000000"/>
                </a:solidFill>
                <a:effectLst/>
                <a:latin typeface="+mn-lt"/>
                <a:cs typeface="Calibri" panose="020F0502020204030204" pitchFamily="34" charset="0"/>
              </a:rPr>
              <a:t>≥ 13 years by race/ethnicity were as follows</a:t>
            </a:r>
            <a:r>
              <a:rPr lang="en-US" sz="1200" dirty="0">
                <a:solidFill>
                  <a:srgbClr val="000000"/>
                </a:solidFill>
                <a:latin typeface="+mn-lt"/>
                <a:cs typeface="Calibri" panose="020F0502020204030204" pitchFamily="34" charset="0"/>
              </a:rPr>
              <a:t>:</a:t>
            </a:r>
            <a:endParaRPr lang="en-US" sz="1200" dirty="0">
              <a:latin typeface="+mn-lt"/>
              <a:cs typeface="Calibri" panose="020F0502020204030204" pitchFamily="34" charset="0"/>
            </a:endParaRPr>
          </a:p>
          <a:p>
            <a:pPr marL="630936" indent="-171450">
              <a:lnSpc>
                <a:spcPts val="1400"/>
              </a:lnSpc>
              <a:spcBef>
                <a:spcPts val="0"/>
              </a:spcBef>
              <a:spcAft>
                <a:spcPts val="1200"/>
              </a:spcAft>
              <a:buFont typeface="Arial" panose="020B0604020202020204" pitchFamily="34" charset="0"/>
              <a:buChar char="•"/>
            </a:pPr>
            <a:r>
              <a:rPr lang="en-US" sz="1200" dirty="0">
                <a:latin typeface="+mn-lt"/>
                <a:cs typeface="Calibri" panose="020F0502020204030204" pitchFamily="34" charset="0"/>
              </a:rPr>
              <a:t>Black/African American persons </a:t>
            </a:r>
            <a:r>
              <a:rPr lang="en-US" sz="1200" dirty="0">
                <a:solidFill>
                  <a:srgbClr val="000000"/>
                </a:solidFill>
                <a:effectLst/>
                <a:latin typeface="+mn-lt"/>
                <a:ea typeface="Times New Roman" panose="02020603050405020304" pitchFamily="18" charset="0"/>
                <a:cs typeface="Calibri" panose="020F0502020204030204" pitchFamily="34" charset="0"/>
              </a:rPr>
              <a:t>aged </a:t>
            </a:r>
            <a:r>
              <a:rPr lang="en-US" sz="1200" b="0" i="0" dirty="0">
                <a:solidFill>
                  <a:srgbClr val="000000"/>
                </a:solidFill>
                <a:effectLst/>
                <a:latin typeface="+mn-lt"/>
                <a:cs typeface="Calibri" panose="020F0502020204030204" pitchFamily="34" charset="0"/>
              </a:rPr>
              <a:t>≥ 13 </a:t>
            </a:r>
            <a:r>
              <a:rPr lang="en-US" sz="1200" dirty="0">
                <a:solidFill>
                  <a:srgbClr val="000000"/>
                </a:solidFill>
                <a:effectLst/>
                <a:latin typeface="+mn-lt"/>
                <a:ea typeface="Times New Roman" panose="02020603050405020304" pitchFamily="18" charset="0"/>
                <a:cs typeface="Calibri" panose="020F0502020204030204" pitchFamily="34" charset="0"/>
              </a:rPr>
              <a:t>years made up 12% of the population, but HIV among this group accounted for 38% of diagnoses. </a:t>
            </a:r>
          </a:p>
          <a:p>
            <a:pPr marL="630936" indent="-171450">
              <a:lnSpc>
                <a:spcPts val="1400"/>
              </a:lnSpc>
              <a:spcBef>
                <a:spcPts val="0"/>
              </a:spcBef>
              <a:spcAft>
                <a:spcPts val="1200"/>
              </a:spcAft>
              <a:buFont typeface="Arial" panose="020B0604020202020204" pitchFamily="34" charset="0"/>
              <a:buChar char="•"/>
            </a:pPr>
            <a:r>
              <a:rPr lang="en-US" sz="1200" dirty="0">
                <a:solidFill>
                  <a:srgbClr val="000000"/>
                </a:solidFill>
                <a:effectLst/>
                <a:latin typeface="+mn-lt"/>
                <a:ea typeface="Times New Roman" panose="02020603050405020304" pitchFamily="18" charset="0"/>
                <a:cs typeface="Calibri" panose="020F0502020204030204" pitchFamily="34" charset="0"/>
              </a:rPr>
              <a:t>Hispanic</a:t>
            </a:r>
            <a:r>
              <a:rPr lang="en-US" sz="1200" dirty="0">
                <a:latin typeface="+mn-lt"/>
                <a:cs typeface="Calibri" panose="020F0502020204030204" pitchFamily="34" charset="0"/>
              </a:rPr>
              <a:t>/Latino persons </a:t>
            </a:r>
            <a:r>
              <a:rPr lang="en-US" sz="1200" dirty="0">
                <a:solidFill>
                  <a:srgbClr val="000000"/>
                </a:solidFill>
                <a:effectLst/>
                <a:latin typeface="+mn-lt"/>
                <a:ea typeface="Times New Roman" panose="02020603050405020304" pitchFamily="18" charset="0"/>
                <a:cs typeface="Calibri" panose="020F0502020204030204" pitchFamily="34" charset="0"/>
              </a:rPr>
              <a:t>aged </a:t>
            </a:r>
            <a:r>
              <a:rPr lang="en-US" sz="1200" b="0" i="0" dirty="0">
                <a:solidFill>
                  <a:srgbClr val="000000"/>
                </a:solidFill>
                <a:effectLst/>
                <a:latin typeface="+mn-lt"/>
                <a:cs typeface="Calibri" panose="020F0502020204030204" pitchFamily="34" charset="0"/>
              </a:rPr>
              <a:t>≥ 13 </a:t>
            </a:r>
            <a:r>
              <a:rPr lang="en-US" sz="1200" dirty="0">
                <a:solidFill>
                  <a:srgbClr val="000000"/>
                </a:solidFill>
                <a:effectLst/>
                <a:latin typeface="+mn-lt"/>
                <a:ea typeface="Times New Roman" panose="02020603050405020304" pitchFamily="18" charset="0"/>
                <a:cs typeface="Calibri" panose="020F0502020204030204" pitchFamily="34" charset="0"/>
              </a:rPr>
              <a:t>years made up 18% of the population, but HIV among this group accounted for 34% of diagnoses.</a:t>
            </a:r>
          </a:p>
          <a:p>
            <a:endParaRPr lang="en-US" sz="1200" dirty="0">
              <a:solidFill>
                <a:srgbClr val="000000"/>
              </a:solidFill>
              <a:effectLst/>
              <a:latin typeface="+mn-lt"/>
              <a:cs typeface="Calibri" panose="020F0502020204030204" pitchFamily="34" charset="0"/>
            </a:endParaRPr>
          </a:p>
          <a:p>
            <a:r>
              <a:rPr lang="en-US" sz="1200" b="0" i="1" dirty="0">
                <a:latin typeface="+mn-lt"/>
                <a:cs typeface="Calibri" panose="020F0502020204030204" pitchFamily="34" charset="0"/>
              </a:rPr>
              <a:t>Note.</a:t>
            </a: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b="0" i="0" u="none" strike="noStrike" baseline="0" dirty="0">
                <a:solidFill>
                  <a:srgbClr val="000000"/>
                </a:solidFill>
                <a:latin typeface="+mn-lt"/>
              </a:rPr>
              <a:t>Use caution when interpreting data for American Indian/Alaska Native and Native Hawaiian/other Pacific Islander persons due to small numbers.</a:t>
            </a:r>
          </a:p>
          <a:p>
            <a:pPr marL="0" marR="0" lvl="0" indent="0" algn="l" defTabSz="914400" rtl="0" eaLnBrk="1" fontAlgn="base" latinLnBrk="0" hangingPunct="1">
              <a:lnSpc>
                <a:spcPct val="107000"/>
              </a:lnSpc>
              <a:spcBef>
                <a:spcPts val="0"/>
              </a:spcBef>
              <a:spcAft>
                <a:spcPts val="800"/>
              </a:spcAft>
              <a:buClrTx/>
              <a:buSzTx/>
              <a:buFontTx/>
              <a:buNone/>
              <a:tabLst/>
              <a:defRPr/>
            </a:pPr>
            <a:endParaRPr lang="en-US" dirty="0">
              <a:effectLst/>
              <a:latin typeface="+mn-lt"/>
            </a:endParaRPr>
          </a:p>
          <a:p>
            <a:pPr marL="0" marR="0">
              <a:lnSpc>
                <a:spcPct val="107000"/>
              </a:lnSpc>
              <a:spcBef>
                <a:spcPts val="0"/>
              </a:spcBef>
              <a:spcAft>
                <a:spcPts val="800"/>
              </a:spcAft>
            </a:pPr>
            <a:r>
              <a:rPr lang="en-US" dirty="0">
                <a:effectLst/>
                <a:latin typeface="+mn-lt"/>
              </a:rPr>
              <a:t>For more information on data sources, data collection and reporting practices, and case definitions, see the National HIV Surveillance System (NHSS) Technical Notes, available at </a:t>
            </a:r>
            <a:r>
              <a:rPr lang="en-US" dirty="0">
                <a:effectLst/>
                <a:latin typeface="+mn-lt"/>
                <a:hlinkClick r:id="rId3" tooltip="https://www.cdc.gov/hiv-data/nhss/index.html"/>
              </a:rPr>
              <a:t>https://www.cdc.gov/hiv-data/nhss/index.html</a:t>
            </a:r>
            <a:r>
              <a:rPr lang="en-US" dirty="0">
                <a:effectLst/>
                <a:latin typeface="+mn-lt"/>
              </a:rPr>
              <a:t>.</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7000"/>
              </a:lnSpc>
              <a:spcBef>
                <a:spcPts val="0"/>
              </a:spcBef>
              <a:spcAft>
                <a:spcPts val="800"/>
              </a:spcAft>
              <a:buClrTx/>
              <a:buSzTx/>
              <a:buFontTx/>
              <a:buNone/>
              <a:tabLst/>
              <a:defRPr/>
            </a:pPr>
            <a:r>
              <a:rPr lang="en-US" sz="1200" dirty="0">
                <a:latin typeface="+mn-lt"/>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4"/>
              </a:rPr>
              <a:t>https://www.cdc.gov/hiv-data/nhss/hiv-diagnoses-deaths-prevalence.html</a:t>
            </a:r>
            <a:r>
              <a:rPr lang="en-US" sz="1200" i="0" u="none" strike="noStrike" baseline="0" dirty="0">
                <a:solidFill>
                  <a:srgbClr val="000000"/>
                </a:solidFill>
                <a:latin typeface="+mn-lt"/>
                <a:cs typeface="Calibri" panose="020F0502020204030204" pitchFamily="34" charset="0"/>
              </a:rPr>
              <a:t>. </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endParaRPr lang="en-US" sz="1200" b="1" dirty="0">
              <a:solidFill>
                <a:srgbClr val="000000"/>
              </a:solidFill>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789019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171450"/>
            <a:chOff x="0" y="0"/>
            <a:chExt cx="9144000" cy="171450"/>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0000"/>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a:extLst>
              <a:ext uri="{FF2B5EF4-FFF2-40B4-BE49-F238E27FC236}">
                <a16:creationId xmlns:a16="http://schemas.microsoft.com/office/drawing/2014/main" id="{B73EE938-470B-9DA7-FFED-E3CE4A1A33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5"/>
            <a:ext cx="838200" cy="544438"/>
          </a:xfrm>
          <a:prstGeom prst="rect">
            <a:avLst/>
          </a:prstGeom>
        </p:spPr>
      </p:pic>
      <p:sp>
        <p:nvSpPr>
          <p:cNvPr id="2" name="Rectangle 1">
            <a:extLst>
              <a:ext uri="{FF2B5EF4-FFF2-40B4-BE49-F238E27FC236}">
                <a16:creationId xmlns:a16="http://schemas.microsoft.com/office/drawing/2014/main" id="{089C2412-9C72-F68A-C89E-1B2C31ECA9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65100"/>
            <a:ext cx="9144000" cy="6858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8CF4BB-8534-F92D-F388-F00364BC987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727" t="-6498" r="-2168" b="-6487"/>
          <a:stretch/>
        </p:blipFill>
        <p:spPr>
          <a:xfrm>
            <a:off x="8169442" y="4499811"/>
            <a:ext cx="800099" cy="541421"/>
          </a:xfrm>
          <a:prstGeom prst="rect">
            <a:avLst/>
          </a:prstGeom>
        </p:spPr>
      </p:pic>
      <p:sp>
        <p:nvSpPr>
          <p:cNvPr id="4" name="Slide Number Placeholder 3">
            <a:extLst>
              <a:ext uri="{FF2B5EF4-FFF2-40B4-BE49-F238E27FC236}">
                <a16:creationId xmlns:a16="http://schemas.microsoft.com/office/drawing/2014/main" id="{806A2EE6-3458-FDE5-088F-0524F161BF40}"/>
              </a:ext>
              <a:ext uri="{C183D7F6-B498-43B3-948B-1728B52AA6E4}">
                <adec:decorative xmlns:adec="http://schemas.microsoft.com/office/drawing/2017/decorative" val="1"/>
              </a:ext>
            </a:extLst>
          </p:cNvPr>
          <p:cNvSpPr>
            <a:spLocks noGrp="1"/>
          </p:cNvSpPr>
          <p:nvPr>
            <p:ph type="sldNum" sz="quarter" idx="13"/>
          </p:nvPr>
        </p:nvSpPr>
        <p:spPr>
          <a:xfrm>
            <a:off x="133485" y="4766595"/>
            <a:ext cx="2057400" cy="274637"/>
          </a:xfrm>
        </p:spPr>
        <p:txBody>
          <a:bodyPr/>
          <a:lstStyle>
            <a:lvl1pPr algn="l">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06926778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r>
              <a:rPr lang="en-US" sz="1800" kern="0">
                <a:effectLst/>
                <a:latin typeface="Calibri" panose="020F0502020204030204" pitchFamily="34" charset="0"/>
                <a:ea typeface="Times New Roman" panose="02020603050405020304" pitchFamily="18" charset="0"/>
              </a:rPr>
              <a:t>Optional title for CIO name</a:t>
            </a:r>
            <a:endParaRPr lang="en-US"/>
          </a:p>
        </p:txBody>
      </p:sp>
      <p:sp>
        <p:nvSpPr>
          <p:cNvPr id="3" name="Slide Number Placeholder 2">
            <a:extLst>
              <a:ext uri="{FF2B5EF4-FFF2-40B4-BE49-F238E27FC236}">
                <a16:creationId xmlns:a16="http://schemas.microsoft.com/office/drawing/2014/main" id="{8328FF65-A5C6-CBFE-D22F-B5C8824E9E75}"/>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63953280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57EE0707-A628-935A-CECC-70626B3FA8FC}"/>
                </a:ext>
              </a:extLst>
            </p:cNvPr>
            <p:cNvGrpSpPr>
              <a:grpSpLocks noGrp="1" noUngrp="1" noRot="1" noMove="1" noResize="1"/>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2" name="Parallelogram 11">
                <a:extLst>
                  <a:ext uri="{FF2B5EF4-FFF2-40B4-BE49-F238E27FC236}">
                    <a16:creationId xmlns:a16="http://schemas.microsoft.com/office/drawing/2014/main" id="{91CB8924-C83A-F743-E7B7-6A26681D7283}"/>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352A5B8C-A481-8BA7-8E13-68A6747B9BF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AB573E3-591C-13FE-7262-EA1F1564CB36}"/>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0A06E43-B1E2-116B-6C8D-8AE5C97FA5CC}"/>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6"/>
            <a:ext cx="8229600" cy="859536"/>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6" name="Slide Number Placeholder 15">
            <a:extLst>
              <a:ext uri="{FF2B5EF4-FFF2-40B4-BE49-F238E27FC236}">
                <a16:creationId xmlns:a16="http://schemas.microsoft.com/office/drawing/2014/main" id="{28E5FCF9-D4BB-C238-A1FB-70D35E4A4BC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26364561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207573"/>
            <a:ext cx="7772400" cy="426244"/>
          </a:xfrm>
          <a:prstGeom prst="rect">
            <a:avLst/>
          </a:prstGeom>
        </p:spPr>
        <p:txBody>
          <a:bodyPr anchor="ctr"/>
          <a:lstStyle>
            <a:lvl1pPr marL="0" indent="0" algn="l">
              <a:lnSpc>
                <a:spcPts val="20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8BCAB115-5E7C-25FD-D47F-33D7F9B62738}"/>
              </a:ext>
              <a:ext uri="{C183D7F6-B498-43B3-948B-1728B52AA6E4}">
                <adec:decorative xmlns:adec="http://schemas.microsoft.com/office/drawing/2017/decorative" val="1"/>
              </a:ext>
            </a:extLst>
          </p:cNvPr>
          <p:cNvSpPr>
            <a:spLocks noGrp="1"/>
          </p:cNvSpPr>
          <p:nvPr>
            <p:ph type="sldNum" sz="quarter" idx="11"/>
          </p:nvPr>
        </p:nvSpPr>
        <p:spPr>
          <a:xfrm>
            <a:off x="8449056" y="4767262"/>
            <a:ext cx="564956" cy="274637"/>
          </a:xfrm>
        </p:spPr>
        <p:txBody>
          <a:bodyPr/>
          <a:lstStyle>
            <a:lvl1pPr>
              <a:defRPr>
                <a:solidFill>
                  <a:schemeClr val="bg1"/>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23" name="Group 22">
              <a:extLst>
                <a:ext uri="{FF2B5EF4-FFF2-40B4-BE49-F238E27FC236}">
                  <a16:creationId xmlns:a16="http://schemas.microsoft.com/office/drawing/2014/main" id="{9DF158DF-BAF5-68F6-78E1-1E179A3E0136}"/>
                </a:ext>
              </a:extLst>
            </p:cNvPr>
            <p:cNvGrpSpPr>
              <a:grpSpLocks noGrp="1" noUngrp="1" noRot="1" noMove="1" noResize="1"/>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5" name="Parallelogram 24">
                <a:extLst>
                  <a:ext uri="{FF2B5EF4-FFF2-40B4-BE49-F238E27FC236}">
                    <a16:creationId xmlns:a16="http://schemas.microsoft.com/office/drawing/2014/main" id="{F6FA40E6-EF82-BF3D-A917-8B343EC59494}"/>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6" name="Parallelogram 25">
                <a:extLst>
                  <a:ext uri="{FF2B5EF4-FFF2-40B4-BE49-F238E27FC236}">
                    <a16:creationId xmlns:a16="http://schemas.microsoft.com/office/drawing/2014/main" id="{23549B84-60EC-73B4-5015-36EDBB01E4AA}"/>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7" name="Parallelogram 26">
                <a:extLst>
                  <a:ext uri="{FF2B5EF4-FFF2-40B4-BE49-F238E27FC236}">
                    <a16:creationId xmlns:a16="http://schemas.microsoft.com/office/drawing/2014/main" id="{5C53FF0A-86FC-1D88-9239-97955B1F770D}"/>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8" name="Parallelogram 27">
                <a:extLst>
                  <a:ext uri="{FF2B5EF4-FFF2-40B4-BE49-F238E27FC236}">
                    <a16:creationId xmlns:a16="http://schemas.microsoft.com/office/drawing/2014/main" id="{6AF49E4E-32CD-B60C-5A81-83D00D5ACF6D}"/>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grpSp>
        <p:nvGrpSpPr>
          <p:cNvPr id="4" name="Group 3">
            <a:extLst>
              <a:ext uri="{FF2B5EF4-FFF2-40B4-BE49-F238E27FC236}">
                <a16:creationId xmlns:a16="http://schemas.microsoft.com/office/drawing/2014/main" id="{F6E5637B-3F0C-2926-5B7D-F69F43A279AB}"/>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8617F19E-1B06-5F6E-BC5F-B4999383D269}"/>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A43CC56B-482B-7088-88A1-9E73AE17CF36}"/>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CAD4BAC6-1B0A-39BB-6345-BC7EBD647837}"/>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1" name="Title 1">
            <a:extLst>
              <a:ext uri="{FF2B5EF4-FFF2-40B4-BE49-F238E27FC236}">
                <a16:creationId xmlns:a16="http://schemas.microsoft.com/office/drawing/2014/main" id="{6E2CA051-2C2A-C819-70ED-EB963429D9BB}"/>
              </a:ext>
            </a:extLst>
          </p:cNvPr>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rgbClr val="0057B7"/>
                </a:solidFill>
                <a:effectLst/>
                <a:latin typeface="Calibri" pitchFamily="34" charset="0"/>
              </a:defRPr>
            </a:lvl1pPr>
          </a:lstStyle>
          <a:p>
            <a:endParaRPr lang="en-US"/>
          </a:p>
        </p:txBody>
      </p:sp>
      <p:sp>
        <p:nvSpPr>
          <p:cNvPr id="12" name="Text Placeholder 2">
            <a:extLst>
              <a:ext uri="{FF2B5EF4-FFF2-40B4-BE49-F238E27FC236}">
                <a16:creationId xmlns:a16="http://schemas.microsoft.com/office/drawing/2014/main" id="{E8CB9565-742B-02A4-5552-FD20A36E6D43}"/>
              </a:ext>
            </a:extLst>
          </p:cNvPr>
          <p:cNvSpPr>
            <a:spLocks noGrp="1"/>
          </p:cNvSpPr>
          <p:nvPr>
            <p:ph type="body" idx="1"/>
          </p:nvPr>
        </p:nvSpPr>
        <p:spPr>
          <a:xfrm>
            <a:off x="457201" y="4206240"/>
            <a:ext cx="7772400" cy="426244"/>
          </a:xfrm>
          <a:prstGeom prst="rect">
            <a:avLst/>
          </a:prstGeom>
        </p:spPr>
        <p:txBody>
          <a:bodyPr anchor="b"/>
          <a:lstStyle>
            <a:lvl1pPr marL="0" indent="0" algn="l">
              <a:lnSpc>
                <a:spcPts val="2000"/>
              </a:lnSpc>
              <a:buNone/>
              <a:defRPr sz="2000" baseline="0">
                <a:solidFill>
                  <a:srgbClr val="000000"/>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Slide Number Placeholder 8">
            <a:extLst>
              <a:ext uri="{FF2B5EF4-FFF2-40B4-BE49-F238E27FC236}">
                <a16:creationId xmlns:a16="http://schemas.microsoft.com/office/drawing/2014/main" id="{B3BDCA29-50E7-82FD-B0E3-51922FF87AF3}"/>
              </a:ext>
              <a:ext uri="{C183D7F6-B498-43B3-948B-1728B52AA6E4}">
                <adec:decorative xmlns:adec="http://schemas.microsoft.com/office/drawing/2017/decorative" val="1"/>
              </a:ext>
            </a:extLst>
          </p:cNvPr>
          <p:cNvSpPr>
            <a:spLocks noGrp="1"/>
          </p:cNvSpPr>
          <p:nvPr>
            <p:ph type="sldNum" sz="quarter" idx="11"/>
          </p:nvPr>
        </p:nvSpPr>
        <p:spPr>
          <a:xfrm>
            <a:off x="8636199" y="4798259"/>
            <a:ext cx="404413" cy="274819"/>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77136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a:p>
        </p:txBody>
      </p:sp>
      <p:sp>
        <p:nvSpPr>
          <p:cNvPr id="7" name="Text Placeholder 7"/>
          <p:cNvSpPr>
            <a:spLocks noGrp="1"/>
          </p:cNvSpPr>
          <p:nvPr>
            <p:ph type="body" sz="quarter" idx="10"/>
          </p:nvPr>
        </p:nvSpPr>
        <p:spPr>
          <a:xfrm>
            <a:off x="457200" y="1376679"/>
            <a:ext cx="8229600" cy="3132350"/>
          </a:xfrm>
        </p:spPr>
        <p:txBody>
          <a:bodyPr/>
          <a:lstStyle>
            <a:lvl1pPr marL="228600" indent="-228600">
              <a:lnSpc>
                <a:spcPts val="2200"/>
              </a:lnSpc>
              <a:buClr>
                <a:srgbClr val="003BC0"/>
              </a:buClr>
              <a:buFont typeface="Arial" panose="020B0604020202020204" pitchFamily="34" charset="0"/>
              <a:buChar char="•"/>
              <a:defRPr sz="2000" b="1">
                <a:solidFill>
                  <a:srgbClr val="1D1D1D"/>
                </a:solidFill>
              </a:defRPr>
            </a:lvl1pPr>
            <a:lvl2pPr marL="457200" indent="-169863">
              <a:lnSpc>
                <a:spcPts val="2000"/>
              </a:lnSpc>
              <a:buClr>
                <a:srgbClr val="005761"/>
              </a:buClr>
              <a:buFont typeface="Arial" panose="020B0604020202020204" pitchFamily="34" charset="0"/>
              <a:buChar char="-"/>
              <a:tabLst>
                <a:tab pos="40005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D5710D62-FA23-37E1-D9CA-4E6562C12821}"/>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0" name="Text Placeholder 9">
            <a:extLst>
              <a:ext uri="{FF2B5EF4-FFF2-40B4-BE49-F238E27FC236}">
                <a16:creationId xmlns:a16="http://schemas.microsoft.com/office/drawing/2014/main" id="{1ABEE049-4EDC-72E7-33F0-97CB98B02587}"/>
              </a:ext>
            </a:extLst>
          </p:cNvPr>
          <p:cNvSpPr>
            <a:spLocks noGrp="1"/>
          </p:cNvSpPr>
          <p:nvPr>
            <p:ph type="body" sz="quarter" idx="11"/>
          </p:nvPr>
        </p:nvSpPr>
        <p:spPr>
          <a:xfrm>
            <a:off x="438150" y="4812630"/>
            <a:ext cx="7868232" cy="219159"/>
          </a:xfrm>
        </p:spPr>
        <p:txBody>
          <a:bodyPr/>
          <a:lstStyle>
            <a:lvl1pPr marL="0" indent="0">
              <a:buNone/>
              <a:defRPr sz="800"/>
            </a:lvl1pPr>
          </a:lstStyle>
          <a:p>
            <a:pPr lvl="0"/>
            <a:endParaRPr lang="en-US"/>
          </a:p>
        </p:txBody>
      </p:sp>
      <p:sp>
        <p:nvSpPr>
          <p:cNvPr id="11" name="Slide Number Placeholder 11">
            <a:extLst>
              <a:ext uri="{FF2B5EF4-FFF2-40B4-BE49-F238E27FC236}">
                <a16:creationId xmlns:a16="http://schemas.microsoft.com/office/drawing/2014/main" id="{EE5CAFF7-7E21-9C78-9070-5FCF133DCD1D}"/>
              </a:ext>
              <a:ext uri="{C183D7F6-B498-43B3-948B-1728B52AA6E4}">
                <adec:decorative xmlns:adec="http://schemas.microsoft.com/office/drawing/2017/decorative" val="1"/>
              </a:ext>
            </a:extLst>
          </p:cNvPr>
          <p:cNvSpPr>
            <a:spLocks noGrp="1"/>
          </p:cNvSpPr>
          <p:nvPr>
            <p:ph type="sldNum" sz="quarter" idx="17"/>
          </p:nvPr>
        </p:nvSpPr>
        <p:spPr>
          <a:xfrm>
            <a:off x="8641079" y="4800599"/>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2829893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rgbClr val="003BC0"/>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5" y="1358900"/>
            <a:ext cx="3889375" cy="3316288"/>
          </a:xfrm>
        </p:spPr>
        <p:txBody>
          <a:bodyPr/>
          <a:lstStyle>
            <a:lvl1pPr marL="228600" indent="-228600">
              <a:buClr>
                <a:srgbClr val="0033A1"/>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tabLst>
                <a:tab pos="285750"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438150" y="4812630"/>
            <a:ext cx="8084616" cy="219159"/>
          </a:xfrm>
        </p:spPr>
        <p:txBody>
          <a:bodyPr/>
          <a:lstStyle>
            <a:lvl1pPr marL="0" indent="0">
              <a:buNone/>
              <a:defRPr sz="800"/>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8641080" y="4800600"/>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a:grpSpLocks noGrp="1" noUngrp="1" noRot="1" noMove="1" noResize="1"/>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a:grpSpLocks noGrp="1" noUngrp="1" noRot="1" noMove="1" noResize="1"/>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0057B7"/>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85D74EFB-518F-C978-3CDA-5C27004A669B}"/>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2" name="Graphic 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6208287E-A6C6-1BAB-5E93-7158745E076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68459" y="4459875"/>
            <a:ext cx="802124" cy="508489"/>
          </a:xfrm>
          <a:prstGeom prst="rect">
            <a:avLst/>
          </a:prstGeom>
        </p:spPr>
      </p:pic>
    </p:spTree>
    <p:extLst>
      <p:ext uri="{BB962C8B-B14F-4D97-AF65-F5344CB8AC3E}">
        <p14:creationId xmlns:p14="http://schemas.microsoft.com/office/powerpoint/2010/main" val="241131460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4274354"/>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1E5AAA"/>
                </a:solidFill>
                <a:latin typeface="Calibri" panose="020F0502020204030204" pitchFamily="34" charset="0"/>
                <a:cs typeface="Calibri" panose="020F0502020204030204" pitchFamily="34" charset="0"/>
              </a:defRPr>
            </a:lvl1pPr>
          </a:lstStyle>
          <a:p>
            <a:endParaRPr lang="en-US"/>
          </a:p>
        </p:txBody>
      </p:sp>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3" name="Graphic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29714F4-AD3D-2131-3BF9-CCBA0355F93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05400" y="4459875"/>
            <a:ext cx="802124" cy="508489"/>
          </a:xfrm>
          <a:prstGeom prst="rect">
            <a:avLst/>
          </a:prstGeom>
        </p:spPr>
      </p:pic>
      <p:pic>
        <p:nvPicPr>
          <p:cNvPr id="10" name="Graphic 9" descr="logo, Agency for Toxic Substances and Disease Registry">
            <a:extLst>
              <a:ext uri="{FF2B5EF4-FFF2-40B4-BE49-F238E27FC236}">
                <a16:creationId xmlns:a16="http://schemas.microsoft.com/office/drawing/2014/main" id="{EC223DA9-5D59-BBC5-2CAF-644912510EC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3938" y="4548751"/>
            <a:ext cx="818985" cy="245696"/>
          </a:xfrm>
          <a:prstGeom prst="rect">
            <a:avLst/>
          </a:prstGeom>
        </p:spPr>
      </p:pic>
    </p:spTree>
    <p:extLst>
      <p:ext uri="{BB962C8B-B14F-4D97-AF65-F5344CB8AC3E}">
        <p14:creationId xmlns:p14="http://schemas.microsoft.com/office/powerpoint/2010/main" val="286709911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Footer Placeholder 1">
            <a:extLst>
              <a:ext uri="{FF2B5EF4-FFF2-40B4-BE49-F238E27FC236}">
                <a16:creationId xmlns:a16="http://schemas.microsoft.com/office/drawing/2014/main" id="{16AE80B7-8459-1E57-E07B-EFD832E927F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000">
                <a:solidFill>
                  <a:srgbClr val="0057B7"/>
                </a:solidFill>
                <a:latin typeface="Calibri" panose="020F0502020204030204" pitchFamily="34" charset="0"/>
                <a:cs typeface="Calibri" panose="020F0502020204030204" pitchFamily="34" charset="0"/>
              </a:defRPr>
            </a:lvl1pPr>
          </a:lstStyle>
          <a:p>
            <a:endParaRPr lang="en-US"/>
          </a:p>
        </p:txBody>
      </p:sp>
      <p:sp>
        <p:nvSpPr>
          <p:cNvPr id="3" name="Slide Number Placeholder 2">
            <a:extLst>
              <a:ext uri="{FF2B5EF4-FFF2-40B4-BE49-F238E27FC236}">
                <a16:creationId xmlns:a16="http://schemas.microsoft.com/office/drawing/2014/main" id="{1BEFFA85-9BE2-6483-0D38-5E20791A658A}"/>
              </a:ext>
            </a:extLst>
          </p:cNvPr>
          <p:cNvSpPr>
            <a:spLocks noGrp="1"/>
          </p:cNvSpPr>
          <p:nvPr>
            <p:ph type="sldNum" sz="quarter" idx="4"/>
          </p:nvPr>
        </p:nvSpPr>
        <p:spPr>
          <a:xfrm>
            <a:off x="6953541" y="4767262"/>
            <a:ext cx="2057400" cy="274637"/>
          </a:xfrm>
          <a:prstGeom prst="rect">
            <a:avLst/>
          </a:prstGeom>
        </p:spPr>
        <p:txBody>
          <a:bodyPr vert="horz" lIns="91440" tIns="45720" rIns="91440" bIns="45720" rtlCol="0" anchor="ctr"/>
          <a:lstStyle>
            <a:lvl1pPr algn="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88" r:id="rId1"/>
    <p:sldLayoutId id="2147483887" r:id="rId2"/>
    <p:sldLayoutId id="2147483886" r:id="rId3"/>
    <p:sldLayoutId id="2147483823" r:id="rId4"/>
    <p:sldLayoutId id="2147483876" r:id="rId5"/>
    <p:sldLayoutId id="2147483877" r:id="rId6"/>
    <p:sldLayoutId id="2147483852" r:id="rId7"/>
    <p:sldLayoutId id="2147483883" r:id="rId8"/>
    <p:sldLayoutId id="2147483885" r:id="rId9"/>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86ABDAC-179B-EE7C-F5A2-492D6ECAD8A1}"/>
              </a:ext>
            </a:extLst>
          </p:cNvPr>
          <p:cNvSpPr>
            <a:spLocks noGrp="1"/>
          </p:cNvSpPr>
          <p:nvPr>
            <p:ph type="body" sz="quarter" idx="11"/>
          </p:nvPr>
        </p:nvSpPr>
        <p:spPr>
          <a:xfrm>
            <a:off x="171450" y="313462"/>
            <a:ext cx="6908800" cy="406400"/>
          </a:xfrm>
        </p:spPr>
        <p:txBody>
          <a:bodyPr/>
          <a:lstStyle/>
          <a:p>
            <a:r>
              <a:rPr lang="en-US" b="1" dirty="0">
                <a:solidFill>
                  <a:srgbClr val="FFFFFF"/>
                </a:solidFill>
              </a:rPr>
              <a:t>U.S. Centers for Disease Control and Prevention</a:t>
            </a:r>
          </a:p>
          <a:p>
            <a:endParaRPr lang="en-US" dirty="0"/>
          </a:p>
        </p:txBody>
      </p:sp>
      <p:sp>
        <p:nvSpPr>
          <p:cNvPr id="5" name="Text Placeholder 4">
            <a:extLst>
              <a:ext uri="{FF2B5EF4-FFF2-40B4-BE49-F238E27FC236}">
                <a16:creationId xmlns:a16="http://schemas.microsoft.com/office/drawing/2014/main" id="{2456EDF0-23C2-8DE4-4828-0A92CF97DC17}"/>
              </a:ext>
            </a:extLst>
          </p:cNvPr>
          <p:cNvSpPr>
            <a:spLocks noGrp="1"/>
          </p:cNvSpPr>
          <p:nvPr>
            <p:ph type="body" sz="quarter" idx="10"/>
          </p:nvPr>
        </p:nvSpPr>
        <p:spPr/>
        <p:txBody>
          <a:bodyPr/>
          <a:lstStyle/>
          <a:p>
            <a:r>
              <a:rPr lang="en-US" b="1">
                <a:solidFill>
                  <a:srgbClr val="FFFFFF"/>
                </a:solidFill>
              </a:rPr>
              <a:t>U.S. Centers for Disease Control and Prevention</a:t>
            </a:r>
          </a:p>
          <a:p>
            <a:endParaRPr lang="en-US"/>
          </a:p>
        </p:txBody>
      </p:sp>
      <p:sp>
        <p:nvSpPr>
          <p:cNvPr id="15" name="Rectangle 14">
            <a:extLst>
              <a:ext uri="{FF2B5EF4-FFF2-40B4-BE49-F238E27FC236}">
                <a16:creationId xmlns:a16="http://schemas.microsoft.com/office/drawing/2014/main" id="{545E2E84-7CF6-7920-B127-8E338E1C3AC6}"/>
              </a:ext>
            </a:extLst>
          </p:cNvPr>
          <p:cNvSpPr/>
          <p:nvPr/>
        </p:nvSpPr>
        <p:spPr>
          <a:xfrm>
            <a:off x="1194847" y="869950"/>
            <a:ext cx="3513842" cy="4273550"/>
          </a:xfrm>
          <a:prstGeom prst="rect">
            <a:avLst/>
          </a:prstGeom>
          <a:gradFill>
            <a:gsLst>
              <a:gs pos="36000">
                <a:schemeClr val="bg1"/>
              </a:gs>
              <a:gs pos="100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45A2BE91-C5C8-1D7B-A2FD-65B9416ADFF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39760" y="166173"/>
            <a:ext cx="873428" cy="553690"/>
          </a:xfrm>
          <a:prstGeom prst="rect">
            <a:avLst/>
          </a:prstGeom>
        </p:spPr>
      </p:pic>
      <p:pic>
        <p:nvPicPr>
          <p:cNvPr id="3" name="Picture 2" descr="Title Slide: Diagnoses, Deaths, and Prevalence of HIV in the United States and 6 Territories and Freely Associated States, 2023">
            <a:extLst>
              <a:ext uri="{FF2B5EF4-FFF2-40B4-BE49-F238E27FC236}">
                <a16:creationId xmlns:a16="http://schemas.microsoft.com/office/drawing/2014/main" id="{ED76C9C5-7C73-2435-9FDD-3967533F3F4C}"/>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0" y="869950"/>
            <a:ext cx="9144000" cy="4450404"/>
          </a:xfrm>
          <a:prstGeom prst="rect">
            <a:avLst/>
          </a:prstGeom>
        </p:spPr>
      </p:pic>
    </p:spTree>
    <p:extLst>
      <p:ext uri="{BB962C8B-B14F-4D97-AF65-F5344CB8AC3E}">
        <p14:creationId xmlns:p14="http://schemas.microsoft.com/office/powerpoint/2010/main" val="54789715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EDF79-BBD0-8AA1-15E5-1CAC729DAB1E}"/>
              </a:ext>
              <a:ext uri="{C183D7F6-B498-43B3-948B-1728B52AA6E4}">
                <adec:decorative xmlns:adec="http://schemas.microsoft.com/office/drawing/2017/decorative" val="0"/>
              </a:ext>
            </a:extLst>
          </p:cNvPr>
          <p:cNvSpPr>
            <a:spLocks noGrp="1"/>
          </p:cNvSpPr>
          <p:nvPr>
            <p:ph type="title"/>
          </p:nvPr>
        </p:nvSpPr>
        <p:spPr>
          <a:xfrm>
            <a:off x="233265" y="0"/>
            <a:ext cx="8490858" cy="857250"/>
          </a:xfrm>
        </p:spPr>
        <p:txBody>
          <a:bodyPr/>
          <a:lstStyle/>
          <a:p>
            <a:pPr>
              <a:lnSpc>
                <a:spcPct val="100000"/>
              </a:lnSpc>
            </a:pPr>
            <a:r>
              <a:rPr lang="en-US" sz="2000">
                <a:solidFill>
                  <a:schemeClr val="bg1"/>
                </a:solidFill>
                <a:latin typeface="Calibri" panose="020F0502020204030204" pitchFamily="34" charset="0"/>
              </a:rPr>
              <a:t>HIV diagnoses, by sex and transmission category, 2023—United States and 6 territories and freely associated states</a:t>
            </a:r>
          </a:p>
        </p:txBody>
      </p:sp>
      <p:pic>
        <p:nvPicPr>
          <p:cNvPr id="4" name="Picture 3" descr="This slide presents a horizontal bar chart of HIV diagnoses among persons aged ≥13 years, by sex and transmission category, during 2023 in the United States and 6 territories and freely associated states.">
            <a:extLst>
              <a:ext uri="{FF2B5EF4-FFF2-40B4-BE49-F238E27FC236}">
                <a16:creationId xmlns:a16="http://schemas.microsoft.com/office/drawing/2014/main" id="{5108CE01-D1AB-BFA1-F162-1CA617AF2DC8}"/>
              </a:ext>
            </a:extLst>
          </p:cNvPr>
          <p:cNvPicPr>
            <a:picLocks noChangeAspect="1"/>
          </p:cNvPicPr>
          <p:nvPr/>
        </p:nvPicPr>
        <p:blipFill>
          <a:blip r:embed="rId3"/>
          <a:stretch>
            <a:fillRect/>
          </a:stretch>
        </p:blipFill>
        <p:spPr>
          <a:xfrm>
            <a:off x="0" y="925733"/>
            <a:ext cx="9144000" cy="4029133"/>
          </a:xfrm>
          <a:prstGeom prst="rect">
            <a:avLst/>
          </a:prstGeom>
        </p:spPr>
      </p:pic>
      <p:sp>
        <p:nvSpPr>
          <p:cNvPr id="2" name="TextBox 1">
            <a:extLst>
              <a:ext uri="{FF2B5EF4-FFF2-40B4-BE49-F238E27FC236}">
                <a16:creationId xmlns:a16="http://schemas.microsoft.com/office/drawing/2014/main" id="{4FC2744A-8B9E-37E6-7CC9-ADF723B837A7}"/>
              </a:ext>
            </a:extLst>
          </p:cNvPr>
          <p:cNvSpPr txBox="1"/>
          <p:nvPr/>
        </p:nvSpPr>
        <p:spPr>
          <a:xfrm>
            <a:off x="87154" y="4825781"/>
            <a:ext cx="8398110" cy="230832"/>
          </a:xfrm>
          <a:prstGeom prst="rect">
            <a:avLst/>
          </a:prstGeom>
          <a:noFill/>
        </p:spPr>
        <p:txBody>
          <a:bodyPr wrap="square" rtlCol="0">
            <a:spAutoFit/>
          </a:bodyPr>
          <a:lstStyle/>
          <a:p>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13 </a:t>
            </a:r>
            <a:r>
              <a:rPr lang="en-US" sz="900" b="0" i="0">
                <a:solidFill>
                  <a:srgbClr val="000000"/>
                </a:solidFill>
                <a:effectLst/>
                <a:latin typeface="Calibri" panose="020F0502020204030204" pitchFamily="34" charset="0"/>
              </a:rPr>
              <a:t>years at diagnosis. </a:t>
            </a:r>
            <a:endParaRPr lang="en-US" sz="900" strike="sngStrike">
              <a:solidFill>
                <a:srgbClr val="000000"/>
              </a:solidFill>
              <a:highlight>
                <a:srgbClr val="FFFF00"/>
              </a:highlight>
              <a:latin typeface="Calibri" panose="020F0502020204030204" pitchFamily="34" charset="0"/>
            </a:endParaRPr>
          </a:p>
        </p:txBody>
      </p:sp>
      <p:pic>
        <p:nvPicPr>
          <p:cNvPr id="8" name="Picture 7" descr="CDC Logo">
            <a:extLst>
              <a:ext uri="{FF2B5EF4-FFF2-40B4-BE49-F238E27FC236}">
                <a16:creationId xmlns:a16="http://schemas.microsoft.com/office/drawing/2014/main" id="{4149B90B-FBB7-DD91-B985-51A2ACA4788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524933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04818F-E996-40F6-2103-FBA5E3EECAA6}"/>
              </a:ext>
              <a:ext uri="{C183D7F6-B498-43B3-948B-1728B52AA6E4}">
                <adec:decorative xmlns:adec="http://schemas.microsoft.com/office/drawing/2017/decorative" val="0"/>
              </a:ext>
            </a:extLst>
          </p:cNvPr>
          <p:cNvSpPr>
            <a:spLocks noGrp="1"/>
          </p:cNvSpPr>
          <p:nvPr>
            <p:ph type="title"/>
          </p:nvPr>
        </p:nvSpPr>
        <p:spPr>
          <a:xfrm>
            <a:off x="233264" y="0"/>
            <a:ext cx="9045205" cy="857250"/>
          </a:xfrm>
        </p:spPr>
        <p:txBody>
          <a:bodyPr/>
          <a:lstStyle/>
          <a:p>
            <a:pPr>
              <a:lnSpc>
                <a:spcPct val="100000"/>
              </a:lnSpc>
            </a:pPr>
            <a:r>
              <a:rPr lang="en-US" sz="2000" dirty="0">
                <a:solidFill>
                  <a:schemeClr val="bg1"/>
                </a:solidFill>
                <a:latin typeface="Calibri" panose="020F0502020204030204" pitchFamily="34" charset="0"/>
              </a:rPr>
              <a:t>HIV diagnoses, by age, 2019–2023—United States and 6 territories and freely associated states</a:t>
            </a:r>
          </a:p>
        </p:txBody>
      </p:sp>
      <p:pic>
        <p:nvPicPr>
          <p:cNvPr id="19" name="Picture 18" descr="This slide presents a vertical dumbbell plot of HIV diagnoses among persons aged ≥13 years, by age, during 2019 and 2023 in the United States and 6 territories and freely associated states.">
            <a:extLst>
              <a:ext uri="{FF2B5EF4-FFF2-40B4-BE49-F238E27FC236}">
                <a16:creationId xmlns:a16="http://schemas.microsoft.com/office/drawing/2014/main" id="{18627208-152C-075D-14A4-3FE5E3A3956D}"/>
              </a:ext>
            </a:extLst>
          </p:cNvPr>
          <p:cNvPicPr>
            <a:picLocks noChangeAspect="1"/>
          </p:cNvPicPr>
          <p:nvPr/>
        </p:nvPicPr>
        <p:blipFill>
          <a:blip r:embed="rId3"/>
          <a:stretch>
            <a:fillRect/>
          </a:stretch>
        </p:blipFill>
        <p:spPr>
          <a:xfrm>
            <a:off x="432007" y="723787"/>
            <a:ext cx="8157155" cy="4023709"/>
          </a:xfrm>
          <a:prstGeom prst="rect">
            <a:avLst/>
          </a:prstGeom>
        </p:spPr>
      </p:pic>
      <p:sp>
        <p:nvSpPr>
          <p:cNvPr id="11" name="TextBox 10">
            <a:extLst>
              <a:ext uri="{FF2B5EF4-FFF2-40B4-BE49-F238E27FC236}">
                <a16:creationId xmlns:a16="http://schemas.microsoft.com/office/drawing/2014/main" id="{D528EFB9-13CC-8892-6719-9F1FFDAC13A0}"/>
              </a:ext>
            </a:extLst>
          </p:cNvPr>
          <p:cNvSpPr txBox="1"/>
          <p:nvPr/>
        </p:nvSpPr>
        <p:spPr>
          <a:xfrm>
            <a:off x="716280" y="4821835"/>
            <a:ext cx="1871009" cy="230832"/>
          </a:xfrm>
          <a:prstGeom prst="rect">
            <a:avLst/>
          </a:prstGeom>
          <a:noFill/>
        </p:spPr>
        <p:txBody>
          <a:bodyPr wrap="square" rtlCol="0">
            <a:spAutoFit/>
          </a:bodyPr>
          <a:lstStyle/>
          <a:p>
            <a:r>
              <a:rPr lang="en-US" sz="900" i="1">
                <a:solidFill>
                  <a:srgbClr val="000000"/>
                </a:solidFill>
                <a:latin typeface="Calibri" panose="020F0502020204030204" pitchFamily="34" charset="0"/>
              </a:rPr>
              <a:t>Note</a:t>
            </a:r>
            <a:r>
              <a:rPr lang="en-US" sz="900">
                <a:solidFill>
                  <a:srgbClr val="000000"/>
                </a:solidFill>
                <a:latin typeface="Calibri" panose="020F0502020204030204" pitchFamily="34" charset="0"/>
              </a:rPr>
              <a:t>. Rates are per 100,000.</a:t>
            </a:r>
          </a:p>
        </p:txBody>
      </p:sp>
      <p:pic>
        <p:nvPicPr>
          <p:cNvPr id="6" name="Picture 5" descr="CDC Logo">
            <a:extLst>
              <a:ext uri="{FF2B5EF4-FFF2-40B4-BE49-F238E27FC236}">
                <a16:creationId xmlns:a16="http://schemas.microsoft.com/office/drawing/2014/main" id="{7E69C986-4491-7ADC-8203-49E79EA327A9}"/>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4029132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960AE52-E3B3-E2A4-10C0-60B72F0D1F7B}"/>
              </a:ext>
              <a:ext uri="{C183D7F6-B498-43B3-948B-1728B52AA6E4}">
                <adec:decorative xmlns:adec="http://schemas.microsoft.com/office/drawing/2017/decorative" val="0"/>
              </a:ext>
            </a:extLst>
          </p:cNvPr>
          <p:cNvSpPr>
            <a:spLocks noGrp="1"/>
          </p:cNvSpPr>
          <p:nvPr>
            <p:ph type="title"/>
          </p:nvPr>
        </p:nvSpPr>
        <p:spPr>
          <a:xfrm>
            <a:off x="261257" y="0"/>
            <a:ext cx="8341568" cy="857250"/>
          </a:xfrm>
        </p:spPr>
        <p:txBody>
          <a:bodyPr/>
          <a:lstStyle/>
          <a:p>
            <a:pPr>
              <a:lnSpc>
                <a:spcPct val="100000"/>
              </a:lnSpc>
            </a:pPr>
            <a:r>
              <a:rPr lang="en-US" sz="2000" dirty="0">
                <a:solidFill>
                  <a:schemeClr val="bg1"/>
                </a:solidFill>
                <a:latin typeface="Calibri" panose="020F0502020204030204" pitchFamily="34" charset="0"/>
              </a:rPr>
              <a:t>HIV diagnoses, by race/ethnicity, 2019–2023—United States and 6 territories and freely associated states</a:t>
            </a:r>
          </a:p>
        </p:txBody>
      </p:sp>
      <p:pic>
        <p:nvPicPr>
          <p:cNvPr id="13" name="Picture 12" descr="This slide presents a vertical dumbbell plot of HIV diagnoses among persons aged ≥13 years, by race/ethnicity, during 2019 and 2023 in the United States and 6 territories and freely associated states.">
            <a:extLst>
              <a:ext uri="{FF2B5EF4-FFF2-40B4-BE49-F238E27FC236}">
                <a16:creationId xmlns:a16="http://schemas.microsoft.com/office/drawing/2014/main" id="{20B960C2-21B4-052E-132B-263D9031F29A}"/>
              </a:ext>
            </a:extLst>
          </p:cNvPr>
          <p:cNvPicPr>
            <a:picLocks noChangeAspect="1"/>
          </p:cNvPicPr>
          <p:nvPr/>
        </p:nvPicPr>
        <p:blipFill>
          <a:blip r:embed="rId3"/>
          <a:stretch>
            <a:fillRect/>
          </a:stretch>
        </p:blipFill>
        <p:spPr>
          <a:xfrm>
            <a:off x="514760" y="668325"/>
            <a:ext cx="8114479" cy="3859102"/>
          </a:xfrm>
          <a:prstGeom prst="rect">
            <a:avLst/>
          </a:prstGeom>
        </p:spPr>
      </p:pic>
      <p:sp>
        <p:nvSpPr>
          <p:cNvPr id="4" name="TextBox 3">
            <a:extLst>
              <a:ext uri="{FF2B5EF4-FFF2-40B4-BE49-F238E27FC236}">
                <a16:creationId xmlns:a16="http://schemas.microsoft.com/office/drawing/2014/main" id="{246BD56E-D5C9-6817-D827-A3FAE6E245F3}"/>
              </a:ext>
            </a:extLst>
          </p:cNvPr>
          <p:cNvSpPr txBox="1"/>
          <p:nvPr/>
        </p:nvSpPr>
        <p:spPr>
          <a:xfrm>
            <a:off x="87154" y="4726643"/>
            <a:ext cx="7455877" cy="230832"/>
          </a:xfrm>
          <a:prstGeom prst="rect">
            <a:avLst/>
          </a:prstGeom>
          <a:noFill/>
        </p:spPr>
        <p:txBody>
          <a:bodyPr wrap="square" rtlCol="0">
            <a:spAutoFit/>
          </a:bodyPr>
          <a:lstStyle/>
          <a:p>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13 </a:t>
            </a:r>
            <a:r>
              <a:rPr lang="en-US" sz="900" b="0" i="0">
                <a:solidFill>
                  <a:srgbClr val="000000"/>
                </a:solidFill>
                <a:effectLst/>
                <a:latin typeface="Calibri" panose="020F0502020204030204" pitchFamily="34" charset="0"/>
              </a:rPr>
              <a:t>years at diagnosis. </a:t>
            </a:r>
            <a:r>
              <a:rPr lang="en-US" sz="900">
                <a:solidFill>
                  <a:srgbClr val="000000"/>
                </a:solidFill>
                <a:latin typeface="Calibri" panose="020F0502020204030204" pitchFamily="34" charset="0"/>
              </a:rPr>
              <a:t>Hispanic/Latino persons can be of any race. </a:t>
            </a:r>
            <a:r>
              <a:rPr lang="en-US" sz="900" strike="sngStrike">
                <a:solidFill>
                  <a:srgbClr val="000000"/>
                </a:solidFill>
                <a:latin typeface="Calibri" panose="020F0502020204030204" pitchFamily="34" charset="0"/>
              </a:rPr>
              <a:t> </a:t>
            </a:r>
          </a:p>
        </p:txBody>
      </p:sp>
      <p:pic>
        <p:nvPicPr>
          <p:cNvPr id="6" name="Picture 5" descr="CDC Logo">
            <a:extLst>
              <a:ext uri="{FF2B5EF4-FFF2-40B4-BE49-F238E27FC236}">
                <a16:creationId xmlns:a16="http://schemas.microsoft.com/office/drawing/2014/main" id="{7D0A4AD9-14D7-5532-0B87-E8FCF6AAB309}"/>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44777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8822CB-84BA-60C6-FAA0-1141AFEB003C}"/>
              </a:ext>
              <a:ext uri="{C183D7F6-B498-43B3-948B-1728B52AA6E4}">
                <adec:decorative xmlns:adec="http://schemas.microsoft.com/office/drawing/2017/decorative" val="0"/>
              </a:ext>
            </a:extLst>
          </p:cNvPr>
          <p:cNvSpPr>
            <a:spLocks noGrp="1"/>
          </p:cNvSpPr>
          <p:nvPr>
            <p:ph type="title"/>
          </p:nvPr>
        </p:nvSpPr>
        <p:spPr>
          <a:xfrm>
            <a:off x="251927" y="0"/>
            <a:ext cx="8406882" cy="857250"/>
          </a:xfrm>
        </p:spPr>
        <p:txBody>
          <a:bodyPr/>
          <a:lstStyle/>
          <a:p>
            <a:pPr>
              <a:lnSpc>
                <a:spcPct val="100000"/>
              </a:lnSpc>
            </a:pPr>
            <a:r>
              <a:rPr lang="en-US" sz="2000" dirty="0">
                <a:solidFill>
                  <a:schemeClr val="bg1"/>
                </a:solidFill>
                <a:latin typeface="Calibri" panose="020F0502020204030204" pitchFamily="34" charset="0"/>
              </a:rPr>
              <a:t>HIV diagnoses, by sex and transmission category, 2019–2023—United States and 6 territories and freely associated states</a:t>
            </a:r>
          </a:p>
        </p:txBody>
      </p:sp>
      <p:pic>
        <p:nvPicPr>
          <p:cNvPr id="9" name="Picture 8" descr="This slide presents a vertical dumbbell plot of HIV diagnoses among persons aged ≥13 years, by sex and transmission, during 2019 and 2023 in the United States and 6 territories and freely associated states.">
            <a:extLst>
              <a:ext uri="{FF2B5EF4-FFF2-40B4-BE49-F238E27FC236}">
                <a16:creationId xmlns:a16="http://schemas.microsoft.com/office/drawing/2014/main" id="{9F2C78EE-D078-F647-CF0E-172AE7461C26}"/>
              </a:ext>
            </a:extLst>
          </p:cNvPr>
          <p:cNvPicPr>
            <a:picLocks noChangeAspect="1"/>
          </p:cNvPicPr>
          <p:nvPr/>
        </p:nvPicPr>
        <p:blipFill>
          <a:blip r:embed="rId3"/>
          <a:stretch>
            <a:fillRect/>
          </a:stretch>
        </p:blipFill>
        <p:spPr>
          <a:xfrm>
            <a:off x="485191" y="705498"/>
            <a:ext cx="8126672" cy="4041998"/>
          </a:xfrm>
          <a:prstGeom prst="rect">
            <a:avLst/>
          </a:prstGeom>
        </p:spPr>
      </p:pic>
      <p:sp>
        <p:nvSpPr>
          <p:cNvPr id="5" name="TextBox 4">
            <a:extLst>
              <a:ext uri="{FF2B5EF4-FFF2-40B4-BE49-F238E27FC236}">
                <a16:creationId xmlns:a16="http://schemas.microsoft.com/office/drawing/2014/main" id="{19B5E9F8-DB4F-6972-7ED6-EB72FBA264C3}"/>
              </a:ext>
            </a:extLst>
          </p:cNvPr>
          <p:cNvSpPr txBox="1"/>
          <p:nvPr/>
        </p:nvSpPr>
        <p:spPr>
          <a:xfrm>
            <a:off x="157080" y="4799320"/>
            <a:ext cx="8421088" cy="230832"/>
          </a:xfrm>
          <a:prstGeom prst="rect">
            <a:avLst/>
          </a:prstGeom>
          <a:noFill/>
        </p:spPr>
        <p:txBody>
          <a:bodyPr wrap="square" rtlCol="0">
            <a:spAutoFit/>
          </a:bodyPr>
          <a:lstStyle/>
          <a:p>
            <a:r>
              <a:rPr lang="en-US" sz="900" i="1" dirty="0">
                <a:solidFill>
                  <a:srgbClr val="000000"/>
                </a:solidFill>
                <a:latin typeface="Calibri" panose="020F0502020204030204" pitchFamily="34" charset="0"/>
              </a:rPr>
              <a:t>Note. </a:t>
            </a:r>
            <a:r>
              <a:rPr lang="en-US" sz="900" dirty="0">
                <a:solidFill>
                  <a:srgbClr val="000000"/>
                </a:solidFill>
                <a:latin typeface="Calibri" panose="020F0502020204030204" pitchFamily="34" charset="0"/>
              </a:rPr>
              <a:t>Data are presented for persons aged </a:t>
            </a:r>
            <a:r>
              <a:rPr lang="en-US" sz="900" b="0" i="0" dirty="0">
                <a:solidFill>
                  <a:srgbClr val="000000"/>
                </a:solidFill>
                <a:effectLst/>
                <a:latin typeface="Calibri" panose="020F0502020204030204" pitchFamily="34" charset="0"/>
                <a:cs typeface="Calibri" panose="020F0502020204030204" pitchFamily="34" charset="0"/>
              </a:rPr>
              <a:t>≥ 13 </a:t>
            </a:r>
            <a:r>
              <a:rPr lang="en-US" sz="900" b="0" i="0" dirty="0">
                <a:solidFill>
                  <a:srgbClr val="000000"/>
                </a:solidFill>
                <a:effectLst/>
                <a:latin typeface="Calibri" panose="020F0502020204030204" pitchFamily="34" charset="0"/>
              </a:rPr>
              <a:t>years at diagnosis.</a:t>
            </a:r>
            <a:endParaRPr lang="en-US" sz="900" strike="sngStrike" dirty="0">
              <a:solidFill>
                <a:srgbClr val="000000"/>
              </a:solidFill>
              <a:latin typeface="Calibri" panose="020F0502020204030204" pitchFamily="34" charset="0"/>
            </a:endParaRPr>
          </a:p>
        </p:txBody>
      </p:sp>
      <p:pic>
        <p:nvPicPr>
          <p:cNvPr id="6" name="Picture 5" descr="CDC Logo">
            <a:extLst>
              <a:ext uri="{FF2B5EF4-FFF2-40B4-BE49-F238E27FC236}">
                <a16:creationId xmlns:a16="http://schemas.microsoft.com/office/drawing/2014/main" id="{56F3116A-A11D-A472-9A0B-CDA552052870}"/>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521282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6445A7-C5D8-6C9B-9841-B2F15BE98BA2}"/>
              </a:ext>
              <a:ext uri="{C183D7F6-B498-43B3-948B-1728B52AA6E4}">
                <adec:decorative xmlns:adec="http://schemas.microsoft.com/office/drawing/2017/decorative" val="0"/>
              </a:ext>
            </a:extLst>
          </p:cNvPr>
          <p:cNvSpPr>
            <a:spLocks noGrp="1"/>
          </p:cNvSpPr>
          <p:nvPr>
            <p:ph type="title"/>
          </p:nvPr>
        </p:nvSpPr>
        <p:spPr>
          <a:xfrm>
            <a:off x="77994" y="0"/>
            <a:ext cx="8988012" cy="857250"/>
          </a:xfrm>
        </p:spPr>
        <p:txBody>
          <a:bodyPr/>
          <a:lstStyle/>
          <a:p>
            <a:pPr>
              <a:lnSpc>
                <a:spcPct val="100000"/>
              </a:lnSpc>
            </a:pPr>
            <a:r>
              <a:rPr lang="en-US" sz="2000">
                <a:solidFill>
                  <a:schemeClr val="bg1"/>
                </a:solidFill>
                <a:latin typeface="Calibri" panose="020F0502020204030204" pitchFamily="34" charset="0"/>
              </a:rPr>
              <a:t>HIV diagnoses among males, attributed to male-to-male sexual contact, by age and race/ethnicity, 2023—United States and 6 territories and freely associated states</a:t>
            </a:r>
          </a:p>
        </p:txBody>
      </p:sp>
      <p:pic>
        <p:nvPicPr>
          <p:cNvPr id="8" name="Picture 7" descr="This slide presents a butterfly chart of HIV diagnoses among males aged ≥13 years with HIV attributed to male-to-male sexual contact, by age and race/ethnicity, during 2023 in the United States and 6 territories and freely associated states.">
            <a:extLst>
              <a:ext uri="{FF2B5EF4-FFF2-40B4-BE49-F238E27FC236}">
                <a16:creationId xmlns:a16="http://schemas.microsoft.com/office/drawing/2014/main" id="{42E6474C-D5FA-CC8E-DE91-44919D047DB3}"/>
              </a:ext>
            </a:extLst>
          </p:cNvPr>
          <p:cNvPicPr>
            <a:picLocks noChangeAspect="1"/>
          </p:cNvPicPr>
          <p:nvPr/>
        </p:nvPicPr>
        <p:blipFill>
          <a:blip r:embed="rId3"/>
          <a:stretch>
            <a:fillRect/>
          </a:stretch>
        </p:blipFill>
        <p:spPr>
          <a:xfrm>
            <a:off x="121534" y="386144"/>
            <a:ext cx="8900931" cy="4371211"/>
          </a:xfrm>
          <a:prstGeom prst="rect">
            <a:avLst/>
          </a:prstGeom>
        </p:spPr>
      </p:pic>
      <p:sp>
        <p:nvSpPr>
          <p:cNvPr id="10" name="TextBox 9">
            <a:extLst>
              <a:ext uri="{FF2B5EF4-FFF2-40B4-BE49-F238E27FC236}">
                <a16:creationId xmlns:a16="http://schemas.microsoft.com/office/drawing/2014/main" id="{92D7462B-654C-E808-006E-4A08B3DE34FB}"/>
              </a:ext>
            </a:extLst>
          </p:cNvPr>
          <p:cNvSpPr txBox="1"/>
          <p:nvPr/>
        </p:nvSpPr>
        <p:spPr>
          <a:xfrm>
            <a:off x="236105" y="4801329"/>
            <a:ext cx="6846933" cy="230832"/>
          </a:xfrm>
          <a:prstGeom prst="rect">
            <a:avLst/>
          </a:prstGeom>
          <a:noFill/>
        </p:spPr>
        <p:txBody>
          <a:bodyPr wrap="square" rtlCol="0">
            <a:spAutoFit/>
          </a:bodyPr>
          <a:lstStyle/>
          <a:p>
            <a:r>
              <a:rPr lang="en-US" sz="900" i="1">
                <a:solidFill>
                  <a:srgbClr val="000000"/>
                </a:solidFill>
                <a:latin typeface="Calibri" panose="020F0502020204030204" pitchFamily="34" charset="0"/>
              </a:rPr>
              <a:t>Note. </a:t>
            </a:r>
            <a:r>
              <a:rPr lang="en-US" sz="900" b="0" i="0">
                <a:solidFill>
                  <a:srgbClr val="000000"/>
                </a:solidFill>
                <a:effectLst/>
                <a:latin typeface="Calibri" panose="020F0502020204030204" pitchFamily="34" charset="0"/>
              </a:rPr>
              <a:t>Hispanic/Latino persons can be of any race.</a:t>
            </a:r>
            <a:endParaRPr lang="en-US" sz="900">
              <a:solidFill>
                <a:srgbClr val="000000"/>
              </a:solidFill>
              <a:latin typeface="Calibri" panose="020F0502020204030204" pitchFamily="34" charset="0"/>
            </a:endParaRPr>
          </a:p>
        </p:txBody>
      </p:sp>
      <p:pic>
        <p:nvPicPr>
          <p:cNvPr id="7" name="Picture 6" descr="CDC Logo">
            <a:extLst>
              <a:ext uri="{FF2B5EF4-FFF2-40B4-BE49-F238E27FC236}">
                <a16:creationId xmlns:a16="http://schemas.microsoft.com/office/drawing/2014/main" id="{23675180-3F7C-0254-ACB5-D777B1CEFDFD}"/>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1823297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87D7A-0272-146D-9B22-ADBB9DE403D0}"/>
              </a:ext>
              <a:ext uri="{C183D7F6-B498-43B3-948B-1728B52AA6E4}">
                <adec:decorative xmlns:adec="http://schemas.microsoft.com/office/drawing/2017/decorative" val="0"/>
              </a:ext>
            </a:extLst>
          </p:cNvPr>
          <p:cNvSpPr>
            <a:spLocks noGrp="1"/>
          </p:cNvSpPr>
          <p:nvPr>
            <p:ph type="title"/>
          </p:nvPr>
        </p:nvSpPr>
        <p:spPr>
          <a:xfrm>
            <a:off x="0" y="0"/>
            <a:ext cx="9144000" cy="857250"/>
          </a:xfrm>
        </p:spPr>
        <p:txBody>
          <a:bodyPr/>
          <a:lstStyle/>
          <a:p>
            <a:pPr>
              <a:lnSpc>
                <a:spcPct val="100000"/>
              </a:lnSpc>
            </a:pPr>
            <a:r>
              <a:rPr lang="en-US" sz="2000">
                <a:solidFill>
                  <a:schemeClr val="bg1"/>
                </a:solidFill>
                <a:latin typeface="Calibri" panose="020F0502020204030204" pitchFamily="34" charset="0"/>
              </a:rPr>
              <a:t>HIV diagnoses among males, attributed to male-to-male sexual contact, by region and race/ethnicity, 2023—United States and 6 territories and freely associated states</a:t>
            </a:r>
          </a:p>
        </p:txBody>
      </p:sp>
      <p:pic>
        <p:nvPicPr>
          <p:cNvPr id="2" name="Picture 1" descr="This slide presents a vertical bar chart of HIV diagnoses among males aged ≥13 years with HIV attributed to male-to-male sexual contact, by region and race/ethnicity, during 2023 in the United States. ">
            <a:extLst>
              <a:ext uri="{FF2B5EF4-FFF2-40B4-BE49-F238E27FC236}">
                <a16:creationId xmlns:a16="http://schemas.microsoft.com/office/drawing/2014/main" id="{59EBA935-F5A6-7C4E-D111-32B3B007AA10}"/>
              </a:ext>
            </a:extLst>
          </p:cNvPr>
          <p:cNvPicPr>
            <a:picLocks noChangeAspect="1"/>
          </p:cNvPicPr>
          <p:nvPr/>
        </p:nvPicPr>
        <p:blipFill>
          <a:blip r:embed="rId3"/>
          <a:stretch>
            <a:fillRect/>
          </a:stretch>
        </p:blipFill>
        <p:spPr>
          <a:xfrm>
            <a:off x="0" y="903292"/>
            <a:ext cx="8866924" cy="4064274"/>
          </a:xfrm>
          <a:prstGeom prst="rect">
            <a:avLst/>
          </a:prstGeom>
        </p:spPr>
      </p:pic>
      <p:sp>
        <p:nvSpPr>
          <p:cNvPr id="10" name="TextBox 9">
            <a:extLst>
              <a:ext uri="{FF2B5EF4-FFF2-40B4-BE49-F238E27FC236}">
                <a16:creationId xmlns:a16="http://schemas.microsoft.com/office/drawing/2014/main" id="{1E77CC7E-A684-EB78-A7B5-81F7CEC46D3A}"/>
              </a:ext>
            </a:extLst>
          </p:cNvPr>
          <p:cNvSpPr txBox="1"/>
          <p:nvPr/>
        </p:nvSpPr>
        <p:spPr>
          <a:xfrm>
            <a:off x="208816" y="4812932"/>
            <a:ext cx="8421088" cy="230832"/>
          </a:xfrm>
          <a:prstGeom prst="rect">
            <a:avLst/>
          </a:prstGeom>
          <a:noFill/>
        </p:spPr>
        <p:txBody>
          <a:bodyPr wrap="square" rtlCol="0">
            <a:spAutoFit/>
          </a:bodyPr>
          <a:lstStyle/>
          <a:p>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13 </a:t>
            </a:r>
            <a:r>
              <a:rPr lang="en-US" sz="900" b="0" i="0">
                <a:solidFill>
                  <a:srgbClr val="000000"/>
                </a:solidFill>
                <a:effectLst/>
                <a:latin typeface="Calibri" panose="020F0502020204030204" pitchFamily="34" charset="0"/>
              </a:rPr>
              <a:t>years at diagnosis. Hispanic/Latino persons can be of any race. </a:t>
            </a:r>
            <a:endParaRPr lang="en-US" sz="900" strike="sngStrike">
              <a:solidFill>
                <a:srgbClr val="000000"/>
              </a:solidFill>
              <a:latin typeface="Calibri" panose="020F0502020204030204" pitchFamily="34" charset="0"/>
            </a:endParaRPr>
          </a:p>
        </p:txBody>
      </p:sp>
      <p:pic>
        <p:nvPicPr>
          <p:cNvPr id="61" name="Picture 60" descr="CDC Logo">
            <a:extLst>
              <a:ext uri="{FF2B5EF4-FFF2-40B4-BE49-F238E27FC236}">
                <a16:creationId xmlns:a16="http://schemas.microsoft.com/office/drawing/2014/main" id="{0DD43531-10F9-3B35-45B6-088F54CD2979}"/>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561164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3D9CE5F-F171-57A8-D4BD-A19FDC61F319}"/>
              </a:ext>
              <a:ext uri="{C183D7F6-B498-43B3-948B-1728B52AA6E4}">
                <adec:decorative xmlns:adec="http://schemas.microsoft.com/office/drawing/2017/decorative" val="0"/>
              </a:ext>
            </a:extLst>
          </p:cNvPr>
          <p:cNvSpPr>
            <a:spLocks noGrp="1"/>
          </p:cNvSpPr>
          <p:nvPr>
            <p:ph type="title"/>
          </p:nvPr>
        </p:nvSpPr>
        <p:spPr>
          <a:xfrm>
            <a:off x="242370" y="0"/>
            <a:ext cx="8860535" cy="857250"/>
          </a:xfrm>
        </p:spPr>
        <p:txBody>
          <a:bodyPr/>
          <a:lstStyle/>
          <a:p>
            <a:pPr>
              <a:lnSpc>
                <a:spcPct val="100000"/>
              </a:lnSpc>
            </a:pPr>
            <a:r>
              <a:rPr lang="en-US" sz="2000" dirty="0">
                <a:solidFill>
                  <a:schemeClr val="bg1"/>
                </a:solidFill>
                <a:latin typeface="Calibri" panose="020F0502020204030204" pitchFamily="34" charset="0"/>
              </a:rPr>
              <a:t>HIV diagnoses attributed to injection drug use, by sex and race/ethnicity, 2023—United States and 6 territories and freely associated states</a:t>
            </a:r>
          </a:p>
        </p:txBody>
      </p:sp>
      <p:pic>
        <p:nvPicPr>
          <p:cNvPr id="6" name="Picture 5" descr="This slide presents a butterfly chart of HIV diagnoses among persons aged ≥13 years with HIV attributed to injection drug use, by sex and race/ethnicity, during 2023 in the United States and 6 territories and freely associated states.">
            <a:extLst>
              <a:ext uri="{FF2B5EF4-FFF2-40B4-BE49-F238E27FC236}">
                <a16:creationId xmlns:a16="http://schemas.microsoft.com/office/drawing/2014/main" id="{9E5860AA-832C-56AC-F887-EC927B1110B3}"/>
              </a:ext>
            </a:extLst>
          </p:cNvPr>
          <p:cNvPicPr>
            <a:picLocks noChangeAspect="1"/>
          </p:cNvPicPr>
          <p:nvPr/>
        </p:nvPicPr>
        <p:blipFill>
          <a:blip r:embed="rId3"/>
          <a:stretch>
            <a:fillRect/>
          </a:stretch>
        </p:blipFill>
        <p:spPr>
          <a:xfrm>
            <a:off x="83643" y="820285"/>
            <a:ext cx="8920533" cy="4024670"/>
          </a:xfrm>
          <a:prstGeom prst="rect">
            <a:avLst/>
          </a:prstGeom>
        </p:spPr>
      </p:pic>
      <p:sp>
        <p:nvSpPr>
          <p:cNvPr id="3" name="TextBox 2">
            <a:extLst>
              <a:ext uri="{FF2B5EF4-FFF2-40B4-BE49-F238E27FC236}">
                <a16:creationId xmlns:a16="http://schemas.microsoft.com/office/drawing/2014/main" id="{ED0B86AE-61B6-013D-30ED-CDBE00955A46}"/>
              </a:ext>
            </a:extLst>
          </p:cNvPr>
          <p:cNvSpPr txBox="1"/>
          <p:nvPr/>
        </p:nvSpPr>
        <p:spPr>
          <a:xfrm>
            <a:off x="242369" y="4782642"/>
            <a:ext cx="8198033" cy="230832"/>
          </a:xfrm>
          <a:prstGeom prst="rect">
            <a:avLst/>
          </a:prstGeom>
          <a:noFill/>
        </p:spPr>
        <p:txBody>
          <a:bodyPr wrap="square" rtlCol="0">
            <a:spAutoFit/>
          </a:bodyPr>
          <a:lstStyle/>
          <a:p>
            <a:r>
              <a:rPr lang="en-US" sz="900" i="1" dirty="0">
                <a:solidFill>
                  <a:srgbClr val="000000"/>
                </a:solidFill>
                <a:latin typeface="Calibri" panose="020F0502020204030204" pitchFamily="34" charset="0"/>
              </a:rPr>
              <a:t>Note. </a:t>
            </a:r>
            <a:r>
              <a:rPr lang="en-US" sz="900" dirty="0">
                <a:solidFill>
                  <a:srgbClr val="000000"/>
                </a:solidFill>
                <a:latin typeface="Calibri" panose="020F0502020204030204" pitchFamily="34" charset="0"/>
              </a:rPr>
              <a:t>Data are presented for persons aged </a:t>
            </a:r>
            <a:r>
              <a:rPr lang="en-US" sz="900" b="0" i="0" dirty="0">
                <a:solidFill>
                  <a:srgbClr val="000000"/>
                </a:solidFill>
                <a:effectLst/>
                <a:latin typeface="Calibri" panose="020F0502020204030204" pitchFamily="34" charset="0"/>
                <a:cs typeface="Calibri" panose="020F0502020204030204" pitchFamily="34" charset="0"/>
              </a:rPr>
              <a:t>≥ 13 </a:t>
            </a:r>
            <a:r>
              <a:rPr lang="en-US" sz="900" b="0" i="0" dirty="0">
                <a:solidFill>
                  <a:srgbClr val="000000"/>
                </a:solidFill>
                <a:effectLst/>
                <a:latin typeface="Calibri" panose="020F0502020204030204" pitchFamily="34" charset="0"/>
              </a:rPr>
              <a:t>years at diagnosis. </a:t>
            </a:r>
            <a:r>
              <a:rPr lang="en-US" sz="900" dirty="0">
                <a:solidFill>
                  <a:srgbClr val="000000"/>
                </a:solidFill>
                <a:latin typeface="Calibri" panose="020F0502020204030204" pitchFamily="34" charset="0"/>
              </a:rPr>
              <a:t>Hispanic/Latino persons can be of any race.</a:t>
            </a:r>
            <a:r>
              <a:rPr lang="en-US" sz="900" b="0" i="0" dirty="0">
                <a:solidFill>
                  <a:srgbClr val="000000"/>
                </a:solidFill>
                <a:effectLst/>
                <a:latin typeface="Calibri" panose="020F0502020204030204" pitchFamily="34" charset="0"/>
              </a:rPr>
              <a:t> </a:t>
            </a:r>
            <a:endParaRPr lang="en-US" sz="900" strike="sngStrike" dirty="0">
              <a:solidFill>
                <a:srgbClr val="000000"/>
              </a:solidFill>
              <a:latin typeface="Calibri" panose="020F0502020204030204" pitchFamily="34" charset="0"/>
            </a:endParaRPr>
          </a:p>
        </p:txBody>
      </p:sp>
      <p:pic>
        <p:nvPicPr>
          <p:cNvPr id="7" name="Picture 6" descr="CDC Logo">
            <a:extLst>
              <a:ext uri="{FF2B5EF4-FFF2-40B4-BE49-F238E27FC236}">
                <a16:creationId xmlns:a16="http://schemas.microsoft.com/office/drawing/2014/main" id="{03CFA9BD-EE15-52E6-9EE3-703B59CBDFBB}"/>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1416352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E16747B-0722-595D-24A3-0AAEA61B453F}"/>
              </a:ext>
              <a:ext uri="{C183D7F6-B498-43B3-948B-1728B52AA6E4}">
                <adec:decorative xmlns:adec="http://schemas.microsoft.com/office/drawing/2017/decorative" val="0"/>
              </a:ext>
            </a:extLst>
          </p:cNvPr>
          <p:cNvSpPr>
            <a:spLocks noGrp="1"/>
          </p:cNvSpPr>
          <p:nvPr>
            <p:ph type="title"/>
          </p:nvPr>
        </p:nvSpPr>
        <p:spPr>
          <a:xfrm>
            <a:off x="242370" y="0"/>
            <a:ext cx="8788973" cy="857250"/>
          </a:xfrm>
        </p:spPr>
        <p:txBody>
          <a:bodyPr/>
          <a:lstStyle/>
          <a:p>
            <a:pPr>
              <a:lnSpc>
                <a:spcPct val="100000"/>
              </a:lnSpc>
            </a:pPr>
            <a:r>
              <a:rPr lang="en-US" sz="2000">
                <a:solidFill>
                  <a:schemeClr val="bg1"/>
                </a:solidFill>
                <a:latin typeface="Calibri" panose="020F0502020204030204" pitchFamily="34" charset="0"/>
              </a:rPr>
              <a:t>HIV diagnoses attributed to injection drug use, by region and race/ethnicity, 2023—United States and 6 territories and freely associated states</a:t>
            </a:r>
          </a:p>
        </p:txBody>
      </p:sp>
      <p:pic>
        <p:nvPicPr>
          <p:cNvPr id="3" name="Picture 2" descr="This slide presents a vertical bar chart of HIV diagnoses persons males aged ≥13 years with HIV attributed to injection drug use, by region and race/ethnicity, during 2023 in the United States and 6 territories and freely associated states.">
            <a:extLst>
              <a:ext uri="{FF2B5EF4-FFF2-40B4-BE49-F238E27FC236}">
                <a16:creationId xmlns:a16="http://schemas.microsoft.com/office/drawing/2014/main" id="{20F97844-41F0-A94A-504F-A85B4A669140}"/>
              </a:ext>
            </a:extLst>
          </p:cNvPr>
          <p:cNvPicPr>
            <a:picLocks noChangeAspect="1"/>
          </p:cNvPicPr>
          <p:nvPr/>
        </p:nvPicPr>
        <p:blipFill>
          <a:blip r:embed="rId3"/>
          <a:stretch>
            <a:fillRect/>
          </a:stretch>
        </p:blipFill>
        <p:spPr>
          <a:xfrm>
            <a:off x="284576" y="932134"/>
            <a:ext cx="8424909" cy="4110316"/>
          </a:xfrm>
          <a:prstGeom prst="rect">
            <a:avLst/>
          </a:prstGeom>
        </p:spPr>
      </p:pic>
      <p:sp>
        <p:nvSpPr>
          <p:cNvPr id="2" name="TextBox 1">
            <a:extLst>
              <a:ext uri="{FF2B5EF4-FFF2-40B4-BE49-F238E27FC236}">
                <a16:creationId xmlns:a16="http://schemas.microsoft.com/office/drawing/2014/main" id="{0D643E87-F42A-0825-5E6B-8B539025BE0A}"/>
              </a:ext>
            </a:extLst>
          </p:cNvPr>
          <p:cNvSpPr txBox="1"/>
          <p:nvPr/>
        </p:nvSpPr>
        <p:spPr>
          <a:xfrm>
            <a:off x="138974" y="4811618"/>
            <a:ext cx="8421088" cy="230832"/>
          </a:xfrm>
          <a:prstGeom prst="rect">
            <a:avLst/>
          </a:prstGeom>
          <a:noFill/>
        </p:spPr>
        <p:txBody>
          <a:bodyPr wrap="square" rtlCol="0">
            <a:spAutoFit/>
          </a:bodyPr>
          <a:lstStyle/>
          <a:p>
            <a:r>
              <a:rPr lang="en-US" sz="900" i="1" dirty="0">
                <a:solidFill>
                  <a:srgbClr val="000000"/>
                </a:solidFill>
                <a:latin typeface="Calibri" panose="020F0502020204030204" pitchFamily="34" charset="0"/>
              </a:rPr>
              <a:t>Note. </a:t>
            </a:r>
            <a:r>
              <a:rPr lang="en-US" sz="900" dirty="0">
                <a:solidFill>
                  <a:srgbClr val="000000"/>
                </a:solidFill>
                <a:latin typeface="Calibri" panose="020F0502020204030204" pitchFamily="34" charset="0"/>
              </a:rPr>
              <a:t>Data are presented for persons aged </a:t>
            </a:r>
            <a:r>
              <a:rPr lang="en-US" sz="900" b="0" i="0" dirty="0">
                <a:solidFill>
                  <a:srgbClr val="000000"/>
                </a:solidFill>
                <a:effectLst/>
                <a:latin typeface="Calibri" panose="020F0502020204030204" pitchFamily="34" charset="0"/>
                <a:cs typeface="Calibri" panose="020F0502020204030204" pitchFamily="34" charset="0"/>
              </a:rPr>
              <a:t>≥ 13 </a:t>
            </a:r>
            <a:r>
              <a:rPr lang="en-US" sz="900" b="0" i="0" dirty="0">
                <a:solidFill>
                  <a:srgbClr val="000000"/>
                </a:solidFill>
                <a:effectLst/>
                <a:latin typeface="Calibri" panose="020F0502020204030204" pitchFamily="34" charset="0"/>
              </a:rPr>
              <a:t>years at diagnosis. </a:t>
            </a:r>
            <a:r>
              <a:rPr lang="en-US" sz="900" dirty="0">
                <a:solidFill>
                  <a:srgbClr val="000000"/>
                </a:solidFill>
                <a:latin typeface="Calibri" panose="020F0502020204030204" pitchFamily="34" charset="0"/>
              </a:rPr>
              <a:t>Hispanic/Latino persons can be of any race.</a:t>
            </a:r>
            <a:r>
              <a:rPr lang="en-US" sz="900" b="0" i="0" dirty="0">
                <a:solidFill>
                  <a:srgbClr val="000000"/>
                </a:solidFill>
                <a:effectLst/>
                <a:latin typeface="Calibri" panose="020F0502020204030204" pitchFamily="34" charset="0"/>
              </a:rPr>
              <a:t> </a:t>
            </a:r>
            <a:endParaRPr lang="en-US" sz="900" strike="sngStrike" dirty="0">
              <a:solidFill>
                <a:srgbClr val="FF0000"/>
              </a:solidFill>
              <a:latin typeface="Calibri" panose="020F0502020204030204" pitchFamily="34" charset="0"/>
            </a:endParaRPr>
          </a:p>
        </p:txBody>
      </p:sp>
      <p:pic>
        <p:nvPicPr>
          <p:cNvPr id="38" name="Picture 37" descr="CDC Logo">
            <a:extLst>
              <a:ext uri="{FF2B5EF4-FFF2-40B4-BE49-F238E27FC236}">
                <a16:creationId xmlns:a16="http://schemas.microsoft.com/office/drawing/2014/main" id="{C671CDC6-7558-358D-EAD3-F98479E28770}"/>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1793026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485847E6-E968-5D70-D0F5-7D908F28D2C3}"/>
              </a:ext>
              <a:ext uri="{C183D7F6-B498-43B3-948B-1728B52AA6E4}">
                <adec:decorative xmlns:adec="http://schemas.microsoft.com/office/drawing/2017/decorative" val="0"/>
              </a:ext>
            </a:extLst>
          </p:cNvPr>
          <p:cNvSpPr>
            <a:spLocks noGrp="1"/>
          </p:cNvSpPr>
          <p:nvPr>
            <p:ph type="title"/>
          </p:nvPr>
        </p:nvSpPr>
        <p:spPr>
          <a:xfrm>
            <a:off x="242596" y="-12107"/>
            <a:ext cx="8565503" cy="812207"/>
          </a:xfrm>
        </p:spPr>
        <p:txBody>
          <a:bodyPr/>
          <a:lstStyle/>
          <a:p>
            <a:pPr>
              <a:lnSpc>
                <a:spcPct val="100000"/>
              </a:lnSpc>
            </a:pPr>
            <a:r>
              <a:rPr lang="en-US" sz="2000">
                <a:solidFill>
                  <a:schemeClr val="bg1"/>
                </a:solidFill>
                <a:latin typeface="Calibri" panose="020F0502020204030204" pitchFamily="34" charset="0"/>
              </a:rPr>
              <a:t>HIV diagnoses among Hispanic/Latino persons, by selected characteristics, 2023—United States</a:t>
            </a:r>
          </a:p>
        </p:txBody>
      </p:sp>
      <p:pic>
        <p:nvPicPr>
          <p:cNvPr id="5" name="Picture 4" descr="This slide presents rates of HIV diagnoses, by selected characteristics among Hispanic/Latino persons aged ≥13 years during 2023 in the United States.">
            <a:extLst>
              <a:ext uri="{FF2B5EF4-FFF2-40B4-BE49-F238E27FC236}">
                <a16:creationId xmlns:a16="http://schemas.microsoft.com/office/drawing/2014/main" id="{1F5A3074-2495-9217-D222-29C4BC6F7FA8}"/>
              </a:ext>
            </a:extLst>
          </p:cNvPr>
          <p:cNvPicPr>
            <a:picLocks noChangeAspect="1"/>
          </p:cNvPicPr>
          <p:nvPr/>
        </p:nvPicPr>
        <p:blipFill>
          <a:blip r:embed="rId3"/>
          <a:stretch>
            <a:fillRect/>
          </a:stretch>
        </p:blipFill>
        <p:spPr>
          <a:xfrm>
            <a:off x="242596" y="900861"/>
            <a:ext cx="8398573" cy="3725730"/>
          </a:xfrm>
          <a:prstGeom prst="rect">
            <a:avLst/>
          </a:prstGeom>
        </p:spPr>
      </p:pic>
      <p:sp>
        <p:nvSpPr>
          <p:cNvPr id="3" name="TextBox 2">
            <a:extLst>
              <a:ext uri="{FF2B5EF4-FFF2-40B4-BE49-F238E27FC236}">
                <a16:creationId xmlns:a16="http://schemas.microsoft.com/office/drawing/2014/main" id="{9C556FB4-B42B-A116-04A5-4917CD4BDDD2}"/>
              </a:ext>
            </a:extLst>
          </p:cNvPr>
          <p:cNvSpPr txBox="1"/>
          <p:nvPr/>
        </p:nvSpPr>
        <p:spPr>
          <a:xfrm>
            <a:off x="136708" y="4809816"/>
            <a:ext cx="6369889" cy="230832"/>
          </a:xfrm>
          <a:prstGeom prst="rect">
            <a:avLst/>
          </a:prstGeom>
          <a:noFill/>
        </p:spPr>
        <p:txBody>
          <a:bodyPr wrap="square" rtlCol="0">
            <a:spAutoFit/>
          </a:bodyPr>
          <a:lstStyle/>
          <a:p>
            <a:r>
              <a:rPr lang="en-US" sz="900" i="1" dirty="0">
                <a:solidFill>
                  <a:srgbClr val="000000"/>
                </a:solidFill>
                <a:latin typeface="Calibri" panose="020F0502020204030204" pitchFamily="34" charset="0"/>
              </a:rPr>
              <a:t>Note. </a:t>
            </a:r>
            <a:r>
              <a:rPr lang="en-US" sz="900" dirty="0">
                <a:solidFill>
                  <a:srgbClr val="000000"/>
                </a:solidFill>
                <a:latin typeface="Calibri" panose="020F0502020204030204" pitchFamily="34" charset="0"/>
              </a:rPr>
              <a:t>Data are presented for persons aged </a:t>
            </a:r>
            <a:r>
              <a:rPr lang="en-US" sz="900" b="0" i="0" dirty="0">
                <a:solidFill>
                  <a:srgbClr val="000000"/>
                </a:solidFill>
                <a:effectLst/>
                <a:latin typeface="Calibri" panose="020F0502020204030204" pitchFamily="34" charset="0"/>
                <a:cs typeface="Calibri" panose="020F0502020204030204" pitchFamily="34" charset="0"/>
              </a:rPr>
              <a:t>≥ 13 </a:t>
            </a:r>
            <a:r>
              <a:rPr lang="en-US" sz="900" b="0" i="0" dirty="0">
                <a:solidFill>
                  <a:srgbClr val="000000"/>
                </a:solidFill>
                <a:effectLst/>
                <a:latin typeface="Calibri" panose="020F0502020204030204" pitchFamily="34" charset="0"/>
              </a:rPr>
              <a:t>years at diagnosis. Rates are per 100,000. </a:t>
            </a:r>
            <a:r>
              <a:rPr lang="en-US" sz="900" dirty="0">
                <a:solidFill>
                  <a:srgbClr val="000000"/>
                </a:solidFill>
                <a:latin typeface="Calibri" panose="020F0502020204030204" pitchFamily="34" charset="0"/>
              </a:rPr>
              <a:t>Hispanic/Latino persons can be of any race.</a:t>
            </a:r>
          </a:p>
        </p:txBody>
      </p:sp>
      <p:pic>
        <p:nvPicPr>
          <p:cNvPr id="6" name="Picture 5" descr="CDC Logo">
            <a:extLst>
              <a:ext uri="{FF2B5EF4-FFF2-40B4-BE49-F238E27FC236}">
                <a16:creationId xmlns:a16="http://schemas.microsoft.com/office/drawing/2014/main" id="{842AF3EF-3638-75A2-8D2A-BD7AAF4FDA58}"/>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4214228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9A9C039-2450-B47B-6A1E-A021D2CF3968}"/>
              </a:ext>
              <a:ext uri="{C183D7F6-B498-43B3-948B-1728B52AA6E4}">
                <adec:decorative xmlns:adec="http://schemas.microsoft.com/office/drawing/2017/decorative" val="0"/>
              </a:ext>
            </a:extLst>
          </p:cNvPr>
          <p:cNvSpPr>
            <a:spLocks noGrp="1"/>
          </p:cNvSpPr>
          <p:nvPr>
            <p:ph type="title"/>
          </p:nvPr>
        </p:nvSpPr>
        <p:spPr>
          <a:xfrm>
            <a:off x="0" y="0"/>
            <a:ext cx="9278470" cy="857250"/>
          </a:xfrm>
        </p:spPr>
        <p:txBody>
          <a:bodyPr/>
          <a:lstStyle/>
          <a:p>
            <a:pPr>
              <a:lnSpc>
                <a:spcPct val="100000"/>
              </a:lnSpc>
            </a:pPr>
            <a:r>
              <a:rPr lang="en-US" sz="2000" dirty="0">
                <a:solidFill>
                  <a:schemeClr val="bg1"/>
                </a:solidFill>
                <a:latin typeface="Calibri" panose="020F0502020204030204" pitchFamily="34" charset="0"/>
              </a:rPr>
              <a:t>HIV diagnoses and population among females, by race/ethnicity, 2023—United States</a:t>
            </a:r>
          </a:p>
        </p:txBody>
      </p:sp>
      <p:pic>
        <p:nvPicPr>
          <p:cNvPr id="5" name="Picture 4" descr="This slide presents a butterfly chart of HIV diagnoses and population among females aged ≥13 years, by age race/ethnicity, during 2023 in the United States.">
            <a:extLst>
              <a:ext uri="{FF2B5EF4-FFF2-40B4-BE49-F238E27FC236}">
                <a16:creationId xmlns:a16="http://schemas.microsoft.com/office/drawing/2014/main" id="{3451662E-B20D-8B33-01EA-56F3BA9A9B21}"/>
              </a:ext>
            </a:extLst>
          </p:cNvPr>
          <p:cNvPicPr>
            <a:picLocks noChangeAspect="1"/>
          </p:cNvPicPr>
          <p:nvPr/>
        </p:nvPicPr>
        <p:blipFill>
          <a:blip r:embed="rId3"/>
          <a:stretch>
            <a:fillRect/>
          </a:stretch>
        </p:blipFill>
        <p:spPr>
          <a:xfrm>
            <a:off x="0" y="857250"/>
            <a:ext cx="8955800" cy="3871296"/>
          </a:xfrm>
          <a:prstGeom prst="rect">
            <a:avLst/>
          </a:prstGeom>
        </p:spPr>
      </p:pic>
      <p:sp>
        <p:nvSpPr>
          <p:cNvPr id="2" name="TextBox 1">
            <a:extLst>
              <a:ext uri="{FF2B5EF4-FFF2-40B4-BE49-F238E27FC236}">
                <a16:creationId xmlns:a16="http://schemas.microsoft.com/office/drawing/2014/main" id="{5DC32F70-2B8C-9466-AC3D-2BD6DEDF2E3A}"/>
              </a:ext>
            </a:extLst>
          </p:cNvPr>
          <p:cNvSpPr txBox="1"/>
          <p:nvPr/>
        </p:nvSpPr>
        <p:spPr>
          <a:xfrm>
            <a:off x="138974" y="4811618"/>
            <a:ext cx="8421088" cy="230832"/>
          </a:xfrm>
          <a:prstGeom prst="rect">
            <a:avLst/>
          </a:prstGeom>
          <a:noFill/>
        </p:spPr>
        <p:txBody>
          <a:bodyPr wrap="square" rtlCol="0">
            <a:spAutoFit/>
          </a:bodyPr>
          <a:lstStyle/>
          <a:p>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13 </a:t>
            </a:r>
            <a:r>
              <a:rPr lang="en-US" sz="900" b="0" i="0">
                <a:solidFill>
                  <a:srgbClr val="000000"/>
                </a:solidFill>
                <a:effectLst/>
                <a:latin typeface="Calibri" panose="020F0502020204030204" pitchFamily="34" charset="0"/>
              </a:rPr>
              <a:t>years at diagnosis. Hispanic/Latino persons can be of any race. </a:t>
            </a:r>
            <a:endParaRPr lang="en-US" sz="900">
              <a:solidFill>
                <a:srgbClr val="000000"/>
              </a:solidFill>
              <a:latin typeface="Calibri" panose="020F0502020204030204" pitchFamily="34" charset="0"/>
            </a:endParaRPr>
          </a:p>
        </p:txBody>
      </p:sp>
      <p:pic>
        <p:nvPicPr>
          <p:cNvPr id="7" name="Picture 6" descr="CDC Logo">
            <a:extLst>
              <a:ext uri="{FF2B5EF4-FFF2-40B4-BE49-F238E27FC236}">
                <a16:creationId xmlns:a16="http://schemas.microsoft.com/office/drawing/2014/main" id="{49ED869B-BDAC-3704-8490-E68D2F5789C0}"/>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45339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DECA22-8EB3-D507-C769-A80858D32A7B}"/>
              </a:ext>
              <a:ext uri="{C183D7F6-B498-43B3-948B-1728B52AA6E4}">
                <adec:decorative xmlns:adec="http://schemas.microsoft.com/office/drawing/2017/decorative" val="0"/>
              </a:ext>
            </a:extLst>
          </p:cNvPr>
          <p:cNvSpPr>
            <a:spLocks noGrp="1"/>
          </p:cNvSpPr>
          <p:nvPr>
            <p:ph type="title"/>
          </p:nvPr>
        </p:nvSpPr>
        <p:spPr>
          <a:xfrm>
            <a:off x="457200" y="205979"/>
            <a:ext cx="8229600" cy="857250"/>
          </a:xfrm>
        </p:spPr>
        <p:txBody>
          <a:bodyPr/>
          <a:lstStyle/>
          <a:p>
            <a:r>
              <a:rPr lang="en-US" dirty="0"/>
              <a:t>Data Sources and Technical Notes</a:t>
            </a:r>
            <a:endParaRPr lang="en-US" sz="1800" dirty="0"/>
          </a:p>
        </p:txBody>
      </p:sp>
      <p:pic>
        <p:nvPicPr>
          <p:cNvPr id="6" name="Picture 5" descr="Data Sources and Technical Notes">
            <a:extLst>
              <a:ext uri="{FF2B5EF4-FFF2-40B4-BE49-F238E27FC236}">
                <a16:creationId xmlns:a16="http://schemas.microsoft.com/office/drawing/2014/main" id="{4FCCE41C-37BB-4E32-B786-8A095F6C3C0B}"/>
              </a:ext>
            </a:extLst>
          </p:cNvPr>
          <p:cNvPicPr>
            <a:picLocks noChangeAspect="1"/>
          </p:cNvPicPr>
          <p:nvPr/>
        </p:nvPicPr>
        <p:blipFill>
          <a:blip r:embed="rId3"/>
          <a:stretch>
            <a:fillRect/>
          </a:stretch>
        </p:blipFill>
        <p:spPr>
          <a:xfrm>
            <a:off x="344057" y="1270141"/>
            <a:ext cx="8455885" cy="2603218"/>
          </a:xfrm>
          <a:prstGeom prst="rect">
            <a:avLst/>
          </a:prstGeom>
        </p:spPr>
      </p:pic>
      <p:pic>
        <p:nvPicPr>
          <p:cNvPr id="4" name="Picture 3" descr="CDC Logo">
            <a:extLst>
              <a:ext uri="{FF2B5EF4-FFF2-40B4-BE49-F238E27FC236}">
                <a16:creationId xmlns:a16="http://schemas.microsoft.com/office/drawing/2014/main" id="{5FD5A4E2-A67B-056D-EB61-3CECDBFD58CE}"/>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9684068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0E3DBEB0-7163-DA8A-7339-0D19279B46BC}"/>
              </a:ext>
              <a:ext uri="{C183D7F6-B498-43B3-948B-1728B52AA6E4}">
                <adec:decorative xmlns:adec="http://schemas.microsoft.com/office/drawing/2017/decorative" val="0"/>
              </a:ext>
            </a:extLst>
          </p:cNvPr>
          <p:cNvSpPr>
            <a:spLocks noGrp="1"/>
          </p:cNvSpPr>
          <p:nvPr>
            <p:ph type="title"/>
          </p:nvPr>
        </p:nvSpPr>
        <p:spPr>
          <a:xfrm>
            <a:off x="180754" y="0"/>
            <a:ext cx="8963246" cy="857250"/>
          </a:xfrm>
        </p:spPr>
        <p:txBody>
          <a:bodyPr/>
          <a:lstStyle/>
          <a:p>
            <a:pPr>
              <a:lnSpc>
                <a:spcPct val="100000"/>
              </a:lnSpc>
            </a:pPr>
            <a:r>
              <a:rPr lang="en-US" sz="2000">
                <a:solidFill>
                  <a:schemeClr val="bg1"/>
                </a:solidFill>
                <a:latin typeface="Calibri" panose="020F0502020204030204" pitchFamily="34" charset="0"/>
              </a:rPr>
              <a:t>HIV diagnoses among females, by selected characteristics, 2023—United States</a:t>
            </a:r>
          </a:p>
        </p:txBody>
      </p:sp>
      <p:pic>
        <p:nvPicPr>
          <p:cNvPr id="7" name="Picture 6" descr="This slide presents rates of HIV diagnoses, by selected characteristics among females aged ≥13 years during 2023 in the United States.">
            <a:extLst>
              <a:ext uri="{FF2B5EF4-FFF2-40B4-BE49-F238E27FC236}">
                <a16:creationId xmlns:a16="http://schemas.microsoft.com/office/drawing/2014/main" id="{B5B25346-1AE7-C541-78C2-2FBA43B3D02E}"/>
              </a:ext>
            </a:extLst>
          </p:cNvPr>
          <p:cNvPicPr>
            <a:picLocks noChangeAspect="1"/>
          </p:cNvPicPr>
          <p:nvPr/>
        </p:nvPicPr>
        <p:blipFill>
          <a:blip r:embed="rId3"/>
          <a:stretch>
            <a:fillRect/>
          </a:stretch>
        </p:blipFill>
        <p:spPr>
          <a:xfrm>
            <a:off x="573206" y="875163"/>
            <a:ext cx="7891427" cy="3868468"/>
          </a:xfrm>
          <a:prstGeom prst="rect">
            <a:avLst/>
          </a:prstGeom>
        </p:spPr>
      </p:pic>
      <p:sp>
        <p:nvSpPr>
          <p:cNvPr id="5" name="TextBox 4">
            <a:extLst>
              <a:ext uri="{FF2B5EF4-FFF2-40B4-BE49-F238E27FC236}">
                <a16:creationId xmlns:a16="http://schemas.microsoft.com/office/drawing/2014/main" id="{9EF3A413-4E51-EFF5-145A-E0E4E8AB7327}"/>
              </a:ext>
            </a:extLst>
          </p:cNvPr>
          <p:cNvSpPr txBox="1"/>
          <p:nvPr/>
        </p:nvSpPr>
        <p:spPr>
          <a:xfrm>
            <a:off x="180754" y="4803740"/>
            <a:ext cx="8421088" cy="230832"/>
          </a:xfrm>
          <a:prstGeom prst="rect">
            <a:avLst/>
          </a:prstGeom>
          <a:noFill/>
        </p:spPr>
        <p:txBody>
          <a:bodyPr wrap="square" rtlCol="0">
            <a:spAutoFit/>
          </a:bodyPr>
          <a:lstStyle/>
          <a:p>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13 </a:t>
            </a:r>
            <a:r>
              <a:rPr lang="en-US" sz="900" b="0" i="0">
                <a:solidFill>
                  <a:srgbClr val="000000"/>
                </a:solidFill>
                <a:effectLst/>
                <a:latin typeface="Calibri" panose="020F0502020204030204" pitchFamily="34" charset="0"/>
              </a:rPr>
              <a:t>years at diagnosis. Rates are per 100,000. Hispanic/Latino persons can be of any race. </a:t>
            </a:r>
            <a:endParaRPr lang="en-US" sz="900">
              <a:solidFill>
                <a:srgbClr val="000000"/>
              </a:solidFill>
              <a:latin typeface="Calibri" panose="020F0502020204030204" pitchFamily="34" charset="0"/>
            </a:endParaRPr>
          </a:p>
        </p:txBody>
      </p:sp>
      <p:pic>
        <p:nvPicPr>
          <p:cNvPr id="2" name="Picture 1" descr="CDC Logo">
            <a:extLst>
              <a:ext uri="{FF2B5EF4-FFF2-40B4-BE49-F238E27FC236}">
                <a16:creationId xmlns:a16="http://schemas.microsoft.com/office/drawing/2014/main" id="{DCD2D32D-0566-0F24-D760-BD49ADECE92F}"/>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698606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485847E6-E968-5D70-D0F5-7D908F28D2C3}"/>
              </a:ext>
              <a:ext uri="{C183D7F6-B498-43B3-948B-1728B52AA6E4}">
                <adec:decorative xmlns:adec="http://schemas.microsoft.com/office/drawing/2017/decorative" val="0"/>
              </a:ext>
            </a:extLst>
          </p:cNvPr>
          <p:cNvSpPr>
            <a:spLocks noGrp="1"/>
          </p:cNvSpPr>
          <p:nvPr>
            <p:ph type="title"/>
          </p:nvPr>
        </p:nvSpPr>
        <p:spPr>
          <a:xfrm>
            <a:off x="242596" y="-12107"/>
            <a:ext cx="8565503" cy="812207"/>
          </a:xfrm>
        </p:spPr>
        <p:txBody>
          <a:bodyPr/>
          <a:lstStyle/>
          <a:p>
            <a:pPr>
              <a:lnSpc>
                <a:spcPct val="100000"/>
              </a:lnSpc>
            </a:pPr>
            <a:r>
              <a:rPr lang="en-US" sz="2000">
                <a:solidFill>
                  <a:schemeClr val="bg1"/>
                </a:solidFill>
                <a:latin typeface="Calibri" panose="020F0502020204030204" pitchFamily="34" charset="0"/>
              </a:rPr>
              <a:t>HIV diagnoses among Black females, by selected characteristics, 2023—United States</a:t>
            </a:r>
          </a:p>
        </p:txBody>
      </p:sp>
      <p:pic>
        <p:nvPicPr>
          <p:cNvPr id="7" name="Picture 6" descr="This slide presents rates of HIV diagnoses, by selected characteristics among Black females aged ≥13 years during 2023 in the United States.">
            <a:extLst>
              <a:ext uri="{FF2B5EF4-FFF2-40B4-BE49-F238E27FC236}">
                <a16:creationId xmlns:a16="http://schemas.microsoft.com/office/drawing/2014/main" id="{F6356FC3-9F4F-7FBA-CDCD-4277B1CB1D85}"/>
              </a:ext>
            </a:extLst>
          </p:cNvPr>
          <p:cNvPicPr>
            <a:picLocks noChangeAspect="1"/>
          </p:cNvPicPr>
          <p:nvPr/>
        </p:nvPicPr>
        <p:blipFill>
          <a:blip r:embed="rId3"/>
          <a:stretch>
            <a:fillRect/>
          </a:stretch>
        </p:blipFill>
        <p:spPr>
          <a:xfrm>
            <a:off x="457201" y="851220"/>
            <a:ext cx="8033938" cy="3723647"/>
          </a:xfrm>
          <a:prstGeom prst="rect">
            <a:avLst/>
          </a:prstGeom>
        </p:spPr>
      </p:pic>
      <p:sp>
        <p:nvSpPr>
          <p:cNvPr id="3" name="TextBox 2">
            <a:extLst>
              <a:ext uri="{FF2B5EF4-FFF2-40B4-BE49-F238E27FC236}">
                <a16:creationId xmlns:a16="http://schemas.microsoft.com/office/drawing/2014/main" id="{9C556FB4-B42B-A116-04A5-4917CD4BDDD2}"/>
              </a:ext>
            </a:extLst>
          </p:cNvPr>
          <p:cNvSpPr txBox="1"/>
          <p:nvPr/>
        </p:nvSpPr>
        <p:spPr>
          <a:xfrm>
            <a:off x="235409" y="4818103"/>
            <a:ext cx="7723235" cy="230832"/>
          </a:xfrm>
          <a:prstGeom prst="rect">
            <a:avLst/>
          </a:prstGeom>
          <a:noFill/>
        </p:spPr>
        <p:txBody>
          <a:bodyPr wrap="square" rtlCol="0">
            <a:spAutoFit/>
          </a:bodyPr>
          <a:lstStyle/>
          <a:p>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13 </a:t>
            </a:r>
            <a:r>
              <a:rPr lang="en-US" sz="900" b="0" i="0">
                <a:solidFill>
                  <a:srgbClr val="000000"/>
                </a:solidFill>
                <a:effectLst/>
                <a:latin typeface="Calibri" panose="020F0502020204030204" pitchFamily="34" charset="0"/>
              </a:rPr>
              <a:t>years at diagnosis. Rates are per 100,000. </a:t>
            </a:r>
            <a:endParaRPr lang="en-US" sz="900">
              <a:solidFill>
                <a:srgbClr val="000000"/>
              </a:solidFill>
              <a:latin typeface="Calibri" panose="020F0502020204030204" pitchFamily="34" charset="0"/>
            </a:endParaRPr>
          </a:p>
        </p:txBody>
      </p:sp>
      <p:pic>
        <p:nvPicPr>
          <p:cNvPr id="6" name="Picture 5" descr="CDC Logo">
            <a:extLst>
              <a:ext uri="{FF2B5EF4-FFF2-40B4-BE49-F238E27FC236}">
                <a16:creationId xmlns:a16="http://schemas.microsoft.com/office/drawing/2014/main" id="{842AF3EF-3638-75A2-8D2A-BD7AAF4FDA58}"/>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1840634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3B6DBE-1F1B-DCF8-A916-01E0212BDCE3}"/>
              </a:ext>
              <a:ext uri="{C183D7F6-B498-43B3-948B-1728B52AA6E4}">
                <adec:decorative xmlns:adec="http://schemas.microsoft.com/office/drawing/2017/decorative" val="0"/>
              </a:ext>
            </a:extLst>
          </p:cNvPr>
          <p:cNvSpPr>
            <a:spLocks noGrp="1"/>
          </p:cNvSpPr>
          <p:nvPr>
            <p:ph type="title"/>
          </p:nvPr>
        </p:nvSpPr>
        <p:spPr>
          <a:xfrm>
            <a:off x="242371" y="0"/>
            <a:ext cx="8648242" cy="857250"/>
          </a:xfrm>
        </p:spPr>
        <p:txBody>
          <a:bodyPr/>
          <a:lstStyle/>
          <a:p>
            <a:pPr>
              <a:lnSpc>
                <a:spcPct val="100000"/>
              </a:lnSpc>
            </a:pPr>
            <a:r>
              <a:rPr lang="en-US" sz="2000" dirty="0">
                <a:solidFill>
                  <a:schemeClr val="bg1"/>
                </a:solidFill>
                <a:latin typeface="Calibri" panose="020F0502020204030204" pitchFamily="34" charset="0"/>
              </a:rPr>
              <a:t>HIV diagnoses among persons aged 13–24 years, by selected characteristics, 2023—United States and 6 territories and freely associated states</a:t>
            </a:r>
          </a:p>
        </p:txBody>
      </p:sp>
      <p:pic>
        <p:nvPicPr>
          <p:cNvPr id="2" name="Picture 1" descr="This slide presents a horizontal bar chart of HIV diagnoses among persons aged 13–24, by selected characteristics, during 2023 in the United States and 6 territories and freely associated states.">
            <a:extLst>
              <a:ext uri="{FF2B5EF4-FFF2-40B4-BE49-F238E27FC236}">
                <a16:creationId xmlns:a16="http://schemas.microsoft.com/office/drawing/2014/main" id="{34BCB791-556C-63C9-8B57-242BBBE9C3CF}"/>
              </a:ext>
            </a:extLst>
          </p:cNvPr>
          <p:cNvPicPr>
            <a:picLocks noChangeAspect="1"/>
          </p:cNvPicPr>
          <p:nvPr/>
        </p:nvPicPr>
        <p:blipFill>
          <a:blip r:embed="rId3"/>
          <a:stretch>
            <a:fillRect/>
          </a:stretch>
        </p:blipFill>
        <p:spPr>
          <a:xfrm>
            <a:off x="427602" y="437964"/>
            <a:ext cx="8229072" cy="4298769"/>
          </a:xfrm>
          <a:prstGeom prst="rect">
            <a:avLst/>
          </a:prstGeom>
        </p:spPr>
      </p:pic>
      <p:sp>
        <p:nvSpPr>
          <p:cNvPr id="3" name="TextBox 2">
            <a:extLst>
              <a:ext uri="{FF2B5EF4-FFF2-40B4-BE49-F238E27FC236}">
                <a16:creationId xmlns:a16="http://schemas.microsoft.com/office/drawing/2014/main" id="{89319464-A802-EF8E-9453-DFD6BEF7F3FC}"/>
              </a:ext>
            </a:extLst>
          </p:cNvPr>
          <p:cNvSpPr txBox="1"/>
          <p:nvPr/>
        </p:nvSpPr>
        <p:spPr>
          <a:xfrm>
            <a:off x="141435" y="4817057"/>
            <a:ext cx="8421088" cy="230832"/>
          </a:xfrm>
          <a:prstGeom prst="rect">
            <a:avLst/>
          </a:prstGeom>
          <a:noFill/>
        </p:spPr>
        <p:txBody>
          <a:bodyPr wrap="square" rtlCol="0">
            <a:spAutoFit/>
          </a:bodyPr>
          <a:lstStyle/>
          <a:p>
            <a:r>
              <a:rPr lang="en-US" sz="900" i="1">
                <a:solidFill>
                  <a:srgbClr val="000000"/>
                </a:solidFill>
                <a:latin typeface="Calibri" panose="020F0502020204030204" pitchFamily="34" charset="0"/>
              </a:rPr>
              <a:t>Note. </a:t>
            </a:r>
            <a:r>
              <a:rPr lang="en-US" sz="900" b="0" i="0">
                <a:solidFill>
                  <a:srgbClr val="000000"/>
                </a:solidFill>
                <a:effectLst/>
                <a:latin typeface="Calibri" panose="020F0502020204030204" pitchFamily="34" charset="0"/>
              </a:rPr>
              <a:t>Hispanic/Latino persons can be of any race. </a:t>
            </a:r>
            <a:endParaRPr lang="en-US" sz="900">
              <a:solidFill>
                <a:srgbClr val="000000"/>
              </a:solidFill>
              <a:latin typeface="Calibri" panose="020F0502020204030204" pitchFamily="34" charset="0"/>
            </a:endParaRPr>
          </a:p>
        </p:txBody>
      </p:sp>
      <p:pic>
        <p:nvPicPr>
          <p:cNvPr id="7" name="Picture 6" descr="CDC Logo">
            <a:extLst>
              <a:ext uri="{FF2B5EF4-FFF2-40B4-BE49-F238E27FC236}">
                <a16:creationId xmlns:a16="http://schemas.microsoft.com/office/drawing/2014/main" id="{6D193182-3336-CEFC-C551-96512B66636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672726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D543C7A-8D49-A359-AF1E-1CD471A625D7}"/>
              </a:ext>
              <a:ext uri="{C183D7F6-B498-43B3-948B-1728B52AA6E4}">
                <adec:decorative xmlns:adec="http://schemas.microsoft.com/office/drawing/2017/decorative" val="0"/>
              </a:ext>
            </a:extLst>
          </p:cNvPr>
          <p:cNvSpPr>
            <a:spLocks noGrp="1"/>
          </p:cNvSpPr>
          <p:nvPr>
            <p:ph type="title"/>
          </p:nvPr>
        </p:nvSpPr>
        <p:spPr>
          <a:xfrm>
            <a:off x="235795" y="0"/>
            <a:ext cx="8821052" cy="857250"/>
          </a:xfrm>
        </p:spPr>
        <p:txBody>
          <a:bodyPr/>
          <a:lstStyle/>
          <a:p>
            <a:pPr>
              <a:lnSpc>
                <a:spcPct val="100000"/>
              </a:lnSpc>
            </a:pPr>
            <a:r>
              <a:rPr lang="en-US" sz="2000">
                <a:solidFill>
                  <a:schemeClr val="bg1"/>
                </a:solidFill>
                <a:latin typeface="Calibri" panose="020F0502020204030204" pitchFamily="34" charset="0"/>
              </a:rPr>
              <a:t>HIV diagnoses among persons aged 13–24 years, by selected characteristics, 2023—United States</a:t>
            </a:r>
          </a:p>
        </p:txBody>
      </p:sp>
      <p:pic>
        <p:nvPicPr>
          <p:cNvPr id="7" name="Picture 6" descr="This slide presents rates of HIV diagnoses, by selected characteristics among persons aged 13–24 years during 2023 in the United States.">
            <a:extLst>
              <a:ext uri="{FF2B5EF4-FFF2-40B4-BE49-F238E27FC236}">
                <a16:creationId xmlns:a16="http://schemas.microsoft.com/office/drawing/2014/main" id="{AFFE9683-1015-43A5-AA18-5FF19615EFE6}"/>
              </a:ext>
            </a:extLst>
          </p:cNvPr>
          <p:cNvPicPr>
            <a:picLocks noChangeAspect="1"/>
          </p:cNvPicPr>
          <p:nvPr/>
        </p:nvPicPr>
        <p:blipFill>
          <a:blip r:embed="rId3"/>
          <a:stretch>
            <a:fillRect/>
          </a:stretch>
        </p:blipFill>
        <p:spPr>
          <a:xfrm>
            <a:off x="481229" y="784753"/>
            <a:ext cx="8181541" cy="3962743"/>
          </a:xfrm>
          <a:prstGeom prst="rect">
            <a:avLst/>
          </a:prstGeom>
        </p:spPr>
      </p:pic>
      <p:sp>
        <p:nvSpPr>
          <p:cNvPr id="5" name="TextBox 4">
            <a:extLst>
              <a:ext uri="{FF2B5EF4-FFF2-40B4-BE49-F238E27FC236}">
                <a16:creationId xmlns:a16="http://schemas.microsoft.com/office/drawing/2014/main" id="{B4F0984A-218B-50BF-A303-9F574FB0887E}"/>
              </a:ext>
            </a:extLst>
          </p:cNvPr>
          <p:cNvSpPr txBox="1"/>
          <p:nvPr/>
        </p:nvSpPr>
        <p:spPr>
          <a:xfrm>
            <a:off x="87154" y="4817057"/>
            <a:ext cx="8421088" cy="230832"/>
          </a:xfrm>
          <a:prstGeom prst="rect">
            <a:avLst/>
          </a:prstGeom>
          <a:noFill/>
        </p:spPr>
        <p:txBody>
          <a:bodyPr wrap="square" rtlCol="0">
            <a:spAutoFit/>
          </a:bodyPr>
          <a:lstStyle/>
          <a:p>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Rates are per 100,000. </a:t>
            </a:r>
            <a:r>
              <a:rPr lang="en-US" sz="900" b="0" i="0">
                <a:solidFill>
                  <a:srgbClr val="000000"/>
                </a:solidFill>
                <a:effectLst/>
                <a:latin typeface="Calibri" panose="020F0502020204030204" pitchFamily="34" charset="0"/>
              </a:rPr>
              <a:t>Hispanic/Latino persons can be of any race. </a:t>
            </a:r>
            <a:endParaRPr lang="en-US" sz="900">
              <a:solidFill>
                <a:srgbClr val="000000"/>
              </a:solidFill>
              <a:latin typeface="Calibri" panose="020F0502020204030204" pitchFamily="34" charset="0"/>
            </a:endParaRPr>
          </a:p>
        </p:txBody>
      </p:sp>
      <p:pic>
        <p:nvPicPr>
          <p:cNvPr id="2" name="Picture 1" descr="CDC Logo">
            <a:extLst>
              <a:ext uri="{FF2B5EF4-FFF2-40B4-BE49-F238E27FC236}">
                <a16:creationId xmlns:a16="http://schemas.microsoft.com/office/drawing/2014/main" id="{93D6A3C0-FA38-C063-18AF-09E96D804BBE}"/>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1915884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D543C7A-8D49-A359-AF1E-1CD471A625D7}"/>
              </a:ext>
              <a:ext uri="{C183D7F6-B498-43B3-948B-1728B52AA6E4}">
                <adec:decorative xmlns:adec="http://schemas.microsoft.com/office/drawing/2017/decorative" val="0"/>
              </a:ext>
            </a:extLst>
          </p:cNvPr>
          <p:cNvSpPr>
            <a:spLocks noGrp="1"/>
          </p:cNvSpPr>
          <p:nvPr>
            <p:ph type="title"/>
          </p:nvPr>
        </p:nvSpPr>
        <p:spPr>
          <a:xfrm>
            <a:off x="235795" y="0"/>
            <a:ext cx="8821052" cy="857250"/>
          </a:xfrm>
        </p:spPr>
        <p:txBody>
          <a:bodyPr/>
          <a:lstStyle/>
          <a:p>
            <a:pPr>
              <a:lnSpc>
                <a:spcPct val="100000"/>
              </a:lnSpc>
            </a:pPr>
            <a:r>
              <a:rPr lang="en-US" sz="2000" dirty="0">
                <a:solidFill>
                  <a:schemeClr val="bg1"/>
                </a:solidFill>
                <a:latin typeface="Calibri" panose="020F0502020204030204" pitchFamily="34" charset="0"/>
              </a:rPr>
              <a:t>HIV diagnoses among persons aged 13–24 years, by sex and transmission category, 2023—United States and 6 territories and freely associated states</a:t>
            </a:r>
          </a:p>
        </p:txBody>
      </p:sp>
      <p:pic>
        <p:nvPicPr>
          <p:cNvPr id="3" name="Picture 2" descr="This slide presents a horizontal bar chart of HIV diagnoses among persons aged 13–24 years, by sex and transmission category, during 2023 in the United States and 6 territories and freely associated states.">
            <a:extLst>
              <a:ext uri="{FF2B5EF4-FFF2-40B4-BE49-F238E27FC236}">
                <a16:creationId xmlns:a16="http://schemas.microsoft.com/office/drawing/2014/main" id="{EC43B0A3-EAC2-5271-EC27-A88D5BEB43A3}"/>
              </a:ext>
            </a:extLst>
          </p:cNvPr>
          <p:cNvPicPr>
            <a:picLocks noChangeAspect="1"/>
          </p:cNvPicPr>
          <p:nvPr/>
        </p:nvPicPr>
        <p:blipFill>
          <a:blip r:embed="rId3"/>
          <a:stretch>
            <a:fillRect/>
          </a:stretch>
        </p:blipFill>
        <p:spPr>
          <a:xfrm>
            <a:off x="161161" y="857250"/>
            <a:ext cx="8821677" cy="4017612"/>
          </a:xfrm>
          <a:prstGeom prst="rect">
            <a:avLst/>
          </a:prstGeom>
        </p:spPr>
      </p:pic>
      <p:pic>
        <p:nvPicPr>
          <p:cNvPr id="2" name="Picture 1" descr="CDC Logo">
            <a:extLst>
              <a:ext uri="{FF2B5EF4-FFF2-40B4-BE49-F238E27FC236}">
                <a16:creationId xmlns:a16="http://schemas.microsoft.com/office/drawing/2014/main" id="{93D6A3C0-FA38-C063-18AF-09E96D804BBE}"/>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328991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04FA401-4A52-EE22-73FD-B485959B7698}"/>
              </a:ext>
              <a:ext uri="{C183D7F6-B498-43B3-948B-1728B52AA6E4}">
                <adec:decorative xmlns:adec="http://schemas.microsoft.com/office/drawing/2017/decorative" val="0"/>
              </a:ext>
            </a:extLst>
          </p:cNvPr>
          <p:cNvSpPr>
            <a:spLocks noGrp="1"/>
          </p:cNvSpPr>
          <p:nvPr>
            <p:ph type="title"/>
          </p:nvPr>
        </p:nvSpPr>
        <p:spPr>
          <a:xfrm>
            <a:off x="231354" y="0"/>
            <a:ext cx="8681292" cy="857250"/>
          </a:xfrm>
        </p:spPr>
        <p:txBody>
          <a:bodyPr/>
          <a:lstStyle/>
          <a:p>
            <a:pPr>
              <a:lnSpc>
                <a:spcPct val="100000"/>
              </a:lnSpc>
            </a:pPr>
            <a:r>
              <a:rPr lang="en-US" sz="2000">
                <a:solidFill>
                  <a:schemeClr val="bg1"/>
                </a:solidFill>
                <a:latin typeface="Calibri" panose="020F0502020204030204" pitchFamily="34" charset="0"/>
              </a:rPr>
              <a:t>HIV diagnoses among persons aged ≥ 55 years, by selected characteristics, 2023—United States and 6 territories and freely associated states</a:t>
            </a:r>
          </a:p>
        </p:txBody>
      </p:sp>
      <p:pic>
        <p:nvPicPr>
          <p:cNvPr id="3" name="Picture 2" descr="This slide presents a horizontal bar chart of HIV diagnoses among persons aged ≥55 years, by selected characteristics, during 2023 in the United States and 6 territories and freely associated states.">
            <a:extLst>
              <a:ext uri="{FF2B5EF4-FFF2-40B4-BE49-F238E27FC236}">
                <a16:creationId xmlns:a16="http://schemas.microsoft.com/office/drawing/2014/main" id="{8C29D8C0-B232-9D28-B3B3-B89ACFF8D3DB}"/>
              </a:ext>
            </a:extLst>
          </p:cNvPr>
          <p:cNvPicPr>
            <a:picLocks noChangeAspect="1"/>
          </p:cNvPicPr>
          <p:nvPr/>
        </p:nvPicPr>
        <p:blipFill>
          <a:blip r:embed="rId3"/>
          <a:stretch>
            <a:fillRect/>
          </a:stretch>
        </p:blipFill>
        <p:spPr>
          <a:xfrm>
            <a:off x="231355" y="422723"/>
            <a:ext cx="8571636" cy="4353750"/>
          </a:xfrm>
          <a:prstGeom prst="rect">
            <a:avLst/>
          </a:prstGeom>
        </p:spPr>
      </p:pic>
      <p:sp>
        <p:nvSpPr>
          <p:cNvPr id="2" name="TextBox 1">
            <a:extLst>
              <a:ext uri="{FF2B5EF4-FFF2-40B4-BE49-F238E27FC236}">
                <a16:creationId xmlns:a16="http://schemas.microsoft.com/office/drawing/2014/main" id="{4D95DAA6-8308-6738-CE1F-54ABCE5FCC92}"/>
              </a:ext>
            </a:extLst>
          </p:cNvPr>
          <p:cNvSpPr txBox="1"/>
          <p:nvPr/>
        </p:nvSpPr>
        <p:spPr>
          <a:xfrm>
            <a:off x="87154" y="4817057"/>
            <a:ext cx="8421088" cy="230832"/>
          </a:xfrm>
          <a:prstGeom prst="rect">
            <a:avLst/>
          </a:prstGeom>
          <a:noFill/>
        </p:spPr>
        <p:txBody>
          <a:bodyPr wrap="square" rtlCol="0">
            <a:spAutoFit/>
          </a:bodyPr>
          <a:lstStyle/>
          <a:p>
            <a:r>
              <a:rPr lang="en-US" sz="900" i="1">
                <a:solidFill>
                  <a:srgbClr val="000000"/>
                </a:solidFill>
                <a:latin typeface="Calibri" panose="020F0502020204030204" pitchFamily="34" charset="0"/>
              </a:rPr>
              <a:t>Note. </a:t>
            </a:r>
            <a:r>
              <a:rPr lang="en-US" sz="900" b="0" i="0">
                <a:solidFill>
                  <a:srgbClr val="000000"/>
                </a:solidFill>
                <a:effectLst/>
                <a:latin typeface="Calibri" panose="020F0502020204030204" pitchFamily="34" charset="0"/>
              </a:rPr>
              <a:t>Hispanic/Latino persons can be of any race. </a:t>
            </a:r>
            <a:endParaRPr lang="en-US" sz="900">
              <a:solidFill>
                <a:srgbClr val="000000"/>
              </a:solidFill>
              <a:latin typeface="Calibri" panose="020F0502020204030204" pitchFamily="34" charset="0"/>
            </a:endParaRPr>
          </a:p>
        </p:txBody>
      </p:sp>
      <p:pic>
        <p:nvPicPr>
          <p:cNvPr id="17" name="Picture 16" descr="CDC Logo">
            <a:extLst>
              <a:ext uri="{FF2B5EF4-FFF2-40B4-BE49-F238E27FC236}">
                <a16:creationId xmlns:a16="http://schemas.microsoft.com/office/drawing/2014/main" id="{6EA27307-25AD-5F2E-2E37-F4BAD5B4602D}"/>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236724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27DB343-2BF5-7206-CCC5-BB44714B789A}"/>
              </a:ext>
              <a:ext uri="{C183D7F6-B498-43B3-948B-1728B52AA6E4}">
                <adec:decorative xmlns:adec="http://schemas.microsoft.com/office/drawing/2017/decorative" val="0"/>
              </a:ext>
            </a:extLst>
          </p:cNvPr>
          <p:cNvSpPr>
            <a:spLocks noGrp="1"/>
          </p:cNvSpPr>
          <p:nvPr>
            <p:ph type="title"/>
          </p:nvPr>
        </p:nvSpPr>
        <p:spPr>
          <a:xfrm>
            <a:off x="235795" y="0"/>
            <a:ext cx="8672410" cy="857250"/>
          </a:xfrm>
        </p:spPr>
        <p:txBody>
          <a:bodyPr/>
          <a:lstStyle/>
          <a:p>
            <a:pPr>
              <a:lnSpc>
                <a:spcPct val="100000"/>
              </a:lnSpc>
            </a:pPr>
            <a:r>
              <a:rPr lang="en-US" sz="2000">
                <a:solidFill>
                  <a:schemeClr val="bg1"/>
                </a:solidFill>
                <a:latin typeface="Calibri" panose="020F0502020204030204" pitchFamily="34" charset="0"/>
              </a:rPr>
              <a:t>HIV diagnoses among persons aged ≥ 55 years, by selected characteristics, 2023—United States</a:t>
            </a:r>
          </a:p>
        </p:txBody>
      </p:sp>
      <p:pic>
        <p:nvPicPr>
          <p:cNvPr id="3" name="Picture 2" descr="This slide presents rates of HIV diagnoses, by selected characteristics among persons aged ≥55 years during 2023 in the United States.">
            <a:extLst>
              <a:ext uri="{FF2B5EF4-FFF2-40B4-BE49-F238E27FC236}">
                <a16:creationId xmlns:a16="http://schemas.microsoft.com/office/drawing/2014/main" id="{252EE2E1-A390-A8E1-9FBD-7613C4E29BCB}"/>
              </a:ext>
            </a:extLst>
          </p:cNvPr>
          <p:cNvPicPr>
            <a:picLocks noChangeAspect="1"/>
          </p:cNvPicPr>
          <p:nvPr/>
        </p:nvPicPr>
        <p:blipFill>
          <a:blip r:embed="rId3"/>
          <a:stretch>
            <a:fillRect/>
          </a:stretch>
        </p:blipFill>
        <p:spPr>
          <a:xfrm>
            <a:off x="372774" y="729884"/>
            <a:ext cx="8193734" cy="4017612"/>
          </a:xfrm>
          <a:prstGeom prst="rect">
            <a:avLst/>
          </a:prstGeom>
        </p:spPr>
      </p:pic>
      <p:sp>
        <p:nvSpPr>
          <p:cNvPr id="5" name="TextBox 4">
            <a:extLst>
              <a:ext uri="{FF2B5EF4-FFF2-40B4-BE49-F238E27FC236}">
                <a16:creationId xmlns:a16="http://schemas.microsoft.com/office/drawing/2014/main" id="{FB699DC6-DC73-4BBC-82F1-8D706CCC0BF2}"/>
              </a:ext>
            </a:extLst>
          </p:cNvPr>
          <p:cNvSpPr txBox="1"/>
          <p:nvPr/>
        </p:nvSpPr>
        <p:spPr>
          <a:xfrm>
            <a:off x="87154" y="4807391"/>
            <a:ext cx="8421088" cy="230832"/>
          </a:xfrm>
          <a:prstGeom prst="rect">
            <a:avLst/>
          </a:prstGeom>
          <a:noFill/>
        </p:spPr>
        <p:txBody>
          <a:bodyPr wrap="square" rtlCol="0">
            <a:spAutoFit/>
          </a:bodyPr>
          <a:lstStyle/>
          <a:p>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Rates are per 100,000. </a:t>
            </a:r>
            <a:r>
              <a:rPr lang="en-US" sz="900" b="0" i="0">
                <a:solidFill>
                  <a:srgbClr val="000000"/>
                </a:solidFill>
                <a:effectLst/>
                <a:latin typeface="Calibri" panose="020F0502020204030204" pitchFamily="34" charset="0"/>
              </a:rPr>
              <a:t>Hispanic/Latino persons can be of any race. </a:t>
            </a:r>
            <a:endParaRPr lang="en-US" sz="900">
              <a:solidFill>
                <a:srgbClr val="000000"/>
              </a:solidFill>
              <a:latin typeface="Calibri" panose="020F0502020204030204" pitchFamily="34" charset="0"/>
            </a:endParaRPr>
          </a:p>
        </p:txBody>
      </p:sp>
      <p:pic>
        <p:nvPicPr>
          <p:cNvPr id="2" name="Picture 1" descr="CDC Logo">
            <a:extLst>
              <a:ext uri="{FF2B5EF4-FFF2-40B4-BE49-F238E27FC236}">
                <a16:creationId xmlns:a16="http://schemas.microsoft.com/office/drawing/2014/main" id="{7FE4FEA3-0BDB-E281-F0F5-BD22BCCC88A6}"/>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1425587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27DB343-2BF5-7206-CCC5-BB44714B789A}"/>
              </a:ext>
              <a:ext uri="{C183D7F6-B498-43B3-948B-1728B52AA6E4}">
                <adec:decorative xmlns:adec="http://schemas.microsoft.com/office/drawing/2017/decorative" val="0"/>
              </a:ext>
            </a:extLst>
          </p:cNvPr>
          <p:cNvSpPr>
            <a:spLocks noGrp="1"/>
          </p:cNvSpPr>
          <p:nvPr>
            <p:ph type="title"/>
          </p:nvPr>
        </p:nvSpPr>
        <p:spPr>
          <a:xfrm>
            <a:off x="235795" y="0"/>
            <a:ext cx="8672410" cy="857250"/>
          </a:xfrm>
        </p:spPr>
        <p:txBody>
          <a:bodyPr/>
          <a:lstStyle/>
          <a:p>
            <a:pPr>
              <a:lnSpc>
                <a:spcPct val="100000"/>
              </a:lnSpc>
            </a:pPr>
            <a:r>
              <a:rPr lang="en-US" sz="2000">
                <a:solidFill>
                  <a:schemeClr val="bg1"/>
                </a:solidFill>
                <a:latin typeface="Calibri" panose="020F0502020204030204" pitchFamily="34" charset="0"/>
              </a:rPr>
              <a:t>HIV diagnoses among persons aged ≥ 55 years, by sex and transmission category, 2023—United States and 6 territories and freely associated states</a:t>
            </a:r>
          </a:p>
        </p:txBody>
      </p:sp>
      <p:pic>
        <p:nvPicPr>
          <p:cNvPr id="3" name="Picture 2" descr="This slide presents a horizontal bar chart of HIV diagnoses among persons aged ≥55 years, by sex and transmission category, during 2023 in the United States and 6 territories and freely associated states.">
            <a:extLst>
              <a:ext uri="{FF2B5EF4-FFF2-40B4-BE49-F238E27FC236}">
                <a16:creationId xmlns:a16="http://schemas.microsoft.com/office/drawing/2014/main" id="{65DF41E5-828F-A031-38FD-19942A1DA143}"/>
              </a:ext>
            </a:extLst>
          </p:cNvPr>
          <p:cNvPicPr>
            <a:picLocks noChangeAspect="1"/>
          </p:cNvPicPr>
          <p:nvPr/>
        </p:nvPicPr>
        <p:blipFill>
          <a:blip r:embed="rId3"/>
          <a:stretch>
            <a:fillRect/>
          </a:stretch>
        </p:blipFill>
        <p:spPr>
          <a:xfrm>
            <a:off x="87154" y="939586"/>
            <a:ext cx="8954003" cy="3587841"/>
          </a:xfrm>
          <a:prstGeom prst="rect">
            <a:avLst/>
          </a:prstGeom>
        </p:spPr>
      </p:pic>
      <p:pic>
        <p:nvPicPr>
          <p:cNvPr id="2" name="Picture 1" descr="CDC Logo">
            <a:extLst>
              <a:ext uri="{FF2B5EF4-FFF2-40B4-BE49-F238E27FC236}">
                <a16:creationId xmlns:a16="http://schemas.microsoft.com/office/drawing/2014/main" id="{7FE4FEA3-0BDB-E281-F0F5-BD22BCCC88A6}"/>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446073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C5FBAFFF-63AE-E326-39A8-267B30AC306A}"/>
              </a:ext>
              <a:ext uri="{C183D7F6-B498-43B3-948B-1728B52AA6E4}">
                <adec:decorative xmlns:adec="http://schemas.microsoft.com/office/drawing/2017/decorative" val="0"/>
              </a:ext>
            </a:extLst>
          </p:cNvPr>
          <p:cNvSpPr>
            <a:spLocks noGrp="1"/>
          </p:cNvSpPr>
          <p:nvPr>
            <p:ph type="title"/>
          </p:nvPr>
        </p:nvSpPr>
        <p:spPr>
          <a:xfrm>
            <a:off x="231354" y="0"/>
            <a:ext cx="8416887" cy="857250"/>
          </a:xfrm>
        </p:spPr>
        <p:txBody>
          <a:bodyPr/>
          <a:lstStyle/>
          <a:p>
            <a:pPr>
              <a:lnSpc>
                <a:spcPct val="100000"/>
              </a:lnSpc>
            </a:pPr>
            <a:r>
              <a:rPr lang="en-US" sz="2000" dirty="0">
                <a:solidFill>
                  <a:schemeClr val="bg1"/>
                </a:solidFill>
                <a:latin typeface="Calibri" panose="020F0502020204030204" pitchFamily="34" charset="0"/>
              </a:rPr>
              <a:t>Persons living with diagnosed perinatally acquired HIV, year-end 2023—United States and 6 territories and freely associated states</a:t>
            </a:r>
          </a:p>
        </p:txBody>
      </p:sp>
      <p:pic>
        <p:nvPicPr>
          <p:cNvPr id="39" name="Picture 38" descr="Prevalence data should be interpreted with caution due to use of preliminary death data for the year 2023 reported to CDC as of December 2024.">
            <a:extLst>
              <a:ext uri="{FF2B5EF4-FFF2-40B4-BE49-F238E27FC236}">
                <a16:creationId xmlns:a16="http://schemas.microsoft.com/office/drawing/2014/main" id="{10C64E6D-025A-034F-D094-C866A1642F62}"/>
              </a:ext>
            </a:extLst>
          </p:cNvPr>
          <p:cNvPicPr>
            <a:picLocks noChangeAspect="1"/>
          </p:cNvPicPr>
          <p:nvPr/>
        </p:nvPicPr>
        <p:blipFill>
          <a:blip r:embed="rId3"/>
          <a:stretch>
            <a:fillRect/>
          </a:stretch>
        </p:blipFill>
        <p:spPr>
          <a:xfrm>
            <a:off x="33313" y="615660"/>
            <a:ext cx="9144000" cy="4035010"/>
          </a:xfrm>
          <a:prstGeom prst="rect">
            <a:avLst/>
          </a:prstGeom>
        </p:spPr>
      </p:pic>
      <p:sp>
        <p:nvSpPr>
          <p:cNvPr id="40" name="TextBox 39">
            <a:extLst>
              <a:ext uri="{FF2B5EF4-FFF2-40B4-BE49-F238E27FC236}">
                <a16:creationId xmlns:a16="http://schemas.microsoft.com/office/drawing/2014/main" id="{27BC4EA7-6562-B2F3-C0DC-2923CDA21544}"/>
              </a:ext>
            </a:extLst>
          </p:cNvPr>
          <p:cNvSpPr txBox="1"/>
          <p:nvPr/>
        </p:nvSpPr>
        <p:spPr>
          <a:xfrm>
            <a:off x="33313" y="4825590"/>
            <a:ext cx="7283125" cy="230832"/>
          </a:xfrm>
          <a:prstGeom prst="rect">
            <a:avLst/>
          </a:prstGeom>
          <a:noFill/>
        </p:spPr>
        <p:txBody>
          <a:bodyPr wrap="square" rtlCol="0">
            <a:spAutoFit/>
          </a:bodyPr>
          <a:lstStyle/>
          <a:p>
            <a:r>
              <a:rPr lang="en-US" sz="900" i="1">
                <a:solidFill>
                  <a:srgbClr val="000000"/>
                </a:solidFill>
                <a:latin typeface="Calibri" panose="020F0502020204030204" pitchFamily="34" charset="0"/>
                <a:cs typeface="Calibri" panose="020F0502020204030204" pitchFamily="34" charset="0"/>
              </a:rPr>
              <a:t>Note. </a:t>
            </a:r>
            <a:r>
              <a:rPr lang="en-US" sz="900">
                <a:solidFill>
                  <a:srgbClr val="000000"/>
                </a:solidFill>
                <a:latin typeface="Calibri" panose="020F0502020204030204" pitchFamily="34" charset="0"/>
                <a:cs typeface="Calibri" panose="020F0502020204030204" pitchFamily="34" charset="0"/>
              </a:rPr>
              <a:t>Prevalence data should be interpreted with caution due to use of preliminary death data for the year 2023 reported to CDC as of December 2024.</a:t>
            </a:r>
            <a:endParaRPr lang="en-US" sz="1000">
              <a:solidFill>
                <a:srgbClr val="000000"/>
              </a:solidFill>
              <a:latin typeface="Calibri" panose="020F0502020204030204" pitchFamily="34" charset="0"/>
              <a:cs typeface="Calibri" panose="020F0502020204030204" pitchFamily="34" charset="0"/>
            </a:endParaRPr>
          </a:p>
        </p:txBody>
      </p:sp>
      <p:pic>
        <p:nvPicPr>
          <p:cNvPr id="20" name="Picture 19" descr="CDC Logo">
            <a:extLst>
              <a:ext uri="{FF2B5EF4-FFF2-40B4-BE49-F238E27FC236}">
                <a16:creationId xmlns:a16="http://schemas.microsoft.com/office/drawing/2014/main" id="{6B4DE358-2DF2-F0B6-F55C-CACF651E79B5}"/>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578983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FEEBBD2-9C61-9D22-67E0-839C085FC2A7}"/>
              </a:ext>
              <a:ext uri="{C183D7F6-B498-43B3-948B-1728B52AA6E4}">
                <adec:decorative xmlns:adec="http://schemas.microsoft.com/office/drawing/2017/decorative" val="0"/>
              </a:ext>
            </a:extLst>
          </p:cNvPr>
          <p:cNvSpPr>
            <a:spLocks noGrp="1"/>
          </p:cNvSpPr>
          <p:nvPr>
            <p:ph type="title"/>
          </p:nvPr>
        </p:nvSpPr>
        <p:spPr>
          <a:xfrm>
            <a:off x="231354" y="0"/>
            <a:ext cx="8825492" cy="857250"/>
          </a:xfrm>
        </p:spPr>
        <p:txBody>
          <a:bodyPr/>
          <a:lstStyle/>
          <a:p>
            <a:pPr>
              <a:lnSpc>
                <a:spcPct val="100000"/>
              </a:lnSpc>
            </a:pPr>
            <a:r>
              <a:rPr lang="en-US" sz="2000">
                <a:solidFill>
                  <a:schemeClr val="bg1"/>
                </a:solidFill>
                <a:latin typeface="Calibri" panose="020F0502020204030204" pitchFamily="34" charset="0"/>
              </a:rPr>
              <a:t>HIV diagnoses and population among children aged &lt; 13 years, by race/ethnicity, 2023—United States</a:t>
            </a:r>
          </a:p>
        </p:txBody>
      </p:sp>
      <p:pic>
        <p:nvPicPr>
          <p:cNvPr id="6" name="Picture 5" descr="This slide presents a butterfly chart of HIV diagnoses and populations among children aged &lt; 13 years, by race/ethnicity, during 2023 in the United States.">
            <a:extLst>
              <a:ext uri="{FF2B5EF4-FFF2-40B4-BE49-F238E27FC236}">
                <a16:creationId xmlns:a16="http://schemas.microsoft.com/office/drawing/2014/main" id="{BD8EEF8D-2463-264A-4BE9-0763F01F819C}"/>
              </a:ext>
            </a:extLst>
          </p:cNvPr>
          <p:cNvPicPr>
            <a:picLocks noChangeAspect="1"/>
          </p:cNvPicPr>
          <p:nvPr/>
        </p:nvPicPr>
        <p:blipFill>
          <a:blip r:embed="rId3"/>
          <a:stretch>
            <a:fillRect/>
          </a:stretch>
        </p:blipFill>
        <p:spPr>
          <a:xfrm>
            <a:off x="0" y="857250"/>
            <a:ext cx="8912646" cy="3801253"/>
          </a:xfrm>
          <a:prstGeom prst="rect">
            <a:avLst/>
          </a:prstGeom>
        </p:spPr>
      </p:pic>
      <p:sp>
        <p:nvSpPr>
          <p:cNvPr id="3" name="TextBox 2">
            <a:extLst>
              <a:ext uri="{FF2B5EF4-FFF2-40B4-BE49-F238E27FC236}">
                <a16:creationId xmlns:a16="http://schemas.microsoft.com/office/drawing/2014/main" id="{36EA2C8A-19B2-76A0-31DB-3F47E0182595}"/>
              </a:ext>
            </a:extLst>
          </p:cNvPr>
          <p:cNvSpPr txBox="1"/>
          <p:nvPr/>
        </p:nvSpPr>
        <p:spPr>
          <a:xfrm>
            <a:off x="166913" y="4810801"/>
            <a:ext cx="8340369" cy="230832"/>
          </a:xfrm>
          <a:prstGeom prst="rect">
            <a:avLst/>
          </a:prstGeom>
          <a:noFill/>
        </p:spPr>
        <p:txBody>
          <a:bodyPr wrap="square" rtlCol="0">
            <a:spAutoFit/>
          </a:bodyPr>
          <a:lstStyle/>
          <a:p>
            <a:r>
              <a:rPr lang="en-US" sz="900" i="1">
                <a:solidFill>
                  <a:srgbClr val="000000"/>
                </a:solidFill>
                <a:latin typeface="Calibri" panose="020F0502020204030204" pitchFamily="34" charset="0"/>
              </a:rPr>
              <a:t>Note. </a:t>
            </a:r>
            <a:r>
              <a:rPr lang="en-US" sz="900" b="0" i="0">
                <a:solidFill>
                  <a:srgbClr val="000000"/>
                </a:solidFill>
                <a:effectLst/>
                <a:latin typeface="Calibri" panose="020F0502020204030204" pitchFamily="34" charset="0"/>
              </a:rPr>
              <a:t>Hispanic/Latino persons can be of any race.</a:t>
            </a:r>
            <a:endParaRPr lang="en-US" sz="900" strike="sngStrike">
              <a:solidFill>
                <a:srgbClr val="000000"/>
              </a:solidFill>
              <a:latin typeface="Calibri" panose="020F0502020204030204" pitchFamily="34" charset="0"/>
              <a:cs typeface="Calibri" panose="020F0502020204030204" pitchFamily="34" charset="0"/>
            </a:endParaRPr>
          </a:p>
        </p:txBody>
      </p:sp>
      <p:pic>
        <p:nvPicPr>
          <p:cNvPr id="8" name="Picture 7" descr="CDC Logo">
            <a:extLst>
              <a:ext uri="{FF2B5EF4-FFF2-40B4-BE49-F238E27FC236}">
                <a16:creationId xmlns:a16="http://schemas.microsoft.com/office/drawing/2014/main" id="{37CD9C16-BEAB-4080-0A4B-3F94FCFA5296}"/>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1924107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DECA22-8EB3-D507-C769-A80858D32A7B}"/>
              </a:ext>
              <a:ext uri="{C183D7F6-B498-43B3-948B-1728B52AA6E4}">
                <adec:decorative xmlns:adec="http://schemas.microsoft.com/office/drawing/2017/decorative" val="0"/>
              </a:ext>
            </a:extLst>
          </p:cNvPr>
          <p:cNvSpPr>
            <a:spLocks noGrp="1"/>
          </p:cNvSpPr>
          <p:nvPr>
            <p:ph type="title"/>
          </p:nvPr>
        </p:nvSpPr>
        <p:spPr>
          <a:xfrm>
            <a:off x="457200" y="205979"/>
            <a:ext cx="8229600" cy="857250"/>
          </a:xfrm>
        </p:spPr>
        <p:txBody>
          <a:bodyPr/>
          <a:lstStyle/>
          <a:p>
            <a:r>
              <a:rPr lang="en-US" dirty="0"/>
              <a:t>Understanding HIV Data: Diagnoses vs. New Infections</a:t>
            </a:r>
            <a:endParaRPr lang="en-US" sz="1800" dirty="0"/>
          </a:p>
        </p:txBody>
      </p:sp>
      <p:pic>
        <p:nvPicPr>
          <p:cNvPr id="6" name="Picture 5" descr="Understanding HIV Data: Diagnoses vs. New Infections">
            <a:extLst>
              <a:ext uri="{FF2B5EF4-FFF2-40B4-BE49-F238E27FC236}">
                <a16:creationId xmlns:a16="http://schemas.microsoft.com/office/drawing/2014/main" id="{AC0BE5DF-5AA0-269B-BF2D-E517B1A1269A}"/>
              </a:ext>
            </a:extLst>
          </p:cNvPr>
          <p:cNvPicPr>
            <a:picLocks noChangeAspect="1"/>
          </p:cNvPicPr>
          <p:nvPr/>
        </p:nvPicPr>
        <p:blipFill>
          <a:blip r:embed="rId3"/>
          <a:stretch>
            <a:fillRect/>
          </a:stretch>
        </p:blipFill>
        <p:spPr>
          <a:xfrm>
            <a:off x="292237" y="986652"/>
            <a:ext cx="8559526" cy="3170195"/>
          </a:xfrm>
          <a:prstGeom prst="rect">
            <a:avLst/>
          </a:prstGeom>
        </p:spPr>
      </p:pic>
      <p:pic>
        <p:nvPicPr>
          <p:cNvPr id="4" name="Picture 3" descr="CDC Logo">
            <a:extLst>
              <a:ext uri="{FF2B5EF4-FFF2-40B4-BE49-F238E27FC236}">
                <a16:creationId xmlns:a16="http://schemas.microsoft.com/office/drawing/2014/main" id="{5FD5A4E2-A67B-056D-EB61-3CECDBFD58CE}"/>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51852634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52BF1AD2-E9AD-6717-9D39-C12BA6B8618A}"/>
              </a:ext>
              <a:ext uri="{C183D7F6-B498-43B3-948B-1728B52AA6E4}">
                <adec:decorative xmlns:adec="http://schemas.microsoft.com/office/drawing/2017/decorative" val="0"/>
              </a:ext>
            </a:extLst>
          </p:cNvPr>
          <p:cNvSpPr>
            <a:spLocks noGrp="1"/>
          </p:cNvSpPr>
          <p:nvPr>
            <p:ph type="title"/>
          </p:nvPr>
        </p:nvSpPr>
        <p:spPr>
          <a:xfrm>
            <a:off x="231354" y="0"/>
            <a:ext cx="9047116" cy="857250"/>
          </a:xfrm>
        </p:spPr>
        <p:txBody>
          <a:bodyPr/>
          <a:lstStyle/>
          <a:p>
            <a:pPr>
              <a:lnSpc>
                <a:spcPct val="100000"/>
              </a:lnSpc>
            </a:pPr>
            <a:r>
              <a:rPr lang="en-US" sz="2000">
                <a:solidFill>
                  <a:schemeClr val="bg1"/>
                </a:solidFill>
                <a:latin typeface="Calibri" panose="020F0502020204030204" pitchFamily="34" charset="0"/>
              </a:rPr>
              <a:t>HIV diagnoses, by region, 2023—United States and 6 territories and freely associated states</a:t>
            </a:r>
          </a:p>
        </p:txBody>
      </p:sp>
      <p:pic>
        <p:nvPicPr>
          <p:cNvPr id="4" name="Picture 3" descr="This slide presents a map of HIV diagnoses among persons aged ≥13 years, by region, during 2023 in the United States and 6 territories and freely associated states.">
            <a:extLst>
              <a:ext uri="{FF2B5EF4-FFF2-40B4-BE49-F238E27FC236}">
                <a16:creationId xmlns:a16="http://schemas.microsoft.com/office/drawing/2014/main" id="{304EB09D-4419-B5EE-3A6A-77B0EB478C41}"/>
              </a:ext>
            </a:extLst>
          </p:cNvPr>
          <p:cNvPicPr>
            <a:picLocks noChangeAspect="1"/>
          </p:cNvPicPr>
          <p:nvPr/>
        </p:nvPicPr>
        <p:blipFill>
          <a:blip r:embed="rId3"/>
          <a:stretch>
            <a:fillRect/>
          </a:stretch>
        </p:blipFill>
        <p:spPr>
          <a:xfrm>
            <a:off x="152017" y="755189"/>
            <a:ext cx="8839966" cy="4163929"/>
          </a:xfrm>
          <a:prstGeom prst="rect">
            <a:avLst/>
          </a:prstGeom>
        </p:spPr>
      </p:pic>
      <p:sp>
        <p:nvSpPr>
          <p:cNvPr id="3" name="TextBox 2">
            <a:extLst>
              <a:ext uri="{FF2B5EF4-FFF2-40B4-BE49-F238E27FC236}">
                <a16:creationId xmlns:a16="http://schemas.microsoft.com/office/drawing/2014/main" id="{3D3987A5-A4CE-4D2F-B4CC-56E33BC38EC1}"/>
              </a:ext>
            </a:extLst>
          </p:cNvPr>
          <p:cNvSpPr txBox="1"/>
          <p:nvPr/>
        </p:nvSpPr>
        <p:spPr>
          <a:xfrm>
            <a:off x="87154" y="4817057"/>
            <a:ext cx="8421088" cy="230832"/>
          </a:xfrm>
          <a:prstGeom prst="rect">
            <a:avLst/>
          </a:prstGeom>
          <a:noFill/>
        </p:spPr>
        <p:txBody>
          <a:bodyPr wrap="square" rtlCol="0">
            <a:spAutoFit/>
          </a:bodyPr>
          <a:lstStyle/>
          <a:p>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Rates are per 100,000. Data are presented for persons aged </a:t>
            </a:r>
            <a:r>
              <a:rPr lang="en-US" sz="900" b="0" i="0">
                <a:solidFill>
                  <a:srgbClr val="000000"/>
                </a:solidFill>
                <a:effectLst/>
                <a:latin typeface="Calibri" panose="020F0502020204030204" pitchFamily="34" charset="0"/>
                <a:cs typeface="Calibri" panose="020F0502020204030204" pitchFamily="34" charset="0"/>
              </a:rPr>
              <a:t>≥ 13 </a:t>
            </a:r>
            <a:r>
              <a:rPr lang="en-US" sz="900" b="0" i="0">
                <a:solidFill>
                  <a:srgbClr val="000000"/>
                </a:solidFill>
                <a:effectLst/>
                <a:latin typeface="Calibri" panose="020F0502020204030204" pitchFamily="34" charset="0"/>
              </a:rPr>
              <a:t>years at diagnosis. </a:t>
            </a:r>
            <a:endParaRPr lang="en-US" sz="900" strike="sngStrike">
              <a:solidFill>
                <a:srgbClr val="000000"/>
              </a:solidFill>
              <a:latin typeface="Calibri" panose="020F0502020204030204" pitchFamily="34" charset="0"/>
            </a:endParaRPr>
          </a:p>
        </p:txBody>
      </p:sp>
      <p:pic>
        <p:nvPicPr>
          <p:cNvPr id="2" name="Picture 1" descr="CDC Logo">
            <a:extLst>
              <a:ext uri="{FF2B5EF4-FFF2-40B4-BE49-F238E27FC236}">
                <a16:creationId xmlns:a16="http://schemas.microsoft.com/office/drawing/2014/main" id="{600B808D-1DAD-9BAC-DA90-866CD0464412}"/>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688619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08F96C4-BFB2-0946-05FE-879AB5E95AF0}"/>
              </a:ext>
              <a:ext uri="{C183D7F6-B498-43B3-948B-1728B52AA6E4}">
                <adec:decorative xmlns:adec="http://schemas.microsoft.com/office/drawing/2017/decorative" val="0"/>
              </a:ext>
            </a:extLst>
          </p:cNvPr>
          <p:cNvSpPr>
            <a:spLocks noGrp="1"/>
          </p:cNvSpPr>
          <p:nvPr>
            <p:ph type="title"/>
          </p:nvPr>
        </p:nvSpPr>
        <p:spPr>
          <a:xfrm>
            <a:off x="242370" y="0"/>
            <a:ext cx="9036099" cy="857250"/>
          </a:xfrm>
        </p:spPr>
        <p:txBody>
          <a:bodyPr/>
          <a:lstStyle/>
          <a:p>
            <a:pPr>
              <a:lnSpc>
                <a:spcPct val="100000"/>
              </a:lnSpc>
            </a:pPr>
            <a:r>
              <a:rPr lang="en-US" sz="2000">
                <a:solidFill>
                  <a:schemeClr val="bg1"/>
                </a:solidFill>
                <a:latin typeface="Calibri" panose="020F0502020204030204" pitchFamily="34" charset="0"/>
              </a:rPr>
              <a:t>HIV diagnoses and population, by race/ethnicity, 2023—U.S. Southern Region</a:t>
            </a:r>
          </a:p>
        </p:txBody>
      </p:sp>
      <p:pic>
        <p:nvPicPr>
          <p:cNvPr id="6" name="Picture 5" descr="This slide presents a butterfly chart of HIV diagnoses and populations among persons aged ≥13 years, by race/ethnicity, during 2023 in the United States.">
            <a:extLst>
              <a:ext uri="{FF2B5EF4-FFF2-40B4-BE49-F238E27FC236}">
                <a16:creationId xmlns:a16="http://schemas.microsoft.com/office/drawing/2014/main" id="{24C4103E-6C68-ACC3-8D46-53D77D210EFE}"/>
              </a:ext>
            </a:extLst>
          </p:cNvPr>
          <p:cNvPicPr>
            <a:picLocks noChangeAspect="1"/>
          </p:cNvPicPr>
          <p:nvPr/>
        </p:nvPicPr>
        <p:blipFill>
          <a:blip r:embed="rId3"/>
          <a:stretch>
            <a:fillRect/>
          </a:stretch>
        </p:blipFill>
        <p:spPr>
          <a:xfrm>
            <a:off x="1829" y="483688"/>
            <a:ext cx="8977961" cy="4253045"/>
          </a:xfrm>
          <a:prstGeom prst="rect">
            <a:avLst/>
          </a:prstGeom>
        </p:spPr>
      </p:pic>
      <p:sp>
        <p:nvSpPr>
          <p:cNvPr id="5" name="TextBox 4">
            <a:extLst>
              <a:ext uri="{FF2B5EF4-FFF2-40B4-BE49-F238E27FC236}">
                <a16:creationId xmlns:a16="http://schemas.microsoft.com/office/drawing/2014/main" id="{8B36EFB6-FA78-D686-F1B2-27CDA3C70D69}"/>
              </a:ext>
            </a:extLst>
          </p:cNvPr>
          <p:cNvSpPr txBox="1"/>
          <p:nvPr/>
        </p:nvSpPr>
        <p:spPr>
          <a:xfrm>
            <a:off x="87154" y="4817057"/>
            <a:ext cx="8421088" cy="230832"/>
          </a:xfrm>
          <a:prstGeom prst="rect">
            <a:avLst/>
          </a:prstGeom>
          <a:noFill/>
        </p:spPr>
        <p:txBody>
          <a:bodyPr wrap="square" rtlCol="0">
            <a:spAutoFit/>
          </a:bodyPr>
          <a:lstStyle/>
          <a:p>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13 </a:t>
            </a:r>
            <a:r>
              <a:rPr lang="en-US" sz="900" b="0" i="0">
                <a:solidFill>
                  <a:srgbClr val="000000"/>
                </a:solidFill>
                <a:effectLst/>
                <a:latin typeface="Calibri" panose="020F0502020204030204" pitchFamily="34" charset="0"/>
              </a:rPr>
              <a:t>years at diagnosis. Hispanic/Latino persons can be of any race. </a:t>
            </a:r>
            <a:endParaRPr lang="en-US" sz="900">
              <a:solidFill>
                <a:srgbClr val="000000"/>
              </a:solidFill>
              <a:latin typeface="Calibri" panose="020F0502020204030204" pitchFamily="34" charset="0"/>
            </a:endParaRPr>
          </a:p>
        </p:txBody>
      </p:sp>
      <p:pic>
        <p:nvPicPr>
          <p:cNvPr id="7" name="Picture 6" descr="CDC Logo">
            <a:extLst>
              <a:ext uri="{FF2B5EF4-FFF2-40B4-BE49-F238E27FC236}">
                <a16:creationId xmlns:a16="http://schemas.microsoft.com/office/drawing/2014/main" id="{C15FAF5B-4834-F273-42EF-ECBF1018031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632945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CCCFC8C-DE17-CDEB-D57B-022A0EE85335}"/>
              </a:ext>
              <a:ext uri="{C183D7F6-B498-43B3-948B-1728B52AA6E4}">
                <adec:decorative xmlns:adec="http://schemas.microsoft.com/office/drawing/2017/decorative" val="0"/>
              </a:ext>
            </a:extLst>
          </p:cNvPr>
          <p:cNvSpPr>
            <a:spLocks noGrp="1"/>
          </p:cNvSpPr>
          <p:nvPr>
            <p:ph type="title"/>
          </p:nvPr>
        </p:nvSpPr>
        <p:spPr>
          <a:xfrm>
            <a:off x="242370" y="0"/>
            <a:ext cx="8273669" cy="857250"/>
          </a:xfrm>
        </p:spPr>
        <p:txBody>
          <a:bodyPr/>
          <a:lstStyle/>
          <a:p>
            <a:pPr>
              <a:lnSpc>
                <a:spcPct val="100000"/>
              </a:lnSpc>
            </a:pPr>
            <a:r>
              <a:rPr lang="en-US" sz="2000">
                <a:solidFill>
                  <a:schemeClr val="bg1"/>
                </a:solidFill>
                <a:latin typeface="Calibri" panose="020F0502020204030204" pitchFamily="34" charset="0"/>
              </a:rPr>
              <a:t>HIV diagnoses, by selected characteristics, 2023—U.S. Southern Region</a:t>
            </a:r>
          </a:p>
        </p:txBody>
      </p:sp>
      <p:pic>
        <p:nvPicPr>
          <p:cNvPr id="5" name="Picture 4" descr="This slide presents rates of HIV diagnoses, by selected characteristics among persons aged ≥13 years during 2023 in the United States southern region.">
            <a:extLst>
              <a:ext uri="{FF2B5EF4-FFF2-40B4-BE49-F238E27FC236}">
                <a16:creationId xmlns:a16="http://schemas.microsoft.com/office/drawing/2014/main" id="{35042854-A8BE-494C-B2C2-19824F6EEC65}"/>
              </a:ext>
            </a:extLst>
          </p:cNvPr>
          <p:cNvPicPr>
            <a:picLocks noChangeAspect="1"/>
          </p:cNvPicPr>
          <p:nvPr/>
        </p:nvPicPr>
        <p:blipFill>
          <a:blip r:embed="rId3"/>
          <a:stretch>
            <a:fillRect/>
          </a:stretch>
        </p:blipFill>
        <p:spPr>
          <a:xfrm>
            <a:off x="329636" y="851220"/>
            <a:ext cx="8336183" cy="3742903"/>
          </a:xfrm>
          <a:prstGeom prst="rect">
            <a:avLst/>
          </a:prstGeom>
        </p:spPr>
      </p:pic>
      <p:sp>
        <p:nvSpPr>
          <p:cNvPr id="6" name="TextBox 5">
            <a:extLst>
              <a:ext uri="{FF2B5EF4-FFF2-40B4-BE49-F238E27FC236}">
                <a16:creationId xmlns:a16="http://schemas.microsoft.com/office/drawing/2014/main" id="{09967597-E6A9-8D7C-C6F2-B5C8657042E8}"/>
              </a:ext>
            </a:extLst>
          </p:cNvPr>
          <p:cNvSpPr txBox="1"/>
          <p:nvPr/>
        </p:nvSpPr>
        <p:spPr>
          <a:xfrm>
            <a:off x="94951" y="4819985"/>
            <a:ext cx="8421088" cy="230832"/>
          </a:xfrm>
          <a:prstGeom prst="rect">
            <a:avLst/>
          </a:prstGeom>
          <a:noFill/>
        </p:spPr>
        <p:txBody>
          <a:bodyPr wrap="square" rtlCol="0">
            <a:spAutoFit/>
          </a:bodyPr>
          <a:lstStyle/>
          <a:p>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13 </a:t>
            </a:r>
            <a:r>
              <a:rPr lang="en-US" sz="900" b="0" i="0">
                <a:solidFill>
                  <a:srgbClr val="000000"/>
                </a:solidFill>
                <a:effectLst/>
                <a:latin typeface="Calibri" panose="020F0502020204030204" pitchFamily="34" charset="0"/>
              </a:rPr>
              <a:t>years at diagnosis. Rates are per 100,000. Hispanic/Latino persons can be of any race. </a:t>
            </a:r>
            <a:endParaRPr lang="en-US" sz="900">
              <a:solidFill>
                <a:srgbClr val="000000"/>
              </a:solidFill>
              <a:latin typeface="Calibri" panose="020F0502020204030204" pitchFamily="34" charset="0"/>
            </a:endParaRPr>
          </a:p>
        </p:txBody>
      </p:sp>
      <p:pic>
        <p:nvPicPr>
          <p:cNvPr id="2" name="Picture 1" descr="CDC Logo">
            <a:extLst>
              <a:ext uri="{FF2B5EF4-FFF2-40B4-BE49-F238E27FC236}">
                <a16:creationId xmlns:a16="http://schemas.microsoft.com/office/drawing/2014/main" id="{CA22B5B5-A4D3-7D98-9E36-6B43D522C8B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902679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IV Deaths header">
            <a:extLst>
              <a:ext uri="{FF2B5EF4-FFF2-40B4-BE49-F238E27FC236}">
                <a16:creationId xmlns:a16="http://schemas.microsoft.com/office/drawing/2014/main" id="{F9FC0B6C-2E76-95E5-4154-01C1F6AFA9A9}"/>
              </a:ext>
            </a:extLst>
          </p:cNvPr>
          <p:cNvPicPr>
            <a:picLocks noChangeAspect="1"/>
          </p:cNvPicPr>
          <p:nvPr/>
        </p:nvPicPr>
        <p:blipFill>
          <a:blip r:embed="rId3"/>
          <a:stretch>
            <a:fillRect/>
          </a:stretch>
        </p:blipFill>
        <p:spPr>
          <a:xfrm>
            <a:off x="362347" y="2090124"/>
            <a:ext cx="8419306" cy="963251"/>
          </a:xfrm>
          <a:prstGeom prst="rect">
            <a:avLst/>
          </a:prstGeom>
        </p:spPr>
      </p:pic>
      <p:pic>
        <p:nvPicPr>
          <p:cNvPr id="3" name="Picture 2" descr="CDC Logo">
            <a:extLst>
              <a:ext uri="{FF2B5EF4-FFF2-40B4-BE49-F238E27FC236}">
                <a16:creationId xmlns:a16="http://schemas.microsoft.com/office/drawing/2014/main" id="{CDCE0155-8EFB-A20E-A2AB-0906B918A653}"/>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131767825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BA7A677-795E-03E6-0045-9876C8409F30}"/>
              </a:ext>
              <a:ext uri="{C183D7F6-B498-43B3-948B-1728B52AA6E4}">
                <adec:decorative xmlns:adec="http://schemas.microsoft.com/office/drawing/2017/decorative" val="0"/>
              </a:ext>
            </a:extLst>
          </p:cNvPr>
          <p:cNvSpPr>
            <a:spLocks noGrp="1"/>
          </p:cNvSpPr>
          <p:nvPr>
            <p:ph type="title"/>
          </p:nvPr>
        </p:nvSpPr>
        <p:spPr>
          <a:xfrm>
            <a:off x="233265" y="0"/>
            <a:ext cx="8823582" cy="857250"/>
          </a:xfrm>
        </p:spPr>
        <p:txBody>
          <a:bodyPr/>
          <a:lstStyle/>
          <a:p>
            <a:pPr>
              <a:lnSpc>
                <a:spcPct val="100000"/>
              </a:lnSpc>
            </a:pPr>
            <a:r>
              <a:rPr lang="en-US" sz="2000">
                <a:solidFill>
                  <a:schemeClr val="bg1"/>
                </a:solidFill>
                <a:latin typeface="Calibri" panose="020F0502020204030204" pitchFamily="34" charset="0"/>
              </a:rPr>
              <a:t>HIV-related deaths of persons with diagnosed HIV, 2023—United States and 6 territories and freely associated states</a:t>
            </a:r>
          </a:p>
        </p:txBody>
      </p:sp>
      <p:pic>
        <p:nvPicPr>
          <p:cNvPr id="3" name="Picture 2" descr="This slide presents a map of HIV-related deaths of persons with diagnosed HIV among persons aged ≥13 years, during 2023 in the United States and 6 territories and freely associated states.">
            <a:extLst>
              <a:ext uri="{FF2B5EF4-FFF2-40B4-BE49-F238E27FC236}">
                <a16:creationId xmlns:a16="http://schemas.microsoft.com/office/drawing/2014/main" id="{E73368C6-8BAC-7DA7-0EFF-6D5340E9F592}"/>
              </a:ext>
            </a:extLst>
          </p:cNvPr>
          <p:cNvPicPr>
            <a:picLocks noChangeAspect="1"/>
          </p:cNvPicPr>
          <p:nvPr/>
        </p:nvPicPr>
        <p:blipFill>
          <a:blip r:embed="rId3"/>
          <a:stretch>
            <a:fillRect/>
          </a:stretch>
        </p:blipFill>
        <p:spPr>
          <a:xfrm>
            <a:off x="46177" y="862310"/>
            <a:ext cx="9010669" cy="3901778"/>
          </a:xfrm>
          <a:prstGeom prst="rect">
            <a:avLst/>
          </a:prstGeom>
        </p:spPr>
      </p:pic>
      <p:sp>
        <p:nvSpPr>
          <p:cNvPr id="2" name="TextBox 1">
            <a:extLst>
              <a:ext uri="{FF2B5EF4-FFF2-40B4-BE49-F238E27FC236}">
                <a16:creationId xmlns:a16="http://schemas.microsoft.com/office/drawing/2014/main" id="{8087BB3F-557C-2699-FBF1-6D035DCC6B0E}"/>
              </a:ext>
            </a:extLst>
          </p:cNvPr>
          <p:cNvSpPr txBox="1"/>
          <p:nvPr/>
        </p:nvSpPr>
        <p:spPr>
          <a:xfrm>
            <a:off x="87154" y="4810006"/>
            <a:ext cx="8193070" cy="230832"/>
          </a:xfrm>
          <a:prstGeom prst="rect">
            <a:avLst/>
          </a:prstGeom>
          <a:noFill/>
        </p:spPr>
        <p:txBody>
          <a:bodyPr wrap="square" rtlCol="0">
            <a:spAutoFit/>
          </a:bodyPr>
          <a:lstStyle/>
          <a:p>
            <a:r>
              <a:rPr lang="en-US" sz="900" i="1">
                <a:solidFill>
                  <a:srgbClr val="000000"/>
                </a:solidFill>
                <a:latin typeface="Calibri" panose="020F0502020204030204" pitchFamily="34" charset="0"/>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13 </a:t>
            </a:r>
            <a:r>
              <a:rPr lang="en-US" sz="900" b="0" i="0">
                <a:solidFill>
                  <a:srgbClr val="000000"/>
                </a:solidFill>
                <a:effectLst/>
                <a:latin typeface="Calibri" panose="020F0502020204030204" pitchFamily="34" charset="0"/>
              </a:rPr>
              <a:t>years at death. Rates are per 100,000. </a:t>
            </a:r>
            <a:r>
              <a:rPr lang="en-US" sz="900">
                <a:solidFill>
                  <a:srgbClr val="000000"/>
                </a:solidFill>
                <a:latin typeface="Calibri" panose="020F0502020204030204" pitchFamily="34" charset="0"/>
                <a:cs typeface="Calibri" panose="020F0502020204030204" pitchFamily="34" charset="0"/>
              </a:rPr>
              <a:t>Deaths of persons with diagnosed HIV infection are based on residence at death. </a:t>
            </a:r>
          </a:p>
        </p:txBody>
      </p:sp>
      <p:pic>
        <p:nvPicPr>
          <p:cNvPr id="25" name="Picture 24" descr="CDC Logo">
            <a:extLst>
              <a:ext uri="{FF2B5EF4-FFF2-40B4-BE49-F238E27FC236}">
                <a16:creationId xmlns:a16="http://schemas.microsoft.com/office/drawing/2014/main" id="{ACB6452F-A84D-98F3-4758-BADF83B97D60}"/>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583501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A0775D4-9524-525E-1067-70FDFC01AA3C}"/>
              </a:ext>
              <a:ext uri="{C183D7F6-B498-43B3-948B-1728B52AA6E4}">
                <adec:decorative xmlns:adec="http://schemas.microsoft.com/office/drawing/2017/decorative" val="0"/>
              </a:ext>
            </a:extLst>
          </p:cNvPr>
          <p:cNvSpPr>
            <a:spLocks noGrp="1"/>
          </p:cNvSpPr>
          <p:nvPr>
            <p:ph type="title"/>
          </p:nvPr>
        </p:nvSpPr>
        <p:spPr>
          <a:xfrm>
            <a:off x="242596" y="0"/>
            <a:ext cx="8814250" cy="857250"/>
          </a:xfrm>
        </p:spPr>
        <p:txBody>
          <a:bodyPr/>
          <a:lstStyle/>
          <a:p>
            <a:pPr>
              <a:lnSpc>
                <a:spcPct val="100000"/>
              </a:lnSpc>
            </a:pPr>
            <a:r>
              <a:rPr lang="en-US" sz="2000" dirty="0">
                <a:solidFill>
                  <a:schemeClr val="bg1"/>
                </a:solidFill>
                <a:latin typeface="Calibri" panose="020F0502020204030204" pitchFamily="34" charset="0"/>
              </a:rPr>
              <a:t>HIV-related deaths of persons with diagnosed HIV, by selected characteristics, 2023—United States and 6 territories and freely associated states</a:t>
            </a:r>
          </a:p>
        </p:txBody>
      </p:sp>
      <p:pic>
        <p:nvPicPr>
          <p:cNvPr id="9" name="Picture 8" descr="This slide presents a horizontal bar chart of HIV-related deaths of persons with diagnosed HIV among persons aged ≥13 years, by selected characteristics, during 2023 in the United States and 6 territories and freely associated states.">
            <a:extLst>
              <a:ext uri="{FF2B5EF4-FFF2-40B4-BE49-F238E27FC236}">
                <a16:creationId xmlns:a16="http://schemas.microsoft.com/office/drawing/2014/main" id="{B1AC216C-909E-0C0F-D0E7-3A811D471B67}"/>
              </a:ext>
            </a:extLst>
          </p:cNvPr>
          <p:cNvPicPr>
            <a:picLocks noChangeAspect="1"/>
          </p:cNvPicPr>
          <p:nvPr/>
        </p:nvPicPr>
        <p:blipFill>
          <a:blip r:embed="rId3"/>
          <a:stretch>
            <a:fillRect/>
          </a:stretch>
        </p:blipFill>
        <p:spPr>
          <a:xfrm>
            <a:off x="508664" y="261165"/>
            <a:ext cx="8126672" cy="4621169"/>
          </a:xfrm>
          <a:prstGeom prst="rect">
            <a:avLst/>
          </a:prstGeom>
        </p:spPr>
      </p:pic>
      <p:sp>
        <p:nvSpPr>
          <p:cNvPr id="3" name="TextBox 2">
            <a:extLst>
              <a:ext uri="{FF2B5EF4-FFF2-40B4-BE49-F238E27FC236}">
                <a16:creationId xmlns:a16="http://schemas.microsoft.com/office/drawing/2014/main" id="{11ED58B5-1631-A435-2E1E-CEFE59DFBFBD}"/>
              </a:ext>
            </a:extLst>
          </p:cNvPr>
          <p:cNvSpPr txBox="1"/>
          <p:nvPr/>
        </p:nvSpPr>
        <p:spPr>
          <a:xfrm>
            <a:off x="242596" y="4812030"/>
            <a:ext cx="7455877" cy="230832"/>
          </a:xfrm>
          <a:prstGeom prst="rect">
            <a:avLst/>
          </a:prstGeom>
          <a:noFill/>
        </p:spPr>
        <p:txBody>
          <a:bodyPr wrap="square" rtlCol="0">
            <a:spAutoFit/>
          </a:bodyPr>
          <a:lstStyle/>
          <a:p>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13 </a:t>
            </a:r>
            <a:r>
              <a:rPr lang="en-US" sz="900" b="0" i="0">
                <a:solidFill>
                  <a:srgbClr val="000000"/>
                </a:solidFill>
                <a:effectLst/>
                <a:latin typeface="Calibri" panose="020F0502020204030204" pitchFamily="34" charset="0"/>
              </a:rPr>
              <a:t>years at death. </a:t>
            </a:r>
            <a:r>
              <a:rPr lang="en-US" sz="900">
                <a:solidFill>
                  <a:srgbClr val="000000"/>
                </a:solidFill>
                <a:latin typeface="Calibri" panose="020F0502020204030204" pitchFamily="34" charset="0"/>
              </a:rPr>
              <a:t>Hispanic/Latino persons can be of any race. </a:t>
            </a:r>
          </a:p>
        </p:txBody>
      </p:sp>
      <p:pic>
        <p:nvPicPr>
          <p:cNvPr id="10" name="Picture 9" descr="CDC Logo">
            <a:extLst>
              <a:ext uri="{FF2B5EF4-FFF2-40B4-BE49-F238E27FC236}">
                <a16:creationId xmlns:a16="http://schemas.microsoft.com/office/drawing/2014/main" id="{9DF8B006-8AEE-533D-8ED4-E8FA49E5260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47975684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rsons Living with Diagnosed HIV (Diagnosed Prevalence) header">
            <a:extLst>
              <a:ext uri="{FF2B5EF4-FFF2-40B4-BE49-F238E27FC236}">
                <a16:creationId xmlns:a16="http://schemas.microsoft.com/office/drawing/2014/main" id="{0B84F935-9562-3127-97B4-CF4EBE8EDC88}"/>
              </a:ext>
            </a:extLst>
          </p:cNvPr>
          <p:cNvPicPr>
            <a:picLocks noChangeAspect="1"/>
          </p:cNvPicPr>
          <p:nvPr/>
        </p:nvPicPr>
        <p:blipFill>
          <a:blip r:embed="rId3"/>
          <a:stretch>
            <a:fillRect/>
          </a:stretch>
        </p:blipFill>
        <p:spPr>
          <a:xfrm>
            <a:off x="362347" y="1834070"/>
            <a:ext cx="8419306" cy="1475360"/>
          </a:xfrm>
          <a:prstGeom prst="rect">
            <a:avLst/>
          </a:prstGeom>
        </p:spPr>
      </p:pic>
      <p:pic>
        <p:nvPicPr>
          <p:cNvPr id="3" name="Picture 2" descr="CDC Logo">
            <a:extLst>
              <a:ext uri="{FF2B5EF4-FFF2-40B4-BE49-F238E27FC236}">
                <a16:creationId xmlns:a16="http://schemas.microsoft.com/office/drawing/2014/main" id="{2DE56A61-D119-B499-CC73-EA396B53652D}"/>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36738584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BA7A677-795E-03E6-0045-9876C8409F30}"/>
              </a:ext>
              <a:ext uri="{C183D7F6-B498-43B3-948B-1728B52AA6E4}">
                <adec:decorative xmlns:adec="http://schemas.microsoft.com/office/drawing/2017/decorative" val="0"/>
              </a:ext>
            </a:extLst>
          </p:cNvPr>
          <p:cNvSpPr>
            <a:spLocks noGrp="1"/>
          </p:cNvSpPr>
          <p:nvPr>
            <p:ph type="title"/>
          </p:nvPr>
        </p:nvSpPr>
        <p:spPr>
          <a:xfrm>
            <a:off x="251927" y="0"/>
            <a:ext cx="8714792" cy="857250"/>
          </a:xfrm>
        </p:spPr>
        <p:txBody>
          <a:bodyPr/>
          <a:lstStyle/>
          <a:p>
            <a:pPr>
              <a:lnSpc>
                <a:spcPct val="100000"/>
              </a:lnSpc>
            </a:pPr>
            <a:r>
              <a:rPr lang="en-US" sz="2000" dirty="0">
                <a:solidFill>
                  <a:schemeClr val="bg1"/>
                </a:solidFill>
                <a:latin typeface="Calibri" panose="020F0502020204030204" pitchFamily="34" charset="0"/>
              </a:rPr>
              <a:t>Persons living with diagnosed HIV (Prevalence), 2023—United States and 6 territories and freely associated states</a:t>
            </a:r>
          </a:p>
        </p:txBody>
      </p:sp>
      <p:pic>
        <p:nvPicPr>
          <p:cNvPr id="43" name="Picture 42" descr="This slide presents a map of persons living with diagnosed HIV (Prevalence) among persons aged ≥13 years, during 2023 in the United States and 6 territories and freely associated states.">
            <a:extLst>
              <a:ext uri="{FF2B5EF4-FFF2-40B4-BE49-F238E27FC236}">
                <a16:creationId xmlns:a16="http://schemas.microsoft.com/office/drawing/2014/main" id="{30374B99-3B1A-702B-D772-41D22A3705E0}"/>
              </a:ext>
            </a:extLst>
          </p:cNvPr>
          <p:cNvPicPr>
            <a:picLocks noChangeAspect="1"/>
          </p:cNvPicPr>
          <p:nvPr/>
        </p:nvPicPr>
        <p:blipFill>
          <a:blip r:embed="rId3"/>
          <a:stretch>
            <a:fillRect/>
          </a:stretch>
        </p:blipFill>
        <p:spPr>
          <a:xfrm>
            <a:off x="42279" y="773905"/>
            <a:ext cx="9101721" cy="4048612"/>
          </a:xfrm>
          <a:prstGeom prst="rect">
            <a:avLst/>
          </a:prstGeom>
        </p:spPr>
      </p:pic>
      <p:sp>
        <p:nvSpPr>
          <p:cNvPr id="2" name="TextBox 1">
            <a:extLst>
              <a:ext uri="{FF2B5EF4-FFF2-40B4-BE49-F238E27FC236}">
                <a16:creationId xmlns:a16="http://schemas.microsoft.com/office/drawing/2014/main" id="{8087BB3F-557C-2699-FBF1-6D035DCC6B0E}"/>
              </a:ext>
            </a:extLst>
          </p:cNvPr>
          <p:cNvSpPr txBox="1"/>
          <p:nvPr/>
        </p:nvSpPr>
        <p:spPr>
          <a:xfrm>
            <a:off x="87154" y="4720364"/>
            <a:ext cx="8274970" cy="369332"/>
          </a:xfrm>
          <a:prstGeom prst="rect">
            <a:avLst/>
          </a:prstGeom>
          <a:noFill/>
        </p:spPr>
        <p:txBody>
          <a:bodyPr wrap="square" rtlCol="0">
            <a:spAutoFit/>
          </a:bodyPr>
          <a:lstStyle/>
          <a:p>
            <a:r>
              <a:rPr lang="en-US" sz="900" i="1">
                <a:solidFill>
                  <a:srgbClr val="000000"/>
                </a:solidFill>
                <a:latin typeface="Calibri" panose="020F0502020204030204" pitchFamily="34" charset="0"/>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13 </a:t>
            </a:r>
            <a:r>
              <a:rPr lang="en-US" sz="900" b="0" i="0">
                <a:solidFill>
                  <a:srgbClr val="000000"/>
                </a:solidFill>
                <a:effectLst/>
                <a:latin typeface="Calibri" panose="020F0502020204030204" pitchFamily="34" charset="0"/>
              </a:rPr>
              <a:t>years at year-end 2023. </a:t>
            </a:r>
            <a:r>
              <a:rPr lang="en-US" sz="900">
                <a:solidFill>
                  <a:srgbClr val="000000"/>
                </a:solidFill>
                <a:latin typeface="Calibri" panose="020F0502020204030204" pitchFamily="34" charset="0"/>
                <a:cs typeface="Calibri" panose="020F0502020204030204" pitchFamily="34" charset="0"/>
              </a:rPr>
              <a:t>Prevalence data should be interpreted with caution due to use of preliminary death data for the year 2023 reported to CDC as of December 2024.</a:t>
            </a:r>
            <a:endParaRPr lang="en-US" sz="1000">
              <a:solidFill>
                <a:srgbClr val="000000"/>
              </a:solidFill>
              <a:latin typeface="Calibri" panose="020F0502020204030204" pitchFamily="34" charset="0"/>
              <a:cs typeface="Calibri" panose="020F0502020204030204" pitchFamily="34" charset="0"/>
            </a:endParaRPr>
          </a:p>
        </p:txBody>
      </p:sp>
      <p:pic>
        <p:nvPicPr>
          <p:cNvPr id="7" name="Picture 6" descr="CDC Logo">
            <a:extLst>
              <a:ext uri="{FF2B5EF4-FFF2-40B4-BE49-F238E27FC236}">
                <a16:creationId xmlns:a16="http://schemas.microsoft.com/office/drawing/2014/main" id="{BAF64EE6-AF2D-4A90-4CCB-E9F856852897}"/>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3359615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A0775D4-9524-525E-1067-70FDFC01AA3C}"/>
              </a:ext>
              <a:ext uri="{C183D7F6-B498-43B3-948B-1728B52AA6E4}">
                <adec:decorative xmlns:adec="http://schemas.microsoft.com/office/drawing/2017/decorative" val="0"/>
              </a:ext>
            </a:extLst>
          </p:cNvPr>
          <p:cNvSpPr>
            <a:spLocks noGrp="1"/>
          </p:cNvSpPr>
          <p:nvPr>
            <p:ph type="title"/>
          </p:nvPr>
        </p:nvSpPr>
        <p:spPr>
          <a:xfrm>
            <a:off x="223935" y="0"/>
            <a:ext cx="8733454" cy="857250"/>
          </a:xfrm>
        </p:spPr>
        <p:txBody>
          <a:bodyPr/>
          <a:lstStyle/>
          <a:p>
            <a:pPr>
              <a:lnSpc>
                <a:spcPct val="100000"/>
              </a:lnSpc>
            </a:pPr>
            <a:r>
              <a:rPr lang="en-US" sz="2000" dirty="0">
                <a:solidFill>
                  <a:schemeClr val="bg1"/>
                </a:solidFill>
                <a:latin typeface="Calibri" panose="020F0502020204030204" pitchFamily="34" charset="0"/>
              </a:rPr>
              <a:t>Persons living with diagnosed HIV (Prevalence), by selected characteristics, 2023—United States and 6 territories and freely associated states</a:t>
            </a:r>
          </a:p>
        </p:txBody>
      </p:sp>
      <p:pic>
        <p:nvPicPr>
          <p:cNvPr id="3" name="Picture 2" descr="This slide presents a horizontal bar chart of persons living with diagnosed HIV (Prevalence) among persons aged ≥13 years, by selected characteristics, during 2023 in the United States and 6 territories and freely associated states.">
            <a:extLst>
              <a:ext uri="{FF2B5EF4-FFF2-40B4-BE49-F238E27FC236}">
                <a16:creationId xmlns:a16="http://schemas.microsoft.com/office/drawing/2014/main" id="{897C86CF-2960-5518-85AF-0BF316E40067}"/>
              </a:ext>
            </a:extLst>
          </p:cNvPr>
          <p:cNvPicPr>
            <a:picLocks noChangeAspect="1"/>
          </p:cNvPicPr>
          <p:nvPr/>
        </p:nvPicPr>
        <p:blipFill>
          <a:blip r:embed="rId3"/>
          <a:stretch>
            <a:fillRect/>
          </a:stretch>
        </p:blipFill>
        <p:spPr>
          <a:xfrm>
            <a:off x="563532" y="203248"/>
            <a:ext cx="8016935" cy="4737003"/>
          </a:xfrm>
          <a:prstGeom prst="rect">
            <a:avLst/>
          </a:prstGeom>
        </p:spPr>
      </p:pic>
      <p:sp>
        <p:nvSpPr>
          <p:cNvPr id="5" name="TextBox 4">
            <a:extLst>
              <a:ext uri="{FF2B5EF4-FFF2-40B4-BE49-F238E27FC236}">
                <a16:creationId xmlns:a16="http://schemas.microsoft.com/office/drawing/2014/main" id="{6F1D246B-539E-69A2-2507-B5FFF45B0DFB}"/>
              </a:ext>
            </a:extLst>
          </p:cNvPr>
          <p:cNvSpPr txBox="1"/>
          <p:nvPr/>
        </p:nvSpPr>
        <p:spPr>
          <a:xfrm>
            <a:off x="178363" y="4819507"/>
            <a:ext cx="5617875" cy="230832"/>
          </a:xfrm>
          <a:prstGeom prst="rect">
            <a:avLst/>
          </a:prstGeom>
          <a:noFill/>
        </p:spPr>
        <p:txBody>
          <a:bodyPr wrap="square" rtlCol="0">
            <a:spAutoFit/>
          </a:bodyPr>
          <a:lstStyle/>
          <a:p>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13 </a:t>
            </a:r>
            <a:r>
              <a:rPr lang="en-US" sz="900" b="0" i="0">
                <a:solidFill>
                  <a:srgbClr val="000000"/>
                </a:solidFill>
                <a:effectLst/>
                <a:latin typeface="Calibri" panose="020F0502020204030204" pitchFamily="34" charset="0"/>
              </a:rPr>
              <a:t>years at year-end 2023. Hispanic/Latino persons can be of any race.</a:t>
            </a:r>
            <a:endParaRPr lang="en-US" sz="900">
              <a:solidFill>
                <a:srgbClr val="000000"/>
              </a:solidFill>
              <a:latin typeface="Calibri" panose="020F0502020204030204" pitchFamily="34" charset="0"/>
            </a:endParaRPr>
          </a:p>
        </p:txBody>
      </p:sp>
      <p:pic>
        <p:nvPicPr>
          <p:cNvPr id="2" name="Picture 1" descr="CDC Logo">
            <a:extLst>
              <a:ext uri="{FF2B5EF4-FFF2-40B4-BE49-F238E27FC236}">
                <a16:creationId xmlns:a16="http://schemas.microsoft.com/office/drawing/2014/main" id="{53FFFB9D-B7E3-62E6-E306-993C5261DD4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1254456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IV Diagnoses Header">
            <a:extLst>
              <a:ext uri="{FF2B5EF4-FFF2-40B4-BE49-F238E27FC236}">
                <a16:creationId xmlns:a16="http://schemas.microsoft.com/office/drawing/2014/main" id="{7209CD4B-7BE7-9723-EB7C-EAC5EB993C7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4944" y="1716093"/>
            <a:ext cx="9749280" cy="1115413"/>
          </a:xfrm>
          <a:prstGeom prst="rect">
            <a:avLst/>
          </a:prstGeom>
        </p:spPr>
      </p:pic>
      <p:pic>
        <p:nvPicPr>
          <p:cNvPr id="3" name="Picture 2" descr="Logo&#10;&#10;Description automatically generated">
            <a:extLst>
              <a:ext uri="{FF2B5EF4-FFF2-40B4-BE49-F238E27FC236}">
                <a16:creationId xmlns:a16="http://schemas.microsoft.com/office/drawing/2014/main" id="{31BF2797-320D-24EE-EDE0-47AF56A732A1}"/>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02796197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AC71A0A3-C05D-DB9A-4C6D-2653FCAE51D1}"/>
              </a:ext>
              <a:ext uri="{C183D7F6-B498-43B3-948B-1728B52AA6E4}">
                <adec:decorative xmlns:adec="http://schemas.microsoft.com/office/drawing/2017/decorative" val="0"/>
              </a:ext>
            </a:extLst>
          </p:cNvPr>
          <p:cNvSpPr>
            <a:spLocks noGrp="1"/>
          </p:cNvSpPr>
          <p:nvPr>
            <p:ph type="title"/>
          </p:nvPr>
        </p:nvSpPr>
        <p:spPr>
          <a:xfrm>
            <a:off x="233265" y="0"/>
            <a:ext cx="8910735" cy="857250"/>
          </a:xfrm>
        </p:spPr>
        <p:txBody>
          <a:bodyPr/>
          <a:lstStyle/>
          <a:p>
            <a:r>
              <a:rPr lang="en-US" sz="2000" dirty="0">
                <a:solidFill>
                  <a:schemeClr val="bg1"/>
                </a:solidFill>
                <a:latin typeface="Calibri" panose="020F0502020204030204" pitchFamily="34" charset="0"/>
              </a:rPr>
              <a:t>HIV diagnoses, 2023—United States and 6 territories and freely associated states</a:t>
            </a:r>
          </a:p>
        </p:txBody>
      </p:sp>
      <p:pic>
        <p:nvPicPr>
          <p:cNvPr id="12" name="Picture 11" descr="This slide presents a map of HIV diagnoses among persons aged ≥13 years during 2023 in the United States and 6 territories and freely associated states.">
            <a:extLst>
              <a:ext uri="{FF2B5EF4-FFF2-40B4-BE49-F238E27FC236}">
                <a16:creationId xmlns:a16="http://schemas.microsoft.com/office/drawing/2014/main" id="{B8E6F8E2-036F-FCD2-CA87-EFF86763BA89}"/>
              </a:ext>
            </a:extLst>
          </p:cNvPr>
          <p:cNvPicPr>
            <a:picLocks noChangeAspect="1"/>
          </p:cNvPicPr>
          <p:nvPr/>
        </p:nvPicPr>
        <p:blipFill>
          <a:blip r:embed="rId3"/>
          <a:stretch>
            <a:fillRect/>
          </a:stretch>
        </p:blipFill>
        <p:spPr>
          <a:xfrm>
            <a:off x="167258" y="760961"/>
            <a:ext cx="8809484" cy="4206605"/>
          </a:xfrm>
          <a:prstGeom prst="rect">
            <a:avLst/>
          </a:prstGeom>
        </p:spPr>
      </p:pic>
      <p:sp>
        <p:nvSpPr>
          <p:cNvPr id="2" name="TextBox 1">
            <a:extLst>
              <a:ext uri="{FF2B5EF4-FFF2-40B4-BE49-F238E27FC236}">
                <a16:creationId xmlns:a16="http://schemas.microsoft.com/office/drawing/2014/main" id="{E84D3C0B-BD19-6F5A-F36A-CD987D62DFBD}"/>
              </a:ext>
            </a:extLst>
          </p:cNvPr>
          <p:cNvSpPr txBox="1"/>
          <p:nvPr/>
        </p:nvSpPr>
        <p:spPr>
          <a:xfrm>
            <a:off x="292080" y="4806876"/>
            <a:ext cx="4728117" cy="230832"/>
          </a:xfrm>
          <a:prstGeom prst="rect">
            <a:avLst/>
          </a:prstGeom>
          <a:noFill/>
        </p:spPr>
        <p:txBody>
          <a:bodyPr wrap="square" rtlCol="0">
            <a:spAutoFit/>
          </a:bodyPr>
          <a:lstStyle/>
          <a:p>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13 </a:t>
            </a:r>
            <a:r>
              <a:rPr lang="en-US" sz="900" b="0" i="0">
                <a:solidFill>
                  <a:srgbClr val="000000"/>
                </a:solidFill>
                <a:effectLst/>
                <a:latin typeface="Calibri" panose="020F0502020204030204" pitchFamily="34" charset="0"/>
              </a:rPr>
              <a:t>years at diagnosis.</a:t>
            </a:r>
            <a:endParaRPr lang="en-US" sz="900">
              <a:solidFill>
                <a:srgbClr val="000000"/>
              </a:solidFill>
              <a:latin typeface="Calibri" panose="020F0502020204030204" pitchFamily="34" charset="0"/>
            </a:endParaRPr>
          </a:p>
        </p:txBody>
      </p:sp>
      <p:pic>
        <p:nvPicPr>
          <p:cNvPr id="3" name="Picture 2" descr="CDC Logo">
            <a:extLst>
              <a:ext uri="{FF2B5EF4-FFF2-40B4-BE49-F238E27FC236}">
                <a16:creationId xmlns:a16="http://schemas.microsoft.com/office/drawing/2014/main" id="{36FBDE2B-FA3D-38E3-1B43-A5CA743BD2CD}"/>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579549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485847E6-E968-5D70-D0F5-7D908F28D2C3}"/>
              </a:ext>
              <a:ext uri="{C183D7F6-B498-43B3-948B-1728B52AA6E4}">
                <adec:decorative xmlns:adec="http://schemas.microsoft.com/office/drawing/2017/decorative" val="0"/>
              </a:ext>
            </a:extLst>
          </p:cNvPr>
          <p:cNvSpPr>
            <a:spLocks noGrp="1"/>
          </p:cNvSpPr>
          <p:nvPr>
            <p:ph type="title"/>
          </p:nvPr>
        </p:nvSpPr>
        <p:spPr>
          <a:xfrm>
            <a:off x="234976" y="0"/>
            <a:ext cx="8565503" cy="812207"/>
          </a:xfrm>
        </p:spPr>
        <p:txBody>
          <a:bodyPr/>
          <a:lstStyle/>
          <a:p>
            <a:pPr>
              <a:lnSpc>
                <a:spcPct val="100000"/>
              </a:lnSpc>
            </a:pPr>
            <a:r>
              <a:rPr lang="en-US" sz="2000">
                <a:solidFill>
                  <a:schemeClr val="bg1"/>
                </a:solidFill>
                <a:latin typeface="Calibri" panose="020F0502020204030204" pitchFamily="34" charset="0"/>
              </a:rPr>
              <a:t>HIV diagnoses, by selected characteristics, 2023—United States</a:t>
            </a:r>
          </a:p>
        </p:txBody>
      </p:sp>
      <p:pic>
        <p:nvPicPr>
          <p:cNvPr id="7" name="Picture 6" descr="This slide presents rates of HIV diagnoses, by selected characteristics among persons aged ≥13 years during 2023 in the United States.">
            <a:extLst>
              <a:ext uri="{FF2B5EF4-FFF2-40B4-BE49-F238E27FC236}">
                <a16:creationId xmlns:a16="http://schemas.microsoft.com/office/drawing/2014/main" id="{0ECD6AFA-5040-EF25-B089-CFA0E7E2A203}"/>
              </a:ext>
            </a:extLst>
          </p:cNvPr>
          <p:cNvPicPr>
            <a:picLocks noChangeAspect="1"/>
          </p:cNvPicPr>
          <p:nvPr/>
        </p:nvPicPr>
        <p:blipFill>
          <a:blip r:embed="rId3"/>
          <a:stretch>
            <a:fillRect/>
          </a:stretch>
        </p:blipFill>
        <p:spPr>
          <a:xfrm>
            <a:off x="490970" y="811285"/>
            <a:ext cx="8053514" cy="4005419"/>
          </a:xfrm>
          <a:prstGeom prst="rect">
            <a:avLst/>
          </a:prstGeom>
        </p:spPr>
      </p:pic>
      <p:sp>
        <p:nvSpPr>
          <p:cNvPr id="3" name="TextBox 2">
            <a:extLst>
              <a:ext uri="{FF2B5EF4-FFF2-40B4-BE49-F238E27FC236}">
                <a16:creationId xmlns:a16="http://schemas.microsoft.com/office/drawing/2014/main" id="{9C556FB4-B42B-A116-04A5-4917CD4BDDD2}"/>
              </a:ext>
            </a:extLst>
          </p:cNvPr>
          <p:cNvSpPr txBox="1"/>
          <p:nvPr/>
        </p:nvSpPr>
        <p:spPr>
          <a:xfrm>
            <a:off x="87154" y="4815781"/>
            <a:ext cx="6542246" cy="230832"/>
          </a:xfrm>
          <a:prstGeom prst="rect">
            <a:avLst/>
          </a:prstGeom>
          <a:noFill/>
        </p:spPr>
        <p:txBody>
          <a:bodyPr wrap="square" rtlCol="0">
            <a:spAutoFit/>
          </a:bodyPr>
          <a:lstStyle/>
          <a:p>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13</a:t>
            </a:r>
            <a:r>
              <a:rPr lang="en-US" sz="900" b="0" i="0">
                <a:solidFill>
                  <a:srgbClr val="000000"/>
                </a:solidFill>
                <a:effectLst/>
                <a:latin typeface="Calibri" panose="020F0502020204030204" pitchFamily="34" charset="0"/>
              </a:rPr>
              <a:t> years at diagnosis. Rates are per 100,000. </a:t>
            </a:r>
            <a:r>
              <a:rPr lang="en-US" sz="900">
                <a:solidFill>
                  <a:srgbClr val="000000"/>
                </a:solidFill>
                <a:latin typeface="Calibri" panose="020F0502020204030204" pitchFamily="34" charset="0"/>
              </a:rPr>
              <a:t>Hispanic/Latino persons can be of any race.</a:t>
            </a:r>
          </a:p>
        </p:txBody>
      </p:sp>
      <p:pic>
        <p:nvPicPr>
          <p:cNvPr id="6" name="Picture 5" descr="CDC Logo">
            <a:extLst>
              <a:ext uri="{FF2B5EF4-FFF2-40B4-BE49-F238E27FC236}">
                <a16:creationId xmlns:a16="http://schemas.microsoft.com/office/drawing/2014/main" id="{842AF3EF-3638-75A2-8D2A-BD7AAF4FDA58}"/>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971679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DED47370-4BED-9E65-0D5C-A560811EBB1E}"/>
              </a:ext>
              <a:ext uri="{C183D7F6-B498-43B3-948B-1728B52AA6E4}">
                <adec:decorative xmlns:adec="http://schemas.microsoft.com/office/drawing/2017/decorative" val="0"/>
              </a:ext>
            </a:extLst>
          </p:cNvPr>
          <p:cNvSpPr>
            <a:spLocks noGrp="1"/>
          </p:cNvSpPr>
          <p:nvPr>
            <p:ph type="title"/>
          </p:nvPr>
        </p:nvSpPr>
        <p:spPr>
          <a:xfrm>
            <a:off x="323394" y="0"/>
            <a:ext cx="8733452" cy="857250"/>
          </a:xfrm>
        </p:spPr>
        <p:txBody>
          <a:bodyPr/>
          <a:lstStyle/>
          <a:p>
            <a:pPr>
              <a:lnSpc>
                <a:spcPct val="100000"/>
              </a:lnSpc>
            </a:pPr>
            <a:r>
              <a:rPr lang="en-US" sz="2000">
                <a:solidFill>
                  <a:schemeClr val="bg1"/>
                </a:solidFill>
                <a:latin typeface="Calibri" panose="020F0502020204030204" pitchFamily="34" charset="0"/>
              </a:rPr>
              <a:t>HIV diagnoses, by age, 2023—United States and 6 territories and freely associated states</a:t>
            </a:r>
          </a:p>
        </p:txBody>
      </p:sp>
      <p:pic>
        <p:nvPicPr>
          <p:cNvPr id="5" name="Picture 4" descr="This slide presents a horizontal bar chart of HIV diagnoses, by age, during 2023 in the United States and 6 territories and freely associated states.">
            <a:extLst>
              <a:ext uri="{FF2B5EF4-FFF2-40B4-BE49-F238E27FC236}">
                <a16:creationId xmlns:a16="http://schemas.microsoft.com/office/drawing/2014/main" id="{DF8B1EDE-4E3B-8979-DD64-11C93E5D11E9}"/>
              </a:ext>
            </a:extLst>
          </p:cNvPr>
          <p:cNvPicPr>
            <a:picLocks noChangeAspect="1"/>
          </p:cNvPicPr>
          <p:nvPr/>
        </p:nvPicPr>
        <p:blipFill>
          <a:blip r:embed="rId3"/>
          <a:stretch>
            <a:fillRect/>
          </a:stretch>
        </p:blipFill>
        <p:spPr>
          <a:xfrm>
            <a:off x="0" y="857250"/>
            <a:ext cx="9144000" cy="3864990"/>
          </a:xfrm>
          <a:prstGeom prst="rect">
            <a:avLst/>
          </a:prstGeom>
        </p:spPr>
      </p:pic>
      <p:pic>
        <p:nvPicPr>
          <p:cNvPr id="4" name="Picture 3" descr="CDC Logo">
            <a:extLst>
              <a:ext uri="{FF2B5EF4-FFF2-40B4-BE49-F238E27FC236}">
                <a16:creationId xmlns:a16="http://schemas.microsoft.com/office/drawing/2014/main" id="{B177EE99-9062-5637-7222-93AD6BEF7742}"/>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409393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2047"/>
            <a:ext cx="8640147" cy="857250"/>
          </a:xfrm>
        </p:spPr>
        <p:txBody>
          <a:bodyPr/>
          <a:lstStyle/>
          <a:p>
            <a:pPr>
              <a:lnSpc>
                <a:spcPct val="100000"/>
              </a:lnSpc>
            </a:pPr>
            <a:r>
              <a:rPr lang="en-US" sz="2000">
                <a:solidFill>
                  <a:schemeClr val="bg1"/>
                </a:solidFill>
                <a:latin typeface="Calibri" panose="020F0502020204030204" pitchFamily="34" charset="0"/>
              </a:rPr>
              <a:t>HIV diagnoses, by race/ethnicity, 2023—United States and 6 territories and freely associated states</a:t>
            </a:r>
          </a:p>
        </p:txBody>
      </p:sp>
      <p:pic>
        <p:nvPicPr>
          <p:cNvPr id="4" name="Picture 3" descr="This slide presents a horizontal bar chart of HIV diagnoses among persons aged ≥13 years, by race/ethnicity, during 2023 in the United States and 6 territories and freely associated states.">
            <a:extLst>
              <a:ext uri="{FF2B5EF4-FFF2-40B4-BE49-F238E27FC236}">
                <a16:creationId xmlns:a16="http://schemas.microsoft.com/office/drawing/2014/main" id="{C034106B-34C3-8138-9107-F871861797D9}"/>
              </a:ext>
            </a:extLst>
          </p:cNvPr>
          <p:cNvPicPr>
            <a:picLocks noChangeAspect="1"/>
          </p:cNvPicPr>
          <p:nvPr/>
        </p:nvPicPr>
        <p:blipFill>
          <a:blip r:embed="rId3"/>
          <a:stretch>
            <a:fillRect/>
          </a:stretch>
        </p:blipFill>
        <p:spPr>
          <a:xfrm>
            <a:off x="0" y="763809"/>
            <a:ext cx="9076790" cy="4054769"/>
          </a:xfrm>
          <a:prstGeom prst="rect">
            <a:avLst/>
          </a:prstGeom>
        </p:spPr>
      </p:pic>
      <p:sp>
        <p:nvSpPr>
          <p:cNvPr id="2" name="TextBox 1">
            <a:extLst>
              <a:ext uri="{FF2B5EF4-FFF2-40B4-BE49-F238E27FC236}">
                <a16:creationId xmlns:a16="http://schemas.microsoft.com/office/drawing/2014/main" id="{30F3A619-75E8-0220-83A8-4F5BEDB8DA3F}"/>
              </a:ext>
            </a:extLst>
          </p:cNvPr>
          <p:cNvSpPr txBox="1"/>
          <p:nvPr/>
        </p:nvSpPr>
        <p:spPr>
          <a:xfrm>
            <a:off x="176023" y="4818579"/>
            <a:ext cx="5356829" cy="230832"/>
          </a:xfrm>
          <a:prstGeom prst="rect">
            <a:avLst/>
          </a:prstGeom>
          <a:noFill/>
        </p:spPr>
        <p:txBody>
          <a:bodyPr wrap="square" rtlCol="0">
            <a:spAutoFit/>
          </a:bodyPr>
          <a:lstStyle/>
          <a:p>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13 </a:t>
            </a:r>
            <a:r>
              <a:rPr lang="en-US" sz="900" b="0" i="0">
                <a:solidFill>
                  <a:srgbClr val="000000"/>
                </a:solidFill>
                <a:effectLst/>
                <a:latin typeface="Calibri" panose="020F0502020204030204" pitchFamily="34" charset="0"/>
              </a:rPr>
              <a:t>years at diagnosis. Hispanic/Latino persons can be of any race.</a:t>
            </a:r>
            <a:endParaRPr lang="en-US" sz="900">
              <a:solidFill>
                <a:srgbClr val="000000"/>
              </a:solidFill>
              <a:latin typeface="Calibri" panose="020F0502020204030204" pitchFamily="34" charset="0"/>
            </a:endParaRPr>
          </a:p>
        </p:txBody>
      </p:sp>
      <p:pic>
        <p:nvPicPr>
          <p:cNvPr id="8" name="Picture 7" descr="CDC Logo">
            <a:extLst>
              <a:ext uri="{FF2B5EF4-FFF2-40B4-BE49-F238E27FC236}">
                <a16:creationId xmlns:a16="http://schemas.microsoft.com/office/drawing/2014/main" id="{5A73D5A2-DC72-DE7D-AE1D-49167AEB562A}"/>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487406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81C56FA-8991-7E83-FF66-7DDD3BA87507}"/>
              </a:ext>
              <a:ext uri="{C183D7F6-B498-43B3-948B-1728B52AA6E4}">
                <adec:decorative xmlns:adec="http://schemas.microsoft.com/office/drawing/2017/decorative" val="0"/>
              </a:ext>
            </a:extLst>
          </p:cNvPr>
          <p:cNvSpPr>
            <a:spLocks noGrp="1"/>
          </p:cNvSpPr>
          <p:nvPr>
            <p:ph type="title"/>
          </p:nvPr>
        </p:nvSpPr>
        <p:spPr>
          <a:xfrm>
            <a:off x="233265" y="-64294"/>
            <a:ext cx="8532115" cy="857250"/>
          </a:xfrm>
        </p:spPr>
        <p:txBody>
          <a:bodyPr/>
          <a:lstStyle/>
          <a:p>
            <a:r>
              <a:rPr lang="en-US" sz="2000">
                <a:solidFill>
                  <a:schemeClr val="bg1"/>
                </a:solidFill>
                <a:latin typeface="Calibri" panose="020F0502020204030204" pitchFamily="34" charset="0"/>
              </a:rPr>
              <a:t>HIV diagnoses and population, by race/ethnicity, 2023—United States</a:t>
            </a:r>
          </a:p>
        </p:txBody>
      </p:sp>
      <p:pic>
        <p:nvPicPr>
          <p:cNvPr id="3" name="Picture 2" descr="This slide presents a butterfly chart of HIV diagnoses and population among persons aged ≥13 years, by race/ethnicity, during 2023 in the United States.">
            <a:extLst>
              <a:ext uri="{FF2B5EF4-FFF2-40B4-BE49-F238E27FC236}">
                <a16:creationId xmlns:a16="http://schemas.microsoft.com/office/drawing/2014/main" id="{EB8D1301-D927-19DB-683C-E5803022F194}"/>
              </a:ext>
            </a:extLst>
          </p:cNvPr>
          <p:cNvPicPr>
            <a:picLocks noChangeAspect="1"/>
          </p:cNvPicPr>
          <p:nvPr/>
        </p:nvPicPr>
        <p:blipFill>
          <a:blip r:embed="rId3"/>
          <a:stretch>
            <a:fillRect/>
          </a:stretch>
        </p:blipFill>
        <p:spPr>
          <a:xfrm>
            <a:off x="0" y="870568"/>
            <a:ext cx="9136509" cy="3891931"/>
          </a:xfrm>
          <a:prstGeom prst="rect">
            <a:avLst/>
          </a:prstGeom>
        </p:spPr>
      </p:pic>
      <p:sp>
        <p:nvSpPr>
          <p:cNvPr id="2" name="TextBox 1">
            <a:extLst>
              <a:ext uri="{FF2B5EF4-FFF2-40B4-BE49-F238E27FC236}">
                <a16:creationId xmlns:a16="http://schemas.microsoft.com/office/drawing/2014/main" id="{BD2660E5-2D16-2BA6-62CB-85C098AD6686}"/>
              </a:ext>
            </a:extLst>
          </p:cNvPr>
          <p:cNvSpPr txBox="1"/>
          <p:nvPr/>
        </p:nvSpPr>
        <p:spPr>
          <a:xfrm>
            <a:off x="233265" y="4807284"/>
            <a:ext cx="5434670" cy="230832"/>
          </a:xfrm>
          <a:prstGeom prst="rect">
            <a:avLst/>
          </a:prstGeom>
          <a:noFill/>
        </p:spPr>
        <p:txBody>
          <a:bodyPr wrap="square" rtlCol="0">
            <a:spAutoFit/>
          </a:bodyPr>
          <a:lstStyle/>
          <a:p>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13 </a:t>
            </a:r>
            <a:r>
              <a:rPr lang="en-US" sz="900" b="0" i="0">
                <a:solidFill>
                  <a:srgbClr val="000000"/>
                </a:solidFill>
                <a:effectLst/>
                <a:latin typeface="Calibri" panose="020F0502020204030204" pitchFamily="34" charset="0"/>
              </a:rPr>
              <a:t>years at diagnosis. </a:t>
            </a:r>
            <a:r>
              <a:rPr lang="en-US" sz="900">
                <a:solidFill>
                  <a:srgbClr val="000000"/>
                </a:solidFill>
                <a:latin typeface="Calibri" panose="020F0502020204030204" pitchFamily="34" charset="0"/>
              </a:rPr>
              <a:t>Hispanic/Latino persons can be of any race.</a:t>
            </a:r>
          </a:p>
        </p:txBody>
      </p:sp>
      <p:pic>
        <p:nvPicPr>
          <p:cNvPr id="7" name="Picture 6" descr="CDC Logo">
            <a:extLst>
              <a:ext uri="{FF2B5EF4-FFF2-40B4-BE49-F238E27FC236}">
                <a16:creationId xmlns:a16="http://schemas.microsoft.com/office/drawing/2014/main" id="{A8C7F132-F75C-B597-3FAD-A3370C369EE0}"/>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132410905"/>
      </p:ext>
    </p:extLst>
  </p:cSld>
  <p:clrMapOvr>
    <a:masterClrMapping/>
  </p:clrMapOvr>
</p:sld>
</file>

<file path=ppt/theme/theme1.xml><?xml version="1.0" encoding="utf-8"?>
<a:theme xmlns:a="http://schemas.openxmlformats.org/drawingml/2006/main" name="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CE2D7B23745C46AC206DB3CC3BA7F5" ma:contentTypeVersion="6" ma:contentTypeDescription="Create a new document." ma:contentTypeScope="" ma:versionID="41b60abe64f94738121af760c196041c">
  <xsd:schema xmlns:xsd="http://www.w3.org/2001/XMLSchema" xmlns:xs="http://www.w3.org/2001/XMLSchema" xmlns:p="http://schemas.microsoft.com/office/2006/metadata/properties" xmlns:ns2="9f5efb70-4083-4c8b-9dfd-5ea68c178239" xmlns:ns3="5f685acd-cefc-4ad9-aa44-fb07364e428c" targetNamespace="http://schemas.microsoft.com/office/2006/metadata/properties" ma:root="true" ma:fieldsID="32dbead1c09a09b6258f5e38bedb999c" ns2:_="" ns3:_="">
    <xsd:import namespace="9f5efb70-4083-4c8b-9dfd-5ea68c178239"/>
    <xsd:import namespace="5f685acd-cefc-4ad9-aa44-fb07364e428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5efb70-4083-4c8b-9dfd-5ea68c1782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685acd-cefc-4ad9-aa44-fb07364e428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E87A75-67FD-4DCA-86F7-CA9BDE1929B1}">
  <ds:schemaRefs>
    <ds:schemaRef ds:uri="http://schemas.microsoft.com/sharepoint/v3/contenttype/forms"/>
  </ds:schemaRefs>
</ds:datastoreItem>
</file>

<file path=customXml/itemProps2.xml><?xml version="1.0" encoding="utf-8"?>
<ds:datastoreItem xmlns:ds="http://schemas.openxmlformats.org/officeDocument/2006/customXml" ds:itemID="{08D6EF32-3A25-4793-9F19-A0F2EBBC8E37}">
  <ds:schemaRefs>
    <ds:schemaRef ds:uri="5f685acd-cefc-4ad9-aa44-fb07364e428c"/>
    <ds:schemaRef ds:uri="9f5efb70-4083-4c8b-9dfd-5ea68c17823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EC7F3D2-B5ED-4D3A-B32A-E0A00BF29D94}">
  <ds:schemaRefs>
    <ds:schemaRef ds:uri="http://schemas.microsoft.com/office/infopath/2007/PartnerControls"/>
    <ds:schemaRef ds:uri="http://www.w3.org/XML/1998/namespace"/>
    <ds:schemaRef ds:uri="http://schemas.microsoft.com/office/2006/documentManagement/types"/>
    <ds:schemaRef ds:uri="5f685acd-cefc-4ad9-aa44-fb07364e428c"/>
    <ds:schemaRef ds:uri="http://purl.org/dc/dcmitype/"/>
    <ds:schemaRef ds:uri="http://purl.org/dc/terms/"/>
    <ds:schemaRef ds:uri="http://schemas.openxmlformats.org/package/2006/metadata/core-properties"/>
    <ds:schemaRef ds:uri="9f5efb70-4083-4c8b-9dfd-5ea68c178239"/>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1734</TotalTime>
  <Words>7457</Words>
  <Application>Microsoft Office PowerPoint</Application>
  <PresentationFormat>On-screen Show (16:9)</PresentationFormat>
  <Paragraphs>469</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Times New Roman</vt:lpstr>
      <vt:lpstr>Myriad Web Pro</vt:lpstr>
      <vt:lpstr>Arial</vt:lpstr>
      <vt:lpstr>Calibri</vt:lpstr>
      <vt:lpstr>NCEH_ATSDR_combined</vt:lpstr>
      <vt:lpstr>PowerPoint Presentation</vt:lpstr>
      <vt:lpstr>Data Sources and Technical Notes</vt:lpstr>
      <vt:lpstr>Understanding HIV Data: Diagnoses vs. New Infections</vt:lpstr>
      <vt:lpstr>PowerPoint Presentation</vt:lpstr>
      <vt:lpstr>HIV diagnoses, 2023—United States and 6 territories and freely associated states</vt:lpstr>
      <vt:lpstr>HIV diagnoses, by selected characteristics, 2023—United States</vt:lpstr>
      <vt:lpstr>HIV diagnoses, by age, 2023—United States and 6 territories and freely associated states</vt:lpstr>
      <vt:lpstr>HIV diagnoses, by race/ethnicity, 2023—United States and 6 territories and freely associated states</vt:lpstr>
      <vt:lpstr>HIV diagnoses and population, by race/ethnicity, 2023—United States</vt:lpstr>
      <vt:lpstr>HIV diagnoses, by sex and transmission category, 2023—United States and 6 territories and freely associated states</vt:lpstr>
      <vt:lpstr>HIV diagnoses, by age, 2019–2023—United States and 6 territories and freely associated states</vt:lpstr>
      <vt:lpstr>HIV diagnoses, by race/ethnicity, 2019–2023—United States and 6 territories and freely associated states</vt:lpstr>
      <vt:lpstr>HIV diagnoses, by sex and transmission category, 2019–2023—United States and 6 territories and freely associated states</vt:lpstr>
      <vt:lpstr>HIV diagnoses among males, attributed to male-to-male sexual contact, by age and race/ethnicity, 2023—United States and 6 territories and freely associated states</vt:lpstr>
      <vt:lpstr>HIV diagnoses among males, attributed to male-to-male sexual contact, by region and race/ethnicity, 2023—United States and 6 territories and freely associated states</vt:lpstr>
      <vt:lpstr>HIV diagnoses attributed to injection drug use, by sex and race/ethnicity, 2023—United States and 6 territories and freely associated states</vt:lpstr>
      <vt:lpstr>HIV diagnoses attributed to injection drug use, by region and race/ethnicity, 2023—United States and 6 territories and freely associated states</vt:lpstr>
      <vt:lpstr>HIV diagnoses among Hispanic/Latino persons, by selected characteristics, 2023—United States</vt:lpstr>
      <vt:lpstr>HIV diagnoses and population among females, by race/ethnicity, 2023—United States</vt:lpstr>
      <vt:lpstr>HIV diagnoses among females, by selected characteristics, 2023—United States</vt:lpstr>
      <vt:lpstr>HIV diagnoses among Black females, by selected characteristics, 2023—United States</vt:lpstr>
      <vt:lpstr>HIV diagnoses among persons aged 13–24 years, by selected characteristics, 2023—United States and 6 territories and freely associated states</vt:lpstr>
      <vt:lpstr>HIV diagnoses among persons aged 13–24 years, by selected characteristics, 2023—United States</vt:lpstr>
      <vt:lpstr>HIV diagnoses among persons aged 13–24 years, by sex and transmission category, 2023—United States and 6 territories and freely associated states</vt:lpstr>
      <vt:lpstr>HIV diagnoses among persons aged ≥ 55 years, by selected characteristics, 2023—United States and 6 territories and freely associated states</vt:lpstr>
      <vt:lpstr>HIV diagnoses among persons aged ≥ 55 years, by selected characteristics, 2023—United States</vt:lpstr>
      <vt:lpstr>HIV diagnoses among persons aged ≥ 55 years, by sex and transmission category, 2023—United States and 6 territories and freely associated states</vt:lpstr>
      <vt:lpstr>Persons living with diagnosed perinatally acquired HIV, year-end 2023—United States and 6 territories and freely associated states</vt:lpstr>
      <vt:lpstr>HIV diagnoses and population among children aged &lt; 13 years, by race/ethnicity, 2023—United States</vt:lpstr>
      <vt:lpstr>HIV diagnoses, by region, 2023—United States and 6 territories and freely associated states</vt:lpstr>
      <vt:lpstr>HIV diagnoses and population, by race/ethnicity, 2023—U.S. Southern Region</vt:lpstr>
      <vt:lpstr>HIV diagnoses, by selected characteristics, 2023—U.S. Southern Region</vt:lpstr>
      <vt:lpstr>PowerPoint Presentation</vt:lpstr>
      <vt:lpstr>HIV-related deaths of persons with diagnosed HIV, 2023—United States and 6 territories and freely associated states</vt:lpstr>
      <vt:lpstr>HIV-related deaths of persons with diagnosed HIV, by selected characteristics, 2023—United States and 6 territories and freely associated states</vt:lpstr>
      <vt:lpstr>PowerPoint Presentation</vt:lpstr>
      <vt:lpstr>Persons living with diagnosed HIV (Prevalence), 2023—United States and 6 territories and freely associated states</vt:lpstr>
      <vt:lpstr>Persons living with diagnosed HIV (Prevalence), by selected characteristics, 2023—United States and 6 territories and freely associated states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Dailey, Andre (CDC/NCHHSTP/DHP)</cp:lastModifiedBy>
  <cp:revision>11</cp:revision>
  <dcterms:created xsi:type="dcterms:W3CDTF">2011-03-17T17:43:16Z</dcterms:created>
  <dcterms:modified xsi:type="dcterms:W3CDTF">2025-04-28T12:47:04Z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2023-02-25T12:46:49Z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fda2833a-aa66-4d42-977b-271eaf5b3a27</vt:lpwstr>
  </property>
  <property fmtid="{D5CDD505-2E9C-101B-9397-08002B2CF9AE}" pid="9" name="MSIP_Label_7b94a7b8-f06c-4dfe-bdcc-9b548fd58c31_ContentBits">
    <vt:lpwstr>0</vt:lpwstr>
  </property>
  <property fmtid="{D5CDD505-2E9C-101B-9397-08002B2CF9AE}" pid="10" name="ContentTypeId">
    <vt:lpwstr>0x010100B8CE2D7B23745C46AC206DB3CC3BA7F5</vt:lpwstr>
  </property>
  <property fmtid="{D5CDD505-2E9C-101B-9397-08002B2CF9AE}" pid="11" name="MediaServiceImageTags">
    <vt:lpwstr/>
  </property>
</Properties>
</file>