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 of patients tested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Sheet1!$A$2:$A$16</c:f>
              <c:numCache>
                <c:formatCode>General</c:formatCode>
                <c:ptCount val="1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</c:numCache>
            </c:num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5.3</c:v>
                </c:pt>
                <c:pt idx="1">
                  <c:v>4.0999999999999996</c:v>
                </c:pt>
                <c:pt idx="2">
                  <c:v>5.7</c:v>
                </c:pt>
                <c:pt idx="3">
                  <c:v>5.4</c:v>
                </c:pt>
                <c:pt idx="4">
                  <c:v>4</c:v>
                </c:pt>
                <c:pt idx="5">
                  <c:v>3.5</c:v>
                </c:pt>
                <c:pt idx="6">
                  <c:v>2.8</c:v>
                </c:pt>
                <c:pt idx="7">
                  <c:v>2.1</c:v>
                </c:pt>
                <c:pt idx="8">
                  <c:v>2</c:v>
                </c:pt>
                <c:pt idx="9">
                  <c:v>2.9</c:v>
                </c:pt>
                <c:pt idx="10">
                  <c:v>2.2000000000000002</c:v>
                </c:pt>
                <c:pt idx="11">
                  <c:v>1.8</c:v>
                </c:pt>
                <c:pt idx="12">
                  <c:v>1.4</c:v>
                </c:pt>
                <c:pt idx="13">
                  <c:v>1.8</c:v>
                </c:pt>
                <c:pt idx="14">
                  <c:v>6.8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194-49AA-B89F-074F05B37FA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Percentage of tested patients with positive B19 test result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Sheet1!$A$2:$A$16</c:f>
              <c:numCache>
                <c:formatCode>General</c:formatCode>
                <c:ptCount val="1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</c:numCache>
            </c:num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25.9</c:v>
                </c:pt>
                <c:pt idx="1">
                  <c:v>30.4</c:v>
                </c:pt>
                <c:pt idx="2">
                  <c:v>23.7</c:v>
                </c:pt>
                <c:pt idx="3">
                  <c:v>25</c:v>
                </c:pt>
                <c:pt idx="4">
                  <c:v>48.6</c:v>
                </c:pt>
                <c:pt idx="5">
                  <c:v>31.7</c:v>
                </c:pt>
                <c:pt idx="6">
                  <c:v>9.6</c:v>
                </c:pt>
                <c:pt idx="7">
                  <c:v>10</c:v>
                </c:pt>
                <c:pt idx="8">
                  <c:v>30.8</c:v>
                </c:pt>
                <c:pt idx="9">
                  <c:v>50.8</c:v>
                </c:pt>
                <c:pt idx="10">
                  <c:v>14.3</c:v>
                </c:pt>
                <c:pt idx="11">
                  <c:v>2.6</c:v>
                </c:pt>
                <c:pt idx="12">
                  <c:v>0</c:v>
                </c:pt>
                <c:pt idx="13">
                  <c:v>7.9</c:v>
                </c:pt>
                <c:pt idx="14">
                  <c:v>39.299999999999997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194-49AA-B89F-074F05B37F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0032288"/>
        <c:axId val="540032768"/>
      </c:lineChart>
      <c:catAx>
        <c:axId val="5400322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>
                    <a:solidFill>
                      <a:schemeClr val="tx1"/>
                    </a:solidFill>
                  </a:rPr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0032768"/>
        <c:crosses val="autoZero"/>
        <c:auto val="1"/>
        <c:lblAlgn val="ctr"/>
        <c:lblOffset val="100"/>
        <c:noMultiLvlLbl val="0"/>
      </c:catAx>
      <c:valAx>
        <c:axId val="540032768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>
                    <a:solidFill>
                      <a:schemeClr val="tx1"/>
                    </a:solidFill>
                  </a:rPr>
                  <a:t>Percentage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003228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498773251169693"/>
          <c:y val="5.0087122627568738E-2"/>
          <c:w val="0.70828540454182354"/>
          <c:h val="5.97269161807241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84F16-714B-67BD-A984-A1F4FBF08B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557D15-8A34-702E-71A6-8EC46FFAF8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B3CBC6-20A6-DF86-ACC2-63E6B7581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8A143-F43F-4E94-9B35-62E279A0B4F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A97811-89D3-E24E-F549-6DBB07F47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9CBF5-A502-C317-0708-18D9039D6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6F17-B346-41AA-9BB3-1C2B8E119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744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B5469-A40B-F016-9E55-C20BE05E1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98A8EF-B415-6B6E-BC28-2BAEFB5026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F951B-C72F-355C-C6E7-23341A99E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8A143-F43F-4E94-9B35-62E279A0B4F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517E91-2A34-34A4-75A8-E3588CA2E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15C5C8-1102-995F-0A1E-7EB1CDBA9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6F17-B346-41AA-9BB3-1C2B8E119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224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43175E-F81B-FD80-1ED4-BA4028551F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9B0D4E-F792-A412-D3AC-15A8F548A4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5D57E-D0B0-60B5-BD98-6C9836930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8A143-F43F-4E94-9B35-62E279A0B4F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7FA7A-7F95-F558-6439-DB55F5347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B05C7-4D05-707E-282E-3A475102E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6F17-B346-41AA-9BB3-1C2B8E119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5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D269D-8BFE-A1AE-57D7-2A5C03BA6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6280B-3968-08CD-2F04-26ACCEF48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CFA013-8AD2-5960-07BA-B82E9E2AE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8A143-F43F-4E94-9B35-62E279A0B4F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51B32A-E5AA-83AF-14DD-537556BBB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67F2FC-09FF-AC36-7D0E-F4019550D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6F17-B346-41AA-9BB3-1C2B8E119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891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9CF00-34A1-EA67-8CAB-71BAD1B24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97E472-4693-3668-4E31-EA75C5330D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C7CD8B-CE89-D38F-041B-A52861167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8A143-F43F-4E94-9B35-62E279A0B4F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1B34E-6D9A-C015-E97C-984EE4561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6392-8F1E-A352-841E-325D4D16A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6F17-B346-41AA-9BB3-1C2B8E119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519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1218B-40D2-17C3-B6BE-266D0824A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2BF24-5FFC-1DDF-E45E-D7A6B51189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818F07-65A3-2F5E-AE19-CA8A8B3B97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AA9DD7-7E74-EAB2-E0E0-FE11B0F6C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8A143-F43F-4E94-9B35-62E279A0B4F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675EF7-2ADE-3C23-1B89-79CF6C4C3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8E578-17D1-543F-413D-B676C13C9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6F17-B346-41AA-9BB3-1C2B8E119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436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1F22E-D190-49DD-970E-F5974FF38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A57024-033B-D4AA-C552-4DEE03B9CE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BC389F-5158-1169-C357-4441062425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C06959-F047-A5A0-477F-6D58EB80E2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ACA936-5203-072E-4C14-BEF32C99A0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9ABEEB-52D7-EBE4-96E6-D29D603D0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8A143-F43F-4E94-9B35-62E279A0B4F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9C7353-970F-B43F-6492-6390183A5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72B93C-0F5D-D217-FD59-20BBF0043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6F17-B346-41AA-9BB3-1C2B8E119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411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04499-E65E-E569-F57E-BA11FCEF1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0E976C-79DF-9123-C078-A9D100FD7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8A143-F43F-4E94-9B35-62E279A0B4F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41A1E2-0E1D-5E44-BF08-81E26851A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20D263-ADF7-8804-C3BC-4BF414E1E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6F17-B346-41AA-9BB3-1C2B8E119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036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66CC79-4258-F788-3066-EAB5F046B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8A143-F43F-4E94-9B35-62E279A0B4F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0A4C26-ADA8-71B6-B7A4-E67C68621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80D1C-4669-62C6-BAEB-B03FF68CC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6F17-B346-41AA-9BB3-1C2B8E119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99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7B243-C543-B30A-7BC9-C85612903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281B2-05DF-D7FC-4A35-ED7B8CFF4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B13742-8661-1AF1-439E-376BF9AC94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A6A24E-778D-683B-AA71-81E7C34AC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8A143-F43F-4E94-9B35-62E279A0B4F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723AD7-4E79-479E-710A-A776010B4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F63658-9A4E-1884-82AC-3059C3990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6F17-B346-41AA-9BB3-1C2B8E119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764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1E984-E408-7F47-1D63-28DD5F319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C8DA0B-AF97-A2F5-BAD8-7E89ECB21D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0B380B-BEC9-0B93-7EB2-8951F933D2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749083-ADF9-EDEF-4B44-639BB86F8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8A143-F43F-4E94-9B35-62E279A0B4F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ACD230-4DDA-0963-9725-0EF221426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2CD61E-1CA5-6806-184E-08AE71FA6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46F17-B346-41AA-9BB3-1C2B8E119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76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F95E75-0EEE-992D-2F0C-06BF66283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0AF2D8-4CCB-9F0F-FFFE-83299302BF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8A2030-C7AD-FD76-99CB-AB852520FD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8A143-F43F-4E94-9B35-62E279A0B4F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A29F5-C6C5-455D-9E87-731DD9486E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437B46-B0ED-9A50-0DFF-43A7A3C320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46F17-B346-41AA-9BB3-1C2B8E119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782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1FFB6CC-B5B8-6950-D86C-8ADEC3F96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000" b="1" dirty="0"/>
              <a:t>SUPPLEMENTARY FIGURE. Percentage of children with sickle cell disease tested for parvovirus B19 and percentage of those tested who received a positive test result — Children’s Healthcare of Atlanta, Atlanta, Georgia, </a:t>
            </a:r>
            <a:r>
              <a:rPr lang="en-US" sz="2000" b="1" kern="100" dirty="0">
                <a:effectLst/>
                <a:ea typeface="Aptos" panose="020B0004020202020204" pitchFamily="34" charset="0"/>
                <a:cs typeface="Calibri Light" panose="020F0302020204030204" pitchFamily="34" charset="0"/>
              </a:rPr>
              <a:t>January 1, 2010–September 30, 2024</a:t>
            </a:r>
            <a:endParaRPr lang="en-US" sz="2000" b="1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D5A3834F-AF1C-97D4-4A86-401E3FADFD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172002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1079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46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Theme</vt:lpstr>
      <vt:lpstr>SUPPLEMENTARY FIGURE. Percentage of children with sickle cell disease tested for parvovirus B19 and percentage of those tested who received a positive test result — Children’s Healthcare of Atlanta, Atlanta, Georgia, January 1, 2010–September 30,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SUPPLEMENTARY FIGURE. Percentage of children with sickle cell disease tested for parvovirus B19 and percentage of those tested with a positive test result — Childrens Healthcare of Atlanta, Georgia, 2010–2024</dc:title>
  <dc:creator>Gindler, Jacqueline (CDC/OD/OS)</dc:creator>
  <cp:lastModifiedBy>Gindler, Jacqueline (CDC/OD/OS)</cp:lastModifiedBy>
  <cp:revision>6</cp:revision>
  <dcterms:created xsi:type="dcterms:W3CDTF">2024-11-06T23:07:52Z</dcterms:created>
  <dcterms:modified xsi:type="dcterms:W3CDTF">2024-11-13T18:33:07Z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94a7b8-f06c-4dfe-bdcc-9b548fd58c31_Enabled">
    <vt:lpwstr>true</vt:lpwstr>
  </property>
  <property fmtid="{D5CDD505-2E9C-101B-9397-08002B2CF9AE}" pid="3" name="MSIP_Label_7b94a7b8-f06c-4dfe-bdcc-9b548fd58c31_SetDate">
    <vt:lpwstr>2024-11-06T23:17:28Z</vt:lpwstr>
  </property>
  <property fmtid="{D5CDD505-2E9C-101B-9397-08002B2CF9AE}" pid="4" name="MSIP_Label_7b94a7b8-f06c-4dfe-bdcc-9b548fd58c31_Method">
    <vt:lpwstr>Privileged</vt:lpwstr>
  </property>
  <property fmtid="{D5CDD505-2E9C-101B-9397-08002B2CF9AE}" pid="5" name="MSIP_Label_7b94a7b8-f06c-4dfe-bdcc-9b548fd58c31_Name">
    <vt:lpwstr>7b94a7b8-f06c-4dfe-bdcc-9b548fd58c31</vt:lpwstr>
  </property>
  <property fmtid="{D5CDD505-2E9C-101B-9397-08002B2CF9AE}" pid="6" name="MSIP_Label_7b94a7b8-f06c-4dfe-bdcc-9b548fd58c31_SiteId">
    <vt:lpwstr>9ce70869-60db-44fd-abe8-d2767077fc8f</vt:lpwstr>
  </property>
  <property fmtid="{D5CDD505-2E9C-101B-9397-08002B2CF9AE}" pid="7" name="MSIP_Label_7b94a7b8-f06c-4dfe-bdcc-9b548fd58c31_ActionId">
    <vt:lpwstr>bc6b251a-db65-4873-981f-42f365d9514f</vt:lpwstr>
  </property>
  <property fmtid="{D5CDD505-2E9C-101B-9397-08002B2CF9AE}" pid="8" name="MSIP_Label_7b94a7b8-f06c-4dfe-bdcc-9b548fd58c31_ContentBits">
    <vt:lpwstr>0</vt:lpwstr>
  </property>
</Properties>
</file>