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4"/>
  </p:notesMasterIdLst>
  <p:handoutMasterIdLst>
    <p:handoutMasterId r:id="rId15"/>
  </p:handoutMasterIdLst>
  <p:sldIdLst>
    <p:sldId id="316" r:id="rId5"/>
    <p:sldId id="257" r:id="rId6"/>
    <p:sldId id="293" r:id="rId7"/>
    <p:sldId id="274" r:id="rId8"/>
    <p:sldId id="343" r:id="rId9"/>
    <p:sldId id="344" r:id="rId10"/>
    <p:sldId id="342" r:id="rId11"/>
    <p:sldId id="345" r:id="rId12"/>
    <p:sldId id="266"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2" clrIdx="6">
    <p:extLst>
      <p:ext uri="{19B8F6BF-5375-455C-9EA6-DF929625EA0E}">
        <p15:presenceInfo xmlns:p15="http://schemas.microsoft.com/office/powerpoint/2012/main" userId="S::vrx6@cdc.gov::3a8cfc38-f48f-4f28-85d9-0952e21c9697"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1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22" clrIdx="4">
    <p:extLst>
      <p:ext uri="{19B8F6BF-5375-455C-9EA6-DF929625EA0E}">
        <p15:presenceInfo xmlns:p15="http://schemas.microsoft.com/office/powerpoint/2012/main" userId="S::lrasmussen@rti.org::5ad58509-b95f-4bf5-82b0-3432a84b06de" providerId="AD"/>
      </p:ext>
    </p:extLst>
  </p:cmAuthor>
  <p:cmAuthor id="6" name="Aiken, Merrie" initials="AM" lastIdx="6"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721F3-38EE-480E-8862-6B4FB4AE7A4F}" v="3" dt="2021-06-03T01:26:44.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45" autoAdjust="0"/>
  </p:normalViewPr>
  <p:slideViewPr>
    <p:cSldViewPr snapToGrid="0">
      <p:cViewPr varScale="1">
        <p:scale>
          <a:sx n="58" d="100"/>
          <a:sy n="58" d="100"/>
        </p:scale>
        <p:origin x="82" y="307"/>
      </p:cViewPr>
      <p:guideLst/>
    </p:cSldViewPr>
  </p:slideViewPr>
  <p:outlineViewPr>
    <p:cViewPr>
      <p:scale>
        <a:sx n="33" d="100"/>
        <a:sy n="33" d="100"/>
      </p:scale>
      <p:origin x="0" y="-14"/>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7/26/2021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that the session focuses on gloves.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focus on one important piece of your PPE – your personal protective equipment – gloves.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role of gloves in infection control, and we’ll also cover some ‘dos and don’ts’ for using them at work every 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why it’s important to wear gloves, and how to wear them properly.”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that the session will focus on gloves, which are part of the PPE recommended for COVID-19.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by thinking about the specific PPE recommended for COVID-19. Today, we’ll focus on gloves. In future sessions, we’ll examine other types of PPE.”</a:t>
            </a:r>
          </a:p>
          <a:p>
            <a:endParaRPr lang="en-US" dirty="0"/>
          </a:p>
        </p:txBody>
      </p:sp>
      <p:sp>
        <p:nvSpPr>
          <p:cNvPr id="4" name="Slide Number Placeholder 3"/>
          <p:cNvSpPr>
            <a:spLocks noGrp="1"/>
          </p:cNvSpPr>
          <p:nvPr>
            <p:ph type="sldNum" sz="quarter" idx="5"/>
          </p:nvPr>
        </p:nvSpPr>
        <p:spPr/>
        <p:txBody>
          <a:bodyPr/>
          <a:lstStyle/>
          <a:p>
            <a:fld id="{C8C82AF2-E1D9-4C1F-A731-F702DA3466BE}" type="slidenum">
              <a:rPr lang="en-US" smtClean="0"/>
              <a:t>4</a:t>
            </a:fld>
            <a:endParaRPr lang="en-US"/>
          </a:p>
        </p:txBody>
      </p:sp>
    </p:spTree>
    <p:extLst>
      <p:ext uri="{BB962C8B-B14F-4D97-AF65-F5344CB8AC3E}">
        <p14:creationId xmlns:p14="http://schemas.microsoft.com/office/powerpoint/2010/main" val="1792246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5 and 6 summarize content from Episode 11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Why are Gloves Recommended for COVID-19? For time reasons, the video is not shown during the 10-minute session. You may wish to refer to the Content Outline for Episode 11 for additional discussion points.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break down some of the reasons why gloves are so important for infection control in healthcare. First, gloves protect you and also keep you from accidentally spreading germs into your work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Gloves cover any breaks and cracks in your skin so that germs can’t get to them, and also keep germs from spreading from your broken skin to others, or to the environment. Gloves also help stop germs from spreading from place to place while carried on your hands.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you’re wearing gloves, if you touch something with germs on it, the germs can get on your gloves. That’s why, when you move from one patient or one task to another, you take those gloves off and throw them away and, if needed, put on clean ones, so you’ve removed whatever is on them and you don’t carry germs to your next patient or task.”</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319270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both sets of sub-bullets. When you advance to the slide, only the first level of bullets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posed each question, ask for responses from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have the sub-bullets appear.</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“Gloves must be worn properly, or they won’t be effective.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you’ve been wearing gloves, when should you clean your hands?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important to clean your hands after you remove your used gloves, and before you pull a new pair out of the box.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reach into the box with dirty hands, what happens?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You’ve contaminated all of the gloves in the box!”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of the reasons why we shouldn’t wear two pairs of gloves at once for routine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Wearing more than one pair of gloves can make it harder to move your hands and fingers while providing care, which can lead to mistakes. Also, removing and replacing the top layer of gloves between patients or tasks increases your risk of contaminating the bottom pair of gloves and spreading germs to yourself, others, and the environment.”  </a:t>
            </a:r>
          </a:p>
          <a:p>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77811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35536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gloves, and why they are so important for infection control. I’ve captured some key takeaways here, which you can review at your leisure after the session today.”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9311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1280775"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7/26/2021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Ppe part 2 – Gloves &amp; Gowns</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7/26/2021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7/26/2021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7/26/2021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7/26/2021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7/26/2021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7/26/2021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7/26/2021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7/26/2021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7/26/2021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7/26/2021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7/26/2021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7/26/2021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8: </a:t>
            </a:r>
            <a:br>
              <a:rPr lang="en-US" dirty="0"/>
            </a:br>
            <a:r>
              <a:rPr lang="en-US" dirty="0" err="1"/>
              <a:t>Ppe</a:t>
            </a:r>
            <a:r>
              <a:rPr lang="en-US" dirty="0"/>
              <a:t> part 2 – </a:t>
            </a:r>
            <a:br>
              <a:rPr lang="en-US" dirty="0"/>
            </a:br>
            <a:r>
              <a:rPr lang="en-US" dirty="0"/>
              <a:t>gloves</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spTree>
    <p:custDataLst>
      <p:tags r:id="rId1"/>
    </p:custDataLst>
    <p:extLst>
      <p:ext uri="{BB962C8B-B14F-4D97-AF65-F5344CB8AC3E}">
        <p14:creationId xmlns:p14="http://schemas.microsoft.com/office/powerpoint/2010/main" val="30676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Objectives</a:t>
            </a:r>
          </a:p>
          <a:p>
            <a:pPr>
              <a:spcBef>
                <a:spcPts val="2400"/>
              </a:spcBef>
            </a:pPr>
            <a:r>
              <a:rPr lang="en-US" dirty="0"/>
              <a:t>Discussion</a:t>
            </a:r>
          </a:p>
          <a:p>
            <a:pPr lvl="1"/>
            <a:r>
              <a:rPr lang="en-US" dirty="0"/>
              <a:t>Role of Gloves in Infection Control</a:t>
            </a:r>
          </a:p>
          <a:p>
            <a:pPr lvl="1"/>
            <a:r>
              <a:rPr lang="en-US" dirty="0"/>
              <a:t>“Dos and Don’ts” for Using Gloves at Work</a:t>
            </a:r>
          </a:p>
          <a:p>
            <a:pPr>
              <a:spcBef>
                <a:spcPts val="2400"/>
              </a:spcBef>
            </a:pPr>
            <a:r>
              <a:rPr lang="en-US" dirty="0"/>
              <a:t>Next Steps</a:t>
            </a:r>
          </a:p>
        </p:txBody>
      </p:sp>
      <p:sp>
        <p:nvSpPr>
          <p:cNvPr id="4" name="Footer Placeholder 3">
            <a:extLst>
              <a:ext uri="{FF2B5EF4-FFF2-40B4-BE49-F238E27FC236}">
                <a16:creationId xmlns:a16="http://schemas.microsoft.com/office/drawing/2014/main" id="{86B940EB-D003-4AA9-8286-BDA1DC4F4E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 Gloves</a:t>
            </a:r>
          </a:p>
        </p:txBody>
      </p:sp>
      <p:sp>
        <p:nvSpPr>
          <p:cNvPr id="5" name="Slide Number Placeholder 4">
            <a:extLst>
              <a:ext uri="{FF2B5EF4-FFF2-40B4-BE49-F238E27FC236}">
                <a16:creationId xmlns:a16="http://schemas.microsoft.com/office/drawing/2014/main" id="{49D5E81C-FE22-4517-94FB-B5F8C282AA41}"/>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134600" cy="4318000"/>
          </a:xfrm>
        </p:spPr>
        <p:txBody>
          <a:bodyPr>
            <a:normAutofit/>
          </a:bodyPr>
          <a:lstStyle/>
          <a:p>
            <a:pPr lvl="0"/>
            <a:r>
              <a:rPr lang="en-US" dirty="0"/>
              <a:t>Describe two (2) reasons why wearing gloves is important for infection control.</a:t>
            </a:r>
          </a:p>
          <a:p>
            <a:pPr lvl="0">
              <a:spcBef>
                <a:spcPts val="1800"/>
              </a:spcBef>
            </a:pPr>
            <a:r>
              <a:rPr lang="en-US" dirty="0"/>
              <a:t>Discuss two (2) reasons why wearing more than one pair of gloves at once is not recommended for routine care. </a:t>
            </a:r>
          </a:p>
        </p:txBody>
      </p:sp>
      <p:sp>
        <p:nvSpPr>
          <p:cNvPr id="4" name="Footer Placeholder 3">
            <a:extLst>
              <a:ext uri="{FF2B5EF4-FFF2-40B4-BE49-F238E27FC236}">
                <a16:creationId xmlns:a16="http://schemas.microsoft.com/office/drawing/2014/main" id="{F2B812D3-490F-4E45-A494-3AB30E2D5A74}"/>
              </a:ext>
              <a:ext uri="{C183D7F6-B498-43B3-948B-1728B52AA6E4}">
                <adec:decorative xmlns:adec="http://schemas.microsoft.com/office/drawing/2017/decorative" val="1"/>
              </a:ext>
            </a:extLst>
          </p:cNvPr>
          <p:cNvSpPr>
            <a:spLocks noGrp="1"/>
          </p:cNvSpPr>
          <p:nvPr>
            <p:ph type="ftr" sz="quarter" idx="11"/>
          </p:nvPr>
        </p:nvSpPr>
        <p:spPr>
          <a:xfrm>
            <a:off x="4680857" y="6410780"/>
            <a:ext cx="6395357" cy="365125"/>
          </a:xfrm>
        </p:spPr>
        <p:txBody>
          <a:bodyPr/>
          <a:lstStyle/>
          <a:p>
            <a:r>
              <a:rPr lang="en-US" dirty="0"/>
              <a:t>PPE Part 2 – Gloves</a:t>
            </a:r>
          </a:p>
        </p:txBody>
      </p:sp>
      <p:sp>
        <p:nvSpPr>
          <p:cNvPr id="5" name="Slide Number Placeholder 4">
            <a:extLst>
              <a:ext uri="{FF2B5EF4-FFF2-40B4-BE49-F238E27FC236}">
                <a16:creationId xmlns:a16="http://schemas.microsoft.com/office/drawing/2014/main" id="{C52679F8-5A44-4C19-A83A-2FB2F0391150}"/>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8A60971-22AD-41EE-BE73-B5DC99586D4D}"/>
              </a:ext>
              <a:ext uri="{C183D7F6-B498-43B3-948B-1728B52AA6E4}">
                <adec:decorative xmlns:adec="http://schemas.microsoft.com/office/drawing/2017/decorative" val="1"/>
              </a:ext>
            </a:extLst>
          </p:cNvPr>
          <p:cNvSpPr/>
          <p:nvPr/>
        </p:nvSpPr>
        <p:spPr>
          <a:xfrm>
            <a:off x="4374089"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p:txBody>
      </p:sp>
      <p:sp>
        <p:nvSpPr>
          <p:cNvPr id="29" name="Freeform: Shape 28">
            <a:extLst>
              <a:ext uri="{FF2B5EF4-FFF2-40B4-BE49-F238E27FC236}">
                <a16:creationId xmlns:a16="http://schemas.microsoft.com/office/drawing/2014/main" id="{D7F84443-8232-45B4-A09A-0C5AC5023D9E}"/>
              </a:ext>
              <a:ext uri="{C183D7F6-B498-43B3-948B-1728B52AA6E4}">
                <adec:decorative xmlns:adec="http://schemas.microsoft.com/office/drawing/2017/decorative" val="1"/>
              </a:ext>
            </a:extLst>
          </p:cNvPr>
          <p:cNvSpPr/>
          <p:nvPr/>
        </p:nvSpPr>
        <p:spPr>
          <a:xfrm>
            <a:off x="4373456" y="1422396"/>
            <a:ext cx="1586591" cy="4360179"/>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bg1"/>
              </a:solidFill>
            </a:endParaRPr>
          </a:p>
        </p:txBody>
      </p:sp>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a:t>
            </a:r>
          </a:p>
        </p:txBody>
      </p:sp>
      <p:sp>
        <p:nvSpPr>
          <p:cNvPr id="12" name="Freeform: Shape 11">
            <a:extLst>
              <a:ext uri="{FF2B5EF4-FFF2-40B4-BE49-F238E27FC236}">
                <a16:creationId xmlns:a16="http://schemas.microsoft.com/office/drawing/2014/main" id="{2F69A00F-BAFC-4778-AB06-8334A33BA9A2}"/>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19" name="Group 18">
            <a:extLst>
              <a:ext uri="{FF2B5EF4-FFF2-40B4-BE49-F238E27FC236}">
                <a16:creationId xmlns:a16="http://schemas.microsoft.com/office/drawing/2014/main" id="{DB56F6D1-4B4C-41EB-9004-9D683A6A0F1E}"/>
              </a:ext>
              <a:ext uri="{C183D7F6-B498-43B3-948B-1728B52AA6E4}">
                <adec:decorative xmlns:adec="http://schemas.microsoft.com/office/drawing/2017/decorative" val="1"/>
              </a:ext>
            </a:extLst>
          </p:cNvPr>
          <p:cNvGrpSpPr/>
          <p:nvPr/>
        </p:nvGrpSpPr>
        <p:grpSpPr>
          <a:xfrm>
            <a:off x="619953" y="2201115"/>
            <a:ext cx="3615548" cy="2411292"/>
            <a:chOff x="643857" y="2201115"/>
            <a:chExt cx="3615548" cy="2411292"/>
          </a:xfrm>
        </p:grpSpPr>
        <p:pic>
          <p:nvPicPr>
            <p:cNvPr id="20" name="Graphic 19">
              <a:extLst>
                <a:ext uri="{FF2B5EF4-FFF2-40B4-BE49-F238E27FC236}">
                  <a16:creationId xmlns:a16="http://schemas.microsoft.com/office/drawing/2014/main" id="{34DC8072-BD96-4892-8A94-F6D35FF50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1" name="Group 20">
              <a:extLst>
                <a:ext uri="{FF2B5EF4-FFF2-40B4-BE49-F238E27FC236}">
                  <a16:creationId xmlns:a16="http://schemas.microsoft.com/office/drawing/2014/main" id="{A616DDD2-5DBB-48C8-B677-73BCA21448AD}"/>
                </a:ext>
              </a:extLst>
            </p:cNvPr>
            <p:cNvGrpSpPr/>
            <p:nvPr/>
          </p:nvGrpSpPr>
          <p:grpSpPr>
            <a:xfrm>
              <a:off x="643857" y="2201115"/>
              <a:ext cx="3579008" cy="2411292"/>
              <a:chOff x="576124" y="2201115"/>
              <a:chExt cx="3579008" cy="2411292"/>
            </a:xfrm>
          </p:grpSpPr>
          <p:pic>
            <p:nvPicPr>
              <p:cNvPr id="22" name="Graphic 21">
                <a:extLst>
                  <a:ext uri="{FF2B5EF4-FFF2-40B4-BE49-F238E27FC236}">
                    <a16:creationId xmlns:a16="http://schemas.microsoft.com/office/drawing/2014/main" id="{EA407AE3-674B-41EE-B710-0933E2B1B1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23" name="Graphic 22">
                <a:extLst>
                  <a:ext uri="{FF2B5EF4-FFF2-40B4-BE49-F238E27FC236}">
                    <a16:creationId xmlns:a16="http://schemas.microsoft.com/office/drawing/2014/main" id="{A5E1E47C-B46F-4678-9468-19E3D2A3CB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3805" y="2201115"/>
                <a:ext cx="2801327" cy="2323623"/>
              </a:xfrm>
              <a:prstGeom prst="rect">
                <a:avLst/>
              </a:prstGeom>
            </p:spPr>
          </p:pic>
        </p:grpSp>
      </p:grpSp>
      <p:grpSp>
        <p:nvGrpSpPr>
          <p:cNvPr id="3" name="Group 2">
            <a:extLst>
              <a:ext uri="{FF2B5EF4-FFF2-40B4-BE49-F238E27FC236}">
                <a16:creationId xmlns:a16="http://schemas.microsoft.com/office/drawing/2014/main" id="{EE7F5049-91AF-43D9-9036-C030CE0608B1}"/>
              </a:ext>
              <a:ext uri="{C183D7F6-B498-43B3-948B-1728B52AA6E4}">
                <adec:decorative xmlns:adec="http://schemas.microsoft.com/office/drawing/2017/decorative" val="1"/>
              </a:ext>
            </a:extLst>
          </p:cNvPr>
          <p:cNvGrpSpPr/>
          <p:nvPr/>
        </p:nvGrpSpPr>
        <p:grpSpPr>
          <a:xfrm>
            <a:off x="4353389" y="1254871"/>
            <a:ext cx="3262767" cy="3910273"/>
            <a:chOff x="4353389" y="1254871"/>
            <a:chExt cx="3262767" cy="3910273"/>
          </a:xfrm>
        </p:grpSpPr>
        <p:pic>
          <p:nvPicPr>
            <p:cNvPr id="27" name="Graphic 26">
              <a:extLst>
                <a:ext uri="{FF2B5EF4-FFF2-40B4-BE49-F238E27FC236}">
                  <a16:creationId xmlns:a16="http://schemas.microsoft.com/office/drawing/2014/main" id="{0077C0ED-83F0-456B-9FD4-775DD676D1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2510" y="1254871"/>
              <a:ext cx="2353646" cy="3910273"/>
            </a:xfrm>
            <a:prstGeom prst="rect">
              <a:avLst/>
            </a:prstGeom>
            <a:effectLst>
              <a:outerShdw dist="177800" dir="2700000" algn="tl" rotWithShape="0">
                <a:prstClr val="black">
                  <a:alpha val="40000"/>
                </a:prstClr>
              </a:outerShdw>
            </a:effectLst>
          </p:spPr>
        </p:pic>
        <p:pic>
          <p:nvPicPr>
            <p:cNvPr id="28" name="Graphic 27">
              <a:extLst>
                <a:ext uri="{FF2B5EF4-FFF2-40B4-BE49-F238E27FC236}">
                  <a16:creationId xmlns:a16="http://schemas.microsoft.com/office/drawing/2014/main" id="{2F25B810-090C-4A09-806F-7517CC2A79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081774">
              <a:off x="4353389" y="2637777"/>
              <a:ext cx="2253723" cy="1981068"/>
            </a:xfrm>
            <a:prstGeom prst="rect">
              <a:avLst/>
            </a:prstGeom>
            <a:effectLst>
              <a:outerShdw dist="190500" dir="2700000" algn="tl" rotWithShape="0">
                <a:prstClr val="black">
                  <a:alpha val="40000"/>
                </a:prstClr>
              </a:outerShdw>
            </a:effectLst>
          </p:spPr>
        </p:pic>
      </p:grpSp>
      <p:sp>
        <p:nvSpPr>
          <p:cNvPr id="33" name="Freeform: Shape 32">
            <a:extLst>
              <a:ext uri="{FF2B5EF4-FFF2-40B4-BE49-F238E27FC236}">
                <a16:creationId xmlns:a16="http://schemas.microsoft.com/office/drawing/2014/main" id="{A5802BC5-299E-44A6-979C-270EB02367C1}"/>
              </a:ext>
            </a:extLst>
          </p:cNvPr>
          <p:cNvSpPr/>
          <p:nvPr/>
        </p:nvSpPr>
        <p:spPr>
          <a:xfrm>
            <a:off x="4366025" y="1411624"/>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b="1" kern="1200" dirty="0">
                <a:solidFill>
                  <a:schemeClr val="bg1"/>
                </a:solidFill>
              </a:rPr>
              <a:t>Gloves </a:t>
            </a:r>
            <a:r>
              <a:rPr lang="en-US" sz="2800" kern="1200" dirty="0">
                <a:solidFill>
                  <a:schemeClr val="tx1"/>
                </a:solidFill>
              </a:rPr>
              <a:t>&amp; Gown</a:t>
            </a:r>
          </a:p>
        </p:txBody>
      </p:sp>
      <p:sp>
        <p:nvSpPr>
          <p:cNvPr id="30" name="Freeform: Shape 29">
            <a:extLst>
              <a:ext uri="{FF2B5EF4-FFF2-40B4-BE49-F238E27FC236}">
                <a16:creationId xmlns:a16="http://schemas.microsoft.com/office/drawing/2014/main" id="{3EDDB427-16A1-432B-8DDF-02C5F6109646}"/>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Respirator</a:t>
            </a:r>
          </a:p>
        </p:txBody>
      </p:sp>
      <p:grpSp>
        <p:nvGrpSpPr>
          <p:cNvPr id="24" name="Group 23">
            <a:extLst>
              <a:ext uri="{FF2B5EF4-FFF2-40B4-BE49-F238E27FC236}">
                <a16:creationId xmlns:a16="http://schemas.microsoft.com/office/drawing/2014/main" id="{EBFDFA33-8BE2-41F0-8B47-A860AA833B47}"/>
              </a:ext>
              <a:ext uri="{C183D7F6-B498-43B3-948B-1728B52AA6E4}">
                <adec:decorative xmlns:adec="http://schemas.microsoft.com/office/drawing/2017/decorative" val="1"/>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25" name="Freeform: Shape 24">
              <a:extLst>
                <a:ext uri="{FF2B5EF4-FFF2-40B4-BE49-F238E27FC236}">
                  <a16:creationId xmlns:a16="http://schemas.microsoft.com/office/drawing/2014/main" id="{AA3C9C57-7240-45B1-8863-21C097201DE3}"/>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799C7B65-EDD4-4B34-9F0A-05F8334EF2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 Gloves</a:t>
            </a:r>
          </a:p>
        </p:txBody>
      </p:sp>
      <p:sp>
        <p:nvSpPr>
          <p:cNvPr id="9" name="Slide Number Placeholder 8">
            <a:extLst>
              <a:ext uri="{FF2B5EF4-FFF2-40B4-BE49-F238E27FC236}">
                <a16:creationId xmlns:a16="http://schemas.microsoft.com/office/drawing/2014/main" id="{A09E778B-FAAC-4D3F-B99C-7B04818D8826}"/>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extLst>
      <p:ext uri="{BB962C8B-B14F-4D97-AF65-F5344CB8AC3E}">
        <p14:creationId xmlns:p14="http://schemas.microsoft.com/office/powerpoint/2010/main" val="235889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8" y="365126"/>
            <a:ext cx="11280775" cy="416166"/>
          </a:xfrm>
        </p:spPr>
        <p:txBody>
          <a:bodyPr/>
          <a:lstStyle/>
          <a:p>
            <a:r>
              <a:rPr lang="en-US" dirty="0"/>
              <a:t>Gloves protect you and keep germs from spreading</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9" y="1813560"/>
            <a:ext cx="4578032" cy="4196715"/>
          </a:xfrm>
        </p:spPr>
        <p:txBody>
          <a:bodyPr>
            <a:normAutofit/>
          </a:bodyPr>
          <a:lstStyle/>
          <a:p>
            <a:r>
              <a:rPr lang="en-US" dirty="0"/>
              <a:t>Gloves protect you and keep you from accidentally spreading germs into your work environment. </a:t>
            </a:r>
          </a:p>
          <a:p>
            <a:r>
              <a:rPr lang="en-US" dirty="0"/>
              <a:t>Gloves help stop germs from spreading from place to place while carried on your hands. </a:t>
            </a:r>
          </a:p>
        </p:txBody>
      </p:sp>
      <p:sp>
        <p:nvSpPr>
          <p:cNvPr id="7" name="Text Placeholder 6">
            <a:extLst>
              <a:ext uri="{FF2B5EF4-FFF2-40B4-BE49-F238E27FC236}">
                <a16:creationId xmlns:a16="http://schemas.microsoft.com/office/drawing/2014/main" id="{54BD6209-18A8-481F-BE01-9F2F9F324211}"/>
              </a:ext>
            </a:extLst>
          </p:cNvPr>
          <p:cNvSpPr>
            <a:spLocks noGrp="1"/>
          </p:cNvSpPr>
          <p:nvPr>
            <p:ph type="body" sz="quarter" idx="3"/>
          </p:nvPr>
        </p:nvSpPr>
        <p:spPr>
          <a:xfrm>
            <a:off x="6172200" y="1414945"/>
            <a:ext cx="5183188" cy="823912"/>
          </a:xfrm>
        </p:spPr>
        <p:txBody>
          <a:bodyPr/>
          <a:lstStyle/>
          <a:p>
            <a:r>
              <a:rPr lang="en-US" dirty="0"/>
              <a:t>How?</a:t>
            </a:r>
          </a:p>
        </p:txBody>
      </p:sp>
      <p:sp>
        <p:nvSpPr>
          <p:cNvPr id="9" name="Content Placeholder 8">
            <a:extLst>
              <a:ext uri="{FF2B5EF4-FFF2-40B4-BE49-F238E27FC236}">
                <a16:creationId xmlns:a16="http://schemas.microsoft.com/office/drawing/2014/main" id="{25C90A74-F9C2-4E03-9126-6EA2B35C0432}"/>
              </a:ext>
            </a:extLst>
          </p:cNvPr>
          <p:cNvSpPr>
            <a:spLocks noGrp="1"/>
          </p:cNvSpPr>
          <p:nvPr>
            <p:ph sz="quarter" idx="4"/>
          </p:nvPr>
        </p:nvSpPr>
        <p:spPr>
          <a:xfrm>
            <a:off x="6172200" y="2325667"/>
            <a:ext cx="5183188" cy="3684588"/>
          </a:xfrm>
        </p:spPr>
        <p:txBody>
          <a:bodyPr/>
          <a:lstStyle/>
          <a:p>
            <a:r>
              <a:rPr lang="en-US" dirty="0"/>
              <a:t>Gloves cover any breaks and cracks in your skin so that germs can’t get to them, and they keep germs from spreading from your broken skin to others, or the environment. </a:t>
            </a:r>
          </a:p>
          <a:p>
            <a:r>
              <a:rPr lang="en-US" dirty="0"/>
              <a:t>If you touch something with germs on it, the germs can get on your gloves. </a:t>
            </a:r>
          </a:p>
        </p:txBody>
      </p:sp>
      <p:sp>
        <p:nvSpPr>
          <p:cNvPr id="3" name="Footer Placeholder 2">
            <a:extLst>
              <a:ext uri="{FF2B5EF4-FFF2-40B4-BE49-F238E27FC236}">
                <a16:creationId xmlns:a16="http://schemas.microsoft.com/office/drawing/2014/main" id="{413AC2F6-2CFE-49E8-97E3-A2CA3BFA47C6}"/>
              </a:ext>
              <a:ext uri="{C183D7F6-B498-43B3-948B-1728B52AA6E4}">
                <adec:decorative xmlns:adec="http://schemas.microsoft.com/office/drawing/2017/decorative" val="1"/>
              </a:ext>
            </a:extLst>
          </p:cNvPr>
          <p:cNvSpPr>
            <a:spLocks noGrp="1"/>
          </p:cNvSpPr>
          <p:nvPr>
            <p:ph type="ftr" sz="quarter" idx="11"/>
          </p:nvPr>
        </p:nvSpPr>
        <p:spPr>
          <a:xfrm>
            <a:off x="4680857" y="6410780"/>
            <a:ext cx="6395357" cy="365125"/>
          </a:xfrm>
        </p:spPr>
        <p:txBody>
          <a:bodyPr/>
          <a:lstStyle/>
          <a:p>
            <a:r>
              <a:rPr lang="en-US" dirty="0"/>
              <a:t>PPE Part 2 – Gloves</a:t>
            </a:r>
          </a:p>
        </p:txBody>
      </p:sp>
      <p:sp>
        <p:nvSpPr>
          <p:cNvPr id="6" name="Slide Number Placeholder 5">
            <a:extLst>
              <a:ext uri="{FF2B5EF4-FFF2-40B4-BE49-F238E27FC236}">
                <a16:creationId xmlns:a16="http://schemas.microsoft.com/office/drawing/2014/main" id="{34ED888C-AF61-4FA6-8A3C-8BB131F45BE2}"/>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11296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Autofit/>
          </a:bodyPr>
          <a:lstStyle/>
          <a:p>
            <a:r>
              <a:rPr lang="en-US" sz="3200" dirty="0"/>
              <a:t>Gloves MUST be worn properly to be effective</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normAutofit/>
          </a:bodyPr>
          <a:lstStyle/>
          <a:p>
            <a:pPr marL="0" lvl="0" indent="0">
              <a:buNone/>
            </a:pPr>
            <a:r>
              <a:rPr lang="en-US" sz="2800" b="1" dirty="0">
                <a:solidFill>
                  <a:schemeClr val="accent1"/>
                </a:solidFill>
              </a:rPr>
              <a:t>Clean your hands</a:t>
            </a:r>
          </a:p>
          <a:p>
            <a:r>
              <a:rPr lang="en-US" sz="2400" dirty="0"/>
              <a:t>After you’ve taken your gloves off and before you put on a new pair</a:t>
            </a:r>
          </a:p>
          <a:p>
            <a:r>
              <a:rPr lang="en-US" sz="2400" dirty="0"/>
              <a:t>Before you reach into the box to pull out new gloves</a:t>
            </a:r>
          </a:p>
          <a:p>
            <a:pPr marL="0" indent="0">
              <a:buNone/>
            </a:pPr>
            <a:endParaRPr lang="en-US" b="1" dirty="0">
              <a:solidFill>
                <a:schemeClr val="accent1"/>
              </a:solidFill>
            </a:endParaRPr>
          </a:p>
          <a:p>
            <a:pPr marL="0" indent="0">
              <a:buNone/>
            </a:pPr>
            <a:r>
              <a:rPr lang="en-US" sz="2800" b="1" dirty="0">
                <a:solidFill>
                  <a:schemeClr val="accent1"/>
                </a:solidFill>
              </a:rPr>
              <a:t>Do not wear two pairs of gloves at once, which can</a:t>
            </a:r>
          </a:p>
          <a:p>
            <a:r>
              <a:rPr lang="en-US" sz="2400" dirty="0"/>
              <a:t>Add new risks, like making your fingers harder to move</a:t>
            </a:r>
          </a:p>
          <a:p>
            <a:r>
              <a:rPr lang="en-US" sz="2400" dirty="0"/>
              <a:t>Spread germs when removing and replacing the top layer </a:t>
            </a:r>
            <a:endParaRPr lang="en-US" dirty="0"/>
          </a:p>
        </p:txBody>
      </p:sp>
      <p:sp>
        <p:nvSpPr>
          <p:cNvPr id="2" name="Footer Placeholder 1">
            <a:extLst>
              <a:ext uri="{FF2B5EF4-FFF2-40B4-BE49-F238E27FC236}">
                <a16:creationId xmlns:a16="http://schemas.microsoft.com/office/drawing/2014/main" id="{66E76299-5D3D-4FB8-B99A-3465D48BB0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PPE Part 2 – Gloves</a:t>
            </a:r>
            <a:endParaRPr lang="en-US" dirty="0"/>
          </a:p>
        </p:txBody>
      </p:sp>
      <p:sp>
        <p:nvSpPr>
          <p:cNvPr id="3" name="Slide Number Placeholder 2">
            <a:extLst>
              <a:ext uri="{FF2B5EF4-FFF2-40B4-BE49-F238E27FC236}">
                <a16:creationId xmlns:a16="http://schemas.microsoft.com/office/drawing/2014/main" id="{21B3EA7A-D99C-4C08-A376-EF3BD16B12B6}"/>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108548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16DC-8540-456B-BA1B-BEFFB6122458}"/>
              </a:ext>
            </a:extLst>
          </p:cNvPr>
          <p:cNvSpPr>
            <a:spLocks noGrp="1"/>
          </p:cNvSpPr>
          <p:nvPr>
            <p:ph type="title"/>
          </p:nvPr>
        </p:nvSpPr>
        <p:spPr>
          <a:xfrm>
            <a:off x="1237354" y="1523477"/>
            <a:ext cx="3534672" cy="2823235"/>
          </a:xfrm>
        </p:spPr>
        <p:txBody>
          <a:bodyPr/>
          <a:lstStyle/>
          <a:p>
            <a:r>
              <a:rPr lang="en-US" b="0" dirty="0"/>
              <a:t>What </a:t>
            </a:r>
            <a:r>
              <a:rPr lang="en-US" dirty="0">
                <a:cs typeface="Calibri bold" panose="020F0702030404030204" pitchFamily="34" charset="0"/>
              </a:rPr>
              <a:t>questions</a:t>
            </a:r>
            <a:r>
              <a:rPr lang="en-US" b="0" dirty="0"/>
              <a:t> do you still have about wearing gloves?</a:t>
            </a:r>
          </a:p>
        </p:txBody>
      </p:sp>
      <p:sp>
        <p:nvSpPr>
          <p:cNvPr id="6" name="Text Placeholder 1">
            <a:extLst>
              <a:ext uri="{FF2B5EF4-FFF2-40B4-BE49-F238E27FC236}">
                <a16:creationId xmlns:a16="http://schemas.microsoft.com/office/drawing/2014/main" id="{228A8394-F508-443F-9B31-0DFC69B4F3BE}"/>
              </a:ext>
              <a:ext uri="{C183D7F6-B498-43B3-948B-1728B52AA6E4}">
                <adec:decorative xmlns:adec="http://schemas.microsoft.com/office/drawing/2017/decorative" val="1"/>
              </a:ext>
            </a:extLst>
          </p:cNvPr>
          <p:cNvSpPr>
            <a:spLocks noGrp="1"/>
          </p:cNvSpPr>
          <p:nvPr>
            <p:ph type="body" sz="half" idx="2"/>
          </p:nvPr>
        </p:nvSpPr>
        <p:spPr/>
        <p:txBody>
          <a:bodyPr/>
          <a:lstStyle/>
          <a:p>
            <a:r>
              <a:rPr lang="en-US" sz="4000" dirty="0"/>
              <a:t> </a:t>
            </a:r>
            <a:br>
              <a:rPr lang="en-US" sz="4000" dirty="0"/>
            </a:br>
            <a:r>
              <a:rPr lang="en-US" sz="4000" dirty="0">
                <a:latin typeface="+mj-lt"/>
              </a:rPr>
              <a:t> </a:t>
            </a:r>
            <a:endParaRPr lang="en-US" sz="4000" dirty="0"/>
          </a:p>
        </p:txBody>
      </p:sp>
      <p:sp>
        <p:nvSpPr>
          <p:cNvPr id="4" name="Slide Number Placeholder 3">
            <a:extLst>
              <a:ext uri="{FF2B5EF4-FFF2-40B4-BE49-F238E27FC236}">
                <a16:creationId xmlns:a16="http://schemas.microsoft.com/office/drawing/2014/main" id="{853D9409-EA7B-4EA9-A1A0-930927765A63}"/>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extLst>
      <p:ext uri="{BB962C8B-B14F-4D97-AF65-F5344CB8AC3E}">
        <p14:creationId xmlns:p14="http://schemas.microsoft.com/office/powerpoint/2010/main" val="149023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515600" cy="4317999"/>
          </a:xfrm>
        </p:spPr>
        <p:txBody>
          <a:bodyPr/>
          <a:lstStyle/>
          <a:p>
            <a:pPr>
              <a:spcBef>
                <a:spcPts val="2400"/>
              </a:spcBef>
            </a:pPr>
            <a:r>
              <a:rPr lang="en-US" dirty="0"/>
              <a:t>Wearing gloves is an important strategy for infection control. </a:t>
            </a:r>
          </a:p>
          <a:p>
            <a:pPr>
              <a:spcBef>
                <a:spcPts val="2400"/>
              </a:spcBef>
            </a:pPr>
            <a:r>
              <a:rPr lang="en-US" dirty="0"/>
              <a:t>They protect you and keep you from accidentally spreading germs into your environment. </a:t>
            </a:r>
          </a:p>
          <a:p>
            <a:pPr>
              <a:spcBef>
                <a:spcPts val="2400"/>
              </a:spcBef>
            </a:pPr>
            <a:r>
              <a:rPr lang="en-US" dirty="0"/>
              <a:t>Gloves must be worn properly to be effective. </a:t>
            </a:r>
          </a:p>
          <a:p>
            <a:pPr>
              <a:spcBef>
                <a:spcPts val="2400"/>
              </a:spcBef>
            </a:pPr>
            <a:r>
              <a:rPr lang="en-US" dirty="0"/>
              <a:t>Wearing two pairs of gloves at once is not recommended for routine care and can be an infection control risk. </a:t>
            </a:r>
          </a:p>
        </p:txBody>
      </p:sp>
      <p:sp>
        <p:nvSpPr>
          <p:cNvPr id="4" name="Footer Placeholder 3">
            <a:extLst>
              <a:ext uri="{FF2B5EF4-FFF2-40B4-BE49-F238E27FC236}">
                <a16:creationId xmlns:a16="http://schemas.microsoft.com/office/drawing/2014/main" id="{477861E0-FDA1-4952-AAE7-50AE50F5010F}"/>
              </a:ext>
              <a:ext uri="{C183D7F6-B498-43B3-948B-1728B52AA6E4}">
                <adec:decorative xmlns:adec="http://schemas.microsoft.com/office/drawing/2017/decorative" val="1"/>
              </a:ext>
            </a:extLst>
          </p:cNvPr>
          <p:cNvSpPr>
            <a:spLocks noGrp="1"/>
          </p:cNvSpPr>
          <p:nvPr>
            <p:ph type="ftr" sz="quarter" idx="11"/>
          </p:nvPr>
        </p:nvSpPr>
        <p:spPr>
          <a:xfrm>
            <a:off x="4680857" y="6410780"/>
            <a:ext cx="6395357" cy="365125"/>
          </a:xfrm>
        </p:spPr>
        <p:txBody>
          <a:bodyPr/>
          <a:lstStyle/>
          <a:p>
            <a:r>
              <a:rPr lang="en-US" dirty="0"/>
              <a:t>PPE Part 2 – Gloves</a:t>
            </a:r>
          </a:p>
        </p:txBody>
      </p:sp>
      <p:sp>
        <p:nvSpPr>
          <p:cNvPr id="5" name="Slide Number Placeholder 4">
            <a:extLst>
              <a:ext uri="{FF2B5EF4-FFF2-40B4-BE49-F238E27FC236}">
                <a16:creationId xmlns:a16="http://schemas.microsoft.com/office/drawing/2014/main" id="{A53C50DD-79DF-4F0B-ADBA-E01C7E1FE9D3}"/>
              </a:ext>
              <a:ext uri="{C183D7F6-B498-43B3-948B-1728B52AA6E4}">
                <adec:decorative xmlns:adec="http://schemas.microsoft.com/office/drawing/2017/decorative" val="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136747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PPE Part 2 </a:t>
            </a:r>
            <a:r>
              <a:rPr lang="en-US"/>
              <a:t>– Gloves</a:t>
            </a:r>
            <a:endParaRPr lang="en-US" dirty="0"/>
          </a:p>
        </p:txBody>
      </p:sp>
      <p:sp>
        <p:nvSpPr>
          <p:cNvPr id="4" name="Slide Number Placeholder 3">
            <a:extLst>
              <a:ext uri="{FF2B5EF4-FFF2-40B4-BE49-F238E27FC236}">
                <a16:creationId xmlns:a16="http://schemas.microsoft.com/office/drawing/2014/main" id="{72E17B06-25C8-4E87-9746-8E7734D77905}"/>
              </a:ext>
              <a:ext uri="{C183D7F6-B498-43B3-948B-1728B52AA6E4}">
                <adec:decorative xmlns:adec="http://schemas.microsoft.com/office/drawing/2017/decorative" val="1"/>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1CB03E63-A999-4428-B2B4-E0676FFD030C}">
  <ds:schemaRefs>
    <ds:schemaRef ds:uri="http://purl.org/dc/elements/1.1/"/>
    <ds:schemaRef ds:uri="http://schemas.microsoft.com/office/2006/documentManagement/types"/>
    <ds:schemaRef ds:uri="http://schemas.openxmlformats.org/package/2006/metadata/core-properties"/>
    <ds:schemaRef ds:uri="http://purl.org/dc/terms/"/>
    <ds:schemaRef ds:uri="cc8a450b-1a11-4e56-adcc-c88acab015c1"/>
    <ds:schemaRef ds:uri="http://schemas.microsoft.com/office/infopath/2007/PartnerControls"/>
    <ds:schemaRef ds:uri="http://schemas.microsoft.com/office/2006/metadata/properties"/>
    <ds:schemaRef ds:uri="7c162c85-2e33-4418-8d6a-3c9ae40ca8a5"/>
    <ds:schemaRef ds:uri="http://www.w3.org/XML/1998/namespace"/>
    <ds:schemaRef ds:uri="http://purl.org/dc/dcmitype/"/>
  </ds:schemaRefs>
</ds:datastoreItem>
</file>

<file path=customXml/itemProps3.xml><?xml version="1.0" encoding="utf-8"?>
<ds:datastoreItem xmlns:ds="http://schemas.openxmlformats.org/officeDocument/2006/customXml" ds:itemID="{0B6378DF-FDD6-4707-90C1-8D5B499D7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8706</TotalTime>
  <Words>1575</Words>
  <Application>Microsoft Office PowerPoint</Application>
  <PresentationFormat>Widescreen</PresentationFormat>
  <Paragraphs>173</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Century Gothic</vt:lpstr>
      <vt:lpstr>Courier New</vt:lpstr>
      <vt:lpstr>Symbol</vt:lpstr>
      <vt:lpstr>Wingdings</vt:lpstr>
      <vt:lpstr>13780_PFL_PPT_template_Avenir_2-26-21_DRAFT</vt:lpstr>
      <vt:lpstr>Topic 8:  Ppe part 2 –  gloves</vt:lpstr>
      <vt:lpstr>Agenda</vt:lpstr>
      <vt:lpstr>Learning Objectives</vt:lpstr>
      <vt:lpstr>Recommended PPE for COVID-19</vt:lpstr>
      <vt:lpstr>Gloves protect you and keep germs from spreading</vt:lpstr>
      <vt:lpstr>Gloves MUST be worn properly to be effective</vt:lpstr>
      <vt:lpstr>What questions do you still have about wearing gloves?</vt:lpstr>
      <vt:lpstr>Key takeaways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PPE2-Gloves (10min PPT)</dc:title>
  <dc:subject>Gloves</dc:subject>
  <dc:creator>Project Firstline</dc:creator>
  <cp:keywords>PPE;gloves;Project Firstline;training;CDC</cp:keywords>
  <cp:lastModifiedBy>Tuck, Pamela</cp:lastModifiedBy>
  <cp:revision>223</cp:revision>
  <dcterms:created xsi:type="dcterms:W3CDTF">2021-01-21T13:57:54Z</dcterms:created>
  <dcterms:modified xsi:type="dcterms:W3CDTF">2021-07-26T15:00:00Z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D5F6C829-1036-4BA0-AB5E-47861510B19A</vt:lpwstr>
  </property>
  <property fmtid="{D5CDD505-2E9C-101B-9397-08002B2CF9AE}" pid="4" name="ArticulatePath">
    <vt:lpwstr>13870PPE2Gloves10minv3</vt:lpwstr>
  </property>
</Properties>
</file>