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98" r:id="rId5"/>
    <p:sldId id="257" r:id="rId6"/>
    <p:sldId id="258" r:id="rId7"/>
    <p:sldId id="259" r:id="rId8"/>
    <p:sldId id="297" r:id="rId9"/>
    <p:sldId id="292" r:id="rId10"/>
    <p:sldId id="260" r:id="rId11"/>
    <p:sldId id="294" r:id="rId12"/>
    <p:sldId id="295" r:id="rId13"/>
    <p:sldId id="296" r:id="rId14"/>
    <p:sldId id="280" r:id="rId15"/>
    <p:sldId id="291" r:id="rId16"/>
    <p:sldId id="299" r:id="rId17"/>
    <p:sldId id="266" r:id="rId18"/>
  </p:sldIdLst>
  <p:sldSz cx="12192000" cy="6858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ter, Danielle (CDC/DDID/NCEZID/DHQP) (CTR)" initials="CD((" lastIdx="0" clrIdx="0">
    <p:extLst>
      <p:ext uri="{19B8F6BF-5375-455C-9EA6-DF929625EA0E}">
        <p15:presenceInfo xmlns:p15="http://schemas.microsoft.com/office/powerpoint/2012/main" userId="S::lwu9@cdc.gov::79b899af-cedc-48a8-bc74-ef981c2cddb1" providerId="AD"/>
      </p:ext>
    </p:extLst>
  </p:cmAuthor>
  <p:cmAuthor id="2" name="Schindelar, Jessica (CDC/DDID/NCEZID/DHQP)" initials="SJ(" lastIdx="0" clrIdx="1">
    <p:extLst>
      <p:ext uri="{19B8F6BF-5375-455C-9EA6-DF929625EA0E}">
        <p15:presenceInfo xmlns:p15="http://schemas.microsoft.com/office/powerpoint/2012/main" userId="S::ghq1@cdc.gov::65b9a8aa-06ca-402e-9a86-e01d4050ec0d" providerId="AD"/>
      </p:ext>
    </p:extLst>
  </p:cmAuthor>
  <p:cmAuthor id="3" name="Cox, Kendra (CDC/DDID/NCEZID/DHQP)" initials="CK(" lastIdx="0" clrIdx="2">
    <p:extLst>
      <p:ext uri="{19B8F6BF-5375-455C-9EA6-DF929625EA0E}">
        <p15:presenceInfo xmlns:p15="http://schemas.microsoft.com/office/powerpoint/2012/main" userId="S::gfx4@cdc.gov::3112a3a8-8cbb-4d5b-96ee-72aa1ab533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1" autoAdjust="0"/>
    <p:restoredTop sz="62595" autoAdjust="0"/>
  </p:normalViewPr>
  <p:slideViewPr>
    <p:cSldViewPr snapToGrid="0">
      <p:cViewPr varScale="1">
        <p:scale>
          <a:sx n="60" d="100"/>
          <a:sy n="60" d="100"/>
        </p:scale>
        <p:origin x="96" y="342"/>
      </p:cViewPr>
      <p:guideLst/>
    </p:cSldViewPr>
  </p:slideViewPr>
  <p:notesTextViewPr>
    <p:cViewPr>
      <p:scale>
        <a:sx n="1" d="1"/>
        <a:sy n="1" d="1"/>
      </p:scale>
      <p:origin x="0" y="0"/>
    </p:cViewPr>
  </p:notesTextViewPr>
  <p:sorterViewPr>
    <p:cViewPr>
      <p:scale>
        <a:sx n="100" d="100"/>
        <a:sy n="100" d="100"/>
      </p:scale>
      <p:origin x="0" y="-3332"/>
    </p:cViewPr>
  </p:sorter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oodring, Jacqueline M. (CDC/DDID/NCEZID/DHQP)" userId="S::ime9@cdc.gov::39b54e8a-75b3-4198-bd57-c5a7d40723ea" providerId="AD" clId="Web-{A44ECD00-C540-0995-3403-D339F24C75C9}"/>
    <pc:docChg chg="modSld">
      <pc:chgData name="Woodring, Jacqueline M. (CDC/DDID/NCEZID/DHQP)" userId="S::ime9@cdc.gov::39b54e8a-75b3-4198-bd57-c5a7d40723ea" providerId="AD" clId="Web-{A44ECD00-C540-0995-3403-D339F24C75C9}" dt="2021-05-28T19:33:21.721" v="0" actId="1076"/>
      <pc:docMkLst>
        <pc:docMk/>
      </pc:docMkLst>
      <pc:sldChg chg="modSp">
        <pc:chgData name="Woodring, Jacqueline M. (CDC/DDID/NCEZID/DHQP)" userId="S::ime9@cdc.gov::39b54e8a-75b3-4198-bd57-c5a7d40723ea" providerId="AD" clId="Web-{A44ECD00-C540-0995-3403-D339F24C75C9}" dt="2021-05-28T19:33:21.721" v="0" actId="1076"/>
        <pc:sldMkLst>
          <pc:docMk/>
          <pc:sldMk cId="1529350652" sldId="299"/>
        </pc:sldMkLst>
        <pc:picChg chg="mod">
          <ac:chgData name="Woodring, Jacqueline M. (CDC/DDID/NCEZID/DHQP)" userId="S::ime9@cdc.gov::39b54e8a-75b3-4198-bd57-c5a7d40723ea" providerId="AD" clId="Web-{A44ECD00-C540-0995-3403-D339F24C75C9}" dt="2021-05-28T19:33:21.721" v="0" actId="1076"/>
          <ac:picMkLst>
            <pc:docMk/>
            <pc:sldMk cId="1529350652" sldId="299"/>
            <ac:picMk id="9" creationId="{5478BC0A-7F84-4AE0-B584-697E0AD24D0A}"/>
          </ac:picMkLst>
        </pc:picChg>
      </pc:sldChg>
    </pc:docChg>
  </pc:docChgLst>
  <pc:docChgLst>
    <pc:chgData name="Jacqueline" userId="39b54e8a-75b3-4198-bd57-c5a7d40723ea" providerId="ADAL" clId="{C09AF648-A9FD-4089-90EE-2DA353DC11E5}"/>
    <pc:docChg chg="modSld">
      <pc:chgData name="Jacqueline" userId="39b54e8a-75b3-4198-bd57-c5a7d40723ea" providerId="ADAL" clId="{C09AF648-A9FD-4089-90EE-2DA353DC11E5}" dt="2021-08-26T17:07:59.803" v="2"/>
      <pc:docMkLst>
        <pc:docMk/>
      </pc:docMkLst>
      <pc:sldChg chg="modNotesTx">
        <pc:chgData name="Jacqueline" userId="39b54e8a-75b3-4198-bd57-c5a7d40723ea" providerId="ADAL" clId="{C09AF648-A9FD-4089-90EE-2DA353DC11E5}" dt="2021-08-26T17:07:59.803" v="2"/>
        <pc:sldMkLst>
          <pc:docMk/>
          <pc:sldMk cId="2609727597" sldId="260"/>
        </pc:sldMkLst>
      </pc:sldChg>
    </pc:docChg>
  </pc:docChgLst>
  <pc:docChgLst>
    <pc:chgData name="Woodring, Jacqueline M. (CDC/DDID/NCEZID/DHQP)" userId="39b54e8a-75b3-4198-bd57-c5a7d40723ea" providerId="ADAL" clId="{C09AF648-A9FD-4089-90EE-2DA353DC11E5}"/>
    <pc:docChg chg="modSld">
      <pc:chgData name="Woodring, Jacqueline M. (CDC/DDID/NCEZID/DHQP)" userId="39b54e8a-75b3-4198-bd57-c5a7d40723ea" providerId="ADAL" clId="{C09AF648-A9FD-4089-90EE-2DA353DC11E5}" dt="2021-08-31T16:43:11.781" v="1"/>
      <pc:docMkLst>
        <pc:docMk/>
      </pc:docMkLst>
      <pc:sldChg chg="modNotesTx">
        <pc:chgData name="Woodring, Jacqueline M. (CDC/DDID/NCEZID/DHQP)" userId="39b54e8a-75b3-4198-bd57-c5a7d40723ea" providerId="ADAL" clId="{C09AF648-A9FD-4089-90EE-2DA353DC11E5}" dt="2021-08-31T16:43:11.781" v="1"/>
        <pc:sldMkLst>
          <pc:docMk/>
          <pc:sldMk cId="2609727597" sldId="26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139941-2C0C-4B88-9D83-F1FBC8C99BAB}" type="datetimeFigureOut">
              <a:rPr lang="en-US" smtClean="0"/>
              <a:t>9/9/2021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C6357C-42CD-49BB-95C6-29CEA54E67E1}" type="slidenum">
              <a:rPr lang="en-US" smtClean="0"/>
              <a:t>‹#›</a:t>
            </a:fld>
            <a:endParaRPr lang="en-US"/>
          </a:p>
        </p:txBody>
      </p:sp>
    </p:spTree>
    <p:extLst>
      <p:ext uri="{BB962C8B-B14F-4D97-AF65-F5344CB8AC3E}">
        <p14:creationId xmlns:p14="http://schemas.microsoft.com/office/powerpoint/2010/main" val="717176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1LZZz1yMGvY"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dc.gov/infectioncontrol/projectfirstline/resources.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dc.gov/infectioncontrol/projectfirstline/resources.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US" sz="1200" b="0" i="0" strike="noStrike" cap="none" spc="0" baseline="0">
                <a:solidFill>
                  <a:srgbClr val="000000"/>
                </a:solidFill>
                <a:effectLst/>
                <a:latin typeface="Calibri"/>
                <a:ea typeface="Calibri"/>
                <a:cs typeface="Calibri"/>
              </a:rPr>
              <a:t>Los participantes inician la sesión y se acomodan.</a:t>
            </a:r>
          </a:p>
          <a:p>
            <a:endParaRPr lang="en-US"/>
          </a:p>
        </p:txBody>
      </p:sp>
      <p:sp>
        <p:nvSpPr>
          <p:cNvPr id="4" name="Slide Number Placeholder 3"/>
          <p:cNvSpPr>
            <a:spLocks noGrp="1"/>
          </p:cNvSpPr>
          <p:nvPr>
            <p:ph type="sldNum" sz="quarter" idx="5"/>
          </p:nvPr>
        </p:nvSpPr>
        <p:spPr/>
        <p:txBody>
          <a:bodyPr/>
          <a:lstStyle/>
          <a:p>
            <a:fld id="{34C6357C-42CD-49BB-95C6-29CEA54E67E1}" type="slidenum">
              <a:rPr lang="en-US" smtClean="0"/>
              <a:t>1</a:t>
            </a:fld>
            <a:endParaRPr lang="en-US"/>
          </a:p>
        </p:txBody>
      </p:sp>
    </p:spTree>
    <p:extLst>
      <p:ext uri="{BB962C8B-B14F-4D97-AF65-F5344CB8AC3E}">
        <p14:creationId xmlns:p14="http://schemas.microsoft.com/office/powerpoint/2010/main" val="2929492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a:solidFill>
                  <a:srgbClr val="000000"/>
                </a:solidFill>
                <a:effectLst/>
                <a:latin typeface="Calibri"/>
                <a:ea typeface="Calibri"/>
                <a:cs typeface="Calibri"/>
              </a:rPr>
              <a:t>Guion de ejemplo </a:t>
            </a:r>
          </a:p>
          <a:p>
            <a:r>
              <a:rPr lang="es-US" sz="1200" b="0" i="0" strike="noStrike" cap="none" spc="0" baseline="0">
                <a:solidFill>
                  <a:srgbClr val="000000"/>
                </a:solidFill>
                <a:effectLst/>
                <a:latin typeface="Calibri"/>
                <a:ea typeface="Calibri"/>
                <a:cs typeface="Calibri"/>
              </a:rPr>
              <a:t>“Tómense 60 segundos, y reflexionen e identifiquen los objetivos personales y las medidas que les gustaría tomar para ayudar a detener la propagación de la enfermedad”. </a:t>
            </a:r>
          </a:p>
          <a:p>
            <a:endParaRPr lang="en-US"/>
          </a:p>
        </p:txBody>
      </p:sp>
      <p:sp>
        <p:nvSpPr>
          <p:cNvPr id="4" name="Slide Number Placeholder 3"/>
          <p:cNvSpPr>
            <a:spLocks noGrp="1"/>
          </p:cNvSpPr>
          <p:nvPr>
            <p:ph type="sldNum" sz="quarter" idx="5"/>
          </p:nvPr>
        </p:nvSpPr>
        <p:spPr/>
        <p:txBody>
          <a:bodyPr/>
          <a:lstStyle/>
          <a:p>
            <a:fld id="{34C6357C-42CD-49BB-95C6-29CEA54E67E1}" type="slidenum">
              <a:rPr lang="en-US" smtClean="0"/>
              <a:t>11</a:t>
            </a:fld>
            <a:endParaRPr lang="en-US"/>
          </a:p>
        </p:txBody>
      </p:sp>
    </p:spTree>
    <p:extLst>
      <p:ext uri="{BB962C8B-B14F-4D97-AF65-F5344CB8AC3E}">
        <p14:creationId xmlns:p14="http://schemas.microsoft.com/office/powerpoint/2010/main" val="1396522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US" sz="1200" b="0" i="0" strike="noStrike" cap="none" spc="0" baseline="0" dirty="0">
                <a:solidFill>
                  <a:srgbClr val="000000"/>
                </a:solidFill>
                <a:effectLst/>
                <a:latin typeface="Calibri"/>
                <a:ea typeface="Calibri"/>
                <a:cs typeface="Calibri"/>
              </a:rPr>
              <a:t>[Prepárese para agregar a la lista, según sea necesario].</a:t>
            </a:r>
          </a:p>
          <a:p>
            <a:endParaRPr lang="en-US" dirty="0"/>
          </a:p>
          <a:p>
            <a:r>
              <a:rPr lang="es-US" sz="1200" b="0" i="0" strike="noStrike" cap="none" spc="0" baseline="0" dirty="0">
                <a:solidFill>
                  <a:srgbClr val="000000"/>
                </a:solidFill>
                <a:effectLst/>
                <a:latin typeface="Calibri"/>
                <a:ea typeface="Calibri"/>
                <a:cs typeface="Calibri"/>
              </a:rPr>
              <a:t>Guion de ejemplo</a:t>
            </a:r>
          </a:p>
          <a:p>
            <a:r>
              <a:rPr lang="es-US" sz="1200" b="0" i="0" strike="noStrike" cap="none" spc="0" baseline="0" dirty="0">
                <a:solidFill>
                  <a:srgbClr val="000000"/>
                </a:solidFill>
                <a:effectLst/>
                <a:latin typeface="Calibri"/>
                <a:ea typeface="Calibri"/>
                <a:cs typeface="Calibri"/>
              </a:rPr>
              <a:t>“Espero que hayan disfrutado la conversación de hoy. Aquí he puesto algunos mensajes clave, que pueden revisar cuando lo deseen después de la sesión de hoy”.</a:t>
            </a:r>
          </a:p>
          <a:p>
            <a:endParaRPr lang="en-US" dirty="0"/>
          </a:p>
        </p:txBody>
      </p:sp>
      <p:sp>
        <p:nvSpPr>
          <p:cNvPr id="4" name="Slide Number Placeholder 3"/>
          <p:cNvSpPr>
            <a:spLocks noGrp="1"/>
          </p:cNvSpPr>
          <p:nvPr>
            <p:ph type="sldNum" sz="quarter" idx="5"/>
          </p:nvPr>
        </p:nvSpPr>
        <p:spPr/>
        <p:txBody>
          <a:bodyPr/>
          <a:lstStyle/>
          <a:p>
            <a:fld id="{34C6357C-42CD-49BB-95C6-29CEA54E67E1}" type="slidenum">
              <a:rPr lang="en-US" smtClean="0"/>
              <a:t>12</a:t>
            </a:fld>
            <a:endParaRPr lang="en-US"/>
          </a:p>
        </p:txBody>
      </p:sp>
    </p:spTree>
    <p:extLst>
      <p:ext uri="{BB962C8B-B14F-4D97-AF65-F5344CB8AC3E}">
        <p14:creationId xmlns:p14="http://schemas.microsoft.com/office/powerpoint/2010/main" val="1195338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dirty="0">
                <a:solidFill>
                  <a:srgbClr val="000000"/>
                </a:solidFill>
                <a:effectLst/>
                <a:latin typeface="Calibri"/>
                <a:ea typeface="Calibri"/>
                <a:cs typeface="Calibri"/>
              </a:rPr>
              <a:t>Guion de ejemplo</a:t>
            </a:r>
          </a:p>
          <a:p>
            <a:r>
              <a:rPr lang="es-US" sz="1200" b="0" i="0" strike="noStrike" cap="none" spc="0" baseline="0" dirty="0">
                <a:solidFill>
                  <a:srgbClr val="000000"/>
                </a:solidFill>
                <a:effectLst/>
                <a:latin typeface="Calibri"/>
                <a:ea typeface="Calibri"/>
                <a:cs typeface="Calibri"/>
              </a:rPr>
              <a:t>“Continúen explorando estos temas por su cuenta, utilizando los recursos de esta diapositiva. También, pueden seguirnos en las redes sociales”.</a:t>
            </a:r>
          </a:p>
          <a:p>
            <a:endParaRPr lang="en-US" dirty="0"/>
          </a:p>
        </p:txBody>
      </p:sp>
      <p:sp>
        <p:nvSpPr>
          <p:cNvPr id="4" name="Slide Number Placeholder 3"/>
          <p:cNvSpPr>
            <a:spLocks noGrp="1"/>
          </p:cNvSpPr>
          <p:nvPr>
            <p:ph type="sldNum" sz="quarter" idx="5"/>
          </p:nvPr>
        </p:nvSpPr>
        <p:spPr/>
        <p:txBody>
          <a:bodyPr/>
          <a:lstStyle/>
          <a:p>
            <a:fld id="{438D9F8C-7B54-4A21-B9B9-EAEDD3B035B4}" type="slidenum">
              <a:rPr lang="en-US" smtClean="0"/>
              <a:t>13</a:t>
            </a:fld>
            <a:endParaRPr lang="en-US"/>
          </a:p>
        </p:txBody>
      </p:sp>
    </p:spTree>
    <p:extLst>
      <p:ext uri="{BB962C8B-B14F-4D97-AF65-F5344CB8AC3E}">
        <p14:creationId xmlns:p14="http://schemas.microsoft.com/office/powerpoint/2010/main" val="3969087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US" sz="1200" b="0" i="0" strike="noStrike" cap="none" spc="0" baseline="0" dirty="0">
                <a:solidFill>
                  <a:srgbClr val="000000"/>
                </a:solidFill>
                <a:effectLst/>
                <a:latin typeface="Calibri"/>
                <a:ea typeface="Calibri"/>
                <a:cs typeface="Calibri"/>
              </a:rPr>
              <a:t>[El facilitador debe agregar información sobre cómo acceder al formulario]</a:t>
            </a:r>
          </a:p>
          <a:p>
            <a:endParaRPr lang="en-US" dirty="0"/>
          </a:p>
          <a:p>
            <a:r>
              <a:rPr lang="es-US" sz="1200" b="0" i="0" strike="noStrike" cap="none" spc="0" baseline="0" dirty="0">
                <a:solidFill>
                  <a:srgbClr val="000000"/>
                </a:solidFill>
                <a:effectLst/>
                <a:latin typeface="Calibri"/>
                <a:ea typeface="Calibri"/>
                <a:cs typeface="Calibri"/>
              </a:rPr>
              <a:t>Guion de ejemplo</a:t>
            </a:r>
          </a:p>
          <a:p>
            <a:r>
              <a:rPr lang="es-US" sz="1200" b="0" i="0" strike="noStrike" cap="none" spc="0" baseline="0" dirty="0">
                <a:solidFill>
                  <a:srgbClr val="000000"/>
                </a:solidFill>
                <a:effectLst/>
                <a:latin typeface="Calibri"/>
                <a:ea typeface="Calibri"/>
                <a:cs typeface="Calibri"/>
              </a:rPr>
              <a:t>“Y finalmente, hágannos saber si disfrutaron la sesión de hoy completando el siguiente formulario de comentarios. </a:t>
            </a:r>
            <a:r>
              <a:rPr lang="es-US" sz="1200" b="0" i="0" strike="noStrike" cap="none" spc="0" baseline="0">
                <a:solidFill>
                  <a:srgbClr val="000000"/>
                </a:solidFill>
                <a:effectLst/>
                <a:latin typeface="Calibri"/>
                <a:ea typeface="Calibri"/>
                <a:cs typeface="Calibri"/>
              </a:rPr>
              <a:t>Gracias nuevamente por acompañarnos hoy”.</a:t>
            </a:r>
          </a:p>
          <a:p>
            <a:endParaRPr lang="en-US" dirty="0"/>
          </a:p>
        </p:txBody>
      </p:sp>
      <p:sp>
        <p:nvSpPr>
          <p:cNvPr id="4" name="Slide Number Placeholder 3"/>
          <p:cNvSpPr>
            <a:spLocks noGrp="1"/>
          </p:cNvSpPr>
          <p:nvPr>
            <p:ph type="sldNum" sz="quarter" idx="5"/>
          </p:nvPr>
        </p:nvSpPr>
        <p:spPr/>
        <p:txBody>
          <a:bodyPr/>
          <a:lstStyle/>
          <a:p>
            <a:fld id="{34C6357C-42CD-49BB-95C6-29CEA54E67E1}" type="slidenum">
              <a:rPr lang="en-US" smtClean="0"/>
              <a:t>14</a:t>
            </a:fld>
            <a:endParaRPr lang="en-US"/>
          </a:p>
        </p:txBody>
      </p:sp>
    </p:spTree>
    <p:extLst>
      <p:ext uri="{BB962C8B-B14F-4D97-AF65-F5344CB8AC3E}">
        <p14:creationId xmlns:p14="http://schemas.microsoft.com/office/powerpoint/2010/main" val="998815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US" sz="1200" b="0" i="0" strike="noStrike" cap="none" spc="0" baseline="0" dirty="0">
                <a:solidFill>
                  <a:srgbClr val="000000"/>
                </a:solidFill>
                <a:effectLst/>
                <a:latin typeface="Calibri"/>
                <a:ea typeface="Calibri"/>
                <a:cs typeface="Calibri"/>
              </a:rPr>
              <a:t>[Tenga en cuenta que los temas del kit de herramientas se presentan en secuencia, con la expectativa de que los participantes progresen a medida que avanza la serie. Sin embargo, puede mezclar y combinar contenido para satisfacer las necesidades de los participantes y deberá ajustar el guion de ejemplo a continuación].</a:t>
            </a:r>
          </a:p>
          <a:p>
            <a:endParaRPr lang="en-US" sz="1200" kern="1200" dirty="0">
              <a:solidFill>
                <a:schemeClr val="tx1"/>
              </a:solidFill>
              <a:effectLst/>
              <a:latin typeface="+mn-lt"/>
              <a:ea typeface="+mn-ea"/>
              <a:cs typeface="+mn-cs"/>
            </a:endParaRPr>
          </a:p>
          <a:p>
            <a:r>
              <a:rPr lang="es-US" sz="1200" b="0" i="0" strike="noStrike" cap="none" spc="0" baseline="0" dirty="0">
                <a:solidFill>
                  <a:srgbClr val="000000"/>
                </a:solidFill>
                <a:effectLst/>
                <a:latin typeface="Calibri"/>
                <a:ea typeface="Calibri"/>
                <a:cs typeface="Calibri"/>
              </a:rPr>
              <a:t>Guion de ejemplo</a:t>
            </a:r>
          </a:p>
          <a:p>
            <a:r>
              <a:rPr lang="es-US" sz="1200" b="0" i="0" strike="noStrike" cap="none" spc="0" baseline="0" dirty="0">
                <a:solidFill>
                  <a:srgbClr val="000000"/>
                </a:solidFill>
                <a:effectLst/>
                <a:latin typeface="Calibri"/>
                <a:ea typeface="Calibri"/>
                <a:cs typeface="Calibri"/>
              </a:rPr>
              <a:t>“Bienvenidos nuevamente al Proyecto Firstline. Nos reuniremos hoy durante una hora. Mantengan sus cámaras encendidas, en la medida de lo posible, y mantengan su micrófono desactivado cuando no estén participando de la conversación. ¡Es genial verlos a todos aquí hoy!”.</a:t>
            </a:r>
          </a:p>
          <a:p>
            <a:endParaRPr lang="en-US" dirty="0"/>
          </a:p>
        </p:txBody>
      </p:sp>
      <p:sp>
        <p:nvSpPr>
          <p:cNvPr id="4" name="Slide Number Placeholder 3"/>
          <p:cNvSpPr>
            <a:spLocks noGrp="1"/>
          </p:cNvSpPr>
          <p:nvPr>
            <p:ph type="sldNum" sz="quarter" idx="5"/>
          </p:nvPr>
        </p:nvSpPr>
        <p:spPr/>
        <p:txBody>
          <a:bodyPr/>
          <a:lstStyle/>
          <a:p>
            <a:fld id="{34C6357C-42CD-49BB-95C6-29CEA54E67E1}" type="slidenum">
              <a:rPr lang="en-US" smtClean="0"/>
              <a:t>2</a:t>
            </a:fld>
            <a:endParaRPr lang="en-US"/>
          </a:p>
        </p:txBody>
      </p:sp>
    </p:spTree>
    <p:extLst>
      <p:ext uri="{BB962C8B-B14F-4D97-AF65-F5344CB8AC3E}">
        <p14:creationId xmlns:p14="http://schemas.microsoft.com/office/powerpoint/2010/main" val="701677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US" sz="1200" b="0" i="0" strike="noStrike" cap="none" spc="0" baseline="0" dirty="0">
                <a:solidFill>
                  <a:srgbClr val="000000"/>
                </a:solidFill>
                <a:effectLst/>
                <a:latin typeface="Calibri"/>
                <a:ea typeface="Calibri"/>
                <a:cs typeface="Calibri"/>
              </a:rPr>
              <a:t>[Tenga en cuenta que los temas del kit de herramientas se presentan en secuencia, con la expectativa de que los participantes progresen a medida que avanza la serie. Sin embargo, puede mezclar y combinar contenido para satisfacer las necesidades de los participantes y deberá ajustar el guion de ejemplo a continuación].</a:t>
            </a:r>
          </a:p>
          <a:p>
            <a:endParaRPr lang="en-US" sz="1200" kern="1200" dirty="0">
              <a:solidFill>
                <a:schemeClr val="tx1"/>
              </a:solidFill>
              <a:effectLst/>
              <a:latin typeface="+mn-lt"/>
              <a:ea typeface="+mn-ea"/>
              <a:cs typeface="+mn-cs"/>
            </a:endParaRPr>
          </a:p>
          <a:p>
            <a:r>
              <a:rPr lang="es-US" sz="1200" b="0" i="0" strike="noStrike" cap="none" spc="0" baseline="0" dirty="0">
                <a:solidFill>
                  <a:srgbClr val="000000"/>
                </a:solidFill>
                <a:effectLst/>
                <a:latin typeface="Calibri"/>
                <a:ea typeface="Calibri"/>
                <a:cs typeface="Calibri"/>
              </a:rPr>
              <a:t>Guion de ejemplo </a:t>
            </a:r>
          </a:p>
          <a:p>
            <a:r>
              <a:rPr lang="es-US" sz="1200" b="0" i="0" strike="noStrike" cap="none" spc="0" baseline="0" dirty="0">
                <a:solidFill>
                  <a:srgbClr val="000000"/>
                </a:solidFill>
                <a:effectLst/>
                <a:latin typeface="Calibri"/>
                <a:ea typeface="Calibri"/>
                <a:cs typeface="Calibri"/>
              </a:rPr>
              <a:t>“La vez pasada, nos centramos en cómo los virus se propagan de las superficies a las personas. </a:t>
            </a:r>
            <a:r>
              <a:rPr lang="es-US" sz="1200" b="1" i="0" strike="noStrike" cap="none" spc="0" baseline="0" dirty="0">
                <a:solidFill>
                  <a:srgbClr val="000000"/>
                </a:solidFill>
                <a:effectLst/>
                <a:latin typeface="Calibri"/>
                <a:ea typeface="Calibri"/>
                <a:cs typeface="Calibri"/>
              </a:rPr>
              <a:t>¿Alguien quiere compartir mensajes o ideas clave de la sesión pasada que recuerden?”.</a:t>
            </a:r>
          </a:p>
          <a:p>
            <a:endParaRPr lang="en-US" sz="1200" kern="1200" dirty="0">
              <a:solidFill>
                <a:schemeClr val="tx1"/>
              </a:solidFill>
              <a:effectLst/>
              <a:latin typeface="+mn-lt"/>
              <a:ea typeface="+mn-ea"/>
              <a:cs typeface="+mn-cs"/>
            </a:endParaRPr>
          </a:p>
          <a:p>
            <a:r>
              <a:rPr lang="es-US" sz="1200" b="0" i="0" strike="noStrike" cap="none" spc="0" baseline="0" dirty="0">
                <a:solidFill>
                  <a:srgbClr val="000000"/>
                </a:solidFill>
                <a:effectLst/>
                <a:latin typeface="Calibri"/>
                <a:ea typeface="Calibri"/>
                <a:cs typeface="Calibri"/>
              </a:rPr>
              <a:t>[</a:t>
            </a:r>
            <a:r>
              <a:rPr lang="es-US" sz="1200" b="0" i="1" strike="noStrike" cap="none" spc="0" baseline="0" dirty="0">
                <a:solidFill>
                  <a:srgbClr val="000000"/>
                </a:solidFill>
                <a:effectLst/>
                <a:latin typeface="Calibri"/>
                <a:ea typeface="Calibri"/>
                <a:cs typeface="Calibri"/>
              </a:rPr>
              <a:t>Haga una pausa de un minuto para dar tiempo a las respuestas</a:t>
            </a:r>
            <a:r>
              <a:rPr lang="es-US" sz="1200" b="0" i="0" strike="noStrike" cap="none" spc="0" baseline="0" dirty="0">
                <a:solidFill>
                  <a:srgbClr val="000000"/>
                </a:solidFill>
                <a:effectLst/>
                <a:latin typeface="Calibri"/>
                <a:ea typeface="Calibri"/>
                <a:cs typeface="Calibri"/>
              </a:rPr>
              <a:t>]</a:t>
            </a:r>
          </a:p>
          <a:p>
            <a:r>
              <a:rPr lang="es-US" sz="1200" b="0" i="0" strike="noStrike" cap="none" spc="0" baseline="0" dirty="0">
                <a:solidFill>
                  <a:srgbClr val="000000"/>
                </a:solidFill>
                <a:effectLst/>
                <a:latin typeface="Calibri"/>
                <a:ea typeface="Calibri"/>
                <a:cs typeface="Calibri"/>
              </a:rPr>
              <a:t>“Excelente, gracias por esas respuestas. Hoy, nos centraremos en una revisión de cómo se propaga el COVID-19”.</a:t>
            </a:r>
          </a:p>
          <a:p>
            <a:endParaRPr lang="en-US" dirty="0"/>
          </a:p>
        </p:txBody>
      </p:sp>
      <p:sp>
        <p:nvSpPr>
          <p:cNvPr id="4" name="Slide Number Placeholder 3"/>
          <p:cNvSpPr>
            <a:spLocks noGrp="1"/>
          </p:cNvSpPr>
          <p:nvPr>
            <p:ph type="sldNum" sz="quarter" idx="5"/>
          </p:nvPr>
        </p:nvSpPr>
        <p:spPr/>
        <p:txBody>
          <a:bodyPr/>
          <a:lstStyle/>
          <a:p>
            <a:fld id="{34C6357C-42CD-49BB-95C6-29CEA54E67E1}" type="slidenum">
              <a:rPr lang="en-US" smtClean="0"/>
              <a:t>4</a:t>
            </a:fld>
            <a:endParaRPr lang="en-US"/>
          </a:p>
        </p:txBody>
      </p:sp>
    </p:spTree>
    <p:extLst>
      <p:ext uri="{BB962C8B-B14F-4D97-AF65-F5344CB8AC3E}">
        <p14:creationId xmlns:p14="http://schemas.microsoft.com/office/powerpoint/2010/main" val="701367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dirty="0">
                <a:solidFill>
                  <a:srgbClr val="000000"/>
                </a:solidFill>
                <a:effectLst/>
                <a:latin typeface="Calibri"/>
                <a:ea typeface="Calibri"/>
                <a:cs typeface="Calibri"/>
              </a:rPr>
              <a:t>Guion de ejemplo</a:t>
            </a:r>
          </a:p>
          <a:p>
            <a:r>
              <a:rPr lang="es-US" sz="1200" b="0" i="0" strike="noStrike" cap="none" spc="0" baseline="0" dirty="0">
                <a:solidFill>
                  <a:srgbClr val="000000"/>
                </a:solidFill>
                <a:effectLst/>
                <a:latin typeface="Calibri"/>
                <a:ea typeface="Calibri"/>
                <a:cs typeface="Calibri"/>
              </a:rPr>
              <a:t>“Hoy vamos a repasar estos conceptos, y a pensar en las preguntas que hemos respondido y en las nuevas preguntas que tenemos. Quizás recuerden una diapositiva similar a esta de nuestra primera sesión. A la izquierda, se encuentran los temas que hemos comenzado a tratar. A la derecha, se encuentran temas y tópicos más amplios incluidos en la serie de capacitación. </a:t>
            </a:r>
            <a:r>
              <a:rPr lang="es-US" sz="1200" b="1" i="0" strike="noStrike" cap="none" spc="0" baseline="0" dirty="0">
                <a:solidFill>
                  <a:srgbClr val="000000"/>
                </a:solidFill>
                <a:effectLst/>
                <a:latin typeface="Calibri"/>
                <a:ea typeface="Calibri"/>
                <a:cs typeface="Calibri"/>
              </a:rPr>
              <a:t>¿Qué temas de la derecha creen que comprenden mejor que antes?</a:t>
            </a:r>
            <a:r>
              <a:rPr lang="es-US" sz="1200" b="0" i="0" strike="noStrike" cap="none" spc="0" baseline="0" dirty="0">
                <a:solidFill>
                  <a:srgbClr val="000000"/>
                </a:solidFill>
                <a:effectLst/>
                <a:latin typeface="Calibri"/>
                <a:ea typeface="Calibri"/>
                <a:cs typeface="Calibri"/>
              </a:rPr>
              <a:t>”.</a:t>
            </a:r>
          </a:p>
          <a:p>
            <a:endParaRPr lang="en-US" sz="1200" kern="1200" dirty="0">
              <a:solidFill>
                <a:schemeClr val="tx1"/>
              </a:solidFill>
              <a:effectLst/>
              <a:latin typeface="+mn-lt"/>
              <a:ea typeface="+mn-ea"/>
              <a:cs typeface="+mn-cs"/>
            </a:endParaRPr>
          </a:p>
          <a:p>
            <a:r>
              <a:rPr lang="es-US" sz="1200" b="0" i="0" strike="noStrike" cap="none" spc="0" baseline="0" dirty="0">
                <a:solidFill>
                  <a:srgbClr val="000000"/>
                </a:solidFill>
                <a:effectLst/>
                <a:latin typeface="Calibri"/>
                <a:ea typeface="Calibri"/>
                <a:cs typeface="Calibri"/>
              </a:rPr>
              <a:t>[</a:t>
            </a:r>
            <a:r>
              <a:rPr lang="es-US" sz="1200" b="0" i="1" strike="noStrike" cap="none" spc="0" baseline="0" dirty="0">
                <a:solidFill>
                  <a:srgbClr val="000000"/>
                </a:solidFill>
                <a:effectLst/>
                <a:latin typeface="Calibri"/>
                <a:ea typeface="Calibri"/>
                <a:cs typeface="Calibri"/>
              </a:rPr>
              <a:t>Después de que la audiencia haya respondido</a:t>
            </a:r>
            <a:r>
              <a:rPr lang="es-US" sz="1200" b="0" i="0" strike="noStrike" cap="none" spc="0" baseline="0" dirty="0">
                <a:solidFill>
                  <a:srgbClr val="000000"/>
                </a:solidFill>
                <a:effectLst/>
                <a:latin typeface="Calibri"/>
                <a:ea typeface="Calibri"/>
                <a:cs typeface="Calibri"/>
              </a:rPr>
              <a:t>]</a:t>
            </a:r>
          </a:p>
          <a:p>
            <a:r>
              <a:rPr lang="es-US" sz="1200" b="0" i="0" strike="noStrike" cap="none" spc="0" baseline="0" dirty="0">
                <a:solidFill>
                  <a:srgbClr val="000000"/>
                </a:solidFill>
                <a:effectLst/>
                <a:latin typeface="Calibri"/>
                <a:ea typeface="Calibri"/>
                <a:cs typeface="Calibri"/>
              </a:rPr>
              <a:t>“Ahora, miren la lista a la izquierda. Esperamos que todos hayamos aprendido juntos alguna información nueva. Tomémonos un minuto para reflexionar sobre ese aprendizaje”.</a:t>
            </a:r>
          </a:p>
          <a:p>
            <a:endParaRPr lang="en-US" dirty="0"/>
          </a:p>
        </p:txBody>
      </p:sp>
      <p:sp>
        <p:nvSpPr>
          <p:cNvPr id="4" name="Slide Number Placeholder 3"/>
          <p:cNvSpPr>
            <a:spLocks noGrp="1"/>
          </p:cNvSpPr>
          <p:nvPr>
            <p:ph type="sldNum" sz="quarter" idx="5"/>
          </p:nvPr>
        </p:nvSpPr>
        <p:spPr/>
        <p:txBody>
          <a:bodyPr/>
          <a:lstStyle/>
          <a:p>
            <a:fld id="{34C6357C-42CD-49BB-95C6-29CEA54E67E1}" type="slidenum">
              <a:rPr lang="en-US" smtClean="0"/>
              <a:t>5</a:t>
            </a:fld>
            <a:endParaRPr lang="en-US"/>
          </a:p>
        </p:txBody>
      </p:sp>
    </p:spTree>
    <p:extLst>
      <p:ext uri="{BB962C8B-B14F-4D97-AF65-F5344CB8AC3E}">
        <p14:creationId xmlns:p14="http://schemas.microsoft.com/office/powerpoint/2010/main" val="3736535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dirty="0">
                <a:solidFill>
                  <a:srgbClr val="000000"/>
                </a:solidFill>
                <a:effectLst/>
                <a:latin typeface="Calibri"/>
                <a:ea typeface="Calibri"/>
                <a:cs typeface="Calibri"/>
              </a:rPr>
              <a:t>Guion de ejemplo</a:t>
            </a:r>
          </a:p>
          <a:p>
            <a:r>
              <a:rPr lang="es-US" sz="1200" b="0" i="0" strike="noStrike" cap="none" spc="0" baseline="0" dirty="0">
                <a:solidFill>
                  <a:srgbClr val="000000"/>
                </a:solidFill>
                <a:effectLst/>
                <a:latin typeface="Calibri"/>
                <a:ea typeface="Calibri"/>
                <a:cs typeface="Calibri"/>
              </a:rPr>
              <a:t>“Busquen en su folleto del participante el espacio en blanco para llevar un registro de esta sesión y preparen una tabla simple para ustedes mismos como la que aparece en la pantalla. Tómense un momento para completarla, según el contenido que hemos cubierto hasta ahora. Esta es su oportunidad de anotar lo que han aprendido y lo que aún desean saber. Intenten completar las tres columnas.</a:t>
            </a:r>
          </a:p>
          <a:p>
            <a:pPr marL="0" marR="0" lvl="0" indent="0" algn="l" defTabSz="914400" rtl="0" eaLnBrk="1" fontAlgn="auto" latinLnBrk="0" hangingPunct="1">
              <a:lnSpc>
                <a:spcPct val="100000"/>
              </a:lnSpc>
              <a:spcBef>
                <a:spcPct val="0"/>
              </a:spcBef>
              <a:spcAft>
                <a:spcPct val="0"/>
              </a:spcAft>
              <a:buClrTx/>
              <a:buSzTx/>
              <a:buFontTx/>
              <a:buNone/>
              <a:defRPr/>
            </a:pPr>
            <a:r>
              <a:rPr lang="es-US" sz="1200" b="0" i="0" strike="noStrike" cap="none" spc="0" baseline="0" dirty="0">
                <a:solidFill>
                  <a:srgbClr val="000000"/>
                </a:solidFill>
                <a:effectLst/>
                <a:latin typeface="Calibri"/>
                <a:ea typeface="Calibri"/>
                <a:cs typeface="Calibri"/>
              </a:rPr>
              <a:t>Vamos a volver a estas listas en un momento. Primero, veamos cómo la Dra. Carlson resume ‘lo que sabemos’ colectivamente, en función de las sesiones que hemos tenido hasta ahora”.</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4C6357C-42CD-49BB-95C6-29CEA54E67E1}" type="slidenum">
              <a:rPr lang="en-US" smtClean="0"/>
              <a:t>6</a:t>
            </a:fld>
            <a:endParaRPr lang="en-US"/>
          </a:p>
        </p:txBody>
      </p:sp>
    </p:spTree>
    <p:extLst>
      <p:ext uri="{BB962C8B-B14F-4D97-AF65-F5344CB8AC3E}">
        <p14:creationId xmlns:p14="http://schemas.microsoft.com/office/powerpoint/2010/main" val="2767308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dirty="0">
                <a:solidFill>
                  <a:srgbClr val="000000"/>
                </a:solidFill>
                <a:effectLst/>
                <a:latin typeface="Calibri"/>
                <a:ea typeface="Calibri"/>
                <a:cs typeface="Calibri"/>
              </a:rPr>
              <a:t>Guion de ejemplo</a:t>
            </a:r>
          </a:p>
          <a:p>
            <a:r>
              <a:rPr lang="es-US" sz="1200" b="0" i="0" strike="noStrike" cap="none" spc="0" baseline="0" dirty="0">
                <a:solidFill>
                  <a:srgbClr val="000000"/>
                </a:solidFill>
                <a:effectLst/>
                <a:latin typeface="Calibri"/>
                <a:ea typeface="Calibri"/>
                <a:cs typeface="Calibri"/>
              </a:rPr>
              <a:t>[Después del video]</a:t>
            </a:r>
          </a:p>
          <a:p>
            <a:r>
              <a:rPr lang="es-US" sz="1200" b="0" i="0" strike="noStrike" cap="none" spc="0" baseline="0" dirty="0">
                <a:solidFill>
                  <a:srgbClr val="000000"/>
                </a:solidFill>
                <a:effectLst/>
                <a:latin typeface="Calibri"/>
                <a:ea typeface="Calibri"/>
                <a:cs typeface="Calibri"/>
              </a:rPr>
              <a:t>“Si desean hacer algún cambio en sus listas, ¡no duden en hacerlo!”.</a:t>
            </a:r>
          </a:p>
          <a:p>
            <a:endParaRPr lang="en-US" dirty="0"/>
          </a:p>
          <a:p>
            <a:r>
              <a:rPr lang="es-US" sz="1200" b="0" i="0" strike="noStrike" cap="none" spc="0" baseline="0" dirty="0">
                <a:solidFill>
                  <a:srgbClr val="000000"/>
                </a:solidFill>
                <a:effectLst/>
                <a:latin typeface="Calibri"/>
                <a:ea typeface="Calibri"/>
                <a:cs typeface="Calibri"/>
              </a:rPr>
              <a:t>Acceder al video aquí: </a:t>
            </a:r>
          </a:p>
          <a:p>
            <a:pPr marL="0" indent="0">
              <a:buNone/>
            </a:pPr>
            <a:r>
              <a:rPr lang="es-US" sz="1200" b="1" i="0" strike="noStrike" cap="none" spc="0" baseline="0" dirty="0">
                <a:solidFill>
                  <a:srgbClr val="000000"/>
                </a:solidFill>
                <a:effectLst/>
                <a:latin typeface="Calibri"/>
                <a:ea typeface="Calibri"/>
                <a:cs typeface="Calibri"/>
              </a:rPr>
              <a:t>Lista de videos en YouTube del Proyecto Firstline: </a:t>
            </a:r>
            <a:r>
              <a:rPr lang="es-US" sz="1200" b="0" i="0" u="sng" strike="noStrike" cap="none" spc="0" baseline="0" dirty="0">
                <a:solidFill>
                  <a:srgbClr val="000000"/>
                </a:solidFill>
                <a:effectLst/>
                <a:uFill>
                  <a:solidFill>
                    <a:srgbClr val="000000"/>
                  </a:solidFill>
                </a:uFill>
                <a:latin typeface="Calibri"/>
                <a:ea typeface="Calibri"/>
                <a:cs typeface="Calibri"/>
                <a:hlinkClick r:id="rId3" history="0"/>
              </a:rPr>
              <a:t>https://www.youtube.com/watch?v=1LZZz1yMGvY</a:t>
            </a:r>
            <a:endParaRPr lang="en-US" sz="1050" kern="1200" dirty="0">
              <a:solidFill>
                <a:schemeClr val="tx1"/>
              </a:solidFill>
              <a:effectLst/>
              <a:latin typeface="+mn-lt"/>
              <a:ea typeface="+mn-ea"/>
              <a:cs typeface="+mn-cs"/>
            </a:endParaRPr>
          </a:p>
          <a:p>
            <a:endParaRPr lang="en-US" dirty="0"/>
          </a:p>
          <a:p>
            <a:pPr marL="0" marR="0">
              <a:lnSpc>
                <a:spcPct val="107000"/>
              </a:lnSpc>
              <a:spcBef>
                <a:spcPts val="0"/>
              </a:spcBef>
              <a:spcAft>
                <a:spcPts val="800"/>
              </a:spcAft>
            </a:pPr>
            <a:r>
              <a:rPr lang="es-ES" sz="1200" dirty="0" smtClean="0">
                <a:effectLst/>
                <a:latin typeface="Calibri" panose="020F0502020204030204" pitchFamily="34" charset="0"/>
                <a:ea typeface="Calibri" panose="020F0502020204030204" pitchFamily="34" charset="0"/>
                <a:cs typeface="Arial" panose="020B0604020202020204" pitchFamily="34" charset="0"/>
              </a:rPr>
              <a:t>Los videos están en inglés, pero para activar los subtítulos en español en YouTube, sigan los siguientes pasos:</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s-ES" sz="1200" dirty="0" smtClean="0">
                <a:effectLst/>
                <a:latin typeface="Calibri" panose="020F0502020204030204" pitchFamily="34" charset="0"/>
                <a:ea typeface="Calibri" panose="020F0502020204030204" pitchFamily="34" charset="0"/>
                <a:cs typeface="Arial" panose="020B0604020202020204" pitchFamily="34" charset="0"/>
              </a:rPr>
              <a:t>Hagan clic en el botón que dice "CC", "</a:t>
            </a:r>
            <a:r>
              <a:rPr lang="es-ES" sz="1200" dirty="0" err="1" smtClean="0">
                <a:effectLst/>
                <a:latin typeface="Calibri" panose="020F0502020204030204" pitchFamily="34" charset="0"/>
                <a:ea typeface="Calibri" panose="020F0502020204030204" pitchFamily="34" charset="0"/>
                <a:cs typeface="Arial" panose="020B0604020202020204" pitchFamily="34" charset="0"/>
              </a:rPr>
              <a:t>subtitles</a:t>
            </a:r>
            <a:r>
              <a:rPr lang="es-ES" sz="1200" dirty="0" smtClean="0">
                <a:effectLst/>
                <a:latin typeface="Calibri" panose="020F0502020204030204" pitchFamily="34" charset="0"/>
                <a:ea typeface="Calibri" panose="020F0502020204030204" pitchFamily="34" charset="0"/>
                <a:cs typeface="Arial" panose="020B0604020202020204" pitchFamily="34" charset="0"/>
              </a:rPr>
              <a:t>/</a:t>
            </a:r>
            <a:r>
              <a:rPr lang="es-ES" sz="1200" dirty="0" err="1" smtClean="0">
                <a:effectLst/>
                <a:latin typeface="Calibri" panose="020F0502020204030204" pitchFamily="34" charset="0"/>
                <a:ea typeface="Calibri" panose="020F0502020204030204" pitchFamily="34" charset="0"/>
                <a:cs typeface="Arial" panose="020B0604020202020204" pitchFamily="34" charset="0"/>
              </a:rPr>
              <a:t>closed</a:t>
            </a:r>
            <a:r>
              <a:rPr lang="es-ES" sz="1200" dirty="0" smtClean="0">
                <a:effectLst/>
                <a:latin typeface="Calibri" panose="020F0502020204030204" pitchFamily="34" charset="0"/>
                <a:ea typeface="Calibri" panose="020F0502020204030204" pitchFamily="34" charset="0"/>
                <a:cs typeface="Arial" panose="020B0604020202020204" pitchFamily="34" charset="0"/>
              </a:rPr>
              <a:t> </a:t>
            </a:r>
            <a:r>
              <a:rPr lang="es-ES" sz="1200" dirty="0" err="1" smtClean="0">
                <a:effectLst/>
                <a:latin typeface="Calibri" panose="020F0502020204030204" pitchFamily="34" charset="0"/>
                <a:ea typeface="Calibri" panose="020F0502020204030204" pitchFamily="34" charset="0"/>
                <a:cs typeface="Arial" panose="020B0604020202020204" pitchFamily="34" charset="0"/>
              </a:rPr>
              <a:t>captioning</a:t>
            </a:r>
            <a:r>
              <a:rPr lang="es-ES" sz="1200" dirty="0" smtClean="0">
                <a:effectLst/>
                <a:latin typeface="Calibri" panose="020F0502020204030204" pitchFamily="34" charset="0"/>
                <a:ea typeface="Calibri" panose="020F0502020204030204" pitchFamily="34" charset="0"/>
                <a:cs typeface="Arial" panose="020B0604020202020204" pitchFamily="34" charset="0"/>
              </a:rPr>
              <a:t>", para activar los subtítulos.</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s-ES" sz="1200" dirty="0" smtClean="0">
                <a:effectLst/>
                <a:latin typeface="Calibri" panose="020F0502020204030204" pitchFamily="34" charset="0"/>
                <a:ea typeface="Calibri" panose="020F0502020204030204" pitchFamily="34" charset="0"/>
                <a:cs typeface="Arial" panose="020B0604020202020204" pitchFamily="34" charset="0"/>
              </a:rPr>
              <a:t>Hagan clic en “</a:t>
            </a:r>
            <a:r>
              <a:rPr lang="es-ES" sz="1200" dirty="0" err="1" smtClean="0">
                <a:effectLst/>
                <a:latin typeface="Calibri" panose="020F0502020204030204" pitchFamily="34" charset="0"/>
                <a:ea typeface="Calibri" panose="020F0502020204030204" pitchFamily="34" charset="0"/>
                <a:cs typeface="Arial" panose="020B0604020202020204" pitchFamily="34" charset="0"/>
              </a:rPr>
              <a:t>settings</a:t>
            </a:r>
            <a:r>
              <a:rPr lang="es-ES" sz="1200" dirty="0" smtClean="0">
                <a:effectLst/>
                <a:latin typeface="Calibri" panose="020F0502020204030204" pitchFamily="34" charset="0"/>
                <a:ea typeface="Calibri" panose="020F0502020204030204" pitchFamily="34" charset="0"/>
                <a:cs typeface="Arial" panose="020B0604020202020204" pitchFamily="34" charset="0"/>
              </a:rPr>
              <a:t>” que está a la derecha del botón de "</a:t>
            </a:r>
            <a:r>
              <a:rPr lang="es-ES" sz="1200" dirty="0" err="1" smtClean="0">
                <a:effectLst/>
                <a:latin typeface="Calibri" panose="020F0502020204030204" pitchFamily="34" charset="0"/>
                <a:ea typeface="Calibri" panose="020F0502020204030204" pitchFamily="34" charset="0"/>
                <a:cs typeface="Arial" panose="020B0604020202020204" pitchFamily="34" charset="0"/>
              </a:rPr>
              <a:t>closed</a:t>
            </a:r>
            <a:r>
              <a:rPr lang="es-ES" sz="1200" dirty="0" smtClean="0">
                <a:effectLst/>
                <a:latin typeface="Calibri" panose="020F0502020204030204" pitchFamily="34" charset="0"/>
                <a:ea typeface="Calibri" panose="020F0502020204030204" pitchFamily="34" charset="0"/>
                <a:cs typeface="Arial" panose="020B0604020202020204" pitchFamily="34" charset="0"/>
              </a:rPr>
              <a:t> </a:t>
            </a:r>
            <a:r>
              <a:rPr lang="es-ES" sz="1200" dirty="0" err="1" smtClean="0">
                <a:effectLst/>
                <a:latin typeface="Calibri" panose="020F0502020204030204" pitchFamily="34" charset="0"/>
                <a:ea typeface="Calibri" panose="020F0502020204030204" pitchFamily="34" charset="0"/>
                <a:cs typeface="Arial" panose="020B0604020202020204" pitchFamily="34" charset="0"/>
              </a:rPr>
              <a:t>captioning</a:t>
            </a:r>
            <a:r>
              <a:rPr lang="es-ES" sz="1200" dirty="0" smtClean="0">
                <a:effectLst/>
                <a:latin typeface="Calibri" panose="020F0502020204030204" pitchFamily="34" charset="0"/>
                <a:ea typeface="Calibri" panose="020F0502020204030204" pitchFamily="34" charset="0"/>
                <a:cs typeface="Arial" panose="020B0604020202020204" pitchFamily="34" charset="0"/>
              </a:rPr>
              <a:t>" (CC).</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s-ES" sz="1200" dirty="0" smtClean="0">
                <a:effectLst/>
                <a:latin typeface="Calibri" panose="020F0502020204030204" pitchFamily="34" charset="0"/>
                <a:ea typeface="Calibri" panose="020F0502020204030204" pitchFamily="34" charset="0"/>
                <a:cs typeface="Arial" panose="020B0604020202020204" pitchFamily="34" charset="0"/>
              </a:rPr>
              <a:t>Hagan clic en “</a:t>
            </a:r>
            <a:r>
              <a:rPr lang="es-ES" sz="1200" dirty="0" err="1" smtClean="0">
                <a:effectLst/>
                <a:latin typeface="Calibri" panose="020F0502020204030204" pitchFamily="34" charset="0"/>
                <a:ea typeface="Calibri" panose="020F0502020204030204" pitchFamily="34" charset="0"/>
                <a:cs typeface="Arial" panose="020B0604020202020204" pitchFamily="34" charset="0"/>
              </a:rPr>
              <a:t>Subtitles</a:t>
            </a:r>
            <a:r>
              <a:rPr lang="es-ES" sz="1200" dirty="0" smtClean="0">
                <a:effectLst/>
                <a:latin typeface="Calibri" panose="020F0502020204030204" pitchFamily="34" charset="0"/>
                <a:ea typeface="Calibri" panose="020F0502020204030204" pitchFamily="34" charset="0"/>
                <a:cs typeface="Arial" panose="020B0604020202020204" pitchFamily="34" charset="0"/>
              </a:rPr>
              <a:t>/CC”.</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s-ES" sz="1200" dirty="0" smtClean="0">
                <a:effectLst/>
                <a:latin typeface="Calibri" panose="020F0502020204030204" pitchFamily="34" charset="0"/>
                <a:ea typeface="Calibri" panose="020F0502020204030204" pitchFamily="34" charset="0"/>
                <a:cs typeface="Arial" panose="020B0604020202020204" pitchFamily="34" charset="0"/>
              </a:rPr>
              <a:t>Hagan clic en “</a:t>
            </a:r>
            <a:r>
              <a:rPr lang="es-ES" sz="1200" dirty="0" err="1" smtClean="0">
                <a:effectLst/>
                <a:latin typeface="Calibri" panose="020F0502020204030204" pitchFamily="34" charset="0"/>
                <a:ea typeface="Calibri" panose="020F0502020204030204" pitchFamily="34" charset="0"/>
                <a:cs typeface="Arial" panose="020B0604020202020204" pitchFamily="34" charset="0"/>
              </a:rPr>
              <a:t>Autotranslate</a:t>
            </a:r>
            <a:r>
              <a:rPr lang="es-ES" sz="1200" dirty="0" smtClean="0">
                <a:effectLst/>
                <a:latin typeface="Calibri" panose="020F0502020204030204" pitchFamily="34" charset="0"/>
                <a:ea typeface="Calibri" panose="020F0502020204030204" pitchFamily="34" charset="0"/>
                <a:cs typeface="Arial" panose="020B0604020202020204" pitchFamily="34" charset="0"/>
              </a:rPr>
              <a:t>”.</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s-ES" sz="1200" smtClean="0">
                <a:effectLst/>
                <a:latin typeface="Calibri" panose="020F0502020204030204" pitchFamily="34" charset="0"/>
                <a:ea typeface="Calibri" panose="020F0502020204030204" pitchFamily="34" charset="0"/>
                <a:cs typeface="Arial" panose="020B0604020202020204" pitchFamily="34" charset="0"/>
              </a:rPr>
              <a:t>Seleccionen “Spanish” de la lista de idiomas disponibles.</a:t>
            </a:r>
            <a:endParaRPr lang="en-US" sz="120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4C6357C-42CD-49BB-95C6-29CEA54E67E1}" type="slidenum">
              <a:rPr lang="en-US" smtClean="0"/>
              <a:t>7</a:t>
            </a:fld>
            <a:endParaRPr lang="en-US"/>
          </a:p>
        </p:txBody>
      </p:sp>
    </p:spTree>
    <p:extLst>
      <p:ext uri="{BB962C8B-B14F-4D97-AF65-F5344CB8AC3E}">
        <p14:creationId xmlns:p14="http://schemas.microsoft.com/office/powerpoint/2010/main" val="287139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dirty="0">
                <a:solidFill>
                  <a:srgbClr val="000000"/>
                </a:solidFill>
                <a:effectLst/>
                <a:latin typeface="Calibri"/>
                <a:ea typeface="Calibri"/>
                <a:cs typeface="Calibri"/>
              </a:rPr>
              <a:t>Guion de ejemplo</a:t>
            </a:r>
          </a:p>
          <a:p>
            <a:r>
              <a:rPr lang="es-US" sz="1200" b="0" i="0" strike="noStrike" cap="none" spc="0" baseline="0" dirty="0">
                <a:solidFill>
                  <a:srgbClr val="000000"/>
                </a:solidFill>
                <a:effectLst/>
                <a:latin typeface="Calibri"/>
                <a:ea typeface="Calibri"/>
                <a:cs typeface="Calibri"/>
              </a:rPr>
              <a:t>“Ahora, hablemos de la última columna, lo que queremos saber. Tal como conversamos en la primera sesión, los CDC están recopilando activamente preguntas de los participantes y generarán videos en el futuro y otros recursos para responder estas preguntas. Algunas de ellas también serán un enfoque directo de las sesiones futuras, como una mirada más detallada a las recomendaciones específicas para el equipo de protección personal, la higiene de manos, el </a:t>
            </a:r>
            <a:r>
              <a:rPr lang="es-US" sz="1200" b="0" i="0" strike="noStrike" cap="none" spc="0" baseline="0" dirty="0" err="1">
                <a:solidFill>
                  <a:srgbClr val="000000"/>
                </a:solidFill>
                <a:effectLst/>
                <a:latin typeface="Calibri"/>
                <a:ea typeface="Calibri"/>
                <a:cs typeface="Calibri"/>
              </a:rPr>
              <a:t>triaje</a:t>
            </a:r>
            <a:r>
              <a:rPr lang="es-US" sz="1200" b="0" i="0" strike="noStrike" cap="none" spc="0" baseline="0" dirty="0">
                <a:solidFill>
                  <a:srgbClr val="000000"/>
                </a:solidFill>
                <a:effectLst/>
                <a:latin typeface="Calibri"/>
                <a:ea typeface="Calibri"/>
                <a:cs typeface="Calibri"/>
              </a:rPr>
              <a:t> y la evaluación, el control de fuentes, y la desinfección y la limpieza ambiental. Pero hay mucho que podemos aprender ahora también.</a:t>
            </a:r>
          </a:p>
          <a:p>
            <a:endParaRPr lang="en-US" sz="1200" kern="1200" dirty="0">
              <a:solidFill>
                <a:schemeClr val="tx1"/>
              </a:solidFill>
              <a:effectLst/>
              <a:latin typeface="+mn-lt"/>
              <a:ea typeface="+mn-ea"/>
              <a:cs typeface="+mn-cs"/>
            </a:endParaRPr>
          </a:p>
          <a:p>
            <a:r>
              <a:rPr lang="es-US" sz="1200" b="0" i="0" strike="noStrike" cap="none" spc="0" baseline="0" dirty="0">
                <a:solidFill>
                  <a:srgbClr val="000000"/>
                </a:solidFill>
                <a:effectLst/>
                <a:latin typeface="Calibri"/>
                <a:ea typeface="Calibri"/>
                <a:cs typeface="Calibri"/>
              </a:rPr>
              <a:t>“En lugar de dividirnos en grupos hoy, cada uno de nosotros se tomará un tiempo individual enfocado para investigar algo que quieran saber de la lista que generamos hoy. Así es como trabajaremos. Voy a darles 15 minutos. Durante ese tiempo, visiten la página de recursos del Proyecto </a:t>
            </a:r>
            <a:r>
              <a:rPr lang="es-US" sz="1200" b="0" i="0" strike="noStrike" cap="none" spc="0" baseline="0" dirty="0" err="1">
                <a:solidFill>
                  <a:srgbClr val="000000"/>
                </a:solidFill>
                <a:effectLst/>
                <a:latin typeface="Calibri"/>
                <a:ea typeface="Calibri"/>
                <a:cs typeface="Calibri"/>
              </a:rPr>
              <a:t>Firstline</a:t>
            </a:r>
            <a:r>
              <a:rPr lang="es-US" sz="1200" b="0" i="0" strike="noStrike" cap="none" spc="0" baseline="0" dirty="0">
                <a:solidFill>
                  <a:srgbClr val="000000"/>
                </a:solidFill>
                <a:effectLst/>
                <a:latin typeface="Calibri"/>
                <a:ea typeface="Calibri"/>
                <a:cs typeface="Calibri"/>
              </a:rPr>
              <a:t> de los CDC para familiarizarse con los recursos disponibles. </a:t>
            </a:r>
          </a:p>
          <a:p>
            <a:r>
              <a:rPr lang="es-US" sz="1200" b="0" i="0" strike="noStrike" cap="none" spc="0" baseline="0" dirty="0">
                <a:solidFill>
                  <a:srgbClr val="000000"/>
                </a:solidFill>
                <a:effectLst/>
                <a:latin typeface="Calibri"/>
                <a:ea typeface="Calibri"/>
                <a:cs typeface="Calibri"/>
              </a:rPr>
              <a:t>[</a:t>
            </a:r>
            <a:r>
              <a:rPr lang="es-US" sz="1200" b="0" i="0" u="sng" strike="noStrike" cap="none" spc="0" baseline="0" dirty="0">
                <a:solidFill>
                  <a:srgbClr val="000000"/>
                </a:solidFill>
                <a:effectLst/>
                <a:uFill>
                  <a:solidFill>
                    <a:srgbClr val="000000"/>
                  </a:solidFill>
                </a:uFill>
                <a:latin typeface="Calibri"/>
                <a:ea typeface="Calibri"/>
                <a:cs typeface="Calibri"/>
                <a:hlinkClick r:id="rId3" history="0"/>
              </a:rPr>
              <a:t>Recursos | Proyecto </a:t>
            </a:r>
            <a:r>
              <a:rPr lang="es-US" sz="1200" b="0" i="0" u="sng" strike="noStrike" cap="none" spc="0" baseline="0" dirty="0" err="1">
                <a:solidFill>
                  <a:srgbClr val="000000"/>
                </a:solidFill>
                <a:effectLst/>
                <a:uFill>
                  <a:solidFill>
                    <a:srgbClr val="000000"/>
                  </a:solidFill>
                </a:uFill>
                <a:latin typeface="Calibri"/>
                <a:ea typeface="Calibri"/>
                <a:cs typeface="Calibri"/>
                <a:hlinkClick r:id="rId3" history="0"/>
              </a:rPr>
              <a:t>Firstline</a:t>
            </a:r>
            <a:r>
              <a:rPr lang="es-US" sz="1200" b="0" i="0" u="sng" strike="noStrike" cap="none" spc="0" baseline="0" dirty="0">
                <a:solidFill>
                  <a:srgbClr val="000000"/>
                </a:solidFill>
                <a:effectLst/>
                <a:uFill>
                  <a:solidFill>
                    <a:srgbClr val="000000"/>
                  </a:solidFill>
                </a:uFill>
                <a:latin typeface="Calibri"/>
                <a:ea typeface="Calibri"/>
                <a:cs typeface="Calibri"/>
                <a:hlinkClick r:id="rId3" history="0"/>
              </a:rPr>
              <a:t> | Control de infecciones | CDC</a:t>
            </a:r>
            <a:r>
              <a:rPr lang="es-US" sz="1200" b="0" i="0" strike="noStrike" cap="none" spc="0" baseline="0" dirty="0">
                <a:solidFill>
                  <a:srgbClr val="000000"/>
                </a:solidFill>
                <a:effectLst/>
                <a:latin typeface="Calibri"/>
                <a:ea typeface="Calibri"/>
                <a:cs typeface="Calibri"/>
              </a:rPr>
              <a:t>]</a:t>
            </a:r>
          </a:p>
          <a:p>
            <a:endParaRPr lang="en-US" sz="1200" kern="1200" dirty="0">
              <a:solidFill>
                <a:schemeClr val="tx1"/>
              </a:solidFill>
              <a:effectLst/>
              <a:latin typeface="+mn-lt"/>
              <a:ea typeface="+mn-ea"/>
              <a:cs typeface="+mn-cs"/>
            </a:endParaRPr>
          </a:p>
          <a:p>
            <a:r>
              <a:rPr lang="es-US" sz="1200" b="0" i="0" strike="noStrike" cap="none" spc="0" baseline="0" dirty="0">
                <a:solidFill>
                  <a:srgbClr val="000000"/>
                </a:solidFill>
                <a:effectLst/>
                <a:latin typeface="Calibri"/>
                <a:ea typeface="Calibri"/>
                <a:cs typeface="Calibri"/>
              </a:rPr>
              <a:t>“Allí encontrarán gráficos, videos titulados </a:t>
            </a:r>
            <a:r>
              <a:rPr lang="es-US" sz="1200" b="0" i="1" strike="noStrike" cap="none" spc="0" baseline="0" dirty="0" err="1">
                <a:solidFill>
                  <a:srgbClr val="000000"/>
                </a:solidFill>
                <a:effectLst/>
                <a:latin typeface="Calibri"/>
                <a:ea typeface="Calibri"/>
                <a:cs typeface="Calibri"/>
              </a:rPr>
              <a:t>Inside</a:t>
            </a:r>
            <a:r>
              <a:rPr lang="es-US" sz="1200" b="0" i="1" strike="noStrike" cap="none" spc="0" baseline="0" dirty="0">
                <a:solidFill>
                  <a:srgbClr val="000000"/>
                </a:solidFill>
                <a:effectLst/>
                <a:latin typeface="Calibri"/>
                <a:ea typeface="Calibri"/>
                <a:cs typeface="Calibri"/>
              </a:rPr>
              <a:t> </a:t>
            </a:r>
            <a:r>
              <a:rPr lang="es-US" sz="1200" b="0" i="1" strike="noStrike" cap="none" spc="0" baseline="0" dirty="0" err="1">
                <a:solidFill>
                  <a:srgbClr val="000000"/>
                </a:solidFill>
                <a:effectLst/>
                <a:latin typeface="Calibri"/>
                <a:ea typeface="Calibri"/>
                <a:cs typeface="Calibri"/>
              </a:rPr>
              <a:t>Infection</a:t>
            </a:r>
            <a:r>
              <a:rPr lang="es-US" sz="1200" b="0" i="1" strike="noStrike" cap="none" spc="0" baseline="0" dirty="0">
                <a:solidFill>
                  <a:srgbClr val="000000"/>
                </a:solidFill>
                <a:effectLst/>
                <a:latin typeface="Calibri"/>
                <a:ea typeface="Calibri"/>
                <a:cs typeface="Calibri"/>
              </a:rPr>
              <a:t> Control (Dentro del control de infecciones)</a:t>
            </a:r>
            <a:r>
              <a:rPr lang="es-US" sz="1200" b="0" i="0" strike="noStrike" cap="none" spc="0" baseline="0" dirty="0">
                <a:solidFill>
                  <a:srgbClr val="000000"/>
                </a:solidFill>
                <a:effectLst/>
                <a:latin typeface="Calibri"/>
                <a:ea typeface="Calibri"/>
                <a:cs typeface="Calibri"/>
              </a:rPr>
              <a:t> y recursos para colaboradores, donde el Proyecto Firstline ha respondido preguntas de trabajadores de atención médica de primera línea y personal de salud pública sobre múltiples temas. Los CDC continuarán actualizando esta página a medida que se publiquen nuevos recursos, así que asegúrense de marcarla como favorita y volver a consultarla con frecuencia. </a:t>
            </a:r>
          </a:p>
          <a:p>
            <a:r>
              <a:rPr lang="es-US" sz="1200" b="0" i="0" strike="noStrike" cap="none" spc="0" baseline="0" dirty="0">
                <a:solidFill>
                  <a:srgbClr val="000000"/>
                </a:solidFill>
                <a:effectLst/>
                <a:latin typeface="Calibri"/>
                <a:ea typeface="Calibri"/>
                <a:cs typeface="Calibri"/>
              </a:rPr>
              <a:t>Si no ven recursos que podrían ayudar a responder las preguntas que aún tienen, intenten encontrar preguntas relacionadas que se hayan respondido y vean lo que aprenden. Pueden usar su folleto del participante para escribir lo que encuentren. Todos deben estar listos para informar los recursos útiles que encuentren”.</a:t>
            </a:r>
          </a:p>
          <a:p>
            <a:endParaRPr lang="en-US" dirty="0"/>
          </a:p>
        </p:txBody>
      </p:sp>
      <p:sp>
        <p:nvSpPr>
          <p:cNvPr id="4" name="Slide Number Placeholder 3"/>
          <p:cNvSpPr>
            <a:spLocks noGrp="1"/>
          </p:cNvSpPr>
          <p:nvPr>
            <p:ph type="sldNum" sz="quarter" idx="5"/>
          </p:nvPr>
        </p:nvSpPr>
        <p:spPr/>
        <p:txBody>
          <a:bodyPr/>
          <a:lstStyle/>
          <a:p>
            <a:fld id="{34C6357C-42CD-49BB-95C6-29CEA54E67E1}" type="slidenum">
              <a:rPr lang="en-US" smtClean="0"/>
              <a:t>8</a:t>
            </a:fld>
            <a:endParaRPr lang="en-US"/>
          </a:p>
        </p:txBody>
      </p:sp>
    </p:spTree>
    <p:extLst>
      <p:ext uri="{BB962C8B-B14F-4D97-AF65-F5344CB8AC3E}">
        <p14:creationId xmlns:p14="http://schemas.microsoft.com/office/powerpoint/2010/main" val="4233825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US" sz="1200" b="0" i="0" strike="noStrike" cap="none" spc="0" baseline="0">
                <a:solidFill>
                  <a:srgbClr val="000000"/>
                </a:solidFill>
                <a:effectLst/>
                <a:latin typeface="Calibri"/>
                <a:ea typeface="Calibri"/>
                <a:cs typeface="Calibri"/>
              </a:rPr>
              <a:t>Guion de ejemplo</a:t>
            </a:r>
          </a:p>
          <a:p>
            <a:pPr marL="0" marR="0" lvl="0" indent="0" algn="l" defTabSz="914400" rtl="0" eaLnBrk="1" fontAlgn="auto" latinLnBrk="0" hangingPunct="1">
              <a:lnSpc>
                <a:spcPct val="100000"/>
              </a:lnSpc>
              <a:spcBef>
                <a:spcPct val="0"/>
              </a:spcBef>
              <a:spcAft>
                <a:spcPct val="0"/>
              </a:spcAft>
              <a:buClrTx/>
              <a:buSzTx/>
              <a:buFontTx/>
              <a:buNone/>
              <a:defRPr/>
            </a:pPr>
            <a:r>
              <a:rPr lang="es-US" sz="1200" b="0" i="0" strike="noStrike" cap="none" spc="0" baseline="0">
                <a:solidFill>
                  <a:srgbClr val="000000"/>
                </a:solidFill>
                <a:effectLst/>
                <a:latin typeface="Calibri"/>
                <a:ea typeface="Calibri"/>
                <a:cs typeface="Calibri"/>
              </a:rPr>
              <a:t>“Volvamos a reunirnos y veamos lo que hemos aprendido”.</a:t>
            </a:r>
          </a:p>
          <a:p>
            <a:endParaRPr lang="en-US"/>
          </a:p>
        </p:txBody>
      </p:sp>
      <p:sp>
        <p:nvSpPr>
          <p:cNvPr id="4" name="Slide Number Placeholder 3"/>
          <p:cNvSpPr>
            <a:spLocks noGrp="1"/>
          </p:cNvSpPr>
          <p:nvPr>
            <p:ph type="sldNum" sz="quarter" idx="5"/>
          </p:nvPr>
        </p:nvSpPr>
        <p:spPr/>
        <p:txBody>
          <a:bodyPr/>
          <a:lstStyle/>
          <a:p>
            <a:fld id="{34C6357C-42CD-49BB-95C6-29CEA54E67E1}" type="slidenum">
              <a:rPr lang="en-US" smtClean="0"/>
              <a:t>9</a:t>
            </a:fld>
            <a:endParaRPr lang="en-US"/>
          </a:p>
        </p:txBody>
      </p:sp>
    </p:spTree>
    <p:extLst>
      <p:ext uri="{BB962C8B-B14F-4D97-AF65-F5344CB8AC3E}">
        <p14:creationId xmlns:p14="http://schemas.microsoft.com/office/powerpoint/2010/main" val="1702410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US" sz="1200" b="0" i="0" strike="noStrike" cap="none" spc="0" baseline="0" dirty="0">
                <a:solidFill>
                  <a:srgbClr val="000000"/>
                </a:solidFill>
                <a:effectLst/>
                <a:latin typeface="Calibri"/>
                <a:ea typeface="Calibri"/>
                <a:cs typeface="Calibri"/>
              </a:rPr>
              <a:t>Guion de ejemplo</a:t>
            </a:r>
          </a:p>
          <a:p>
            <a:pPr marL="0" marR="0" lvl="0" indent="0" algn="l" defTabSz="914400" rtl="0" eaLnBrk="1" fontAlgn="auto" latinLnBrk="0" hangingPunct="1">
              <a:lnSpc>
                <a:spcPct val="100000"/>
              </a:lnSpc>
              <a:spcBef>
                <a:spcPct val="0"/>
              </a:spcBef>
              <a:spcAft>
                <a:spcPct val="0"/>
              </a:spcAft>
              <a:buClrTx/>
              <a:buSzTx/>
              <a:buFontTx/>
              <a:buNone/>
              <a:defRPr/>
            </a:pPr>
            <a:r>
              <a:rPr lang="es-US" sz="1200" b="0" i="0" strike="noStrike" cap="none" spc="0" baseline="0" dirty="0">
                <a:solidFill>
                  <a:srgbClr val="000000"/>
                </a:solidFill>
                <a:effectLst/>
                <a:latin typeface="Calibri"/>
                <a:ea typeface="Calibri"/>
                <a:cs typeface="Calibri"/>
              </a:rPr>
              <a:t>“Un recordatorio de que tienen los materiales de ayuda ‘Cerradura y llave de los virus’ y ‘Las partes de los virus’ a su disposición para ayudar a explicar estos conceptos a los demás”. </a:t>
            </a:r>
            <a:endParaRPr lang="en-US" dirty="0"/>
          </a:p>
          <a:p>
            <a:pPr marL="0" marR="0" lvl="0" indent="0" algn="l" defTabSz="914400" rtl="0" eaLnBrk="1" fontAlgn="auto" latinLnBrk="0" hangingPunct="1">
              <a:lnSpc>
                <a:spcPct val="100000"/>
              </a:lnSpc>
              <a:spcBef>
                <a:spcPct val="0"/>
              </a:spcBef>
              <a:spcAft>
                <a:spcPct val="0"/>
              </a:spcAft>
              <a:buClrTx/>
              <a:buSzTx/>
              <a:buFontTx/>
              <a:buNone/>
              <a:defRPr/>
            </a:pPr>
            <a:r>
              <a:rPr lang="es-US" sz="1200" b="0" i="0" strike="noStrike" cap="none" spc="0" baseline="0" dirty="0">
                <a:solidFill>
                  <a:srgbClr val="000000"/>
                </a:solidFill>
                <a:effectLst/>
                <a:latin typeface="Calibri"/>
                <a:ea typeface="Calibri"/>
                <a:cs typeface="Calibri"/>
                <a:hlinkClick r:id="rId3" history="0"/>
              </a:rPr>
              <a:t>Recursos | Proyecto Firstline | Control de infecciones | CDC</a:t>
            </a:r>
            <a:r>
              <a:rPr lang="es-US" sz="1200" b="0" i="0" strike="noStrike" cap="none" spc="0" baseline="0" dirty="0">
                <a:solidFill>
                  <a:srgbClr val="000000"/>
                </a:solidFill>
                <a:effectLst/>
                <a:latin typeface="Calibri"/>
                <a:ea typeface="Calibri"/>
                <a:cs typeface="Calibri"/>
              </a:rPr>
              <a:t> </a:t>
            </a:r>
          </a:p>
          <a:p>
            <a:endParaRPr lang="en-US" dirty="0"/>
          </a:p>
        </p:txBody>
      </p:sp>
      <p:sp>
        <p:nvSpPr>
          <p:cNvPr id="4" name="Slide Number Placeholder 3"/>
          <p:cNvSpPr>
            <a:spLocks noGrp="1"/>
          </p:cNvSpPr>
          <p:nvPr>
            <p:ph type="sldNum" sz="quarter" idx="5"/>
          </p:nvPr>
        </p:nvSpPr>
        <p:spPr/>
        <p:txBody>
          <a:bodyPr/>
          <a:lstStyle/>
          <a:p>
            <a:fld id="{34C6357C-42CD-49BB-95C6-29CEA54E67E1}" type="slidenum">
              <a:rPr lang="en-US" smtClean="0"/>
              <a:t>10</a:t>
            </a:fld>
            <a:endParaRPr lang="en-US"/>
          </a:p>
        </p:txBody>
      </p:sp>
    </p:spTree>
    <p:extLst>
      <p:ext uri="{BB962C8B-B14F-4D97-AF65-F5344CB8AC3E}">
        <p14:creationId xmlns:p14="http://schemas.microsoft.com/office/powerpoint/2010/main" val="990731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E72F6E-FC2A-4E67-946A-C1084EDF7B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7A88276-924E-4746-824C-7DA980E145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B1A8D9D-B9B8-4894-A146-87C7FEDF1913}"/>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5" name="Footer Placeholder 4">
            <a:extLst>
              <a:ext uri="{FF2B5EF4-FFF2-40B4-BE49-F238E27FC236}">
                <a16:creationId xmlns:a16="http://schemas.microsoft.com/office/drawing/2014/main" xmlns="" id="{54D49CCE-9DFC-46E7-A741-A71814E446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2EC1500-7C92-412C-9BF7-2B11096BE366}"/>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51061622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A72F38-6221-4F44-8D7E-DBD15364C5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2CD29A5-7FAB-4AB2-9E3D-2CEDFF61A1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8A8F06D-DA8D-4436-A216-677230E4C7E4}"/>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5" name="Footer Placeholder 4">
            <a:extLst>
              <a:ext uri="{FF2B5EF4-FFF2-40B4-BE49-F238E27FC236}">
                <a16:creationId xmlns:a16="http://schemas.microsoft.com/office/drawing/2014/main" xmlns="" id="{884C0F26-D1CF-4CE8-BF04-363589B31D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7814B48-2815-4B35-B3CD-A53585975BD9}"/>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1876380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68C363D-6EA8-4124-846C-639973A4588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B8AC5DE0-DB58-404E-8215-98E0DDE5C2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46586C8-BB1B-49FF-AA3B-9B83184DEE36}"/>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5" name="Footer Placeholder 4">
            <a:extLst>
              <a:ext uri="{FF2B5EF4-FFF2-40B4-BE49-F238E27FC236}">
                <a16:creationId xmlns:a16="http://schemas.microsoft.com/office/drawing/2014/main" xmlns="" id="{4BF4D2FA-6849-4940-825F-6078D04797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77CF7B6-E97A-4AD2-A312-1007DAF9A027}"/>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86655021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F39204-1F3E-48DC-A62B-7DFA17AF6E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FC7EDAD-C204-4E31-A7CC-C0266A62DE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1190147-5DF6-43FF-AD6B-75998BB519EF}"/>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5" name="Footer Placeholder 4">
            <a:extLst>
              <a:ext uri="{FF2B5EF4-FFF2-40B4-BE49-F238E27FC236}">
                <a16:creationId xmlns:a16="http://schemas.microsoft.com/office/drawing/2014/main" xmlns="" id="{6CB1F8D7-2957-4AC3-AA7D-9603BAF3C3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A86ACB8-2FA3-422D-84DD-CDBA412B1D2C}"/>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50803465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1F95D4-0D1E-40C1-BAD1-1A4E028304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2930DA5-C1CC-4277-ADD2-7DCE85A89B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8DA944E-46CD-40C6-B9AA-11021501604D}"/>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5" name="Footer Placeholder 4">
            <a:extLst>
              <a:ext uri="{FF2B5EF4-FFF2-40B4-BE49-F238E27FC236}">
                <a16:creationId xmlns:a16="http://schemas.microsoft.com/office/drawing/2014/main" xmlns="" id="{78EC3FD7-A47E-4E4F-8431-3287C21DFD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52A691F-7AE6-4BD7-9DD1-7189B36C1376}"/>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27329768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5E048A-DB65-49FE-91CA-DD9B985F88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5756C3C-091C-4D4F-BE62-432AADFAF7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4CADE000-3FFE-42E1-B151-8324532E5F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A9368A4-F2BC-4522-AD61-20864D909C61}"/>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6" name="Footer Placeholder 5">
            <a:extLst>
              <a:ext uri="{FF2B5EF4-FFF2-40B4-BE49-F238E27FC236}">
                <a16:creationId xmlns:a16="http://schemas.microsoft.com/office/drawing/2014/main" xmlns="" id="{0EA427B2-2F8C-4D4A-9972-AC3069219C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2DED56E-FA96-4497-BEE3-3A39A004E3A2}"/>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44824575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FF7227-A9C0-44B0-B17F-0BE90D130A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1357463-93FB-471F-97CF-BF8723F6F1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4620ED1-1D44-4D34-8190-9C61DB781C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C836BB3-0CB1-419B-BA85-C9C7F21165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408A2CD-7A2D-4E66-914F-FADF4DBF59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1D29AC6-B3B4-4EE3-96E8-AEDD7EDC30BE}"/>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8" name="Footer Placeholder 7">
            <a:extLst>
              <a:ext uri="{FF2B5EF4-FFF2-40B4-BE49-F238E27FC236}">
                <a16:creationId xmlns:a16="http://schemas.microsoft.com/office/drawing/2014/main" xmlns="" id="{47E214A1-FAE4-4127-A892-4B81D7DC88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BD964259-DE39-4953-B2FD-AB3870282433}"/>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75334644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610A48-2072-406F-AB18-BBC991C8EF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E8F1406-3FCE-49BA-A62C-985BC42FCEE9}"/>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4" name="Footer Placeholder 3">
            <a:extLst>
              <a:ext uri="{FF2B5EF4-FFF2-40B4-BE49-F238E27FC236}">
                <a16:creationId xmlns:a16="http://schemas.microsoft.com/office/drawing/2014/main" xmlns="" id="{C7BEA799-2597-4417-B887-383FB64667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FB071BCC-B0E6-4A7E-9895-4670216786BB}"/>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404173878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B1E381E-6CA5-45AF-8C90-2B6726CDD4E2}"/>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3" name="Footer Placeholder 2">
            <a:extLst>
              <a:ext uri="{FF2B5EF4-FFF2-40B4-BE49-F238E27FC236}">
                <a16:creationId xmlns:a16="http://schemas.microsoft.com/office/drawing/2014/main" xmlns="" id="{41F75B3B-1A3A-41FE-A864-C2D520A566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A86A610D-CF1C-4C76-9715-CFC6C58B21BD}"/>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57668079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820BD1-C218-496E-A0C8-F448C22B61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91E494E-A86D-44F9-ADEC-AAF6F18747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AE0464B-F1FF-49B3-84C6-16F4491DB4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547551A-0CC8-4C7B-8753-6C67C763BF52}"/>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6" name="Footer Placeholder 5">
            <a:extLst>
              <a:ext uri="{FF2B5EF4-FFF2-40B4-BE49-F238E27FC236}">
                <a16:creationId xmlns:a16="http://schemas.microsoft.com/office/drawing/2014/main" xmlns="" id="{F524DFC5-7C2C-4E36-98D2-B6D1EB187F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5331729-8DF7-46E0-9968-9AC1DE188064}"/>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09892254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701720-6E08-41B1-811D-CC1871266B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FCE2C19C-42D4-455C-9BC3-B4D45E2311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09C359F6-B15A-4F02-B4D2-09CE033706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5C56599-665E-4E25-9ED4-A1420B253BD4}"/>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6" name="Footer Placeholder 5">
            <a:extLst>
              <a:ext uri="{FF2B5EF4-FFF2-40B4-BE49-F238E27FC236}">
                <a16:creationId xmlns:a16="http://schemas.microsoft.com/office/drawing/2014/main" xmlns="" id="{05669326-78C0-41F1-8E9D-74AEDA8274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EBD2999-2641-441E-A589-E824916BB631}"/>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101441239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6897BFC-FB68-43E4-8905-C80B1869BC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088C9F76-4473-4E40-930A-680BC88987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8794A6E-FFA9-46A9-945D-8453287C2C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B65982-47D1-4E80-BD95-C789D844E5DB}" type="datetimeFigureOut">
              <a:rPr lang="en-US" smtClean="0"/>
              <a:t>9/9/2021</a:t>
            </a:fld>
            <a:endParaRPr lang="en-US"/>
          </a:p>
        </p:txBody>
      </p:sp>
      <p:sp>
        <p:nvSpPr>
          <p:cNvPr id="5" name="Footer Placeholder 4">
            <a:extLst>
              <a:ext uri="{FF2B5EF4-FFF2-40B4-BE49-F238E27FC236}">
                <a16:creationId xmlns:a16="http://schemas.microsoft.com/office/drawing/2014/main" xmlns="" id="{B3CE94D6-9991-4643-98A6-0FF6466A2D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2D1A9A8A-4B5D-4691-89E1-EF55B07A47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21C750-0A2B-4FC2-9266-872E12118BE5}" type="slidenum">
              <a:rPr lang="en-US" smtClean="0"/>
              <a:t>‹#›</a:t>
            </a:fld>
            <a:endParaRPr lang="en-US"/>
          </a:p>
        </p:txBody>
      </p:sp>
    </p:spTree>
    <p:extLst>
      <p:ext uri="{BB962C8B-B14F-4D97-AF65-F5344CB8AC3E}">
        <p14:creationId xmlns:p14="http://schemas.microsoft.com/office/powerpoint/2010/main" val="1914181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hyperlink" Target="https://www.cdc.gov/infectioncontrol/projectfirstline/index.html" TargetMode="External"/><Relationship Id="rId7" Type="http://schemas.openxmlformats.org/officeDocument/2006/relationships/hyperlink" Target="https://tools.cdc.gov/campaignproxyservice/subscriptions.aspx?topic_id=USCDC_2104"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youtube.com/playlist?list=PLvrp9iOILTQZQGtDnSDGViKDdRtIc13VX" TargetMode="External"/><Relationship Id="rId5" Type="http://schemas.openxmlformats.org/officeDocument/2006/relationships/hyperlink" Target="https://twitter.com/CDC_Firstline" TargetMode="External"/><Relationship Id="rId4" Type="http://schemas.openxmlformats.org/officeDocument/2006/relationships/hyperlink" Target="https://www.facebook.com/CDCProjectFirstlin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hyperlink" Target="https://www.cdc.gov/infectioncontrol/projectfirstline/resources.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8B089790-F4B6-46A7-BB28-7B74A9A9EF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xmlns="" id="{9DE3F54D-33BC-4382-A2AB-5E002F0F116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05" y="5029199"/>
            <a:ext cx="12228128" cy="1828800"/>
            <a:chOff x="-305" y="2987478"/>
            <a:chExt cx="12188952" cy="1828800"/>
          </a:xfrm>
        </p:grpSpPr>
        <p:sp>
          <p:nvSpPr>
            <p:cNvPr id="12" name="Freeform: Shape 11">
              <a:extLst>
                <a:ext uri="{FF2B5EF4-FFF2-40B4-BE49-F238E27FC236}">
                  <a16:creationId xmlns:a16="http://schemas.microsoft.com/office/drawing/2014/main" xmlns="" id="{6798451A-4EC8-4869-8DFB-BCE4E00BE55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xmlns="" id="{60ECD12F-47FF-48FE-A827-069775A8AD1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xmlns="" id="{48928757-970C-4B99-9F9C-0C07E4A9451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15" name="Freeform: Shape 14">
              <a:extLst>
                <a:ext uri="{FF2B5EF4-FFF2-40B4-BE49-F238E27FC236}">
                  <a16:creationId xmlns:a16="http://schemas.microsoft.com/office/drawing/2014/main" xmlns="" id="{1213505B-6136-49EC-951C-1FDA2A6C5B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1">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a:p>
          </p:txBody>
        </p:sp>
      </p:grpSp>
      <p:sp>
        <p:nvSpPr>
          <p:cNvPr id="16" name="Title 1">
            <a:extLst>
              <a:ext uri="{FF2B5EF4-FFF2-40B4-BE49-F238E27FC236}">
                <a16:creationId xmlns:a16="http://schemas.microsoft.com/office/drawing/2014/main" xmlns="" id="{816D08F4-78A8-40FD-A8D7-31A72F1ABA76}"/>
              </a:ext>
            </a:extLst>
          </p:cNvPr>
          <p:cNvSpPr>
            <a:spLocks noGrp="1"/>
          </p:cNvSpPr>
          <p:nvPr>
            <p:ph type="title"/>
          </p:nvPr>
        </p:nvSpPr>
        <p:spPr>
          <a:xfrm>
            <a:off x="997226" y="5712251"/>
            <a:ext cx="10515600" cy="1325563"/>
          </a:xfrm>
        </p:spPr>
        <p:txBody>
          <a:bodyPr>
            <a:noAutofit/>
          </a:bodyPr>
          <a:lstStyle/>
          <a:p>
            <a:pPr algn="ctr"/>
            <a:r>
              <a:rPr sz="3200" dirty="0"/>
              <a:t/>
            </a:r>
            <a:br>
              <a:rPr sz="3200" dirty="0"/>
            </a:br>
            <a:r>
              <a:rPr lang="es-US" sz="3200" b="1" i="0" strike="noStrike" cap="none" spc="0" baseline="0" dirty="0">
                <a:solidFill>
                  <a:srgbClr val="2F5597"/>
                </a:solidFill>
                <a:effectLst/>
                <a:latin typeface="Calibri"/>
                <a:ea typeface="Calibri"/>
                <a:cs typeface="Calibri"/>
              </a:rPr>
              <a:t>Tema 5: Cómo se propaga el COVID-19: repaso</a:t>
            </a:r>
            <a:r>
              <a:rPr sz="3200" dirty="0"/>
              <a:t/>
            </a:r>
            <a:br>
              <a:rPr sz="3200" dirty="0"/>
            </a:br>
            <a:r>
              <a:rPr lang="es-US" sz="3200" b="1" i="0" strike="noStrike" cap="none" spc="0" baseline="0" dirty="0">
                <a:solidFill>
                  <a:srgbClr val="2F5597"/>
                </a:solidFill>
                <a:effectLst/>
                <a:latin typeface="Calibri"/>
                <a:ea typeface="Calibri"/>
                <a:cs typeface="Calibri"/>
              </a:rPr>
              <a:t>[Fecha de la capacitación]</a:t>
            </a:r>
            <a:r>
              <a:rPr sz="3200" dirty="0"/>
              <a:t/>
            </a:r>
            <a:br>
              <a:rPr sz="3200" dirty="0"/>
            </a:br>
            <a:endParaRPr lang="en-US" sz="3200" b="1" dirty="0">
              <a:solidFill>
                <a:srgbClr val="2F5597"/>
              </a:solidFill>
              <a:latin typeface="+mn-lt"/>
            </a:endParaRPr>
          </a:p>
        </p:txBody>
      </p:sp>
      <p:pic>
        <p:nvPicPr>
          <p:cNvPr id="10" name="Picture 2" descr="El Proyecto Firstline es para usted. Mujer asiática en la foto superior izquierda con fondo rosa, hombre hispano en la foto superior derecha con fondo amarillo mostaza, afroamericano en la foto inferior izquierda con fondo verde azulado y mujer afroamericana en la foto inferior derecha con fondo naranja. Hay un escudo en la parte inferior a la izquierda de los retratos con tres figuras humanas; una de ellas tiene una mascarilla y un estetoscopio. Proyecto Firstline: capacitación nacional de los CDC en colaboración para la prevención y el control de infecciones en la atención médica. ">
            <a:extLst>
              <a:ext uri="{FF2B5EF4-FFF2-40B4-BE49-F238E27FC236}">
                <a16:creationId xmlns:a16="http://schemas.microsoft.com/office/drawing/2014/main" xmlns="" id="{39F7DD81-9365-4D3B-A916-BBE2CA7B44CB}"/>
              </a:ext>
            </a:extLst>
          </p:cNvPr>
          <p:cNvPicPr>
            <a:picLocks noChangeAspect="1"/>
          </p:cNvPicPr>
          <p:nvPr/>
        </p:nvPicPr>
        <p:blipFill>
          <a:blip r:embed="rId3"/>
          <a:stretch>
            <a:fillRect/>
          </a:stretch>
        </p:blipFill>
        <p:spPr>
          <a:xfrm>
            <a:off x="174196" y="133660"/>
            <a:ext cx="11631168" cy="5815584"/>
          </a:xfrm>
          <a:prstGeom prst="rect">
            <a:avLst/>
          </a:prstGeom>
        </p:spPr>
      </p:pic>
      <p:sp>
        <p:nvSpPr>
          <p:cNvPr id="17" name="Title 1">
            <a:extLst>
              <a:ext uri="{FF2B5EF4-FFF2-40B4-BE49-F238E27FC236}">
                <a16:creationId xmlns:a16="http://schemas.microsoft.com/office/drawing/2014/main" xmlns="" id="{4A0581B2-323C-4893-9793-70F724013DA7}"/>
              </a:ext>
            </a:extLst>
          </p:cNvPr>
          <p:cNvSpPr txBox="1"/>
          <p:nvPr/>
        </p:nvSpPr>
        <p:spPr>
          <a:xfrm>
            <a:off x="355600" y="1373740"/>
            <a:ext cx="4649751" cy="3178200"/>
          </a:xfrm>
          <a:prstGeom prst="rect">
            <a:avLst/>
          </a:prstGeom>
          <a:solidFill>
            <a:srgbClr val="005DAB"/>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US" sz="6000" b="1" i="0" strike="noStrike" cap="none" spc="0" baseline="0" dirty="0">
                <a:solidFill>
                  <a:srgbClr val="F6DA52"/>
                </a:solidFill>
                <a:effectLst/>
                <a:latin typeface="Calibri"/>
                <a:ea typeface="Calibri"/>
                <a:cs typeface="Calibri"/>
              </a:rPr>
              <a:t>EL PROYECTO</a:t>
            </a:r>
            <a:r>
              <a:rPr sz="6000" dirty="0"/>
              <a:t/>
            </a:r>
            <a:br>
              <a:rPr sz="6000" dirty="0"/>
            </a:br>
            <a:r>
              <a:rPr lang="es-US" sz="6000" b="1" i="0" strike="noStrike" cap="none" spc="0" baseline="0" dirty="0">
                <a:solidFill>
                  <a:srgbClr val="F6DA52"/>
                </a:solidFill>
                <a:effectLst/>
                <a:latin typeface="Calibri"/>
                <a:ea typeface="Calibri"/>
                <a:cs typeface="Calibri"/>
              </a:rPr>
              <a:t>FIRSTLINE</a:t>
            </a:r>
            <a:r>
              <a:rPr sz="6000" dirty="0"/>
              <a:t/>
            </a:r>
            <a:br>
              <a:rPr sz="6000" dirty="0"/>
            </a:br>
            <a:r>
              <a:rPr lang="es-US" sz="6000" b="1" i="0" strike="noStrike" cap="none" spc="0" baseline="0" dirty="0">
                <a:solidFill>
                  <a:srgbClr val="FFFFFF"/>
                </a:solidFill>
                <a:effectLst/>
                <a:latin typeface="Calibri"/>
                <a:ea typeface="Calibri"/>
                <a:cs typeface="Calibri"/>
              </a:rPr>
              <a:t>ES PARA</a:t>
            </a:r>
            <a:r>
              <a:rPr sz="6000" dirty="0"/>
              <a:t/>
            </a:r>
            <a:br>
              <a:rPr sz="6000" dirty="0"/>
            </a:br>
            <a:r>
              <a:rPr lang="es-US" sz="6000" b="1" i="0" strike="noStrike" cap="none" spc="0" baseline="0" dirty="0">
                <a:solidFill>
                  <a:srgbClr val="F6DA52"/>
                </a:solidFill>
                <a:effectLst/>
                <a:latin typeface="Calibri"/>
                <a:ea typeface="Calibri"/>
                <a:cs typeface="Calibri"/>
              </a:rPr>
              <a:t>USTED</a:t>
            </a:r>
          </a:p>
        </p:txBody>
      </p:sp>
    </p:spTree>
    <p:extLst>
      <p:ext uri="{BB962C8B-B14F-4D97-AF65-F5344CB8AC3E}">
        <p14:creationId xmlns:p14="http://schemas.microsoft.com/office/powerpoint/2010/main" val="188199382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BCE1C9-281C-4A5C-9DBC-AB181870863D}"/>
              </a:ext>
            </a:extLst>
          </p:cNvPr>
          <p:cNvSpPr>
            <a:spLocks noGrp="1"/>
          </p:cNvSpPr>
          <p:nvPr>
            <p:ph type="title"/>
          </p:nvPr>
        </p:nvSpPr>
        <p:spPr/>
        <p:txBody>
          <a:bodyPr/>
          <a:lstStyle/>
          <a:p>
            <a:r>
              <a:rPr lang="es-US" sz="4400" b="1" i="0" strike="noStrike" cap="none" spc="0" baseline="0">
                <a:solidFill>
                  <a:srgbClr val="000000"/>
                </a:solidFill>
                <a:effectLst/>
                <a:latin typeface="Calibri"/>
                <a:ea typeface="Calibri"/>
                <a:cs typeface="Calibri"/>
              </a:rPr>
              <a:t>Materiales de ayuda para el trabajo disponibles para ustedes</a:t>
            </a:r>
          </a:p>
        </p:txBody>
      </p:sp>
      <p:pic>
        <p:nvPicPr>
          <p:cNvPr id="12" name="Picture 11" descr="Diagrama titulado “Candado y llave de los virus”, que incluye cómo los virus invaden las células.&#10;Incluye el logotipo de los CDC y el logotipo del Proyecto Firstline.">
            <a:extLst>
              <a:ext uri="{FF2B5EF4-FFF2-40B4-BE49-F238E27FC236}">
                <a16:creationId xmlns:a16="http://schemas.microsoft.com/office/drawing/2014/main" xmlns="" id="{808DBF0B-5B88-4704-9C04-5EF6D8D172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339" y="2083189"/>
            <a:ext cx="5551662" cy="3123114"/>
          </a:xfrm>
          <a:prstGeom prst="rect">
            <a:avLst/>
          </a:prstGeom>
        </p:spPr>
      </p:pic>
      <p:pic>
        <p:nvPicPr>
          <p:cNvPr id="13" name="Picture 12" descr="Diagrama que incluye la descripción de las partes de un virus.">
            <a:extLst>
              <a:ext uri="{FF2B5EF4-FFF2-40B4-BE49-F238E27FC236}">
                <a16:creationId xmlns:a16="http://schemas.microsoft.com/office/drawing/2014/main" xmlns="" id="{D52AD753-2608-4038-82A9-B959D405C9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9865" y="2083189"/>
            <a:ext cx="4903935" cy="3123114"/>
          </a:xfrm>
          <a:prstGeom prst="rect">
            <a:avLst/>
          </a:prstGeom>
        </p:spPr>
      </p:pic>
      <p:sp>
        <p:nvSpPr>
          <p:cNvPr id="4" name="Rectangle 3">
            <a:extLst>
              <a:ext uri="{FF2B5EF4-FFF2-40B4-BE49-F238E27FC236}">
                <a16:creationId xmlns:a16="http://schemas.microsoft.com/office/drawing/2014/main" xmlns="" id="{07B3E730-8B16-4C9F-8461-E36BFFB88519}"/>
              </a:ext>
              <a:ext uri="{C183D7F6-B498-43B3-948B-1728B52AA6E4}">
                <adec:decorative xmlns:adec="http://schemas.microsoft.com/office/drawing/2017/decorative" xmlns=""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1FBB4791-8D01-4CCC-A578-17975268737A}"/>
              </a:ext>
              <a:ext uri="{C183D7F6-B498-43B3-948B-1728B52AA6E4}">
                <adec:decorative xmlns:adec="http://schemas.microsoft.com/office/drawing/2017/decorative" xmlns=""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A7B94819-87DB-4623-93FE-E1A8E68D26E6}"/>
              </a:ext>
              <a:ext uri="{C183D7F6-B498-43B3-948B-1728B52AA6E4}">
                <adec:decorative xmlns:adec="http://schemas.microsoft.com/office/drawing/2017/decorative" xmlns="" val="1"/>
              </a:ext>
            </a:extLst>
          </p:cNvPr>
          <p:cNvSpPr/>
          <p:nvPr/>
        </p:nvSpPr>
        <p:spPr>
          <a:xfrm flipV="1">
            <a:off x="0" y="186238"/>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D5378A8A-6263-435F-8E06-DC6532353D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73707" y="6195331"/>
            <a:ext cx="1634834" cy="613913"/>
          </a:xfrm>
          <a:prstGeom prst="rect">
            <a:avLst/>
          </a:prstGeom>
        </p:spPr>
      </p:pic>
      <p:grpSp>
        <p:nvGrpSpPr>
          <p:cNvPr id="9" name="Group 8"/>
          <p:cNvGrpSpPr/>
          <p:nvPr/>
        </p:nvGrpSpPr>
        <p:grpSpPr>
          <a:xfrm>
            <a:off x="1050262" y="2174049"/>
            <a:ext cx="10657402" cy="2585866"/>
            <a:chOff x="1050262" y="2174049"/>
            <a:chExt cx="10657402" cy="2585866"/>
          </a:xfrm>
        </p:grpSpPr>
        <p:sp>
          <p:nvSpPr>
            <p:cNvPr id="10" name="Title 1">
              <a:extLst>
                <a:ext uri="{FF2B5EF4-FFF2-40B4-BE49-F238E27FC236}">
                  <a16:creationId xmlns:a16="http://schemas.microsoft.com/office/drawing/2014/main" xmlns="" id="{F5220242-8824-447C-A27A-9FB0D82F371D}"/>
                </a:ext>
              </a:extLst>
            </p:cNvPr>
            <p:cNvSpPr txBox="1"/>
            <p:nvPr/>
          </p:nvSpPr>
          <p:spPr>
            <a:xfrm>
              <a:off x="1281820" y="2174049"/>
              <a:ext cx="4076700" cy="515622"/>
            </a:xfrm>
            <a:prstGeom prst="rect">
              <a:avLst/>
            </a:prstGeom>
            <a:solidFill>
              <a:schemeClr val="bg1"/>
            </a:solidFill>
          </p:spPr>
          <p:txBody>
            <a:bodyPr vert="horz" lIns="91440" tIns="45720" rIns="91440" bIns="45720" rtlCol="0" anchor="ctr">
              <a:normAutofit fontScale="6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US" sz="3200" b="1" i="0" strike="noStrike" cap="none" spc="0" baseline="0" dirty="0">
                  <a:solidFill>
                    <a:srgbClr val="000000"/>
                  </a:solidFill>
                  <a:effectLst/>
                  <a:latin typeface="Calibri"/>
                  <a:ea typeface="Calibri"/>
                  <a:cs typeface="Calibri"/>
                </a:rPr>
                <a:t>CERRADURA Y LLAVE DE LOS</a:t>
              </a:r>
              <a:r>
                <a:rPr lang="es-US" sz="3200" b="0" i="0" strike="noStrike" cap="none" spc="0" baseline="0" dirty="0">
                  <a:solidFill>
                    <a:srgbClr val="000000"/>
                  </a:solidFill>
                  <a:effectLst/>
                  <a:latin typeface="Calibri"/>
                  <a:ea typeface="Calibri"/>
                  <a:cs typeface="Calibri"/>
                </a:rPr>
                <a:t> </a:t>
              </a:r>
              <a:r>
                <a:rPr lang="es-US" sz="3200" b="1" i="0" strike="noStrike" cap="none" spc="0" baseline="0" dirty="0">
                  <a:solidFill>
                    <a:srgbClr val="000000"/>
                  </a:solidFill>
                  <a:effectLst/>
                  <a:latin typeface="Calibri"/>
                  <a:ea typeface="Calibri"/>
                  <a:cs typeface="Calibri"/>
                </a:rPr>
                <a:t>VIRUS</a:t>
              </a:r>
              <a:endParaRPr lang="en-US" sz="3200" b="1" dirty="0">
                <a:latin typeface="+mn-lt"/>
              </a:endParaRPr>
            </a:p>
          </p:txBody>
        </p:sp>
        <p:sp>
          <p:nvSpPr>
            <p:cNvPr id="11" name="Title 1">
              <a:extLst>
                <a:ext uri="{FF2B5EF4-FFF2-40B4-BE49-F238E27FC236}">
                  <a16:creationId xmlns:a16="http://schemas.microsoft.com/office/drawing/2014/main" xmlns="" id="{F5220242-8824-447C-A27A-9FB0D82F371D}"/>
                </a:ext>
              </a:extLst>
            </p:cNvPr>
            <p:cNvSpPr txBox="1"/>
            <p:nvPr/>
          </p:nvSpPr>
          <p:spPr>
            <a:xfrm>
              <a:off x="6833482" y="2174049"/>
              <a:ext cx="4076700" cy="515622"/>
            </a:xfrm>
            <a:prstGeom prst="rect">
              <a:avLst/>
            </a:prstGeom>
            <a:solidFill>
              <a:schemeClr val="bg1"/>
            </a:solidFill>
          </p:spPr>
          <p:txBody>
            <a:bodyPr vert="horz" lIns="91440" tIns="45720" rIns="91440" bIns="45720" rtlCol="0" anchor="ctr">
              <a:normAutofit fontScale="8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US" sz="3200" b="1" i="0" strike="noStrike" cap="none" spc="0" baseline="0">
                  <a:solidFill>
                    <a:srgbClr val="000000"/>
                  </a:solidFill>
                  <a:effectLst/>
                  <a:latin typeface="Calibri"/>
                  <a:ea typeface="Calibri"/>
                  <a:cs typeface="Calibri"/>
                </a:rPr>
                <a:t>LAS PARTES DE LOS VIRUS</a:t>
              </a:r>
              <a:endParaRPr lang="en-US" sz="3200" b="1">
                <a:latin typeface="+mn-lt"/>
              </a:endParaRPr>
            </a:p>
          </p:txBody>
        </p:sp>
        <p:sp>
          <p:nvSpPr>
            <p:cNvPr id="14" name="Title 1">
              <a:extLst>
                <a:ext uri="{FF2B5EF4-FFF2-40B4-BE49-F238E27FC236}">
                  <a16:creationId xmlns:a16="http://schemas.microsoft.com/office/drawing/2014/main" xmlns="" id="{F5220242-8824-447C-A27A-9FB0D82F371D}"/>
                </a:ext>
              </a:extLst>
            </p:cNvPr>
            <p:cNvSpPr txBox="1"/>
            <p:nvPr/>
          </p:nvSpPr>
          <p:spPr>
            <a:xfrm>
              <a:off x="6403680" y="2926091"/>
              <a:ext cx="1138943" cy="258094"/>
            </a:xfrm>
            <a:prstGeom prst="rect">
              <a:avLst/>
            </a:prstGeom>
            <a:solidFill>
              <a:schemeClr val="bg1"/>
            </a:solidFill>
          </p:spPr>
          <p:txBody>
            <a:bodyPr vert="horz" lIns="91440" tIns="45720" rIns="91440" bIns="45720" rtlCol="0" anchor="ctr">
              <a:normAutofit fontScale="95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US" sz="1200" b="0" i="0" strike="noStrike" cap="none" spc="0" baseline="0">
                  <a:solidFill>
                    <a:srgbClr val="000000"/>
                  </a:solidFill>
                  <a:effectLst/>
                  <a:latin typeface="Calibri"/>
                  <a:ea typeface="Calibri"/>
                  <a:cs typeface="Calibri"/>
                </a:rPr>
                <a:t>Envoltura grasa</a:t>
              </a:r>
              <a:endParaRPr lang="en-US" sz="1200">
                <a:latin typeface="+mn-lt"/>
              </a:endParaRPr>
            </a:p>
          </p:txBody>
        </p:sp>
        <p:sp>
          <p:nvSpPr>
            <p:cNvPr id="15" name="Title 1">
              <a:extLst>
                <a:ext uri="{FF2B5EF4-FFF2-40B4-BE49-F238E27FC236}">
                  <a16:creationId xmlns:a16="http://schemas.microsoft.com/office/drawing/2014/main" xmlns="" id="{F5220242-8824-447C-A27A-9FB0D82F371D}"/>
                </a:ext>
              </a:extLst>
            </p:cNvPr>
            <p:cNvSpPr txBox="1"/>
            <p:nvPr/>
          </p:nvSpPr>
          <p:spPr>
            <a:xfrm>
              <a:off x="6517980" y="3374740"/>
              <a:ext cx="1138943" cy="258094"/>
            </a:xfrm>
            <a:prstGeom prst="rect">
              <a:avLst/>
            </a:prstGeom>
            <a:solidFill>
              <a:schemeClr val="bg1"/>
            </a:solidFill>
          </p:spPr>
          <p:txBody>
            <a:bodyPr vert="horz" lIns="91440" tIns="45720" rIns="91440" bIns="45720" rtlCol="0" anchor="ct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US" sz="1200" b="0" i="0" strike="noStrike" cap="none" spc="0" baseline="0">
                  <a:solidFill>
                    <a:srgbClr val="000000"/>
                  </a:solidFill>
                  <a:effectLst/>
                  <a:latin typeface="Calibri"/>
                  <a:ea typeface="Calibri"/>
                  <a:cs typeface="Calibri"/>
                </a:rPr>
                <a:t>“Cubierta” de la cápside</a:t>
              </a:r>
              <a:endParaRPr lang="en-US" sz="1200">
                <a:latin typeface="+mn-lt"/>
              </a:endParaRPr>
            </a:p>
          </p:txBody>
        </p:sp>
        <p:sp>
          <p:nvSpPr>
            <p:cNvPr id="16" name="Title 1">
              <a:extLst>
                <a:ext uri="{FF2B5EF4-FFF2-40B4-BE49-F238E27FC236}">
                  <a16:creationId xmlns:a16="http://schemas.microsoft.com/office/drawing/2014/main" xmlns="" id="{F5220242-8824-447C-A27A-9FB0D82F371D}"/>
                </a:ext>
              </a:extLst>
            </p:cNvPr>
            <p:cNvSpPr txBox="1"/>
            <p:nvPr/>
          </p:nvSpPr>
          <p:spPr>
            <a:xfrm>
              <a:off x="10005570" y="2923357"/>
              <a:ext cx="1416345" cy="498195"/>
            </a:xfrm>
            <a:prstGeom prst="rect">
              <a:avLst/>
            </a:prstGeom>
            <a:solidFill>
              <a:schemeClr val="bg1"/>
            </a:solidFill>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US" sz="1200" b="0" i="0" strike="noStrike" cap="none" spc="0" baseline="0">
                  <a:solidFill>
                    <a:srgbClr val="000000"/>
                  </a:solidFill>
                  <a:effectLst/>
                  <a:latin typeface="Calibri"/>
                  <a:ea typeface="Calibri"/>
                  <a:cs typeface="Calibri"/>
                </a:rPr>
                <a:t>Proteínas que sobresalen de la envoltura grasa</a:t>
              </a:r>
              <a:endParaRPr lang="en-US" sz="1200">
                <a:latin typeface="+mn-lt"/>
              </a:endParaRPr>
            </a:p>
          </p:txBody>
        </p:sp>
        <p:sp>
          <p:nvSpPr>
            <p:cNvPr id="17" name="Title 1">
              <a:extLst>
                <a:ext uri="{FF2B5EF4-FFF2-40B4-BE49-F238E27FC236}">
                  <a16:creationId xmlns:a16="http://schemas.microsoft.com/office/drawing/2014/main" xmlns="" id="{F5220242-8824-447C-A27A-9FB0D82F371D}"/>
                </a:ext>
              </a:extLst>
            </p:cNvPr>
            <p:cNvSpPr txBox="1"/>
            <p:nvPr/>
          </p:nvSpPr>
          <p:spPr>
            <a:xfrm>
              <a:off x="10110345" y="4261720"/>
              <a:ext cx="1597319" cy="498195"/>
            </a:xfrm>
            <a:prstGeom prst="rect">
              <a:avLst/>
            </a:prstGeom>
            <a:solidFill>
              <a:schemeClr val="bg1"/>
            </a:solidFill>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US" sz="1200" b="0" i="0" strike="noStrike" cap="none" spc="0" baseline="0">
                  <a:solidFill>
                    <a:srgbClr val="000000"/>
                  </a:solidFill>
                  <a:effectLst/>
                  <a:latin typeface="Calibri"/>
                  <a:ea typeface="Calibri"/>
                  <a:cs typeface="Calibri"/>
                </a:rPr>
                <a:t>Genes con función de “manual de instrucciones”</a:t>
              </a:r>
              <a:endParaRPr lang="en-US" sz="1200">
                <a:latin typeface="+mn-lt"/>
              </a:endParaRPr>
            </a:p>
          </p:txBody>
        </p:sp>
        <p:sp>
          <p:nvSpPr>
            <p:cNvPr id="18" name="Title 1">
              <a:extLst>
                <a:ext uri="{FF2B5EF4-FFF2-40B4-BE49-F238E27FC236}">
                  <a16:creationId xmlns:a16="http://schemas.microsoft.com/office/drawing/2014/main" xmlns="" id="{F5220242-8824-447C-A27A-9FB0D82F371D}"/>
                </a:ext>
              </a:extLst>
            </p:cNvPr>
            <p:cNvSpPr txBox="1"/>
            <p:nvPr/>
          </p:nvSpPr>
          <p:spPr>
            <a:xfrm>
              <a:off x="4679214" y="3172454"/>
              <a:ext cx="967230" cy="498195"/>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US" sz="1200" b="1" i="0" strike="noStrike" cap="none" spc="0" baseline="0">
                  <a:solidFill>
                    <a:srgbClr val="000000"/>
                  </a:solidFill>
                  <a:effectLst/>
                  <a:latin typeface="Calibri"/>
                  <a:ea typeface="Calibri"/>
                  <a:cs typeface="Calibri"/>
                </a:rPr>
                <a:t>“Llave falsa” de proteína</a:t>
              </a:r>
              <a:endParaRPr lang="en-US" sz="1200" b="1">
                <a:latin typeface="+mn-lt"/>
              </a:endParaRPr>
            </a:p>
          </p:txBody>
        </p:sp>
        <p:sp>
          <p:nvSpPr>
            <p:cNvPr id="19" name="Title 1">
              <a:extLst>
                <a:ext uri="{FF2B5EF4-FFF2-40B4-BE49-F238E27FC236}">
                  <a16:creationId xmlns:a16="http://schemas.microsoft.com/office/drawing/2014/main" xmlns="" id="{F5220242-8824-447C-A27A-9FB0D82F371D}"/>
                </a:ext>
              </a:extLst>
            </p:cNvPr>
            <p:cNvSpPr txBox="1"/>
            <p:nvPr/>
          </p:nvSpPr>
          <p:spPr>
            <a:xfrm>
              <a:off x="4679214" y="3730689"/>
              <a:ext cx="967230" cy="498195"/>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US" sz="1200" b="1" i="0" strike="noStrike" cap="none" spc="0" baseline="0">
                  <a:solidFill>
                    <a:srgbClr val="000000"/>
                  </a:solidFill>
                  <a:effectLst/>
                  <a:latin typeface="Calibri"/>
                  <a:ea typeface="Calibri"/>
                  <a:cs typeface="Calibri"/>
                </a:rPr>
                <a:t>“Cerradura” de proteína</a:t>
              </a:r>
              <a:endParaRPr lang="en-US" sz="1200" b="1">
                <a:latin typeface="+mn-lt"/>
              </a:endParaRPr>
            </a:p>
          </p:txBody>
        </p:sp>
        <p:sp>
          <p:nvSpPr>
            <p:cNvPr id="20" name="Title 1">
              <a:extLst>
                <a:ext uri="{FF2B5EF4-FFF2-40B4-BE49-F238E27FC236}">
                  <a16:creationId xmlns:a16="http://schemas.microsoft.com/office/drawing/2014/main" xmlns="" id="{F5220242-8824-447C-A27A-9FB0D82F371D}"/>
                </a:ext>
              </a:extLst>
            </p:cNvPr>
            <p:cNvSpPr txBox="1"/>
            <p:nvPr/>
          </p:nvSpPr>
          <p:spPr>
            <a:xfrm>
              <a:off x="3829266" y="4512814"/>
              <a:ext cx="526906" cy="187203"/>
            </a:xfrm>
            <a:prstGeom prst="rect">
              <a:avLst/>
            </a:prstGeom>
            <a:solidFill>
              <a:srgbClr val="C3F1FF"/>
            </a:solidFill>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US" sz="1200" b="1" i="0" strike="noStrike" cap="none" spc="0" baseline="0">
                  <a:solidFill>
                    <a:srgbClr val="000000"/>
                  </a:solidFill>
                  <a:effectLst/>
                  <a:latin typeface="Calibri"/>
                  <a:ea typeface="Calibri"/>
                  <a:cs typeface="Calibri"/>
                </a:rPr>
                <a:t>Célula</a:t>
              </a:r>
              <a:endParaRPr lang="en-US" sz="1200" b="1">
                <a:latin typeface="+mn-lt"/>
              </a:endParaRPr>
            </a:p>
          </p:txBody>
        </p:sp>
        <p:sp>
          <p:nvSpPr>
            <p:cNvPr id="21" name="Title 1">
              <a:extLst>
                <a:ext uri="{FF2B5EF4-FFF2-40B4-BE49-F238E27FC236}">
                  <a16:creationId xmlns:a16="http://schemas.microsoft.com/office/drawing/2014/main" xmlns="" id="{F5220242-8824-447C-A27A-9FB0D82F371D}"/>
                </a:ext>
              </a:extLst>
            </p:cNvPr>
            <p:cNvSpPr txBox="1"/>
            <p:nvPr/>
          </p:nvSpPr>
          <p:spPr>
            <a:xfrm>
              <a:off x="3850123" y="2743859"/>
              <a:ext cx="526906" cy="187203"/>
            </a:xfrm>
            <a:prstGeom prst="rect">
              <a:avLst/>
            </a:prstGeom>
            <a:solidFill>
              <a:srgbClr val="C3F1FF"/>
            </a:solidFill>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US" sz="1200" b="1" i="0" strike="noStrike" cap="none" spc="0" baseline="0">
                  <a:solidFill>
                    <a:srgbClr val="000000"/>
                  </a:solidFill>
                  <a:effectLst/>
                  <a:latin typeface="Calibri"/>
                  <a:ea typeface="Calibri"/>
                  <a:cs typeface="Calibri"/>
                </a:rPr>
                <a:t>Virus</a:t>
              </a:r>
              <a:endParaRPr lang="en-US" sz="1200" b="1">
                <a:latin typeface="+mn-lt"/>
              </a:endParaRPr>
            </a:p>
          </p:txBody>
        </p:sp>
        <p:sp>
          <p:nvSpPr>
            <p:cNvPr id="22" name="Title 1">
              <a:extLst>
                <a:ext uri="{FF2B5EF4-FFF2-40B4-BE49-F238E27FC236}">
                  <a16:creationId xmlns:a16="http://schemas.microsoft.com/office/drawing/2014/main" xmlns="" id="{F5220242-8824-447C-A27A-9FB0D82F371D}"/>
                </a:ext>
              </a:extLst>
            </p:cNvPr>
            <p:cNvSpPr txBox="1"/>
            <p:nvPr/>
          </p:nvSpPr>
          <p:spPr>
            <a:xfrm>
              <a:off x="1262771" y="3184185"/>
              <a:ext cx="1947154" cy="237367"/>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US" sz="1200" b="1" i="0" strike="noStrike" cap="none" spc="0" baseline="0">
                  <a:solidFill>
                    <a:srgbClr val="000000"/>
                  </a:solidFill>
                  <a:effectLst/>
                  <a:latin typeface="Calibri"/>
                  <a:ea typeface="Calibri"/>
                  <a:cs typeface="Calibri"/>
                </a:rPr>
                <a:t>Los virus tienen una “llave falsa”</a:t>
              </a:r>
              <a:endParaRPr lang="en-US" sz="1200" b="1">
                <a:latin typeface="+mn-lt"/>
              </a:endParaRPr>
            </a:p>
          </p:txBody>
        </p:sp>
        <p:sp>
          <p:nvSpPr>
            <p:cNvPr id="23" name="Title 1">
              <a:extLst>
                <a:ext uri="{FF2B5EF4-FFF2-40B4-BE49-F238E27FC236}">
                  <a16:creationId xmlns:a16="http://schemas.microsoft.com/office/drawing/2014/main" xmlns="" id="{F5220242-8824-447C-A27A-9FB0D82F371D}"/>
                </a:ext>
              </a:extLst>
            </p:cNvPr>
            <p:cNvSpPr txBox="1"/>
            <p:nvPr/>
          </p:nvSpPr>
          <p:spPr>
            <a:xfrm>
              <a:off x="1262771" y="3916066"/>
              <a:ext cx="1947154" cy="394104"/>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US" sz="1200" b="1" i="0" strike="noStrike" cap="none" spc="0" baseline="0" dirty="0">
                  <a:solidFill>
                    <a:srgbClr val="000000"/>
                  </a:solidFill>
                  <a:effectLst/>
                  <a:latin typeface="Calibri"/>
                  <a:ea typeface="Calibri"/>
                  <a:cs typeface="Calibri"/>
                </a:rPr>
                <a:t>Usan la célula para hacer más copias de sí mismos</a:t>
              </a:r>
              <a:endParaRPr lang="en-US" sz="1200" b="1" dirty="0">
                <a:latin typeface="+mn-lt"/>
              </a:endParaRPr>
            </a:p>
          </p:txBody>
        </p:sp>
        <p:sp>
          <p:nvSpPr>
            <p:cNvPr id="24" name="Title 1">
              <a:extLst>
                <a:ext uri="{FF2B5EF4-FFF2-40B4-BE49-F238E27FC236}">
                  <a16:creationId xmlns:a16="http://schemas.microsoft.com/office/drawing/2014/main" xmlns="" id="{F5220242-8824-447C-A27A-9FB0D82F371D}"/>
                </a:ext>
              </a:extLst>
            </p:cNvPr>
            <p:cNvSpPr txBox="1"/>
            <p:nvPr/>
          </p:nvSpPr>
          <p:spPr>
            <a:xfrm>
              <a:off x="1050262" y="2869251"/>
              <a:ext cx="1947154" cy="237367"/>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US" sz="1600" b="1" i="0" strike="noStrike" cap="none" spc="0" baseline="0">
                  <a:solidFill>
                    <a:srgbClr val="0860A9"/>
                  </a:solidFill>
                  <a:effectLst/>
                  <a:latin typeface="Calibri"/>
                  <a:ea typeface="Calibri"/>
                  <a:cs typeface="Calibri"/>
                </a:rPr>
                <a:t>Los virus invaden las células</a:t>
              </a:r>
              <a:endParaRPr lang="en-US" sz="1600" b="1">
                <a:solidFill>
                  <a:srgbClr val="0860A9"/>
                </a:solidFill>
                <a:latin typeface="+mn-lt"/>
              </a:endParaRPr>
            </a:p>
          </p:txBody>
        </p:sp>
        <p:sp>
          <p:nvSpPr>
            <p:cNvPr id="25" name="Title 1">
              <a:extLst>
                <a:ext uri="{FF2B5EF4-FFF2-40B4-BE49-F238E27FC236}">
                  <a16:creationId xmlns:a16="http://schemas.microsoft.com/office/drawing/2014/main" xmlns="" id="{F5220242-8824-447C-A27A-9FB0D82F371D}"/>
                </a:ext>
              </a:extLst>
            </p:cNvPr>
            <p:cNvSpPr txBox="1"/>
            <p:nvPr/>
          </p:nvSpPr>
          <p:spPr>
            <a:xfrm>
              <a:off x="1388052" y="3408509"/>
              <a:ext cx="2189307" cy="448649"/>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US" sz="1200" b="0" i="0" strike="noStrike" cap="none" spc="0" baseline="0">
                  <a:solidFill>
                    <a:srgbClr val="000000"/>
                  </a:solidFill>
                  <a:effectLst/>
                  <a:latin typeface="Calibri"/>
                  <a:ea typeface="Calibri"/>
                  <a:cs typeface="Calibri"/>
                </a:rPr>
                <a:t>No hay una coincidencia exacta</a:t>
              </a:r>
            </a:p>
            <a:p>
              <a:r>
                <a:rPr lang="es-US" sz="1200" b="0" i="0" strike="noStrike" cap="none" spc="0" baseline="0">
                  <a:solidFill>
                    <a:srgbClr val="000000"/>
                  </a:solidFill>
                  <a:effectLst/>
                  <a:latin typeface="Calibri"/>
                  <a:ea typeface="Calibri"/>
                  <a:cs typeface="Calibri"/>
                </a:rPr>
                <a:t>Lo suficientemente cerca como para “desbloquear” la célula</a:t>
              </a:r>
              <a:endParaRPr lang="en-US" sz="1200">
                <a:latin typeface="+mn-lt"/>
              </a:endParaRPr>
            </a:p>
          </p:txBody>
        </p:sp>
      </p:grpSp>
    </p:spTree>
    <p:extLst>
      <p:ext uri="{BB962C8B-B14F-4D97-AF65-F5344CB8AC3E}">
        <p14:creationId xmlns:p14="http://schemas.microsoft.com/office/powerpoint/2010/main" val="36350834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D7DE5B-6395-4706-ADB4-65B62910D6FB}"/>
              </a:ext>
            </a:extLst>
          </p:cNvPr>
          <p:cNvSpPr>
            <a:spLocks noGrp="1"/>
          </p:cNvSpPr>
          <p:nvPr>
            <p:ph type="title"/>
          </p:nvPr>
        </p:nvSpPr>
        <p:spPr>
          <a:xfrm>
            <a:off x="675524" y="1018622"/>
            <a:ext cx="10515600" cy="2852737"/>
          </a:xfrm>
        </p:spPr>
        <p:txBody>
          <a:bodyPr/>
          <a:lstStyle/>
          <a:p>
            <a:pPr algn="ctr"/>
            <a:r>
              <a:rPr lang="es-US" sz="6000" b="1" i="1" strike="noStrike" cap="none" spc="0" baseline="0">
                <a:solidFill>
                  <a:srgbClr val="000000"/>
                </a:solidFill>
                <a:effectLst/>
                <a:latin typeface="Calibri"/>
                <a:ea typeface="Calibri"/>
                <a:cs typeface="Calibri"/>
              </a:rPr>
              <a:t>Reflexiones</a:t>
            </a:r>
          </a:p>
        </p:txBody>
      </p:sp>
      <p:sp>
        <p:nvSpPr>
          <p:cNvPr id="5" name="Rectangle 4">
            <a:extLst>
              <a:ext uri="{FF2B5EF4-FFF2-40B4-BE49-F238E27FC236}">
                <a16:creationId xmlns:a16="http://schemas.microsoft.com/office/drawing/2014/main" xmlns="" id="{87C62DF0-9A19-4447-9CB8-9AD0C945B5B6}"/>
              </a:ext>
              <a:ext uri="{C183D7F6-B498-43B3-948B-1728B52AA6E4}">
                <adec:decorative xmlns:adec="http://schemas.microsoft.com/office/drawing/2017/decorative" xmlns=""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EE647D41-D7ED-43D9-91F6-107D40BD5657}"/>
              </a:ext>
              <a:ext uri="{C183D7F6-B498-43B3-948B-1728B52AA6E4}">
                <adec:decorative xmlns:adec="http://schemas.microsoft.com/office/drawing/2017/decorative" xmlns=""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0EFE53C3-1E82-45F9-B989-623BC16D8B64}"/>
              </a:ext>
              <a:ext uri="{C183D7F6-B498-43B3-948B-1728B52AA6E4}">
                <adec:decorative xmlns:adec="http://schemas.microsoft.com/office/drawing/2017/decorative" xmlns="" val="1"/>
              </a:ext>
            </a:extLst>
          </p:cNvPr>
          <p:cNvSpPr/>
          <p:nvPr/>
        </p:nvSpPr>
        <p:spPr>
          <a:xfrm flipV="1">
            <a:off x="0" y="186238"/>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7F98A3D3-B5B2-41B8-A8A1-44DD0C97CF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3707" y="6195331"/>
            <a:ext cx="1634834" cy="613913"/>
          </a:xfrm>
          <a:prstGeom prst="rect">
            <a:avLst/>
          </a:prstGeom>
        </p:spPr>
      </p:pic>
    </p:spTree>
    <p:extLst>
      <p:ext uri="{BB962C8B-B14F-4D97-AF65-F5344CB8AC3E}">
        <p14:creationId xmlns:p14="http://schemas.microsoft.com/office/powerpoint/2010/main" val="86944578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DF56DA-FCDF-474E-8A02-FCA5F4E07ACF}"/>
              </a:ext>
            </a:extLst>
          </p:cNvPr>
          <p:cNvSpPr>
            <a:spLocks noGrp="1"/>
          </p:cNvSpPr>
          <p:nvPr>
            <p:ph type="title"/>
          </p:nvPr>
        </p:nvSpPr>
        <p:spPr/>
        <p:txBody>
          <a:bodyPr/>
          <a:lstStyle/>
          <a:p>
            <a:r>
              <a:rPr lang="es-US" sz="4400" b="1" i="0" strike="noStrike" cap="none" spc="0" baseline="0">
                <a:solidFill>
                  <a:srgbClr val="000000"/>
                </a:solidFill>
                <a:effectLst/>
                <a:latin typeface="Calibri"/>
                <a:ea typeface="Calibri"/>
                <a:cs typeface="Calibri"/>
              </a:rPr>
              <a:t>Mensajes clave</a:t>
            </a:r>
          </a:p>
        </p:txBody>
      </p:sp>
      <p:sp>
        <p:nvSpPr>
          <p:cNvPr id="3" name="Content Placeholder 2">
            <a:extLst>
              <a:ext uri="{FF2B5EF4-FFF2-40B4-BE49-F238E27FC236}">
                <a16:creationId xmlns:a16="http://schemas.microsoft.com/office/drawing/2014/main" xmlns="" id="{D1F936BD-41C4-4E6E-AA0C-8118CB4A42C8}"/>
              </a:ext>
            </a:extLst>
          </p:cNvPr>
          <p:cNvSpPr>
            <a:spLocks noGrp="1"/>
          </p:cNvSpPr>
          <p:nvPr>
            <p:ph idx="1"/>
          </p:nvPr>
        </p:nvSpPr>
        <p:spPr/>
        <p:txBody>
          <a:bodyPr/>
          <a:lstStyle/>
          <a:p>
            <a:pPr lvl="0"/>
            <a:r>
              <a:rPr lang="es-US" sz="2800" b="0" i="0" strike="noStrike" cap="none" spc="0" baseline="0">
                <a:solidFill>
                  <a:srgbClr val="000000"/>
                </a:solidFill>
                <a:effectLst/>
                <a:latin typeface="Calibri"/>
                <a:ea typeface="Calibri"/>
                <a:cs typeface="Calibri"/>
              </a:rPr>
              <a:t>La forma principal en que el SARS-CoV-2, el virus que causa el COVID-19, se transmite entre las personas es a través de las gotitas presentes en la respiración.</a:t>
            </a:r>
          </a:p>
          <a:p>
            <a:pPr lvl="0"/>
            <a:r>
              <a:rPr lang="es-US" sz="2800" b="0" i="0" strike="noStrike" cap="none" spc="0" baseline="0">
                <a:solidFill>
                  <a:srgbClr val="000000"/>
                </a:solidFill>
                <a:effectLst/>
                <a:latin typeface="Calibri"/>
                <a:ea typeface="Calibri"/>
                <a:cs typeface="Calibri"/>
              </a:rPr>
              <a:t>Otra manera en que las personas pueden enfermarse con COVID-19 es tocar algo que tenga el virus SARS-CoV-2 vivo y luego tocarse la cara sin limpiarse las manos primero.</a:t>
            </a:r>
          </a:p>
          <a:p>
            <a:pPr marL="0" indent="0">
              <a:buNone/>
            </a:pPr>
            <a:endParaRPr lang="en-US"/>
          </a:p>
        </p:txBody>
      </p:sp>
      <p:sp>
        <p:nvSpPr>
          <p:cNvPr id="4" name="Rectangle 3">
            <a:extLst>
              <a:ext uri="{FF2B5EF4-FFF2-40B4-BE49-F238E27FC236}">
                <a16:creationId xmlns:a16="http://schemas.microsoft.com/office/drawing/2014/main" xmlns="" id="{EEDD9F31-CAD2-4F2F-A03C-AD1E3BF5098A}"/>
              </a:ext>
              <a:ext uri="{C183D7F6-B498-43B3-948B-1728B52AA6E4}">
                <adec:decorative xmlns:adec="http://schemas.microsoft.com/office/drawing/2017/decorative" xmlns=""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229FA8E0-EDFF-4F1F-9BB6-640E2F685E63}"/>
              </a:ext>
              <a:ext uri="{C183D7F6-B498-43B3-948B-1728B52AA6E4}">
                <adec:decorative xmlns:adec="http://schemas.microsoft.com/office/drawing/2017/decorative" xmlns=""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FF3AA101-817C-41FE-BC6A-EA6FEF717ECF}"/>
              </a:ext>
              <a:ext uri="{C183D7F6-B498-43B3-948B-1728B52AA6E4}">
                <adec:decorative xmlns:adec="http://schemas.microsoft.com/office/drawing/2017/decorative" xmlns="" val="1"/>
              </a:ext>
            </a:extLst>
          </p:cNvPr>
          <p:cNvSpPr/>
          <p:nvPr/>
        </p:nvSpPr>
        <p:spPr>
          <a:xfrm flipV="1">
            <a:off x="0" y="186238"/>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B397ED54-BFBF-45F6-B5AF-830360DABB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3707" y="6195331"/>
            <a:ext cx="1634834" cy="613913"/>
          </a:xfrm>
          <a:prstGeom prst="rect">
            <a:avLst/>
          </a:prstGeom>
        </p:spPr>
      </p:pic>
    </p:spTree>
    <p:extLst>
      <p:ext uri="{BB962C8B-B14F-4D97-AF65-F5344CB8AC3E}">
        <p14:creationId xmlns:p14="http://schemas.microsoft.com/office/powerpoint/2010/main" val="203964761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916F7E-43C1-4DEE-BD57-8169CA87CD90}"/>
              </a:ext>
            </a:extLst>
          </p:cNvPr>
          <p:cNvSpPr>
            <a:spLocks noGrp="1"/>
          </p:cNvSpPr>
          <p:nvPr>
            <p:ph type="title"/>
          </p:nvPr>
        </p:nvSpPr>
        <p:spPr>
          <a:xfrm>
            <a:off x="543339" y="13939"/>
            <a:ext cx="10515600" cy="1325563"/>
          </a:xfrm>
        </p:spPr>
        <p:txBody>
          <a:bodyPr/>
          <a:lstStyle/>
          <a:p>
            <a:r>
              <a:rPr lang="es-US" sz="4400" b="1" i="0" strike="noStrike" cap="none" spc="0" baseline="0">
                <a:solidFill>
                  <a:srgbClr val="000000"/>
                </a:solidFill>
                <a:effectLst/>
                <a:latin typeface="Calibri"/>
                <a:ea typeface="Calibri"/>
                <a:cs typeface="Calibri"/>
              </a:rPr>
              <a:t>Recursos y sesiones de capacitación futuras</a:t>
            </a:r>
          </a:p>
        </p:txBody>
      </p:sp>
      <p:sp>
        <p:nvSpPr>
          <p:cNvPr id="3" name="Content Placeholder 2">
            <a:extLst>
              <a:ext uri="{FF2B5EF4-FFF2-40B4-BE49-F238E27FC236}">
                <a16:creationId xmlns:a16="http://schemas.microsoft.com/office/drawing/2014/main" xmlns="" id="{BEB2705A-E3E4-4DD0-897C-625940A692B5}"/>
              </a:ext>
            </a:extLst>
          </p:cNvPr>
          <p:cNvSpPr>
            <a:spLocks noGrp="1"/>
          </p:cNvSpPr>
          <p:nvPr>
            <p:ph idx="1"/>
          </p:nvPr>
        </p:nvSpPr>
        <p:spPr>
          <a:xfrm>
            <a:off x="543339" y="1460743"/>
            <a:ext cx="11256179" cy="5032132"/>
          </a:xfrm>
        </p:spPr>
        <p:txBody>
          <a:bodyPr>
            <a:normAutofit fontScale="77500" lnSpcReduction="20000"/>
          </a:bodyPr>
          <a:lstStyle/>
          <a:p>
            <a:pPr marL="0" indent="0">
              <a:buNone/>
            </a:pPr>
            <a:r>
              <a:rPr lang="es-US" sz="2800" b="1" i="0" strike="noStrike" cap="none" spc="0" baseline="0">
                <a:solidFill>
                  <a:srgbClr val="000000"/>
                </a:solidFill>
                <a:effectLst/>
                <a:latin typeface="Calibri"/>
                <a:ea typeface="Calibri"/>
                <a:cs typeface="Calibri"/>
              </a:rPr>
              <a:t>Proyecto Firstline en los CDC: </a:t>
            </a:r>
          </a:p>
          <a:p>
            <a:pPr marL="0" indent="0">
              <a:buNone/>
            </a:pPr>
            <a:r>
              <a:rPr lang="es-US" sz="2800" b="0" i="0" strike="noStrike" cap="none" spc="0" baseline="0">
                <a:solidFill>
                  <a:srgbClr val="000000"/>
                </a:solidFill>
                <a:effectLst/>
                <a:latin typeface="Calibri"/>
                <a:ea typeface="Calibri"/>
                <a:cs typeface="Calibri"/>
                <a:hlinkClick r:id="rId3" history="0"/>
              </a:rPr>
              <a:t>https://www.cdc.gov/infectioncontrol/projectfirstline/index.html</a:t>
            </a:r>
            <a:endParaRPr lang="en-US"/>
          </a:p>
          <a:p>
            <a:pPr marL="0" indent="0">
              <a:buNone/>
            </a:pPr>
            <a:endParaRPr lang="en-US" b="1"/>
          </a:p>
          <a:p>
            <a:pPr marL="0" indent="0">
              <a:buNone/>
            </a:pPr>
            <a:r>
              <a:rPr lang="es-US" sz="2800" b="1" i="0" strike="noStrike" cap="none" spc="0" baseline="0">
                <a:solidFill>
                  <a:srgbClr val="000000"/>
                </a:solidFill>
                <a:effectLst/>
                <a:latin typeface="Calibri"/>
                <a:ea typeface="Calibri"/>
                <a:cs typeface="Calibri"/>
              </a:rPr>
              <a:t>Proyecto Firstline en Facebook:</a:t>
            </a:r>
          </a:p>
          <a:p>
            <a:pPr marL="0" indent="0">
              <a:buNone/>
            </a:pPr>
            <a:r>
              <a:rPr lang="es-US" sz="2800" b="0" i="0" strike="noStrike" cap="none" spc="0" baseline="0">
                <a:solidFill>
                  <a:srgbClr val="000000"/>
                </a:solidFill>
                <a:effectLst/>
                <a:latin typeface="Calibri"/>
                <a:ea typeface="Calibri"/>
                <a:cs typeface="Calibri"/>
                <a:hlinkClick r:id="rId4" history="0"/>
              </a:rPr>
              <a:t>https://www.facebook.com/CDCProjectFirstline/</a:t>
            </a:r>
            <a:endParaRPr lang="en-US"/>
          </a:p>
          <a:p>
            <a:pPr marL="0" indent="0">
              <a:buNone/>
            </a:pPr>
            <a:endParaRPr lang="en-US" b="1"/>
          </a:p>
          <a:p>
            <a:pPr marL="0" indent="0">
              <a:buNone/>
            </a:pPr>
            <a:r>
              <a:rPr lang="es-US" sz="2800" b="1" i="0" strike="noStrike" cap="none" spc="0" baseline="0">
                <a:solidFill>
                  <a:srgbClr val="000000"/>
                </a:solidFill>
                <a:effectLst/>
                <a:latin typeface="Calibri"/>
                <a:ea typeface="Calibri"/>
                <a:cs typeface="Calibri"/>
              </a:rPr>
              <a:t>Twitter:</a:t>
            </a:r>
          </a:p>
          <a:p>
            <a:pPr marL="0" indent="0">
              <a:buNone/>
            </a:pPr>
            <a:r>
              <a:rPr lang="es-US" sz="2800" b="0" i="0" strike="noStrike" cap="none" spc="0" baseline="0">
                <a:solidFill>
                  <a:srgbClr val="000000"/>
                </a:solidFill>
                <a:effectLst/>
                <a:latin typeface="Calibri"/>
                <a:ea typeface="Calibri"/>
                <a:cs typeface="Calibri"/>
                <a:hlinkClick r:id="rId5" history="0"/>
              </a:rPr>
              <a:t>https://twitter.com/CDC_Firstline</a:t>
            </a:r>
            <a:endParaRPr lang="en-US"/>
          </a:p>
          <a:p>
            <a:pPr marL="0" indent="0">
              <a:buNone/>
            </a:pPr>
            <a:endParaRPr lang="en-US"/>
          </a:p>
          <a:p>
            <a:pPr marL="0" indent="0">
              <a:buNone/>
            </a:pPr>
            <a:r>
              <a:rPr lang="es-US" sz="2800" b="1" i="0" strike="noStrike" cap="none" spc="0" baseline="0">
                <a:solidFill>
                  <a:srgbClr val="000000"/>
                </a:solidFill>
                <a:effectLst/>
                <a:latin typeface="Calibri"/>
                <a:ea typeface="Calibri"/>
                <a:cs typeface="Calibri"/>
              </a:rPr>
              <a:t>YouTube:</a:t>
            </a:r>
          </a:p>
          <a:p>
            <a:pPr marL="0" indent="0">
              <a:buNone/>
            </a:pPr>
            <a:r>
              <a:rPr lang="es-US" sz="2800" b="0" i="0" strike="noStrike" cap="none" spc="0" baseline="0">
                <a:solidFill>
                  <a:srgbClr val="000000"/>
                </a:solidFill>
                <a:effectLst/>
                <a:latin typeface="Calibri"/>
                <a:ea typeface="Calibri"/>
                <a:cs typeface="Calibri"/>
                <a:hlinkClick r:id="rId6" history="0"/>
              </a:rPr>
              <a:t>https://www.youtube.com/playlist?list=PLvrp9iOILTQZQGtDnSDGViKDdRtIc13VX</a:t>
            </a:r>
            <a:r>
              <a:rPr lang="es-US" sz="2800" b="0" i="0" strike="noStrike" cap="none" spc="0" baseline="0">
                <a:solidFill>
                  <a:srgbClr val="000000"/>
                </a:solidFill>
                <a:effectLst/>
                <a:latin typeface="Calibri"/>
                <a:ea typeface="Calibri"/>
                <a:cs typeface="Calibri"/>
              </a:rPr>
              <a:t> </a:t>
            </a:r>
          </a:p>
          <a:p>
            <a:pPr marL="0" indent="0">
              <a:buNone/>
            </a:pPr>
            <a:endParaRPr lang="en-US"/>
          </a:p>
          <a:p>
            <a:pPr marL="0" indent="0">
              <a:buNone/>
            </a:pPr>
            <a:r>
              <a:rPr lang="es-US" sz="2800" b="1" i="0" strike="noStrike" cap="none" spc="0" baseline="0">
                <a:solidFill>
                  <a:srgbClr val="000000"/>
                </a:solidFill>
                <a:effectLst/>
                <a:latin typeface="Calibri"/>
                <a:ea typeface="Calibri"/>
                <a:cs typeface="Calibri"/>
              </a:rPr>
              <a:t>Para inscribirse para recibir correos electrónicos del Proyecto Firstline, hagan clic aquí: </a:t>
            </a:r>
            <a:r>
              <a:rPr lang="es-US" sz="2800" b="0" i="0" strike="noStrike" cap="none" spc="0" baseline="0">
                <a:solidFill>
                  <a:srgbClr val="000000"/>
                </a:solidFill>
                <a:effectLst/>
                <a:latin typeface="Calibri"/>
                <a:ea typeface="Calibri"/>
                <a:cs typeface="Calibri"/>
                <a:hlinkClick r:id="rId7" history="0"/>
              </a:rPr>
              <a:t>https://tools.cdc.gov/campaignproxyservice/subscriptions.aspx?topic_id=USCDC_2104</a:t>
            </a:r>
            <a:r>
              <a:rPr lang="es-US" sz="2800" b="0" i="0" strike="noStrike" cap="none" spc="0" baseline="0">
                <a:solidFill>
                  <a:srgbClr val="000000"/>
                </a:solidFill>
                <a:effectLst/>
                <a:latin typeface="Calibri"/>
                <a:ea typeface="Calibri"/>
                <a:cs typeface="Calibri"/>
              </a:rPr>
              <a:t>   </a:t>
            </a:r>
          </a:p>
          <a:p>
            <a:pPr marL="0" indent="0">
              <a:buNone/>
            </a:pPr>
            <a:endParaRPr lang="en-US"/>
          </a:p>
          <a:p>
            <a:pPr marL="0" indent="0">
              <a:buNone/>
            </a:pPr>
            <a:endParaRPr lang="en-US"/>
          </a:p>
        </p:txBody>
      </p:sp>
      <p:sp>
        <p:nvSpPr>
          <p:cNvPr id="4" name="Rectangle 3">
            <a:extLst>
              <a:ext uri="{FF2B5EF4-FFF2-40B4-BE49-F238E27FC236}">
                <a16:creationId xmlns:a16="http://schemas.microsoft.com/office/drawing/2014/main" xmlns="" id="{11E2F003-DA18-4693-81ED-D87543CAD48E}"/>
              </a:ext>
              <a:ext uri="{C183D7F6-B498-43B3-948B-1728B52AA6E4}">
                <adec:decorative xmlns:adec="http://schemas.microsoft.com/office/drawing/2017/decorative" xmlns=""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F34EF4DC-1F2B-4868-A81E-840C3C0E03AE}"/>
              </a:ext>
              <a:ext uri="{C183D7F6-B498-43B3-948B-1728B52AA6E4}">
                <adec:decorative xmlns:adec="http://schemas.microsoft.com/office/drawing/2017/decorative" xmlns=""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0E6811BF-7DA3-40F2-9297-FAF1FBCD2F18}"/>
              </a:ext>
              <a:ext uri="{C183D7F6-B498-43B3-948B-1728B52AA6E4}">
                <adec:decorative xmlns:adec="http://schemas.microsoft.com/office/drawing/2017/decorative" xmlns=""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5478BC0A-7F84-4AE0-B584-697E0AD24D0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45977" y="6249428"/>
            <a:ext cx="1634834" cy="613913"/>
          </a:xfrm>
          <a:prstGeom prst="rect">
            <a:avLst/>
          </a:prstGeom>
        </p:spPr>
      </p:pic>
    </p:spTree>
    <p:extLst>
      <p:ext uri="{BB962C8B-B14F-4D97-AF65-F5344CB8AC3E}">
        <p14:creationId xmlns:p14="http://schemas.microsoft.com/office/powerpoint/2010/main" val="152935065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rabajadora de la salud hispana en la foto con fondo rosado, azul, amarillo y tostado. La foto incluye el siguiente título: El proyecto Firstline es para usted. ">
            <a:extLst>
              <a:ext uri="{FF2B5EF4-FFF2-40B4-BE49-F238E27FC236}">
                <a16:creationId xmlns:a16="http://schemas.microsoft.com/office/drawing/2014/main" xmlns="" id="{2C2FE77B-E9B9-4869-9CF2-F20554FBE4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2507" y="547192"/>
            <a:ext cx="8918982" cy="5320947"/>
          </a:xfrm>
          <a:prstGeom prst="rect">
            <a:avLst/>
          </a:prstGeom>
          <a:effectLst>
            <a:glow rad="63500">
              <a:schemeClr val="bg1">
                <a:alpha val="7000"/>
              </a:schemeClr>
            </a:glow>
            <a:softEdge rad="635000"/>
          </a:effectLst>
        </p:spPr>
      </p:pic>
      <p:sp>
        <p:nvSpPr>
          <p:cNvPr id="2" name="Title 1">
            <a:extLst>
              <a:ext uri="{FF2B5EF4-FFF2-40B4-BE49-F238E27FC236}">
                <a16:creationId xmlns:a16="http://schemas.microsoft.com/office/drawing/2014/main" xmlns="" id="{4A0581B2-323C-4893-9793-70F724013DA7}"/>
              </a:ext>
            </a:extLst>
          </p:cNvPr>
          <p:cNvSpPr>
            <a:spLocks noGrp="1"/>
          </p:cNvSpPr>
          <p:nvPr>
            <p:ph type="title"/>
          </p:nvPr>
        </p:nvSpPr>
        <p:spPr>
          <a:xfrm>
            <a:off x="460513" y="752751"/>
            <a:ext cx="3405634" cy="1325563"/>
          </a:xfrm>
        </p:spPr>
        <p:txBody>
          <a:bodyPr>
            <a:normAutofit fontScale="90000"/>
          </a:bodyPr>
          <a:lstStyle/>
          <a:p>
            <a:r>
              <a:rPr lang="es-US" sz="4400" b="1" i="0" strike="noStrike" cap="none" spc="0" baseline="0" dirty="0">
                <a:solidFill>
                  <a:srgbClr val="000000"/>
                </a:solidFill>
                <a:effectLst/>
                <a:latin typeface="Calibri"/>
                <a:ea typeface="Calibri"/>
                <a:cs typeface="Calibri"/>
              </a:rPr>
              <a:t>Formulario de comentarios</a:t>
            </a:r>
          </a:p>
        </p:txBody>
      </p:sp>
      <p:sp>
        <p:nvSpPr>
          <p:cNvPr id="4" name="Rectangle 3">
            <a:extLst>
              <a:ext uri="{FF2B5EF4-FFF2-40B4-BE49-F238E27FC236}">
                <a16:creationId xmlns:a16="http://schemas.microsoft.com/office/drawing/2014/main" xmlns="" id="{1DEFB7AF-A24B-4F68-9AC8-5B328817D1D0}"/>
              </a:ext>
              <a:ext uri="{C183D7F6-B498-43B3-948B-1728B52AA6E4}">
                <adec:decorative xmlns:adec="http://schemas.microsoft.com/office/drawing/2017/decorative" xmlns=""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8CE4F7A1-8C98-4283-827C-A51966259287}"/>
              </a:ext>
              <a:ext uri="{C183D7F6-B498-43B3-948B-1728B52AA6E4}">
                <adec:decorative xmlns:adec="http://schemas.microsoft.com/office/drawing/2017/decorative" xmlns=""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3457B727-6E9B-4EB3-A650-53160B16E745}"/>
              </a:ext>
              <a:ext uri="{C183D7F6-B498-43B3-948B-1728B52AA6E4}">
                <adec:decorative xmlns:adec="http://schemas.microsoft.com/office/drawing/2017/decorative" xmlns="" val="1"/>
              </a:ext>
            </a:extLst>
          </p:cNvPr>
          <p:cNvSpPr/>
          <p:nvPr/>
        </p:nvSpPr>
        <p:spPr>
          <a:xfrm flipV="1">
            <a:off x="0" y="186238"/>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E7E6D6A6-D161-4F32-8EC5-F75657DBDE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3707" y="6195331"/>
            <a:ext cx="1634834" cy="613913"/>
          </a:xfrm>
          <a:prstGeom prst="rect">
            <a:avLst/>
          </a:prstGeom>
        </p:spPr>
      </p:pic>
      <p:sp>
        <p:nvSpPr>
          <p:cNvPr id="9" name="Title 1">
            <a:extLst>
              <a:ext uri="{FF2B5EF4-FFF2-40B4-BE49-F238E27FC236}">
                <a16:creationId xmlns:a16="http://schemas.microsoft.com/office/drawing/2014/main" xmlns="" id="{4A0581B2-323C-4893-9793-70F724013DA7}"/>
              </a:ext>
            </a:extLst>
          </p:cNvPr>
          <p:cNvSpPr txBox="1"/>
          <p:nvPr/>
        </p:nvSpPr>
        <p:spPr>
          <a:xfrm>
            <a:off x="7842738" y="1241667"/>
            <a:ext cx="4071011" cy="3312748"/>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US" sz="4800" b="1" i="0" strike="noStrike" cap="none" spc="0" baseline="0">
                <a:solidFill>
                  <a:srgbClr val="000000"/>
                </a:solidFill>
                <a:effectLst/>
                <a:latin typeface="Calibri"/>
                <a:ea typeface="Calibri"/>
                <a:cs typeface="Calibri"/>
              </a:rPr>
              <a:t>EL PROYECTO</a:t>
            </a:r>
            <a:r>
              <a:rPr sz="4800"/>
              <a:t/>
            </a:r>
            <a:br>
              <a:rPr sz="4800"/>
            </a:br>
            <a:r>
              <a:rPr lang="es-US" sz="4800" b="1" i="0" strike="noStrike" cap="none" spc="0" baseline="0">
                <a:solidFill>
                  <a:srgbClr val="000000"/>
                </a:solidFill>
                <a:effectLst/>
                <a:latin typeface="Calibri"/>
                <a:ea typeface="Calibri"/>
                <a:cs typeface="Calibri"/>
              </a:rPr>
              <a:t>FIRSTLINE</a:t>
            </a:r>
            <a:r>
              <a:rPr sz="4800"/>
              <a:t/>
            </a:r>
            <a:br>
              <a:rPr sz="4800"/>
            </a:br>
            <a:r>
              <a:rPr lang="es-US" sz="4800" b="1" i="0" strike="noStrike" cap="none" spc="0" baseline="0">
                <a:solidFill>
                  <a:srgbClr val="000000"/>
                </a:solidFill>
                <a:effectLst/>
                <a:latin typeface="Calibri"/>
                <a:ea typeface="Calibri"/>
                <a:cs typeface="Calibri"/>
              </a:rPr>
              <a:t>ES PARA</a:t>
            </a:r>
            <a:r>
              <a:rPr sz="4800"/>
              <a:t/>
            </a:r>
            <a:br>
              <a:rPr sz="4800"/>
            </a:br>
            <a:r>
              <a:rPr lang="es-US" sz="4800" b="1" i="0" strike="noStrike" cap="none" spc="0" baseline="0">
                <a:solidFill>
                  <a:srgbClr val="000000"/>
                </a:solidFill>
                <a:effectLst/>
                <a:latin typeface="Calibri"/>
                <a:ea typeface="Calibri"/>
                <a:cs typeface="Calibri"/>
              </a:rPr>
              <a:t>USTED</a:t>
            </a:r>
          </a:p>
        </p:txBody>
      </p:sp>
    </p:spTree>
    <p:extLst>
      <p:ext uri="{BB962C8B-B14F-4D97-AF65-F5344CB8AC3E}">
        <p14:creationId xmlns:p14="http://schemas.microsoft.com/office/powerpoint/2010/main" val="292796874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40BFBA-C5E4-4796-B1BA-2C74B474DBD9}"/>
              </a:ext>
            </a:extLst>
          </p:cNvPr>
          <p:cNvSpPr>
            <a:spLocks noGrp="1"/>
          </p:cNvSpPr>
          <p:nvPr>
            <p:ph type="title"/>
          </p:nvPr>
        </p:nvSpPr>
        <p:spPr/>
        <p:txBody>
          <a:bodyPr/>
          <a:lstStyle/>
          <a:p>
            <a:r>
              <a:rPr lang="es-US" sz="4400" b="1" i="0" strike="noStrike" cap="none" spc="0" baseline="0">
                <a:solidFill>
                  <a:srgbClr val="000000"/>
                </a:solidFill>
                <a:effectLst/>
                <a:latin typeface="Calibri"/>
                <a:ea typeface="Calibri"/>
                <a:cs typeface="Calibri"/>
              </a:rPr>
              <a:t>Programa</a:t>
            </a:r>
          </a:p>
        </p:txBody>
      </p:sp>
      <p:sp>
        <p:nvSpPr>
          <p:cNvPr id="3" name="Content Placeholder 2">
            <a:extLst>
              <a:ext uri="{FF2B5EF4-FFF2-40B4-BE49-F238E27FC236}">
                <a16:creationId xmlns:a16="http://schemas.microsoft.com/office/drawing/2014/main" xmlns="" id="{EE37E44E-C09B-4823-8BE9-5B13697AB3A7}"/>
              </a:ext>
            </a:extLst>
          </p:cNvPr>
          <p:cNvSpPr>
            <a:spLocks noGrp="1"/>
          </p:cNvSpPr>
          <p:nvPr>
            <p:ph idx="1"/>
          </p:nvPr>
        </p:nvSpPr>
        <p:spPr/>
        <p:txBody>
          <a:bodyPr>
            <a:normAutofit/>
          </a:bodyPr>
          <a:lstStyle/>
          <a:p>
            <a:r>
              <a:rPr lang="es-US" sz="2800" b="0" i="0" strike="noStrike" cap="none" spc="0" baseline="0" dirty="0">
                <a:solidFill>
                  <a:srgbClr val="000000"/>
                </a:solidFill>
                <a:effectLst/>
                <a:latin typeface="Calibri"/>
                <a:ea typeface="Calibri"/>
                <a:cs typeface="Calibri"/>
              </a:rPr>
              <a:t>Presentaciones</a:t>
            </a:r>
          </a:p>
          <a:p>
            <a:r>
              <a:rPr lang="es-US" sz="2800" b="0" i="0" strike="noStrike" cap="none" spc="0" baseline="0" dirty="0">
                <a:solidFill>
                  <a:srgbClr val="000000"/>
                </a:solidFill>
                <a:effectLst/>
                <a:latin typeface="Calibri"/>
                <a:ea typeface="Calibri"/>
                <a:cs typeface="Calibri"/>
              </a:rPr>
              <a:t>Cómo se propaga el COVID-19: un repaso</a:t>
            </a:r>
          </a:p>
          <a:p>
            <a:pPr lvl="1"/>
            <a:r>
              <a:rPr lang="es-US" sz="2400" b="0" i="0" strike="noStrike" cap="none" spc="0" baseline="0" dirty="0">
                <a:solidFill>
                  <a:srgbClr val="000000"/>
                </a:solidFill>
                <a:effectLst/>
                <a:latin typeface="Calibri"/>
                <a:ea typeface="Calibri"/>
                <a:cs typeface="Calibri"/>
              </a:rPr>
              <a:t>Video</a:t>
            </a:r>
          </a:p>
          <a:p>
            <a:pPr lvl="1"/>
            <a:r>
              <a:rPr lang="es-US" sz="2400" b="0" i="0" strike="noStrike" cap="none" spc="0" baseline="0" dirty="0">
                <a:solidFill>
                  <a:srgbClr val="000000"/>
                </a:solidFill>
                <a:effectLst/>
                <a:latin typeface="Calibri"/>
                <a:ea typeface="Calibri"/>
                <a:cs typeface="Calibri"/>
              </a:rPr>
              <a:t>Conversación y reflexión</a:t>
            </a:r>
          </a:p>
          <a:p>
            <a:r>
              <a:rPr lang="es-US" sz="2800" b="0" i="0" strike="noStrike" cap="none" spc="0" baseline="0" dirty="0">
                <a:solidFill>
                  <a:srgbClr val="000000"/>
                </a:solidFill>
                <a:effectLst/>
                <a:latin typeface="Calibri"/>
                <a:ea typeface="Calibri"/>
                <a:cs typeface="Calibri"/>
              </a:rPr>
              <a:t>Formulario de comentarios de la sesión y próximos pasos</a:t>
            </a:r>
          </a:p>
        </p:txBody>
      </p:sp>
      <p:sp>
        <p:nvSpPr>
          <p:cNvPr id="4" name="Rectangle 3">
            <a:extLst>
              <a:ext uri="{FF2B5EF4-FFF2-40B4-BE49-F238E27FC236}">
                <a16:creationId xmlns:a16="http://schemas.microsoft.com/office/drawing/2014/main" xmlns="" id="{2F745F9A-1770-49F6-9C4C-FEC50EDA56C1}"/>
              </a:ext>
              <a:ext uri="{C183D7F6-B498-43B3-948B-1728B52AA6E4}">
                <adec:decorative xmlns:adec="http://schemas.microsoft.com/office/drawing/2017/decorative" xmlns=""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9754BC78-68BC-4A36-9D3A-84570D69B647}"/>
              </a:ext>
              <a:ext uri="{C183D7F6-B498-43B3-948B-1728B52AA6E4}">
                <adec:decorative xmlns:adec="http://schemas.microsoft.com/office/drawing/2017/decorative" xmlns=""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19B185EB-EA52-4828-96A1-927246338427}"/>
              </a:ext>
              <a:ext uri="{C183D7F6-B498-43B3-948B-1728B52AA6E4}">
                <adec:decorative xmlns:adec="http://schemas.microsoft.com/office/drawing/2017/decorative" xmlns="" val="1"/>
              </a:ext>
            </a:extLst>
          </p:cNvPr>
          <p:cNvSpPr/>
          <p:nvPr/>
        </p:nvSpPr>
        <p:spPr>
          <a:xfrm flipV="1">
            <a:off x="0" y="186238"/>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76BFD3BC-D5AC-43BC-A06D-A65A152FC8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3707" y="6195331"/>
            <a:ext cx="1634834" cy="613913"/>
          </a:xfrm>
          <a:prstGeom prst="rect">
            <a:avLst/>
          </a:prstGeom>
        </p:spPr>
      </p:pic>
    </p:spTree>
    <p:extLst>
      <p:ext uri="{BB962C8B-B14F-4D97-AF65-F5344CB8AC3E}">
        <p14:creationId xmlns:p14="http://schemas.microsoft.com/office/powerpoint/2010/main" val="79974528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C308AE-15D6-4D31-8575-D70DD2B545B0}"/>
              </a:ext>
            </a:extLst>
          </p:cNvPr>
          <p:cNvSpPr>
            <a:spLocks noGrp="1"/>
          </p:cNvSpPr>
          <p:nvPr>
            <p:ph type="title"/>
          </p:nvPr>
        </p:nvSpPr>
        <p:spPr/>
        <p:txBody>
          <a:bodyPr/>
          <a:lstStyle/>
          <a:p>
            <a:r>
              <a:rPr lang="es-US" sz="4400" b="1" i="0" strike="noStrike" cap="none" spc="0" baseline="0">
                <a:solidFill>
                  <a:srgbClr val="000000"/>
                </a:solidFill>
                <a:effectLst/>
                <a:latin typeface="Calibri"/>
                <a:ea typeface="Calibri"/>
                <a:cs typeface="Calibri"/>
              </a:rPr>
              <a:t>Objetivo de aprendizaje</a:t>
            </a:r>
          </a:p>
        </p:txBody>
      </p:sp>
      <p:sp>
        <p:nvSpPr>
          <p:cNvPr id="3" name="Content Placeholder 2">
            <a:extLst>
              <a:ext uri="{FF2B5EF4-FFF2-40B4-BE49-F238E27FC236}">
                <a16:creationId xmlns:a16="http://schemas.microsoft.com/office/drawing/2014/main" xmlns="" id="{7C9FF744-A9EF-4E79-82A3-F7B1E29B93D3}"/>
              </a:ext>
            </a:extLst>
          </p:cNvPr>
          <p:cNvSpPr>
            <a:spLocks noGrp="1"/>
          </p:cNvSpPr>
          <p:nvPr>
            <p:ph idx="1"/>
          </p:nvPr>
        </p:nvSpPr>
        <p:spPr/>
        <p:txBody>
          <a:bodyPr/>
          <a:lstStyle/>
          <a:p>
            <a:pPr lvl="0"/>
            <a:r>
              <a:rPr lang="es-US" sz="2800" b="0" i="0" strike="noStrike" cap="none" spc="0" baseline="0">
                <a:solidFill>
                  <a:srgbClr val="000000"/>
                </a:solidFill>
                <a:effectLst/>
                <a:latin typeface="Calibri"/>
                <a:ea typeface="Calibri"/>
                <a:cs typeface="Calibri"/>
              </a:rPr>
              <a:t>Describir dos (2) maneras en que se propaga el SARS-CoV-2 </a:t>
            </a:r>
          </a:p>
          <a:p>
            <a:endParaRPr lang="en-US"/>
          </a:p>
        </p:txBody>
      </p:sp>
      <p:sp>
        <p:nvSpPr>
          <p:cNvPr id="4" name="Rectangle 3">
            <a:extLst>
              <a:ext uri="{FF2B5EF4-FFF2-40B4-BE49-F238E27FC236}">
                <a16:creationId xmlns:a16="http://schemas.microsoft.com/office/drawing/2014/main" xmlns="" id="{79793CA5-7672-4BCE-8F10-5F7514FC8EA1}"/>
              </a:ext>
              <a:ext uri="{C183D7F6-B498-43B3-948B-1728B52AA6E4}">
                <adec:decorative xmlns:adec="http://schemas.microsoft.com/office/drawing/2017/decorative" xmlns=""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04657A21-ABE1-4A33-8BC2-3E708ACE363F}"/>
              </a:ext>
              <a:ext uri="{C183D7F6-B498-43B3-948B-1728B52AA6E4}">
                <adec:decorative xmlns:adec="http://schemas.microsoft.com/office/drawing/2017/decorative" xmlns=""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FAD33591-6335-49D0-8524-95592C0E623C}"/>
              </a:ext>
              <a:ext uri="{C183D7F6-B498-43B3-948B-1728B52AA6E4}">
                <adec:decorative xmlns:adec="http://schemas.microsoft.com/office/drawing/2017/decorative" xmlns="" val="1"/>
              </a:ext>
            </a:extLst>
          </p:cNvPr>
          <p:cNvSpPr/>
          <p:nvPr/>
        </p:nvSpPr>
        <p:spPr>
          <a:xfrm flipV="1">
            <a:off x="0" y="186238"/>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383F9B8A-2031-4F0E-9F84-D22B9FEAD0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3707" y="6195331"/>
            <a:ext cx="1634834" cy="613913"/>
          </a:xfrm>
          <a:prstGeom prst="rect">
            <a:avLst/>
          </a:prstGeom>
        </p:spPr>
      </p:pic>
    </p:spTree>
    <p:extLst>
      <p:ext uri="{BB962C8B-B14F-4D97-AF65-F5344CB8AC3E}">
        <p14:creationId xmlns:p14="http://schemas.microsoft.com/office/powerpoint/2010/main" val="87142155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4B1B2811-C8C0-4DFB-9899-4ADF2C74C53C}"/>
              </a:ext>
            </a:extLst>
          </p:cNvPr>
          <p:cNvSpPr>
            <a:spLocks noGrp="1"/>
          </p:cNvSpPr>
          <p:nvPr>
            <p:ph type="title"/>
          </p:nvPr>
        </p:nvSpPr>
        <p:spPr>
          <a:xfrm>
            <a:off x="838200" y="1348724"/>
            <a:ext cx="10515600" cy="2852737"/>
          </a:xfrm>
        </p:spPr>
        <p:txBody>
          <a:bodyPr>
            <a:normAutofit/>
          </a:bodyPr>
          <a:lstStyle/>
          <a:p>
            <a:pPr algn="ctr"/>
            <a:r>
              <a:rPr lang="es-US" sz="6000" b="1" i="0" strike="noStrike" cap="none" spc="0" baseline="0">
                <a:solidFill>
                  <a:srgbClr val="000000"/>
                </a:solidFill>
                <a:effectLst/>
                <a:latin typeface="Calibri"/>
                <a:ea typeface="Calibri"/>
                <a:cs typeface="Calibri"/>
              </a:rPr>
              <a:t>Pensando en la sesión pasada...</a:t>
            </a:r>
          </a:p>
        </p:txBody>
      </p:sp>
      <p:sp>
        <p:nvSpPr>
          <p:cNvPr id="3" name="Rectangle 2">
            <a:extLst>
              <a:ext uri="{FF2B5EF4-FFF2-40B4-BE49-F238E27FC236}">
                <a16:creationId xmlns:a16="http://schemas.microsoft.com/office/drawing/2014/main" xmlns="" id="{3D324291-A951-4D25-A5E6-CB3A4E796C6C}"/>
              </a:ext>
              <a:ext uri="{C183D7F6-B498-43B3-948B-1728B52AA6E4}">
                <adec:decorative xmlns:adec="http://schemas.microsoft.com/office/drawing/2017/decorative" xmlns=""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9D429DDA-A1CE-4A12-8054-1638A3516AE1}"/>
              </a:ext>
              <a:ext uri="{C183D7F6-B498-43B3-948B-1728B52AA6E4}">
                <adec:decorative xmlns:adec="http://schemas.microsoft.com/office/drawing/2017/decorative" xmlns=""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660DF031-955B-45AE-B690-2759B5D81AFB}"/>
              </a:ext>
              <a:ext uri="{C183D7F6-B498-43B3-948B-1728B52AA6E4}">
                <adec:decorative xmlns:adec="http://schemas.microsoft.com/office/drawing/2017/decorative" xmlns="" val="1"/>
              </a:ext>
            </a:extLst>
          </p:cNvPr>
          <p:cNvSpPr/>
          <p:nvPr/>
        </p:nvSpPr>
        <p:spPr>
          <a:xfrm flipV="1">
            <a:off x="0" y="186238"/>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8A79D098-999E-476B-A759-06388B5C68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3707" y="6195331"/>
            <a:ext cx="1634834" cy="613913"/>
          </a:xfrm>
          <a:prstGeom prst="rect">
            <a:avLst/>
          </a:prstGeom>
        </p:spPr>
      </p:pic>
    </p:spTree>
    <p:extLst>
      <p:ext uri="{BB962C8B-B14F-4D97-AF65-F5344CB8AC3E}">
        <p14:creationId xmlns:p14="http://schemas.microsoft.com/office/powerpoint/2010/main" val="321447857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BB29CF-80B2-47E8-A428-F7D094BD64F9}"/>
              </a:ext>
            </a:extLst>
          </p:cNvPr>
          <p:cNvSpPr>
            <a:spLocks noGrp="1"/>
          </p:cNvSpPr>
          <p:nvPr>
            <p:ph type="title"/>
          </p:nvPr>
        </p:nvSpPr>
        <p:spPr/>
        <p:txBody>
          <a:bodyPr/>
          <a:lstStyle/>
          <a:p>
            <a:r>
              <a:rPr lang="es-US" sz="4400" b="1" i="0" strike="noStrike" cap="none" spc="0" baseline="0">
                <a:solidFill>
                  <a:srgbClr val="000000"/>
                </a:solidFill>
                <a:effectLst/>
                <a:latin typeface="Calibri"/>
                <a:ea typeface="Calibri"/>
                <a:cs typeface="Calibri"/>
              </a:rPr>
              <a:t>Temas de la sesión</a:t>
            </a:r>
          </a:p>
        </p:txBody>
      </p:sp>
      <p:sp>
        <p:nvSpPr>
          <p:cNvPr id="3" name="Content Placeholder 2">
            <a:extLst>
              <a:ext uri="{FF2B5EF4-FFF2-40B4-BE49-F238E27FC236}">
                <a16:creationId xmlns:a16="http://schemas.microsoft.com/office/drawing/2014/main" xmlns="" id="{80DDD973-9327-4212-9D8D-25DDA8060921}"/>
              </a:ext>
            </a:extLst>
          </p:cNvPr>
          <p:cNvSpPr>
            <a:spLocks noGrp="1"/>
          </p:cNvSpPr>
          <p:nvPr>
            <p:ph sz="half" idx="1"/>
          </p:nvPr>
        </p:nvSpPr>
        <p:spPr/>
        <p:txBody>
          <a:bodyPr>
            <a:normAutofit fontScale="90000"/>
          </a:bodyPr>
          <a:lstStyle/>
          <a:p>
            <a:r>
              <a:rPr lang="es-US" sz="2800" b="1" i="0" strike="noStrike" cap="none" spc="0" baseline="0">
                <a:solidFill>
                  <a:srgbClr val="B95EA4"/>
                </a:solidFill>
                <a:effectLst/>
                <a:latin typeface="Calibri"/>
                <a:ea typeface="Calibri"/>
                <a:cs typeface="Calibri"/>
              </a:rPr>
              <a:t>Lo que hemos cubierto hasta ahora</a:t>
            </a:r>
          </a:p>
          <a:p>
            <a:r>
              <a:rPr lang="es-US" sz="2600" b="0" i="0" strike="noStrike" cap="none" spc="0" baseline="0">
                <a:solidFill>
                  <a:srgbClr val="000000"/>
                </a:solidFill>
                <a:effectLst/>
                <a:latin typeface="Calibri"/>
                <a:ea typeface="Calibri"/>
                <a:cs typeface="Calibri"/>
              </a:rPr>
              <a:t>El concepto del control de infecciones</a:t>
            </a:r>
          </a:p>
          <a:p>
            <a:r>
              <a:rPr lang="es-US" sz="2600" b="0" i="0" strike="noStrike" cap="none" spc="0" baseline="0">
                <a:solidFill>
                  <a:srgbClr val="000000"/>
                </a:solidFill>
                <a:effectLst/>
                <a:latin typeface="Calibri"/>
                <a:ea typeface="Calibri"/>
                <a:cs typeface="Calibri"/>
              </a:rPr>
              <a:t>La ciencia básica de los virus </a:t>
            </a:r>
          </a:p>
          <a:p>
            <a:r>
              <a:rPr lang="es-US" sz="2600" b="0" i="0" strike="noStrike" cap="none" spc="0" baseline="0">
                <a:solidFill>
                  <a:srgbClr val="000000"/>
                </a:solidFill>
                <a:effectLst/>
                <a:latin typeface="Calibri"/>
                <a:ea typeface="Calibri"/>
                <a:cs typeface="Calibri"/>
              </a:rPr>
              <a:t>Cómo las gotitas respiratorias propagan el COVID-19</a:t>
            </a:r>
          </a:p>
          <a:p>
            <a:r>
              <a:rPr lang="es-US" sz="2600" b="0" i="0" strike="noStrike" cap="none" spc="0" baseline="0">
                <a:solidFill>
                  <a:srgbClr val="000000"/>
                </a:solidFill>
                <a:effectLst/>
                <a:latin typeface="Calibri"/>
                <a:ea typeface="Calibri"/>
                <a:cs typeface="Calibri"/>
              </a:rPr>
              <a:t>Cómo se propagan los virus de las superficies a las personas</a:t>
            </a:r>
          </a:p>
        </p:txBody>
      </p:sp>
      <p:sp>
        <p:nvSpPr>
          <p:cNvPr id="4" name="Content Placeholder 3">
            <a:extLst>
              <a:ext uri="{FF2B5EF4-FFF2-40B4-BE49-F238E27FC236}">
                <a16:creationId xmlns:a16="http://schemas.microsoft.com/office/drawing/2014/main" xmlns="" id="{7700FA5A-D93F-4C3F-A64A-1BA27061FBEE}"/>
              </a:ext>
            </a:extLst>
          </p:cNvPr>
          <p:cNvSpPr>
            <a:spLocks noGrp="1"/>
          </p:cNvSpPr>
          <p:nvPr>
            <p:ph sz="half" idx="2"/>
          </p:nvPr>
        </p:nvSpPr>
        <p:spPr>
          <a:xfrm>
            <a:off x="6172200" y="1816445"/>
            <a:ext cx="5181600" cy="4667250"/>
          </a:xfrm>
        </p:spPr>
        <p:txBody>
          <a:bodyPr>
            <a:normAutofit fontScale="90000"/>
          </a:bodyPr>
          <a:lstStyle/>
          <a:p>
            <a:r>
              <a:rPr lang="es-US" sz="2800" b="1" i="0" strike="noStrike" cap="none" spc="0" baseline="0" dirty="0">
                <a:solidFill>
                  <a:srgbClr val="055FAB"/>
                </a:solidFill>
                <a:effectLst/>
                <a:latin typeface="Calibri"/>
                <a:ea typeface="Calibri"/>
                <a:cs typeface="Calibri"/>
              </a:rPr>
              <a:t>Temas y tópicos más amplios</a:t>
            </a:r>
          </a:p>
          <a:p>
            <a:pPr lvl="1"/>
            <a:r>
              <a:rPr lang="es-US" sz="2600" b="0" i="0" strike="noStrike" cap="none" spc="0" baseline="0" dirty="0">
                <a:solidFill>
                  <a:srgbClr val="000000"/>
                </a:solidFill>
                <a:effectLst/>
                <a:latin typeface="Calibri"/>
                <a:ea typeface="Calibri"/>
                <a:cs typeface="Calibri"/>
              </a:rPr>
              <a:t>Control de infecciones: aspectos básicos</a:t>
            </a:r>
          </a:p>
          <a:p>
            <a:pPr lvl="1"/>
            <a:r>
              <a:rPr lang="es-US" sz="2600" b="0" i="0" strike="noStrike" cap="none" spc="0" baseline="0" dirty="0">
                <a:solidFill>
                  <a:srgbClr val="000000"/>
                </a:solidFill>
                <a:effectLst/>
                <a:latin typeface="Calibri"/>
                <a:ea typeface="Calibri"/>
                <a:cs typeface="Calibri"/>
              </a:rPr>
              <a:t>Control de fuentes</a:t>
            </a:r>
          </a:p>
          <a:p>
            <a:pPr lvl="1"/>
            <a:r>
              <a:rPr lang="es-US" sz="2600" b="0" i="0" strike="noStrike" cap="none" spc="0" baseline="0" dirty="0">
                <a:solidFill>
                  <a:srgbClr val="000000"/>
                </a:solidFill>
                <a:effectLst/>
                <a:latin typeface="Calibri"/>
                <a:ea typeface="Calibri"/>
                <a:cs typeface="Calibri"/>
              </a:rPr>
              <a:t>EPP: datos básicos</a:t>
            </a:r>
          </a:p>
          <a:p>
            <a:pPr lvl="1"/>
            <a:r>
              <a:rPr lang="es-US" sz="2600" b="0" i="0" strike="noStrike" cap="none" spc="0" baseline="0" dirty="0">
                <a:solidFill>
                  <a:srgbClr val="000000"/>
                </a:solidFill>
                <a:effectLst/>
                <a:latin typeface="Calibri"/>
                <a:ea typeface="Calibri"/>
                <a:cs typeface="Calibri"/>
              </a:rPr>
              <a:t>EPP: cómo ponérselo y quitárselo</a:t>
            </a:r>
          </a:p>
          <a:p>
            <a:pPr lvl="1"/>
            <a:r>
              <a:rPr lang="es-US" sz="2600" b="0" i="0" strike="noStrike" cap="none" spc="0" baseline="0" dirty="0">
                <a:solidFill>
                  <a:srgbClr val="000000"/>
                </a:solidFill>
                <a:effectLst/>
                <a:latin typeface="Calibri"/>
                <a:ea typeface="Calibri"/>
                <a:cs typeface="Calibri"/>
              </a:rPr>
              <a:t>Higiene de las manos</a:t>
            </a:r>
          </a:p>
          <a:p>
            <a:pPr lvl="1"/>
            <a:r>
              <a:rPr lang="es-US" sz="2600" b="0" i="0" strike="noStrike" cap="none" spc="0" baseline="0" dirty="0">
                <a:solidFill>
                  <a:srgbClr val="000000"/>
                </a:solidFill>
                <a:effectLst/>
                <a:latin typeface="Calibri"/>
                <a:ea typeface="Calibri"/>
                <a:cs typeface="Calibri"/>
              </a:rPr>
              <a:t>Estándares de atención para crisis</a:t>
            </a:r>
          </a:p>
          <a:p>
            <a:pPr lvl="1"/>
            <a:r>
              <a:rPr lang="es-US" sz="2600" b="0" i="0" strike="noStrike" cap="none" spc="0" baseline="0" dirty="0">
                <a:solidFill>
                  <a:srgbClr val="000000"/>
                </a:solidFill>
                <a:effectLst/>
                <a:latin typeface="Calibri"/>
                <a:ea typeface="Calibri"/>
                <a:cs typeface="Calibri"/>
              </a:rPr>
              <a:t>Triaje</a:t>
            </a:r>
          </a:p>
          <a:p>
            <a:pPr lvl="1"/>
            <a:r>
              <a:rPr lang="es-US" sz="2600" b="0" i="0" strike="noStrike" cap="none" spc="0" baseline="0" dirty="0">
                <a:solidFill>
                  <a:srgbClr val="000000"/>
                </a:solidFill>
                <a:effectLst/>
                <a:latin typeface="Calibri"/>
                <a:ea typeface="Calibri"/>
                <a:cs typeface="Calibri"/>
              </a:rPr>
              <a:t>Conceptos básicos de microbiología</a:t>
            </a:r>
          </a:p>
          <a:p>
            <a:pPr lvl="1"/>
            <a:r>
              <a:rPr lang="es-US" sz="2600" b="0" i="0" strike="noStrike" cap="none" spc="0" baseline="0" dirty="0">
                <a:solidFill>
                  <a:srgbClr val="000000"/>
                </a:solidFill>
                <a:effectLst/>
                <a:latin typeface="Calibri"/>
                <a:ea typeface="Calibri"/>
                <a:cs typeface="Calibri"/>
              </a:rPr>
              <a:t>Cómo reconocer el riesgo</a:t>
            </a:r>
          </a:p>
          <a:p>
            <a:pPr lvl="1"/>
            <a:r>
              <a:rPr lang="es-US" sz="2600" b="0" i="0" strike="noStrike" cap="none" spc="0" baseline="0" dirty="0">
                <a:solidFill>
                  <a:srgbClr val="000000"/>
                </a:solidFill>
                <a:effectLst/>
                <a:latin typeface="Calibri"/>
                <a:ea typeface="Calibri"/>
                <a:cs typeface="Calibri"/>
              </a:rPr>
              <a:t>Limpieza y desinfección ambiental</a:t>
            </a:r>
          </a:p>
        </p:txBody>
      </p:sp>
      <p:sp>
        <p:nvSpPr>
          <p:cNvPr id="5" name="Rectangle 4">
            <a:extLst>
              <a:ext uri="{FF2B5EF4-FFF2-40B4-BE49-F238E27FC236}">
                <a16:creationId xmlns:a16="http://schemas.microsoft.com/office/drawing/2014/main" xmlns="" id="{23C7BC98-2E9E-402D-90DF-2436EBAA7068}"/>
              </a:ext>
              <a:ext uri="{C183D7F6-B498-43B3-948B-1728B52AA6E4}">
                <adec:decorative xmlns:adec="http://schemas.microsoft.com/office/drawing/2017/decorative" xmlns=""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39A9CAE7-DDA3-4E06-BDA5-9C4FBC4ACFFE}"/>
              </a:ext>
              <a:ext uri="{C183D7F6-B498-43B3-948B-1728B52AA6E4}">
                <adec:decorative xmlns:adec="http://schemas.microsoft.com/office/drawing/2017/decorative" xmlns=""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A92899E1-614C-4E2D-9197-66C782FB013F}"/>
              </a:ext>
              <a:ext uri="{C183D7F6-B498-43B3-948B-1728B52AA6E4}">
                <adec:decorative xmlns:adec="http://schemas.microsoft.com/office/drawing/2017/decorative" xmlns="" val="1"/>
              </a:ext>
            </a:extLst>
          </p:cNvPr>
          <p:cNvSpPr/>
          <p:nvPr/>
        </p:nvSpPr>
        <p:spPr>
          <a:xfrm flipV="1">
            <a:off x="0" y="186238"/>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E101ABAD-6392-4A8A-8429-AD962F3D25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3707" y="6195331"/>
            <a:ext cx="1634834" cy="613913"/>
          </a:xfrm>
          <a:prstGeom prst="rect">
            <a:avLst/>
          </a:prstGeom>
        </p:spPr>
      </p:pic>
    </p:spTree>
    <p:extLst>
      <p:ext uri="{BB962C8B-B14F-4D97-AF65-F5344CB8AC3E}">
        <p14:creationId xmlns:p14="http://schemas.microsoft.com/office/powerpoint/2010/main" val="155065477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061843-9DA0-45C6-A07B-3C986121684D}"/>
              </a:ext>
            </a:extLst>
          </p:cNvPr>
          <p:cNvSpPr>
            <a:spLocks noGrp="1"/>
          </p:cNvSpPr>
          <p:nvPr>
            <p:ph type="title"/>
          </p:nvPr>
        </p:nvSpPr>
        <p:spPr>
          <a:xfrm>
            <a:off x="417443" y="526019"/>
            <a:ext cx="11429999" cy="1325563"/>
          </a:xfrm>
        </p:spPr>
        <p:txBody>
          <a:bodyPr>
            <a:normAutofit/>
          </a:bodyPr>
          <a:lstStyle/>
          <a:p>
            <a:r>
              <a:rPr lang="es-US" sz="4400" b="1" i="0" strike="noStrike" cap="none" spc="0" baseline="0">
                <a:solidFill>
                  <a:srgbClr val="000000"/>
                </a:solidFill>
                <a:effectLst/>
                <a:latin typeface="Calibri"/>
                <a:ea typeface="Calibri"/>
                <a:cs typeface="Calibri"/>
              </a:rPr>
              <a:t>Lo que sé y lo que aún quiero saber...</a:t>
            </a:r>
          </a:p>
        </p:txBody>
      </p:sp>
      <p:graphicFrame>
        <p:nvGraphicFramePr>
          <p:cNvPr id="4" name="Table 4">
            <a:extLst>
              <a:ext uri="{FF2B5EF4-FFF2-40B4-BE49-F238E27FC236}">
                <a16:creationId xmlns:a16="http://schemas.microsoft.com/office/drawing/2014/main" xmlns="" id="{D59539BF-42ED-408C-9B8D-995A5287D46C}"/>
              </a:ext>
            </a:extLst>
          </p:cNvPr>
          <p:cNvGraphicFramePr>
            <a:graphicFrameLocks noGrp="1"/>
          </p:cNvGraphicFramePr>
          <p:nvPr>
            <p:ph idx="1"/>
            <p:extLst>
              <p:ext uri="{D42A27DB-BD31-4B8C-83A1-F6EECF244321}">
                <p14:modId xmlns:p14="http://schemas.microsoft.com/office/powerpoint/2010/main" val="663294688"/>
              </p:ext>
            </p:extLst>
          </p:nvPr>
        </p:nvGraphicFramePr>
        <p:xfrm>
          <a:off x="838200" y="2041301"/>
          <a:ext cx="10515597" cy="4105275"/>
        </p:xfrm>
        <a:graphic>
          <a:graphicData uri="http://schemas.openxmlformats.org/drawingml/2006/table">
            <a:tbl>
              <a:tblPr firstRow="1" bandRow="1">
                <a:tableStyleId>{2D5ABB26-0587-4C30-8999-92F81FD0307C}</a:tableStyleId>
              </a:tblPr>
              <a:tblGrid>
                <a:gridCol w="3505199">
                  <a:extLst>
                    <a:ext uri="{9D8B030D-6E8A-4147-A177-3AD203B41FA5}">
                      <a16:colId xmlns:a16="http://schemas.microsoft.com/office/drawing/2014/main" xmlns="" val="2435228528"/>
                    </a:ext>
                  </a:extLst>
                </a:gridCol>
                <a:gridCol w="3505199">
                  <a:extLst>
                    <a:ext uri="{9D8B030D-6E8A-4147-A177-3AD203B41FA5}">
                      <a16:colId xmlns:a16="http://schemas.microsoft.com/office/drawing/2014/main" xmlns="" val="3191638541"/>
                    </a:ext>
                  </a:extLst>
                </a:gridCol>
                <a:gridCol w="3505199">
                  <a:extLst>
                    <a:ext uri="{9D8B030D-6E8A-4147-A177-3AD203B41FA5}">
                      <a16:colId xmlns:a16="http://schemas.microsoft.com/office/drawing/2014/main" xmlns="" val="2762907762"/>
                    </a:ext>
                  </a:extLst>
                </a:gridCol>
              </a:tblGrid>
              <a:tr h="821055">
                <a:tc>
                  <a:txBody>
                    <a:bodyPr/>
                    <a:lstStyle/>
                    <a:p>
                      <a:r>
                        <a:rPr lang="es-US" sz="1800" b="1" i="0" strike="noStrike" cap="none" spc="0" baseline="0">
                          <a:solidFill>
                            <a:srgbClr val="000000"/>
                          </a:solidFill>
                          <a:effectLst/>
                          <a:latin typeface="Calibri"/>
                          <a:ea typeface="Calibri"/>
                          <a:cs typeface="Calibri"/>
                        </a:rPr>
                        <a:t>Lo que sé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US" sz="1800" b="1" i="0" strike="noStrike" cap="none" spc="0" baseline="0">
                          <a:solidFill>
                            <a:srgbClr val="000000"/>
                          </a:solidFill>
                          <a:effectLst/>
                          <a:latin typeface="Calibri"/>
                          <a:ea typeface="Calibri"/>
                          <a:cs typeface="Calibri"/>
                        </a:rPr>
                        <a:t>Lo que creo que sé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US" sz="1800" b="1" i="0" strike="noStrike" cap="none" spc="0" baseline="0">
                          <a:solidFill>
                            <a:srgbClr val="000000"/>
                          </a:solidFill>
                          <a:effectLst/>
                          <a:latin typeface="Calibri"/>
                          <a:ea typeface="Calibri"/>
                          <a:cs typeface="Calibri"/>
                        </a:rPr>
                        <a:t>Lo que quiero saber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71731289"/>
                  </a:ext>
                </a:extLst>
              </a:tr>
              <a:tr h="82105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50265988"/>
                  </a:ext>
                </a:extLst>
              </a:tr>
              <a:tr h="82105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69887001"/>
                  </a:ext>
                </a:extLst>
              </a:tr>
              <a:tr h="82105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047550480"/>
                  </a:ext>
                </a:extLst>
              </a:tr>
              <a:tr h="82105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20624092"/>
                  </a:ext>
                </a:extLst>
              </a:tr>
            </a:tbl>
          </a:graphicData>
        </a:graphic>
      </p:graphicFrame>
      <p:sp>
        <p:nvSpPr>
          <p:cNvPr id="5" name="Rectangle 4">
            <a:extLst>
              <a:ext uri="{FF2B5EF4-FFF2-40B4-BE49-F238E27FC236}">
                <a16:creationId xmlns:a16="http://schemas.microsoft.com/office/drawing/2014/main" xmlns="" id="{7FCEBA0E-055D-4972-874B-B4150BC8C750}"/>
              </a:ext>
              <a:ext uri="{C183D7F6-B498-43B3-948B-1728B52AA6E4}">
                <adec:decorative xmlns:adec="http://schemas.microsoft.com/office/drawing/2017/decorative" xmlns=""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3DDC782D-F5CB-486E-A04E-99FB61186C16}"/>
              </a:ext>
              <a:ext uri="{C183D7F6-B498-43B3-948B-1728B52AA6E4}">
                <adec:decorative xmlns:adec="http://schemas.microsoft.com/office/drawing/2017/decorative" xmlns=""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2B9C91BD-C1FD-4230-9BF3-C9BA4C3023AB}"/>
              </a:ext>
              <a:ext uri="{C183D7F6-B498-43B3-948B-1728B52AA6E4}">
                <adec:decorative xmlns:adec="http://schemas.microsoft.com/office/drawing/2017/decorative" xmlns="" val="1"/>
              </a:ext>
            </a:extLst>
          </p:cNvPr>
          <p:cNvSpPr/>
          <p:nvPr/>
        </p:nvSpPr>
        <p:spPr>
          <a:xfrm flipV="1">
            <a:off x="0" y="186238"/>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79D98C96-B22C-4759-BB04-4F69670596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3707" y="6195331"/>
            <a:ext cx="1634834" cy="613913"/>
          </a:xfrm>
          <a:prstGeom prst="rect">
            <a:avLst/>
          </a:prstGeom>
        </p:spPr>
      </p:pic>
    </p:spTree>
    <p:extLst>
      <p:ext uri="{BB962C8B-B14F-4D97-AF65-F5344CB8AC3E}">
        <p14:creationId xmlns:p14="http://schemas.microsoft.com/office/powerpoint/2010/main" val="308641264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8F5B0C00-1954-495C-9006-F6D0ADC1E691}"/>
              </a:ext>
            </a:extLst>
          </p:cNvPr>
          <p:cNvSpPr>
            <a:spLocks noGrp="1"/>
          </p:cNvSpPr>
          <p:nvPr>
            <p:ph type="title"/>
          </p:nvPr>
        </p:nvSpPr>
        <p:spPr>
          <a:solidFill>
            <a:schemeClr val="bg1">
              <a:alpha val="50000"/>
            </a:schemeClr>
          </a:solidFill>
        </p:spPr>
        <p:txBody>
          <a:bodyPr>
            <a:normAutofit/>
          </a:bodyPr>
          <a:lstStyle/>
          <a:p>
            <a:r>
              <a:rPr lang="es-US" sz="3600" b="0" i="0" strike="noStrike" cap="none" spc="0" baseline="0">
                <a:solidFill>
                  <a:srgbClr val="000000"/>
                </a:solidFill>
                <a:effectLst/>
                <a:latin typeface="Calibri Light"/>
                <a:ea typeface="Calibri Light"/>
                <a:cs typeface="Calibri Light"/>
              </a:rPr>
              <a:t>Videoblog 99: ¿Cómo se propaga el COVID-19? Revisión (enlace)</a:t>
            </a:r>
          </a:p>
        </p:txBody>
      </p:sp>
      <p:sp>
        <p:nvSpPr>
          <p:cNvPr id="5" name="Rectangle 4">
            <a:extLst>
              <a:ext uri="{FF2B5EF4-FFF2-40B4-BE49-F238E27FC236}">
                <a16:creationId xmlns:a16="http://schemas.microsoft.com/office/drawing/2014/main" xmlns="" id="{DD7C920C-17FA-4361-9BB0-7F79C7E852DE}"/>
              </a:ext>
              <a:ext uri="{C183D7F6-B498-43B3-948B-1728B52AA6E4}">
                <adec:decorative xmlns:adec="http://schemas.microsoft.com/office/drawing/2017/decorative" xmlns=""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50DCED90-8BE3-4C1B-AA7C-28AB95B12630}"/>
              </a:ext>
              <a:ext uri="{C183D7F6-B498-43B3-948B-1728B52AA6E4}">
                <adec:decorative xmlns:adec="http://schemas.microsoft.com/office/drawing/2017/decorative" xmlns=""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978F4939-1C9A-4E01-A2B4-D17D326812D1}"/>
              </a:ext>
              <a:ext uri="{C183D7F6-B498-43B3-948B-1728B52AA6E4}">
                <adec:decorative xmlns:adec="http://schemas.microsoft.com/office/drawing/2017/decorative" xmlns="" val="1"/>
              </a:ext>
            </a:extLst>
          </p:cNvPr>
          <p:cNvSpPr/>
          <p:nvPr/>
        </p:nvSpPr>
        <p:spPr>
          <a:xfrm flipV="1">
            <a:off x="0" y="186238"/>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shield with three human figures with one having a mask and stethoscope on. Project Firstline - CDC's National Training Collaborative for Healthcare Infection Prevention and Control. ">
            <a:extLst>
              <a:ext uri="{FF2B5EF4-FFF2-40B4-BE49-F238E27FC236}">
                <a16:creationId xmlns:a16="http://schemas.microsoft.com/office/drawing/2014/main" xmlns="" id="{7C4B4CBC-0119-4034-997B-B213618E1C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3707" y="6146576"/>
            <a:ext cx="1634834" cy="711424"/>
          </a:xfrm>
          <a:prstGeom prst="rect">
            <a:avLst/>
          </a:prstGeom>
        </p:spPr>
      </p:pic>
      <p:pic>
        <p:nvPicPr>
          <p:cNvPr id="9" name="Picture 8">
            <a:extLst>
              <a:ext uri="{FF2B5EF4-FFF2-40B4-BE49-F238E27FC236}">
                <a16:creationId xmlns:a16="http://schemas.microsoft.com/office/drawing/2014/main" xmlns="" id="{C9A82FF5-6B89-43C7-943A-076E724451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568"/>
            <a:ext cx="12192000" cy="6850863"/>
          </a:xfrm>
          <a:prstGeom prst="rect">
            <a:avLst/>
          </a:prstGeom>
        </p:spPr>
      </p:pic>
      <p:sp>
        <p:nvSpPr>
          <p:cNvPr id="10" name="Title 1">
            <a:extLst>
              <a:ext uri="{FF2B5EF4-FFF2-40B4-BE49-F238E27FC236}">
                <a16:creationId xmlns:a16="http://schemas.microsoft.com/office/drawing/2014/main" xmlns="" id="{4A0581B2-323C-4893-9793-70F724013DA7}"/>
              </a:ext>
            </a:extLst>
          </p:cNvPr>
          <p:cNvSpPr txBox="1"/>
          <p:nvPr/>
        </p:nvSpPr>
        <p:spPr>
          <a:xfrm>
            <a:off x="1537249" y="266835"/>
            <a:ext cx="9050542" cy="743817"/>
          </a:xfrm>
          <a:prstGeom prst="rect">
            <a:avLst/>
          </a:prstGeom>
          <a:solidFill>
            <a:srgbClr val="1B629D"/>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US" sz="4000" b="1" i="0" strike="noStrike" cap="none" spc="0" baseline="0" dirty="0">
                <a:solidFill>
                  <a:srgbClr val="FFFFFF"/>
                </a:solidFill>
                <a:effectLst/>
                <a:latin typeface="Calibri"/>
                <a:ea typeface="Calibri"/>
                <a:cs typeface="Calibri"/>
              </a:rPr>
              <a:t>DENTRO DEL CONTROL DE INFECCIONES</a:t>
            </a:r>
          </a:p>
        </p:txBody>
      </p:sp>
      <p:sp>
        <p:nvSpPr>
          <p:cNvPr id="11" name="Title 1">
            <a:extLst>
              <a:ext uri="{FF2B5EF4-FFF2-40B4-BE49-F238E27FC236}">
                <a16:creationId xmlns:a16="http://schemas.microsoft.com/office/drawing/2014/main" xmlns="" id="{4A0581B2-323C-4893-9793-70F724013DA7}"/>
              </a:ext>
            </a:extLst>
          </p:cNvPr>
          <p:cNvSpPr txBox="1"/>
          <p:nvPr/>
        </p:nvSpPr>
        <p:spPr>
          <a:xfrm>
            <a:off x="165651" y="5627125"/>
            <a:ext cx="3219233" cy="693465"/>
          </a:xfrm>
          <a:prstGeom prst="rect">
            <a:avLst/>
          </a:prstGeom>
          <a:solidFill>
            <a:srgbClr val="1B629D"/>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US" sz="4000" b="1" i="0" strike="noStrike" cap="none" spc="0" baseline="0" dirty="0">
                <a:solidFill>
                  <a:srgbClr val="FFFFFF"/>
                </a:solidFill>
                <a:effectLst/>
                <a:latin typeface="Calibri"/>
                <a:ea typeface="Calibri"/>
                <a:cs typeface="Calibri"/>
              </a:rPr>
              <a:t>EPISODIO 7</a:t>
            </a:r>
            <a:endParaRPr lang="en-US" sz="4000" b="1" dirty="0">
              <a:solidFill>
                <a:schemeClr val="bg1"/>
              </a:solidFill>
              <a:latin typeface="+mn-lt"/>
            </a:endParaRPr>
          </a:p>
        </p:txBody>
      </p:sp>
      <p:sp>
        <p:nvSpPr>
          <p:cNvPr id="12" name="Title 1">
            <a:extLst>
              <a:ext uri="{FF2B5EF4-FFF2-40B4-BE49-F238E27FC236}">
                <a16:creationId xmlns:a16="http://schemas.microsoft.com/office/drawing/2014/main" xmlns="" id="{4A0581B2-323C-4893-9793-70F724013DA7}"/>
              </a:ext>
            </a:extLst>
          </p:cNvPr>
          <p:cNvSpPr txBox="1"/>
          <p:nvPr/>
        </p:nvSpPr>
        <p:spPr>
          <a:xfrm>
            <a:off x="1923755" y="2342222"/>
            <a:ext cx="8277530" cy="2487173"/>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US" sz="5400" b="1" i="0" strike="noStrike" cap="none" spc="0" baseline="0" dirty="0">
                <a:solidFill>
                  <a:srgbClr val="0E3E68"/>
                </a:solidFill>
                <a:effectLst/>
                <a:latin typeface="Calibri"/>
                <a:ea typeface="Calibri"/>
                <a:cs typeface="Calibri"/>
              </a:rPr>
              <a:t>¿CÓMO SE PROPAGA EL COVID-19? REPASO</a:t>
            </a:r>
            <a:endParaRPr lang="en-US" sz="5400" b="1" dirty="0">
              <a:solidFill>
                <a:srgbClr val="0E3E68"/>
              </a:solidFill>
              <a:latin typeface="+mn-lt"/>
            </a:endParaRPr>
          </a:p>
        </p:txBody>
      </p:sp>
    </p:spTree>
    <p:extLst>
      <p:ext uri="{BB962C8B-B14F-4D97-AF65-F5344CB8AC3E}">
        <p14:creationId xmlns:p14="http://schemas.microsoft.com/office/powerpoint/2010/main" val="260972759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2CB6BB-0F22-44CE-99D3-5CF54EEC8DF1}"/>
              </a:ext>
            </a:extLst>
          </p:cNvPr>
          <p:cNvSpPr>
            <a:spLocks noGrp="1"/>
          </p:cNvSpPr>
          <p:nvPr>
            <p:ph type="title"/>
          </p:nvPr>
        </p:nvSpPr>
        <p:spPr>
          <a:xfrm>
            <a:off x="675524" y="365125"/>
            <a:ext cx="10515600" cy="711424"/>
          </a:xfrm>
        </p:spPr>
        <p:txBody>
          <a:bodyPr/>
          <a:lstStyle/>
          <a:p>
            <a:r>
              <a:rPr lang="es-US" sz="4400" b="1" i="0" strike="noStrike" cap="none" spc="0" baseline="0">
                <a:solidFill>
                  <a:srgbClr val="000000"/>
                </a:solidFill>
                <a:effectLst/>
                <a:latin typeface="Calibri"/>
                <a:ea typeface="Calibri"/>
                <a:cs typeface="Calibri"/>
              </a:rPr>
              <a:t>Lo que quiero saber</a:t>
            </a:r>
          </a:p>
        </p:txBody>
      </p:sp>
      <p:sp>
        <p:nvSpPr>
          <p:cNvPr id="3" name="Content Placeholder 2">
            <a:extLst>
              <a:ext uri="{FF2B5EF4-FFF2-40B4-BE49-F238E27FC236}">
                <a16:creationId xmlns:a16="http://schemas.microsoft.com/office/drawing/2014/main" xmlns="" id="{35DD07F5-EDF4-4A2E-B293-A467E76C7D3E}"/>
              </a:ext>
            </a:extLst>
          </p:cNvPr>
          <p:cNvSpPr>
            <a:spLocks noGrp="1"/>
          </p:cNvSpPr>
          <p:nvPr>
            <p:ph idx="1"/>
          </p:nvPr>
        </p:nvSpPr>
        <p:spPr>
          <a:xfrm>
            <a:off x="756684" y="1273869"/>
            <a:ext cx="9535507" cy="481640"/>
          </a:xfrm>
        </p:spPr>
        <p:txBody>
          <a:bodyPr/>
          <a:lstStyle/>
          <a:p>
            <a:pPr marL="0" indent="0">
              <a:buNone/>
            </a:pPr>
            <a:r>
              <a:rPr lang="es-US" sz="2800" b="0" i="0" strike="noStrike" cap="none" spc="0" baseline="0">
                <a:solidFill>
                  <a:srgbClr val="000000"/>
                </a:solidFill>
                <a:effectLst/>
                <a:latin typeface="Calibri"/>
                <a:ea typeface="Calibri"/>
                <a:cs typeface="Calibri"/>
                <a:hlinkClick r:id="rId3" history="0"/>
              </a:rPr>
              <a:t>Recursos | Proyecto Firstline | Control de infecciones | CDC</a:t>
            </a:r>
            <a:r>
              <a:rPr lang="es-US" sz="2800" b="0" i="0" strike="noStrike" cap="none" spc="0" baseline="0">
                <a:solidFill>
                  <a:srgbClr val="000000"/>
                </a:solidFill>
                <a:effectLst/>
                <a:latin typeface="Calibri"/>
                <a:ea typeface="Calibri"/>
                <a:cs typeface="Calibri"/>
              </a:rPr>
              <a:t> </a:t>
            </a:r>
          </a:p>
        </p:txBody>
      </p:sp>
      <p:pic>
        <p:nvPicPr>
          <p:cNvPr id="8" name="Picture 7" descr="Captura de pantalla de la página web de recursos del Proyecto Firstline. ">
            <a:extLst>
              <a:ext uri="{FF2B5EF4-FFF2-40B4-BE49-F238E27FC236}">
                <a16:creationId xmlns:a16="http://schemas.microsoft.com/office/drawing/2014/main" xmlns="" id="{56CF9626-B755-4053-8BEE-71469E77849E}"/>
              </a:ext>
            </a:extLst>
          </p:cNvPr>
          <p:cNvPicPr>
            <a:picLocks noChangeAspect="1"/>
          </p:cNvPicPr>
          <p:nvPr/>
        </p:nvPicPr>
        <p:blipFill>
          <a:blip r:embed="rId4"/>
          <a:srcRect l="3513" t="12830" r="5548" b="4631"/>
          <a:stretch>
            <a:fillRect/>
          </a:stretch>
        </p:blipFill>
        <p:spPr>
          <a:xfrm>
            <a:off x="2029069" y="2261418"/>
            <a:ext cx="6990736" cy="3569109"/>
          </a:xfrm>
          <a:prstGeom prst="rect">
            <a:avLst/>
          </a:prstGeom>
          <a:ln>
            <a:noFill/>
          </a:ln>
          <a:effectLst>
            <a:outerShdw blurRad="292100" dist="139700" dir="2700000" algn="tl" rotWithShape="0">
              <a:srgbClr val="333333">
                <a:alpha val="65000"/>
              </a:srgbClr>
            </a:outerShdw>
          </a:effectLst>
        </p:spPr>
      </p:pic>
      <p:sp>
        <p:nvSpPr>
          <p:cNvPr id="4" name="Rectangle 3">
            <a:extLst>
              <a:ext uri="{FF2B5EF4-FFF2-40B4-BE49-F238E27FC236}">
                <a16:creationId xmlns:a16="http://schemas.microsoft.com/office/drawing/2014/main" xmlns="" id="{6CB3184B-E340-4CC5-8A14-745B8E4343FC}"/>
              </a:ext>
              <a:ext uri="{C183D7F6-B498-43B3-948B-1728B52AA6E4}">
                <adec:decorative xmlns:adec="http://schemas.microsoft.com/office/drawing/2017/decorative" xmlns=""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83BBC3C9-92B6-4E37-BD85-FEDB163A20EF}"/>
              </a:ext>
              <a:ext uri="{C183D7F6-B498-43B3-948B-1728B52AA6E4}">
                <adec:decorative xmlns:adec="http://schemas.microsoft.com/office/drawing/2017/decorative" xmlns=""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99228D67-BFED-4C26-873A-9AB1AF44AC13}"/>
              </a:ext>
              <a:ext uri="{C183D7F6-B498-43B3-948B-1728B52AA6E4}">
                <adec:decorative xmlns:adec="http://schemas.microsoft.com/office/drawing/2017/decorative" xmlns="" val="1"/>
              </a:ext>
            </a:extLst>
          </p:cNvPr>
          <p:cNvSpPr/>
          <p:nvPr/>
        </p:nvSpPr>
        <p:spPr>
          <a:xfrm flipV="1">
            <a:off x="0" y="186238"/>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2F69CC5F-44D9-400B-9C58-641C927244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73707" y="6195331"/>
            <a:ext cx="1634834" cy="613913"/>
          </a:xfrm>
          <a:prstGeom prst="rect">
            <a:avLst/>
          </a:prstGeom>
        </p:spPr>
      </p:pic>
    </p:spTree>
    <p:extLst>
      <p:ext uri="{BB962C8B-B14F-4D97-AF65-F5344CB8AC3E}">
        <p14:creationId xmlns:p14="http://schemas.microsoft.com/office/powerpoint/2010/main" val="311384569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BDD129-65DE-4CBC-B6BF-2C1F2A829F0B}"/>
              </a:ext>
            </a:extLst>
          </p:cNvPr>
          <p:cNvSpPr>
            <a:spLocks noGrp="1"/>
          </p:cNvSpPr>
          <p:nvPr>
            <p:ph type="title"/>
          </p:nvPr>
        </p:nvSpPr>
        <p:spPr/>
        <p:txBody>
          <a:bodyPr/>
          <a:lstStyle/>
          <a:p>
            <a:r>
              <a:rPr lang="es-US" sz="4400" b="1" i="0" strike="noStrike" cap="none" spc="0" baseline="0">
                <a:solidFill>
                  <a:srgbClr val="000000"/>
                </a:solidFill>
                <a:effectLst/>
                <a:latin typeface="Calibri"/>
                <a:ea typeface="Calibri"/>
                <a:cs typeface="Calibri"/>
              </a:rPr>
              <a:t>Volvamos a reunirnos</a:t>
            </a:r>
          </a:p>
        </p:txBody>
      </p:sp>
      <p:sp>
        <p:nvSpPr>
          <p:cNvPr id="3" name="Content Placeholder 2">
            <a:extLst>
              <a:ext uri="{FF2B5EF4-FFF2-40B4-BE49-F238E27FC236}">
                <a16:creationId xmlns:a16="http://schemas.microsoft.com/office/drawing/2014/main" xmlns="" id="{84B8B7D1-C774-427C-A95B-2E418DD3F509}"/>
              </a:ext>
            </a:extLst>
          </p:cNvPr>
          <p:cNvSpPr>
            <a:spLocks noGrp="1"/>
          </p:cNvSpPr>
          <p:nvPr>
            <p:ph idx="1"/>
          </p:nvPr>
        </p:nvSpPr>
        <p:spPr/>
        <p:txBody>
          <a:bodyPr/>
          <a:lstStyle/>
          <a:p>
            <a:r>
              <a:rPr lang="es-US" sz="2800" b="0" i="0" strike="noStrike" cap="none" spc="0" baseline="0">
                <a:solidFill>
                  <a:srgbClr val="000000"/>
                </a:solidFill>
                <a:effectLst/>
                <a:latin typeface="Calibri"/>
                <a:ea typeface="Calibri"/>
                <a:cs typeface="Calibri"/>
              </a:rPr>
              <a:t>¿Qué recursos encontraron? </a:t>
            </a:r>
          </a:p>
          <a:p>
            <a:r>
              <a:rPr lang="es-US" sz="2800" b="0" i="0" strike="noStrike" cap="none" spc="0" baseline="0">
                <a:solidFill>
                  <a:srgbClr val="000000"/>
                </a:solidFill>
                <a:effectLst/>
                <a:latin typeface="Calibri"/>
                <a:ea typeface="Calibri"/>
                <a:cs typeface="Calibri"/>
              </a:rPr>
              <a:t>¿Los ayudaron a encontrar respuestas a las preguntas que todavía tienen? </a:t>
            </a:r>
          </a:p>
          <a:p>
            <a:pPr lvl="1"/>
            <a:r>
              <a:rPr lang="es-US" sz="2400" b="0" i="0" strike="noStrike" cap="none" spc="0" baseline="0">
                <a:solidFill>
                  <a:srgbClr val="000000"/>
                </a:solidFill>
                <a:effectLst/>
                <a:latin typeface="Calibri"/>
                <a:ea typeface="Calibri"/>
                <a:cs typeface="Calibri"/>
              </a:rPr>
              <a:t>Si no es así, ¿encontraron preguntas similares? ¿Qué aprendieron? </a:t>
            </a:r>
          </a:p>
        </p:txBody>
      </p:sp>
      <p:sp>
        <p:nvSpPr>
          <p:cNvPr id="4" name="Rectangle 3">
            <a:extLst>
              <a:ext uri="{FF2B5EF4-FFF2-40B4-BE49-F238E27FC236}">
                <a16:creationId xmlns:a16="http://schemas.microsoft.com/office/drawing/2014/main" xmlns="" id="{63296369-1B80-4A5A-9581-CE9E1399C9F3}"/>
              </a:ext>
              <a:ext uri="{C183D7F6-B498-43B3-948B-1728B52AA6E4}">
                <adec:decorative xmlns:adec="http://schemas.microsoft.com/office/drawing/2017/decorative" xmlns=""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1FC17325-01FC-4BA9-BB2C-04DDD3F34ACD}"/>
              </a:ext>
              <a:ext uri="{C183D7F6-B498-43B3-948B-1728B52AA6E4}">
                <adec:decorative xmlns:adec="http://schemas.microsoft.com/office/drawing/2017/decorative" xmlns=""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8661B026-2C18-409F-AE14-35700117098B}"/>
              </a:ext>
              <a:ext uri="{C183D7F6-B498-43B3-948B-1728B52AA6E4}">
                <adec:decorative xmlns:adec="http://schemas.microsoft.com/office/drawing/2017/decorative" xmlns="" val="1"/>
              </a:ext>
            </a:extLst>
          </p:cNvPr>
          <p:cNvSpPr/>
          <p:nvPr/>
        </p:nvSpPr>
        <p:spPr>
          <a:xfrm flipV="1">
            <a:off x="0" y="186238"/>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7316A154-4FF9-4349-BC5E-5463B46681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3707" y="6195331"/>
            <a:ext cx="1634834" cy="613913"/>
          </a:xfrm>
          <a:prstGeom prst="rect">
            <a:avLst/>
          </a:prstGeom>
        </p:spPr>
      </p:pic>
    </p:spTree>
    <p:extLst>
      <p:ext uri="{BB962C8B-B14F-4D97-AF65-F5344CB8AC3E}">
        <p14:creationId xmlns:p14="http://schemas.microsoft.com/office/powerpoint/2010/main" val="1715055850"/>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1.02.28"/>
  <p:tag name="AS_TITLE" val="Aspose.Slides for Java"/>
  <p:tag name="AS_VERSION" val="21.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8B19DEB749D044A1284B1E650E3D58" ma:contentTypeVersion="15" ma:contentTypeDescription="Create a new document." ma:contentTypeScope="" ma:versionID="c5e3052253d2171c7e60ceaa25a89816">
  <xsd:schema xmlns:xsd="http://www.w3.org/2001/XMLSchema" xmlns:xs="http://www.w3.org/2001/XMLSchema" xmlns:p="http://schemas.microsoft.com/office/2006/metadata/properties" xmlns:ns2="1483b978-e15e-4754-9528-54c1cd79355d" xmlns:ns3="127d437d-f593-491f-9dd3-1a2737424c79" targetNamespace="http://schemas.microsoft.com/office/2006/metadata/properties" ma:root="true" ma:fieldsID="67269a51d725dab85bbc561dbf03ff54" ns2:_="" ns3:_="">
    <xsd:import namespace="1483b978-e15e-4754-9528-54c1cd79355d"/>
    <xsd:import namespace="127d437d-f593-491f-9dd3-1a2737424c7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83b978-e15e-4754-9528-54c1cd7935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7d437d-f593-491f-9dd3-1a2737424c7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file>

<file path=customXml/itemProps1.xml><?xml version="1.0" encoding="utf-8"?>
<ds:datastoreItem xmlns:ds="http://schemas.openxmlformats.org/officeDocument/2006/customXml" ds:itemID="{0459ED55-48ED-4E5C-B3D5-08B54D8C9F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83b978-e15e-4754-9528-54c1cd79355d"/>
    <ds:schemaRef ds:uri="127d437d-f593-491f-9dd3-1a2737424c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22C5365-EB37-40F0-8E2D-0C5492F8792E}">
  <ds:schemaRefs>
    <ds:schemaRef ds:uri="http://purl.org/dc/elements/1.1/"/>
    <ds:schemaRef ds:uri="1483b978-e15e-4754-9528-54c1cd79355d"/>
    <ds:schemaRef ds:uri="http://purl.org/dc/terms/"/>
    <ds:schemaRef ds:uri="http://schemas.microsoft.com/office/infopath/2007/PartnerControls"/>
    <ds:schemaRef ds:uri="http://schemas.microsoft.com/office/2006/metadata/properties"/>
    <ds:schemaRef ds:uri="http://schemas.microsoft.com/office/2006/documentManagement/types"/>
    <ds:schemaRef ds:uri="http://purl.org/dc/dcmitype/"/>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27B26E7-F887-47ED-BD10-642507F30A5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1591</Words>
  <Application>Microsoft Office PowerPoint</Application>
  <PresentationFormat>Widescreen</PresentationFormat>
  <Paragraphs>149</Paragraphs>
  <Slides>14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Symbol</vt:lpstr>
      <vt:lpstr>Office Theme</vt:lpstr>
      <vt:lpstr> Tema 5: Cómo se propaga el COVID-19: repaso [Fecha de la capacitación] </vt:lpstr>
      <vt:lpstr>Programa</vt:lpstr>
      <vt:lpstr>Objetivo de aprendizaje</vt:lpstr>
      <vt:lpstr>Pensando en la sesión pasada...</vt:lpstr>
      <vt:lpstr>Temas de la sesión</vt:lpstr>
      <vt:lpstr>Lo que sé y lo que aún quiero saber...</vt:lpstr>
      <vt:lpstr>Videoblog 99: ¿Cómo se propaga el COVID-19? Revisión (enlace)</vt:lpstr>
      <vt:lpstr>Lo que quiero saber</vt:lpstr>
      <vt:lpstr>Volvamos a reunirnos</vt:lpstr>
      <vt:lpstr>Materiales de ayuda para el trabajo disponibles para ustedes</vt:lpstr>
      <vt:lpstr>Reflexiones</vt:lpstr>
      <vt:lpstr>Mensajes clave</vt:lpstr>
      <vt:lpstr>Recursos y sesiones de capacitación futuras</vt:lpstr>
      <vt:lpstr>Formulario de comentarios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5: Brief Review of Transmission [Date of training]</dc:title>
  <dc:creator>Thomas, Joyce (CDC/DDID/NCEZID/DHQP) (CTR)</dc:creator>
  <cp:lastModifiedBy>Jac Abbott</cp:lastModifiedBy>
  <cp:revision>41</cp:revision>
  <dcterms:created xsi:type="dcterms:W3CDTF">2021-01-25T18:27:20Z</dcterms:created>
  <dcterms:modified xsi:type="dcterms:W3CDTF">2021-09-09T16:11:36Z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0x010100D78B19DEB749D044A1284B1E650E3D58</vt:lpwstr>
  </property>
  <property fmtid="{D5CDD505-2E9C-101B-9397-08002B2CF9AE}" pid="3" name="MSIP_Label_7b94a7b8-f06c-4dfe-bdcc-9b548fd58c31_ActionId">
    <vt:lpwstr>455e4192-4ffd-4a55-8860-5ecf94aecfb1</vt:lpwstr>
  </property>
  <property fmtid="{D5CDD505-2E9C-101B-9397-08002B2CF9AE}" pid="4" name="MSIP_Label_7b94a7b8-f06c-4dfe-bdcc-9b548fd58c31_ContentBits">
    <vt:lpwstr>0</vt:lpwstr>
  </property>
  <property fmtid="{D5CDD505-2E9C-101B-9397-08002B2CF9AE}" pid="5" name="MSIP_Label_7b94a7b8-f06c-4dfe-bdcc-9b548fd58c31_Enabled">
    <vt:lpwstr>true</vt:lpwstr>
  </property>
  <property fmtid="{D5CDD505-2E9C-101B-9397-08002B2CF9AE}" pid="6" name="MSIP_Label_7b94a7b8-f06c-4dfe-bdcc-9b548fd58c31_Method">
    <vt:lpwstr>Privileged</vt:lpwstr>
  </property>
  <property fmtid="{D5CDD505-2E9C-101B-9397-08002B2CF9AE}" pid="7" name="MSIP_Label_7b94a7b8-f06c-4dfe-bdcc-9b548fd58c31_Name">
    <vt:lpwstr>7b94a7b8-f06c-4dfe-bdcc-9b548fd58c31</vt:lpwstr>
  </property>
  <property fmtid="{D5CDD505-2E9C-101B-9397-08002B2CF9AE}" pid="8" name="MSIP_Label_7b94a7b8-f06c-4dfe-bdcc-9b548fd58c31_SetDate">
    <vt:lpwstr>2021-01-25T18:39:24Z</vt:lpwstr>
  </property>
  <property fmtid="{D5CDD505-2E9C-101B-9397-08002B2CF9AE}" pid="9" name="MSIP_Label_7b94a7b8-f06c-4dfe-bdcc-9b548fd58c31_SiteId">
    <vt:lpwstr>9ce70869-60db-44fd-abe8-d2767077fc8f</vt:lpwstr>
  </property>
</Properties>
</file>