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99" r:id="rId5"/>
    <p:sldId id="300" r:id="rId6"/>
    <p:sldId id="258" r:id="rId7"/>
    <p:sldId id="301" r:id="rId8"/>
    <p:sldId id="302" r:id="rId9"/>
    <p:sldId id="303" r:id="rId10"/>
    <p:sldId id="310" r:id="rId11"/>
    <p:sldId id="304" r:id="rId12"/>
    <p:sldId id="305" r:id="rId13"/>
    <p:sldId id="306" r:id="rId14"/>
    <p:sldId id="307" r:id="rId15"/>
    <p:sldId id="308" r:id="rId16"/>
    <p:sldId id="309"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53081" autoAdjust="0"/>
  </p:normalViewPr>
  <p:slideViewPr>
    <p:cSldViewPr snapToGrid="0">
      <p:cViewPr varScale="1">
        <p:scale>
          <a:sx n="60" d="100"/>
          <a:sy n="60" d="100"/>
        </p:scale>
        <p:origin x="84" y="96"/>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userId="39b54e8a-75b3-4198-bd57-c5a7d40723ea" providerId="ADAL" clId="{C60E2084-708A-43C3-A54C-315EEB7B1812}"/>
    <pc:docChg chg="modSld">
      <pc:chgData name="Jacqueline" userId="39b54e8a-75b3-4198-bd57-c5a7d40723ea" providerId="ADAL" clId="{C60E2084-708A-43C3-A54C-315EEB7B1812}" dt="2021-08-26T17:07:32.761" v="2"/>
      <pc:docMkLst>
        <pc:docMk/>
      </pc:docMkLst>
      <pc:sldChg chg="modNotesTx">
        <pc:chgData name="Jacqueline" userId="39b54e8a-75b3-4198-bd57-c5a7d40723ea" providerId="ADAL" clId="{C60E2084-708A-43C3-A54C-315EEB7B1812}" dt="2021-08-26T17:07:32.761" v="2"/>
        <pc:sldMkLst>
          <pc:docMk/>
          <pc:sldMk cId="1594676015" sldId="303"/>
        </pc:sldMkLst>
      </pc:sldChg>
    </pc:docChg>
  </pc:docChgLst>
  <pc:docChgLst>
    <pc:chgData name="Woodring, Jacqueline M. (CDC/DDID/NCEZID/DHQP)" userId="39b54e8a-75b3-4198-bd57-c5a7d40723ea" providerId="ADAL" clId="{C60E2084-708A-43C3-A54C-315EEB7B1812}"/>
    <pc:docChg chg="modSld">
      <pc:chgData name="Woodring, Jacqueline M. (CDC/DDID/NCEZID/DHQP)" userId="39b54e8a-75b3-4198-bd57-c5a7d40723ea" providerId="ADAL" clId="{C60E2084-708A-43C3-A54C-315EEB7B1812}" dt="2021-08-31T16:42:38.477" v="0"/>
      <pc:docMkLst>
        <pc:docMk/>
      </pc:docMkLst>
      <pc:sldChg chg="modNotesTx">
        <pc:chgData name="Woodring, Jacqueline M. (CDC/DDID/NCEZID/DHQP)" userId="39b54e8a-75b3-4198-bd57-c5a7d40723ea" providerId="ADAL" clId="{C60E2084-708A-43C3-A54C-315EEB7B1812}" dt="2021-08-31T16:42:38.477" v="0"/>
        <pc:sldMkLst>
          <pc:docMk/>
          <pc:sldMk cId="1594676015"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D530C-B67A-4744-BE92-EE3B5FBEB952}"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38F98-DE38-4B53-B267-1DF33CC84ADC}" type="slidenum">
              <a:rPr lang="en-US" smtClean="0"/>
              <a:t>‹#›</a:t>
            </a:fld>
            <a:endParaRPr lang="en-US"/>
          </a:p>
        </p:txBody>
      </p:sp>
    </p:spTree>
    <p:extLst>
      <p:ext uri="{BB962C8B-B14F-4D97-AF65-F5344CB8AC3E}">
        <p14:creationId xmlns:p14="http://schemas.microsoft.com/office/powerpoint/2010/main" val="2884833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LZZz1yMGv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CD738F98-DE38-4B53-B267-1DF33CC84ADC}" type="slidenum">
              <a:rPr lang="en-US" smtClean="0"/>
              <a:t>1</a:t>
            </a:fld>
            <a:endParaRPr lang="en-US"/>
          </a:p>
        </p:txBody>
      </p:sp>
    </p:spTree>
    <p:extLst>
      <p:ext uri="{BB962C8B-B14F-4D97-AF65-F5344CB8AC3E}">
        <p14:creationId xmlns:p14="http://schemas.microsoft.com/office/powerpoint/2010/main" val="2634395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11</a:t>
            </a:fld>
            <a:endParaRPr lang="en-US"/>
          </a:p>
        </p:txBody>
      </p:sp>
    </p:spTree>
    <p:extLst>
      <p:ext uri="{BB962C8B-B14F-4D97-AF65-F5344CB8AC3E}">
        <p14:creationId xmlns:p14="http://schemas.microsoft.com/office/powerpoint/2010/main" val="11953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“Continúen explorando estos temas por su cuenta, utilizando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13</a:t>
            </a:fld>
            <a:endParaRPr lang="en-US"/>
          </a:p>
        </p:txBody>
      </p:sp>
    </p:spTree>
    <p:extLst>
      <p:ext uri="{BB962C8B-B14F-4D97-AF65-F5344CB8AC3E}">
        <p14:creationId xmlns:p14="http://schemas.microsoft.com/office/powerpoint/2010/main" val="99881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Firstline. Hoy, revisaremos lo que hemos aprendido en las sesiones pasadas sobre cómo se propaga el COVID-19”.</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2</a:t>
            </a:fld>
            <a:endParaRPr lang="en-US"/>
          </a:p>
        </p:txBody>
      </p:sp>
    </p:spTree>
    <p:extLst>
      <p:ext uri="{BB962C8B-B14F-4D97-AF65-F5344CB8AC3E}">
        <p14:creationId xmlns:p14="http://schemas.microsoft.com/office/powerpoint/2010/main" val="70167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“Hoy vamos a repasar estos conceptos, y a pensar en las preguntas que hemos respondido y en las nuevas preguntas que tenemos. Quizás recuerden una diapositiva similar a esta de nuestra primera sesión. A la izquierda, se encuentran los temas que hemos comenzado a tratar. A la derecha, se encuentran temas y tópicos más amplios incluidos en la serie de capacitación. </a:t>
            </a:r>
            <a:r>
              <a:rPr lang="es-US" sz="1200" b="1" i="0" strike="noStrike" cap="none" spc="0" baseline="0" dirty="0">
                <a:solidFill>
                  <a:srgbClr val="000000"/>
                </a:solidFill>
                <a:effectLst/>
                <a:latin typeface="Calibri"/>
                <a:ea typeface="Calibri"/>
                <a:cs typeface="Calibri"/>
              </a:rPr>
              <a:t>¿Qué temas de la derecha creen que comprenden mejor que antes?</a:t>
            </a:r>
            <a:r>
              <a:rPr lang="es-US" sz="1200" b="0" i="0" strike="noStrike" cap="none" spc="0" baseline="0" dirty="0">
                <a:solidFill>
                  <a:srgbClr val="000000"/>
                </a:solidFill>
                <a:effectLst/>
                <a:latin typeface="Calibri"/>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Después de que la audiencia haya respondido</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“Ahora, miren la lista a la izquierda. Esperamos que todos hayamos aprendido juntos alguna información nueva. Tomémonos un minuto para reflexionar sobre ese aprendizaje”.</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4</a:t>
            </a:fld>
            <a:endParaRPr lang="en-US"/>
          </a:p>
        </p:txBody>
      </p:sp>
    </p:spTree>
    <p:extLst>
      <p:ext uri="{BB962C8B-B14F-4D97-AF65-F5344CB8AC3E}">
        <p14:creationId xmlns:p14="http://schemas.microsoft.com/office/powerpoint/2010/main" val="37365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“Busquen en su folleto del participante el espacio en blanco para llevar un registro de esta sesión y preparen una tabla simple para ustedes mismos como la que aparece en la pantalla. Tómense un momento para completarla, según el contenido que hemos cubierto hasta ahora. Esta es su oportunidad de anotar lo que han aprendido y lo que aún desean saber. Intenten completar las tres columnas”.</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5</a:t>
            </a:fld>
            <a:endParaRPr lang="en-US"/>
          </a:p>
        </p:txBody>
      </p:sp>
    </p:spTree>
    <p:extLst>
      <p:ext uri="{BB962C8B-B14F-4D97-AF65-F5344CB8AC3E}">
        <p14:creationId xmlns:p14="http://schemas.microsoft.com/office/powerpoint/2010/main" val="276730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https://www.youtube.com/watch?v=1LZZz1yMGvY</a:t>
            </a:r>
            <a:endParaRPr lang="en-US" sz="1050" kern="1200" dirty="0">
              <a:solidFill>
                <a:schemeClr val="tx1"/>
              </a:solidFill>
              <a:effectLst/>
              <a:latin typeface="+mn-lt"/>
              <a:ea typeface="+mn-ea"/>
              <a:cs typeface="+mn-cs"/>
            </a:endParaRPr>
          </a:p>
          <a:p>
            <a:pPr marL="0" indent="0">
              <a:buNone/>
            </a:pPr>
            <a:endParaRPr lang="en-US" sz="1200" dirty="0"/>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200" dirty="0"/>
          </a:p>
          <a:p>
            <a:pPr marL="0" indent="0">
              <a:buNone/>
            </a:pPr>
            <a:endParaRPr lang="en-US" sz="1200" i="1"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“Vamos a volver a estas listas en un momento. Primero, veamos cómo la Dra. Carlson resume ‘lo que sabemos’ colectivamente, en función de las sesiones que hemos tenido hasta ahora”.</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[Después del video]</a:t>
            </a:r>
          </a:p>
          <a:p>
            <a:r>
              <a:rPr lang="es-US" sz="1200" b="0" i="0" strike="noStrike" cap="none" spc="0" baseline="0" dirty="0">
                <a:solidFill>
                  <a:srgbClr val="000000"/>
                </a:solidFill>
                <a:effectLst/>
                <a:latin typeface="Calibri"/>
                <a:ea typeface="Calibri"/>
                <a:cs typeface="Calibri"/>
              </a:rPr>
              <a:t>“Si desean hacer algún cambio en sus listas, ¡no duden en hacerlo!”.</a:t>
            </a:r>
          </a:p>
          <a:p>
            <a:pPr marL="0" indent="0">
              <a:buNone/>
            </a:pPr>
            <a:endParaRPr lang="en-US" sz="1200" i="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6</a:t>
            </a:fld>
            <a:endParaRPr lang="en-US"/>
          </a:p>
        </p:txBody>
      </p:sp>
    </p:spTree>
    <p:extLst>
      <p:ext uri="{BB962C8B-B14F-4D97-AF65-F5344CB8AC3E}">
        <p14:creationId xmlns:p14="http://schemas.microsoft.com/office/powerpoint/2010/main" val="28713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Transcripción:</a:t>
            </a:r>
          </a:p>
          <a:p>
            <a:r>
              <a:rPr lang="es-US" sz="1200" b="0" i="0" strike="noStrike" cap="none" spc="0" baseline="0" dirty="0">
                <a:solidFill>
                  <a:srgbClr val="000000"/>
                </a:solidFill>
                <a:effectLst/>
                <a:latin typeface="Calibri"/>
                <a:ea typeface="Calibri"/>
                <a:cs typeface="Calibri"/>
              </a:rPr>
              <a:t>“Veamos nuevamente la primera columna de sus tablas. </a:t>
            </a:r>
            <a:r>
              <a:rPr lang="es-US" sz="1200" b="1" i="0" strike="noStrike" cap="none" spc="0" baseline="0" dirty="0">
                <a:solidFill>
                  <a:srgbClr val="000000"/>
                </a:solidFill>
                <a:effectLst/>
                <a:latin typeface="Calibri"/>
                <a:ea typeface="Calibri"/>
                <a:cs typeface="Calibri"/>
              </a:rPr>
              <a:t>¿Alguien quiere compartir lo que le parece más interesante o convincente sobre los elementos que han enumerado en esta columna?</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7</a:t>
            </a:fld>
            <a:endParaRPr lang="en-US"/>
          </a:p>
        </p:txBody>
      </p:sp>
    </p:spTree>
    <p:extLst>
      <p:ext uri="{BB962C8B-B14F-4D97-AF65-F5344CB8AC3E}">
        <p14:creationId xmlns:p14="http://schemas.microsoft.com/office/powerpoint/2010/main" val="427186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Transcripción:</a:t>
            </a:r>
          </a:p>
          <a:p>
            <a:r>
              <a:rPr lang="es-US" sz="1200" b="0" i="0" strike="noStrike" cap="none" spc="0" baseline="0" dirty="0">
                <a:solidFill>
                  <a:srgbClr val="000000"/>
                </a:solidFill>
                <a:effectLst/>
                <a:latin typeface="Calibri"/>
                <a:ea typeface="Calibri"/>
                <a:cs typeface="Calibri"/>
              </a:rPr>
              <a:t>“Ahora, hablemos de la última columna, lo que queremos saber. Según lo analizado en la primera sesión, los CDC están recopilando activamente preguntas de los participantes y generarán futuros </a:t>
            </a:r>
            <a:r>
              <a:rPr lang="es-US" sz="1200" b="0" i="0" strike="noStrike" cap="none" spc="0" baseline="0" dirty="0" err="1">
                <a:solidFill>
                  <a:srgbClr val="000000"/>
                </a:solidFill>
                <a:effectLst/>
                <a:latin typeface="Calibri"/>
                <a:ea typeface="Calibri"/>
                <a:cs typeface="Calibri"/>
              </a:rPr>
              <a:t>vlogs</a:t>
            </a:r>
            <a:r>
              <a:rPr lang="es-US" sz="1200" b="0" i="0" strike="noStrike" cap="none" spc="0" baseline="0" dirty="0">
                <a:solidFill>
                  <a:srgbClr val="000000"/>
                </a:solidFill>
                <a:effectLst/>
                <a:latin typeface="Calibri"/>
                <a:ea typeface="Calibri"/>
                <a:cs typeface="Calibri"/>
              </a:rPr>
              <a:t> y otros recursos para responder estas preguntas. Algunas de ellas también serán un enfoque directo de las sesiones futuras, como una mirada más detallada a las recomendaciones específicas para el equipo de protección personal, la higiene de manos, el </a:t>
            </a:r>
            <a:r>
              <a:rPr lang="es-US" sz="1200" b="0" i="0" strike="noStrike" cap="none" spc="0" baseline="0" dirty="0" err="1">
                <a:solidFill>
                  <a:srgbClr val="000000"/>
                </a:solidFill>
                <a:effectLst/>
                <a:latin typeface="Calibri"/>
                <a:ea typeface="Calibri"/>
                <a:cs typeface="Calibri"/>
              </a:rPr>
              <a:t>triaje</a:t>
            </a:r>
            <a:r>
              <a:rPr lang="es-US" sz="1200" b="0" i="0" strike="noStrike" cap="none" spc="0" baseline="0" dirty="0">
                <a:solidFill>
                  <a:srgbClr val="000000"/>
                </a:solidFill>
                <a:effectLst/>
                <a:latin typeface="Calibri"/>
                <a:ea typeface="Calibri"/>
                <a:cs typeface="Calibri"/>
              </a:rPr>
              <a:t> y la evaluación, el control de fuentes, y la desinfección y la limpieza ambiental. Pero hay mucho que podemos aprender ahora también.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Tómense un momento para visitar y marcar la página de recursos del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de los CDC para familiarizarse con los recursos disponibles. </a:t>
            </a:r>
          </a:p>
          <a:p>
            <a:r>
              <a:rPr lang="es-US" sz="1200" b="0" i="0" strike="noStrike" cap="none" spc="0" baseline="0" dirty="0">
                <a:solidFill>
                  <a:srgbClr val="000000"/>
                </a:solidFill>
                <a:effectLst/>
                <a:latin typeface="Calibri"/>
                <a:ea typeface="Calibri"/>
                <a:cs typeface="Calibri"/>
              </a:rPr>
              <a:t>[</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Recursos | Proyecto </a:t>
            </a:r>
            <a:r>
              <a:rPr lang="es-US" sz="1200" b="0" i="0" u="sng" strike="noStrike" cap="none" spc="0" baseline="0" dirty="0" err="1">
                <a:solidFill>
                  <a:srgbClr val="000000"/>
                </a:solidFill>
                <a:effectLst/>
                <a:uFill>
                  <a:solidFill>
                    <a:srgbClr val="000000"/>
                  </a:solidFill>
                </a:uFill>
                <a:latin typeface="Calibri"/>
                <a:ea typeface="Calibri"/>
                <a:cs typeface="Calibri"/>
                <a:hlinkClick r:id="rId3" history="0"/>
              </a:rPr>
              <a:t>Firstline</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 | Control de infecciones | CDC</a:t>
            </a:r>
            <a:r>
              <a:rPr lang="es-US" sz="1200" b="0" i="0" strike="noStrike" cap="none" spc="0" baseline="0" dirty="0">
                <a:solidFill>
                  <a:srgbClr val="000000"/>
                </a:solidFill>
                <a:effectLst/>
                <a:latin typeface="Calibri"/>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Allí encontrarán gráficos, videos titulados </a:t>
            </a:r>
            <a:r>
              <a:rPr lang="es-US" sz="1200" b="0" i="1" strike="noStrike" cap="none" spc="0" baseline="0" dirty="0" err="1">
                <a:solidFill>
                  <a:srgbClr val="000000"/>
                </a:solidFill>
                <a:effectLst/>
                <a:latin typeface="Calibri"/>
                <a:ea typeface="Calibri"/>
                <a:cs typeface="Calibri"/>
              </a:rPr>
              <a:t>Inside</a:t>
            </a:r>
            <a:r>
              <a:rPr lang="es-US" sz="1200" b="0" i="1" strike="noStrike" cap="none" spc="0" baseline="0" dirty="0">
                <a:solidFill>
                  <a:srgbClr val="000000"/>
                </a:solidFill>
                <a:effectLst/>
                <a:latin typeface="Calibri"/>
                <a:ea typeface="Calibri"/>
                <a:cs typeface="Calibri"/>
              </a:rPr>
              <a:t> </a:t>
            </a:r>
            <a:r>
              <a:rPr lang="es-US" sz="1200" b="0" i="1" strike="noStrike" cap="none" spc="0" baseline="0" dirty="0" err="1">
                <a:solidFill>
                  <a:srgbClr val="000000"/>
                </a:solidFill>
                <a:effectLst/>
                <a:latin typeface="Calibri"/>
                <a:ea typeface="Calibri"/>
                <a:cs typeface="Calibri"/>
              </a:rPr>
              <a:t>Infection</a:t>
            </a:r>
            <a:r>
              <a:rPr lang="es-US" sz="1200" b="0" i="1" strike="noStrike" cap="none" spc="0" baseline="0" dirty="0">
                <a:solidFill>
                  <a:srgbClr val="000000"/>
                </a:solidFill>
                <a:effectLst/>
                <a:latin typeface="Calibri"/>
                <a:ea typeface="Calibri"/>
                <a:cs typeface="Calibri"/>
              </a:rPr>
              <a:t> Control (Dentro del control de infecciones)</a:t>
            </a:r>
            <a:r>
              <a:rPr lang="es-US" sz="1200" b="0" i="0" strike="noStrike" cap="none" spc="0" baseline="0" dirty="0">
                <a:solidFill>
                  <a:srgbClr val="000000"/>
                </a:solidFill>
                <a:effectLst/>
                <a:latin typeface="Calibri"/>
                <a:ea typeface="Calibri"/>
                <a:cs typeface="Calibri"/>
              </a:rPr>
              <a:t> y recursos para colaboradores, donde el Proyecto </a:t>
            </a:r>
            <a:r>
              <a:rPr lang="es-US" sz="1200" b="0" i="0" strike="noStrike" cap="none" spc="0" baseline="0" dirty="0" err="1">
                <a:solidFill>
                  <a:srgbClr val="000000"/>
                </a:solidFill>
                <a:effectLst/>
                <a:latin typeface="Calibri"/>
                <a:ea typeface="Calibri"/>
                <a:cs typeface="Calibri"/>
              </a:rPr>
              <a:t>Firstline</a:t>
            </a:r>
            <a:r>
              <a:rPr lang="es-US" sz="1200" b="0" i="0" strike="noStrike" cap="none" spc="0" baseline="0" dirty="0">
                <a:solidFill>
                  <a:srgbClr val="000000"/>
                </a:solidFill>
                <a:effectLst/>
                <a:latin typeface="Calibri"/>
                <a:ea typeface="Calibri"/>
                <a:cs typeface="Calibri"/>
              </a:rPr>
              <a:t> ha respondido preguntas de trabajadores de atención médica de primera línea y personal de salud pública sobre múltiples temas. Los CDC continuarán actualizando esta página a medida que se publiquen nuevos recursos, así que asegúrense de marcarla como favorita y volver a consultarla con frecuencia”.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8</a:t>
            </a:fld>
            <a:endParaRPr lang="en-US"/>
          </a:p>
        </p:txBody>
      </p:sp>
    </p:spTree>
    <p:extLst>
      <p:ext uri="{BB962C8B-B14F-4D97-AF65-F5344CB8AC3E}">
        <p14:creationId xmlns:p14="http://schemas.microsoft.com/office/powerpoint/2010/main" val="423382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“Un recordatorio de que tienen los materiales de ayuda ‘Cerradura y llave de los virus’ y ‘Las partes de los virus’ a su disposición para ayudar a explicar estos conceptos a los demás”. </a:t>
            </a:r>
            <a:r>
              <a:rPr lang="es-US" sz="1800" b="0" i="0" strike="noStrike" cap="none" spc="0" baseline="0" dirty="0">
                <a:solidFill>
                  <a:srgbClr val="000000"/>
                </a:solidFill>
                <a:effectLst/>
                <a:latin typeface="Calibri"/>
                <a:ea typeface="Calibri"/>
                <a:cs typeface="Calibri"/>
                <a:hlinkClick r:id="rId3" history="0"/>
              </a:rPr>
              <a:t>Recursos | Proyecto Firstline | Control de infecciones | CDC</a:t>
            </a:r>
            <a:r>
              <a:rPr lang="es-US" sz="1800" b="0" i="0" strike="noStrike" cap="none" spc="0" baseline="0" dirty="0">
                <a:solidFill>
                  <a:srgbClr val="000000"/>
                </a:solidFill>
                <a:effectLst/>
                <a:latin typeface="Calibri"/>
                <a:ea typeface="Calibri"/>
                <a:cs typeface="Calibri"/>
              </a:rPr>
              <a:t>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9</a:t>
            </a:fld>
            <a:endParaRPr lang="en-US"/>
          </a:p>
        </p:txBody>
      </p:sp>
    </p:spTree>
    <p:extLst>
      <p:ext uri="{BB962C8B-B14F-4D97-AF65-F5344CB8AC3E}">
        <p14:creationId xmlns:p14="http://schemas.microsoft.com/office/powerpoint/2010/main" val="99073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“Tómense 60 segundos, y reflexionen e identifiquen los objetivos personales y las medidas que les gustaría tomar para ayudar a detener la propagación de la enfermedad”. </a:t>
            </a:r>
          </a:p>
          <a:p>
            <a:endParaRPr lang="en-US" dirty="0"/>
          </a:p>
        </p:txBody>
      </p:sp>
      <p:sp>
        <p:nvSpPr>
          <p:cNvPr id="4" name="Slide Number Placeholder 3"/>
          <p:cNvSpPr>
            <a:spLocks noGrp="1"/>
          </p:cNvSpPr>
          <p:nvPr>
            <p:ph type="sldNum" sz="quarter" idx="5"/>
          </p:nvPr>
        </p:nvSpPr>
        <p:spPr/>
        <p:txBody>
          <a:bodyPr/>
          <a:lstStyle/>
          <a:p>
            <a:fld id="{34C6357C-42CD-49BB-95C6-29CEA54E67E1}" type="slidenum">
              <a:rPr lang="en-US" smtClean="0"/>
              <a:t>10</a:t>
            </a:fld>
            <a:endParaRPr lang="en-US"/>
          </a:p>
        </p:txBody>
      </p:sp>
    </p:spTree>
    <p:extLst>
      <p:ext uri="{BB962C8B-B14F-4D97-AF65-F5344CB8AC3E}">
        <p14:creationId xmlns:p14="http://schemas.microsoft.com/office/powerpoint/2010/main" val="139652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infectioncontrol/projectfirstline/resource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1">
            <a:extLst>
              <a:ext uri="{FF2B5EF4-FFF2-40B4-BE49-F238E27FC236}">
                <a16:creationId xmlns:a16="http://schemas.microsoft.com/office/drawing/2014/main" xmlns="" id="{AD48B54B-5DE6-488B-8A6C-AE82ABFCBFA3}"/>
              </a:ext>
            </a:extLst>
          </p:cNvPr>
          <p:cNvSpPr>
            <a:spLocks noGrp="1"/>
          </p:cNvSpPr>
          <p:nvPr>
            <p:ph type="title"/>
          </p:nvPr>
        </p:nvSpPr>
        <p:spPr>
          <a:xfrm>
            <a:off x="986589" y="5731707"/>
            <a:ext cx="10515600" cy="1325563"/>
          </a:xfrm>
        </p:spPr>
        <p:txBody>
          <a:bodyPr>
            <a:normAutofit/>
          </a:bodyPr>
          <a:lstStyle/>
          <a:p>
            <a:pPr algn="ctr"/>
            <a:r>
              <a:rPr lang="es-US" sz="3600" b="1" i="0" strike="noStrike" cap="none" spc="0" baseline="0" dirty="0">
                <a:solidFill>
                  <a:srgbClr val="2F5597"/>
                </a:solidFill>
                <a:effectLst/>
                <a:latin typeface="Calibri"/>
                <a:ea typeface="Calibri"/>
                <a:cs typeface="Calibri"/>
              </a:rPr>
              <a:t>Tema 5: Cómo se propaga el COVID-19: repaso</a:t>
            </a:r>
            <a:r>
              <a:rPr sz="3600" dirty="0"/>
              <a:t/>
            </a:r>
            <a:br>
              <a:rPr sz="3600" dirty="0"/>
            </a:br>
            <a:r>
              <a:rPr lang="es-US" sz="3600" b="1" i="0" strike="noStrike" cap="none" spc="0" baseline="0" dirty="0">
                <a:solidFill>
                  <a:srgbClr val="2F5597"/>
                </a:solidFill>
                <a:effectLst/>
                <a:latin typeface="Calibri"/>
                <a:ea typeface="Calibri"/>
                <a:cs typeface="Calibri"/>
              </a:rPr>
              <a:t>[Fecha de la capacitación]</a:t>
            </a:r>
            <a:endParaRPr lang="en-US" sz="3600" b="1" dirty="0">
              <a:latin typeface="+mn-lt"/>
            </a:endParaRPr>
          </a:p>
        </p:txBody>
      </p:sp>
      <p:pic>
        <p:nvPicPr>
          <p:cNvPr id="17"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869E25FE-60E9-4E10-82AD-8FE59C66C5A2}"/>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571500" y="1373740"/>
            <a:ext cx="4433851"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327895151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675524" y="1018622"/>
            <a:ext cx="10515600" cy="2852737"/>
          </a:xfrm>
        </p:spPr>
        <p:txBody>
          <a:bodyPr/>
          <a:lstStyle/>
          <a:p>
            <a:pPr algn="ctr"/>
            <a:r>
              <a:rPr lang="es-US" sz="6000" b="1" i="1" strike="noStrike" cap="none" spc="0" baseline="0">
                <a:solidFill>
                  <a:srgbClr val="000000"/>
                </a:solidFill>
                <a:effectLst/>
                <a:latin typeface="Calibri"/>
                <a:ea typeface="Calibri"/>
                <a:cs typeface="Calibri"/>
              </a:rPr>
              <a:t>Reflexiones</a:t>
            </a:r>
          </a:p>
        </p:txBody>
      </p:sp>
      <p:sp>
        <p:nvSpPr>
          <p:cNvPr id="5" name="Rectangle 4">
            <a:extLst>
              <a:ext uri="{FF2B5EF4-FFF2-40B4-BE49-F238E27FC236}">
                <a16:creationId xmlns:a16="http://schemas.microsoft.com/office/drawing/2014/main" xmlns="" id="{87C62DF0-9A19-4447-9CB8-9AD0C945B5B6}"/>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EE647D41-D7ED-43D9-91F6-107D40BD565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EFE53C3-1E82-45F9-B989-623BC16D8B64}"/>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F98A3D3-B5B2-41B8-A8A1-44DD0C97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5692035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La forma principal en que el SARS-CoV-2, el virus que causa el COVID-19, se transmite entre las personas es a través de las gotitas presentes en la respiración.</a:t>
            </a:r>
          </a:p>
          <a:p>
            <a:pPr lvl="0"/>
            <a:r>
              <a:rPr lang="es-US" sz="2800" b="0" i="0" strike="noStrike" cap="none" spc="0" baseline="0">
                <a:solidFill>
                  <a:srgbClr val="000000"/>
                </a:solidFill>
                <a:effectLst/>
                <a:latin typeface="Calibri"/>
                <a:ea typeface="Calibri"/>
                <a:cs typeface="Calibri"/>
              </a:rPr>
              <a:t>Otra manera en que las personas pueden enfermarse con COVID-19 es tocar algo que tenga el virus SARS-CoV-2 vivo y luego tocarse la cara sin limpiarse las manos primero.</a:t>
            </a:r>
          </a:p>
          <a:p>
            <a:pPr marL="0" indent="0">
              <a:buNone/>
            </a:pPr>
            <a:endParaRPr lang="en-US"/>
          </a:p>
        </p:txBody>
      </p:sp>
      <p:sp>
        <p:nvSpPr>
          <p:cNvPr id="4" name="Rectangle 3">
            <a:extLst>
              <a:ext uri="{FF2B5EF4-FFF2-40B4-BE49-F238E27FC236}">
                <a16:creationId xmlns:a16="http://schemas.microsoft.com/office/drawing/2014/main" xmlns="" id="{EEDD9F31-CAD2-4F2F-A03C-AD1E3BF5098A}"/>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229FA8E0-EDFF-4F1F-9BB6-640E2F685E63}"/>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F3AA101-817C-41FE-BC6A-EA6FEF717EC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B397ED54-BFBF-45F6-B5AF-830360DAB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2359021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2C2FE77B-E9B9-4869-9CF2-F20554FBE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507" y="547192"/>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460513" y="752751"/>
            <a:ext cx="5025887"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1DEFB7AF-A24B-4F68-9AC8-5B328817D1D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CE4F7A1-8C98-4283-827C-A5196625928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457B727-6E9B-4EB3-A650-53160B16E74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7E6D6A6-D161-4F32-8EC5-F75657DBD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5344812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2800" b="0" i="0" strike="noStrike" cap="none" spc="0" baseline="0" dirty="0">
                <a:solidFill>
                  <a:srgbClr val="000000"/>
                </a:solidFill>
                <a:effectLst/>
                <a:latin typeface="Calibri"/>
                <a:ea typeface="Calibri"/>
                <a:cs typeface="Calibri"/>
              </a:rPr>
              <a:t>Presentaciones</a:t>
            </a:r>
          </a:p>
          <a:p>
            <a:r>
              <a:rPr lang="es-US" sz="2800" b="0" i="0" strike="noStrike" cap="none" spc="0" baseline="0" dirty="0">
                <a:solidFill>
                  <a:srgbClr val="000000"/>
                </a:solidFill>
                <a:effectLst/>
                <a:latin typeface="Calibri"/>
                <a:ea typeface="Calibri"/>
                <a:cs typeface="Calibri"/>
              </a:rPr>
              <a:t>Cómo se propaga el COVID-19: un repaso</a:t>
            </a:r>
          </a:p>
          <a:p>
            <a:pPr lvl="1"/>
            <a:r>
              <a:rPr lang="es-US" sz="2400" b="0" i="0" strike="noStrike" cap="none" spc="0" baseline="0" dirty="0">
                <a:solidFill>
                  <a:srgbClr val="000000"/>
                </a:solidFill>
                <a:effectLst/>
                <a:latin typeface="Calibri"/>
                <a:ea typeface="Calibri"/>
                <a:cs typeface="Calibri"/>
              </a:rPr>
              <a:t>Video</a:t>
            </a:r>
          </a:p>
          <a:p>
            <a:pPr lvl="1"/>
            <a:r>
              <a:rPr lang="es-US" sz="2400" b="0" i="0" strike="noStrike" cap="none" spc="0" baseline="0" dirty="0">
                <a:solidFill>
                  <a:srgbClr val="000000"/>
                </a:solidFill>
                <a:effectLst/>
                <a:latin typeface="Calibri"/>
                <a:ea typeface="Calibri"/>
                <a:cs typeface="Calibri"/>
              </a:rPr>
              <a:t>Conversación y reflexión</a:t>
            </a:r>
          </a:p>
          <a:p>
            <a:r>
              <a:rPr lang="es-US" sz="2800" b="0" i="0" strike="noStrike" cap="none" spc="0" baseline="0" dirty="0">
                <a:solidFill>
                  <a:srgbClr val="000000"/>
                </a:solidFill>
                <a:effectLst/>
                <a:latin typeface="Calibri"/>
                <a:ea typeface="Calibri"/>
                <a:cs typeface="Calibri"/>
              </a:rPr>
              <a:t>Formulario de comentarios de la sesión y próximos pasos</a:t>
            </a:r>
          </a:p>
        </p:txBody>
      </p:sp>
      <p:sp>
        <p:nvSpPr>
          <p:cNvPr id="4" name="Rectangle 3">
            <a:extLst>
              <a:ext uri="{FF2B5EF4-FFF2-40B4-BE49-F238E27FC236}">
                <a16:creationId xmlns:a16="http://schemas.microsoft.com/office/drawing/2014/main" xmlns="" id="{2F745F9A-1770-49F6-9C4C-FEC50EDA56C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754BC78-68BC-4A36-9D3A-84570D69B64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19B185EB-EA52-4828-96A1-927246338427}"/>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76BFD3BC-D5AC-43BC-A06D-A65A152FC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2767427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C308AE-15D6-4D31-8575-D70DD2B545B0}"/>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 de aprendizaje</a:t>
            </a:r>
          </a:p>
        </p:txBody>
      </p:sp>
      <p:sp>
        <p:nvSpPr>
          <p:cNvPr id="3" name="Content Placeholder 2">
            <a:extLst>
              <a:ext uri="{FF2B5EF4-FFF2-40B4-BE49-F238E27FC236}">
                <a16:creationId xmlns:a16="http://schemas.microsoft.com/office/drawing/2014/main" xmlns="" id="{7C9FF744-A9EF-4E79-82A3-F7B1E29B93D3}"/>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Describir dos (2) maneras en que se propaga el SARS-CoV-2 </a:t>
            </a:r>
          </a:p>
          <a:p>
            <a:endParaRPr lang="en-US"/>
          </a:p>
        </p:txBody>
      </p:sp>
      <p:sp>
        <p:nvSpPr>
          <p:cNvPr id="4" name="Rectangle 3">
            <a:extLst>
              <a:ext uri="{FF2B5EF4-FFF2-40B4-BE49-F238E27FC236}">
                <a16:creationId xmlns:a16="http://schemas.microsoft.com/office/drawing/2014/main" xmlns="" id="{79793CA5-7672-4BCE-8F10-5F7514FC8EA1}"/>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04657A21-ABE1-4A33-8BC2-3E708ACE363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AD33591-6335-49D0-8524-95592C0E623C}"/>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83F9B8A-2031-4F0E-9F84-D22B9FEAD0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B29CF-80B2-47E8-A428-F7D094BD64F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Temas de la sesión</a:t>
            </a:r>
          </a:p>
        </p:txBody>
      </p:sp>
      <p:sp>
        <p:nvSpPr>
          <p:cNvPr id="3" name="Content Placeholder 2">
            <a:extLst>
              <a:ext uri="{FF2B5EF4-FFF2-40B4-BE49-F238E27FC236}">
                <a16:creationId xmlns:a16="http://schemas.microsoft.com/office/drawing/2014/main" xmlns="" id="{80DDD973-9327-4212-9D8D-25DDA8060921}"/>
              </a:ext>
            </a:extLst>
          </p:cNvPr>
          <p:cNvSpPr>
            <a:spLocks noGrp="1"/>
          </p:cNvSpPr>
          <p:nvPr>
            <p:ph sz="half" idx="1"/>
          </p:nvPr>
        </p:nvSpPr>
        <p:spPr/>
        <p:txBody>
          <a:bodyPr>
            <a:normAutofit fontScale="90000"/>
          </a:bodyPr>
          <a:lstStyle/>
          <a:p>
            <a:r>
              <a:rPr lang="es-US" sz="2800" b="1" i="0" strike="noStrike" cap="none" spc="0" baseline="0">
                <a:solidFill>
                  <a:srgbClr val="B95EA4"/>
                </a:solidFill>
                <a:effectLst/>
                <a:latin typeface="Calibri"/>
                <a:ea typeface="Calibri"/>
                <a:cs typeface="Calibri"/>
              </a:rPr>
              <a:t>Lo que hemos cubierto hasta ahora</a:t>
            </a:r>
          </a:p>
          <a:p>
            <a:pPr lvl="1"/>
            <a:r>
              <a:rPr lang="es-US" sz="2600" b="0" i="0" strike="noStrike" cap="none" spc="0" baseline="0">
                <a:solidFill>
                  <a:srgbClr val="000000"/>
                </a:solidFill>
                <a:effectLst/>
                <a:latin typeface="Calibri"/>
                <a:ea typeface="Calibri"/>
                <a:cs typeface="Calibri"/>
              </a:rPr>
              <a:t>El concepto del control de infecciones</a:t>
            </a:r>
          </a:p>
          <a:p>
            <a:pPr lvl="1"/>
            <a:r>
              <a:rPr lang="es-US" sz="2600" b="0" i="0" strike="noStrike" cap="none" spc="0" baseline="0">
                <a:solidFill>
                  <a:srgbClr val="000000"/>
                </a:solidFill>
                <a:effectLst/>
                <a:latin typeface="Calibri"/>
                <a:ea typeface="Calibri"/>
                <a:cs typeface="Calibri"/>
              </a:rPr>
              <a:t>La ciencia básica de los virus </a:t>
            </a:r>
          </a:p>
          <a:p>
            <a:pPr lvl="1"/>
            <a:r>
              <a:rPr lang="es-US" sz="2600" b="0" i="0" strike="noStrike" cap="none" spc="0" baseline="0">
                <a:solidFill>
                  <a:srgbClr val="000000"/>
                </a:solidFill>
                <a:effectLst/>
                <a:latin typeface="Calibri"/>
                <a:ea typeface="Calibri"/>
                <a:cs typeface="Calibri"/>
              </a:rPr>
              <a:t>Cómo las gotitas respiratorias propagan el COVID-19</a:t>
            </a:r>
          </a:p>
          <a:p>
            <a:pPr lvl="1"/>
            <a:r>
              <a:rPr lang="es-US" sz="2600" b="0" i="0" strike="noStrike" cap="none" spc="0" baseline="0">
                <a:solidFill>
                  <a:srgbClr val="000000"/>
                </a:solidFill>
                <a:effectLst/>
                <a:latin typeface="Calibri"/>
                <a:ea typeface="Calibri"/>
                <a:cs typeface="Calibri"/>
              </a:rPr>
              <a:t>Cómo se propagan los virus de las superficies a las personas</a:t>
            </a:r>
          </a:p>
        </p:txBody>
      </p:sp>
      <p:sp>
        <p:nvSpPr>
          <p:cNvPr id="4" name="Content Placeholder 3">
            <a:extLst>
              <a:ext uri="{FF2B5EF4-FFF2-40B4-BE49-F238E27FC236}">
                <a16:creationId xmlns:a16="http://schemas.microsoft.com/office/drawing/2014/main" xmlns="" id="{7700FA5A-D93F-4C3F-A64A-1BA27061FBEE}"/>
              </a:ext>
            </a:extLst>
          </p:cNvPr>
          <p:cNvSpPr>
            <a:spLocks noGrp="1"/>
          </p:cNvSpPr>
          <p:nvPr>
            <p:ph sz="half" idx="2"/>
          </p:nvPr>
        </p:nvSpPr>
        <p:spPr>
          <a:xfrm>
            <a:off x="6172200" y="1816445"/>
            <a:ext cx="5181600" cy="4667250"/>
          </a:xfrm>
        </p:spPr>
        <p:txBody>
          <a:bodyPr>
            <a:normAutofit fontScale="90000"/>
          </a:bodyPr>
          <a:lstStyle/>
          <a:p>
            <a:r>
              <a:rPr lang="es-US" sz="2800" b="1" i="0" strike="noStrike" cap="none" spc="0" baseline="0" dirty="0">
                <a:solidFill>
                  <a:srgbClr val="055FAB"/>
                </a:solidFill>
                <a:effectLst/>
                <a:latin typeface="Calibri"/>
                <a:ea typeface="Calibri"/>
                <a:cs typeface="Calibri"/>
              </a:rPr>
              <a:t>Temas y tópicos más amplios</a:t>
            </a:r>
          </a:p>
          <a:p>
            <a:pPr lvl="1"/>
            <a:r>
              <a:rPr lang="es-US" sz="2600" b="0" i="0" strike="noStrike" cap="none" spc="0" baseline="0" dirty="0">
                <a:solidFill>
                  <a:srgbClr val="000000"/>
                </a:solidFill>
                <a:effectLst/>
                <a:latin typeface="Calibri"/>
                <a:ea typeface="Calibri"/>
                <a:cs typeface="Calibri"/>
              </a:rPr>
              <a:t>Control de infecciones: aspectos básicos</a:t>
            </a:r>
          </a:p>
          <a:p>
            <a:pPr lvl="1"/>
            <a:r>
              <a:rPr lang="es-US" sz="2600" b="0" i="0" strike="noStrike" cap="none" spc="0" baseline="0" dirty="0">
                <a:solidFill>
                  <a:srgbClr val="000000"/>
                </a:solidFill>
                <a:effectLst/>
                <a:latin typeface="Calibri"/>
                <a:ea typeface="Calibri"/>
                <a:cs typeface="Calibri"/>
              </a:rPr>
              <a:t>Control de fuentes</a:t>
            </a:r>
          </a:p>
          <a:p>
            <a:pPr lvl="1"/>
            <a:r>
              <a:rPr lang="es-US" sz="2600" b="0" i="0" strike="noStrike" cap="none" spc="0" baseline="0" dirty="0">
                <a:solidFill>
                  <a:srgbClr val="000000"/>
                </a:solidFill>
                <a:effectLst/>
                <a:latin typeface="Calibri"/>
                <a:ea typeface="Calibri"/>
                <a:cs typeface="Calibri"/>
              </a:rPr>
              <a:t>EPP: datos básicos</a:t>
            </a:r>
          </a:p>
          <a:p>
            <a:pPr lvl="1"/>
            <a:r>
              <a:rPr lang="es-US" sz="2600" b="0" i="0" strike="noStrike" cap="none" spc="0" baseline="0" dirty="0">
                <a:solidFill>
                  <a:srgbClr val="000000"/>
                </a:solidFill>
                <a:effectLst/>
                <a:latin typeface="Calibri"/>
                <a:ea typeface="Calibri"/>
                <a:cs typeface="Calibri"/>
              </a:rPr>
              <a:t>EPP: cómo ponérselo y quitárselo</a:t>
            </a:r>
          </a:p>
          <a:p>
            <a:pPr lvl="1"/>
            <a:r>
              <a:rPr lang="es-US" sz="2600" b="0" i="0" strike="noStrike" cap="none" spc="0" baseline="0" dirty="0">
                <a:solidFill>
                  <a:srgbClr val="000000"/>
                </a:solidFill>
                <a:effectLst/>
                <a:latin typeface="Calibri"/>
                <a:ea typeface="Calibri"/>
                <a:cs typeface="Calibri"/>
              </a:rPr>
              <a:t>Higiene de las manos</a:t>
            </a:r>
          </a:p>
          <a:p>
            <a:pPr lvl="1"/>
            <a:r>
              <a:rPr lang="es-US" sz="2600" b="0" i="0" strike="noStrike" cap="none" spc="0" baseline="0" dirty="0">
                <a:solidFill>
                  <a:srgbClr val="000000"/>
                </a:solidFill>
                <a:effectLst/>
                <a:latin typeface="Calibri"/>
                <a:ea typeface="Calibri"/>
                <a:cs typeface="Calibri"/>
              </a:rPr>
              <a:t>Estándares de atención para crisis</a:t>
            </a:r>
          </a:p>
          <a:p>
            <a:pPr lvl="1"/>
            <a:r>
              <a:rPr lang="es-US" sz="2600" b="0" i="0" strike="noStrike" cap="none" spc="0" baseline="0" dirty="0">
                <a:solidFill>
                  <a:srgbClr val="000000"/>
                </a:solidFill>
                <a:effectLst/>
                <a:latin typeface="Calibri"/>
                <a:ea typeface="Calibri"/>
                <a:cs typeface="Calibri"/>
              </a:rPr>
              <a:t>Triaje</a:t>
            </a:r>
          </a:p>
          <a:p>
            <a:pPr lvl="1"/>
            <a:r>
              <a:rPr lang="es-US" sz="2600" b="0" i="0" strike="noStrike" cap="none" spc="0" baseline="0" dirty="0">
                <a:solidFill>
                  <a:srgbClr val="000000"/>
                </a:solidFill>
                <a:effectLst/>
                <a:latin typeface="Calibri"/>
                <a:ea typeface="Calibri"/>
                <a:cs typeface="Calibri"/>
              </a:rPr>
              <a:t>Conceptos básicos de microbiología</a:t>
            </a:r>
          </a:p>
          <a:p>
            <a:pPr lvl="1"/>
            <a:r>
              <a:rPr lang="es-US" sz="2600" b="0" i="0" strike="noStrike" cap="none" spc="0" baseline="0" dirty="0">
                <a:solidFill>
                  <a:srgbClr val="000000"/>
                </a:solidFill>
                <a:effectLst/>
                <a:latin typeface="Calibri"/>
                <a:ea typeface="Calibri"/>
                <a:cs typeface="Calibri"/>
              </a:rPr>
              <a:t>Cómo reconocer el riesgo</a:t>
            </a:r>
          </a:p>
          <a:p>
            <a:pPr lvl="1"/>
            <a:r>
              <a:rPr lang="es-US" sz="2600" b="0" i="0" strike="noStrike" cap="none" spc="0" baseline="0" dirty="0">
                <a:solidFill>
                  <a:srgbClr val="000000"/>
                </a:solidFill>
                <a:effectLst/>
                <a:latin typeface="Calibri"/>
                <a:ea typeface="Calibri"/>
                <a:cs typeface="Calibri"/>
              </a:rPr>
              <a:t>Limpieza y desinfección ambiental</a:t>
            </a:r>
          </a:p>
        </p:txBody>
      </p:sp>
      <p:sp>
        <p:nvSpPr>
          <p:cNvPr id="5" name="Rectangle 4">
            <a:extLst>
              <a:ext uri="{FF2B5EF4-FFF2-40B4-BE49-F238E27FC236}">
                <a16:creationId xmlns:a16="http://schemas.microsoft.com/office/drawing/2014/main" xmlns="" id="{23C7BC98-2E9E-402D-90DF-2436EBAA7068}"/>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9A9CAE7-DDA3-4E06-BDA5-9C4FBC4ACFFE}"/>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A92899E1-614C-4E2D-9197-66C782FB013F}"/>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E101ABAD-6392-4A8A-8429-AD962F3D2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143176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61843-9DA0-45C6-A07B-3C986121684D}"/>
              </a:ext>
            </a:extLst>
          </p:cNvPr>
          <p:cNvSpPr>
            <a:spLocks noGrp="1"/>
          </p:cNvSpPr>
          <p:nvPr>
            <p:ph type="title"/>
          </p:nvPr>
        </p:nvSpPr>
        <p:spPr>
          <a:xfrm>
            <a:off x="417443" y="526019"/>
            <a:ext cx="11429999" cy="1325563"/>
          </a:xfrm>
        </p:spPr>
        <p:txBody>
          <a:bodyPr>
            <a:normAutofit/>
          </a:bodyPr>
          <a:lstStyle/>
          <a:p>
            <a:r>
              <a:rPr lang="es-US" sz="4400" b="1" i="0" strike="noStrike" cap="none" spc="0" baseline="0">
                <a:solidFill>
                  <a:srgbClr val="000000"/>
                </a:solidFill>
                <a:effectLst/>
                <a:latin typeface="Calibri"/>
                <a:ea typeface="Calibri"/>
                <a:cs typeface="Calibri"/>
              </a:rPr>
              <a:t>Lo que sé y lo que aún quiero saber...</a:t>
            </a:r>
          </a:p>
        </p:txBody>
      </p:sp>
      <p:graphicFrame>
        <p:nvGraphicFramePr>
          <p:cNvPr id="4" name="Table 4">
            <a:extLst>
              <a:ext uri="{FF2B5EF4-FFF2-40B4-BE49-F238E27FC236}">
                <a16:creationId xmlns:a16="http://schemas.microsoft.com/office/drawing/2014/main" xmlns=""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xmlns="" val="2435228528"/>
                    </a:ext>
                  </a:extLst>
                </a:gridCol>
                <a:gridCol w="3505199">
                  <a:extLst>
                    <a:ext uri="{9D8B030D-6E8A-4147-A177-3AD203B41FA5}">
                      <a16:colId xmlns:a16="http://schemas.microsoft.com/office/drawing/2014/main" xmlns="" val="3191638541"/>
                    </a:ext>
                  </a:extLst>
                </a:gridCol>
                <a:gridCol w="3505199">
                  <a:extLst>
                    <a:ext uri="{9D8B030D-6E8A-4147-A177-3AD203B41FA5}">
                      <a16:colId xmlns:a16="http://schemas.microsoft.com/office/drawing/2014/main" xmlns="" val="2762907762"/>
                    </a:ext>
                  </a:extLst>
                </a:gridCol>
              </a:tblGrid>
              <a:tr h="821055">
                <a:tc>
                  <a:txBody>
                    <a:bodyPr/>
                    <a:lstStyle/>
                    <a:p>
                      <a:r>
                        <a:rPr lang="es-US" sz="1800" b="1" i="0" strike="noStrike" cap="none" spc="0" baseline="0">
                          <a:solidFill>
                            <a:srgbClr val="000000"/>
                          </a:solidFill>
                          <a:effectLst/>
                          <a:latin typeface="Calibri"/>
                          <a:ea typeface="Calibri"/>
                          <a:cs typeface="Calibri"/>
                        </a:rPr>
                        <a:t>Lo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creo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quiero saber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1731289"/>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0265988"/>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9887001"/>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7550480"/>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624092"/>
                  </a:ext>
                </a:extLst>
              </a:tr>
            </a:tbl>
          </a:graphicData>
        </a:graphic>
      </p:graphicFrame>
      <p:sp>
        <p:nvSpPr>
          <p:cNvPr id="5" name="Rectangle 4">
            <a:extLst>
              <a:ext uri="{FF2B5EF4-FFF2-40B4-BE49-F238E27FC236}">
                <a16:creationId xmlns:a16="http://schemas.microsoft.com/office/drawing/2014/main" xmlns="" id="{7FCEBA0E-055D-4972-874B-B4150BC8C75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DDC782D-F5CB-486E-A04E-99FB61186C1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B9C91BD-C1FD-4230-9BF3-C9BA4C3023A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491225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a:ea typeface="Calibri Light"/>
                <a:cs typeface="Calibri Light"/>
              </a:rPr>
              <a:t>Videoblog 99: ¿Cómo se propaga el COVID-19? Revisión (enlace)</a:t>
            </a:r>
          </a:p>
        </p:txBody>
      </p:sp>
      <p:sp>
        <p:nvSpPr>
          <p:cNvPr id="5" name="Rectangle 4">
            <a:extLst>
              <a:ext uri="{FF2B5EF4-FFF2-40B4-BE49-F238E27FC236}">
                <a16:creationId xmlns:a16="http://schemas.microsoft.com/office/drawing/2014/main" xmlns="" id="{DD7C920C-17FA-4361-9BB0-7F79C7E852DE}"/>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0DCED90-8BE3-4C1B-AA7C-28AB95B12630}"/>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78F4939-1C9A-4E01-A2B4-D17D326812D1}"/>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7C4B4CBC-0119-4034-997B-B213618E1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xmlns="" id="{C9A82FF5-6B89-43C7-943A-076E72445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11" name="Title 1">
            <a:extLst>
              <a:ext uri="{FF2B5EF4-FFF2-40B4-BE49-F238E27FC236}">
                <a16:creationId xmlns:a16="http://schemas.microsoft.com/office/drawing/2014/main" xmlns="" id="{4A0581B2-323C-4893-9793-70F724013DA7}"/>
              </a:ext>
            </a:extLst>
          </p:cNvPr>
          <p:cNvSpPr txBox="1"/>
          <p:nvPr/>
        </p:nvSpPr>
        <p:spPr>
          <a:xfrm>
            <a:off x="165651" y="5627125"/>
            <a:ext cx="3219233"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7</a:t>
            </a:r>
            <a:endParaRPr lang="en-US" sz="4000" b="1" dirty="0">
              <a:solidFill>
                <a:schemeClr val="bg1"/>
              </a:solidFill>
              <a:latin typeface="+mn-lt"/>
            </a:endParaRPr>
          </a:p>
        </p:txBody>
      </p:sp>
      <p:sp>
        <p:nvSpPr>
          <p:cNvPr id="12" name="Title 1">
            <a:extLst>
              <a:ext uri="{FF2B5EF4-FFF2-40B4-BE49-F238E27FC236}">
                <a16:creationId xmlns:a16="http://schemas.microsoft.com/office/drawing/2014/main" xmlns="" id="{4A0581B2-323C-4893-9793-70F724013DA7}"/>
              </a:ext>
            </a:extLst>
          </p:cNvPr>
          <p:cNvSpPr txBox="1"/>
          <p:nvPr/>
        </p:nvSpPr>
        <p:spPr>
          <a:xfrm>
            <a:off x="1923755" y="234222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¿CÓMO SE PROPAGA EL COVID-19? REPASO</a:t>
            </a:r>
            <a:endParaRPr lang="en-US" sz="5400" b="1" dirty="0">
              <a:solidFill>
                <a:srgbClr val="0E3E68"/>
              </a:solidFill>
              <a:latin typeface="+mn-lt"/>
            </a:endParaRPr>
          </a:p>
        </p:txBody>
      </p:sp>
    </p:spTree>
    <p:extLst>
      <p:ext uri="{BB962C8B-B14F-4D97-AF65-F5344CB8AC3E}">
        <p14:creationId xmlns:p14="http://schemas.microsoft.com/office/powerpoint/2010/main" val="15946760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061843-9DA0-45C6-A07B-3C986121684D}"/>
              </a:ext>
            </a:extLst>
          </p:cNvPr>
          <p:cNvSpPr>
            <a:spLocks noGrp="1"/>
          </p:cNvSpPr>
          <p:nvPr>
            <p:ph type="title"/>
          </p:nvPr>
        </p:nvSpPr>
        <p:spPr>
          <a:xfrm>
            <a:off x="417443" y="526019"/>
            <a:ext cx="11429999" cy="1325563"/>
          </a:xfrm>
        </p:spPr>
        <p:txBody>
          <a:bodyPr>
            <a:normAutofit/>
          </a:bodyPr>
          <a:lstStyle/>
          <a:p>
            <a:r>
              <a:rPr lang="es-US" sz="4400" b="1" i="0" strike="noStrike" cap="none" spc="0" baseline="0">
                <a:solidFill>
                  <a:srgbClr val="000000"/>
                </a:solidFill>
                <a:effectLst/>
                <a:latin typeface="Calibri"/>
                <a:ea typeface="Calibri"/>
                <a:cs typeface="Calibri"/>
              </a:rPr>
              <a:t>Lo que sé...</a:t>
            </a:r>
          </a:p>
        </p:txBody>
      </p:sp>
      <p:graphicFrame>
        <p:nvGraphicFramePr>
          <p:cNvPr id="4" name="Table 4">
            <a:extLst>
              <a:ext uri="{FF2B5EF4-FFF2-40B4-BE49-F238E27FC236}">
                <a16:creationId xmlns:a16="http://schemas.microsoft.com/office/drawing/2014/main" xmlns="" id="{D59539BF-42ED-408C-9B8D-995A5287D46C}"/>
              </a:ext>
            </a:extLst>
          </p:cNvPr>
          <p:cNvGraphicFramePr>
            <a:graphicFrameLocks noGrp="1"/>
          </p:cNvGraphicFramePr>
          <p:nvPr>
            <p:ph idx="1"/>
          </p:nvPr>
        </p:nvGraphicFramePr>
        <p:xfrm>
          <a:off x="838200" y="2041301"/>
          <a:ext cx="10515597" cy="4105275"/>
        </p:xfrm>
        <a:graphic>
          <a:graphicData uri="http://schemas.openxmlformats.org/drawingml/2006/table">
            <a:tbl>
              <a:tblPr firstRow="1" bandRow="1">
                <a:tableStyleId>{2D5ABB26-0587-4C30-8999-92F81FD0307C}</a:tableStyleId>
              </a:tblPr>
              <a:tblGrid>
                <a:gridCol w="3505199">
                  <a:extLst>
                    <a:ext uri="{9D8B030D-6E8A-4147-A177-3AD203B41FA5}">
                      <a16:colId xmlns:a16="http://schemas.microsoft.com/office/drawing/2014/main" xmlns="" val="2435228528"/>
                    </a:ext>
                  </a:extLst>
                </a:gridCol>
                <a:gridCol w="3505199">
                  <a:extLst>
                    <a:ext uri="{9D8B030D-6E8A-4147-A177-3AD203B41FA5}">
                      <a16:colId xmlns:a16="http://schemas.microsoft.com/office/drawing/2014/main" xmlns="" val="3191638541"/>
                    </a:ext>
                  </a:extLst>
                </a:gridCol>
                <a:gridCol w="3505199">
                  <a:extLst>
                    <a:ext uri="{9D8B030D-6E8A-4147-A177-3AD203B41FA5}">
                      <a16:colId xmlns:a16="http://schemas.microsoft.com/office/drawing/2014/main" xmlns="" val="2762907762"/>
                    </a:ext>
                  </a:extLst>
                </a:gridCol>
              </a:tblGrid>
              <a:tr h="821055">
                <a:tc>
                  <a:txBody>
                    <a:bodyPr/>
                    <a:lstStyle/>
                    <a:p>
                      <a:r>
                        <a:rPr lang="es-US" sz="1800" b="1" i="0" strike="noStrike" cap="none" spc="0" baseline="0">
                          <a:solidFill>
                            <a:srgbClr val="000000"/>
                          </a:solidFill>
                          <a:effectLst/>
                          <a:latin typeface="Calibri"/>
                          <a:ea typeface="Calibri"/>
                          <a:cs typeface="Calibri"/>
                        </a:rPr>
                        <a:t>Lo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creo que sé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US" sz="1800" b="1" i="0" strike="noStrike" cap="none" spc="0" baseline="0">
                          <a:solidFill>
                            <a:srgbClr val="000000"/>
                          </a:solidFill>
                          <a:effectLst/>
                          <a:latin typeface="Calibri"/>
                          <a:ea typeface="Calibri"/>
                          <a:cs typeface="Calibri"/>
                        </a:rPr>
                        <a:t>Lo que quiero saber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1731289"/>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0265988"/>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9887001"/>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7550480"/>
                  </a:ext>
                </a:extLst>
              </a:tr>
              <a:tr h="82105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0624092"/>
                  </a:ext>
                </a:extLst>
              </a:tr>
            </a:tbl>
          </a:graphicData>
        </a:graphic>
      </p:graphicFrame>
      <p:sp>
        <p:nvSpPr>
          <p:cNvPr id="5" name="Rectangle 4">
            <a:extLst>
              <a:ext uri="{FF2B5EF4-FFF2-40B4-BE49-F238E27FC236}">
                <a16:creationId xmlns:a16="http://schemas.microsoft.com/office/drawing/2014/main" xmlns="" id="{7FCEBA0E-055D-4972-874B-B4150BC8C75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DDC782D-F5CB-486E-A04E-99FB61186C1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2B9C91BD-C1FD-4230-9BF3-C9BA4C3023A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79D98C96-B22C-4759-BB04-4F6967059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1218787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CB6BB-0F22-44CE-99D3-5CF54EEC8DF1}"/>
              </a:ext>
            </a:extLst>
          </p:cNvPr>
          <p:cNvSpPr>
            <a:spLocks noGrp="1"/>
          </p:cNvSpPr>
          <p:nvPr>
            <p:ph type="title"/>
          </p:nvPr>
        </p:nvSpPr>
        <p:spPr>
          <a:xfrm>
            <a:off x="675524" y="365125"/>
            <a:ext cx="10515600" cy="711424"/>
          </a:xfrm>
        </p:spPr>
        <p:txBody>
          <a:bodyPr/>
          <a:lstStyle/>
          <a:p>
            <a:r>
              <a:rPr lang="es-US" sz="4400" b="1" i="0" strike="noStrike" cap="none" spc="0" baseline="0">
                <a:solidFill>
                  <a:srgbClr val="000000"/>
                </a:solidFill>
                <a:effectLst/>
                <a:latin typeface="Calibri"/>
                <a:ea typeface="Calibri"/>
                <a:cs typeface="Calibri"/>
              </a:rPr>
              <a:t>Lo que quiero saber</a:t>
            </a:r>
          </a:p>
        </p:txBody>
      </p:sp>
      <p:sp>
        <p:nvSpPr>
          <p:cNvPr id="3" name="Content Placeholder 2">
            <a:extLst>
              <a:ext uri="{FF2B5EF4-FFF2-40B4-BE49-F238E27FC236}">
                <a16:creationId xmlns:a16="http://schemas.microsoft.com/office/drawing/2014/main" xmlns="" id="{35DD07F5-EDF4-4A2E-B293-A467E76C7D3E}"/>
              </a:ext>
            </a:extLst>
          </p:cNvPr>
          <p:cNvSpPr>
            <a:spLocks noGrp="1"/>
          </p:cNvSpPr>
          <p:nvPr>
            <p:ph idx="1"/>
          </p:nvPr>
        </p:nvSpPr>
        <p:spPr>
          <a:xfrm>
            <a:off x="756684" y="1273869"/>
            <a:ext cx="9535507" cy="481640"/>
          </a:xfrm>
        </p:spPr>
        <p:txBody>
          <a:bodyPr/>
          <a:lstStyle/>
          <a:p>
            <a:pPr marL="0" indent="0">
              <a:buNone/>
            </a:pPr>
            <a:r>
              <a:rPr lang="es-US" sz="2800" b="0" i="0" strike="noStrike" cap="none" spc="0" baseline="0">
                <a:solidFill>
                  <a:srgbClr val="000000"/>
                </a:solidFill>
                <a:effectLst/>
                <a:latin typeface="Calibri"/>
                <a:ea typeface="Calibri"/>
                <a:cs typeface="Calibri"/>
                <a:hlinkClick r:id="rId3" history="0"/>
              </a:rPr>
              <a:t>Recursos | Proyecto Firstline | Control de infecciones | CDC</a:t>
            </a:r>
            <a:r>
              <a:rPr lang="es-US" sz="2800" b="0" i="0" strike="noStrike" cap="none" spc="0" baseline="0">
                <a:solidFill>
                  <a:srgbClr val="000000"/>
                </a:solidFill>
                <a:effectLst/>
                <a:latin typeface="Calibri"/>
                <a:ea typeface="Calibri"/>
                <a:cs typeface="Calibri"/>
              </a:rPr>
              <a:t> </a:t>
            </a:r>
          </a:p>
        </p:txBody>
      </p:sp>
      <p:pic>
        <p:nvPicPr>
          <p:cNvPr id="8" name="Picture 7" descr="Captura de pantalla de la página web de recursos del Proyecto Firstline. ">
            <a:extLst>
              <a:ext uri="{FF2B5EF4-FFF2-40B4-BE49-F238E27FC236}">
                <a16:creationId xmlns:a16="http://schemas.microsoft.com/office/drawing/2014/main" xmlns="" id="{56CF9626-B755-4053-8BEE-71469E77849E}"/>
              </a:ext>
            </a:extLst>
          </p:cNvPr>
          <p:cNvPicPr>
            <a:picLocks noChangeAspect="1"/>
          </p:cNvPicPr>
          <p:nvPr/>
        </p:nvPicPr>
        <p:blipFill>
          <a:blip r:embed="rId4"/>
          <a:srcRect l="3513" t="12830" r="5548" b="4631"/>
          <a:stretch>
            <a:fillRect/>
          </a:stretch>
        </p:blipFill>
        <p:spPr>
          <a:xfrm>
            <a:off x="2029069" y="2261418"/>
            <a:ext cx="6990736" cy="356910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xmlns="" id="{6CB3184B-E340-4CC5-8A14-745B8E4343F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3BBC3C9-92B6-4E37-BD85-FEDB163A20E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9228D67-BFED-4C26-873A-9AB1AF44AC13}"/>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2F69CC5F-44D9-400B-9C58-641C92724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42397422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CE1C9-281C-4A5C-9DBC-AB181870863D}"/>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Materiales de ayuda para el trabajo disponibles para ustedes</a:t>
            </a:r>
          </a:p>
        </p:txBody>
      </p:sp>
      <p:pic>
        <p:nvPicPr>
          <p:cNvPr id="12" name="Picture 11" descr="Diagrama titulado “Candado y llave del virus”, que incluye cómo los virus invaden las células. Incluye el logotipo de los CDC y el logotipo del Proyecto Firstline. ">
            <a:extLst>
              <a:ext uri="{FF2B5EF4-FFF2-40B4-BE49-F238E27FC236}">
                <a16:creationId xmlns:a16="http://schemas.microsoft.com/office/drawing/2014/main" xmlns="" id="{808DBF0B-5B88-4704-9C04-5EF6D8D17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3" name="Picture 12" descr="Diagrama que incluye la descripción de las partes de un virus. ">
            <a:extLst>
              <a:ext uri="{FF2B5EF4-FFF2-40B4-BE49-F238E27FC236}">
                <a16:creationId xmlns:a16="http://schemas.microsoft.com/office/drawing/2014/main" xmlns="" id="{D52AD753-2608-4038-82A9-B959D405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sp>
        <p:nvSpPr>
          <p:cNvPr id="4" name="Rectangle 3">
            <a:extLst>
              <a:ext uri="{FF2B5EF4-FFF2-40B4-BE49-F238E27FC236}">
                <a16:creationId xmlns:a16="http://schemas.microsoft.com/office/drawing/2014/main" xmlns="" id="{07B3E730-8B16-4C9F-8461-E36BFFB88519}"/>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1FBB4791-8D01-4CCC-A578-17975268737A}"/>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7B94819-87DB-4623-93FE-E1A8E68D26E6}"/>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5378A8A-6263-435F-8E06-DC6532353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grpSp>
        <p:nvGrpSpPr>
          <p:cNvPr id="9" name="Group 8" descr="Diagrama titulado “Candado y llave de los virus”, que incluye cómo los virus invaden las células.&#10;Incluye el logotipo de los CDC y el logotipo del Proyecto Firstline.&#10;Al lado derecho hay un diagrama que incluye la descripción de las partes de un virus.&#10;"/>
          <p:cNvGrpSpPr/>
          <p:nvPr/>
        </p:nvGrpSpPr>
        <p:grpSpPr>
          <a:xfrm>
            <a:off x="1050262" y="2174049"/>
            <a:ext cx="10657402" cy="2585866"/>
            <a:chOff x="1050262" y="2174049"/>
            <a:chExt cx="10657402" cy="2585866"/>
          </a:xfrm>
        </p:grpSpPr>
        <p:sp>
          <p:nvSpPr>
            <p:cNvPr id="10" name="Title 1">
              <a:extLst>
                <a:ext uri="{FF2B5EF4-FFF2-40B4-BE49-F238E27FC236}">
                  <a16:creationId xmlns:a16="http://schemas.microsoft.com/office/drawing/2014/main" xmlns="" id="{F5220242-8824-447C-A27A-9FB0D82F371D}"/>
                </a:ext>
              </a:extLst>
            </p:cNvPr>
            <p:cNvSpPr txBox="1"/>
            <p:nvPr/>
          </p:nvSpPr>
          <p:spPr>
            <a:xfrm>
              <a:off x="1281820" y="2174049"/>
              <a:ext cx="4076700" cy="515622"/>
            </a:xfrm>
            <a:prstGeom prst="rect">
              <a:avLst/>
            </a:prstGeom>
            <a:solidFill>
              <a:schemeClr val="bg1"/>
            </a:solidFill>
          </p:spPr>
          <p:txBody>
            <a:bodyPr vert="horz" lIns="91440" tIns="45720" rIns="91440" bIns="45720" rtlCol="0" anchor="ctr">
              <a:normAutofit fontScale="6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dirty="0">
                  <a:solidFill>
                    <a:srgbClr val="000000"/>
                  </a:solidFill>
                  <a:effectLst/>
                  <a:latin typeface="Calibri"/>
                  <a:ea typeface="Calibri"/>
                  <a:cs typeface="Calibri"/>
                </a:rPr>
                <a:t>CERRADURA Y LLAVE DE LOS</a:t>
              </a:r>
              <a:r>
                <a:rPr lang="es-US" sz="3200" b="0" i="0" strike="noStrike" cap="none" spc="0" baseline="0" dirty="0">
                  <a:solidFill>
                    <a:srgbClr val="000000"/>
                  </a:solidFill>
                  <a:effectLst/>
                  <a:latin typeface="Calibri"/>
                  <a:ea typeface="Calibri"/>
                  <a:cs typeface="Calibri"/>
                </a:rPr>
                <a:t> </a:t>
              </a:r>
              <a:r>
                <a:rPr lang="es-US" sz="3200" b="1" i="0" strike="noStrike" cap="none" spc="0" baseline="0" dirty="0">
                  <a:solidFill>
                    <a:srgbClr val="000000"/>
                  </a:solidFill>
                  <a:effectLst/>
                  <a:latin typeface="Calibri"/>
                  <a:ea typeface="Calibri"/>
                  <a:cs typeface="Calibri"/>
                </a:rPr>
                <a:t>VIRUS</a:t>
              </a:r>
              <a:endParaRPr lang="en-US" sz="3200" b="1" dirty="0">
                <a:latin typeface="+mn-lt"/>
              </a:endParaRPr>
            </a:p>
          </p:txBody>
        </p:sp>
        <p:sp>
          <p:nvSpPr>
            <p:cNvPr id="11" name="Title 1">
              <a:extLst>
                <a:ext uri="{FF2B5EF4-FFF2-40B4-BE49-F238E27FC236}">
                  <a16:creationId xmlns:a16="http://schemas.microsoft.com/office/drawing/2014/main" xmlns="" id="{F5220242-8824-447C-A27A-9FB0D82F371D}"/>
                </a:ext>
              </a:extLst>
            </p:cNvPr>
            <p:cNvSpPr txBox="1"/>
            <p:nvPr/>
          </p:nvSpPr>
          <p:spPr>
            <a:xfrm>
              <a:off x="6833482" y="2174049"/>
              <a:ext cx="4076700" cy="515622"/>
            </a:xfrm>
            <a:prstGeom prst="rect">
              <a:avLst/>
            </a:prstGeom>
            <a:solidFill>
              <a:schemeClr val="bg1"/>
            </a:solidFill>
          </p:spPr>
          <p:txBody>
            <a:bodyPr vert="horz" lIns="91440" tIns="45720" rIns="91440" bIns="45720" rtlCol="0" anchor="ctr">
              <a:normAutofit fontScale="8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3200" b="1" i="0" strike="noStrike" cap="none" spc="0" baseline="0">
                  <a:solidFill>
                    <a:srgbClr val="000000"/>
                  </a:solidFill>
                  <a:effectLst/>
                  <a:latin typeface="Calibri"/>
                  <a:ea typeface="Calibri"/>
                  <a:cs typeface="Calibri"/>
                </a:rPr>
                <a:t>LAS PARTES DE LOS VIRUS</a:t>
              </a:r>
              <a:endParaRPr lang="en-US" sz="3200" b="1">
                <a:latin typeface="+mn-lt"/>
              </a:endParaRPr>
            </a:p>
          </p:txBody>
        </p:sp>
        <p:sp>
          <p:nvSpPr>
            <p:cNvPr id="14" name="Title 1">
              <a:extLst>
                <a:ext uri="{FF2B5EF4-FFF2-40B4-BE49-F238E27FC236}">
                  <a16:creationId xmlns:a16="http://schemas.microsoft.com/office/drawing/2014/main" xmlns="" id="{F5220242-8824-447C-A27A-9FB0D82F371D}"/>
                </a:ext>
              </a:extLst>
            </p:cNvPr>
            <p:cNvSpPr txBox="1"/>
            <p:nvPr/>
          </p:nvSpPr>
          <p:spPr>
            <a:xfrm>
              <a:off x="6403680" y="2926091"/>
              <a:ext cx="1138943" cy="258094"/>
            </a:xfrm>
            <a:prstGeom prst="rect">
              <a:avLst/>
            </a:prstGeom>
            <a:solidFill>
              <a:schemeClr val="bg1"/>
            </a:solidFill>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Envoltura grasa</a:t>
              </a:r>
              <a:endParaRPr lang="en-US" sz="1200">
                <a:latin typeface="+mn-lt"/>
              </a:endParaRPr>
            </a:p>
          </p:txBody>
        </p:sp>
        <p:sp>
          <p:nvSpPr>
            <p:cNvPr id="15" name="Title 1">
              <a:extLst>
                <a:ext uri="{FF2B5EF4-FFF2-40B4-BE49-F238E27FC236}">
                  <a16:creationId xmlns:a16="http://schemas.microsoft.com/office/drawing/2014/main" xmlns="" id="{F5220242-8824-447C-A27A-9FB0D82F371D}"/>
                </a:ext>
              </a:extLst>
            </p:cNvPr>
            <p:cNvSpPr txBox="1"/>
            <p:nvPr/>
          </p:nvSpPr>
          <p:spPr>
            <a:xfrm>
              <a:off x="6517980" y="3374740"/>
              <a:ext cx="1138943" cy="258094"/>
            </a:xfrm>
            <a:prstGeom prst="rect">
              <a:avLst/>
            </a:prstGeom>
            <a:solidFill>
              <a:schemeClr val="bg1"/>
            </a:solidFill>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0" i="0" strike="noStrike" cap="none" spc="0" baseline="0">
                  <a:solidFill>
                    <a:srgbClr val="000000"/>
                  </a:solidFill>
                  <a:effectLst/>
                  <a:latin typeface="Calibri"/>
                  <a:ea typeface="Calibri"/>
                  <a:cs typeface="Calibri"/>
                </a:rPr>
                <a:t>“Cubierta” de la cápside</a:t>
              </a:r>
              <a:endParaRPr lang="en-US" sz="1200">
                <a:latin typeface="+mn-lt"/>
              </a:endParaRPr>
            </a:p>
          </p:txBody>
        </p:sp>
        <p:sp>
          <p:nvSpPr>
            <p:cNvPr id="16" name="Title 1">
              <a:extLst>
                <a:ext uri="{FF2B5EF4-FFF2-40B4-BE49-F238E27FC236}">
                  <a16:creationId xmlns:a16="http://schemas.microsoft.com/office/drawing/2014/main" xmlns="" id="{F5220242-8824-447C-A27A-9FB0D82F371D}"/>
                </a:ext>
              </a:extLst>
            </p:cNvPr>
            <p:cNvSpPr txBox="1"/>
            <p:nvPr/>
          </p:nvSpPr>
          <p:spPr>
            <a:xfrm>
              <a:off x="10005570" y="2923357"/>
              <a:ext cx="1416345"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Proteínas que sobresalen de la envoltura grasa</a:t>
              </a:r>
              <a:endParaRPr lang="en-US" sz="1200">
                <a:latin typeface="+mn-lt"/>
              </a:endParaRPr>
            </a:p>
          </p:txBody>
        </p:sp>
        <p:sp>
          <p:nvSpPr>
            <p:cNvPr id="17" name="Title 1">
              <a:extLst>
                <a:ext uri="{FF2B5EF4-FFF2-40B4-BE49-F238E27FC236}">
                  <a16:creationId xmlns:a16="http://schemas.microsoft.com/office/drawing/2014/main" xmlns="" id="{F5220242-8824-447C-A27A-9FB0D82F371D}"/>
                </a:ext>
              </a:extLst>
            </p:cNvPr>
            <p:cNvSpPr txBox="1"/>
            <p:nvPr/>
          </p:nvSpPr>
          <p:spPr>
            <a:xfrm>
              <a:off x="10110345" y="4261720"/>
              <a:ext cx="1597319" cy="498195"/>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Genes con función de “manual de instrucciones”</a:t>
              </a:r>
              <a:endParaRPr lang="en-US" sz="1200">
                <a:latin typeface="+mn-lt"/>
              </a:endParaRPr>
            </a:p>
          </p:txBody>
        </p:sp>
        <p:sp>
          <p:nvSpPr>
            <p:cNvPr id="18" name="Title 1">
              <a:extLst>
                <a:ext uri="{FF2B5EF4-FFF2-40B4-BE49-F238E27FC236}">
                  <a16:creationId xmlns:a16="http://schemas.microsoft.com/office/drawing/2014/main" xmlns="" id="{F5220242-8824-447C-A27A-9FB0D82F371D}"/>
                </a:ext>
              </a:extLst>
            </p:cNvPr>
            <p:cNvSpPr txBox="1"/>
            <p:nvPr/>
          </p:nvSpPr>
          <p:spPr>
            <a:xfrm>
              <a:off x="4679214" y="3172454"/>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“Llave falsa” de proteína</a:t>
              </a:r>
              <a:endParaRPr lang="en-US" sz="1200" b="1">
                <a:latin typeface="+mn-lt"/>
              </a:endParaRPr>
            </a:p>
          </p:txBody>
        </p:sp>
        <p:sp>
          <p:nvSpPr>
            <p:cNvPr id="19" name="Title 1">
              <a:extLst>
                <a:ext uri="{FF2B5EF4-FFF2-40B4-BE49-F238E27FC236}">
                  <a16:creationId xmlns:a16="http://schemas.microsoft.com/office/drawing/2014/main" xmlns="" id="{F5220242-8824-447C-A27A-9FB0D82F371D}"/>
                </a:ext>
              </a:extLst>
            </p:cNvPr>
            <p:cNvSpPr txBox="1"/>
            <p:nvPr/>
          </p:nvSpPr>
          <p:spPr>
            <a:xfrm>
              <a:off x="4679214" y="3730689"/>
              <a:ext cx="967230" cy="498195"/>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“Cerradura” de proteína</a:t>
              </a:r>
              <a:endParaRPr lang="en-US" sz="1200" b="1">
                <a:latin typeface="+mn-lt"/>
              </a:endParaRPr>
            </a:p>
          </p:txBody>
        </p:sp>
        <p:sp>
          <p:nvSpPr>
            <p:cNvPr id="20" name="Title 1">
              <a:extLst>
                <a:ext uri="{FF2B5EF4-FFF2-40B4-BE49-F238E27FC236}">
                  <a16:creationId xmlns:a16="http://schemas.microsoft.com/office/drawing/2014/main" xmlns="" id="{F5220242-8824-447C-A27A-9FB0D82F371D}"/>
                </a:ext>
              </a:extLst>
            </p:cNvPr>
            <p:cNvSpPr txBox="1"/>
            <p:nvPr/>
          </p:nvSpPr>
          <p:spPr>
            <a:xfrm>
              <a:off x="3829266" y="4512814"/>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Célula</a:t>
              </a:r>
              <a:endParaRPr lang="en-US" sz="1200" b="1">
                <a:latin typeface="+mn-lt"/>
              </a:endParaRPr>
            </a:p>
          </p:txBody>
        </p:sp>
        <p:sp>
          <p:nvSpPr>
            <p:cNvPr id="21" name="Title 1">
              <a:extLst>
                <a:ext uri="{FF2B5EF4-FFF2-40B4-BE49-F238E27FC236}">
                  <a16:creationId xmlns:a16="http://schemas.microsoft.com/office/drawing/2014/main" xmlns="" id="{F5220242-8824-447C-A27A-9FB0D82F371D}"/>
                </a:ext>
              </a:extLst>
            </p:cNvPr>
            <p:cNvSpPr txBox="1"/>
            <p:nvPr/>
          </p:nvSpPr>
          <p:spPr>
            <a:xfrm>
              <a:off x="3850123" y="2743859"/>
              <a:ext cx="526906" cy="187203"/>
            </a:xfrm>
            <a:prstGeom prst="rect">
              <a:avLst/>
            </a:prstGeom>
            <a:solidFill>
              <a:srgbClr val="C3F1FF"/>
            </a:solidFill>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1200" b="1" i="0" strike="noStrike" cap="none" spc="0" baseline="0">
                  <a:solidFill>
                    <a:srgbClr val="000000"/>
                  </a:solidFill>
                  <a:effectLst/>
                  <a:latin typeface="Calibri"/>
                  <a:ea typeface="Calibri"/>
                  <a:cs typeface="Calibri"/>
                </a:rPr>
                <a:t>Virus</a:t>
              </a:r>
              <a:endParaRPr lang="en-US" sz="1200" b="1">
                <a:latin typeface="+mn-lt"/>
              </a:endParaRPr>
            </a:p>
          </p:txBody>
        </p:sp>
        <p:sp>
          <p:nvSpPr>
            <p:cNvPr id="22" name="Title 1">
              <a:extLst>
                <a:ext uri="{FF2B5EF4-FFF2-40B4-BE49-F238E27FC236}">
                  <a16:creationId xmlns:a16="http://schemas.microsoft.com/office/drawing/2014/main" xmlns="" id="{F5220242-8824-447C-A27A-9FB0D82F371D}"/>
                </a:ext>
              </a:extLst>
            </p:cNvPr>
            <p:cNvSpPr txBox="1"/>
            <p:nvPr/>
          </p:nvSpPr>
          <p:spPr>
            <a:xfrm>
              <a:off x="1262771" y="3184185"/>
              <a:ext cx="1947154" cy="23736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Los virus tienen una “llave falsa”</a:t>
              </a:r>
              <a:endParaRPr lang="en-US" sz="1200" b="1">
                <a:latin typeface="+mn-lt"/>
              </a:endParaRPr>
            </a:p>
          </p:txBody>
        </p:sp>
        <p:sp>
          <p:nvSpPr>
            <p:cNvPr id="23" name="Title 1">
              <a:extLst>
                <a:ext uri="{FF2B5EF4-FFF2-40B4-BE49-F238E27FC236}">
                  <a16:creationId xmlns:a16="http://schemas.microsoft.com/office/drawing/2014/main" xmlns="" id="{F5220242-8824-447C-A27A-9FB0D82F371D}"/>
                </a:ext>
              </a:extLst>
            </p:cNvPr>
            <p:cNvSpPr txBox="1"/>
            <p:nvPr/>
          </p:nvSpPr>
          <p:spPr>
            <a:xfrm>
              <a:off x="1262771" y="3916066"/>
              <a:ext cx="1947154" cy="39410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1" i="0" strike="noStrike" cap="none" spc="0" baseline="0">
                  <a:solidFill>
                    <a:srgbClr val="000000"/>
                  </a:solidFill>
                  <a:effectLst/>
                  <a:latin typeface="Calibri"/>
                  <a:ea typeface="Calibri"/>
                  <a:cs typeface="Calibri"/>
                </a:rPr>
                <a:t>Usan la célula para hacer más copias de sí mismos</a:t>
              </a:r>
              <a:endParaRPr lang="en-US" sz="1200" b="1">
                <a:latin typeface="+mn-lt"/>
              </a:endParaRPr>
            </a:p>
          </p:txBody>
        </p:sp>
        <p:sp>
          <p:nvSpPr>
            <p:cNvPr id="24" name="Title 1">
              <a:extLst>
                <a:ext uri="{FF2B5EF4-FFF2-40B4-BE49-F238E27FC236}">
                  <a16:creationId xmlns:a16="http://schemas.microsoft.com/office/drawing/2014/main" xmlns="" id="{F5220242-8824-447C-A27A-9FB0D82F371D}"/>
                </a:ext>
              </a:extLst>
            </p:cNvPr>
            <p:cNvSpPr txBox="1"/>
            <p:nvPr/>
          </p:nvSpPr>
          <p:spPr>
            <a:xfrm>
              <a:off x="1050262" y="2869251"/>
              <a:ext cx="1947154" cy="237367"/>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600" b="1" i="0" strike="noStrike" cap="none" spc="0" baseline="0">
                  <a:solidFill>
                    <a:srgbClr val="0860A9"/>
                  </a:solidFill>
                  <a:effectLst/>
                  <a:latin typeface="Calibri"/>
                  <a:ea typeface="Calibri"/>
                  <a:cs typeface="Calibri"/>
                </a:rPr>
                <a:t>Los virus invaden las células</a:t>
              </a:r>
              <a:endParaRPr lang="en-US" sz="1600" b="1">
                <a:solidFill>
                  <a:srgbClr val="0860A9"/>
                </a:solidFill>
                <a:latin typeface="+mn-lt"/>
              </a:endParaRPr>
            </a:p>
          </p:txBody>
        </p:sp>
        <p:sp>
          <p:nvSpPr>
            <p:cNvPr id="25" name="Title 1">
              <a:extLst>
                <a:ext uri="{FF2B5EF4-FFF2-40B4-BE49-F238E27FC236}">
                  <a16:creationId xmlns:a16="http://schemas.microsoft.com/office/drawing/2014/main" xmlns="" id="{F5220242-8824-447C-A27A-9FB0D82F371D}"/>
                </a:ext>
              </a:extLst>
            </p:cNvPr>
            <p:cNvSpPr txBox="1"/>
            <p:nvPr/>
          </p:nvSpPr>
          <p:spPr>
            <a:xfrm>
              <a:off x="1388052" y="3408509"/>
              <a:ext cx="2189307" cy="448649"/>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US" sz="1200" b="0" i="0" strike="noStrike" cap="none" spc="0" baseline="0">
                  <a:solidFill>
                    <a:srgbClr val="000000"/>
                  </a:solidFill>
                  <a:effectLst/>
                  <a:latin typeface="Calibri"/>
                  <a:ea typeface="Calibri"/>
                  <a:cs typeface="Calibri"/>
                </a:rPr>
                <a:t>No hay una coincidencia exacta</a:t>
              </a:r>
            </a:p>
            <a:p>
              <a:r>
                <a:rPr lang="es-US" sz="1200" b="0" i="0" strike="noStrike" cap="none" spc="0" baseline="0">
                  <a:solidFill>
                    <a:srgbClr val="000000"/>
                  </a:solidFill>
                  <a:effectLst/>
                  <a:latin typeface="Calibri"/>
                  <a:ea typeface="Calibri"/>
                  <a:cs typeface="Calibri"/>
                </a:rPr>
                <a:t>Lo suficientemente cerca como para “desbloquear” la célula</a:t>
              </a:r>
              <a:endParaRPr lang="en-US" sz="1200">
                <a:latin typeface="+mn-lt"/>
              </a:endParaRPr>
            </a:p>
          </p:txBody>
        </p:sp>
      </p:grpSp>
    </p:spTree>
    <p:extLst>
      <p:ext uri="{BB962C8B-B14F-4D97-AF65-F5344CB8AC3E}">
        <p14:creationId xmlns:p14="http://schemas.microsoft.com/office/powerpoint/2010/main" val="33496820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17CE322D-3C63-4119-BEBE-4AFA611A4FAC}">
  <ds:schemaRefs>
    <ds:schemaRef ds:uri="http://purl.org/dc/elements/1.1/"/>
    <ds:schemaRef ds:uri="http://schemas.microsoft.com/office/2006/documentManagement/types"/>
    <ds:schemaRef ds:uri="http://purl.org/dc/dcmitype/"/>
    <ds:schemaRef ds:uri="http://purl.org/dc/terms/"/>
    <ds:schemaRef ds:uri="1483b978-e15e-4754-9528-54c1cd79355d"/>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D43F21F-4225-42EF-84ED-407BF68E6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B9B7BF-A484-486E-8E57-1FF4FD57DE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Widescreen</PresentationFormat>
  <Paragraphs>143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Tema 5: Cómo se propaga el COVID-19: repaso [Fecha de la capacitación]</vt:lpstr>
      <vt:lpstr>Programa</vt:lpstr>
      <vt:lpstr>Objetivo de aprendizaje</vt:lpstr>
      <vt:lpstr>Temas de la sesión</vt:lpstr>
      <vt:lpstr>Lo que sé y lo que aún quiero saber...</vt:lpstr>
      <vt:lpstr>Videoblog 99: ¿Cómo se propaga el COVID-19? Revisión (enlace)</vt:lpstr>
      <vt:lpstr>Lo que sé...</vt:lpstr>
      <vt:lpstr>Lo que quiero saber</vt:lpstr>
      <vt:lpstr>Materiales de ayuda para el trabajo disponibles para ustedes</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Jac Abbott</cp:lastModifiedBy>
  <cp:revision>130</cp:revision>
  <dcterms:created xsi:type="dcterms:W3CDTF">2020-12-07T18:24:10Z</dcterms:created>
  <dcterms:modified xsi:type="dcterms:W3CDTF">2021-09-09T16:10:30Z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6d9c63c1-a95e-48cf-8313-1d7fc3f1a0d5</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2020-12-07T18:29:47Z</vt:lpwstr>
  </property>
  <property fmtid="{D5CDD505-2E9C-101B-9397-08002B2CF9AE}" pid="9" name="MSIP_Label_7b94a7b8-f06c-4dfe-bdcc-9b548fd58c31_SiteId">
    <vt:lpwstr>9ce70869-60db-44fd-abe8-d2767077fc8f</vt:lpwstr>
  </property>
</Properties>
</file>