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8" r:id="rId5"/>
    <p:sldId id="300" r:id="rId6"/>
    <p:sldId id="301" r:id="rId7"/>
    <p:sldId id="302" r:id="rId8"/>
    <p:sldId id="303" r:id="rId9"/>
    <p:sldId id="304" r:id="rId10"/>
    <p:sldId id="305" r:id="rId11"/>
    <p:sldId id="306" r:id="rId12"/>
    <p:sldId id="307" r:id="rId13"/>
    <p:sldId id="308" r:id="rId14"/>
    <p:sldId id="30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Kendra (CDC/DDID/NCEZID/DHQP)" initials="CK(" lastIdx="0"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51401" autoAdjust="0"/>
  </p:normalViewPr>
  <p:slideViewPr>
    <p:cSldViewPr snapToGrid="0">
      <p:cViewPr varScale="1">
        <p:scale>
          <a:sx n="59" d="100"/>
          <a:sy n="59" d="100"/>
        </p:scale>
        <p:origin x="138" y="72"/>
      </p:cViewPr>
      <p:guideLst/>
    </p:cSldViewPr>
  </p:slideViewPr>
  <p:notesTextViewPr>
    <p:cViewPr>
      <p:scale>
        <a:sx n="1" d="1"/>
        <a:sy n="1" d="1"/>
      </p:scale>
      <p:origin x="0" y="0"/>
    </p:cViewPr>
  </p:notesTextViewPr>
  <p:sorterViewPr>
    <p:cViewPr>
      <p:scale>
        <a:sx n="100" d="100"/>
        <a:sy n="100" d="100"/>
      </p:scale>
      <p:origin x="0" y="-3332"/>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12ED6146-E05E-4E31-9B07-7793859ADA1F}"/>
    <pc:docChg chg="modSld">
      <pc:chgData name="Woodring, Jacqueline M. (CDC/DDID/NCEZID/DHQP)" userId="39b54e8a-75b3-4198-bd57-c5a7d40723ea" providerId="ADAL" clId="{12ED6146-E05E-4E31-9B07-7793859ADA1F}" dt="2021-08-31T16:42:07.013" v="0"/>
      <pc:docMkLst>
        <pc:docMk/>
      </pc:docMkLst>
      <pc:sldChg chg="modNotesTx">
        <pc:chgData name="Woodring, Jacqueline M. (CDC/DDID/NCEZID/DHQP)" userId="39b54e8a-75b3-4198-bd57-c5a7d40723ea" providerId="ADAL" clId="{12ED6146-E05E-4E31-9B07-7793859ADA1F}" dt="2021-08-31T16:42:07.013" v="0"/>
        <pc:sldMkLst>
          <pc:docMk/>
          <pc:sldMk cId="1594676015" sldId="303"/>
        </pc:sldMkLst>
      </pc:sldChg>
    </pc:docChg>
  </pc:docChgLst>
  <pc:docChgLst>
    <pc:chgData name="Jacqueline" userId="39b54e8a-75b3-4198-bd57-c5a7d40723ea" providerId="ADAL" clId="{12ED6146-E05E-4E31-9B07-7793859ADA1F}"/>
    <pc:docChg chg="modSld">
      <pc:chgData name="Jacqueline" userId="39b54e8a-75b3-4198-bd57-c5a7d40723ea" providerId="ADAL" clId="{12ED6146-E05E-4E31-9B07-7793859ADA1F}" dt="2021-08-26T17:07:04.186" v="3"/>
      <pc:docMkLst>
        <pc:docMk/>
      </pc:docMkLst>
      <pc:sldChg chg="modNotesTx">
        <pc:chgData name="Jacqueline" userId="39b54e8a-75b3-4198-bd57-c5a7d40723ea" providerId="ADAL" clId="{12ED6146-E05E-4E31-9B07-7793859ADA1F}" dt="2021-08-26T17:07:04.186" v="3"/>
        <pc:sldMkLst>
          <pc:docMk/>
          <pc:sldMk cId="1594676015"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B4575-7B95-4A49-BD51-27B6B8AC40C5}"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095FC-01AE-4F0C-BECF-89379771E58E}" type="slidenum">
              <a:rPr lang="en-US" smtClean="0"/>
              <a:t>‹#›</a:t>
            </a:fld>
            <a:endParaRPr lang="en-US"/>
          </a:p>
        </p:txBody>
      </p:sp>
    </p:spTree>
    <p:extLst>
      <p:ext uri="{BB962C8B-B14F-4D97-AF65-F5344CB8AC3E}">
        <p14:creationId xmlns:p14="http://schemas.microsoft.com/office/powerpoint/2010/main" val="409965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1LZZz1yMGv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Los participantes inician la sesión y se acomodan.</a:t>
            </a:r>
          </a:p>
          <a:p>
            <a:endParaRPr lang="en-US" dirty="0"/>
          </a:p>
        </p:txBody>
      </p:sp>
      <p:sp>
        <p:nvSpPr>
          <p:cNvPr id="4" name="Slide Number Placeholder 3"/>
          <p:cNvSpPr>
            <a:spLocks noGrp="1"/>
          </p:cNvSpPr>
          <p:nvPr>
            <p:ph type="sldNum" sz="quarter" idx="5"/>
          </p:nvPr>
        </p:nvSpPr>
        <p:spPr/>
        <p:txBody>
          <a:bodyPr/>
          <a:lstStyle/>
          <a:p>
            <a:fld id="{643095FC-01AE-4F0C-BECF-89379771E58E}" type="slidenum">
              <a:rPr lang="en-US" smtClean="0"/>
              <a:t>1</a:t>
            </a:fld>
            <a:endParaRPr lang="en-US"/>
          </a:p>
        </p:txBody>
      </p:sp>
    </p:spTree>
    <p:extLst>
      <p:ext uri="{BB962C8B-B14F-4D97-AF65-F5344CB8AC3E}">
        <p14:creationId xmlns:p14="http://schemas.microsoft.com/office/powerpoint/2010/main" val="315969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“Continúen explorando estos temas por su cuenta, utilizando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10</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11</a:t>
            </a:fld>
            <a:endParaRPr lang="en-US"/>
          </a:p>
        </p:txBody>
      </p:sp>
    </p:spTree>
    <p:extLst>
      <p:ext uri="{BB962C8B-B14F-4D97-AF65-F5344CB8AC3E}">
        <p14:creationId xmlns:p14="http://schemas.microsoft.com/office/powerpoint/2010/main" val="9988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“Bienvenidos nuevamente al Proyecto Firstline. Hoy, revisaremos lo que hemos aprendido en las sesiones pasadas sobre cómo se propaga el COVID-19”.</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2</a:t>
            </a:fld>
            <a:endParaRPr lang="en-US"/>
          </a:p>
        </p:txBody>
      </p:sp>
    </p:spTree>
    <p:extLst>
      <p:ext uri="{BB962C8B-B14F-4D97-AF65-F5344CB8AC3E}">
        <p14:creationId xmlns:p14="http://schemas.microsoft.com/office/powerpoint/2010/main" val="70167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“Vamos a pensar qué preguntas han sido respondidas y qué preguntas nuevas tenemos. Quizás recuerden una diapositiva similar a esta de nuestra primera sesión. A la izquierda, se encuentran los temas que hemos comenzado a tratar. A la derecha, se encuentran temas y tópicos más amplios incluidos en la serie de capacitación. </a:t>
            </a:r>
            <a:r>
              <a:rPr lang="es-US" sz="1200" b="1" i="0" strike="noStrike" cap="none" spc="0" baseline="0" dirty="0">
                <a:solidFill>
                  <a:srgbClr val="000000"/>
                </a:solidFill>
                <a:effectLst/>
                <a:latin typeface="Calibri"/>
                <a:ea typeface="Calibri"/>
                <a:cs typeface="Calibri"/>
              </a:rPr>
              <a:t>¿Qué temas de la derecha creen que comprenden mejor que antes?</a:t>
            </a:r>
            <a:r>
              <a:rPr lang="es-US" sz="1200" b="0" i="0" strike="noStrike" cap="none" spc="0" baseline="0" dirty="0">
                <a:solidFill>
                  <a:srgbClr val="000000"/>
                </a:solidFill>
                <a:effectLst/>
                <a:latin typeface="Calibri"/>
                <a:ea typeface="Calibri"/>
                <a:cs typeface="Calibri"/>
              </a:rPr>
              <a:t> Esperamos que todos hayamos aprendido juntos alguna información nueva. Tomémonos un minuto para reflexionar sobre ese aprendizaje”.</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3</a:t>
            </a:fld>
            <a:endParaRPr lang="en-US"/>
          </a:p>
        </p:txBody>
      </p:sp>
    </p:spTree>
    <p:extLst>
      <p:ext uri="{BB962C8B-B14F-4D97-AF65-F5344CB8AC3E}">
        <p14:creationId xmlns:p14="http://schemas.microsoft.com/office/powerpoint/2010/main" val="373653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“Busquen en su folleto del participante el espacio en blanco para llevar un registro de esta sesión y preparen una tabla simple para ustedes mismos como la que aparece en la pantalla. Tómense un momento para comenzar a completar la tabla, según nuestras sesiones hasta el momento”.</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4</a:t>
            </a:fld>
            <a:endParaRPr lang="en-US"/>
          </a:p>
        </p:txBody>
      </p:sp>
    </p:spTree>
    <p:extLst>
      <p:ext uri="{BB962C8B-B14F-4D97-AF65-F5344CB8AC3E}">
        <p14:creationId xmlns:p14="http://schemas.microsoft.com/office/powerpoint/2010/main" val="276730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 </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https://www.youtube.com/watch?v=1LZZz1yMGvY</a:t>
            </a:r>
            <a:endParaRPr lang="en-US" sz="1050" kern="1200" dirty="0">
              <a:solidFill>
                <a:schemeClr val="tx1"/>
              </a:solidFill>
              <a:effectLst/>
              <a:latin typeface="+mn-lt"/>
              <a:ea typeface="+mn-ea"/>
              <a:cs typeface="+mn-cs"/>
            </a:endParaRPr>
          </a:p>
          <a:p>
            <a:pPr marL="0" indent="0">
              <a:buNone/>
            </a:pPr>
            <a:endParaRPr lang="en-US" sz="1200" i="1" kern="1200" dirty="0">
              <a:solidFill>
                <a:schemeClr val="tx1"/>
              </a:solidFill>
              <a:effectLst/>
              <a:latin typeface="+mn-lt"/>
              <a:ea typeface="+mn-ea"/>
              <a:cs typeface="+mn-cs"/>
            </a:endParaRPr>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200" i="1" kern="1200" dirty="0">
              <a:solidFill>
                <a:schemeClr val="tx1"/>
              </a:solidFill>
              <a:effectLst/>
              <a:latin typeface="+mn-lt"/>
              <a:ea typeface="+mn-ea"/>
              <a:cs typeface="+mn-cs"/>
            </a:endParaRPr>
          </a:p>
          <a:p>
            <a:pPr marL="0" indent="0">
              <a:buNone/>
            </a:pPr>
            <a:endParaRPr lang="en-US" sz="1200" i="1"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“Mientras vemos el siguiente video, pueden continuar completando la tabla. En este episodio, la Dra. Carlson resume </a:t>
            </a:r>
            <a:r>
              <a:rPr lang="es-AR" b="0" i="1" dirty="0">
                <a:solidFill>
                  <a:srgbClr val="222222"/>
                </a:solidFill>
                <a:effectLst/>
                <a:latin typeface="TiemposText"/>
              </a:rPr>
              <a:t>‘</a:t>
            </a:r>
            <a:r>
              <a:rPr lang="es-US" sz="1200" b="0" i="0" strike="noStrike" cap="none" spc="0" baseline="0" dirty="0">
                <a:solidFill>
                  <a:srgbClr val="000000"/>
                </a:solidFill>
                <a:effectLst/>
                <a:latin typeface="+mn-lt"/>
                <a:ea typeface="Calibri"/>
                <a:cs typeface="Calibri"/>
              </a:rPr>
              <a:t>lo que sabemos</a:t>
            </a:r>
            <a:r>
              <a:rPr lang="es-AR" b="0" i="1" dirty="0">
                <a:solidFill>
                  <a:srgbClr val="222222"/>
                </a:solidFill>
                <a:effectLst/>
                <a:latin typeface="TiemposText"/>
              </a:rPr>
              <a:t>’ </a:t>
            </a:r>
            <a:r>
              <a:rPr lang="es-US" sz="1200" b="0" i="0" strike="noStrike" cap="none" spc="0" baseline="0" dirty="0">
                <a:solidFill>
                  <a:srgbClr val="000000"/>
                </a:solidFill>
                <a:effectLst/>
                <a:latin typeface="Calibri"/>
                <a:ea typeface="Calibri"/>
                <a:cs typeface="Calibri"/>
              </a:rPr>
              <a:t> colectivamente, en función de las sesiones que hemos tenido hasta ahora”.</a:t>
            </a:r>
          </a:p>
        </p:txBody>
      </p:sp>
      <p:sp>
        <p:nvSpPr>
          <p:cNvPr id="4" name="Slide Number Placeholder 3"/>
          <p:cNvSpPr>
            <a:spLocks noGrp="1"/>
          </p:cNvSpPr>
          <p:nvPr>
            <p:ph type="sldNum" sz="quarter" idx="5"/>
          </p:nvPr>
        </p:nvSpPr>
        <p:spPr/>
        <p:txBody>
          <a:bodyPr/>
          <a:lstStyle/>
          <a:p>
            <a:fld id="{34C6357C-42CD-49BB-95C6-29CEA54E67E1}" type="slidenum">
              <a:rPr lang="en-US" smtClean="0"/>
              <a:t>5</a:t>
            </a:fld>
            <a:endParaRPr lang="en-US"/>
          </a:p>
        </p:txBody>
      </p:sp>
    </p:spTree>
    <p:extLst>
      <p:ext uri="{BB962C8B-B14F-4D97-AF65-F5344CB8AC3E}">
        <p14:creationId xmlns:p14="http://schemas.microsoft.com/office/powerpoint/2010/main" val="28713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“Ahora, hablemos de la última columna, lo que queremos saber. Según lo analizado en la primera sesión, los CDC están recopilando activamente preguntas de los participantes y generarán futuros </a:t>
            </a:r>
            <a:r>
              <a:rPr lang="es-US" sz="1200" b="0" i="0" strike="noStrike" cap="none" spc="0" baseline="0" dirty="0" err="1">
                <a:solidFill>
                  <a:srgbClr val="000000"/>
                </a:solidFill>
                <a:effectLst/>
                <a:latin typeface="Calibri"/>
                <a:ea typeface="Calibri"/>
                <a:cs typeface="Calibri"/>
              </a:rPr>
              <a:t>vlogs</a:t>
            </a:r>
            <a:r>
              <a:rPr lang="es-US" sz="1200" b="0" i="0" strike="noStrike" cap="none" spc="0" baseline="0" dirty="0">
                <a:solidFill>
                  <a:srgbClr val="000000"/>
                </a:solidFill>
                <a:effectLst/>
                <a:latin typeface="Calibri"/>
                <a:ea typeface="Calibri"/>
                <a:cs typeface="Calibri"/>
              </a:rPr>
              <a:t> y otros recursos para responder estas preguntas. Algunas de ellas también serán un enfoque directo de las sesiones futuras, como una mirada más detallada a las recomendaciones específicas para el equipo de protección personal, la higiene de manos, el </a:t>
            </a:r>
            <a:r>
              <a:rPr lang="es-US" sz="1200" b="0" i="0" strike="noStrike" cap="none" spc="0" baseline="0" dirty="0" err="1">
                <a:solidFill>
                  <a:srgbClr val="000000"/>
                </a:solidFill>
                <a:effectLst/>
                <a:latin typeface="Calibri"/>
                <a:ea typeface="Calibri"/>
                <a:cs typeface="Calibri"/>
              </a:rPr>
              <a:t>triaje</a:t>
            </a:r>
            <a:r>
              <a:rPr lang="es-US" sz="1200" b="0" i="0" strike="noStrike" cap="none" spc="0" baseline="0" dirty="0">
                <a:solidFill>
                  <a:srgbClr val="000000"/>
                </a:solidFill>
                <a:effectLst/>
                <a:latin typeface="Calibri"/>
                <a:ea typeface="Calibri"/>
                <a:cs typeface="Calibri"/>
              </a:rPr>
              <a:t> y la evaluación, el control de fuentes, y la desinfección y la limpieza ambiental. Pero hay mucho que podemos aprender ahora también.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Tómense un momento para visitar y marcar la página de recursos del Proyecto </a:t>
            </a:r>
            <a:r>
              <a:rPr lang="es-US" sz="1200" b="0" i="0" strike="noStrike" cap="none" spc="0" baseline="0" dirty="0" err="1">
                <a:solidFill>
                  <a:srgbClr val="000000"/>
                </a:solidFill>
                <a:effectLst/>
                <a:latin typeface="Calibri"/>
                <a:ea typeface="Calibri"/>
                <a:cs typeface="Calibri"/>
              </a:rPr>
              <a:t>Firstline</a:t>
            </a:r>
            <a:r>
              <a:rPr lang="es-US" sz="1200" b="0" i="0" strike="noStrike" cap="none" spc="0" baseline="0" dirty="0">
                <a:solidFill>
                  <a:srgbClr val="000000"/>
                </a:solidFill>
                <a:effectLst/>
                <a:latin typeface="Calibri"/>
                <a:ea typeface="Calibri"/>
                <a:cs typeface="Calibri"/>
              </a:rPr>
              <a:t> de los CDC para familiarizarse con los recursos disponibles. </a:t>
            </a:r>
          </a:p>
          <a:p>
            <a:r>
              <a:rPr lang="es-US" sz="1200" b="0" i="0" strike="noStrike" cap="none" spc="0" baseline="0" dirty="0">
                <a:solidFill>
                  <a:srgbClr val="000000"/>
                </a:solidFill>
                <a:effectLst/>
                <a:latin typeface="Calibri"/>
                <a:ea typeface="Calibri"/>
                <a:cs typeface="Calibri"/>
              </a:rPr>
              <a:t>[</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Recursos | Proyecto </a:t>
            </a:r>
            <a:r>
              <a:rPr lang="es-US" sz="1200" b="0" i="0" u="sng" strike="noStrike" cap="none" spc="0" baseline="0" dirty="0" err="1">
                <a:solidFill>
                  <a:srgbClr val="000000"/>
                </a:solidFill>
                <a:effectLst/>
                <a:uFill>
                  <a:solidFill>
                    <a:srgbClr val="000000"/>
                  </a:solidFill>
                </a:uFill>
                <a:latin typeface="Calibri"/>
                <a:ea typeface="Calibri"/>
                <a:cs typeface="Calibri"/>
                <a:hlinkClick r:id="rId3" history="0"/>
              </a:rPr>
              <a:t>Firstline</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 | Control de infecciones | CDC</a:t>
            </a:r>
            <a:r>
              <a:rPr lang="es-US" sz="1200" b="0" i="0" strike="noStrike" cap="none" spc="0" baseline="0" dirty="0">
                <a:solidFill>
                  <a:srgbClr val="000000"/>
                </a:solidFill>
                <a:effectLst/>
                <a:latin typeface="Calibri"/>
                <a:ea typeface="Calibri"/>
                <a:cs typeface="Calibri"/>
              </a:rPr>
              <a:t>]</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Allí encontrarán gráficos, videos titulados </a:t>
            </a:r>
            <a:r>
              <a:rPr lang="es-US" sz="1200" b="0" i="1" strike="noStrike" cap="none" spc="0" baseline="0" dirty="0" err="1">
                <a:solidFill>
                  <a:srgbClr val="000000"/>
                </a:solidFill>
                <a:effectLst/>
                <a:latin typeface="Calibri"/>
                <a:ea typeface="Calibri"/>
                <a:cs typeface="Calibri"/>
              </a:rPr>
              <a:t>Inside</a:t>
            </a:r>
            <a:r>
              <a:rPr lang="es-US" sz="1200" b="0" i="1" strike="noStrike" cap="none" spc="0" baseline="0" dirty="0">
                <a:solidFill>
                  <a:srgbClr val="000000"/>
                </a:solidFill>
                <a:effectLst/>
                <a:latin typeface="Calibri"/>
                <a:ea typeface="Calibri"/>
                <a:cs typeface="Calibri"/>
              </a:rPr>
              <a:t> </a:t>
            </a:r>
            <a:r>
              <a:rPr lang="es-US" sz="1200" b="0" i="1" strike="noStrike" cap="none" spc="0" baseline="0" dirty="0" err="1">
                <a:solidFill>
                  <a:srgbClr val="000000"/>
                </a:solidFill>
                <a:effectLst/>
                <a:latin typeface="Calibri"/>
                <a:ea typeface="Calibri"/>
                <a:cs typeface="Calibri"/>
              </a:rPr>
              <a:t>Infection</a:t>
            </a:r>
            <a:r>
              <a:rPr lang="es-US" sz="1200" b="0" i="1" strike="noStrike" cap="none" spc="0" baseline="0" dirty="0">
                <a:solidFill>
                  <a:srgbClr val="000000"/>
                </a:solidFill>
                <a:effectLst/>
                <a:latin typeface="Calibri"/>
                <a:ea typeface="Calibri"/>
                <a:cs typeface="Calibri"/>
              </a:rPr>
              <a:t> Control (Dentro del control de infecciones)</a:t>
            </a:r>
            <a:r>
              <a:rPr lang="es-US" sz="1200" b="0" i="0" strike="noStrike" cap="none" spc="0" baseline="0" dirty="0">
                <a:solidFill>
                  <a:srgbClr val="000000"/>
                </a:solidFill>
                <a:effectLst/>
                <a:latin typeface="Calibri"/>
                <a:ea typeface="Calibri"/>
                <a:cs typeface="Calibri"/>
              </a:rPr>
              <a:t> y recursos para colaboradores, donde el Proyecto </a:t>
            </a:r>
            <a:r>
              <a:rPr lang="es-US" sz="1200" b="0" i="0" strike="noStrike" cap="none" spc="0" baseline="0" dirty="0" err="1">
                <a:solidFill>
                  <a:srgbClr val="000000"/>
                </a:solidFill>
                <a:effectLst/>
                <a:latin typeface="Calibri"/>
                <a:ea typeface="Calibri"/>
                <a:cs typeface="Calibri"/>
              </a:rPr>
              <a:t>Firstline</a:t>
            </a:r>
            <a:r>
              <a:rPr lang="es-US" sz="1200" b="0" i="0" strike="noStrike" cap="none" spc="0" baseline="0" dirty="0">
                <a:solidFill>
                  <a:srgbClr val="000000"/>
                </a:solidFill>
                <a:effectLst/>
                <a:latin typeface="Calibri"/>
                <a:ea typeface="Calibri"/>
                <a:cs typeface="Calibri"/>
              </a:rPr>
              <a:t> ha respondido preguntas de trabajadores de atención médica de primera línea y personal de salud pública sobre múltiples temas. Los CDC continuarán actualizando esta página a medida que se publiquen nuevos recursos, así que asegúrense de marcarla como favorita y volver a consultarla con frecuencia”.</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6</a:t>
            </a:fld>
            <a:endParaRPr lang="en-US"/>
          </a:p>
        </p:txBody>
      </p:sp>
    </p:spTree>
    <p:extLst>
      <p:ext uri="{BB962C8B-B14F-4D97-AF65-F5344CB8AC3E}">
        <p14:creationId xmlns:p14="http://schemas.microsoft.com/office/powerpoint/2010/main" val="423382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Guion de ejemplo</a:t>
            </a: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“Un recordatorio de que tienen los materiales de ayuda ‘Cerradura y llave de los virus’ y ‘Las partes de los virus’ a su disposición para ayudar a explicar estos conceptos a los demás”. </a:t>
            </a:r>
            <a:r>
              <a:rPr lang="es-US" sz="1800" b="0" i="0" strike="noStrike" cap="none" spc="0" baseline="0" dirty="0">
                <a:solidFill>
                  <a:srgbClr val="000000"/>
                </a:solidFill>
                <a:effectLst/>
                <a:latin typeface="Calibri"/>
                <a:ea typeface="Calibri"/>
                <a:cs typeface="Calibri"/>
                <a:hlinkClick r:id="rId3" history="0"/>
              </a:rPr>
              <a:t>Recursos | Proyecto Firstline | Control de infecciones | CDC</a:t>
            </a:r>
            <a:r>
              <a:rPr lang="es-US" sz="1800" b="0"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7</a:t>
            </a:fld>
            <a:endParaRPr lang="en-US"/>
          </a:p>
        </p:txBody>
      </p:sp>
    </p:spTree>
    <p:extLst>
      <p:ext uri="{BB962C8B-B14F-4D97-AF65-F5344CB8AC3E}">
        <p14:creationId xmlns:p14="http://schemas.microsoft.com/office/powerpoint/2010/main" val="99073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 </a:t>
            </a:r>
          </a:p>
          <a:p>
            <a:r>
              <a:rPr lang="es-US" sz="1200" b="0" i="0" strike="noStrike" cap="none" spc="0" baseline="0" dirty="0">
                <a:solidFill>
                  <a:srgbClr val="000000"/>
                </a:solidFill>
                <a:effectLst/>
                <a:latin typeface="Calibri"/>
                <a:ea typeface="Calibri"/>
                <a:cs typeface="Calibri"/>
              </a:rPr>
              <a:t>“Tómense 60 segundos, y reflexionen e identifiquen los objetivos personales y las medidas que les gustaría tomar para ayudar a detener la propagación de la enfermedad”.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8</a:t>
            </a:fld>
            <a:endParaRPr lang="en-US"/>
          </a:p>
        </p:txBody>
      </p:sp>
    </p:spTree>
    <p:extLst>
      <p:ext uri="{BB962C8B-B14F-4D97-AF65-F5344CB8AC3E}">
        <p14:creationId xmlns:p14="http://schemas.microsoft.com/office/powerpoint/2010/main" val="139652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“Espero que hayan disfrutado la conversación de hoy. Aquí he puesto algunos mensajes clave, que pueden revisar cuando lo deseen después de la sesión de hoy”.</a:t>
            </a:r>
          </a:p>
        </p:txBody>
      </p:sp>
      <p:sp>
        <p:nvSpPr>
          <p:cNvPr id="4" name="Slide Number Placeholder 3"/>
          <p:cNvSpPr>
            <a:spLocks noGrp="1"/>
          </p:cNvSpPr>
          <p:nvPr>
            <p:ph type="sldNum" sz="quarter" idx="5"/>
          </p:nvPr>
        </p:nvSpPr>
        <p:spPr/>
        <p:txBody>
          <a:bodyPr/>
          <a:lstStyle/>
          <a:p>
            <a:fld id="{34C6357C-42CD-49BB-95C6-29CEA54E67E1}" type="slidenum">
              <a:rPr lang="en-US" smtClean="0"/>
              <a:t>9</a:t>
            </a:fld>
            <a:endParaRPr lang="en-US"/>
          </a:p>
        </p:txBody>
      </p:sp>
    </p:spTree>
    <p:extLst>
      <p:ext uri="{BB962C8B-B14F-4D97-AF65-F5344CB8AC3E}">
        <p14:creationId xmlns:p14="http://schemas.microsoft.com/office/powerpoint/2010/main" val="119533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6" name="Title 1">
            <a:extLst>
              <a:ext uri="{FF2B5EF4-FFF2-40B4-BE49-F238E27FC236}">
                <a16:creationId xmlns:a16="http://schemas.microsoft.com/office/drawing/2014/main" xmlns="" id="{81FD381F-5009-451A-BB1E-39E53423A7CA}"/>
              </a:ext>
            </a:extLst>
          </p:cNvPr>
          <p:cNvSpPr>
            <a:spLocks noGrp="1"/>
          </p:cNvSpPr>
          <p:nvPr>
            <p:ph type="title"/>
          </p:nvPr>
        </p:nvSpPr>
        <p:spPr>
          <a:xfrm>
            <a:off x="1547584" y="5707440"/>
            <a:ext cx="10515600" cy="1325563"/>
          </a:xfrm>
        </p:spPr>
        <p:txBody>
          <a:bodyPr>
            <a:normAutofit/>
          </a:bodyPr>
          <a:lstStyle/>
          <a:p>
            <a:pPr algn="ctr"/>
            <a:r>
              <a:rPr lang="es-US" sz="3600" b="1" i="0" strike="noStrike" cap="none" spc="0" baseline="0" dirty="0">
                <a:solidFill>
                  <a:srgbClr val="2F5597"/>
                </a:solidFill>
                <a:effectLst/>
                <a:latin typeface="Calibri"/>
                <a:ea typeface="Calibri"/>
                <a:cs typeface="Calibri"/>
              </a:rPr>
              <a:t>Tema 5: Cómo se propaga el COVID-19: repaso</a:t>
            </a:r>
            <a:r>
              <a:rPr sz="3600" dirty="0"/>
              <a:t/>
            </a:r>
            <a:br>
              <a:rPr sz="3600" dirty="0"/>
            </a:br>
            <a:r>
              <a:rPr lang="es-US" sz="3600" b="1" i="0" strike="noStrike" cap="none" spc="0" baseline="0" dirty="0">
                <a:solidFill>
                  <a:srgbClr val="2F5597"/>
                </a:solidFill>
                <a:effectLst/>
                <a:latin typeface="Calibri"/>
                <a:ea typeface="Calibri"/>
                <a:cs typeface="Calibri"/>
              </a:rPr>
              <a:t>[Fecha de la capacitación]</a:t>
            </a:r>
            <a:endParaRPr lang="en-US" sz="3600" dirty="0">
              <a:latin typeface="+mn-lt"/>
            </a:endParaRPr>
          </a:p>
        </p:txBody>
      </p:sp>
      <p:pic>
        <p:nvPicPr>
          <p:cNvPr id="10"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D5240468-F7E1-49DF-AE63-859094FDD449}"/>
              </a:ext>
            </a:extLst>
          </p:cNvPr>
          <p:cNvPicPr>
            <a:picLocks noChangeAspect="1"/>
          </p:cNvPicPr>
          <p:nvPr/>
        </p:nvPicPr>
        <p:blipFill>
          <a:blip r:embed="rId3"/>
          <a:stretch>
            <a:fillRect/>
          </a:stretch>
        </p:blipFill>
        <p:spPr>
          <a:xfrm>
            <a:off x="280263" y="0"/>
            <a:ext cx="11631168" cy="5815584"/>
          </a:xfrm>
          <a:prstGeom prst="rect">
            <a:avLst/>
          </a:prstGeom>
        </p:spPr>
      </p:pic>
      <p:sp>
        <p:nvSpPr>
          <p:cNvPr id="17" name="Title 1">
            <a:extLst>
              <a:ext uri="{FF2B5EF4-FFF2-40B4-BE49-F238E27FC236}">
                <a16:creationId xmlns:a16="http://schemas.microsoft.com/office/drawing/2014/main" xmlns="" id="{4A0581B2-323C-4893-9793-70F724013DA7}"/>
              </a:ext>
            </a:extLst>
          </p:cNvPr>
          <p:cNvSpPr txBox="1"/>
          <p:nvPr/>
        </p:nvSpPr>
        <p:spPr>
          <a:xfrm>
            <a:off x="608442" y="1318692"/>
            <a:ext cx="4531822"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dirty="0">
                <a:solidFill>
                  <a:srgbClr val="F6DA52"/>
                </a:solidFill>
                <a:effectLst/>
                <a:latin typeface="Calibri"/>
                <a:ea typeface="Calibri"/>
                <a:cs typeface="Calibri"/>
              </a:rPr>
              <a:t>EL PROYECTO</a:t>
            </a:r>
            <a:r>
              <a:rPr sz="6000" dirty="0"/>
              <a:t/>
            </a:r>
            <a:br>
              <a:rPr sz="6000" dirty="0"/>
            </a:br>
            <a:r>
              <a:rPr lang="es-US" sz="6000" b="1" i="0" strike="noStrike" cap="none" spc="0" baseline="0" dirty="0">
                <a:solidFill>
                  <a:srgbClr val="F6DA52"/>
                </a:solidFill>
                <a:effectLst/>
                <a:latin typeface="Calibri"/>
                <a:ea typeface="Calibri"/>
                <a:cs typeface="Calibri"/>
              </a:rPr>
              <a:t>FIRSTLINE</a:t>
            </a:r>
            <a:r>
              <a:rPr sz="6000" dirty="0"/>
              <a:t/>
            </a:r>
            <a:br>
              <a:rPr sz="6000" dirty="0"/>
            </a:br>
            <a:r>
              <a:rPr lang="es-US" sz="6000" b="1" i="0" strike="noStrike" cap="none" spc="0" baseline="0" dirty="0">
                <a:solidFill>
                  <a:srgbClr val="FFFFFF"/>
                </a:solidFill>
                <a:effectLst/>
                <a:latin typeface="Calibri"/>
                <a:ea typeface="Calibri"/>
                <a:cs typeface="Calibri"/>
              </a:rPr>
              <a:t>ES PARA</a:t>
            </a:r>
            <a:r>
              <a:rPr sz="6000" dirty="0"/>
              <a:t/>
            </a:r>
            <a:br>
              <a:rPr sz="6000" dirty="0"/>
            </a:br>
            <a:r>
              <a:rPr lang="es-US" sz="6000" b="1" i="0" strike="noStrike" cap="none" spc="0" baseline="0" dirty="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14340876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15293506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2C2FE77B-E9B9-4869-9CF2-F20554FBE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507" y="547192"/>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460513" y="752751"/>
            <a:ext cx="4640876" cy="1325563"/>
          </a:xfrm>
        </p:spPr>
        <p:txBody>
          <a:bodyPr/>
          <a:lstStyle/>
          <a:p>
            <a:r>
              <a:rPr lang="es-US" sz="4400" b="1" i="0" strike="noStrike" cap="none" spc="0" baseline="0" dirty="0">
                <a:solidFill>
                  <a:srgbClr val="000000"/>
                </a:solidFill>
                <a:effectLst/>
                <a:latin typeface="Calibri"/>
                <a:ea typeface="Calibri"/>
                <a:cs typeface="Calibri"/>
              </a:rPr>
              <a:t>Formulario de comentarios</a:t>
            </a:r>
          </a:p>
        </p:txBody>
      </p:sp>
      <p:sp>
        <p:nvSpPr>
          <p:cNvPr id="4" name="Rectangle 3">
            <a:extLst>
              <a:ext uri="{FF2B5EF4-FFF2-40B4-BE49-F238E27FC236}">
                <a16:creationId xmlns:a16="http://schemas.microsoft.com/office/drawing/2014/main" xmlns="" id="{1DEFB7AF-A24B-4F68-9AC8-5B328817D1D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CE4F7A1-8C98-4283-827C-A51966259287}"/>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457B727-6E9B-4EB3-A650-53160B16E745}"/>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E7E6D6A6-D161-4F32-8EC5-F75657DBD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
        <p:nvSpPr>
          <p:cNvPr id="9"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5344812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Programa y objetivo de aprendizaje </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r>
              <a:rPr lang="es-US" sz="2800" b="0" i="0" strike="noStrike" cap="none" spc="0" baseline="0" dirty="0">
                <a:solidFill>
                  <a:srgbClr val="000000"/>
                </a:solidFill>
                <a:effectLst/>
                <a:latin typeface="Calibri"/>
                <a:ea typeface="Calibri"/>
                <a:cs typeface="Calibri"/>
              </a:rPr>
              <a:t>Presentaciones</a:t>
            </a:r>
          </a:p>
          <a:p>
            <a:r>
              <a:rPr lang="es-US" sz="2800" b="0" i="0" strike="noStrike" cap="none" spc="0" baseline="0" dirty="0">
                <a:solidFill>
                  <a:srgbClr val="000000"/>
                </a:solidFill>
                <a:effectLst/>
                <a:latin typeface="Calibri"/>
                <a:ea typeface="Calibri"/>
                <a:cs typeface="Calibri"/>
              </a:rPr>
              <a:t>Cómo se propaga el COVID-19: un repaso</a:t>
            </a:r>
          </a:p>
          <a:p>
            <a:pPr lvl="1"/>
            <a:r>
              <a:rPr lang="es-US" sz="2400" b="0" i="0" strike="noStrike" cap="none" spc="0" baseline="0" dirty="0">
                <a:solidFill>
                  <a:srgbClr val="000000"/>
                </a:solidFill>
                <a:effectLst/>
                <a:latin typeface="Calibri"/>
                <a:ea typeface="Calibri"/>
                <a:cs typeface="Calibri"/>
              </a:rPr>
              <a:t>Video</a:t>
            </a:r>
          </a:p>
          <a:p>
            <a:pPr lvl="1"/>
            <a:r>
              <a:rPr lang="es-US" sz="2400" b="0" i="0" strike="noStrike" cap="none" spc="0" baseline="0" dirty="0">
                <a:solidFill>
                  <a:srgbClr val="000000"/>
                </a:solidFill>
                <a:effectLst/>
                <a:latin typeface="Calibri"/>
                <a:ea typeface="Calibri"/>
                <a:cs typeface="Calibri"/>
              </a:rPr>
              <a:t>Conversación y reflexión</a:t>
            </a:r>
          </a:p>
          <a:p>
            <a:r>
              <a:rPr lang="es-US" sz="2800" b="0" i="0" strike="noStrike" cap="none" spc="0" baseline="0" dirty="0">
                <a:solidFill>
                  <a:srgbClr val="000000"/>
                </a:solidFill>
                <a:effectLst/>
                <a:latin typeface="Calibri"/>
                <a:ea typeface="Calibri"/>
                <a:cs typeface="Calibri"/>
              </a:rPr>
              <a:t>Formulario de comentarios de la sesión y próximos pasos</a:t>
            </a:r>
          </a:p>
          <a:p>
            <a:pPr marL="0" indent="0">
              <a:buNone/>
            </a:pPr>
            <a:endParaRPr lang="en-US" dirty="0"/>
          </a:p>
          <a:p>
            <a:pPr marL="0" indent="0">
              <a:buNone/>
            </a:pPr>
            <a:r>
              <a:rPr lang="es-US" sz="2800" b="1" i="0" strike="noStrike" cap="none" spc="0" baseline="0" dirty="0">
                <a:solidFill>
                  <a:srgbClr val="000000"/>
                </a:solidFill>
                <a:effectLst/>
                <a:latin typeface="Calibri"/>
                <a:ea typeface="Calibri"/>
                <a:cs typeface="Calibri"/>
              </a:rPr>
              <a:t>Objetivo de aprendizaje:</a:t>
            </a:r>
            <a:endParaRPr lang="en-US" dirty="0"/>
          </a:p>
          <a:p>
            <a:r>
              <a:rPr lang="es-US" sz="2800" b="0" i="0" strike="noStrike" cap="none" spc="0" baseline="0" dirty="0">
                <a:solidFill>
                  <a:srgbClr val="000000"/>
                </a:solidFill>
                <a:effectLst/>
                <a:latin typeface="Calibri"/>
                <a:ea typeface="Calibri"/>
                <a:cs typeface="Calibri"/>
              </a:rPr>
              <a:t>Describir dos (2) maneras en que se propaga el SARS-CoV-2 </a:t>
            </a:r>
          </a:p>
          <a:p>
            <a:endParaRPr lang="en-US" dirty="0"/>
          </a:p>
        </p:txBody>
      </p:sp>
      <p:sp>
        <p:nvSpPr>
          <p:cNvPr id="4" name="Rectangle 3">
            <a:extLst>
              <a:ext uri="{FF2B5EF4-FFF2-40B4-BE49-F238E27FC236}">
                <a16:creationId xmlns:a16="http://schemas.microsoft.com/office/drawing/2014/main" xmlns="" id="{2F745F9A-1770-49F6-9C4C-FEC50EDA56C1}"/>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754BC78-68BC-4A36-9D3A-84570D69B647}"/>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19B185EB-EA52-4828-96A1-927246338427}"/>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76BFD3BC-D5AC-43BC-A06D-A65A152FC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2767427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B29CF-80B2-47E8-A428-F7D094BD64F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Temas de la sesión</a:t>
            </a:r>
          </a:p>
        </p:txBody>
      </p:sp>
      <p:sp>
        <p:nvSpPr>
          <p:cNvPr id="3" name="Content Placeholder 2">
            <a:extLst>
              <a:ext uri="{FF2B5EF4-FFF2-40B4-BE49-F238E27FC236}">
                <a16:creationId xmlns:a16="http://schemas.microsoft.com/office/drawing/2014/main" xmlns="" id="{80DDD973-9327-4212-9D8D-25DDA8060921}"/>
              </a:ext>
            </a:extLst>
          </p:cNvPr>
          <p:cNvSpPr>
            <a:spLocks noGrp="1"/>
          </p:cNvSpPr>
          <p:nvPr>
            <p:ph sz="half" idx="1"/>
          </p:nvPr>
        </p:nvSpPr>
        <p:spPr>
          <a:xfrm>
            <a:off x="838200" y="1697289"/>
            <a:ext cx="5181600" cy="4351338"/>
          </a:xfrm>
        </p:spPr>
        <p:txBody>
          <a:bodyPr>
            <a:normAutofit fontScale="90000"/>
          </a:bodyPr>
          <a:lstStyle/>
          <a:p>
            <a:r>
              <a:rPr lang="es-US" sz="2800" b="1" i="0" strike="noStrike" cap="none" spc="0" baseline="0" dirty="0">
                <a:solidFill>
                  <a:srgbClr val="B95EA4"/>
                </a:solidFill>
                <a:effectLst/>
                <a:latin typeface="Calibri"/>
                <a:ea typeface="Calibri"/>
                <a:cs typeface="Calibri"/>
              </a:rPr>
              <a:t>Lo que hemos cubierto hasta ahora</a:t>
            </a:r>
          </a:p>
          <a:p>
            <a:pPr lvl="1"/>
            <a:r>
              <a:rPr lang="es-US" sz="2600" b="0" i="0" strike="noStrike" cap="none" spc="0" baseline="0" dirty="0">
                <a:solidFill>
                  <a:srgbClr val="000000"/>
                </a:solidFill>
                <a:effectLst/>
                <a:latin typeface="Calibri"/>
                <a:ea typeface="Calibri"/>
                <a:cs typeface="Calibri"/>
              </a:rPr>
              <a:t>El concepto del control de infecciones</a:t>
            </a:r>
          </a:p>
          <a:p>
            <a:pPr lvl="1"/>
            <a:r>
              <a:rPr lang="es-US" sz="2600" b="0" i="0" strike="noStrike" cap="none" spc="0" baseline="0" dirty="0">
                <a:solidFill>
                  <a:srgbClr val="000000"/>
                </a:solidFill>
                <a:effectLst/>
                <a:latin typeface="Calibri"/>
                <a:ea typeface="Calibri"/>
                <a:cs typeface="Calibri"/>
              </a:rPr>
              <a:t>La ciencia básica de los virus </a:t>
            </a:r>
          </a:p>
          <a:p>
            <a:pPr lvl="1"/>
            <a:r>
              <a:rPr lang="es-US" sz="2600" b="0" i="0" strike="noStrike" cap="none" spc="0" baseline="0" dirty="0">
                <a:solidFill>
                  <a:srgbClr val="000000"/>
                </a:solidFill>
                <a:effectLst/>
                <a:latin typeface="Calibri"/>
                <a:ea typeface="Calibri"/>
                <a:cs typeface="Calibri"/>
              </a:rPr>
              <a:t>Cómo las gotitas respiratorias propagan el COVID-19</a:t>
            </a:r>
          </a:p>
          <a:p>
            <a:pPr lvl="1"/>
            <a:r>
              <a:rPr lang="es-US" sz="2600" b="0" i="0" strike="noStrike" cap="none" spc="0" baseline="0" dirty="0">
                <a:solidFill>
                  <a:srgbClr val="000000"/>
                </a:solidFill>
                <a:effectLst/>
                <a:latin typeface="Calibri"/>
                <a:ea typeface="Calibri"/>
                <a:cs typeface="Calibri"/>
              </a:rPr>
              <a:t>Cómo se propagan los virus de las superficies a las personas </a:t>
            </a:r>
          </a:p>
        </p:txBody>
      </p:sp>
      <p:sp>
        <p:nvSpPr>
          <p:cNvPr id="4" name="Content Placeholder 3">
            <a:extLst>
              <a:ext uri="{FF2B5EF4-FFF2-40B4-BE49-F238E27FC236}">
                <a16:creationId xmlns:a16="http://schemas.microsoft.com/office/drawing/2014/main" xmlns="" id="{7700FA5A-D93F-4C3F-A64A-1BA27061FBEE}"/>
              </a:ext>
            </a:extLst>
          </p:cNvPr>
          <p:cNvSpPr>
            <a:spLocks noGrp="1"/>
          </p:cNvSpPr>
          <p:nvPr>
            <p:ph sz="half" idx="2"/>
          </p:nvPr>
        </p:nvSpPr>
        <p:spPr>
          <a:xfrm>
            <a:off x="6172200" y="1688109"/>
            <a:ext cx="5181600" cy="4667250"/>
          </a:xfrm>
        </p:spPr>
        <p:txBody>
          <a:bodyPr>
            <a:normAutofit fontScale="90000"/>
          </a:bodyPr>
          <a:lstStyle/>
          <a:p>
            <a:r>
              <a:rPr lang="es-US" sz="2800" b="1" i="0" strike="noStrike" cap="none" spc="0" baseline="0" dirty="0">
                <a:solidFill>
                  <a:srgbClr val="055FAB"/>
                </a:solidFill>
                <a:effectLst/>
                <a:latin typeface="Calibri"/>
                <a:ea typeface="Calibri"/>
                <a:cs typeface="Calibri"/>
              </a:rPr>
              <a:t>Temas y tópicos más amplios</a:t>
            </a:r>
          </a:p>
          <a:p>
            <a:pPr lvl="1"/>
            <a:r>
              <a:rPr lang="es-US" sz="2600" b="0" i="0" strike="noStrike" cap="none" spc="0" baseline="0" dirty="0">
                <a:solidFill>
                  <a:srgbClr val="000000"/>
                </a:solidFill>
                <a:effectLst/>
                <a:latin typeface="Calibri"/>
                <a:ea typeface="Calibri"/>
                <a:cs typeface="Calibri"/>
              </a:rPr>
              <a:t>Control de infecciones: aspectos básicos</a:t>
            </a:r>
          </a:p>
          <a:p>
            <a:pPr lvl="1"/>
            <a:r>
              <a:rPr lang="es-US" sz="2600" b="0" i="0" strike="noStrike" cap="none" spc="0" baseline="0" dirty="0">
                <a:solidFill>
                  <a:srgbClr val="000000"/>
                </a:solidFill>
                <a:effectLst/>
                <a:latin typeface="Calibri"/>
                <a:ea typeface="Calibri"/>
                <a:cs typeface="Calibri"/>
              </a:rPr>
              <a:t>Control de fuentes</a:t>
            </a:r>
          </a:p>
          <a:p>
            <a:pPr lvl="1"/>
            <a:r>
              <a:rPr lang="es-US" sz="2600" b="0" i="0" strike="noStrike" cap="none" spc="0" baseline="0" dirty="0">
                <a:solidFill>
                  <a:srgbClr val="000000"/>
                </a:solidFill>
                <a:effectLst/>
                <a:latin typeface="Calibri"/>
                <a:ea typeface="Calibri"/>
                <a:cs typeface="Calibri"/>
              </a:rPr>
              <a:t>EPP: datos básicos</a:t>
            </a:r>
          </a:p>
          <a:p>
            <a:pPr lvl="1"/>
            <a:r>
              <a:rPr lang="es-US" sz="2600" b="0" i="0" strike="noStrike" cap="none" spc="0" baseline="0" dirty="0">
                <a:solidFill>
                  <a:srgbClr val="000000"/>
                </a:solidFill>
                <a:effectLst/>
                <a:latin typeface="Calibri"/>
                <a:ea typeface="Calibri"/>
                <a:cs typeface="Calibri"/>
              </a:rPr>
              <a:t>EPP: cómo ponérselo y quitárselo</a:t>
            </a:r>
          </a:p>
          <a:p>
            <a:pPr lvl="1"/>
            <a:r>
              <a:rPr lang="es-US" sz="2600" b="0" i="0" strike="noStrike" cap="none" spc="0" baseline="0" dirty="0">
                <a:solidFill>
                  <a:srgbClr val="000000"/>
                </a:solidFill>
                <a:effectLst/>
                <a:latin typeface="Calibri"/>
                <a:ea typeface="Calibri"/>
                <a:cs typeface="Calibri"/>
              </a:rPr>
              <a:t>Higiene de las manos</a:t>
            </a:r>
          </a:p>
          <a:p>
            <a:pPr lvl="1"/>
            <a:r>
              <a:rPr lang="es-US" sz="2600" b="0" i="0" strike="noStrike" cap="none" spc="0" baseline="0" dirty="0">
                <a:solidFill>
                  <a:srgbClr val="000000"/>
                </a:solidFill>
                <a:effectLst/>
                <a:latin typeface="Calibri"/>
                <a:ea typeface="Calibri"/>
                <a:cs typeface="Calibri"/>
              </a:rPr>
              <a:t>Estándares de atención para crisis</a:t>
            </a:r>
          </a:p>
          <a:p>
            <a:pPr lvl="1"/>
            <a:r>
              <a:rPr lang="es-US" sz="2600" b="0" i="0" strike="noStrike" cap="none" spc="0" baseline="0" dirty="0" err="1">
                <a:solidFill>
                  <a:srgbClr val="000000"/>
                </a:solidFill>
                <a:effectLst/>
                <a:latin typeface="Calibri"/>
                <a:ea typeface="Calibri"/>
                <a:cs typeface="Calibri"/>
              </a:rPr>
              <a:t>Triaje</a:t>
            </a:r>
            <a:endParaRPr lang="es-US" sz="2600" b="0" i="0" strike="noStrike" cap="none" spc="0" baseline="0" dirty="0">
              <a:solidFill>
                <a:srgbClr val="000000"/>
              </a:solidFill>
              <a:effectLst/>
              <a:latin typeface="Calibri"/>
              <a:ea typeface="Calibri"/>
              <a:cs typeface="Calibri"/>
            </a:endParaRPr>
          </a:p>
          <a:p>
            <a:pPr lvl="1"/>
            <a:r>
              <a:rPr lang="es-US" sz="2600" b="0" i="0" strike="noStrike" cap="none" spc="0" baseline="0" dirty="0">
                <a:solidFill>
                  <a:srgbClr val="000000"/>
                </a:solidFill>
                <a:effectLst/>
                <a:latin typeface="Calibri"/>
                <a:ea typeface="Calibri"/>
                <a:cs typeface="Calibri"/>
              </a:rPr>
              <a:t>Conceptos básicos de microbiología</a:t>
            </a:r>
          </a:p>
          <a:p>
            <a:pPr lvl="1"/>
            <a:r>
              <a:rPr lang="es-US" sz="2600" b="0" i="0" strike="noStrike" cap="none" spc="0" baseline="0" dirty="0">
                <a:solidFill>
                  <a:srgbClr val="000000"/>
                </a:solidFill>
                <a:effectLst/>
                <a:latin typeface="Calibri"/>
                <a:ea typeface="Calibri"/>
                <a:cs typeface="Calibri"/>
              </a:rPr>
              <a:t>Cómo reconocer el riesgo</a:t>
            </a:r>
          </a:p>
          <a:p>
            <a:pPr lvl="1"/>
            <a:r>
              <a:rPr lang="es-US" sz="2600" b="0" i="0" strike="noStrike" cap="none" spc="0" baseline="0" dirty="0">
                <a:solidFill>
                  <a:srgbClr val="000000"/>
                </a:solidFill>
                <a:effectLst/>
                <a:latin typeface="Calibri"/>
                <a:ea typeface="Calibri"/>
                <a:cs typeface="Calibri"/>
              </a:rPr>
              <a:t>Limpieza y desinfección ambiental</a:t>
            </a:r>
          </a:p>
        </p:txBody>
      </p:sp>
      <p:sp>
        <p:nvSpPr>
          <p:cNvPr id="5" name="Rectangle 4">
            <a:extLst>
              <a:ext uri="{FF2B5EF4-FFF2-40B4-BE49-F238E27FC236}">
                <a16:creationId xmlns:a16="http://schemas.microsoft.com/office/drawing/2014/main" xmlns="" id="{23C7BC98-2E9E-402D-90DF-2436EBAA7068}"/>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9A9CAE7-DDA3-4E06-BDA5-9C4FBC4ACFFE}"/>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92899E1-614C-4E2D-9197-66C782FB013F}"/>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E101ABAD-6392-4A8A-8429-AD962F3D2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143176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61843-9DA0-45C6-A07B-3C986121684D}"/>
              </a:ext>
            </a:extLst>
          </p:cNvPr>
          <p:cNvSpPr>
            <a:spLocks noGrp="1"/>
          </p:cNvSpPr>
          <p:nvPr>
            <p:ph type="title"/>
          </p:nvPr>
        </p:nvSpPr>
        <p:spPr>
          <a:xfrm>
            <a:off x="417443" y="526019"/>
            <a:ext cx="11429999" cy="1325563"/>
          </a:xfrm>
        </p:spPr>
        <p:txBody>
          <a:bodyPr>
            <a:normAutofit/>
          </a:bodyPr>
          <a:lstStyle/>
          <a:p>
            <a:r>
              <a:rPr lang="es-US" sz="4400" b="1" i="0" strike="noStrike" cap="none" spc="0" baseline="0">
                <a:solidFill>
                  <a:srgbClr val="000000"/>
                </a:solidFill>
                <a:effectLst/>
                <a:latin typeface="Calibri"/>
                <a:ea typeface="Calibri"/>
                <a:cs typeface="Calibri"/>
              </a:rPr>
              <a:t>Lo que sé y lo que aún quiero saber...</a:t>
            </a:r>
          </a:p>
        </p:txBody>
      </p:sp>
      <p:graphicFrame>
        <p:nvGraphicFramePr>
          <p:cNvPr id="4" name="Table 4">
            <a:extLst>
              <a:ext uri="{FF2B5EF4-FFF2-40B4-BE49-F238E27FC236}">
                <a16:creationId xmlns:a16="http://schemas.microsoft.com/office/drawing/2014/main" xmlns="" id="{D59539BF-42ED-408C-9B8D-995A5287D46C}"/>
              </a:ext>
            </a:extLst>
          </p:cNvPr>
          <p:cNvGraphicFramePr>
            <a:graphicFrameLocks noGrp="1"/>
          </p:cNvGraphicFramePr>
          <p:nvPr>
            <p:ph idx="1"/>
          </p:nvPr>
        </p:nvGraphicFramePr>
        <p:xfrm>
          <a:off x="838200" y="2041301"/>
          <a:ext cx="10515597" cy="4105275"/>
        </p:xfrm>
        <a:graphic>
          <a:graphicData uri="http://schemas.openxmlformats.org/drawingml/2006/table">
            <a:tbl>
              <a:tblPr firstRow="1" bandRow="1">
                <a:tableStyleId>{2D5ABB26-0587-4C30-8999-92F81FD0307C}</a:tableStyleId>
              </a:tblPr>
              <a:tblGrid>
                <a:gridCol w="3505199">
                  <a:extLst>
                    <a:ext uri="{9D8B030D-6E8A-4147-A177-3AD203B41FA5}">
                      <a16:colId xmlns:a16="http://schemas.microsoft.com/office/drawing/2014/main" xmlns="" val="2435228528"/>
                    </a:ext>
                  </a:extLst>
                </a:gridCol>
                <a:gridCol w="3505199">
                  <a:extLst>
                    <a:ext uri="{9D8B030D-6E8A-4147-A177-3AD203B41FA5}">
                      <a16:colId xmlns:a16="http://schemas.microsoft.com/office/drawing/2014/main" xmlns="" val="3191638541"/>
                    </a:ext>
                  </a:extLst>
                </a:gridCol>
                <a:gridCol w="3505199">
                  <a:extLst>
                    <a:ext uri="{9D8B030D-6E8A-4147-A177-3AD203B41FA5}">
                      <a16:colId xmlns:a16="http://schemas.microsoft.com/office/drawing/2014/main" xmlns="" val="2762907762"/>
                    </a:ext>
                  </a:extLst>
                </a:gridCol>
              </a:tblGrid>
              <a:tr h="821055">
                <a:tc>
                  <a:txBody>
                    <a:bodyPr/>
                    <a:lstStyle/>
                    <a:p>
                      <a:r>
                        <a:rPr lang="es-US" sz="1800" b="1" i="0" strike="noStrike" cap="none" spc="0" baseline="0">
                          <a:solidFill>
                            <a:srgbClr val="000000"/>
                          </a:solidFill>
                          <a:effectLst/>
                          <a:latin typeface="Calibri"/>
                          <a:ea typeface="Calibri"/>
                          <a:cs typeface="Calibri"/>
                        </a:rPr>
                        <a:t>Lo que 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US" sz="1800" b="1" i="0" strike="noStrike" cap="none" spc="0" baseline="0">
                          <a:solidFill>
                            <a:srgbClr val="000000"/>
                          </a:solidFill>
                          <a:effectLst/>
                          <a:latin typeface="Calibri"/>
                          <a:ea typeface="Calibri"/>
                          <a:cs typeface="Calibri"/>
                        </a:rPr>
                        <a:t>Lo que creo que 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US" sz="1800" b="1" i="0" strike="noStrike" cap="none" spc="0" baseline="0">
                          <a:solidFill>
                            <a:srgbClr val="000000"/>
                          </a:solidFill>
                          <a:effectLst/>
                          <a:latin typeface="Calibri"/>
                          <a:ea typeface="Calibri"/>
                          <a:cs typeface="Calibri"/>
                        </a:rPr>
                        <a:t>Lo que quiero saber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71731289"/>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0265988"/>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9887001"/>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7550480"/>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0624092"/>
                  </a:ext>
                </a:extLst>
              </a:tr>
            </a:tbl>
          </a:graphicData>
        </a:graphic>
      </p:graphicFrame>
      <p:sp>
        <p:nvSpPr>
          <p:cNvPr id="5" name="Rectangle 4">
            <a:extLst>
              <a:ext uri="{FF2B5EF4-FFF2-40B4-BE49-F238E27FC236}">
                <a16:creationId xmlns:a16="http://schemas.microsoft.com/office/drawing/2014/main" xmlns="" id="{7FCEBA0E-055D-4972-874B-B4150BC8C75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DDC782D-F5CB-486E-A04E-99FB61186C16}"/>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B9C91BD-C1FD-4230-9BF3-C9BA4C3023AB}"/>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79D98C96-B22C-4759-BB04-4F6967059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8491225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5B0C00-1954-495C-9006-F6D0ADC1E691}"/>
              </a:ext>
            </a:extLst>
          </p:cNvPr>
          <p:cNvSpPr>
            <a:spLocks noGrp="1"/>
          </p:cNvSpPr>
          <p:nvPr>
            <p:ph type="title"/>
          </p:nvPr>
        </p:nvSpPr>
        <p:spPr>
          <a:solidFill>
            <a:schemeClr val="bg1">
              <a:alpha val="50000"/>
            </a:schemeClr>
          </a:solidFill>
        </p:spPr>
        <p:txBody>
          <a:bodyPr>
            <a:normAutofit/>
          </a:bodyPr>
          <a:lstStyle/>
          <a:p>
            <a:r>
              <a:rPr lang="es-US" sz="3600" b="0" i="0" strike="noStrike" cap="none" spc="0" baseline="0">
                <a:solidFill>
                  <a:srgbClr val="000000"/>
                </a:solidFill>
                <a:effectLst/>
                <a:latin typeface="Calibri Light" panose="020F0302020204030204"/>
                <a:ea typeface="Calibri Light"/>
                <a:cs typeface="Calibri Light"/>
              </a:rPr>
              <a:t>Videoblog 99: ¿Cómo se propaga el COVID-19? Revisión (enlace)</a:t>
            </a:r>
          </a:p>
        </p:txBody>
      </p:sp>
      <p:sp>
        <p:nvSpPr>
          <p:cNvPr id="5" name="Rectangle 4">
            <a:extLst>
              <a:ext uri="{FF2B5EF4-FFF2-40B4-BE49-F238E27FC236}">
                <a16:creationId xmlns:a16="http://schemas.microsoft.com/office/drawing/2014/main" xmlns="" id="{DD7C920C-17FA-4361-9BB0-7F79C7E852DE}"/>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0DCED90-8BE3-4C1B-AA7C-28AB95B12630}"/>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78F4939-1C9A-4E01-A2B4-D17D326812D1}"/>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xmlns="" id="{7C4B4CBC-0119-4034-997B-B213618E1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707" y="6146576"/>
            <a:ext cx="1634834" cy="711424"/>
          </a:xfrm>
          <a:prstGeom prst="rect">
            <a:avLst/>
          </a:prstGeom>
        </p:spPr>
      </p:pic>
      <p:pic>
        <p:nvPicPr>
          <p:cNvPr id="9" name="Picture 8">
            <a:extLst>
              <a:ext uri="{FF2B5EF4-FFF2-40B4-BE49-F238E27FC236}">
                <a16:creationId xmlns:a16="http://schemas.microsoft.com/office/drawing/2014/main" xmlns="" id="{C9A82FF5-6B89-43C7-943A-076E72445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11" name="Title 1">
            <a:extLst>
              <a:ext uri="{FF2B5EF4-FFF2-40B4-BE49-F238E27FC236}">
                <a16:creationId xmlns:a16="http://schemas.microsoft.com/office/drawing/2014/main" xmlns="" id="{4A0581B2-323C-4893-9793-70F724013DA7}"/>
              </a:ext>
            </a:extLst>
          </p:cNvPr>
          <p:cNvSpPr txBox="1"/>
          <p:nvPr/>
        </p:nvSpPr>
        <p:spPr>
          <a:xfrm>
            <a:off x="165651" y="5627125"/>
            <a:ext cx="3219233"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7</a:t>
            </a:r>
            <a:endParaRPr lang="en-US" sz="4000" b="1" dirty="0">
              <a:solidFill>
                <a:schemeClr val="bg1"/>
              </a:solidFill>
              <a:latin typeface="+mn-lt"/>
            </a:endParaRPr>
          </a:p>
        </p:txBody>
      </p:sp>
      <p:sp>
        <p:nvSpPr>
          <p:cNvPr id="12" name="Title 1">
            <a:extLst>
              <a:ext uri="{FF2B5EF4-FFF2-40B4-BE49-F238E27FC236}">
                <a16:creationId xmlns:a16="http://schemas.microsoft.com/office/drawing/2014/main" xmlns="" id="{4A0581B2-323C-4893-9793-70F724013DA7}"/>
              </a:ext>
            </a:extLst>
          </p:cNvPr>
          <p:cNvSpPr txBox="1"/>
          <p:nvPr/>
        </p:nvSpPr>
        <p:spPr>
          <a:xfrm>
            <a:off x="1923755" y="2342222"/>
            <a:ext cx="8277530" cy="248717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dirty="0">
                <a:solidFill>
                  <a:srgbClr val="0E3E68"/>
                </a:solidFill>
                <a:effectLst/>
                <a:latin typeface="Calibri"/>
                <a:ea typeface="Calibri"/>
                <a:cs typeface="Calibri"/>
              </a:rPr>
              <a:t>¿CÓMO SE PROPAGA EL COVID-19? REPASO</a:t>
            </a:r>
            <a:endParaRPr lang="en-US" sz="5400" b="1" dirty="0">
              <a:solidFill>
                <a:srgbClr val="0E3E68"/>
              </a:solidFill>
              <a:latin typeface="+mn-lt"/>
            </a:endParaRPr>
          </a:p>
        </p:txBody>
      </p:sp>
    </p:spTree>
    <p:extLst>
      <p:ext uri="{BB962C8B-B14F-4D97-AF65-F5344CB8AC3E}">
        <p14:creationId xmlns:p14="http://schemas.microsoft.com/office/powerpoint/2010/main" val="15946760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CB6BB-0F22-44CE-99D3-5CF54EEC8DF1}"/>
              </a:ext>
            </a:extLst>
          </p:cNvPr>
          <p:cNvSpPr>
            <a:spLocks noGrp="1"/>
          </p:cNvSpPr>
          <p:nvPr>
            <p:ph type="title"/>
          </p:nvPr>
        </p:nvSpPr>
        <p:spPr>
          <a:xfrm>
            <a:off x="675524" y="365125"/>
            <a:ext cx="10515600" cy="711424"/>
          </a:xfrm>
        </p:spPr>
        <p:txBody>
          <a:bodyPr/>
          <a:lstStyle/>
          <a:p>
            <a:r>
              <a:rPr lang="es-US" sz="4400" b="1" i="0" strike="noStrike" cap="none" spc="0" baseline="0">
                <a:solidFill>
                  <a:srgbClr val="000000"/>
                </a:solidFill>
                <a:effectLst/>
                <a:latin typeface="Calibri"/>
                <a:ea typeface="Calibri"/>
                <a:cs typeface="Calibri"/>
              </a:rPr>
              <a:t>Lo que quiero saber</a:t>
            </a:r>
          </a:p>
        </p:txBody>
      </p:sp>
      <p:sp>
        <p:nvSpPr>
          <p:cNvPr id="3" name="Content Placeholder 2">
            <a:extLst>
              <a:ext uri="{FF2B5EF4-FFF2-40B4-BE49-F238E27FC236}">
                <a16:creationId xmlns:a16="http://schemas.microsoft.com/office/drawing/2014/main" xmlns="" id="{35DD07F5-EDF4-4A2E-B293-A467E76C7D3E}"/>
              </a:ext>
            </a:extLst>
          </p:cNvPr>
          <p:cNvSpPr>
            <a:spLocks noGrp="1"/>
          </p:cNvSpPr>
          <p:nvPr>
            <p:ph idx="1"/>
          </p:nvPr>
        </p:nvSpPr>
        <p:spPr>
          <a:xfrm>
            <a:off x="756684" y="1273869"/>
            <a:ext cx="9535507" cy="481640"/>
          </a:xfrm>
        </p:spPr>
        <p:txBody>
          <a:bodyPr/>
          <a:lstStyle/>
          <a:p>
            <a:pPr marL="0" indent="0">
              <a:buNone/>
            </a:pPr>
            <a:r>
              <a:rPr lang="es-US" sz="2800" b="0" i="0" strike="noStrike" cap="none" spc="0" baseline="0">
                <a:solidFill>
                  <a:srgbClr val="000000"/>
                </a:solidFill>
                <a:effectLst/>
                <a:latin typeface="Calibri"/>
                <a:ea typeface="Calibri"/>
                <a:cs typeface="Calibri"/>
                <a:hlinkClick r:id="rId3" history="0"/>
              </a:rPr>
              <a:t>Recursos | Proyecto Firstline | Control de infecciones | CDC</a:t>
            </a:r>
            <a:r>
              <a:rPr lang="es-US" sz="2800" b="0" i="0" strike="noStrike" cap="none" spc="0" baseline="0">
                <a:solidFill>
                  <a:srgbClr val="000000"/>
                </a:solidFill>
                <a:effectLst/>
                <a:latin typeface="Calibri"/>
                <a:ea typeface="Calibri"/>
                <a:cs typeface="Calibri"/>
              </a:rPr>
              <a:t> </a:t>
            </a:r>
          </a:p>
        </p:txBody>
      </p:sp>
      <p:pic>
        <p:nvPicPr>
          <p:cNvPr id="8" name="Picture 7" descr="Captura de pantalla de la página web de recursos del Proyecto Firstline. ">
            <a:extLst>
              <a:ext uri="{FF2B5EF4-FFF2-40B4-BE49-F238E27FC236}">
                <a16:creationId xmlns:a16="http://schemas.microsoft.com/office/drawing/2014/main" xmlns="" id="{56CF9626-B755-4053-8BEE-71469E77849E}"/>
              </a:ext>
            </a:extLst>
          </p:cNvPr>
          <p:cNvPicPr>
            <a:picLocks noChangeAspect="1"/>
          </p:cNvPicPr>
          <p:nvPr/>
        </p:nvPicPr>
        <p:blipFill>
          <a:blip r:embed="rId4"/>
          <a:srcRect l="3513" t="12830" r="5548" b="4631"/>
          <a:stretch>
            <a:fillRect/>
          </a:stretch>
        </p:blipFill>
        <p:spPr>
          <a:xfrm>
            <a:off x="2029069" y="2261418"/>
            <a:ext cx="6990736" cy="356910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xmlns="" id="{6CB3184B-E340-4CC5-8A14-745B8E4343FC}"/>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3BBC3C9-92B6-4E37-BD85-FEDB163A20EF}"/>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9228D67-BFED-4C26-873A-9AB1AF44AC13}"/>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2F69CC5F-44D9-400B-9C58-641C92724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42397422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CE1C9-281C-4A5C-9DBC-AB181870863D}"/>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Materiales de ayuda para el trabajo disponibles para ustedes</a:t>
            </a:r>
          </a:p>
        </p:txBody>
      </p:sp>
      <p:pic>
        <p:nvPicPr>
          <p:cNvPr id="12" name="Picture 11" descr="Diagrama titulado “Candado y llave del virus”, que incluye cómo los virus invaden las células. Incluye el logotipo de los CDC y el logotipo del Proyecto Firstline. ">
            <a:extLst>
              <a:ext uri="{FF2B5EF4-FFF2-40B4-BE49-F238E27FC236}">
                <a16:creationId xmlns:a16="http://schemas.microsoft.com/office/drawing/2014/main" xmlns="" id="{808DBF0B-5B88-4704-9C04-5EF6D8D17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39" y="2083189"/>
            <a:ext cx="5551662" cy="3123114"/>
          </a:xfrm>
          <a:prstGeom prst="rect">
            <a:avLst/>
          </a:prstGeom>
        </p:spPr>
      </p:pic>
      <p:pic>
        <p:nvPicPr>
          <p:cNvPr id="13" name="Picture 12" descr="Diagrama que incluye la descripción de las partes de un virus. ">
            <a:extLst>
              <a:ext uri="{FF2B5EF4-FFF2-40B4-BE49-F238E27FC236}">
                <a16:creationId xmlns:a16="http://schemas.microsoft.com/office/drawing/2014/main" xmlns="" id="{D52AD753-2608-4038-82A9-B959D405C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865" y="2083189"/>
            <a:ext cx="4903935" cy="3123114"/>
          </a:xfrm>
          <a:prstGeom prst="rect">
            <a:avLst/>
          </a:prstGeom>
        </p:spPr>
      </p:pic>
      <p:sp>
        <p:nvSpPr>
          <p:cNvPr id="4" name="Rectangle 3">
            <a:extLst>
              <a:ext uri="{FF2B5EF4-FFF2-40B4-BE49-F238E27FC236}">
                <a16:creationId xmlns:a16="http://schemas.microsoft.com/office/drawing/2014/main" xmlns="" id="{07B3E730-8B16-4C9F-8461-E36BFFB88519}"/>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1FBB4791-8D01-4CCC-A578-17975268737A}"/>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7B94819-87DB-4623-93FE-E1A8E68D26E6}"/>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D5378A8A-6263-435F-8E06-DC6532353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grpSp>
        <p:nvGrpSpPr>
          <p:cNvPr id="9" name="Group 8" descr="Diagrama titulado “Candado y llave de los virus”, que incluye cómo los virus invaden las células.&#10;Incluye el logotipo de los CDC y el logotipo del Proyecto Firstline.&#10;Al lado derecho hay un diagrama que incluye la descripción de las partes de un virus.&#10;"/>
          <p:cNvGrpSpPr/>
          <p:nvPr/>
        </p:nvGrpSpPr>
        <p:grpSpPr>
          <a:xfrm>
            <a:off x="1050262" y="2174049"/>
            <a:ext cx="10657402" cy="2585866"/>
            <a:chOff x="1050262" y="2174049"/>
            <a:chExt cx="10657402" cy="2585866"/>
          </a:xfrm>
        </p:grpSpPr>
        <p:sp>
          <p:nvSpPr>
            <p:cNvPr id="10" name="Title 1">
              <a:extLst>
                <a:ext uri="{FF2B5EF4-FFF2-40B4-BE49-F238E27FC236}">
                  <a16:creationId xmlns:a16="http://schemas.microsoft.com/office/drawing/2014/main" xmlns="" id="{F5220242-8824-447C-A27A-9FB0D82F371D}"/>
                </a:ext>
              </a:extLst>
            </p:cNvPr>
            <p:cNvSpPr txBox="1"/>
            <p:nvPr/>
          </p:nvSpPr>
          <p:spPr>
            <a:xfrm>
              <a:off x="1281820" y="2174049"/>
              <a:ext cx="4076700" cy="515622"/>
            </a:xfrm>
            <a:prstGeom prst="rect">
              <a:avLst/>
            </a:prstGeom>
            <a:solidFill>
              <a:schemeClr val="bg1"/>
            </a:solidFill>
          </p:spPr>
          <p:txBody>
            <a:bodyPr vert="horz" lIns="91440" tIns="45720" rIns="91440" bIns="45720" rtlCol="0" anchor="ctr">
              <a:normAutofit fontScale="6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3200" b="1" i="0" strike="noStrike" cap="none" spc="0" baseline="0" dirty="0">
                  <a:solidFill>
                    <a:srgbClr val="000000"/>
                  </a:solidFill>
                  <a:effectLst/>
                  <a:latin typeface="Calibri"/>
                  <a:ea typeface="Calibri"/>
                  <a:cs typeface="Calibri"/>
                </a:rPr>
                <a:t>CERRADURA Y LLAVE DE LOS VIRUS</a:t>
              </a:r>
              <a:endParaRPr lang="en-US" sz="3200" b="1" dirty="0">
                <a:latin typeface="+mn-lt"/>
              </a:endParaRPr>
            </a:p>
          </p:txBody>
        </p:sp>
        <p:sp>
          <p:nvSpPr>
            <p:cNvPr id="11" name="Title 1">
              <a:extLst>
                <a:ext uri="{FF2B5EF4-FFF2-40B4-BE49-F238E27FC236}">
                  <a16:creationId xmlns:a16="http://schemas.microsoft.com/office/drawing/2014/main" xmlns="" id="{F5220242-8824-447C-A27A-9FB0D82F371D}"/>
                </a:ext>
              </a:extLst>
            </p:cNvPr>
            <p:cNvSpPr txBox="1"/>
            <p:nvPr/>
          </p:nvSpPr>
          <p:spPr>
            <a:xfrm>
              <a:off x="6833482" y="2174049"/>
              <a:ext cx="4076700" cy="515622"/>
            </a:xfrm>
            <a:prstGeom prst="rect">
              <a:avLst/>
            </a:prstGeom>
            <a:solidFill>
              <a:schemeClr val="bg1"/>
            </a:solidFill>
          </p:spPr>
          <p:txBody>
            <a:bodyPr vert="horz" lIns="91440" tIns="45720" rIns="91440" bIns="45720" rtlCol="0" anchor="ctr">
              <a:normAutofit fontScale="8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3200" b="1" i="0" strike="noStrike" cap="none" spc="0" baseline="0">
                  <a:solidFill>
                    <a:srgbClr val="000000"/>
                  </a:solidFill>
                  <a:effectLst/>
                  <a:latin typeface="Calibri"/>
                  <a:ea typeface="Calibri"/>
                  <a:cs typeface="Calibri"/>
                </a:rPr>
                <a:t>LAS PARTES DE LOS VIRUS</a:t>
              </a:r>
              <a:endParaRPr lang="en-US" sz="3200" b="1">
                <a:latin typeface="+mn-lt"/>
              </a:endParaRPr>
            </a:p>
          </p:txBody>
        </p:sp>
        <p:sp>
          <p:nvSpPr>
            <p:cNvPr id="14" name="Title 1">
              <a:extLst>
                <a:ext uri="{FF2B5EF4-FFF2-40B4-BE49-F238E27FC236}">
                  <a16:creationId xmlns:a16="http://schemas.microsoft.com/office/drawing/2014/main" xmlns="" id="{F5220242-8824-447C-A27A-9FB0D82F371D}"/>
                </a:ext>
              </a:extLst>
            </p:cNvPr>
            <p:cNvSpPr txBox="1"/>
            <p:nvPr/>
          </p:nvSpPr>
          <p:spPr>
            <a:xfrm>
              <a:off x="6403680" y="2926091"/>
              <a:ext cx="1138943" cy="258094"/>
            </a:xfrm>
            <a:prstGeom prst="rect">
              <a:avLst/>
            </a:prstGeom>
            <a:solidFill>
              <a:schemeClr val="bg1"/>
            </a:solidFill>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0" i="0" strike="noStrike" cap="none" spc="0" baseline="0">
                  <a:solidFill>
                    <a:srgbClr val="000000"/>
                  </a:solidFill>
                  <a:effectLst/>
                  <a:latin typeface="Calibri"/>
                  <a:ea typeface="Calibri"/>
                  <a:cs typeface="Calibri"/>
                </a:rPr>
                <a:t>Envoltura grasa</a:t>
              </a:r>
              <a:endParaRPr lang="en-US" sz="1200">
                <a:latin typeface="+mn-lt"/>
              </a:endParaRPr>
            </a:p>
          </p:txBody>
        </p:sp>
        <p:sp>
          <p:nvSpPr>
            <p:cNvPr id="15" name="Title 1">
              <a:extLst>
                <a:ext uri="{FF2B5EF4-FFF2-40B4-BE49-F238E27FC236}">
                  <a16:creationId xmlns:a16="http://schemas.microsoft.com/office/drawing/2014/main" xmlns="" id="{F5220242-8824-447C-A27A-9FB0D82F371D}"/>
                </a:ext>
              </a:extLst>
            </p:cNvPr>
            <p:cNvSpPr txBox="1"/>
            <p:nvPr/>
          </p:nvSpPr>
          <p:spPr>
            <a:xfrm>
              <a:off x="6517980" y="3374740"/>
              <a:ext cx="1138943" cy="258094"/>
            </a:xfrm>
            <a:prstGeom prst="rect">
              <a:avLst/>
            </a:prstGeom>
            <a:solidFill>
              <a:schemeClr val="bg1"/>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0" i="0" strike="noStrike" cap="none" spc="0" baseline="0">
                  <a:solidFill>
                    <a:srgbClr val="000000"/>
                  </a:solidFill>
                  <a:effectLst/>
                  <a:latin typeface="Calibri"/>
                  <a:ea typeface="Calibri"/>
                  <a:cs typeface="Calibri"/>
                </a:rPr>
                <a:t>“Cubierta” de la cápside</a:t>
              </a:r>
              <a:endParaRPr lang="en-US" sz="1200">
                <a:latin typeface="+mn-lt"/>
              </a:endParaRPr>
            </a:p>
          </p:txBody>
        </p:sp>
        <p:sp>
          <p:nvSpPr>
            <p:cNvPr id="16" name="Title 1">
              <a:extLst>
                <a:ext uri="{FF2B5EF4-FFF2-40B4-BE49-F238E27FC236}">
                  <a16:creationId xmlns:a16="http://schemas.microsoft.com/office/drawing/2014/main" xmlns="" id="{F5220242-8824-447C-A27A-9FB0D82F371D}"/>
                </a:ext>
              </a:extLst>
            </p:cNvPr>
            <p:cNvSpPr txBox="1"/>
            <p:nvPr/>
          </p:nvSpPr>
          <p:spPr>
            <a:xfrm>
              <a:off x="10005570" y="2923357"/>
              <a:ext cx="1416345" cy="498195"/>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a:solidFill>
                    <a:srgbClr val="000000"/>
                  </a:solidFill>
                  <a:effectLst/>
                  <a:latin typeface="Calibri"/>
                  <a:ea typeface="Calibri"/>
                  <a:cs typeface="Calibri"/>
                </a:rPr>
                <a:t>Proteínas que sobresalen de la envoltura grasa</a:t>
              </a:r>
              <a:endParaRPr lang="en-US" sz="1200">
                <a:latin typeface="+mn-lt"/>
              </a:endParaRPr>
            </a:p>
          </p:txBody>
        </p:sp>
        <p:sp>
          <p:nvSpPr>
            <p:cNvPr id="17" name="Title 1">
              <a:extLst>
                <a:ext uri="{FF2B5EF4-FFF2-40B4-BE49-F238E27FC236}">
                  <a16:creationId xmlns:a16="http://schemas.microsoft.com/office/drawing/2014/main" xmlns="" id="{F5220242-8824-447C-A27A-9FB0D82F371D}"/>
                </a:ext>
              </a:extLst>
            </p:cNvPr>
            <p:cNvSpPr txBox="1"/>
            <p:nvPr/>
          </p:nvSpPr>
          <p:spPr>
            <a:xfrm>
              <a:off x="10110345" y="4261720"/>
              <a:ext cx="1597319" cy="498195"/>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a:solidFill>
                    <a:srgbClr val="000000"/>
                  </a:solidFill>
                  <a:effectLst/>
                  <a:latin typeface="Calibri"/>
                  <a:ea typeface="Calibri"/>
                  <a:cs typeface="Calibri"/>
                </a:rPr>
                <a:t>Genes con función de “manual de instrucciones”</a:t>
              </a:r>
              <a:endParaRPr lang="en-US" sz="1200">
                <a:latin typeface="+mn-lt"/>
              </a:endParaRPr>
            </a:p>
          </p:txBody>
        </p:sp>
        <p:sp>
          <p:nvSpPr>
            <p:cNvPr id="18" name="Title 1">
              <a:extLst>
                <a:ext uri="{FF2B5EF4-FFF2-40B4-BE49-F238E27FC236}">
                  <a16:creationId xmlns:a16="http://schemas.microsoft.com/office/drawing/2014/main" xmlns="" id="{F5220242-8824-447C-A27A-9FB0D82F371D}"/>
                </a:ext>
              </a:extLst>
            </p:cNvPr>
            <p:cNvSpPr txBox="1"/>
            <p:nvPr/>
          </p:nvSpPr>
          <p:spPr>
            <a:xfrm>
              <a:off x="4679214" y="3172454"/>
              <a:ext cx="967230" cy="49819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a:solidFill>
                    <a:srgbClr val="000000"/>
                  </a:solidFill>
                  <a:effectLst/>
                  <a:latin typeface="Calibri"/>
                  <a:ea typeface="Calibri"/>
                  <a:cs typeface="Calibri"/>
                </a:rPr>
                <a:t>“Llave falsa” de proteína</a:t>
              </a:r>
              <a:endParaRPr lang="en-US" sz="1200" b="1">
                <a:latin typeface="+mn-lt"/>
              </a:endParaRPr>
            </a:p>
          </p:txBody>
        </p:sp>
        <p:sp>
          <p:nvSpPr>
            <p:cNvPr id="19" name="Title 1">
              <a:extLst>
                <a:ext uri="{FF2B5EF4-FFF2-40B4-BE49-F238E27FC236}">
                  <a16:creationId xmlns:a16="http://schemas.microsoft.com/office/drawing/2014/main" xmlns="" id="{F5220242-8824-447C-A27A-9FB0D82F371D}"/>
                </a:ext>
              </a:extLst>
            </p:cNvPr>
            <p:cNvSpPr txBox="1"/>
            <p:nvPr/>
          </p:nvSpPr>
          <p:spPr>
            <a:xfrm>
              <a:off x="4679214" y="3730689"/>
              <a:ext cx="967230" cy="49819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a:solidFill>
                    <a:srgbClr val="000000"/>
                  </a:solidFill>
                  <a:effectLst/>
                  <a:latin typeface="Calibri"/>
                  <a:ea typeface="Calibri"/>
                  <a:cs typeface="Calibri"/>
                </a:rPr>
                <a:t>“Cerradura” de proteína</a:t>
              </a:r>
              <a:endParaRPr lang="en-US" sz="1200" b="1">
                <a:latin typeface="+mn-lt"/>
              </a:endParaRPr>
            </a:p>
          </p:txBody>
        </p:sp>
        <p:sp>
          <p:nvSpPr>
            <p:cNvPr id="20" name="Title 1">
              <a:extLst>
                <a:ext uri="{FF2B5EF4-FFF2-40B4-BE49-F238E27FC236}">
                  <a16:creationId xmlns:a16="http://schemas.microsoft.com/office/drawing/2014/main" xmlns="" id="{F5220242-8824-447C-A27A-9FB0D82F371D}"/>
                </a:ext>
              </a:extLst>
            </p:cNvPr>
            <p:cNvSpPr txBox="1"/>
            <p:nvPr/>
          </p:nvSpPr>
          <p:spPr>
            <a:xfrm>
              <a:off x="3829266" y="4512814"/>
              <a:ext cx="526906" cy="187203"/>
            </a:xfrm>
            <a:prstGeom prst="rect">
              <a:avLst/>
            </a:prstGeom>
            <a:solidFill>
              <a:srgbClr val="C3F1FF"/>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1" i="0" strike="noStrike" cap="none" spc="0" baseline="0">
                  <a:solidFill>
                    <a:srgbClr val="000000"/>
                  </a:solidFill>
                  <a:effectLst/>
                  <a:latin typeface="Calibri"/>
                  <a:ea typeface="Calibri"/>
                  <a:cs typeface="Calibri"/>
                </a:rPr>
                <a:t>Célula</a:t>
              </a:r>
              <a:endParaRPr lang="en-US" sz="1200" b="1">
                <a:latin typeface="+mn-lt"/>
              </a:endParaRPr>
            </a:p>
          </p:txBody>
        </p:sp>
        <p:sp>
          <p:nvSpPr>
            <p:cNvPr id="21" name="Title 1">
              <a:extLst>
                <a:ext uri="{FF2B5EF4-FFF2-40B4-BE49-F238E27FC236}">
                  <a16:creationId xmlns:a16="http://schemas.microsoft.com/office/drawing/2014/main" xmlns="" id="{F5220242-8824-447C-A27A-9FB0D82F371D}"/>
                </a:ext>
              </a:extLst>
            </p:cNvPr>
            <p:cNvSpPr txBox="1"/>
            <p:nvPr/>
          </p:nvSpPr>
          <p:spPr>
            <a:xfrm>
              <a:off x="3850123" y="2743859"/>
              <a:ext cx="526906" cy="187203"/>
            </a:xfrm>
            <a:prstGeom prst="rect">
              <a:avLst/>
            </a:prstGeom>
            <a:solidFill>
              <a:srgbClr val="C3F1FF"/>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1" i="0" strike="noStrike" cap="none" spc="0" baseline="0">
                  <a:solidFill>
                    <a:srgbClr val="000000"/>
                  </a:solidFill>
                  <a:effectLst/>
                  <a:latin typeface="Calibri"/>
                  <a:ea typeface="Calibri"/>
                  <a:cs typeface="Calibri"/>
                </a:rPr>
                <a:t>Virus</a:t>
              </a:r>
              <a:endParaRPr lang="en-US" sz="1200" b="1">
                <a:latin typeface="+mn-lt"/>
              </a:endParaRPr>
            </a:p>
          </p:txBody>
        </p:sp>
        <p:sp>
          <p:nvSpPr>
            <p:cNvPr id="22" name="Title 1">
              <a:extLst>
                <a:ext uri="{FF2B5EF4-FFF2-40B4-BE49-F238E27FC236}">
                  <a16:creationId xmlns:a16="http://schemas.microsoft.com/office/drawing/2014/main" xmlns="" id="{F5220242-8824-447C-A27A-9FB0D82F371D}"/>
                </a:ext>
              </a:extLst>
            </p:cNvPr>
            <p:cNvSpPr txBox="1"/>
            <p:nvPr/>
          </p:nvSpPr>
          <p:spPr>
            <a:xfrm>
              <a:off x="1262770" y="3184186"/>
              <a:ext cx="2314589" cy="22432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dirty="0">
                  <a:solidFill>
                    <a:srgbClr val="000000"/>
                  </a:solidFill>
                  <a:effectLst/>
                  <a:latin typeface="Calibri"/>
                  <a:ea typeface="Calibri"/>
                  <a:cs typeface="Calibri"/>
                </a:rPr>
                <a:t>Los virus tienen una “llave falsa”</a:t>
              </a:r>
              <a:endParaRPr lang="en-US" sz="1200" b="1" dirty="0">
                <a:latin typeface="+mn-lt"/>
              </a:endParaRPr>
            </a:p>
          </p:txBody>
        </p:sp>
        <p:sp>
          <p:nvSpPr>
            <p:cNvPr id="23" name="Title 1">
              <a:extLst>
                <a:ext uri="{FF2B5EF4-FFF2-40B4-BE49-F238E27FC236}">
                  <a16:creationId xmlns:a16="http://schemas.microsoft.com/office/drawing/2014/main" xmlns="" id="{F5220242-8824-447C-A27A-9FB0D82F371D}"/>
                </a:ext>
              </a:extLst>
            </p:cNvPr>
            <p:cNvSpPr txBox="1"/>
            <p:nvPr/>
          </p:nvSpPr>
          <p:spPr>
            <a:xfrm>
              <a:off x="1262771" y="3916066"/>
              <a:ext cx="1947154" cy="39410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dirty="0">
                  <a:solidFill>
                    <a:srgbClr val="000000"/>
                  </a:solidFill>
                  <a:effectLst/>
                  <a:latin typeface="Calibri"/>
                  <a:ea typeface="Calibri"/>
                  <a:cs typeface="Calibri"/>
                </a:rPr>
                <a:t>Usan la célula para hacer más copias de sí mismos</a:t>
              </a:r>
              <a:endParaRPr lang="en-US" sz="1200" b="1" dirty="0">
                <a:latin typeface="+mn-lt"/>
              </a:endParaRPr>
            </a:p>
          </p:txBody>
        </p:sp>
        <p:sp>
          <p:nvSpPr>
            <p:cNvPr id="24" name="Title 1">
              <a:extLst>
                <a:ext uri="{FF2B5EF4-FFF2-40B4-BE49-F238E27FC236}">
                  <a16:creationId xmlns:a16="http://schemas.microsoft.com/office/drawing/2014/main" xmlns="" id="{F5220242-8824-447C-A27A-9FB0D82F371D}"/>
                </a:ext>
              </a:extLst>
            </p:cNvPr>
            <p:cNvSpPr txBox="1"/>
            <p:nvPr/>
          </p:nvSpPr>
          <p:spPr>
            <a:xfrm>
              <a:off x="1050262" y="2869251"/>
              <a:ext cx="1947154" cy="23736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600" b="1" i="0" strike="noStrike" cap="none" spc="0" baseline="0">
                  <a:solidFill>
                    <a:srgbClr val="0860A9"/>
                  </a:solidFill>
                  <a:effectLst/>
                  <a:latin typeface="Calibri"/>
                  <a:ea typeface="Calibri"/>
                  <a:cs typeface="Calibri"/>
                </a:rPr>
                <a:t>Los virus invaden las células</a:t>
              </a:r>
              <a:endParaRPr lang="en-US" sz="1600" b="1">
                <a:solidFill>
                  <a:srgbClr val="0860A9"/>
                </a:solidFill>
                <a:latin typeface="+mn-lt"/>
              </a:endParaRPr>
            </a:p>
          </p:txBody>
        </p:sp>
        <p:sp>
          <p:nvSpPr>
            <p:cNvPr id="25" name="Title 1">
              <a:extLst>
                <a:ext uri="{FF2B5EF4-FFF2-40B4-BE49-F238E27FC236}">
                  <a16:creationId xmlns:a16="http://schemas.microsoft.com/office/drawing/2014/main" xmlns="" id="{F5220242-8824-447C-A27A-9FB0D82F371D}"/>
                </a:ext>
              </a:extLst>
            </p:cNvPr>
            <p:cNvSpPr txBox="1"/>
            <p:nvPr/>
          </p:nvSpPr>
          <p:spPr>
            <a:xfrm>
              <a:off x="1388052" y="3408509"/>
              <a:ext cx="2189307" cy="44864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a:solidFill>
                    <a:srgbClr val="000000"/>
                  </a:solidFill>
                  <a:effectLst/>
                  <a:latin typeface="Calibri"/>
                  <a:ea typeface="Calibri"/>
                  <a:cs typeface="Calibri"/>
                </a:rPr>
                <a:t>No hay una coincidencia exacta</a:t>
              </a:r>
            </a:p>
            <a:p>
              <a:r>
                <a:rPr lang="es-US" sz="1200" b="0" i="0" strike="noStrike" cap="none" spc="0" baseline="0">
                  <a:solidFill>
                    <a:srgbClr val="000000"/>
                  </a:solidFill>
                  <a:effectLst/>
                  <a:latin typeface="Calibri"/>
                  <a:ea typeface="Calibri"/>
                  <a:cs typeface="Calibri"/>
                </a:rPr>
                <a:t>Lo suficientemente cerca como para “desbloquear” la célula</a:t>
              </a:r>
              <a:endParaRPr lang="en-US" sz="1200">
                <a:latin typeface="+mn-lt"/>
              </a:endParaRPr>
            </a:p>
          </p:txBody>
        </p:sp>
      </p:grpSp>
    </p:spTree>
    <p:extLst>
      <p:ext uri="{BB962C8B-B14F-4D97-AF65-F5344CB8AC3E}">
        <p14:creationId xmlns:p14="http://schemas.microsoft.com/office/powerpoint/2010/main" val="33496820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7DE5B-6395-4706-ADB4-65B62910D6FB}"/>
              </a:ext>
            </a:extLst>
          </p:cNvPr>
          <p:cNvSpPr>
            <a:spLocks noGrp="1"/>
          </p:cNvSpPr>
          <p:nvPr>
            <p:ph type="title"/>
          </p:nvPr>
        </p:nvSpPr>
        <p:spPr>
          <a:xfrm>
            <a:off x="675524" y="1018622"/>
            <a:ext cx="10515600" cy="2852737"/>
          </a:xfrm>
        </p:spPr>
        <p:txBody>
          <a:bodyPr/>
          <a:lstStyle/>
          <a:p>
            <a:pPr algn="ctr"/>
            <a:r>
              <a:rPr lang="es-US" sz="6000" b="1" i="1" strike="noStrike" cap="none" spc="0" baseline="0">
                <a:solidFill>
                  <a:srgbClr val="000000"/>
                </a:solidFill>
                <a:effectLst/>
                <a:latin typeface="Calibri"/>
                <a:ea typeface="Calibri"/>
                <a:cs typeface="Calibri"/>
              </a:rPr>
              <a:t>Reflexiones</a:t>
            </a:r>
          </a:p>
        </p:txBody>
      </p:sp>
      <p:sp>
        <p:nvSpPr>
          <p:cNvPr id="5" name="Rectangle 4">
            <a:extLst>
              <a:ext uri="{FF2B5EF4-FFF2-40B4-BE49-F238E27FC236}">
                <a16:creationId xmlns:a16="http://schemas.microsoft.com/office/drawing/2014/main" xmlns="" id="{87C62DF0-9A19-4447-9CB8-9AD0C945B5B6}"/>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EE647D41-D7ED-43D9-91F6-107D40BD5657}"/>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EFE53C3-1E82-45F9-B989-623BC16D8B64}"/>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7F98A3D3-B5B2-41B8-A8A1-44DD0C97C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5692035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56DA-FCDF-474E-8A02-FCA5F4E07ACF}"/>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D1F936BD-41C4-4E6E-AA0C-8118CB4A42C8}"/>
              </a:ext>
            </a:extLst>
          </p:cNvPr>
          <p:cNvSpPr>
            <a:spLocks noGrp="1"/>
          </p:cNvSpPr>
          <p:nvPr>
            <p:ph idx="1"/>
          </p:nvPr>
        </p:nvSpPr>
        <p:spPr/>
        <p:txBody>
          <a:bodyPr/>
          <a:lstStyle/>
          <a:p>
            <a:pPr lvl="0"/>
            <a:r>
              <a:rPr lang="es-US" sz="2800" b="0" i="0" strike="noStrike" cap="none" spc="0" baseline="0">
                <a:solidFill>
                  <a:srgbClr val="000000"/>
                </a:solidFill>
                <a:effectLst/>
                <a:latin typeface="Calibri"/>
                <a:ea typeface="Calibri"/>
                <a:cs typeface="Calibri"/>
              </a:rPr>
              <a:t>La forma principal en que el SARS-CoV-2, el virus que causa el COVID-19, se transmite entre las personas es a través de las gotitas presentes en la respiración.</a:t>
            </a:r>
          </a:p>
          <a:p>
            <a:pPr lvl="0"/>
            <a:r>
              <a:rPr lang="es-US" sz="2800" b="0" i="0" strike="noStrike" cap="none" spc="0" baseline="0">
                <a:solidFill>
                  <a:srgbClr val="000000"/>
                </a:solidFill>
                <a:effectLst/>
                <a:latin typeface="Calibri"/>
                <a:ea typeface="Calibri"/>
                <a:cs typeface="Calibri"/>
              </a:rPr>
              <a:t>Otra manera en que las personas pueden enfermarse con COVID-19 es tocar algo que tenga el virus SARS-CoV-2 vivo y luego tocarse la cara sin limpiarse las manos primero.</a:t>
            </a:r>
          </a:p>
          <a:p>
            <a:pPr marL="0" indent="0">
              <a:buNone/>
            </a:pPr>
            <a:endParaRPr lang="en-US"/>
          </a:p>
        </p:txBody>
      </p:sp>
      <p:sp>
        <p:nvSpPr>
          <p:cNvPr id="4" name="Rectangle 3">
            <a:extLst>
              <a:ext uri="{FF2B5EF4-FFF2-40B4-BE49-F238E27FC236}">
                <a16:creationId xmlns:a16="http://schemas.microsoft.com/office/drawing/2014/main" xmlns="" id="{EEDD9F31-CAD2-4F2F-A03C-AD1E3BF5098A}"/>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29FA8E0-EDFF-4F1F-9BB6-640E2F685E63}"/>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F3AA101-817C-41FE-BC6A-EA6FEF717ECF}"/>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B397ED54-BFBF-45F6-B5AF-830360DAB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2359021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6FC5BC-DE27-48E4-B3B4-C4688E15C69B}">
  <ds:schemaRefs>
    <ds:schemaRef ds:uri="http://schemas.microsoft.com/sharepoint/v3/contenttype/forms"/>
  </ds:schemaRefs>
</ds:datastoreItem>
</file>

<file path=customXml/itemProps2.xml><?xml version="1.0" encoding="utf-8"?>
<ds:datastoreItem xmlns:ds="http://schemas.openxmlformats.org/officeDocument/2006/customXml" ds:itemID="{5F6DEB7B-55DA-483D-92CF-B090320ACAA9}">
  <ds:schemaRef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1483b978-e15e-4754-9528-54c1cd79355d"/>
    <ds:schemaRef ds:uri="http://purl.org/dc/dcmitype/"/>
  </ds:schemaRefs>
</ds:datastoreItem>
</file>

<file path=customXml/itemProps3.xml><?xml version="1.0" encoding="utf-8"?>
<ds:datastoreItem xmlns:ds="http://schemas.openxmlformats.org/officeDocument/2006/customXml" ds:itemID="{86E0D54D-4DDF-43DC-AFFC-6EFDBC3185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Widescreen</PresentationFormat>
  <Paragraphs>127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TiemposText</vt:lpstr>
      <vt:lpstr>Arial</vt:lpstr>
      <vt:lpstr>Calibri</vt:lpstr>
      <vt:lpstr>Calibri Light</vt:lpstr>
      <vt:lpstr>Symbol</vt:lpstr>
      <vt:lpstr>Office Theme</vt:lpstr>
      <vt:lpstr>Tema 5: Cómo se propaga el COVID-19: repaso [Fecha de la capacitación]</vt:lpstr>
      <vt:lpstr>Programa y objetivo de aprendizaje </vt:lpstr>
      <vt:lpstr>Temas de la sesión</vt:lpstr>
      <vt:lpstr>Lo que sé y lo que aún quiero saber...</vt:lpstr>
      <vt:lpstr>Videoblog 99: ¿Cómo se propaga el COVID-19? Revisión (enlace)</vt:lpstr>
      <vt:lpstr>Lo que quiero saber</vt:lpstr>
      <vt:lpstr>Materiales de ayuda para el trabajo disponibles para ustedes</vt:lpstr>
      <vt:lpstr>Reflexiones</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Jac Abbott</cp:lastModifiedBy>
  <cp:revision>129</cp:revision>
  <dcterms:created xsi:type="dcterms:W3CDTF">2020-12-07T18:24:10Z</dcterms:created>
  <dcterms:modified xsi:type="dcterms:W3CDTF">2021-09-09T16:11:25Z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6d9c63c1-a95e-48cf-8313-1d7fc3f1a0d5</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2020-12-07T18:29:47Z</vt:lpwstr>
  </property>
  <property fmtid="{D5CDD505-2E9C-101B-9397-08002B2CF9AE}" pid="9" name="MSIP_Label_7b94a7b8-f06c-4dfe-bdcc-9b548fd58c31_SiteId">
    <vt:lpwstr>9ce70869-60db-44fd-abe8-d2767077fc8f</vt:lpwstr>
  </property>
</Properties>
</file>