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4" r:id="rId5"/>
    <p:sldId id="257" r:id="rId6"/>
    <p:sldId id="293" r:id="rId7"/>
    <p:sldId id="295" r:id="rId8"/>
    <p:sldId id="260" r:id="rId9"/>
    <p:sldId id="281" r:id="rId10"/>
    <p:sldId id="282" r:id="rId11"/>
    <p:sldId id="283" r:id="rId12"/>
    <p:sldId id="291" r:id="rId13"/>
    <p:sldId id="29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1" clrIdx="0">
    <p:extLst>
      <p:ext uri="{19B8F6BF-5375-455C-9EA6-DF929625EA0E}">
        <p15:presenceInfo xmlns:p15="http://schemas.microsoft.com/office/powerpoint/2012/main" userId="S::opv3@cdc.gov::73a478bf-d2c3-4289-a44e-6a671038e6b6" providerId="AD"/>
      </p:ext>
    </p:extLst>
  </p:cmAuthor>
  <p:cmAuthor id="2" name="Cox, Kendra (CDC/DDID/NCEZID/DHQP)" initials="CK(" lastIdx="4" clrIdx="1">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EA4"/>
    <a:srgbClr val="055FAB"/>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46315-3B05-49FF-B9CF-72559D3F22DA}" v="1" dt="2021-03-08T16:04:50.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83333" autoAdjust="0"/>
  </p:normalViewPr>
  <p:slideViewPr>
    <p:cSldViewPr snapToGrid="0">
      <p:cViewPr>
        <p:scale>
          <a:sx n="52" d="100"/>
          <a:sy n="52" d="100"/>
        </p:scale>
        <p:origin x="1228" y="44"/>
      </p:cViewPr>
      <p:guideLst/>
    </p:cSldViewPr>
  </p:slideViewPr>
  <p:notesTextViewPr>
    <p:cViewPr>
      <p:scale>
        <a:sx n="1" d="1"/>
        <a:sy n="1" d="1"/>
      </p:scale>
      <p:origin x="0" y="0"/>
    </p:cViewPr>
  </p:notesTextViewPr>
  <p:sorterViewPr>
    <p:cViewPr>
      <p:scale>
        <a:sx n="100" d="100"/>
        <a:sy n="100" d="100"/>
      </p:scale>
      <p:origin x="0" y="-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36838-FFF8-4FF9-985E-D54525675FB7}"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7E2-923E-4979-ABDA-8966EE93FB71}" type="slidenum">
              <a:rPr lang="en-US" smtClean="0"/>
              <a:t>‹#›</a:t>
            </a:fld>
            <a:endParaRPr lang="en-US"/>
          </a:p>
        </p:txBody>
      </p:sp>
    </p:spTree>
    <p:extLst>
      <p:ext uri="{BB962C8B-B14F-4D97-AF65-F5344CB8AC3E}">
        <p14:creationId xmlns:p14="http://schemas.microsoft.com/office/powerpoint/2010/main" val="34279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infectioncontrol/projectfirstline/videos/Ep6-Spread-LowRes-New.mp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KmyxsnuREG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log in and get settled </a:t>
            </a: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1</a:t>
            </a:fld>
            <a:endParaRPr lang="en-US"/>
          </a:p>
        </p:txBody>
      </p:sp>
    </p:spTree>
    <p:extLst>
      <p:ext uri="{BB962C8B-B14F-4D97-AF65-F5344CB8AC3E}">
        <p14:creationId xmlns:p14="http://schemas.microsoft.com/office/powerpoint/2010/main" val="62758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“Welcome back to Project Firstline. Last time, we focused on the important concept of respiratory droplets, and how they spread COVID-19. Today we will focus on another way that germs can spread: from surfaces to people.”</a:t>
            </a: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2</a:t>
            </a:fld>
            <a:endParaRPr lang="en-US"/>
          </a:p>
        </p:txBody>
      </p:sp>
    </p:spTree>
    <p:extLst>
      <p:ext uri="{BB962C8B-B14F-4D97-AF65-F5344CB8AC3E}">
        <p14:creationId xmlns:p14="http://schemas.microsoft.com/office/powerpoint/2010/main" val="416020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“First let’s talk about vocabulary. </a:t>
            </a:r>
            <a:r>
              <a:rPr lang="en-US" sz="1200" b="1" kern="1200" dirty="0">
                <a:solidFill>
                  <a:schemeClr val="tx1"/>
                </a:solidFill>
                <a:effectLst/>
                <a:latin typeface="+mn-lt"/>
                <a:ea typeface="+mn-ea"/>
                <a:cs typeface="+mn-cs"/>
              </a:rPr>
              <a:t>What’s a fomite? Would anyone like to explain in your own words what ‘fomite transmission’ means? Or ‘contact transmission?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a:p>
        </p:txBody>
      </p:sp>
    </p:spTree>
    <p:extLst>
      <p:ext uri="{BB962C8B-B14F-4D97-AF65-F5344CB8AC3E}">
        <p14:creationId xmlns:p14="http://schemas.microsoft.com/office/powerpoint/2010/main" val="242928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“Although COVID-19 is mainly spread through respiratory droplets, it’s important to understand other ways that the disease can spread. Let’s check in with Dr. Carlson for more information.”</a:t>
            </a:r>
          </a:p>
          <a:p>
            <a:endParaRPr lang="en-US" dirty="0"/>
          </a:p>
          <a:p>
            <a:r>
              <a:rPr lang="en-US" dirty="0"/>
              <a:t>Access the video here: </a:t>
            </a:r>
          </a:p>
          <a:p>
            <a:r>
              <a:rPr lang="en-US" b="1" dirty="0"/>
              <a:t>CDC Website: </a:t>
            </a:r>
            <a:r>
              <a:rPr lang="en-US" sz="1200" u="sng" kern="1200" dirty="0">
                <a:solidFill>
                  <a:schemeClr val="tx1"/>
                </a:solidFill>
                <a:effectLst/>
                <a:latin typeface="+mn-lt"/>
                <a:ea typeface="+mn-ea"/>
                <a:cs typeface="+mn-cs"/>
                <a:hlinkClick r:id="rId3"/>
              </a:rPr>
              <a:t>https://www.cdc.gov/infectioncontrol/projectfirstline/videos/Ep6-Spread-LowRes-New.mp4</a:t>
            </a:r>
            <a:r>
              <a:rPr lang="en-US" dirty="0"/>
              <a:t>OR</a:t>
            </a:r>
          </a:p>
          <a:p>
            <a:r>
              <a:rPr lang="en-US" sz="1200" b="1" dirty="0"/>
              <a:t>Project Firstline YouTube Playlist: </a:t>
            </a:r>
            <a:r>
              <a:rPr lang="en-US" sz="1200" u="sng" kern="1200" dirty="0">
                <a:solidFill>
                  <a:schemeClr val="tx1"/>
                </a:solidFill>
                <a:effectLst/>
                <a:latin typeface="+mn-lt"/>
                <a:ea typeface="+mn-ea"/>
                <a:cs typeface="+mn-cs"/>
                <a:hlinkClick r:id="rId4"/>
              </a:rPr>
              <a:t>https://www.youtube.com/watch?v=KmyxsnuREGs</a:t>
            </a:r>
            <a:endParaRPr lang="en-US" sz="1200" dirty="0"/>
          </a:p>
          <a:p>
            <a:r>
              <a:rPr lang="en-US" sz="1200" kern="1200" dirty="0">
                <a:solidFill>
                  <a:schemeClr val="tx1"/>
                </a:solidFill>
                <a:effectLst/>
                <a:latin typeface="+mn-lt"/>
                <a:ea typeface="+mn-ea"/>
                <a:cs typeface="+mn-cs"/>
              </a:rPr>
              <a:t> </a:t>
            </a:r>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5</a:t>
            </a:fld>
            <a:endParaRPr lang="en-US"/>
          </a:p>
        </p:txBody>
      </p:sp>
    </p:spTree>
    <p:extLst>
      <p:ext uri="{BB962C8B-B14F-4D97-AF65-F5344CB8AC3E}">
        <p14:creationId xmlns:p14="http://schemas.microsoft.com/office/powerpoint/2010/main" val="344843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b="1" kern="1200" dirty="0">
                <a:solidFill>
                  <a:schemeClr val="tx1"/>
                </a:solidFill>
                <a:effectLst/>
                <a:latin typeface="+mn-lt"/>
                <a:ea typeface="+mn-ea"/>
                <a:cs typeface="+mn-cs"/>
              </a:rPr>
              <a:t>“In a few sentences, would anyone like to share some key messages from this video? Or to put it another way, how would you explain this concept to others?”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6</a:t>
            </a:fld>
            <a:endParaRPr lang="en-US"/>
          </a:p>
        </p:txBody>
      </p:sp>
    </p:spTree>
    <p:extLst>
      <p:ext uri="{BB962C8B-B14F-4D97-AF65-F5344CB8AC3E}">
        <p14:creationId xmlns:p14="http://schemas.microsoft.com/office/powerpoint/2010/main" val="377070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“So now let’s think about this further. We know that contact transmission and fomites can spread disease. </a:t>
            </a:r>
            <a:r>
              <a:rPr lang="en-US" sz="1200" b="1" kern="1200" dirty="0">
                <a:solidFill>
                  <a:schemeClr val="tx1"/>
                </a:solidFill>
                <a:effectLst/>
                <a:latin typeface="+mn-lt"/>
                <a:ea typeface="+mn-ea"/>
                <a:cs typeface="+mn-cs"/>
              </a:rPr>
              <a:t>What is the hardest part about protecting ourselves against this kind of disease spread?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answers]</a:t>
            </a:r>
          </a:p>
          <a:p>
            <a:r>
              <a:rPr lang="en-US" sz="1200" kern="1200" dirty="0">
                <a:solidFill>
                  <a:schemeClr val="tx1"/>
                </a:solidFill>
                <a:effectLst/>
                <a:latin typeface="+mn-lt"/>
                <a:ea typeface="+mn-ea"/>
                <a:cs typeface="+mn-cs"/>
              </a:rPr>
              <a:t>“Thank you for your responses! </a:t>
            </a:r>
            <a:r>
              <a:rPr lang="en-US" sz="1200" b="1" kern="1200" dirty="0">
                <a:solidFill>
                  <a:schemeClr val="tx1"/>
                </a:solidFill>
                <a:effectLst/>
                <a:latin typeface="+mn-lt"/>
                <a:ea typeface="+mn-ea"/>
                <a:cs typeface="+mn-cs"/>
              </a:rPr>
              <a:t>There are a lot of factors at play, aren’t there?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7</a:t>
            </a:fld>
            <a:endParaRPr lang="en-US"/>
          </a:p>
        </p:txBody>
      </p:sp>
    </p:spTree>
    <p:extLst>
      <p:ext uri="{BB962C8B-B14F-4D97-AF65-F5344CB8AC3E}">
        <p14:creationId xmlns:p14="http://schemas.microsoft.com/office/powerpoint/2010/main" val="348531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“Let’s think for a moment about our work environments. I’d like you to close your eyes and really imagine yourself there. Think about all the routines and environments in your daily work. Thinking about this, I’d like you to spend a moment thinking about strategies that are in place, or that could be in place, to help us all keep germs from spreading from surfaces. </a:t>
            </a:r>
            <a:r>
              <a:rPr lang="en-US" sz="1200" b="1" kern="1200" dirty="0">
                <a:solidFill>
                  <a:schemeClr val="tx1"/>
                </a:solidFill>
                <a:effectLst/>
                <a:latin typeface="+mn-lt"/>
                <a:ea typeface="+mn-ea"/>
                <a:cs typeface="+mn-cs"/>
              </a:rPr>
              <a:t>What are some possible strategies we could use to help us remember to protect ourselves against this kind of disease spread?</a:t>
            </a:r>
            <a:r>
              <a:rPr lang="en-US" sz="1200" kern="1200" dirty="0">
                <a:solidFill>
                  <a:schemeClr val="tx1"/>
                </a:solidFill>
                <a:effectLst/>
                <a:latin typeface="+mn-lt"/>
                <a:ea typeface="+mn-ea"/>
                <a:cs typeface="+mn-cs"/>
              </a:rPr>
              <a:t> Think about what your facility does, and what you can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Pause to allow participants to reflect</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“Would anyone like to share a creative strategy that you identified? How can we support each other in keeping germs from spreading from surfaces?”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8</a:t>
            </a:fld>
            <a:endParaRPr lang="en-US"/>
          </a:p>
        </p:txBody>
      </p:sp>
    </p:spTree>
    <p:extLst>
      <p:ext uri="{BB962C8B-B14F-4D97-AF65-F5344CB8AC3E}">
        <p14:creationId xmlns:p14="http://schemas.microsoft.com/office/powerpoint/2010/main" val="11136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ready to add to the list, as needed.]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today’s conversation. I’ve captured some key messages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C3B857E2-923E-4979-ABDA-8966EE93FB71}" type="slidenum">
              <a:rPr lang="en-US" smtClean="0"/>
              <a:t>9</a:t>
            </a:fld>
            <a:endParaRPr lang="en-US"/>
          </a:p>
        </p:txBody>
      </p:sp>
    </p:spTree>
    <p:extLst>
      <p:ext uri="{BB962C8B-B14F-4D97-AF65-F5344CB8AC3E}">
        <p14:creationId xmlns:p14="http://schemas.microsoft.com/office/powerpoint/2010/main" val="162403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“Next time, we will cover a brief review of how COVID-19 spreads. </a:t>
            </a:r>
          </a:p>
          <a:p>
            <a:r>
              <a:rPr lang="en-US" sz="1200" kern="1200" dirty="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itle 1">
            <a:extLst>
              <a:ext uri="{FF2B5EF4-FFF2-40B4-BE49-F238E27FC236}">
                <a16:creationId xmlns:a16="http://schemas.microsoft.com/office/drawing/2014/main" id="{D4739EE6-CF3E-4E84-9468-A83DFC86FE5D}"/>
              </a:ext>
            </a:extLst>
          </p:cNvPr>
          <p:cNvSpPr>
            <a:spLocks noGrp="1"/>
          </p:cNvSpPr>
          <p:nvPr>
            <p:ph type="title"/>
          </p:nvPr>
        </p:nvSpPr>
        <p:spPr>
          <a:xfrm>
            <a:off x="1134536" y="5838190"/>
            <a:ext cx="10515600" cy="1325563"/>
          </a:xfrm>
        </p:spPr>
        <p:txBody>
          <a:bodyPr>
            <a:normAutofit fontScale="90000"/>
          </a:bodyPr>
          <a:lstStyle/>
          <a:p>
            <a:pPr algn="ctr"/>
            <a:br>
              <a:rPr lang="en-US" sz="3600" b="1" dirty="0">
                <a:solidFill>
                  <a:srgbClr val="2F5597"/>
                </a:solidFill>
                <a:latin typeface="+mn-lt"/>
              </a:rPr>
            </a:br>
            <a:r>
              <a:rPr lang="en-US" sz="3600" b="1" dirty="0">
                <a:solidFill>
                  <a:srgbClr val="2F5597"/>
                </a:solidFill>
                <a:latin typeface="+mn-lt"/>
              </a:rPr>
              <a:t>Topic 4: How Viruses Spread From Surfaces to People</a:t>
            </a:r>
            <a:br>
              <a:rPr lang="en-US" sz="3600" b="1" dirty="0">
                <a:solidFill>
                  <a:srgbClr val="2F5597"/>
                </a:solidFill>
                <a:latin typeface="+mn-lt"/>
              </a:rPr>
            </a:br>
            <a:r>
              <a:rPr lang="en-US" sz="3600" b="1" dirty="0">
                <a:solidFill>
                  <a:srgbClr val="2F5597"/>
                </a:solidFill>
                <a:latin typeface="+mn-lt"/>
              </a:rPr>
              <a:t>[Date of training]</a:t>
            </a:r>
            <a:br>
              <a:rPr lang="en-US" b="1" dirty="0">
                <a:solidFill>
                  <a:srgbClr val="2F5597"/>
                </a:solidFill>
                <a:latin typeface="+mn-lt"/>
              </a:rPr>
            </a:br>
            <a:endParaRPr lang="en-US" b="1" dirty="0">
              <a:solidFill>
                <a:srgbClr val="2F5597"/>
              </a:solidFill>
              <a:latin typeface="+mn-lt"/>
            </a:endParaRPr>
          </a:p>
        </p:txBody>
      </p:sp>
      <p:pic>
        <p:nvPicPr>
          <p:cNvPr id="17"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11D58BF3-1AF3-45CB-BB93-CC781A9B0228}"/>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183629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err="1"/>
              <a:t>Youtube</a:t>
            </a:r>
            <a:r>
              <a:rPr lang="en-US" b="1" dirty="0"/>
              <a:t>:</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04" y="380449"/>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362211" y="570168"/>
            <a:ext cx="10515600" cy="1325563"/>
          </a:xfrm>
        </p:spPr>
        <p:txBody>
          <a:bodyPr/>
          <a:lstStyle/>
          <a:p>
            <a:r>
              <a:rPr lang="en-US" b="1" dirty="0">
                <a:latin typeface="+mn-lt"/>
              </a:rPr>
              <a:t>Feedback Form</a:t>
            </a:r>
          </a:p>
        </p:txBody>
      </p:sp>
      <p:sp>
        <p:nvSpPr>
          <p:cNvPr id="4" name="Rectangle 3">
            <a:extLst>
              <a:ext uri="{FF2B5EF4-FFF2-40B4-BE49-F238E27FC236}">
                <a16:creationId xmlns:a16="http://schemas.microsoft.com/office/drawing/2014/main" id="{913E172E-A714-48CD-A408-D24B5E6B6B9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F8492A-E697-4990-A879-85CF0F5E7B28}"/>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9F153B-1F61-43BD-85D2-8DD2AC904CCE}"/>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050434-3046-4E79-BBC9-D0831F97BE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How Viruses Spread From Surfaces to People</a:t>
            </a:r>
          </a:p>
          <a:p>
            <a:pPr lvl="1"/>
            <a:r>
              <a:rPr lang="en-US" dirty="0"/>
              <a:t>Video</a:t>
            </a:r>
          </a:p>
          <a:p>
            <a:pPr lvl="1"/>
            <a:r>
              <a:rPr lang="en-US" dirty="0"/>
              <a:t>Discussion and reflection</a:t>
            </a:r>
          </a:p>
          <a:p>
            <a:r>
              <a:rPr lang="en-US" dirty="0"/>
              <a:t>Session feedback form and next steps</a:t>
            </a:r>
          </a:p>
          <a:p>
            <a:endParaRPr lang="en-US" dirty="0"/>
          </a:p>
        </p:txBody>
      </p:sp>
      <p:sp>
        <p:nvSpPr>
          <p:cNvPr id="4" name="Rectangle 3">
            <a:extLst>
              <a:ext uri="{FF2B5EF4-FFF2-40B4-BE49-F238E27FC236}">
                <a16:creationId xmlns:a16="http://schemas.microsoft.com/office/drawing/2014/main" id="{F6EE4C65-671C-49D8-9718-46456CA37ADE}"/>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98E5F6-94AF-427A-8B9E-89F0D8A64A10}"/>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FC8474-F175-4B41-8B58-704EFF5CB3C9}"/>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F8610B1-D596-463C-A953-0D2D415FA1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r>
              <a:rPr lang="en-US" dirty="0"/>
              <a:t>Describe two (2) ways viruses can spread from surfaces to people</a:t>
            </a:r>
          </a:p>
          <a:p>
            <a:pPr lvl="0"/>
            <a:r>
              <a:rPr lang="en-US" dirty="0"/>
              <a:t>Explain one (1) reason why good hand hygiene and environmental cleaning are important to keep germs from spreading in healthcare</a:t>
            </a:r>
          </a:p>
          <a:p>
            <a:endParaRPr lang="en-US" dirty="0"/>
          </a:p>
        </p:txBody>
      </p:sp>
      <p:sp>
        <p:nvSpPr>
          <p:cNvPr id="4" name="Rectangle 3">
            <a:extLst>
              <a:ext uri="{FF2B5EF4-FFF2-40B4-BE49-F238E27FC236}">
                <a16:creationId xmlns:a16="http://schemas.microsoft.com/office/drawing/2014/main" id="{11D7C4B5-0596-4F99-A8AC-08DE8AD7DEFC}"/>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DB33FFE-F7C8-46AD-80A0-E1C4F33F3B41}"/>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849DB2A-383D-4342-910D-52753D64A13C}"/>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7EF31BE-777A-4E77-92E3-F09C215A56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8086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130751"/>
            <a:ext cx="10515600" cy="1325563"/>
          </a:xfrm>
        </p:spPr>
        <p:txBody>
          <a:bodyPr/>
          <a:lstStyle/>
          <a:p>
            <a:r>
              <a:rPr lang="en-US" b="1" dirty="0">
                <a:latin typeface="+mn-lt"/>
              </a:rPr>
              <a:t>Definitions</a:t>
            </a:r>
          </a:p>
        </p:txBody>
      </p:sp>
      <p:sp>
        <p:nvSpPr>
          <p:cNvPr id="5" name="Content Placeholder 4">
            <a:extLst>
              <a:ext uri="{FF2B5EF4-FFF2-40B4-BE49-F238E27FC236}">
                <a16:creationId xmlns:a16="http://schemas.microsoft.com/office/drawing/2014/main" id="{E1A8CA95-3825-4E49-9B0C-A18542FD10B5}"/>
              </a:ext>
            </a:extLst>
          </p:cNvPr>
          <p:cNvSpPr>
            <a:spLocks noGrp="1"/>
          </p:cNvSpPr>
          <p:nvPr>
            <p:ph idx="1"/>
          </p:nvPr>
        </p:nvSpPr>
        <p:spPr>
          <a:xfrm>
            <a:off x="838200" y="1336597"/>
            <a:ext cx="10515600" cy="5165691"/>
          </a:xfrm>
        </p:spPr>
        <p:txBody>
          <a:bodyPr>
            <a:noAutofit/>
          </a:bodyPr>
          <a:lstStyle/>
          <a:p>
            <a:r>
              <a:rPr lang="en-US" sz="3200" b="1" dirty="0">
                <a:solidFill>
                  <a:srgbClr val="055FAB"/>
                </a:solidFill>
              </a:rPr>
              <a:t>Fomite transmission: </a:t>
            </a:r>
          </a:p>
          <a:p>
            <a:pPr lvl="1"/>
            <a:r>
              <a:rPr lang="en-US" sz="2800" dirty="0"/>
              <a:t>Infection spread through direct contact with an article or surface (e.g., from a stethoscope) that has become contaminated with infectious material. </a:t>
            </a:r>
          </a:p>
          <a:p>
            <a:pPr lvl="2"/>
            <a:r>
              <a:rPr lang="en-US" sz="2800" dirty="0"/>
              <a:t>Fomite: nonliving object contaminated with microorganisms that can spread the microorganisms to other persons.</a:t>
            </a:r>
          </a:p>
          <a:p>
            <a:pPr lvl="1"/>
            <a:endParaRPr lang="en-US" sz="3200" dirty="0"/>
          </a:p>
          <a:p>
            <a:r>
              <a:rPr lang="en-US" sz="3200" b="1" dirty="0">
                <a:solidFill>
                  <a:srgbClr val="B95EA4"/>
                </a:solidFill>
              </a:rPr>
              <a:t>Contact transmission: </a:t>
            </a:r>
          </a:p>
          <a:p>
            <a:pPr lvl="1"/>
            <a:r>
              <a:rPr lang="en-US" sz="2800" dirty="0"/>
              <a:t>Infection spread through direct contact with an infectious person (e.g., touching during a handshake or taking a pulse) or with an article or surface that has infectious material on it.</a:t>
            </a:r>
          </a:p>
          <a:p>
            <a:pPr marL="457200" lvl="1" indent="0">
              <a:buNone/>
            </a:pPr>
            <a:endParaRPr lang="en-US" sz="2800" dirty="0"/>
          </a:p>
        </p:txBody>
      </p:sp>
      <p:sp>
        <p:nvSpPr>
          <p:cNvPr id="6" name="Rectangle 5">
            <a:extLst>
              <a:ext uri="{FF2B5EF4-FFF2-40B4-BE49-F238E27FC236}">
                <a16:creationId xmlns:a16="http://schemas.microsoft.com/office/drawing/2014/main" id="{2FCE8CAC-F259-41D3-A650-7EF99253E933}"/>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BB2DD8-CA13-4002-B262-407424B709BA}"/>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534E8C-1230-4B30-B8CD-0A6DD188F8D5}"/>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26650D-1A9D-4208-B9F8-5A4228BE90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641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p:nvPr>
        </p:nvSpPr>
        <p:spPr>
          <a:solidFill>
            <a:schemeClr val="bg1">
              <a:alpha val="50000"/>
            </a:schemeClr>
          </a:solidFill>
        </p:spPr>
        <p:txBody>
          <a:bodyPr>
            <a:normAutofit/>
          </a:bodyPr>
          <a:lstStyle/>
          <a:p>
            <a:r>
              <a:rPr lang="en-US" sz="3600" dirty="0"/>
              <a:t>Video blog 6: How Do Viruses Spread from Surfaces to People? (link)</a:t>
            </a:r>
          </a:p>
        </p:txBody>
      </p:sp>
      <p:sp>
        <p:nvSpPr>
          <p:cNvPr id="5" name="Rectangle 4">
            <a:extLst>
              <a:ext uri="{FF2B5EF4-FFF2-40B4-BE49-F238E27FC236}">
                <a16:creationId xmlns:a16="http://schemas.microsoft.com/office/drawing/2014/main" id="{D589BE8F-40E5-41DD-A7AE-AA4AB8AE9CC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2C44A3-5013-4F82-AE1D-8607C861B866}"/>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24FC79-920D-4F22-8ED5-99C96E7F8995}"/>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507C50AD-9C0F-477C-A1FD-7F20197AB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id="{0903456F-8C14-413C-AB19-8897714466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260972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b="1" dirty="0">
                <a:latin typeface="+mn-lt"/>
              </a:rPr>
              <a:t>Key Messages: How would you explain these concepts to others?</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p:txBody>
          <a:bodyPr/>
          <a:lstStyle/>
          <a:p>
            <a:pPr lvl="0"/>
            <a:r>
              <a:rPr lang="en-US" dirty="0"/>
              <a:t>Although COVID-19 is mainly spread through respiratory droplets, another way you can get sick is if you touch something that has live virus on it and then touch your face without cleaning your hands first. </a:t>
            </a:r>
          </a:p>
          <a:p>
            <a:pPr lvl="0"/>
            <a:r>
              <a:rPr lang="en-US" dirty="0"/>
              <a:t>Virus can get on surfaces when respiratory droplets land on those surfaces.</a:t>
            </a:r>
          </a:p>
          <a:p>
            <a:pPr lvl="0"/>
            <a:r>
              <a:rPr lang="en-US" dirty="0"/>
              <a:t>Virus can also get on surfaces when body fluids from an infected person – like spit and snot – get onto things nearby.</a:t>
            </a:r>
          </a:p>
          <a:p>
            <a:endParaRPr lang="en-US" dirty="0"/>
          </a:p>
        </p:txBody>
      </p:sp>
      <p:sp>
        <p:nvSpPr>
          <p:cNvPr id="6" name="Rectangle 5">
            <a:extLst>
              <a:ext uri="{FF2B5EF4-FFF2-40B4-BE49-F238E27FC236}">
                <a16:creationId xmlns:a16="http://schemas.microsoft.com/office/drawing/2014/main" id="{02A3295F-E343-4CA9-A6FF-F9D29323BF9C}"/>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7AE86C-067E-491B-8871-9D37E298EA68}"/>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97A6E2-EA50-4512-BF96-23F164D55C1C}"/>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4852E84-257C-4A97-9C43-D4BF35A21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831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1018822" y="2766218"/>
            <a:ext cx="10515600" cy="1325563"/>
          </a:xfrm>
        </p:spPr>
        <p:txBody>
          <a:bodyPr>
            <a:normAutofit fontScale="90000"/>
          </a:bodyPr>
          <a:lstStyle/>
          <a:p>
            <a:pPr algn="ctr"/>
            <a:r>
              <a:rPr lang="en-US" b="1" dirty="0">
                <a:latin typeface="+mn-lt"/>
              </a:rPr>
              <a:t>What is the hardest part about protecting ourselves from germs that can spread from surfaces?</a:t>
            </a:r>
            <a:br>
              <a:rPr lang="en-US" dirty="0"/>
            </a:br>
            <a:endParaRPr lang="en-US" b="1" dirty="0">
              <a:latin typeface="+mn-lt"/>
            </a:endParaRPr>
          </a:p>
        </p:txBody>
      </p:sp>
      <p:sp>
        <p:nvSpPr>
          <p:cNvPr id="5" name="Rectangle 4">
            <a:extLst>
              <a:ext uri="{FF2B5EF4-FFF2-40B4-BE49-F238E27FC236}">
                <a16:creationId xmlns:a16="http://schemas.microsoft.com/office/drawing/2014/main" id="{C4AD9DB5-28AE-4D39-AB06-EC7E4F8CC0CB}"/>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4AEEE0-5B8A-40E0-ACF6-39B26C6E7084}"/>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EDC8F8-058C-470A-8A52-CB8E8D4E2BAB}"/>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8B6FB84-759E-47E3-9623-84894498C7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16898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C2A7-3208-445E-9F93-C8B0A1C6A743}"/>
              </a:ext>
            </a:extLst>
          </p:cNvPr>
          <p:cNvSpPr>
            <a:spLocks noGrp="1"/>
          </p:cNvSpPr>
          <p:nvPr>
            <p:ph type="title"/>
          </p:nvPr>
        </p:nvSpPr>
        <p:spPr>
          <a:xfrm>
            <a:off x="838199" y="815974"/>
            <a:ext cx="11170341" cy="1325563"/>
          </a:xfrm>
        </p:spPr>
        <p:txBody>
          <a:bodyPr>
            <a:normAutofit fontScale="90000"/>
          </a:bodyPr>
          <a:lstStyle/>
          <a:p>
            <a:r>
              <a:rPr lang="en-US" b="1" dirty="0">
                <a:latin typeface="+mn-lt"/>
              </a:rPr>
              <a:t>What are some possible strategies for protecting ourselves against germs that spread from surfaces? </a:t>
            </a:r>
            <a:br>
              <a:rPr lang="en-US" dirty="0"/>
            </a:br>
            <a:endParaRPr lang="en-US" dirty="0"/>
          </a:p>
        </p:txBody>
      </p:sp>
      <p:sp>
        <p:nvSpPr>
          <p:cNvPr id="3" name="Content Placeholder 2">
            <a:extLst>
              <a:ext uri="{FF2B5EF4-FFF2-40B4-BE49-F238E27FC236}">
                <a16:creationId xmlns:a16="http://schemas.microsoft.com/office/drawing/2014/main" id="{8A42DB2B-1AEB-4377-841A-2D3555C4F4EA}"/>
              </a:ext>
            </a:extLst>
          </p:cNvPr>
          <p:cNvSpPr>
            <a:spLocks noGrp="1"/>
          </p:cNvSpPr>
          <p:nvPr>
            <p:ph idx="1"/>
          </p:nvPr>
        </p:nvSpPr>
        <p:spPr>
          <a:xfrm>
            <a:off x="838200" y="2321637"/>
            <a:ext cx="10515600" cy="4351338"/>
          </a:xfrm>
        </p:spPr>
        <p:txBody>
          <a:bodyPr/>
          <a:lstStyle/>
          <a:p>
            <a:r>
              <a:rPr lang="en-US" dirty="0"/>
              <a:t>What does your facility do?</a:t>
            </a:r>
          </a:p>
          <a:p>
            <a:r>
              <a:rPr lang="en-US" dirty="0"/>
              <a:t>What can you do?</a:t>
            </a:r>
          </a:p>
          <a:p>
            <a:endParaRPr lang="en-US" dirty="0"/>
          </a:p>
        </p:txBody>
      </p:sp>
      <p:sp>
        <p:nvSpPr>
          <p:cNvPr id="4" name="Rectangle 3">
            <a:extLst>
              <a:ext uri="{FF2B5EF4-FFF2-40B4-BE49-F238E27FC236}">
                <a16:creationId xmlns:a16="http://schemas.microsoft.com/office/drawing/2014/main" id="{057308E1-82F2-4E76-8346-A3027347889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3C6C47-1B5E-40F8-832E-C8E43F2DAE64}"/>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AE30CF-B337-4AEE-BFE7-4F9697351FC3}"/>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D714740-1979-4449-BBAA-459B2F52E0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47071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p:txBody>
          <a:bodyPr/>
          <a:lstStyle/>
          <a:p>
            <a:pPr lvl="0"/>
            <a:r>
              <a:rPr lang="en-US" dirty="0"/>
              <a:t>Although COVID-19 is mainly spread through respiratory droplets, another way you can get sick is if you touch something that has live virus on it and then touch your face without cleaning your hands first. </a:t>
            </a:r>
          </a:p>
          <a:p>
            <a:pPr lvl="0"/>
            <a:r>
              <a:rPr lang="en-US" dirty="0"/>
              <a:t>Virus can get on surfaces when respiratory droplets land on those surfaces.</a:t>
            </a:r>
          </a:p>
          <a:p>
            <a:pPr lvl="0"/>
            <a:r>
              <a:rPr lang="en-US" dirty="0"/>
              <a:t>Virus can also get on surfaces when body fluids from an infected person – like spit and snot – get onto things nearby.</a:t>
            </a:r>
          </a:p>
          <a:p>
            <a:endParaRPr lang="en-US" dirty="0"/>
          </a:p>
        </p:txBody>
      </p:sp>
      <p:sp>
        <p:nvSpPr>
          <p:cNvPr id="4" name="Rectangle 3">
            <a:extLst>
              <a:ext uri="{FF2B5EF4-FFF2-40B4-BE49-F238E27FC236}">
                <a16:creationId xmlns:a16="http://schemas.microsoft.com/office/drawing/2014/main" id="{28FC8EAD-CDE4-4168-98FB-BCE9FE0DB482}"/>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3CB4F7-D9BC-4550-9A56-E75DE8B6CDAC}"/>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CE524F6-A4DE-40D9-BE95-0AA8EEFF6ACF}"/>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9969311-0897-44C8-A194-BAEE8BAA66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03964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FCF94F-964E-4B5D-8A4B-C535BC3B7941}">
  <ds:schemaRefs>
    <ds:schemaRef ds:uri="http://schemas.microsoft.com/sharepoint/v3/contenttype/forms"/>
  </ds:schemaRefs>
</ds:datastoreItem>
</file>

<file path=customXml/itemProps2.xml><?xml version="1.0" encoding="utf-8"?>
<ds:datastoreItem xmlns:ds="http://schemas.openxmlformats.org/officeDocument/2006/customXml" ds:itemID="{F6283912-9C78-426E-85C0-E3793AA9076A}"/>
</file>

<file path=customXml/itemProps3.xml><?xml version="1.0" encoding="utf-8"?>
<ds:datastoreItem xmlns:ds="http://schemas.openxmlformats.org/officeDocument/2006/customXml" ds:itemID="{D836C9BF-06FE-4DC4-A246-4979A550B532}">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1483b978-e15e-4754-9528-54c1cd79355d"/>
    <ds:schemaRef ds:uri="http://purl.org/dc/elements/1.1/"/>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2392</TotalTime>
  <Words>1074</Words>
  <Application>Microsoft Office PowerPoint</Application>
  <PresentationFormat>Widescreen</PresentationFormat>
  <Paragraphs>91</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 Topic 4: How Viruses Spread From Surfaces to People [Date of training] </vt:lpstr>
      <vt:lpstr>Agenda</vt:lpstr>
      <vt:lpstr>Learning Objectives</vt:lpstr>
      <vt:lpstr>Definitions</vt:lpstr>
      <vt:lpstr>Video blog 6: How Do Viruses Spread from Surfaces to People? (link)</vt:lpstr>
      <vt:lpstr>Key Messages: How would you explain these concepts to others?</vt:lpstr>
      <vt:lpstr>What is the hardest part about protecting ourselves from germs that can spread from surfaces? </vt:lpstr>
      <vt:lpstr>What are some possible strategies for protecting ourselves against germs that spread from surfaces?  </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Ortiz, Madeleine (CDC/DDID/NCEZID/DHQP) (CTR)</cp:lastModifiedBy>
  <cp:revision>118</cp:revision>
  <dcterms:created xsi:type="dcterms:W3CDTF">2020-12-07T18:24:10Z</dcterms:created>
  <dcterms:modified xsi:type="dcterms:W3CDTF">2021-05-28T19:03:57Z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2020-12-07T18:29:47Z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6d9c63c1-a95e-48cf-8313-1d7fc3f1a0d5</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