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94" r:id="rId5"/>
    <p:sldId id="257" r:id="rId6"/>
    <p:sldId id="293" r:id="rId7"/>
    <p:sldId id="287" r:id="rId8"/>
    <p:sldId id="260" r:id="rId9"/>
    <p:sldId id="283" r:id="rId10"/>
    <p:sldId id="291" r:id="rId11"/>
    <p:sldId id="290"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x, Kendra (CDC/DDID/NCEZID/DHQP)" initials="CK(" lastIdx="4" clrIdx="0">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FAB"/>
    <a:srgbClr val="B95EA4"/>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C3F42-2BB5-4A0A-8F0D-37AACF8998E1}" v="3" dt="2021-03-08T16:00:04.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13" autoAdjust="0"/>
    <p:restoredTop sz="86412" autoAdjust="0"/>
  </p:normalViewPr>
  <p:slideViewPr>
    <p:cSldViewPr snapToGrid="0">
      <p:cViewPr varScale="1">
        <p:scale>
          <a:sx n="54" d="100"/>
          <a:sy n="54" d="100"/>
        </p:scale>
        <p:origin x="420" y="44"/>
      </p:cViewPr>
      <p:guideLst/>
    </p:cSldViewPr>
  </p:slideViewPr>
  <p:outlineViewPr>
    <p:cViewPr>
      <p:scale>
        <a:sx n="33" d="100"/>
        <a:sy n="33" d="100"/>
      </p:scale>
      <p:origin x="0" y="-1867"/>
    </p:cViewPr>
  </p:outlineViewPr>
  <p:notesTextViewPr>
    <p:cViewPr>
      <p:scale>
        <a:sx n="1" d="1"/>
        <a:sy n="1" d="1"/>
      </p:scale>
      <p:origin x="0" y="0"/>
    </p:cViewPr>
  </p:notesTextViewPr>
  <p:sorterViewPr>
    <p:cViewPr>
      <p:scale>
        <a:sx n="100" d="100"/>
        <a:sy n="100" d="100"/>
      </p:scale>
      <p:origin x="0" y="-3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D9595-C1CF-439D-952C-D154A20764C9}"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85B1F-68A8-45EF-AC09-A429142266F2}" type="slidenum">
              <a:rPr lang="en-US" smtClean="0"/>
              <a:t>‹#›</a:t>
            </a:fld>
            <a:endParaRPr lang="en-US"/>
          </a:p>
        </p:txBody>
      </p:sp>
    </p:spTree>
    <p:extLst>
      <p:ext uri="{BB962C8B-B14F-4D97-AF65-F5344CB8AC3E}">
        <p14:creationId xmlns:p14="http://schemas.microsoft.com/office/powerpoint/2010/main" val="3131049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infectioncontrol/projectfirstline/videos/Ep6-Spread-LowRes-New.mp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KmyxsnuREG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Participants log in and get settled </a:t>
            </a:r>
          </a:p>
          <a:p>
            <a:endParaRPr lang="en-US" dirty="0"/>
          </a:p>
        </p:txBody>
      </p:sp>
      <p:sp>
        <p:nvSpPr>
          <p:cNvPr id="4" name="Slide Number Placeholder 3"/>
          <p:cNvSpPr>
            <a:spLocks noGrp="1"/>
          </p:cNvSpPr>
          <p:nvPr>
            <p:ph type="sldNum" sz="quarter" idx="5"/>
          </p:nvPr>
        </p:nvSpPr>
        <p:spPr/>
        <p:txBody>
          <a:bodyPr/>
          <a:lstStyle/>
          <a:p>
            <a:fld id="{44A85B1F-68A8-45EF-AC09-A429142266F2}" type="slidenum">
              <a:rPr lang="en-US" smtClean="0"/>
              <a:t>1</a:t>
            </a:fld>
            <a:endParaRPr lang="en-US"/>
          </a:p>
        </p:txBody>
      </p:sp>
    </p:spTree>
    <p:extLst>
      <p:ext uri="{BB962C8B-B14F-4D97-AF65-F5344CB8AC3E}">
        <p14:creationId xmlns:p14="http://schemas.microsoft.com/office/powerpoint/2010/main" val="2055171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dirty="0"/>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“Welcome back to Project Firstline. Last time, we focused on the important concept of respiratory droplets, and how they spread COVID-19. Today we will focus on another way that germs can spread: from surfaces to people.”</a:t>
            </a:r>
          </a:p>
          <a:p>
            <a:endParaRPr lang="en-US" dirty="0"/>
          </a:p>
        </p:txBody>
      </p:sp>
      <p:sp>
        <p:nvSpPr>
          <p:cNvPr id="4" name="Slide Number Placeholder 3"/>
          <p:cNvSpPr>
            <a:spLocks noGrp="1"/>
          </p:cNvSpPr>
          <p:nvPr>
            <p:ph type="sldNum" sz="quarter" idx="5"/>
          </p:nvPr>
        </p:nvSpPr>
        <p:spPr/>
        <p:txBody>
          <a:bodyPr/>
          <a:lstStyle/>
          <a:p>
            <a:fld id="{44A85B1F-68A8-45EF-AC09-A429142266F2}" type="slidenum">
              <a:rPr lang="en-US" smtClean="0"/>
              <a:t>2</a:t>
            </a:fld>
            <a:endParaRPr lang="en-US"/>
          </a:p>
        </p:txBody>
      </p:sp>
    </p:spTree>
    <p:extLst>
      <p:ext uri="{BB962C8B-B14F-4D97-AF65-F5344CB8AC3E}">
        <p14:creationId xmlns:p14="http://schemas.microsoft.com/office/powerpoint/2010/main" val="26728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“First let’s talk about vocabulary. </a:t>
            </a:r>
            <a:r>
              <a:rPr lang="en-US" sz="1200" b="1" kern="1200" dirty="0">
                <a:solidFill>
                  <a:schemeClr val="tx1"/>
                </a:solidFill>
                <a:effectLst/>
                <a:latin typeface="+mn-lt"/>
                <a:ea typeface="+mn-ea"/>
                <a:cs typeface="+mn-cs"/>
              </a:rPr>
              <a:t>What’s a fomite? Would anyone like to explain in your own words what ‘fomite transmission’ means? Or ‘contact transmission?</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44A85B1F-68A8-45EF-AC09-A429142266F2}" type="slidenum">
              <a:rPr lang="en-US" smtClean="0"/>
              <a:t>4</a:t>
            </a:fld>
            <a:endParaRPr lang="en-US"/>
          </a:p>
        </p:txBody>
      </p:sp>
    </p:spTree>
    <p:extLst>
      <p:ext uri="{BB962C8B-B14F-4D97-AF65-F5344CB8AC3E}">
        <p14:creationId xmlns:p14="http://schemas.microsoft.com/office/powerpoint/2010/main" val="412385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“Although COVID-19 is mainly spread through respiratory droplets, it’s important to understand other ways that the disease can spread. Let’s check in with Dr. Carlson for more information.”</a:t>
            </a:r>
          </a:p>
          <a:p>
            <a:endParaRPr lang="en-US" dirty="0"/>
          </a:p>
          <a:p>
            <a:r>
              <a:rPr lang="en-US" dirty="0"/>
              <a:t>Access the video here: </a:t>
            </a:r>
          </a:p>
          <a:p>
            <a:r>
              <a:rPr lang="en-US" dirty="0"/>
              <a:t>Access the video here: </a:t>
            </a:r>
          </a:p>
          <a:p>
            <a:r>
              <a:rPr lang="en-US" b="1" dirty="0"/>
              <a:t>CDC Website: </a:t>
            </a:r>
            <a:r>
              <a:rPr lang="en-US" sz="1200" u="sng" kern="1200" dirty="0">
                <a:solidFill>
                  <a:schemeClr val="tx1"/>
                </a:solidFill>
                <a:effectLst/>
                <a:latin typeface="+mn-lt"/>
                <a:ea typeface="+mn-ea"/>
                <a:cs typeface="+mn-cs"/>
                <a:hlinkClick r:id="rId3"/>
              </a:rPr>
              <a:t>https://www.cdc.gov/infectioncontrol/projectfirstline/videos/Ep6-Spread-LowRes-New.mp4</a:t>
            </a:r>
            <a:r>
              <a:rPr lang="en-US" dirty="0"/>
              <a:t>OR</a:t>
            </a:r>
          </a:p>
          <a:p>
            <a:r>
              <a:rPr lang="en-US" sz="1200" b="1" dirty="0"/>
              <a:t>Project Firstline YouTube Playlist: </a:t>
            </a:r>
            <a:r>
              <a:rPr lang="en-US" sz="1200" u="sng" kern="1200" dirty="0">
                <a:solidFill>
                  <a:schemeClr val="tx1"/>
                </a:solidFill>
                <a:effectLst/>
                <a:latin typeface="+mn-lt"/>
                <a:ea typeface="+mn-ea"/>
                <a:cs typeface="+mn-cs"/>
                <a:hlinkClick r:id="rId4"/>
              </a:rPr>
              <a:t>https://www.youtube.com/watch?v=KmyxsnuREGs</a:t>
            </a:r>
            <a:endParaRPr lang="en-US" sz="1200"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A85B1F-68A8-45EF-AC09-A429142266F2}" type="slidenum">
              <a:rPr lang="en-US" smtClean="0"/>
              <a:t>5</a:t>
            </a:fld>
            <a:endParaRPr lang="en-US"/>
          </a:p>
        </p:txBody>
      </p:sp>
    </p:spTree>
    <p:extLst>
      <p:ext uri="{BB962C8B-B14F-4D97-AF65-F5344CB8AC3E}">
        <p14:creationId xmlns:p14="http://schemas.microsoft.com/office/powerpoint/2010/main" val="249017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“It's not always easy to protect ourselves against germs that spread from surfaces. Sometimes we have to break old habits or change the way we think about our work environments. Let’s think for a moment about this environment. I’d like you to close your eyes and really imagine yourself there. Think about all the routines and environments in your daily work. Thinking about this, I’d like you to spend a moment thinking about </a:t>
            </a:r>
            <a:r>
              <a:rPr lang="en-US" sz="1200" kern="1200" dirty="0">
                <a:solidFill>
                  <a:schemeClr val="tx1"/>
                </a:solidFill>
                <a:latin typeface="+mn-lt"/>
                <a:ea typeface="+mn-ea"/>
                <a:cs typeface="+mn-cs"/>
              </a:rPr>
              <a:t>strategies that are in place, or that could be in place, to help us all keep germs from spreading from surfaces? </a:t>
            </a:r>
            <a:r>
              <a:rPr lang="en-US" sz="1200" b="1" kern="1200" dirty="0">
                <a:solidFill>
                  <a:schemeClr val="tx1"/>
                </a:solidFill>
                <a:latin typeface="+mn-lt"/>
                <a:ea typeface="+mn-ea"/>
                <a:cs typeface="+mn-cs"/>
              </a:rPr>
              <a:t>What are some possible strategies we could use to help us remember to protect ourselves against this kind of disease spread?</a:t>
            </a:r>
            <a:r>
              <a:rPr lang="en-US" sz="1200" kern="1200" dirty="0">
                <a:solidFill>
                  <a:schemeClr val="tx1"/>
                </a:solidFill>
                <a:effectLst/>
                <a:latin typeface="+mn-lt"/>
                <a:ea typeface="+mn-ea"/>
                <a:cs typeface="+mn-cs"/>
              </a:rPr>
              <a:t> Think about what your facility does, and what you can do.</a:t>
            </a: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Pause to allow participants to reflect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“If you have a creative strategy to share, or something that really works well for you, please share it in the chat.”</a:t>
            </a:r>
          </a:p>
          <a:p>
            <a:endParaRPr lang="en-US" dirty="0"/>
          </a:p>
        </p:txBody>
      </p:sp>
      <p:sp>
        <p:nvSpPr>
          <p:cNvPr id="4" name="Slide Number Placeholder 3"/>
          <p:cNvSpPr>
            <a:spLocks noGrp="1"/>
          </p:cNvSpPr>
          <p:nvPr>
            <p:ph type="sldNum" sz="quarter" idx="5"/>
          </p:nvPr>
        </p:nvSpPr>
        <p:spPr/>
        <p:txBody>
          <a:bodyPr/>
          <a:lstStyle/>
          <a:p>
            <a:fld id="{44A85B1F-68A8-45EF-AC09-A429142266F2}" type="slidenum">
              <a:rPr lang="en-US" smtClean="0"/>
              <a:t>6</a:t>
            </a:fld>
            <a:endParaRPr lang="en-US"/>
          </a:p>
        </p:txBody>
      </p:sp>
    </p:spTree>
    <p:extLst>
      <p:ext uri="{BB962C8B-B14F-4D97-AF65-F5344CB8AC3E}">
        <p14:creationId xmlns:p14="http://schemas.microsoft.com/office/powerpoint/2010/main" val="16797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“I hope you enjoyed today’s conversation. I’ve captured some key messages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44A85B1F-68A8-45EF-AC09-A429142266F2}" type="slidenum">
              <a:rPr lang="en-US" smtClean="0"/>
              <a:t>7</a:t>
            </a:fld>
            <a:endParaRPr lang="en-US"/>
          </a:p>
        </p:txBody>
      </p:sp>
    </p:spTree>
    <p:extLst>
      <p:ext uri="{BB962C8B-B14F-4D97-AF65-F5344CB8AC3E}">
        <p14:creationId xmlns:p14="http://schemas.microsoft.com/office/powerpoint/2010/main" val="3009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“Next time, we will cover a brief review of how COVID-19 spreads. </a:t>
            </a:r>
          </a:p>
          <a:p>
            <a:r>
              <a:rPr lang="en-US" sz="1200" kern="1200" dirty="0">
                <a:solidFill>
                  <a:schemeClr val="tx1"/>
                </a:solidFill>
                <a:effectLst/>
                <a:latin typeface="+mn-lt"/>
                <a:ea typeface="+mn-ea"/>
                <a:cs typeface="+mn-cs"/>
              </a:rPr>
              <a:t>“In the meantime, you can keep exploring these topics on your own, using the resources on this slide. You can also follow us on social media.”</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8</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should add information about how to access form]</a:t>
            </a:r>
          </a:p>
          <a:p>
            <a:endParaRPr lang="en-US" dirty="0"/>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“And finally, please let us know how you enjoyed today’s session by completing the following feedback form. Thanks again for joining us today.”</a:t>
            </a:r>
          </a:p>
          <a:p>
            <a:endParaRPr lang="en-US" dirty="0"/>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a:p>
        </p:txBody>
      </p:sp>
    </p:spTree>
    <p:extLst>
      <p:ext uri="{BB962C8B-B14F-4D97-AF65-F5344CB8AC3E}">
        <p14:creationId xmlns:p14="http://schemas.microsoft.com/office/powerpoint/2010/main" val="93116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id="{E04ACA26-2F63-410C-8477-873AB1757AAE}"/>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6201" b="5314"/>
          <a:stretch/>
        </p:blipFill>
        <p:spPr>
          <a:xfrm>
            <a:off x="333374" y="212947"/>
            <a:ext cx="11353801" cy="5651096"/>
          </a:xfrm>
          <a:prstGeom prst="rect">
            <a:avLst/>
          </a:prstGeom>
        </p:spPr>
      </p:pic>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6" name="Title 1">
            <a:extLst>
              <a:ext uri="{FF2B5EF4-FFF2-40B4-BE49-F238E27FC236}">
                <a16:creationId xmlns:a16="http://schemas.microsoft.com/office/drawing/2014/main" id="{8D82A302-EE48-4CA8-B702-FBB0E482DD3C}"/>
              </a:ext>
            </a:extLst>
          </p:cNvPr>
          <p:cNvSpPr>
            <a:spLocks noGrp="1"/>
          </p:cNvSpPr>
          <p:nvPr>
            <p:ph type="title"/>
          </p:nvPr>
        </p:nvSpPr>
        <p:spPr>
          <a:xfrm>
            <a:off x="855959" y="5692917"/>
            <a:ext cx="10515600" cy="1325563"/>
          </a:xfrm>
        </p:spPr>
        <p:txBody>
          <a:bodyPr>
            <a:normAutofit fontScale="90000"/>
          </a:bodyPr>
          <a:lstStyle/>
          <a:p>
            <a:pPr algn="ctr"/>
            <a:br>
              <a:rPr lang="en-US" b="1" dirty="0">
                <a:solidFill>
                  <a:srgbClr val="2F5597"/>
                </a:solidFill>
              </a:rPr>
            </a:br>
            <a:r>
              <a:rPr lang="en-US" sz="3600" b="1" dirty="0">
                <a:solidFill>
                  <a:srgbClr val="2F5597"/>
                </a:solidFill>
                <a:latin typeface="+mn-lt"/>
              </a:rPr>
              <a:t>Topic 4: How Viruses Spread From Surfaces to People</a:t>
            </a:r>
            <a:br>
              <a:rPr lang="en-US" sz="3600" b="1" dirty="0">
                <a:solidFill>
                  <a:srgbClr val="2F5597"/>
                </a:solidFill>
                <a:latin typeface="+mn-lt"/>
              </a:rPr>
            </a:br>
            <a:r>
              <a:rPr lang="en-US" sz="3600" b="1" dirty="0">
                <a:solidFill>
                  <a:srgbClr val="2F5597"/>
                </a:solidFill>
                <a:latin typeface="+mn-lt"/>
              </a:rPr>
              <a:t>[Date of training]</a:t>
            </a:r>
            <a:br>
              <a:rPr lang="en-US" sz="5400" b="1" dirty="0">
                <a:solidFill>
                  <a:srgbClr val="2F5597"/>
                </a:solidFill>
              </a:rPr>
            </a:br>
            <a:endParaRPr lang="en-US" dirty="0"/>
          </a:p>
        </p:txBody>
      </p:sp>
      <p:pic>
        <p:nvPicPr>
          <p:cNvPr id="10"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FFDEB78D-C45A-49BC-BAB9-CA727AFCA216}"/>
              </a:ext>
            </a:extLst>
          </p:cNvPr>
          <p:cNvPicPr>
            <a:picLocks noChangeAspect="1"/>
          </p:cNvPicPr>
          <p:nvPr/>
        </p:nvPicPr>
        <p:blipFill>
          <a:blip r:embed="rId4"/>
          <a:stretch>
            <a:fillRect/>
          </a:stretch>
        </p:blipFill>
        <p:spPr>
          <a:xfrm>
            <a:off x="174196" y="133660"/>
            <a:ext cx="11631168" cy="5815584"/>
          </a:xfrm>
          <a:prstGeom prst="rect">
            <a:avLst/>
          </a:prstGeom>
        </p:spPr>
      </p:pic>
    </p:spTree>
    <p:extLst>
      <p:ext uri="{BB962C8B-B14F-4D97-AF65-F5344CB8AC3E}">
        <p14:creationId xmlns:p14="http://schemas.microsoft.com/office/powerpoint/2010/main" val="109039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b="1" dirty="0">
                <a:latin typeface="+mn-lt"/>
              </a:rPr>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Introductions</a:t>
            </a:r>
          </a:p>
          <a:p>
            <a:r>
              <a:rPr lang="en-US" dirty="0"/>
              <a:t>How Viruses Spread From Surfaces to People</a:t>
            </a:r>
          </a:p>
          <a:p>
            <a:pPr lvl="1"/>
            <a:r>
              <a:rPr lang="en-US" dirty="0"/>
              <a:t>Video</a:t>
            </a:r>
          </a:p>
          <a:p>
            <a:pPr lvl="1"/>
            <a:r>
              <a:rPr lang="en-US" dirty="0"/>
              <a:t>Discussion and reflection</a:t>
            </a:r>
          </a:p>
          <a:p>
            <a:r>
              <a:rPr lang="en-US" dirty="0"/>
              <a:t>Session feedback form and next steps</a:t>
            </a:r>
          </a:p>
          <a:p>
            <a:endParaRPr lang="en-US" dirty="0"/>
          </a:p>
        </p:txBody>
      </p:sp>
      <p:sp>
        <p:nvSpPr>
          <p:cNvPr id="4" name="Rectangle 3">
            <a:extLst>
              <a:ext uri="{FF2B5EF4-FFF2-40B4-BE49-F238E27FC236}">
                <a16:creationId xmlns:a16="http://schemas.microsoft.com/office/drawing/2014/main" id="{786FC668-E351-4F30-AD0E-11746033604A}"/>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03F523B-F5BC-41C4-B33A-6C52A6E52192}"/>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DC4896-EBBF-4A44-9A6F-F123E71DF870}"/>
              </a:ext>
              <a:ext uri="{C183D7F6-B498-43B3-948B-1728B52AA6E4}">
                <adec:decorative xmlns:adec="http://schemas.microsoft.com/office/drawing/2017/decorative"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62A7731-F8AC-4908-AF8B-97B01DE3C8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45334" y="6181392"/>
            <a:ext cx="1634834" cy="613913"/>
          </a:xfrm>
          <a:prstGeom prst="rect">
            <a:avLst/>
          </a:prstGeom>
        </p:spPr>
      </p:pic>
    </p:spTree>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b="1" dirty="0">
                <a:latin typeface="+mn-lt"/>
              </a:rPr>
              <a:t>Learning Objectives</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pPr lvl="0"/>
            <a:r>
              <a:rPr lang="en-US" dirty="0"/>
              <a:t>Describe two (2) ways viruses can spread from surfaces to people</a:t>
            </a:r>
          </a:p>
          <a:p>
            <a:pPr lvl="0"/>
            <a:r>
              <a:rPr lang="en-US" dirty="0"/>
              <a:t>Explain one (1) reason why good hand hygiene and environmental cleaning are important to keep germs from spreading in healthcare</a:t>
            </a:r>
          </a:p>
          <a:p>
            <a:endParaRPr lang="en-US" dirty="0"/>
          </a:p>
        </p:txBody>
      </p:sp>
      <p:sp>
        <p:nvSpPr>
          <p:cNvPr id="4" name="Rectangle 3">
            <a:extLst>
              <a:ext uri="{FF2B5EF4-FFF2-40B4-BE49-F238E27FC236}">
                <a16:creationId xmlns:a16="http://schemas.microsoft.com/office/drawing/2014/main" id="{EA30B66E-A0A1-49DE-8864-929BC56EA247}"/>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AAAE4B8-BCE1-469E-B783-D096450754A3}"/>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B2F638-3D7E-488D-98D6-A949563D6DFB}"/>
              </a:ext>
              <a:ext uri="{C183D7F6-B498-43B3-948B-1728B52AA6E4}">
                <adec:decorative xmlns:adec="http://schemas.microsoft.com/office/drawing/2017/decorative"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1413B9A-979D-45A7-B7D1-33B2E02D78F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545334" y="6181392"/>
            <a:ext cx="1634834" cy="613913"/>
          </a:xfrm>
          <a:prstGeom prst="rect">
            <a:avLst/>
          </a:prstGeom>
        </p:spPr>
      </p:pic>
    </p:spTree>
    <p:extLst>
      <p:ext uri="{BB962C8B-B14F-4D97-AF65-F5344CB8AC3E}">
        <p14:creationId xmlns:p14="http://schemas.microsoft.com/office/powerpoint/2010/main" val="99185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2644FD-3A87-4BEC-8B2E-90449D27D831}"/>
              </a:ext>
            </a:extLst>
          </p:cNvPr>
          <p:cNvSpPr>
            <a:spLocks noGrp="1"/>
          </p:cNvSpPr>
          <p:nvPr>
            <p:ph type="title"/>
          </p:nvPr>
        </p:nvSpPr>
        <p:spPr>
          <a:xfrm>
            <a:off x="847151" y="117290"/>
            <a:ext cx="10515600" cy="1325563"/>
          </a:xfrm>
        </p:spPr>
        <p:txBody>
          <a:bodyPr/>
          <a:lstStyle/>
          <a:p>
            <a:r>
              <a:rPr lang="en-US" b="1" dirty="0">
                <a:latin typeface="+mn-lt"/>
              </a:rPr>
              <a:t>Definitions</a:t>
            </a:r>
          </a:p>
        </p:txBody>
      </p:sp>
      <p:sp>
        <p:nvSpPr>
          <p:cNvPr id="5" name="Content Placeholder 4">
            <a:extLst>
              <a:ext uri="{FF2B5EF4-FFF2-40B4-BE49-F238E27FC236}">
                <a16:creationId xmlns:a16="http://schemas.microsoft.com/office/drawing/2014/main" id="{E1A8CA95-3825-4E49-9B0C-A18542FD10B5}"/>
              </a:ext>
            </a:extLst>
          </p:cNvPr>
          <p:cNvSpPr>
            <a:spLocks noGrp="1"/>
          </p:cNvSpPr>
          <p:nvPr>
            <p:ph idx="1"/>
          </p:nvPr>
        </p:nvSpPr>
        <p:spPr>
          <a:xfrm>
            <a:off x="753140" y="1442853"/>
            <a:ext cx="10515600" cy="4689784"/>
          </a:xfrm>
        </p:spPr>
        <p:txBody>
          <a:bodyPr>
            <a:normAutofit/>
          </a:bodyPr>
          <a:lstStyle/>
          <a:p>
            <a:r>
              <a:rPr lang="en-US" sz="3200" b="1" dirty="0">
                <a:solidFill>
                  <a:srgbClr val="055FAB"/>
                </a:solidFill>
              </a:rPr>
              <a:t>Fomite transmission: </a:t>
            </a:r>
          </a:p>
          <a:p>
            <a:pPr lvl="1"/>
            <a:r>
              <a:rPr lang="en-US" sz="2800" dirty="0"/>
              <a:t>Infection spread through direct contact with an article or surface (e.g., from a stethoscope) that has become contaminated with infectious material. </a:t>
            </a:r>
          </a:p>
          <a:p>
            <a:pPr lvl="2"/>
            <a:r>
              <a:rPr lang="en-US" sz="2400" dirty="0"/>
              <a:t>Fomite: nonliving object contaminated with microorganisms that can spread the microorganisms to other persons.</a:t>
            </a:r>
          </a:p>
          <a:p>
            <a:pPr marL="914400" lvl="2" indent="0">
              <a:buNone/>
            </a:pPr>
            <a:endParaRPr lang="en-US" sz="2400" dirty="0"/>
          </a:p>
          <a:p>
            <a:r>
              <a:rPr lang="en-US" sz="3200" b="1" dirty="0">
                <a:solidFill>
                  <a:srgbClr val="B95EA4"/>
                </a:solidFill>
              </a:rPr>
              <a:t>Contact transmission: </a:t>
            </a:r>
          </a:p>
          <a:p>
            <a:pPr lvl="1"/>
            <a:r>
              <a:rPr lang="en-US" sz="2800" dirty="0"/>
              <a:t>Infection spread through direct contact with an infectious person (e.g., touching during a handshake or taking a pulse) or with an article or surface that has infectious material on it.</a:t>
            </a:r>
          </a:p>
        </p:txBody>
      </p:sp>
      <p:sp>
        <p:nvSpPr>
          <p:cNvPr id="6" name="Rectangle 5">
            <a:extLst>
              <a:ext uri="{FF2B5EF4-FFF2-40B4-BE49-F238E27FC236}">
                <a16:creationId xmlns:a16="http://schemas.microsoft.com/office/drawing/2014/main" id="{F2B0F1E9-87B4-4226-8276-1C8C61E66141}"/>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21D17C-EEE8-497E-AC12-F95EE46A173D}"/>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824591-EA95-4894-AB08-0F3BA73E2FB8}"/>
              </a:ext>
              <a:ext uri="{C183D7F6-B498-43B3-948B-1728B52AA6E4}">
                <adec:decorative xmlns:adec="http://schemas.microsoft.com/office/drawing/2017/decorative"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4453C95-8F39-471B-BC41-C45CB736A9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45334" y="6181392"/>
            <a:ext cx="1634834" cy="613913"/>
          </a:xfrm>
          <a:prstGeom prst="rect">
            <a:avLst/>
          </a:prstGeom>
        </p:spPr>
      </p:pic>
    </p:spTree>
    <p:extLst>
      <p:ext uri="{BB962C8B-B14F-4D97-AF65-F5344CB8AC3E}">
        <p14:creationId xmlns:p14="http://schemas.microsoft.com/office/powerpoint/2010/main" val="28898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B0C00-1954-495C-9006-F6D0ADC1E691}"/>
              </a:ext>
            </a:extLst>
          </p:cNvPr>
          <p:cNvSpPr>
            <a:spLocks noGrp="1"/>
          </p:cNvSpPr>
          <p:nvPr>
            <p:ph type="title"/>
          </p:nvPr>
        </p:nvSpPr>
        <p:spPr>
          <a:solidFill>
            <a:schemeClr val="bg1">
              <a:alpha val="50000"/>
            </a:schemeClr>
          </a:solidFill>
        </p:spPr>
        <p:txBody>
          <a:bodyPr>
            <a:normAutofit/>
          </a:bodyPr>
          <a:lstStyle/>
          <a:p>
            <a:r>
              <a:rPr lang="en-US" sz="3600" dirty="0"/>
              <a:t>Video blog 6: How Do Viruses Spread from Surfaces to People? (link)</a:t>
            </a:r>
          </a:p>
        </p:txBody>
      </p:sp>
      <p:pic>
        <p:nvPicPr>
          <p:cNvPr id="5" name="Picture 4" descr="A shield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id="{E01B6210-C9B0-4633-88C9-921DF399F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34" y="6132637"/>
            <a:ext cx="1634834" cy="711424"/>
          </a:xfrm>
          <a:prstGeom prst="rect">
            <a:avLst/>
          </a:prstGeom>
        </p:spPr>
      </p:pic>
      <p:pic>
        <p:nvPicPr>
          <p:cNvPr id="6" name="Picture 5">
            <a:extLst>
              <a:ext uri="{FF2B5EF4-FFF2-40B4-BE49-F238E27FC236}">
                <a16:creationId xmlns:a16="http://schemas.microsoft.com/office/drawing/2014/main" id="{36B851C5-EA8A-466B-94D2-DAF5186B7C5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260972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EC293EE-1963-4F02-8A0B-A2E4ADB20E08}"/>
              </a:ext>
            </a:extLst>
          </p:cNvPr>
          <p:cNvSpPr txBox="1">
            <a:spLocks noGrp="1"/>
          </p:cNvSpPr>
          <p:nvPr>
            <p:ph type="title" idx="4294967295"/>
          </p:nvPr>
        </p:nvSpPr>
        <p:spPr>
          <a:xfrm>
            <a:off x="595423" y="723014"/>
            <a:ext cx="10834577"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US" sz="4400" b="1" i="0" u="none" strike="noStrike" kern="1200" cap="none" spc="0" normalizeH="0" baseline="0" noProof="0" dirty="0">
                <a:ln>
                  <a:noFill/>
                </a:ln>
                <a:solidFill>
                  <a:schemeClr val="tx1"/>
                </a:solidFill>
                <a:effectLst/>
                <a:uLnTx/>
                <a:uFillTx/>
                <a:latin typeface="+mn-lt"/>
                <a:ea typeface="+mn-ea"/>
                <a:cs typeface="+mn-cs"/>
              </a:rPr>
              <a:t>Reflection: </a:t>
            </a:r>
            <a:r>
              <a:rPr kumimoji="0" lang="en-US" sz="4400" b="0" i="0" u="none" strike="noStrike" kern="1200" cap="none" spc="0" normalizeH="0" baseline="0" noProof="0" dirty="0">
                <a:ln>
                  <a:noFill/>
                </a:ln>
                <a:solidFill>
                  <a:schemeClr val="tx1"/>
                </a:solidFill>
                <a:effectLst/>
                <a:uLnTx/>
                <a:uFillTx/>
                <a:latin typeface="+mn-lt"/>
                <a:ea typeface="+mn-ea"/>
                <a:cs typeface="+mn-cs"/>
              </a:rPr>
              <a:t>What are some possible strategies for protecting ourselves against </a:t>
            </a:r>
            <a:r>
              <a:rPr lang="en-US" dirty="0">
                <a:latin typeface="+mn-lt"/>
              </a:rPr>
              <a:t>germs that spread from surfaces?</a:t>
            </a:r>
            <a:br>
              <a:rPr lang="en-US" dirty="0"/>
            </a:b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8A42DB2B-1AEB-4377-841A-2D3555C4F4EA}"/>
              </a:ext>
            </a:extLst>
          </p:cNvPr>
          <p:cNvSpPr>
            <a:spLocks noGrp="1"/>
          </p:cNvSpPr>
          <p:nvPr>
            <p:ph type="body" idx="1"/>
          </p:nvPr>
        </p:nvSpPr>
        <p:spPr>
          <a:xfrm>
            <a:off x="595423" y="3305495"/>
            <a:ext cx="10515600" cy="2510513"/>
          </a:xfrm>
        </p:spPr>
        <p:txBody>
          <a:bodyPr>
            <a:normAutofit/>
          </a:bodyPr>
          <a:lstStyle/>
          <a:p>
            <a:pPr marL="342900" indent="-342900">
              <a:buFont typeface="Arial" panose="020B0604020202020204" pitchFamily="34" charset="0"/>
              <a:buChar char="•"/>
            </a:pPr>
            <a:r>
              <a:rPr lang="en-US" sz="2800" dirty="0">
                <a:solidFill>
                  <a:schemeClr val="tx1"/>
                </a:solidFill>
              </a:rPr>
              <a:t>What does your facility do?</a:t>
            </a:r>
          </a:p>
          <a:p>
            <a:pPr marL="342900" indent="-342900">
              <a:buFont typeface="Arial" panose="020B0604020202020204" pitchFamily="34" charset="0"/>
              <a:buChar char="•"/>
            </a:pPr>
            <a:r>
              <a:rPr lang="en-US" sz="2800" dirty="0">
                <a:solidFill>
                  <a:schemeClr val="tx1"/>
                </a:solidFill>
              </a:rPr>
              <a:t>What can you do?</a:t>
            </a:r>
          </a:p>
          <a:p>
            <a:pPr marL="342900" indent="-342900">
              <a:buFont typeface="Arial" panose="020B0604020202020204" pitchFamily="34" charset="0"/>
              <a:buChar char="•"/>
            </a:pPr>
            <a:endParaRPr lang="en-US" sz="2800" dirty="0">
              <a:solidFill>
                <a:schemeClr val="tx1"/>
              </a:solidFill>
            </a:endParaRPr>
          </a:p>
          <a:p>
            <a:r>
              <a:rPr lang="en-US" sz="2800" b="1" i="1" dirty="0">
                <a:solidFill>
                  <a:srgbClr val="055FAB"/>
                </a:solidFill>
              </a:rPr>
              <a:t>Please share your ideas in the chat!</a:t>
            </a:r>
          </a:p>
        </p:txBody>
      </p:sp>
      <p:sp>
        <p:nvSpPr>
          <p:cNvPr id="4" name="Rectangle 3">
            <a:extLst>
              <a:ext uri="{FF2B5EF4-FFF2-40B4-BE49-F238E27FC236}">
                <a16:creationId xmlns:a16="http://schemas.microsoft.com/office/drawing/2014/main" id="{280CA4AB-6753-422F-B996-70F2F88F34D9}"/>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7362907-E75C-48CA-A9AF-46521BF6F030}"/>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E0DF57-10FE-435E-B3D5-BE1576A9B626}"/>
              </a:ext>
              <a:ext uri="{C183D7F6-B498-43B3-948B-1728B52AA6E4}">
                <adec:decorative xmlns:adec="http://schemas.microsoft.com/office/drawing/2017/decorative"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024053B-11C2-488B-AA90-401828E404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45334" y="6181392"/>
            <a:ext cx="1634834" cy="613913"/>
          </a:xfrm>
          <a:prstGeom prst="rect">
            <a:avLst/>
          </a:prstGeom>
        </p:spPr>
      </p:pic>
    </p:spTree>
    <p:extLst>
      <p:ext uri="{BB962C8B-B14F-4D97-AF65-F5344CB8AC3E}">
        <p14:creationId xmlns:p14="http://schemas.microsoft.com/office/powerpoint/2010/main" val="3470713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p:txBody>
          <a:bodyPr/>
          <a:lstStyle/>
          <a:p>
            <a:r>
              <a:rPr lang="en-US" b="1" dirty="0">
                <a:latin typeface="+mn-lt"/>
              </a:rPr>
              <a:t>Key Messages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p:txBody>
          <a:bodyPr/>
          <a:lstStyle/>
          <a:p>
            <a:pPr lvl="0"/>
            <a:r>
              <a:rPr lang="en-US" dirty="0"/>
              <a:t>Although COVID-19 is mainly spread through respiratory droplets, another way you can get sick is if you touch something that has live virus on it and then touch your face without cleaning your hands first. </a:t>
            </a:r>
          </a:p>
          <a:p>
            <a:pPr lvl="0"/>
            <a:r>
              <a:rPr lang="en-US" dirty="0"/>
              <a:t>Virus can get on surfaces when respiratory droplets land on those surfaces.</a:t>
            </a:r>
          </a:p>
          <a:p>
            <a:pPr lvl="0"/>
            <a:r>
              <a:rPr lang="en-US" dirty="0"/>
              <a:t>Virus can also get on surfaces when body fluids from an infected person – like spit and snot – get onto things nearby.</a:t>
            </a:r>
          </a:p>
          <a:p>
            <a:pPr marL="0" indent="0">
              <a:buNone/>
            </a:pPr>
            <a:endParaRPr lang="en-US" dirty="0"/>
          </a:p>
        </p:txBody>
      </p:sp>
      <p:sp>
        <p:nvSpPr>
          <p:cNvPr id="4" name="Rectangle 3">
            <a:extLst>
              <a:ext uri="{FF2B5EF4-FFF2-40B4-BE49-F238E27FC236}">
                <a16:creationId xmlns:a16="http://schemas.microsoft.com/office/drawing/2014/main" id="{69D32FAE-7526-4DD1-8330-EA08074BBED3}"/>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87E0488-BDCC-42FE-B84C-34DDCDD7614C}"/>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F8002B-A810-4A49-B30D-BD00459F65EC}"/>
              </a:ext>
              <a:ext uri="{C183D7F6-B498-43B3-948B-1728B52AA6E4}">
                <adec:decorative xmlns:adec="http://schemas.microsoft.com/office/drawing/2017/decorative" val="1"/>
              </a:ext>
            </a:extLst>
          </p:cNvPr>
          <p:cNvSpPr/>
          <p:nvPr/>
        </p:nvSpPr>
        <p:spPr>
          <a:xfrm flipV="1">
            <a:off x="0" y="181673"/>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EDB7773-B954-4B31-A256-389DD47E72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45334" y="6181392"/>
            <a:ext cx="1634834" cy="613913"/>
          </a:xfrm>
          <a:prstGeom prst="rect">
            <a:avLst/>
          </a:prstGeom>
        </p:spPr>
      </p:pic>
    </p:spTree>
    <p:extLst>
      <p:ext uri="{BB962C8B-B14F-4D97-AF65-F5344CB8AC3E}">
        <p14:creationId xmlns:p14="http://schemas.microsoft.com/office/powerpoint/2010/main" val="203964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543339" y="13939"/>
            <a:ext cx="10515600" cy="1325563"/>
          </a:xfrm>
        </p:spPr>
        <p:txBody>
          <a:bodyPr/>
          <a:lstStyle/>
          <a:p>
            <a:r>
              <a:rPr lang="en-US" b="1" dirty="0">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n-US" b="1" dirty="0"/>
              <a:t>Project Firstline on CDC: </a:t>
            </a:r>
          </a:p>
          <a:p>
            <a:pPr marL="0" indent="0">
              <a:buNone/>
            </a:pPr>
            <a:r>
              <a:rPr lang="en-US" dirty="0">
                <a:hlinkClick r:id="rId3"/>
              </a:rPr>
              <a:t>https://www.cdc.gov/infectioncontrol/projectfirstline/index.html</a:t>
            </a:r>
            <a:endParaRPr lang="en-US" dirty="0"/>
          </a:p>
          <a:p>
            <a:pPr marL="0" indent="0">
              <a:buNone/>
            </a:pPr>
            <a:endParaRPr lang="en-US" b="1" dirty="0"/>
          </a:p>
          <a:p>
            <a:pPr marL="0" indent="0">
              <a:buNone/>
            </a:pPr>
            <a:r>
              <a:rPr lang="en-US" b="1" dirty="0"/>
              <a:t>Project Firstline on Facebook:</a:t>
            </a:r>
          </a:p>
          <a:p>
            <a:pPr marL="0" indent="0">
              <a:buNone/>
            </a:pPr>
            <a:r>
              <a:rPr lang="en-US" dirty="0">
                <a:hlinkClick r:id="rId4"/>
              </a:rPr>
              <a:t>https://www.facebook.com/CDCProjectFirstline/</a:t>
            </a:r>
            <a:endParaRPr lang="en-US" dirty="0"/>
          </a:p>
          <a:p>
            <a:pPr marL="0" indent="0">
              <a:buNone/>
            </a:pPr>
            <a:endParaRPr lang="en-US" b="1" dirty="0"/>
          </a:p>
          <a:p>
            <a:pPr marL="0" indent="0">
              <a:buNone/>
            </a:pPr>
            <a:r>
              <a:rPr lang="en-US" b="1" dirty="0"/>
              <a:t>Twitter:</a:t>
            </a:r>
          </a:p>
          <a:p>
            <a:pPr marL="0" indent="0">
              <a:buNone/>
            </a:pPr>
            <a:r>
              <a:rPr lang="en-US" dirty="0">
                <a:hlinkClick r:id="rId5"/>
              </a:rPr>
              <a:t>https://twitter.com/CDC_Firstline</a:t>
            </a:r>
            <a:endParaRPr lang="en-US" dirty="0"/>
          </a:p>
          <a:p>
            <a:pPr marL="0" indent="0">
              <a:buNone/>
            </a:pPr>
            <a:endParaRPr lang="en-US" dirty="0"/>
          </a:p>
          <a:p>
            <a:pPr marL="0" indent="0">
              <a:buNone/>
            </a:pPr>
            <a:r>
              <a:rPr lang="en-US" b="1" dirty="0" err="1"/>
              <a:t>Youtube</a:t>
            </a:r>
            <a:r>
              <a:rPr lang="en-US" b="1" dirty="0"/>
              <a:t>:</a:t>
            </a:r>
          </a:p>
          <a:p>
            <a:pPr marL="0" indent="0">
              <a:buNone/>
            </a:pPr>
            <a:r>
              <a:rPr lang="en-US" dirty="0">
                <a:hlinkClick r:id="rId6"/>
              </a:rPr>
              <a:t>https://www.youtube.com/playlist?list=PLvrp9iOILTQZQGtDnSDGViKDdRtIc13VX</a:t>
            </a:r>
            <a:r>
              <a:rPr lang="en-US" dirty="0"/>
              <a:t> </a:t>
            </a:r>
          </a:p>
          <a:p>
            <a:pPr marL="0" indent="0">
              <a:buNone/>
            </a:pPr>
            <a:endParaRPr lang="en-US" dirty="0"/>
          </a:p>
          <a:p>
            <a:pPr marL="0" indent="0">
              <a:buNone/>
            </a:pPr>
            <a:r>
              <a:rPr lang="en-US" b="1" dirty="0"/>
              <a:t>To sign up for Project Firstline e-mails, click here: </a:t>
            </a:r>
            <a:r>
              <a:rPr lang="en-US" dirty="0">
                <a:hlinkClick r:id="rId7"/>
              </a:rPr>
              <a:t>https://tools.cdc.gov/campaignproxyservice/subscriptions.aspx?topic_id=USCDC_2104</a:t>
            </a:r>
            <a:r>
              <a:rPr lang="en-US" dirty="0"/>
              <a:t>   </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11E2F003-DA18-4693-81ED-D87543CAD48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4EF4DC-1F2B-4868-A81E-840C3C0E03A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11BF-7DA3-40F2-9297-FAF1FBCD2F18}"/>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545334" y="6181392"/>
            <a:ext cx="1634834" cy="613913"/>
          </a:xfrm>
          <a:prstGeom prst="rect">
            <a:avLst/>
          </a:prstGeom>
        </p:spPr>
      </p:pic>
    </p:spTree>
    <p:extLst>
      <p:ext uri="{BB962C8B-B14F-4D97-AF65-F5344CB8AC3E}">
        <p14:creationId xmlns:p14="http://schemas.microsoft.com/office/powerpoint/2010/main" val="152935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Hispanic female healthcare worker is pictured with pink, blue, yellow and tan background. Picture includes title: Project Firstline is for You.">
            <a:extLst>
              <a:ext uri="{FF2B5EF4-FFF2-40B4-BE49-F238E27FC236}">
                <a16:creationId xmlns:a16="http://schemas.microsoft.com/office/drawing/2014/main" id="{0A1A8A9E-DBE4-4C94-B750-E002486B9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604" y="380449"/>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362211" y="570168"/>
            <a:ext cx="10515600" cy="1325563"/>
          </a:xfrm>
        </p:spPr>
        <p:txBody>
          <a:bodyPr/>
          <a:lstStyle/>
          <a:p>
            <a:r>
              <a:rPr lang="en-US" b="1" dirty="0">
                <a:latin typeface="+mn-lt"/>
              </a:rPr>
              <a:t>Feedback Form</a:t>
            </a:r>
          </a:p>
        </p:txBody>
      </p:sp>
      <p:sp>
        <p:nvSpPr>
          <p:cNvPr id="4" name="Rectangle 3">
            <a:extLst>
              <a:ext uri="{FF2B5EF4-FFF2-40B4-BE49-F238E27FC236}">
                <a16:creationId xmlns:a16="http://schemas.microsoft.com/office/drawing/2014/main" id="{913E172E-A714-48CD-A408-D24B5E6B6B90}"/>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F8492A-E697-4990-A879-85CF0F5E7B28}"/>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9F153B-1F61-43BD-85D2-8DD2AC904CCE}"/>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3050434-3046-4E79-BBC9-D0831F97BE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423755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E595A2-441A-4DBB-A2E9-6B5E439F72C8}"/>
</file>

<file path=customXml/itemProps2.xml><?xml version="1.0" encoding="utf-8"?>
<ds:datastoreItem xmlns:ds="http://schemas.openxmlformats.org/officeDocument/2006/customXml" ds:itemID="{3A06D6F2-2B9E-4625-8891-8CE82203B8A1}">
  <ds:schemaRefs>
    <ds:schemaRef ds:uri="http://schemas.microsoft.com/sharepoint/v3/contenttype/forms"/>
  </ds:schemaRefs>
</ds:datastoreItem>
</file>

<file path=customXml/itemProps3.xml><?xml version="1.0" encoding="utf-8"?>
<ds:datastoreItem xmlns:ds="http://schemas.openxmlformats.org/officeDocument/2006/customXml" ds:itemID="{DC364720-6AD3-48C0-9A0B-81535774A6F9}">
  <ds:schemaRefs>
    <ds:schemaRef ds:uri="http://schemas.microsoft.com/office/2006/documentManagement/types"/>
    <ds:schemaRef ds:uri="http://purl.org/dc/dcmitype/"/>
    <ds:schemaRef ds:uri="http://purl.org/dc/terms/"/>
    <ds:schemaRef ds:uri="http://www.w3.org/XML/1998/namespace"/>
    <ds:schemaRef ds:uri="http://purl.org/dc/elements/1.1/"/>
    <ds:schemaRef ds:uri="1483b978-e15e-4754-9528-54c1cd79355d"/>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1868</TotalTime>
  <Words>905</Words>
  <Application>Microsoft Office PowerPoint</Application>
  <PresentationFormat>Widescreen</PresentationFormat>
  <Paragraphs>77</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 Topic 4: How Viruses Spread From Surfaces to People [Date of training] </vt:lpstr>
      <vt:lpstr>Agenda</vt:lpstr>
      <vt:lpstr>Learning Objectives</vt:lpstr>
      <vt:lpstr>Definitions</vt:lpstr>
      <vt:lpstr>Video blog 6: How Do Viruses Spread from Surfaces to People? (link)</vt:lpstr>
      <vt:lpstr>Reflection: What are some possible strategies for protecting ourselves against germs that spread from surfaces? </vt:lpstr>
      <vt:lpstr>Key Messages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Firstline</dc:title>
  <dc:creator>Johnson, Katherine J. (CDC/DDID/NCEZID/DHQP)</dc:creator>
  <cp:lastModifiedBy>Ortiz, Madeleine (CDC/DDID/NCEZID/DHQP) (CTR)</cp:lastModifiedBy>
  <cp:revision>113</cp:revision>
  <dcterms:created xsi:type="dcterms:W3CDTF">2020-12-07T18:24:10Z</dcterms:created>
  <dcterms:modified xsi:type="dcterms:W3CDTF">2021-05-28T19:07:02Z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2020-12-07T18:29:47Z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6d9c63c1-a95e-48cf-8313-1d7fc3f1a0d5</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