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2" r:id="rId5"/>
    <p:sldId id="257" r:id="rId6"/>
    <p:sldId id="291" r:id="rId7"/>
    <p:sldId id="295" r:id="rId8"/>
    <p:sldId id="281" r:id="rId9"/>
    <p:sldId id="283" r:id="rId10"/>
    <p:sldId id="284" r:id="rId11"/>
    <p:sldId id="280" r:id="rId12"/>
    <p:sldId id="279" r:id="rId13"/>
    <p:sldId id="294" r:id="rId14"/>
    <p:sldId id="266"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0" clrIdx="0">
    <p:extLst>
      <p:ext uri="{19B8F6BF-5375-455C-9EA6-DF929625EA0E}">
        <p15:presenceInfo xmlns:p15="http://schemas.microsoft.com/office/powerpoint/2012/main" userId="S::opv3@cdc.gov::73a478bf-d2c3-4289-a44e-6a671038e6b6" providerId="AD"/>
      </p:ext>
    </p:extLst>
  </p:cmAuthor>
  <p:cmAuthor id="2" name="Kendra" initials="K" lastIdx="0" clrIdx="1">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8F485-FC11-4BE6-8919-532E5D424C8C}" v="2" dt="2021-08-31T16:39:07.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6573" autoAdjust="0"/>
  </p:normalViewPr>
  <p:slideViewPr>
    <p:cSldViewPr snapToGrid="0">
      <p:cViewPr varScale="1">
        <p:scale>
          <a:sx n="60" d="100"/>
          <a:sy n="60" d="100"/>
        </p:scale>
        <p:origin x="96"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CED8F485-FC11-4BE6-8919-532E5D424C8C}"/>
    <pc:docChg chg="modSld">
      <pc:chgData name="Woodring, Jacqueline M. (CDC/DDID/NCEZID/DHQP)" userId="39b54e8a-75b3-4198-bd57-c5a7d40723ea" providerId="ADAL" clId="{CED8F485-FC11-4BE6-8919-532E5D424C8C}" dt="2021-08-31T16:39:36.172" v="2"/>
      <pc:docMkLst>
        <pc:docMk/>
      </pc:docMkLst>
      <pc:sldChg chg="addSp modSp modNotesTx">
        <pc:chgData name="Woodring, Jacqueline M. (CDC/DDID/NCEZID/DHQP)" userId="39b54e8a-75b3-4198-bd57-c5a7d40723ea" providerId="ADAL" clId="{CED8F485-FC11-4BE6-8919-532E5D424C8C}" dt="2021-08-31T16:39:36.172" v="2"/>
        <pc:sldMkLst>
          <pc:docMk/>
          <pc:sldMk cId="124930153" sldId="295"/>
        </pc:sldMkLst>
        <pc:picChg chg="add mod">
          <ac:chgData name="Woodring, Jacqueline M. (CDC/DDID/NCEZID/DHQP)" userId="39b54e8a-75b3-4198-bd57-c5a7d40723ea" providerId="ADAL" clId="{CED8F485-FC11-4BE6-8919-532E5D424C8C}" dt="2021-08-31T16:39:07.323" v="1"/>
          <ac:picMkLst>
            <pc:docMk/>
            <pc:sldMk cId="124930153" sldId="295"/>
            <ac:picMk id="8" creationId="{7F87DC4D-4FB0-433F-8B76-3D76DBD4D6A5}"/>
          </ac:picMkLst>
        </pc:picChg>
      </pc:sldChg>
    </pc:docChg>
  </pc:docChgLst>
  <pc:docChgLst>
    <pc:chgData name="Jacqueline" userId="39b54e8a-75b3-4198-bd57-c5a7d40723ea" providerId="ADAL" clId="{CED8F485-FC11-4BE6-8919-532E5D424C8C}"/>
    <pc:docChg chg="modSld">
      <pc:chgData name="Jacqueline" userId="39b54e8a-75b3-4198-bd57-c5a7d40723ea" providerId="ADAL" clId="{CED8F485-FC11-4BE6-8919-532E5D424C8C}" dt="2021-08-26T17:03:32.974" v="3"/>
      <pc:docMkLst>
        <pc:docMk/>
      </pc:docMkLst>
      <pc:sldChg chg="modNotesTx">
        <pc:chgData name="Jacqueline" userId="39b54e8a-75b3-4198-bd57-c5a7d40723ea" providerId="ADAL" clId="{CED8F485-FC11-4BE6-8919-532E5D424C8C}" dt="2021-08-26T17:03:32.974" v="3"/>
        <pc:sldMkLst>
          <pc:docMk/>
          <pc:sldMk cId="124930153"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CF887-7FD8-4A75-982B-145192741A5E}"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6F75F-49CA-4B5C-ACD6-656B9374F44D}" type="slidenum">
              <a:rPr lang="en-US" smtClean="0"/>
              <a:t>‹#›</a:t>
            </a:fld>
            <a:endParaRPr lang="en-US"/>
          </a:p>
        </p:txBody>
      </p:sp>
    </p:spTree>
    <p:extLst>
      <p:ext uri="{BB962C8B-B14F-4D97-AF65-F5344CB8AC3E}">
        <p14:creationId xmlns:p14="http://schemas.microsoft.com/office/powerpoint/2010/main" val="68421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0826F75F-49CA-4B5C-ACD6-656B9374F44D}" type="slidenum">
              <a:rPr lang="en-US" smtClean="0"/>
              <a:t>1</a:t>
            </a:fld>
            <a:endParaRPr lang="en-US"/>
          </a:p>
        </p:txBody>
      </p:sp>
    </p:spTree>
    <p:extLst>
      <p:ext uri="{BB962C8B-B14F-4D97-AF65-F5344CB8AC3E}">
        <p14:creationId xmlns:p14="http://schemas.microsoft.com/office/powerpoint/2010/main" val="174127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11</a:t>
            </a:fld>
            <a:endParaRPr lang="en-US"/>
          </a:p>
        </p:txBody>
      </p:sp>
    </p:spTree>
    <p:extLst>
      <p:ext uri="{BB962C8B-B14F-4D97-AF65-F5344CB8AC3E}">
        <p14:creationId xmlns:p14="http://schemas.microsoft.com/office/powerpoint/2010/main" val="224289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Hoy nos centraremos en el concepto importante de las gotitas respiratorias y cómo propagan el COVID-19.</a:t>
            </a:r>
          </a:p>
          <a:p>
            <a:r>
              <a:rPr lang="es-US" sz="1200" b="0" i="0" strike="noStrike" cap="none" spc="0" baseline="0" dirty="0">
                <a:solidFill>
                  <a:srgbClr val="000000"/>
                </a:solidFill>
                <a:effectLst/>
                <a:latin typeface="Calibri"/>
                <a:ea typeface="Calibri"/>
                <a:cs typeface="Calibri"/>
              </a:rPr>
              <a:t> Hoy vamos a hablar sobre algo que ha sido un tema candente desde que surgió el COVID-19 por primera vez: las gotitas respiratorias. </a:t>
            </a:r>
            <a:r>
              <a:rPr lang="es-US" sz="1200" b="1" i="0" strike="noStrike" kern="1200" cap="none" spc="0" baseline="0" dirty="0">
                <a:solidFill>
                  <a:srgbClr val="000000"/>
                </a:solidFill>
                <a:effectLst/>
                <a:latin typeface="Calibri"/>
                <a:ea typeface="Calibri"/>
                <a:cs typeface="Calibri"/>
              </a:rPr>
              <a:t>¿Qué son</a:t>
            </a:r>
            <a:r>
              <a:rPr lang="es-US" sz="1200" b="1" i="0" strike="noStrike" cap="none" spc="0" baseline="0" dirty="0">
                <a:solidFill>
                  <a:srgbClr val="000000"/>
                </a:solidFill>
                <a:effectLst/>
                <a:latin typeface="Calibri"/>
                <a:ea typeface="Calibri"/>
                <a:cs typeface="Calibri"/>
              </a:rPr>
              <a:t>? ¿Cómo propagan el COVID-19?</a:t>
            </a:r>
            <a:r>
              <a:rPr lang="es-US" sz="1200" b="0" i="0" strike="noStrike" cap="none" spc="0" baseline="0" dirty="0">
                <a:solidFill>
                  <a:srgbClr val="000000"/>
                </a:solidFill>
                <a:effectLst/>
                <a:latin typeface="Calibri"/>
                <a:ea typeface="Calibri"/>
                <a:cs typeface="Calibri"/>
              </a:rPr>
              <a:t> Sabemos lo importantes que son estas preguntas y, a veces, es difícil explicar estas ideas a los demás”.</a:t>
            </a:r>
          </a:p>
        </p:txBody>
      </p:sp>
      <p:sp>
        <p:nvSpPr>
          <p:cNvPr id="4" name="Slide Number Placeholder 3"/>
          <p:cNvSpPr>
            <a:spLocks noGrp="1"/>
          </p:cNvSpPr>
          <p:nvPr>
            <p:ph type="sldNum" sz="quarter" idx="5"/>
          </p:nvPr>
        </p:nvSpPr>
        <p:spPr/>
        <p:txBody>
          <a:bodyPr/>
          <a:lstStyle/>
          <a:p>
            <a:fld id="{0826F75F-49CA-4B5C-ACD6-656B9374F44D}" type="slidenum">
              <a:rPr lang="en-US" smtClean="0"/>
              <a:t>2</a:t>
            </a:fld>
            <a:endParaRPr lang="en-US"/>
          </a:p>
        </p:txBody>
      </p:sp>
    </p:spTree>
    <p:extLst>
      <p:ext uri="{BB962C8B-B14F-4D97-AF65-F5344CB8AC3E}">
        <p14:creationId xmlns:p14="http://schemas.microsoft.com/office/powerpoint/2010/main" val="107983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strike="noStrike" cap="none" spc="0" baseline="0" dirty="0">
                <a:solidFill>
                  <a:srgbClr val="000000"/>
                </a:solidFill>
                <a:effectLst/>
                <a:latin typeface="Calibri"/>
                <a:ea typeface="Calibri"/>
                <a:cs typeface="Calibri"/>
              </a:rPr>
              <a:t>https://www.youtube.com/watch?v=eiuCeBt3itQ</a:t>
            </a:r>
          </a:p>
          <a:p>
            <a:endParaRPr lang="es-US" sz="1200" b="0" i="0" strike="noStrike" kern="1200" cap="none" spc="0" baseline="0" dirty="0">
              <a:solidFill>
                <a:srgbClr val="000000"/>
              </a:solidFill>
              <a:effectLst/>
              <a:latin typeface="Calibri"/>
              <a:ea typeface="+mn-ea"/>
              <a:cs typeface="Calibri"/>
            </a:endParaRPr>
          </a:p>
          <a:p>
            <a:pPr marL="0" marR="0">
              <a:lnSpc>
                <a:spcPct val="107000"/>
              </a:lnSpc>
              <a:spcBef>
                <a:spcPts val="0"/>
              </a:spcBef>
              <a:spcAft>
                <a:spcPts val="800"/>
              </a:spcAft>
            </a:pPr>
            <a:r>
              <a:rPr lang="es-ES" sz="105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05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smtClean="0">
                <a:effectLst/>
                <a:latin typeface="Calibri" panose="020F0502020204030204" pitchFamily="34" charset="0"/>
                <a:ea typeface="Calibri" panose="020F0502020204030204" pitchFamily="34" charset="0"/>
                <a:cs typeface="Arial" panose="020B0604020202020204" pitchFamily="34" charset="0"/>
              </a:rPr>
              <a:t>Hagan clic en el botón que dice "CC", "subtitles/closed captioning", para activar los subtítulos.</a:t>
            </a:r>
            <a:endParaRPr lang="en-US" sz="105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smtClean="0">
                <a:effectLst/>
                <a:latin typeface="Calibri" panose="020F0502020204030204" pitchFamily="34" charset="0"/>
                <a:ea typeface="Calibri" panose="020F0502020204030204" pitchFamily="34" charset="0"/>
                <a:cs typeface="Arial" panose="020B0604020202020204" pitchFamily="34" charset="0"/>
              </a:rPr>
              <a:t>Hagan clic en “settings” que está a la derecha del botón de "closed captioning" (CC).</a:t>
            </a:r>
            <a:endParaRPr lang="en-US" sz="105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smtClean="0">
                <a:effectLst/>
                <a:latin typeface="Calibri" panose="020F0502020204030204" pitchFamily="34" charset="0"/>
                <a:ea typeface="Calibri" panose="020F0502020204030204" pitchFamily="34" charset="0"/>
                <a:cs typeface="Arial" panose="020B0604020202020204" pitchFamily="34" charset="0"/>
              </a:rPr>
              <a:t>Hagan clic en “Subtitles/CC”.</a:t>
            </a:r>
            <a:endParaRPr lang="en-US" sz="105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smtClean="0">
                <a:effectLst/>
                <a:latin typeface="Calibri" panose="020F0502020204030204" pitchFamily="34" charset="0"/>
                <a:ea typeface="Calibri" panose="020F0502020204030204" pitchFamily="34" charset="0"/>
                <a:cs typeface="Arial" panose="020B0604020202020204" pitchFamily="34" charset="0"/>
              </a:rPr>
              <a:t>Hagan clic en “Autotranslate”.</a:t>
            </a:r>
            <a:endParaRPr lang="en-US" sz="105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05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050" smtClean="0">
              <a:effectLst/>
              <a:latin typeface="Calibri" panose="020F0502020204030204" pitchFamily="34" charset="0"/>
              <a:ea typeface="Calibri" panose="020F0502020204030204" pitchFamily="34" charset="0"/>
              <a:cs typeface="Arial" panose="020B0604020202020204" pitchFamily="34" charset="0"/>
            </a:endParaRPr>
          </a:p>
          <a:p>
            <a:endParaRPr lang="en-US"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4</a:t>
            </a:fld>
            <a:endParaRPr lang="en-US"/>
          </a:p>
        </p:txBody>
      </p:sp>
    </p:spTree>
    <p:extLst>
      <p:ext uri="{BB962C8B-B14F-4D97-AF65-F5344CB8AC3E}">
        <p14:creationId xmlns:p14="http://schemas.microsoft.com/office/powerpoint/2010/main" val="400162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a:solidFill>
                  <a:srgbClr val="000000"/>
                </a:solidFill>
                <a:effectLst/>
                <a:latin typeface="Calibri"/>
                <a:ea typeface="Calibri"/>
                <a:cs typeface="Calibri"/>
              </a:rPr>
              <a:t>Guion de ejemplo</a:t>
            </a:r>
          </a:p>
          <a:p>
            <a:r>
              <a:rPr lang="es-US" sz="1200" b="0" i="0" strike="noStrike" cap="none" spc="0" baseline="0">
                <a:solidFill>
                  <a:srgbClr val="000000"/>
                </a:solidFill>
                <a:effectLst/>
                <a:latin typeface="Calibri"/>
                <a:ea typeface="Calibri"/>
                <a:cs typeface="Calibri"/>
              </a:rPr>
              <a:t>“</a:t>
            </a:r>
            <a:r>
              <a:rPr lang="es-US" sz="1200" b="1" i="0" strike="noStrike" cap="none" spc="0" baseline="0">
                <a:solidFill>
                  <a:srgbClr val="000000"/>
                </a:solidFill>
                <a:effectLst/>
                <a:latin typeface="Calibri"/>
                <a:ea typeface="Calibri"/>
                <a:cs typeface="Calibri"/>
              </a:rPr>
              <a:t>Antes de analizar cómo se relacionan las gotitas respiratorias con su vida laboral, ¿cuántos de ustedes han visto imágenes como esta?</a:t>
            </a:r>
            <a:r>
              <a:rPr lang="es-US" sz="1200" b="0" i="0" strike="noStrike" cap="none" spc="0" baseline="0">
                <a:solidFill>
                  <a:srgbClr val="000000"/>
                </a:solidFill>
                <a:effectLst/>
                <a:latin typeface="Calibri"/>
                <a:ea typeface="Calibri"/>
                <a:cs typeface="Calibri"/>
              </a:rPr>
              <a:t> Cuando vemos fotos como esta, es fácil entender por qué estas pequeñas gotitas son importantes y por qué nos preocupamos por evitar que las personas inhalen las gotitas respiratorias de los demás”.</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5</a:t>
            </a:fld>
            <a:endParaRPr lang="en-US"/>
          </a:p>
        </p:txBody>
      </p:sp>
    </p:spTree>
    <p:extLst>
      <p:ext uri="{BB962C8B-B14F-4D97-AF65-F5344CB8AC3E}">
        <p14:creationId xmlns:p14="http://schemas.microsoft.com/office/powerpoint/2010/main" val="227830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1" i="0" strike="noStrike" cap="none" spc="0" baseline="0" dirty="0">
                <a:solidFill>
                  <a:srgbClr val="000000"/>
                </a:solidFill>
                <a:effectLst/>
                <a:latin typeface="Calibri"/>
                <a:ea typeface="Calibri"/>
                <a:cs typeface="Calibri"/>
              </a:rPr>
              <a:t>“Entonces, ¿cuáles son algunas de las cosas que está haciendo su centro para evitar que las personas inhalen las gotitas respiratorias de los demás?”.</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6</a:t>
            </a:fld>
            <a:endParaRPr lang="en-US"/>
          </a:p>
        </p:txBody>
      </p:sp>
    </p:spTree>
    <p:extLst>
      <p:ext uri="{BB962C8B-B14F-4D97-AF65-F5344CB8AC3E}">
        <p14:creationId xmlns:p14="http://schemas.microsoft.com/office/powerpoint/2010/main" val="13267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puede insertar estrategias del grupo en esta diapositiva]</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siguiente pregunta quizás sea más desafiante. </a:t>
            </a:r>
            <a:r>
              <a:rPr lang="es-US" sz="1200" b="1" i="0" strike="noStrike" cap="none" spc="0" baseline="0" dirty="0">
                <a:solidFill>
                  <a:srgbClr val="000000"/>
                </a:solidFill>
                <a:effectLst/>
                <a:latin typeface="Calibri"/>
                <a:ea typeface="Calibri"/>
                <a:cs typeface="Calibri"/>
              </a:rPr>
              <a:t>Cuando piensan en cómo poder implementar estas estrategias de manera constante, ¿cuáles son fáciles y cuáles son difíciles? Hablemos primero de las fáciles, ¿hay algunas que sean fáciles?”.</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Haga una pausa para que los participantes puedan reflexionar</a:t>
            </a:r>
            <a:r>
              <a:rPr lang="es-US" sz="1200" b="0" i="0" strike="noStrike" cap="none" spc="0" baseline="0" dirty="0">
                <a:solidFill>
                  <a:srgbClr val="000000"/>
                </a:solidFill>
                <a:effectLst/>
                <a:latin typeface="Calibri"/>
                <a:ea typeface="Calibri"/>
                <a:cs typeface="Calibri"/>
              </a:rPr>
              <a:t>].</a:t>
            </a:r>
          </a:p>
          <a:p>
            <a:r>
              <a:rPr lang="es-US" sz="1200" b="1" i="0" strike="noStrike" cap="none" spc="0" baseline="0" dirty="0">
                <a:solidFill>
                  <a:srgbClr val="000000"/>
                </a:solidFill>
                <a:effectLst/>
                <a:latin typeface="Calibri"/>
                <a:ea typeface="Calibri"/>
                <a:cs typeface="Calibri"/>
              </a:rPr>
              <a:t>“¿Alguien desea responder esta pregunta? ¿Existen estrategias que sean fáciles de implementar de manera constante?”.</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las respuestas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“Ahora hablemos sobre las estrategias que son difíciles de implementar de manera constante. </a:t>
            </a:r>
            <a:r>
              <a:rPr lang="es-US" sz="1200" b="1" i="0" strike="noStrike" cap="none" spc="0" baseline="0" dirty="0">
                <a:solidFill>
                  <a:srgbClr val="000000"/>
                </a:solidFill>
                <a:effectLst/>
                <a:latin typeface="Calibri"/>
                <a:ea typeface="Calibri"/>
                <a:cs typeface="Calibri"/>
              </a:rPr>
              <a:t>¿A quién le gustaría compartir una idea sobre esto?”.</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las respuestas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“Gracias, estas son ideas importantes. Me gustaría dedicar un tiempo a identificar las medidas específicas que podemos tomar y que pueden abordar algunos de estos desafíos. </a:t>
            </a:r>
            <a:r>
              <a:rPr lang="es-US" sz="1200" b="1" i="0" strike="noStrike" cap="none" spc="0" baseline="0" dirty="0">
                <a:solidFill>
                  <a:srgbClr val="000000"/>
                </a:solidFill>
                <a:effectLst/>
                <a:latin typeface="Calibri"/>
                <a:ea typeface="Calibri"/>
                <a:cs typeface="Calibri"/>
              </a:rPr>
              <a:t>¿Cómo podemos encontrar soluciones?”.</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7</a:t>
            </a:fld>
            <a:endParaRPr lang="en-US"/>
          </a:p>
        </p:txBody>
      </p:sp>
    </p:spTree>
    <p:extLst>
      <p:ext uri="{BB962C8B-B14F-4D97-AF65-F5344CB8AC3E}">
        <p14:creationId xmlns:p14="http://schemas.microsoft.com/office/powerpoint/2010/main" val="178767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“Se nos está acabando el tiempo hoy y cubrimos mucho en poco tiempo. Antes de cerrar, me gustaría alentar a cada uno de ustedes a reflexionar por un momento sobre su propio trabajo y cómo pueden promover positivamente la protección contra las gotitas respiratorias en el trabajo. Voy a hacer una pausa de 60 segundos e invitarlos a escribir algunas medidas que podrían tomar, o que ya toman y que les gustaría afirmar”.</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Dé a los participantes un minuto completo para reflexionar].</a:t>
            </a:r>
          </a:p>
          <a:p>
            <a:r>
              <a:rPr lang="es-US" sz="1200" b="0" i="0" strike="noStrike" cap="none" spc="0" baseline="0" dirty="0">
                <a:solidFill>
                  <a:srgbClr val="000000"/>
                </a:solidFill>
                <a:effectLst/>
                <a:latin typeface="Calibri"/>
                <a:ea typeface="Calibri"/>
                <a:cs typeface="Calibri"/>
              </a:rPr>
              <a:t>“Continuaremos tomándonos este momento al final de cada sección, porque es importante seguir pensando en cómo cada uno de nosotros podemos sentirnos empoderados para actuar por nuestra propia salud y la salud de los demás”.</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8</a:t>
            </a:fld>
            <a:endParaRPr lang="en-US"/>
          </a:p>
        </p:txBody>
      </p:sp>
    </p:spTree>
    <p:extLst>
      <p:ext uri="{BB962C8B-B14F-4D97-AF65-F5344CB8AC3E}">
        <p14:creationId xmlns:p14="http://schemas.microsoft.com/office/powerpoint/2010/main" val="418627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importantes que deben recordar y que pueden revisar cuando lo deseen después de la sesión de hoy”.</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9</a:t>
            </a:fld>
            <a:endParaRPr lang="en-US"/>
          </a:p>
        </p:txBody>
      </p:sp>
    </p:spTree>
    <p:extLst>
      <p:ext uri="{BB962C8B-B14F-4D97-AF65-F5344CB8AC3E}">
        <p14:creationId xmlns:p14="http://schemas.microsoft.com/office/powerpoint/2010/main" val="46535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“La próxima vez, comenzaremos a hablar sobre cómo los virus se propagan de las superficies a las personas.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943ADC37-45AE-4ADB-8B91-35C36FE9AC82}"/>
              </a:ext>
              <a:ext uri="{C183D7F6-B498-43B3-948B-1728B52AA6E4}">
                <adec:decorative xmlns:adec="http://schemas.microsoft.com/office/drawing/2017/decorative" xmlns="" val="0"/>
              </a:ext>
            </a:extLst>
          </p:cNvPr>
          <p:cNvPicPr>
            <a:picLocks noChangeAspect="1"/>
          </p:cNvPicPr>
          <p:nvPr/>
        </p:nvPicPr>
        <p:blipFill>
          <a:blip r:embed="rId3">
            <a:extLst>
              <a:ext uri="{28A0092B-C50C-407E-A947-70E740481C1C}">
                <a14:useLocalDpi xmlns:a14="http://schemas.microsoft.com/office/drawing/2010/main" val="0"/>
              </a:ext>
            </a:extLst>
          </a:blip>
          <a:srcRect t="6201" b="5314"/>
          <a:stretch>
            <a:fillRect/>
          </a:stretch>
        </p:blipFill>
        <p:spPr>
          <a:xfrm>
            <a:off x="436376" y="212467"/>
            <a:ext cx="11354766" cy="5651576"/>
          </a:xfrm>
          <a:prstGeom prst="rect">
            <a:avLst/>
          </a:prstGeom>
        </p:spPr>
      </p:pic>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Title 1">
            <a:extLst>
              <a:ext uri="{FF2B5EF4-FFF2-40B4-BE49-F238E27FC236}">
                <a16:creationId xmlns:a16="http://schemas.microsoft.com/office/drawing/2014/main" xmlns="" id="{6C13AA74-C502-428E-8DCC-D0BE3E36C873}"/>
              </a:ext>
            </a:extLst>
          </p:cNvPr>
          <p:cNvSpPr>
            <a:spLocks noGrp="1"/>
          </p:cNvSpPr>
          <p:nvPr>
            <p:ph type="title"/>
          </p:nvPr>
        </p:nvSpPr>
        <p:spPr>
          <a:xfrm>
            <a:off x="1240024" y="5678032"/>
            <a:ext cx="10515600" cy="1325563"/>
          </a:xfrm>
        </p:spPr>
        <p:txBody>
          <a:bodyPr>
            <a:normAutofit/>
          </a:bodyPr>
          <a:lstStyle/>
          <a:p>
            <a:pPr algn="ctr"/>
            <a:r>
              <a:rPr lang="es-US" sz="3200" b="1" i="0" strike="noStrike" cap="none" spc="0" baseline="0">
                <a:solidFill>
                  <a:srgbClr val="2F5597"/>
                </a:solidFill>
                <a:effectLst/>
                <a:latin typeface="Calibri"/>
                <a:ea typeface="Calibri"/>
                <a:cs typeface="Calibri"/>
              </a:rPr>
              <a:t>Tema 3: Cómo las gotitas respiratorias propagan el COVID-19</a:t>
            </a:r>
            <a:r>
              <a:rPr sz="3200"/>
              <a:t/>
            </a:r>
            <a:br>
              <a:rPr sz="3200"/>
            </a:br>
            <a:r>
              <a:rPr lang="es-US" sz="3200" b="1" i="0" strike="noStrike" cap="none" spc="0" baseline="0">
                <a:solidFill>
                  <a:srgbClr val="2F5597"/>
                </a:solidFill>
                <a:effectLst/>
                <a:latin typeface="Calibri"/>
                <a:ea typeface="Calibri"/>
                <a:cs typeface="Calibri"/>
              </a:rPr>
              <a:t>[Fecha de la capacitación]</a:t>
            </a:r>
          </a:p>
        </p:txBody>
      </p:sp>
      <p:pic>
        <p:nvPicPr>
          <p:cNvPr id="10"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A627CFCD-32AA-4716-9B3D-F19DD9ADA369}"/>
              </a:ext>
            </a:extLst>
          </p:cNvPr>
          <p:cNvPicPr>
            <a:picLocks noChangeAspect="1"/>
          </p:cNvPicPr>
          <p:nvPr/>
        </p:nvPicPr>
        <p:blipFill>
          <a:blip r:embed="rId4"/>
          <a:stretch>
            <a:fillRect/>
          </a:stretch>
        </p:blipFill>
        <p:spPr>
          <a:xfrm>
            <a:off x="174196" y="133660"/>
            <a:ext cx="11631168" cy="5815584"/>
          </a:xfrm>
          <a:prstGeom prst="rect">
            <a:avLst/>
          </a:prstGeom>
        </p:spPr>
      </p:pic>
      <p:sp>
        <p:nvSpPr>
          <p:cNvPr id="17" name="Title 1">
            <a:extLst>
              <a:ext uri="{FF2B5EF4-FFF2-40B4-BE49-F238E27FC236}">
                <a16:creationId xmlns:a16="http://schemas.microsoft.com/office/drawing/2014/main" xmlns="" id="{4A0581B2-323C-4893-9793-70F724013DA7}"/>
              </a:ext>
            </a:extLst>
          </p:cNvPr>
          <p:cNvSpPr txBox="1"/>
          <p:nvPr/>
        </p:nvSpPr>
        <p:spPr>
          <a:xfrm>
            <a:off x="436376" y="1373740"/>
            <a:ext cx="4568975"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7709582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36F30695-AC9C-4633-B6B7-4EED926687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26035736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FC8F7463-6EEB-472F-A516-5D0B9B0B1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068" y="260046"/>
            <a:ext cx="8754932" cy="5223077"/>
          </a:xfrm>
          <a:prstGeom prst="rect">
            <a:avLst/>
          </a:prstGeom>
          <a:effectLst>
            <a:glow rad="63500">
              <a:schemeClr val="bg1">
                <a:alpha val="7000"/>
              </a:schemeClr>
            </a:glow>
            <a:softEdge rad="635000"/>
          </a:effectLst>
        </p:spPr>
      </p:pic>
      <p:sp>
        <p:nvSpPr>
          <p:cNvPr id="11" name="Rectangle 1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118404" y="310968"/>
            <a:ext cx="3499444" cy="1825741"/>
          </a:xfrm>
        </p:spPr>
        <p:txBody>
          <a:bodyPr vert="horz" lIns="91440" tIns="45720" rIns="91440" bIns="45720" rtlCol="0" anchor="ctr">
            <a:normAutofit/>
          </a:bodyPr>
          <a:lstStyle/>
          <a:p>
            <a:pPr algn="ctr"/>
            <a:r>
              <a:rPr lang="es-US" sz="3600" b="0" i="0" strike="noStrike" cap="none" spc="0" baseline="0" dirty="0">
                <a:solidFill>
                  <a:srgbClr val="262626"/>
                </a:solidFill>
                <a:effectLst/>
                <a:latin typeface="Calibri Light" panose="020F0302020204030204"/>
                <a:ea typeface="Calibri Light"/>
                <a:cs typeface="Calibri Light"/>
              </a:rPr>
              <a:t>Formulario de comentarios</a:t>
            </a:r>
          </a:p>
        </p:txBody>
      </p:sp>
      <p:cxnSp>
        <p:nvCxnSpPr>
          <p:cNvPr id="13" name="Straight Connector 1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35C4B694-12B4-42BC-AF01-E1DB039DA83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A48330C-850C-4D06-9C40-7DC03602A4C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6714EB3-4BFB-48DE-99D5-5653BF87E04C}"/>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7EC3236F-9922-4CD6-B92D-09A502D76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
        <p:nvSpPr>
          <p:cNvPr id="16"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3200" b="0" i="0" strike="noStrike" cap="none" spc="0" baseline="0">
                <a:solidFill>
                  <a:srgbClr val="000000"/>
                </a:solidFill>
                <a:effectLst/>
                <a:latin typeface="Calibri"/>
                <a:ea typeface="Calibri"/>
                <a:cs typeface="Calibri"/>
              </a:rPr>
              <a:t>Introducción</a:t>
            </a:r>
          </a:p>
          <a:p>
            <a:r>
              <a:rPr lang="es-US" sz="3200" b="0" i="0" strike="noStrike" cap="none" spc="0" baseline="0">
                <a:solidFill>
                  <a:srgbClr val="000000"/>
                </a:solidFill>
                <a:effectLst/>
                <a:latin typeface="Calibri"/>
                <a:ea typeface="Calibri"/>
                <a:cs typeface="Calibri"/>
              </a:rPr>
              <a:t>Cómo las gotitas respiratorias propagan el COVID-19</a:t>
            </a:r>
          </a:p>
          <a:p>
            <a:pPr lvl="1"/>
            <a:r>
              <a:rPr lang="es-US" sz="3200" b="0" i="0" strike="noStrike" cap="none" spc="0" baseline="0">
                <a:solidFill>
                  <a:srgbClr val="000000"/>
                </a:solidFill>
                <a:effectLst/>
                <a:latin typeface="Calibri"/>
                <a:ea typeface="Calibri"/>
                <a:cs typeface="Calibri"/>
              </a:rPr>
              <a:t>Video</a:t>
            </a:r>
          </a:p>
          <a:p>
            <a:pPr lvl="1"/>
            <a:r>
              <a:rPr lang="es-US" sz="3200" b="0" i="0" strike="noStrike" cap="none" spc="0" baseline="0">
                <a:solidFill>
                  <a:srgbClr val="000000"/>
                </a:solidFill>
                <a:effectLst/>
                <a:latin typeface="Calibri"/>
                <a:ea typeface="Calibri"/>
                <a:cs typeface="Calibri"/>
              </a:rPr>
              <a:t>Conversación y reflexión</a:t>
            </a:r>
          </a:p>
          <a:p>
            <a:r>
              <a:rPr lang="es-US" sz="3200" b="0" i="0" strike="noStrike" cap="none" spc="0" baseline="0">
                <a:solidFill>
                  <a:srgbClr val="000000"/>
                </a:solidFill>
                <a:effectLst/>
                <a:latin typeface="Calibri"/>
                <a:ea typeface="Calibri"/>
                <a:cs typeface="Calibri"/>
              </a:rPr>
              <a:t>Formulario de comentarios de la sesión y próximos pasos </a:t>
            </a:r>
          </a:p>
          <a:p>
            <a:endParaRPr lang="en-US" sz="3200"/>
          </a:p>
        </p:txBody>
      </p:sp>
      <p:pic>
        <p:nvPicPr>
          <p:cNvPr id="4" name="Picture 3">
            <a:extLst>
              <a:ext uri="{FF2B5EF4-FFF2-40B4-BE49-F238E27FC236}">
                <a16:creationId xmlns:a16="http://schemas.microsoft.com/office/drawing/2014/main" xmlns="" id="{01C31F07-C95D-4502-AB4B-386B6B122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
        <p:nvSpPr>
          <p:cNvPr id="5" name="Rectangle 4">
            <a:extLst>
              <a:ext uri="{FF2B5EF4-FFF2-40B4-BE49-F238E27FC236}">
                <a16:creationId xmlns:a16="http://schemas.microsoft.com/office/drawing/2014/main" xmlns="" id="{A71DAF90-8D83-45CF-8DE4-B0B2957367E3}"/>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C62B554-F68D-4043-9148-E3ACB44DD4F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329E2C9-8E81-4E03-B35E-AC831B2D86B9}"/>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74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Objetivos de aprendizaje</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pPr lvl="0"/>
            <a:r>
              <a:rPr lang="es-US" sz="3200" b="0" i="0" strike="noStrike" cap="none" spc="0" baseline="0">
                <a:solidFill>
                  <a:srgbClr val="000000"/>
                </a:solidFill>
                <a:effectLst/>
                <a:latin typeface="Calibri"/>
                <a:ea typeface="Calibri"/>
                <a:cs typeface="Calibri"/>
              </a:rPr>
              <a:t>Describir una (1) característica de las gotitas respiratorias. </a:t>
            </a:r>
          </a:p>
          <a:p>
            <a:pPr lvl="0"/>
            <a:r>
              <a:rPr lang="es-US" sz="3200" b="0" i="0" strike="noStrike" cap="none" spc="0" baseline="0">
                <a:solidFill>
                  <a:srgbClr val="000000"/>
                </a:solidFill>
                <a:effectLst/>
                <a:latin typeface="Calibri"/>
                <a:ea typeface="Calibri"/>
                <a:cs typeface="Calibri"/>
              </a:rPr>
              <a:t>Comprender una (1) manera principal en que el SARS-CoV-2 pasa de una persona a otra.</a:t>
            </a:r>
          </a:p>
          <a:p>
            <a:pPr lvl="0"/>
            <a:r>
              <a:rPr lang="es-US" sz="3200" b="0" i="0" strike="noStrike" cap="none" spc="0" baseline="0">
                <a:solidFill>
                  <a:srgbClr val="000000"/>
                </a:solidFill>
                <a:effectLst/>
                <a:latin typeface="Calibri"/>
                <a:ea typeface="Calibri"/>
                <a:cs typeface="Calibri"/>
              </a:rPr>
              <a:t>Explicar un (1) motivo por el cual las medidas de control de infecciones se centran en mantener las gotitas respiratorias fuera del aire y lejos de otras personas.</a:t>
            </a:r>
          </a:p>
          <a:p>
            <a:endParaRPr lang="en-US" sz="3200"/>
          </a:p>
        </p:txBody>
      </p:sp>
      <p:pic>
        <p:nvPicPr>
          <p:cNvPr id="4" name="Picture 3">
            <a:extLst>
              <a:ext uri="{FF2B5EF4-FFF2-40B4-BE49-F238E27FC236}">
                <a16:creationId xmlns:a16="http://schemas.microsoft.com/office/drawing/2014/main" xmlns="" id="{22B40857-ADA0-4D32-BB29-1DC851F45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
        <p:nvSpPr>
          <p:cNvPr id="5" name="Rectangle 4">
            <a:extLst>
              <a:ext uri="{FF2B5EF4-FFF2-40B4-BE49-F238E27FC236}">
                <a16:creationId xmlns:a16="http://schemas.microsoft.com/office/drawing/2014/main" xmlns="" id="{9DBE041A-ED0B-41CF-943C-C4B4C07A25C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B29C6D7-3C89-4493-AFA0-CAFD3FC04F5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37DA2EAF-23DD-496A-886A-928B9C54514B}"/>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3800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7AB43-B8CB-45EF-B502-E4412059E181}"/>
              </a:ext>
            </a:extLst>
          </p:cNvPr>
          <p:cNvSpPr>
            <a:spLocks noGrp="1"/>
          </p:cNvSpPr>
          <p:nvPr>
            <p:ph type="title"/>
          </p:nvPr>
        </p:nvSpPr>
        <p:spPr>
          <a:xfrm>
            <a:off x="630195" y="193204"/>
            <a:ext cx="10515600" cy="2852737"/>
          </a:xfrm>
        </p:spPr>
        <p:txBody>
          <a:bodyPr vert="horz" lIns="91440" tIns="45720" rIns="91440" bIns="45720" rtlCol="0" anchor="b">
            <a:normAutofit/>
          </a:bodyPr>
          <a:lstStyle/>
          <a:p>
            <a:r>
              <a:rPr lang="es-US" sz="2800" b="0" i="0" strike="noStrike" cap="none" spc="0" baseline="0">
                <a:solidFill>
                  <a:srgbClr val="000000"/>
                </a:solidFill>
                <a:effectLst/>
                <a:latin typeface="Calibri Light" panose="020F0302020204030204"/>
                <a:ea typeface="Calibri Light"/>
                <a:cs typeface="Calibri Light"/>
              </a:rPr>
              <a:t>Video: ¿Qué es una gotita respiratoria? ¿Por qué es importante?</a:t>
            </a:r>
          </a:p>
        </p:txBody>
      </p:sp>
      <p:pic>
        <p:nvPicPr>
          <p:cNvPr id="5" name="Picture 4">
            <a:extLst>
              <a:ext uri="{FF2B5EF4-FFF2-40B4-BE49-F238E27FC236}">
                <a16:creationId xmlns:a16="http://schemas.microsoft.com/office/drawing/2014/main" xmlns="" id="{63027F70-6658-4A21-BBCE-C47500891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6"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4</a:t>
            </a:r>
            <a:endParaRPr lang="en-US" sz="4000" b="1" dirty="0">
              <a:solidFill>
                <a:schemeClr val="bg1"/>
              </a:solidFill>
              <a:latin typeface="+mn-lt"/>
            </a:endParaRPr>
          </a:p>
        </p:txBody>
      </p:sp>
      <p:sp>
        <p:nvSpPr>
          <p:cNvPr id="7" name="Title 1">
            <a:extLst>
              <a:ext uri="{FF2B5EF4-FFF2-40B4-BE49-F238E27FC236}">
                <a16:creationId xmlns:a16="http://schemas.microsoft.com/office/drawing/2014/main" xmlns="" id="{4A0581B2-323C-4893-9793-70F724013DA7}"/>
              </a:ext>
            </a:extLst>
          </p:cNvPr>
          <p:cNvSpPr txBox="1"/>
          <p:nvPr/>
        </p:nvSpPr>
        <p:spPr>
          <a:xfrm>
            <a:off x="1570729" y="2326261"/>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¿QUÉ ES UNA GOTITA RESPIRATORIA? ¿POR QUÉ ES IMPORTANTE? </a:t>
            </a:r>
            <a:endParaRPr lang="en-US" sz="5400" b="1">
              <a:solidFill>
                <a:srgbClr val="0E3E68"/>
              </a:solidFill>
              <a:latin typeface="+mn-lt"/>
            </a:endParaRPr>
          </a:p>
        </p:txBody>
      </p:sp>
    </p:spTree>
    <p:extLst>
      <p:ext uri="{BB962C8B-B14F-4D97-AF65-F5344CB8AC3E}">
        <p14:creationId xmlns:p14="http://schemas.microsoft.com/office/powerpoint/2010/main" val="1249301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2902CE-7A8F-4C22-B012-4DF2263BC66F}"/>
              </a:ext>
            </a:extLst>
          </p:cNvPr>
          <p:cNvSpPr>
            <a:spLocks noGrp="1"/>
          </p:cNvSpPr>
          <p:nvPr>
            <p:ph type="title"/>
          </p:nvPr>
        </p:nvSpPr>
        <p:spPr>
          <a:xfrm>
            <a:off x="115747" y="711581"/>
            <a:ext cx="10515600" cy="1325563"/>
          </a:xfrm>
        </p:spPr>
        <p:txBody>
          <a:bodyPr vert="horz" lIns="91440" tIns="45720" rIns="91440" bIns="45720" rtlCol="0" anchor="b">
            <a:normAutofit/>
          </a:bodyPr>
          <a:lstStyle/>
          <a:p>
            <a:r>
              <a:rPr lang="es-US" sz="2800" b="0" i="0" strike="noStrike" cap="none" spc="0" baseline="0">
                <a:solidFill>
                  <a:srgbClr val="000000"/>
                </a:solidFill>
                <a:effectLst/>
                <a:latin typeface="Calibri Light" panose="020F0302020204030204"/>
                <a:ea typeface="Calibri Light"/>
                <a:cs typeface="Calibri Light"/>
              </a:rPr>
              <a:t>Imagen de un hombre estornudando</a:t>
            </a:r>
          </a:p>
        </p:txBody>
      </p:sp>
      <p:pic>
        <p:nvPicPr>
          <p:cNvPr id="3" name="Picture 2" descr="Fondo negro, con un hombre estornudando y una cantidad excesiva de gotitas que salen disparadas de la boca. ">
            <a:extLst>
              <a:ext uri="{FF2B5EF4-FFF2-40B4-BE49-F238E27FC236}">
                <a16:creationId xmlns:a16="http://schemas.microsoft.com/office/drawing/2014/main" xmlns="" id="{7F87DC4D-4FB0-433F-8B76-3D76DBD4D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732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6CC6ECAB-3FD4-4DBC-A82F-B91CDFBFE252}"/>
              </a:ext>
            </a:extLst>
          </p:cNvPr>
          <p:cNvSpPr txBox="1">
            <a:spLocks noGrp="1"/>
          </p:cNvSpPr>
          <p:nvPr>
            <p:ph type="title" idx="4294967295"/>
          </p:nvPr>
        </p:nvSpPr>
        <p:spPr>
          <a:xfrm>
            <a:off x="1003092" y="2766218"/>
            <a:ext cx="10515600" cy="1325563"/>
          </a:xfrm>
          <a:prstGeom prst="rect">
            <a:avLst/>
          </a:prstGeom>
          <a:no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ct val="0"/>
              </a:spcAft>
              <a:buClrTx/>
              <a:buSzTx/>
              <a:buFontTx/>
              <a:buNone/>
              <a:defRPr/>
            </a:pPr>
            <a:r>
              <a:rPr lang="es-US" sz="4400" b="1" i="0" strike="noStrike" cap="none" spc="0" baseline="0">
                <a:solidFill>
                  <a:srgbClr val="000000"/>
                </a:solidFill>
                <a:effectLst/>
                <a:latin typeface="Calibri"/>
                <a:ea typeface="Calibri"/>
                <a:cs typeface="Calibri"/>
              </a:rPr>
              <a:t>¿Qué está haciendo su centro para evitar que las personas inhalen las gotitas respiratorias de los demás? </a:t>
            </a:r>
            <a:endParaRPr kumimoji="0" lang="en-US" sz="4400" b="1" i="0" u="none" strike="noStrike" kern="1200" cap="none" spc="0" normalizeH="0" baseline="0" noProof="0">
              <a:ln>
                <a:noFill/>
              </a:ln>
              <a:solidFill>
                <a:schemeClr val="tx1"/>
              </a:solidFill>
              <a:effectLst/>
              <a:uLnTx/>
              <a:uFillTx/>
              <a:latin typeface="+mn-lt"/>
              <a:ea typeface="+mj-ea"/>
              <a:cs typeface="+mj-cs"/>
            </a:endParaRPr>
          </a:p>
        </p:txBody>
      </p:sp>
      <p:sp>
        <p:nvSpPr>
          <p:cNvPr id="5" name="Rectangle 4">
            <a:extLst>
              <a:ext uri="{FF2B5EF4-FFF2-40B4-BE49-F238E27FC236}">
                <a16:creationId xmlns:a16="http://schemas.microsoft.com/office/drawing/2014/main" xmlns="" id="{812A3606-CB44-407D-974B-A929F6D6C050}"/>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D3C31DC-B071-49DC-81F6-FCF40BF43324}"/>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5151733-A9AE-48B3-924F-79A01EC716B7}"/>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9DC9027-12AC-43CB-8F9D-2412F3B12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34707138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7C3A82D-5B87-45E6-BEDA-E0CB1F31E6A6}"/>
              </a:ext>
            </a:extLst>
          </p:cNvPr>
          <p:cNvSpPr>
            <a:spLocks noGrp="1"/>
          </p:cNvSpPr>
          <p:nvPr>
            <p:ph type="title"/>
          </p:nvPr>
        </p:nvSpPr>
        <p:spPr>
          <a:xfrm>
            <a:off x="838200" y="541837"/>
            <a:ext cx="10515600" cy="1771845"/>
          </a:xfrm>
        </p:spPr>
        <p:txBody>
          <a:bodyPr>
            <a:normAutofit fontScale="90000"/>
          </a:bodyPr>
          <a:lstStyle/>
          <a:p>
            <a:r>
              <a:rPr lang="es-US" sz="4400" b="1" i="0" strike="noStrike" cap="none" spc="0" baseline="0" dirty="0">
                <a:solidFill>
                  <a:srgbClr val="000000"/>
                </a:solidFill>
                <a:effectLst/>
                <a:latin typeface="Calibri"/>
                <a:ea typeface="Calibri"/>
                <a:cs typeface="Calibri"/>
              </a:rPr>
              <a:t>¿Cuáles de estas estrategias son fáciles de implementar de manera constante y cuáles son difíciles de implementar de manera constante? ¿Por qué?</a:t>
            </a:r>
          </a:p>
        </p:txBody>
      </p:sp>
      <p:sp>
        <p:nvSpPr>
          <p:cNvPr id="3" name="Content Placeholder 2">
            <a:extLst>
              <a:ext uri="{FF2B5EF4-FFF2-40B4-BE49-F238E27FC236}">
                <a16:creationId xmlns:a16="http://schemas.microsoft.com/office/drawing/2014/main" xmlns="" id="{1FD830F5-B0BF-467D-A07A-82A81D8EAA26}"/>
              </a:ext>
            </a:extLst>
          </p:cNvPr>
          <p:cNvSpPr>
            <a:spLocks noGrp="1"/>
          </p:cNvSpPr>
          <p:nvPr>
            <p:ph idx="1"/>
          </p:nvPr>
        </p:nvSpPr>
        <p:spPr>
          <a:xfrm>
            <a:off x="838200" y="2796987"/>
            <a:ext cx="10515600" cy="3611469"/>
          </a:xfrm>
        </p:spPr>
        <p:txBody>
          <a:bodyPr/>
          <a:lstStyle/>
          <a:p>
            <a:endParaRPr lang="en-US" dirty="0"/>
          </a:p>
        </p:txBody>
      </p:sp>
      <p:sp>
        <p:nvSpPr>
          <p:cNvPr id="5" name="Rectangle 4">
            <a:extLst>
              <a:ext uri="{FF2B5EF4-FFF2-40B4-BE49-F238E27FC236}">
                <a16:creationId xmlns:a16="http://schemas.microsoft.com/office/drawing/2014/main" xmlns="" id="{99B29558-139A-4390-B178-BBA0F156F6E0}"/>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B11A968E-911D-44A8-8FF4-830E98E5D3CA}"/>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2E9A8C-CB57-4C44-AF14-40918C06D80E}"/>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D176E7E-E100-4148-AC45-3221DCEDC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15039723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947597" y="576263"/>
            <a:ext cx="10515600" cy="2852737"/>
          </a:xfrm>
        </p:spPr>
        <p:txBody>
          <a:bodyPr/>
          <a:lstStyle/>
          <a:p>
            <a:pPr algn="ctr"/>
            <a:r>
              <a:rPr lang="es-US" sz="6000" b="1" i="0" strike="noStrike" cap="none" spc="0" baseline="0">
                <a:solidFill>
                  <a:srgbClr val="000000"/>
                </a:solidFill>
                <a:effectLst/>
                <a:latin typeface="Calibri"/>
                <a:ea typeface="Calibri"/>
                <a:cs typeface="Calibri"/>
              </a:rPr>
              <a:t>Reflexiones</a:t>
            </a:r>
          </a:p>
        </p:txBody>
      </p:sp>
      <p:sp>
        <p:nvSpPr>
          <p:cNvPr id="4" name="Text Placeholder 3">
            <a:extLst>
              <a:ext uri="{FF2B5EF4-FFF2-40B4-BE49-F238E27FC236}">
                <a16:creationId xmlns:a16="http://schemas.microsoft.com/office/drawing/2014/main" xmlns="" id="{2EEF449E-5C7A-44D0-BAB9-521CFAD42347}"/>
              </a:ext>
            </a:extLst>
          </p:cNvPr>
          <p:cNvSpPr>
            <a:spLocks noGrp="1"/>
          </p:cNvSpPr>
          <p:nvPr>
            <p:ph type="body" idx="1"/>
          </p:nvPr>
        </p:nvSpPr>
        <p:spPr/>
        <p:txBody>
          <a:bodyPr>
            <a:normAutofit/>
          </a:bodyPr>
          <a:lstStyle/>
          <a:p>
            <a:pPr algn="ctr"/>
            <a:r>
              <a:rPr lang="es-US" sz="3200" b="0" i="0" strike="noStrike" cap="none" spc="0" baseline="0">
                <a:solidFill>
                  <a:srgbClr val="000000"/>
                </a:solidFill>
                <a:effectLst/>
                <a:latin typeface="Calibri"/>
                <a:ea typeface="Calibri"/>
                <a:cs typeface="Calibri"/>
              </a:rPr>
              <a:t>¿Cómo pueden promover positivamente la protección contra las gotitas respiratorias en el trabajo?</a:t>
            </a:r>
          </a:p>
        </p:txBody>
      </p:sp>
      <p:sp>
        <p:nvSpPr>
          <p:cNvPr id="6" name="Rectangle 5">
            <a:extLst>
              <a:ext uri="{FF2B5EF4-FFF2-40B4-BE49-F238E27FC236}">
                <a16:creationId xmlns:a16="http://schemas.microsoft.com/office/drawing/2014/main" xmlns="" id="{A3B43AB0-6BA7-4C4B-8951-10214857F956}"/>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B2167D9-8410-4BE6-88CE-EB5677B3557C}"/>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27994141-4259-4620-9EA1-F6117F786BFF}"/>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67D83DD-2235-4D2E-94F3-55CB94E89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289367" y="260046"/>
            <a:ext cx="10515600" cy="1325563"/>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289367" y="1471479"/>
            <a:ext cx="11505236" cy="4883022"/>
          </a:xfrm>
        </p:spPr>
        <p:txBody>
          <a:bodyPr>
            <a:normAutofit fontScale="90000"/>
          </a:bodyPr>
          <a:lstStyle/>
          <a:p>
            <a:pPr lvl="0"/>
            <a:r>
              <a:rPr lang="es-US" sz="3000" b="1" i="0" strike="noStrike" cap="none" spc="0" baseline="0">
                <a:solidFill>
                  <a:srgbClr val="000000"/>
                </a:solidFill>
                <a:effectLst/>
                <a:latin typeface="Calibri"/>
                <a:ea typeface="Calibri"/>
                <a:cs typeface="Calibri"/>
              </a:rPr>
              <a:t>Nuestra respiración contiene mucha agua que normalmente no se puede ver.</a:t>
            </a:r>
          </a:p>
          <a:p>
            <a:pPr lvl="1"/>
            <a:r>
              <a:rPr lang="es-US" sz="2800" b="0" i="0" strike="noStrike" cap="none" spc="0" baseline="0">
                <a:solidFill>
                  <a:srgbClr val="000000"/>
                </a:solidFill>
                <a:effectLst/>
                <a:latin typeface="Calibri"/>
                <a:ea typeface="Calibri"/>
                <a:cs typeface="Calibri"/>
              </a:rPr>
              <a:t>Cuando vemos nuestra respiración en el aire frío o vemos que nuestros anteojos se empañan cuando usamos una mascarilla, lo que vemos es toda el agua que hay en nuestra respiración.</a:t>
            </a:r>
          </a:p>
          <a:p>
            <a:pPr lvl="1"/>
            <a:r>
              <a:rPr lang="es-US" sz="2800" b="0" i="0" strike="noStrike" cap="none" spc="0" baseline="0">
                <a:solidFill>
                  <a:srgbClr val="000000"/>
                </a:solidFill>
                <a:effectLst/>
                <a:latin typeface="Calibri"/>
                <a:ea typeface="Calibri"/>
                <a:cs typeface="Calibri"/>
              </a:rPr>
              <a:t>Esas son nuestras gotitas respiratorias.</a:t>
            </a:r>
          </a:p>
          <a:p>
            <a:pPr marL="457200" lvl="1" indent="0">
              <a:buNone/>
            </a:pPr>
            <a:endParaRPr lang="en-US" sz="2800"/>
          </a:p>
          <a:p>
            <a:pPr lvl="0"/>
            <a:r>
              <a:rPr lang="es-US" sz="3000" b="1" i="0" strike="noStrike" cap="none" spc="0" baseline="0">
                <a:solidFill>
                  <a:srgbClr val="000000"/>
                </a:solidFill>
                <a:effectLst/>
                <a:latin typeface="Calibri"/>
                <a:ea typeface="Calibri"/>
                <a:cs typeface="Calibri"/>
              </a:rPr>
              <a:t>La forma principal en que el SARS-CoV-2, el virus que causa el COVID-19, se transmite entre las personas es a través de las gotitas respiratorias.</a:t>
            </a:r>
          </a:p>
          <a:p>
            <a:pPr lvl="1"/>
            <a:r>
              <a:rPr lang="es-US" sz="2800" b="0" i="0" strike="noStrike" cap="none" spc="0" baseline="0">
                <a:solidFill>
                  <a:srgbClr val="000000"/>
                </a:solidFill>
                <a:effectLst/>
                <a:latin typeface="Calibri"/>
                <a:ea typeface="Calibri"/>
                <a:cs typeface="Calibri"/>
              </a:rPr>
              <a:t>Cuando alguien está infectado con SARS-CoV-2, las gotitas que exhalan tienen partículas del virus.</a:t>
            </a:r>
          </a:p>
          <a:p>
            <a:pPr lvl="1"/>
            <a:r>
              <a:rPr lang="es-US" sz="2800" b="0" i="0" strike="noStrike" cap="none" spc="0" baseline="0">
                <a:solidFill>
                  <a:srgbClr val="000000"/>
                </a:solidFill>
                <a:effectLst/>
                <a:latin typeface="Calibri"/>
                <a:ea typeface="Calibri"/>
                <a:cs typeface="Calibri"/>
              </a:rPr>
              <a:t>Las personas que están cerca pueden inhalar las gotitas o las gotitas pueden caer en sus ojos y pueden infectarse</a:t>
            </a:r>
            <a:r>
              <a:rPr lang="es-US" sz="3200" b="0" i="0" strike="noStrike" cap="none" spc="0" baseline="0">
                <a:solidFill>
                  <a:srgbClr val="000000"/>
                </a:solidFill>
                <a:effectLst/>
                <a:latin typeface="Calibri"/>
                <a:ea typeface="Calibri"/>
                <a:cs typeface="Calibri"/>
              </a:rPr>
              <a:t>.</a:t>
            </a:r>
          </a:p>
          <a:p>
            <a:pPr marL="0" indent="0">
              <a:buNone/>
            </a:pPr>
            <a:endParaRPr lang="en-US"/>
          </a:p>
        </p:txBody>
      </p:sp>
      <p:sp>
        <p:nvSpPr>
          <p:cNvPr id="5" name="Rectangle 4">
            <a:extLst>
              <a:ext uri="{FF2B5EF4-FFF2-40B4-BE49-F238E27FC236}">
                <a16:creationId xmlns:a16="http://schemas.microsoft.com/office/drawing/2014/main" xmlns="" id="{E041224C-9CD2-4443-A1F3-BC2AC8DDA4D4}"/>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70C56AD-7DED-4D4D-B5CB-DB83D0B264FA}"/>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18F43BB-5D90-4146-A5F4-C1020D70C945}"/>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46FBA69-9A22-4510-B261-4AFA085C8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6E8AA8-DFEE-41A6-B756-7571B1A59A87}">
  <ds:schemaRefs>
    <ds:schemaRef ds:uri="http://schemas.microsoft.com/sharepoint/v3/contenttype/forms"/>
  </ds:schemaRefs>
</ds:datastoreItem>
</file>

<file path=customXml/itemProps2.xml><?xml version="1.0" encoding="utf-8"?>
<ds:datastoreItem xmlns:ds="http://schemas.openxmlformats.org/officeDocument/2006/customXml" ds:itemID="{B72EA43E-2B94-42E1-93C0-81945D129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F12757-ADF9-46E2-B9BB-2B79D8C93CDE}">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1483b978-e15e-4754-9528-54c1cd79355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Widescreen</PresentationFormat>
  <Paragraphs>98</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Tema 3: Cómo las gotitas respiratorias propagan el COVID-19 [Fecha de la capacitación]</vt:lpstr>
      <vt:lpstr>Programa</vt:lpstr>
      <vt:lpstr>Objetivos de aprendizaje</vt:lpstr>
      <vt:lpstr>Video: ¿Qué es una gotita respiratoria? ¿Por qué es importante?</vt:lpstr>
      <vt:lpstr>Imagen de un hombre estornudando</vt:lpstr>
      <vt:lpstr>¿Qué está haciendo su centro para evitar que las personas inhalen las gotitas respiratorias de los demás? </vt:lpstr>
      <vt:lpstr>¿Cuáles de estas estrategias son fáciles de implementar de manera constante y cuáles son difíciles de implementar de manera constante? ¿Por qué?</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Jac Abbott</cp:lastModifiedBy>
  <cp:revision>113</cp:revision>
  <dcterms:created xsi:type="dcterms:W3CDTF">2020-12-07T18:24:10Z</dcterms:created>
  <dcterms:modified xsi:type="dcterms:W3CDTF">2021-09-09T16:10:00Z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6d9c63c1-a95e-48cf-8313-1d7fc3f1a0d5</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2020-12-07T18:29:47Z</vt:lpwstr>
  </property>
  <property fmtid="{D5CDD505-2E9C-101B-9397-08002B2CF9AE}" pid="9" name="MSIP_Label_7b94a7b8-f06c-4dfe-bdcc-9b548fd58c31_SiteId">
    <vt:lpwstr>9ce70869-60db-44fd-abe8-d2767077fc8f</vt:lpwstr>
  </property>
</Properties>
</file>