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95" r:id="rId5"/>
    <p:sldId id="257" r:id="rId6"/>
    <p:sldId id="299" r:id="rId7"/>
    <p:sldId id="298" r:id="rId8"/>
    <p:sldId id="281" r:id="rId9"/>
    <p:sldId id="297" r:id="rId10"/>
    <p:sldId id="280" r:id="rId11"/>
    <p:sldId id="296" r:id="rId12"/>
    <p:sldId id="294" r:id="rId13"/>
    <p:sldId id="266"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dra" initials="K" lastIdx="0" clrIdx="0">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41737" autoAdjust="0"/>
  </p:normalViewPr>
  <p:slideViewPr>
    <p:cSldViewPr snapToGrid="0">
      <p:cViewPr varScale="1">
        <p:scale>
          <a:sx n="48" d="100"/>
          <a:sy n="48" d="100"/>
        </p:scale>
        <p:origin x="540" y="48"/>
      </p:cViewPr>
      <p:guideLst/>
    </p:cSldViewPr>
  </p:slideViewPr>
  <p:notesTextViewPr>
    <p:cViewPr>
      <p:scale>
        <a:sx n="1" d="1"/>
        <a:sy n="1" d="1"/>
      </p:scale>
      <p:origin x="0" y="0"/>
    </p:cViewPr>
  </p:notesTextViewPr>
  <p:sorterViewPr>
    <p:cViewPr>
      <p:scale>
        <a:sx n="100" d="100"/>
        <a:sy n="100" d="100"/>
      </p:scale>
      <p:origin x="0" y="-3332"/>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ring, Jacqueline M. (CDC/DDID/NCEZID/DHQP)" userId="39b54e8a-75b3-4198-bd57-c5a7d40723ea" providerId="ADAL" clId="{9CFF351D-769D-4990-89CF-5AFDA2D53D0C}"/>
    <pc:docChg chg="modSld">
      <pc:chgData name="Woodring, Jacqueline M. (CDC/DDID/NCEZID/DHQP)" userId="39b54e8a-75b3-4198-bd57-c5a7d40723ea" providerId="ADAL" clId="{9CFF351D-769D-4990-89CF-5AFDA2D53D0C}" dt="2021-08-31T16:37:05.622" v="0"/>
      <pc:docMkLst>
        <pc:docMk/>
      </pc:docMkLst>
      <pc:sldChg chg="modNotesTx">
        <pc:chgData name="Woodring, Jacqueline M. (CDC/DDID/NCEZID/DHQP)" userId="39b54e8a-75b3-4198-bd57-c5a7d40723ea" providerId="ADAL" clId="{9CFF351D-769D-4990-89CF-5AFDA2D53D0C}" dt="2021-08-31T16:37:05.622" v="0"/>
        <pc:sldMkLst>
          <pc:docMk/>
          <pc:sldMk cId="262925176" sldId="298"/>
        </pc:sldMkLst>
      </pc:sldChg>
    </pc:docChg>
  </pc:docChgLst>
  <pc:docChgLst>
    <pc:chgData name="Jacqueline" userId="39b54e8a-75b3-4198-bd57-c5a7d40723ea" providerId="ADAL" clId="{9CFF351D-769D-4990-89CF-5AFDA2D53D0C}"/>
    <pc:docChg chg="modSld">
      <pc:chgData name="Jacqueline" userId="39b54e8a-75b3-4198-bd57-c5a7d40723ea" providerId="ADAL" clId="{9CFF351D-769D-4990-89CF-5AFDA2D53D0C}" dt="2021-08-26T17:02:47.116" v="3"/>
      <pc:docMkLst>
        <pc:docMk/>
      </pc:docMkLst>
      <pc:sldChg chg="modNotesTx">
        <pc:chgData name="Jacqueline" userId="39b54e8a-75b3-4198-bd57-c5a7d40723ea" providerId="ADAL" clId="{9CFF351D-769D-4990-89CF-5AFDA2D53D0C}" dt="2021-08-26T17:02:47.116" v="3"/>
        <pc:sldMkLst>
          <pc:docMk/>
          <pc:sldMk cId="262925176" sldId="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974D8-C24E-4518-B2CE-BF4C3226336F}"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B524A1-94C5-4507-860D-79678A824046}" type="slidenum">
              <a:rPr lang="en-US" smtClean="0"/>
              <a:t>‹#›</a:t>
            </a:fld>
            <a:endParaRPr lang="en-US"/>
          </a:p>
        </p:txBody>
      </p:sp>
    </p:spTree>
    <p:extLst>
      <p:ext uri="{BB962C8B-B14F-4D97-AF65-F5344CB8AC3E}">
        <p14:creationId xmlns:p14="http://schemas.microsoft.com/office/powerpoint/2010/main" val="1019396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a:solidFill>
                  <a:srgbClr val="000000"/>
                </a:solidFill>
                <a:effectLst/>
                <a:latin typeface="Calibri"/>
                <a:ea typeface="Calibri"/>
                <a:cs typeface="Calibri"/>
              </a:rPr>
              <a:t>Los participantes inician la sesión y se acomodan.</a:t>
            </a:r>
          </a:p>
          <a:p>
            <a:endParaRPr lang="en-US"/>
          </a:p>
        </p:txBody>
      </p:sp>
      <p:sp>
        <p:nvSpPr>
          <p:cNvPr id="4" name="Slide Number Placeholder 3"/>
          <p:cNvSpPr>
            <a:spLocks noGrp="1"/>
          </p:cNvSpPr>
          <p:nvPr>
            <p:ph type="sldNum" sz="quarter" idx="5"/>
          </p:nvPr>
        </p:nvSpPr>
        <p:spPr/>
        <p:txBody>
          <a:bodyPr/>
          <a:lstStyle/>
          <a:p>
            <a:fld id="{FEE8254A-E05E-4EC6-867C-6103578296D5}" type="slidenum">
              <a:rPr lang="en-US" smtClean="0"/>
              <a:t>1</a:t>
            </a:fld>
            <a:endParaRPr lang="en-US"/>
          </a:p>
        </p:txBody>
      </p:sp>
    </p:spTree>
    <p:extLst>
      <p:ext uri="{BB962C8B-B14F-4D97-AF65-F5344CB8AC3E}">
        <p14:creationId xmlns:p14="http://schemas.microsoft.com/office/powerpoint/2010/main" val="1003287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[Tenga en cuenta que los temas del kit de herramientas se presentan en secuencia, con la expectativa de que los participantes progresen a medida que avanza la serie. Sin embargo, puede mezclar y combinar contenido para satisfacer las necesidades de los participantes y deberá ajustar el guion de ejemplo a continuación].</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Guion</a:t>
            </a:r>
          </a:p>
          <a:p>
            <a:r>
              <a:rPr lang="es-US" sz="1200" b="0" i="0" strike="noStrike" cap="none" spc="0" baseline="0" dirty="0">
                <a:solidFill>
                  <a:srgbClr val="000000"/>
                </a:solidFill>
                <a:effectLst/>
                <a:latin typeface="Calibri"/>
                <a:ea typeface="Calibri"/>
                <a:cs typeface="Calibri"/>
              </a:rPr>
              <a:t>“¡Bienvenidos! Hoy nos centraremos en el concepto importante de las gotitas respiratorias y cómo propagan el COVID-19.</a:t>
            </a:r>
          </a:p>
          <a:p>
            <a:r>
              <a:rPr lang="es-US" sz="1200" b="0" i="0" strike="noStrike" cap="none" spc="0" baseline="0" dirty="0">
                <a:solidFill>
                  <a:srgbClr val="000000"/>
                </a:solidFill>
                <a:effectLst/>
                <a:latin typeface="Calibri"/>
                <a:ea typeface="Calibri"/>
                <a:cs typeface="Calibri"/>
              </a:rPr>
              <a:t> “La vez pasada, hablamos sobre los virus y cómo explicar estos conceptos a los demás. Hoy vamos a hablar sobre algo que ha sido un tema candente desde que surgió el COVID-19 por primera vez: las gotitas respiratorias. </a:t>
            </a:r>
            <a:r>
              <a:rPr lang="es-US" sz="1200" b="1" i="0" strike="noStrike" cap="none" spc="0" baseline="0" dirty="0">
                <a:solidFill>
                  <a:srgbClr val="000000"/>
                </a:solidFill>
                <a:effectLst/>
                <a:latin typeface="Calibri"/>
                <a:ea typeface="Calibri"/>
                <a:cs typeface="Calibri"/>
              </a:rPr>
              <a:t>¿Qué son? ¿Cómo propagan el COVID-19?</a:t>
            </a:r>
            <a:r>
              <a:rPr lang="es-US" sz="1200" b="0" i="0" strike="noStrike" cap="none" spc="0" baseline="0" dirty="0">
                <a:solidFill>
                  <a:srgbClr val="000000"/>
                </a:solidFill>
                <a:effectLst/>
                <a:latin typeface="Calibri"/>
                <a:ea typeface="Calibri"/>
                <a:cs typeface="Calibri"/>
              </a:rPr>
              <a:t> Sabemos lo importantes que son estas preguntas y, a veces, es difícil explicar estas ideas a los demás”.</a:t>
            </a:r>
          </a:p>
          <a:p>
            <a:endParaRPr lang="en-US" dirty="0"/>
          </a:p>
        </p:txBody>
      </p:sp>
      <p:sp>
        <p:nvSpPr>
          <p:cNvPr id="4" name="Slide Number Placeholder 3"/>
          <p:cNvSpPr>
            <a:spLocks noGrp="1"/>
          </p:cNvSpPr>
          <p:nvPr>
            <p:ph type="sldNum" sz="quarter" idx="5"/>
          </p:nvPr>
        </p:nvSpPr>
        <p:spPr/>
        <p:txBody>
          <a:bodyPr/>
          <a:lstStyle/>
          <a:p>
            <a:fld id="{65B524A1-94C5-4507-860D-79678A824046}" type="slidenum">
              <a:rPr lang="en-US" smtClean="0"/>
              <a:t>2</a:t>
            </a:fld>
            <a:endParaRPr lang="en-US"/>
          </a:p>
        </p:txBody>
      </p:sp>
    </p:spTree>
    <p:extLst>
      <p:ext uri="{BB962C8B-B14F-4D97-AF65-F5344CB8AC3E}">
        <p14:creationId xmlns:p14="http://schemas.microsoft.com/office/powerpoint/2010/main" val="4132342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Acceder al video aquí: </a:t>
            </a:r>
          </a:p>
          <a:p>
            <a:pPr marL="0" indent="0">
              <a:buNone/>
            </a:pPr>
            <a:r>
              <a:rPr lang="es-US" sz="1200" b="1" i="0" strike="noStrike" cap="none" spc="0" baseline="0" dirty="0">
                <a:solidFill>
                  <a:srgbClr val="000000"/>
                </a:solidFill>
                <a:effectLst/>
                <a:latin typeface="Calibri"/>
                <a:ea typeface="Calibri"/>
                <a:cs typeface="Calibri"/>
              </a:rPr>
              <a:t>Lista de videos en YouTube del Proyecto Firstline: </a:t>
            </a:r>
            <a:r>
              <a:rPr lang="es-US" sz="1200" b="0" i="0" strike="noStrike" cap="none" spc="0" baseline="0" dirty="0">
                <a:solidFill>
                  <a:srgbClr val="000000"/>
                </a:solidFill>
                <a:effectLst/>
                <a:latin typeface="Calibri"/>
                <a:ea typeface="Calibri"/>
                <a:cs typeface="Calibri"/>
              </a:rPr>
              <a:t>https://www.youtube.com/watch?v=eiuCeBt3itQ</a:t>
            </a:r>
          </a:p>
          <a:p>
            <a:pPr marL="0" indent="0">
              <a:buNone/>
            </a:pPr>
            <a:endParaRPr lang="es-US" sz="1200" b="0" i="0" strike="noStrike" kern="1200" cap="none" spc="0" baseline="0" dirty="0">
              <a:solidFill>
                <a:srgbClr val="000000"/>
              </a:solidFill>
              <a:effectLst/>
              <a:latin typeface="Calibri"/>
              <a:ea typeface="+mn-ea"/>
              <a:cs typeface="Calibri"/>
            </a:endParaRPr>
          </a:p>
          <a:p>
            <a:pPr marL="0" marR="0">
              <a:lnSpc>
                <a:spcPct val="107000"/>
              </a:lnSpc>
              <a:spcBef>
                <a:spcPts val="0"/>
              </a:spcBef>
              <a:spcAft>
                <a:spcPts val="800"/>
              </a:spcAft>
            </a:pPr>
            <a:r>
              <a:rPr lang="es-ES" sz="1050" dirty="0" smtClean="0">
                <a:effectLst/>
                <a:latin typeface="Calibri" panose="020F0502020204030204" pitchFamily="34" charset="0"/>
                <a:ea typeface="Calibri" panose="020F0502020204030204" pitchFamily="34" charset="0"/>
                <a:cs typeface="Arial" panose="020B0604020202020204" pitchFamily="34" charset="0"/>
              </a:rPr>
              <a:t>Los videos están en inglés, pero para activar los subtítulos en español en YouTube, sigan los siguientes pasos:</a:t>
            </a:r>
            <a:endParaRPr lang="en-US" sz="105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050" dirty="0" smtClean="0">
                <a:effectLst/>
                <a:latin typeface="Calibri" panose="020F0502020204030204" pitchFamily="34" charset="0"/>
                <a:ea typeface="Calibri" panose="020F0502020204030204" pitchFamily="34" charset="0"/>
                <a:cs typeface="Arial" panose="020B0604020202020204" pitchFamily="34" charset="0"/>
              </a:rPr>
              <a:t>Hagan clic en el botón que dice "CC", "</a:t>
            </a:r>
            <a:r>
              <a:rPr lang="es-ES" sz="105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050" dirty="0" smtClean="0">
                <a:effectLst/>
                <a:latin typeface="Calibri" panose="020F0502020204030204" pitchFamily="34" charset="0"/>
                <a:ea typeface="Calibri" panose="020F0502020204030204" pitchFamily="34" charset="0"/>
                <a:cs typeface="Arial" panose="020B0604020202020204" pitchFamily="34" charset="0"/>
              </a:rPr>
              <a:t>/</a:t>
            </a:r>
            <a:r>
              <a:rPr lang="es-ES" sz="105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050" dirty="0" smtClean="0">
                <a:effectLst/>
                <a:latin typeface="Calibri" panose="020F0502020204030204" pitchFamily="34" charset="0"/>
                <a:ea typeface="Calibri" panose="020F0502020204030204" pitchFamily="34" charset="0"/>
                <a:cs typeface="Arial" panose="020B0604020202020204" pitchFamily="34" charset="0"/>
              </a:rPr>
              <a:t> </a:t>
            </a:r>
            <a:r>
              <a:rPr lang="es-ES" sz="105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050" dirty="0" smtClean="0">
                <a:effectLst/>
                <a:latin typeface="Calibri" panose="020F0502020204030204" pitchFamily="34" charset="0"/>
                <a:ea typeface="Calibri" panose="020F0502020204030204" pitchFamily="34" charset="0"/>
                <a:cs typeface="Arial" panose="020B0604020202020204" pitchFamily="34" charset="0"/>
              </a:rPr>
              <a:t>", para activar los subtítulos.</a:t>
            </a:r>
            <a:endParaRPr lang="en-US" sz="105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05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050" dirty="0" err="1" smtClean="0">
                <a:effectLst/>
                <a:latin typeface="Calibri" panose="020F0502020204030204" pitchFamily="34" charset="0"/>
                <a:ea typeface="Calibri" panose="020F0502020204030204" pitchFamily="34" charset="0"/>
                <a:cs typeface="Arial" panose="020B0604020202020204" pitchFamily="34" charset="0"/>
              </a:rPr>
              <a:t>settings</a:t>
            </a:r>
            <a:r>
              <a:rPr lang="es-ES" sz="1050" dirty="0" smtClean="0">
                <a:effectLst/>
                <a:latin typeface="Calibri" panose="020F0502020204030204" pitchFamily="34" charset="0"/>
                <a:ea typeface="Calibri" panose="020F0502020204030204" pitchFamily="34" charset="0"/>
                <a:cs typeface="Arial" panose="020B0604020202020204" pitchFamily="34" charset="0"/>
              </a:rPr>
              <a:t>” que está a la derecha del botón de "</a:t>
            </a:r>
            <a:r>
              <a:rPr lang="es-ES" sz="105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050" dirty="0" smtClean="0">
                <a:effectLst/>
                <a:latin typeface="Calibri" panose="020F0502020204030204" pitchFamily="34" charset="0"/>
                <a:ea typeface="Calibri" panose="020F0502020204030204" pitchFamily="34" charset="0"/>
                <a:cs typeface="Arial" panose="020B0604020202020204" pitchFamily="34" charset="0"/>
              </a:rPr>
              <a:t> </a:t>
            </a:r>
            <a:r>
              <a:rPr lang="es-ES" sz="105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050" dirty="0" smtClean="0">
                <a:effectLst/>
                <a:latin typeface="Calibri" panose="020F0502020204030204" pitchFamily="34" charset="0"/>
                <a:ea typeface="Calibri" panose="020F0502020204030204" pitchFamily="34" charset="0"/>
                <a:cs typeface="Arial" panose="020B0604020202020204" pitchFamily="34" charset="0"/>
              </a:rPr>
              <a:t>" (CC).</a:t>
            </a:r>
            <a:endParaRPr lang="en-US" sz="105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05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05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050" dirty="0" smtClean="0">
                <a:effectLst/>
                <a:latin typeface="Calibri" panose="020F0502020204030204" pitchFamily="34" charset="0"/>
                <a:ea typeface="Calibri" panose="020F0502020204030204" pitchFamily="34" charset="0"/>
                <a:cs typeface="Arial" panose="020B0604020202020204" pitchFamily="34" charset="0"/>
              </a:rPr>
              <a:t>/CC”.</a:t>
            </a:r>
            <a:endParaRPr lang="en-US" sz="105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05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050" dirty="0" err="1" smtClean="0">
                <a:effectLst/>
                <a:latin typeface="Calibri" panose="020F0502020204030204" pitchFamily="34" charset="0"/>
                <a:ea typeface="Calibri" panose="020F0502020204030204" pitchFamily="34" charset="0"/>
                <a:cs typeface="Arial" panose="020B0604020202020204" pitchFamily="34" charset="0"/>
              </a:rPr>
              <a:t>Autotranslate</a:t>
            </a:r>
            <a:r>
              <a:rPr lang="es-ES" sz="1050" dirty="0" smtClean="0">
                <a:effectLst/>
                <a:latin typeface="Calibri" panose="020F0502020204030204" pitchFamily="34" charset="0"/>
                <a:ea typeface="Calibri" panose="020F0502020204030204" pitchFamily="34" charset="0"/>
                <a:cs typeface="Arial" panose="020B0604020202020204" pitchFamily="34" charset="0"/>
              </a:rPr>
              <a:t>”.</a:t>
            </a:r>
            <a:endParaRPr lang="en-US" sz="105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s-ES" sz="1050" smtClean="0">
                <a:effectLst/>
                <a:latin typeface="Calibri" panose="020F0502020204030204" pitchFamily="34" charset="0"/>
                <a:ea typeface="Calibri" panose="020F0502020204030204" pitchFamily="34" charset="0"/>
                <a:cs typeface="Arial" panose="020B0604020202020204" pitchFamily="34" charset="0"/>
              </a:rPr>
              <a:t>Seleccionen “Spanish” de la lista de idiomas disponibles.</a:t>
            </a:r>
            <a:endParaRPr lang="en-US" sz="105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EE8254A-E05E-4EC6-867C-6103578296D5}" type="slidenum">
              <a:rPr lang="en-US" smtClean="0"/>
              <a:t>4</a:t>
            </a:fld>
            <a:endParaRPr lang="en-US"/>
          </a:p>
        </p:txBody>
      </p:sp>
    </p:spTree>
    <p:extLst>
      <p:ext uri="{BB962C8B-B14F-4D97-AF65-F5344CB8AC3E}">
        <p14:creationId xmlns:p14="http://schemas.microsoft.com/office/powerpoint/2010/main" val="4001621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a:t>
            </a:r>
            <a:r>
              <a:rPr lang="es-US" sz="1200" b="1" i="0" strike="noStrike" cap="none" spc="0" baseline="0" dirty="0">
                <a:solidFill>
                  <a:srgbClr val="000000"/>
                </a:solidFill>
                <a:effectLst/>
                <a:latin typeface="Calibri"/>
                <a:ea typeface="Calibri"/>
                <a:cs typeface="Calibri"/>
              </a:rPr>
              <a:t>Antes de analizar cómo se relacionan las gotitas respiratorias con su vida laboral, ¿cuántos de ustedes han visto imágenes como esta?</a:t>
            </a:r>
            <a:r>
              <a:rPr lang="es-US" sz="1200" b="0" i="0" strike="noStrike" cap="none" spc="0" baseline="0" dirty="0">
                <a:solidFill>
                  <a:srgbClr val="000000"/>
                </a:solidFill>
                <a:effectLst/>
                <a:latin typeface="Calibri"/>
                <a:ea typeface="Calibri"/>
                <a:cs typeface="Calibri"/>
              </a:rPr>
              <a:t> Cuando vemos fotos como esta, es fácil entender por qué estas pequeñas gotitas son importantes y por qué nos preocupamos por evitar que las personas inhalen las gotitas respiratorias de los demás”.</a:t>
            </a:r>
          </a:p>
          <a:p>
            <a:endParaRPr lang="en-US" dirty="0"/>
          </a:p>
        </p:txBody>
      </p:sp>
      <p:sp>
        <p:nvSpPr>
          <p:cNvPr id="4" name="Slide Number Placeholder 3"/>
          <p:cNvSpPr>
            <a:spLocks noGrp="1"/>
          </p:cNvSpPr>
          <p:nvPr>
            <p:ph type="sldNum" sz="quarter" idx="5"/>
          </p:nvPr>
        </p:nvSpPr>
        <p:spPr/>
        <p:txBody>
          <a:bodyPr/>
          <a:lstStyle/>
          <a:p>
            <a:fld id="{FEE8254A-E05E-4EC6-867C-6103578296D5}" type="slidenum">
              <a:rPr lang="en-US" smtClean="0"/>
              <a:t>5</a:t>
            </a:fld>
            <a:endParaRPr lang="en-US"/>
          </a:p>
        </p:txBody>
      </p:sp>
    </p:spTree>
    <p:extLst>
      <p:ext uri="{BB962C8B-B14F-4D97-AF65-F5344CB8AC3E}">
        <p14:creationId xmlns:p14="http://schemas.microsoft.com/office/powerpoint/2010/main" val="2278307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1" i="0" strike="noStrike" cap="none" spc="0" baseline="0" dirty="0">
                <a:solidFill>
                  <a:srgbClr val="000000"/>
                </a:solidFill>
                <a:effectLst/>
                <a:latin typeface="Calibri"/>
                <a:ea typeface="Calibri"/>
                <a:cs typeface="Calibri"/>
              </a:rPr>
              <a:t>“Entonces, ¿cuáles son algunas de las cosas que está haciendo su centro para evitar que las personas inhalen las gotitas respiratorias de los demás?”.</a:t>
            </a:r>
          </a:p>
          <a:p>
            <a:r>
              <a:rPr lang="es-US" sz="1200" b="0" i="0" strike="noStrike" cap="none" spc="0" baseline="0" dirty="0">
                <a:solidFill>
                  <a:srgbClr val="000000"/>
                </a:solidFill>
                <a:effectLst/>
                <a:latin typeface="Calibri"/>
                <a:ea typeface="Calibri"/>
                <a:cs typeface="Calibri"/>
              </a:rPr>
              <a:t>[Después de las respuestas]</a:t>
            </a:r>
          </a:p>
          <a:p>
            <a:r>
              <a:rPr lang="es-US" sz="1200" b="0" i="0" strike="noStrike" cap="none" spc="0" baseline="0" dirty="0">
                <a:solidFill>
                  <a:srgbClr val="000000"/>
                </a:solidFill>
                <a:effectLst/>
                <a:latin typeface="Calibri"/>
                <a:ea typeface="Calibri"/>
                <a:cs typeface="Calibri"/>
              </a:rPr>
              <a:t>“Algunas de estas estrategias son fáciles de implementar y otras son mucho más difíciles”.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EE8254A-E05E-4EC6-867C-6103578296D5}" type="slidenum">
              <a:rPr lang="en-US" smtClean="0"/>
              <a:t>6</a:t>
            </a:fld>
            <a:endParaRPr lang="en-US"/>
          </a:p>
        </p:txBody>
      </p:sp>
    </p:spTree>
    <p:extLst>
      <p:ext uri="{BB962C8B-B14F-4D97-AF65-F5344CB8AC3E}">
        <p14:creationId xmlns:p14="http://schemas.microsoft.com/office/powerpoint/2010/main" val="2940564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“Piensen en su propio rol en la promoción de las estrategias que acabamos de analizar en su centro. Antes de cerrar, me gustaría alentar a cada uno de ustedes a reflexionar por un momento sobre su propio trabajo y cómo pueden promover positivamente la protección contra las gotitas respiratorias en el trabajo. Voy a hacer una pausa de 60 segundos e invitarlos a escribir algunas medidas que podrían tomar, o que ya toman y que les gustaría afirmar”.</a:t>
            </a: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Dé a los participantes un minuto completo para reflexionar].</a:t>
            </a:r>
          </a:p>
          <a:p>
            <a:r>
              <a:rPr lang="es-US" sz="1200" b="0" i="0" strike="noStrike" cap="none" spc="0" baseline="0" dirty="0">
                <a:solidFill>
                  <a:srgbClr val="000000"/>
                </a:solidFill>
                <a:effectLst/>
                <a:latin typeface="Calibri"/>
                <a:ea typeface="Calibri"/>
                <a:cs typeface="Calibri"/>
              </a:rPr>
              <a:t>“Continuaremos tomándonos este momento al final de cada sección, porque es importante seguir pensando en cómo cada uno de nosotros podemos sentirnos empoderados para actuar por nuestra propia salud y la salud de los demás”.</a:t>
            </a:r>
          </a:p>
          <a:p>
            <a:endParaRPr lang="en-US" dirty="0"/>
          </a:p>
        </p:txBody>
      </p:sp>
      <p:sp>
        <p:nvSpPr>
          <p:cNvPr id="4" name="Slide Number Placeholder 3"/>
          <p:cNvSpPr>
            <a:spLocks noGrp="1"/>
          </p:cNvSpPr>
          <p:nvPr>
            <p:ph type="sldNum" sz="quarter" idx="5"/>
          </p:nvPr>
        </p:nvSpPr>
        <p:spPr/>
        <p:txBody>
          <a:bodyPr/>
          <a:lstStyle/>
          <a:p>
            <a:fld id="{65B524A1-94C5-4507-860D-79678A824046}" type="slidenum">
              <a:rPr lang="en-US" smtClean="0"/>
              <a:t>7</a:t>
            </a:fld>
            <a:endParaRPr lang="en-US"/>
          </a:p>
        </p:txBody>
      </p:sp>
    </p:spTree>
    <p:extLst>
      <p:ext uri="{BB962C8B-B14F-4D97-AF65-F5344CB8AC3E}">
        <p14:creationId xmlns:p14="http://schemas.microsoft.com/office/powerpoint/2010/main" val="2594571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“Espero que hayan disfrutado la conversación de hoy. Aquí he puesto algunos mensajes importantes que deben recordar y que pueden revisar cuando lo deseen después de la sesión de hoy”.</a:t>
            </a:r>
          </a:p>
          <a:p>
            <a:endParaRPr lang="en-US" dirty="0"/>
          </a:p>
        </p:txBody>
      </p:sp>
      <p:sp>
        <p:nvSpPr>
          <p:cNvPr id="4" name="Slide Number Placeholder 3"/>
          <p:cNvSpPr>
            <a:spLocks noGrp="1"/>
          </p:cNvSpPr>
          <p:nvPr>
            <p:ph type="sldNum" sz="quarter" idx="5"/>
          </p:nvPr>
        </p:nvSpPr>
        <p:spPr/>
        <p:txBody>
          <a:bodyPr/>
          <a:lstStyle/>
          <a:p>
            <a:fld id="{FEE8254A-E05E-4EC6-867C-6103578296D5}" type="slidenum">
              <a:rPr lang="en-US" smtClean="0"/>
              <a:t>8</a:t>
            </a:fld>
            <a:endParaRPr lang="en-US"/>
          </a:p>
        </p:txBody>
      </p:sp>
    </p:spTree>
    <p:extLst>
      <p:ext uri="{BB962C8B-B14F-4D97-AF65-F5344CB8AC3E}">
        <p14:creationId xmlns:p14="http://schemas.microsoft.com/office/powerpoint/2010/main" val="2074404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“La próxima vez, comenzaremos a hablar sobre cómo los virus se propagan de las superficies a las personas. </a:t>
            </a:r>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Mientras tanto, pueden seguir explorando estos temas por su cuenta, usando los recursos de esta diapositiva. También, pueden seguirnos en las redes sociales”.</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9</a:t>
            </a:fld>
            <a:endParaRPr lang="en-US"/>
          </a:p>
        </p:txBody>
      </p:sp>
    </p:spTree>
    <p:extLst>
      <p:ext uri="{BB962C8B-B14F-4D97-AF65-F5344CB8AC3E}">
        <p14:creationId xmlns:p14="http://schemas.microsoft.com/office/powerpoint/2010/main" val="3969087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[El facilitador debe agregar información sobre cómo acceder al formulario]</a:t>
            </a:r>
          </a:p>
          <a:p>
            <a:endParaRPr lang="en-US" dirty="0"/>
          </a:p>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“Y finalmente, hágannos saber si disfrutaron la sesión de hoy completando el siguiente formulario de comentarios. Gracias nuevamente por acompañarnos hoy”.</a:t>
            </a:r>
          </a:p>
          <a:p>
            <a:endParaRPr lang="en-US" dirty="0"/>
          </a:p>
        </p:txBody>
      </p:sp>
      <p:sp>
        <p:nvSpPr>
          <p:cNvPr id="4" name="Slide Number Placeholder 3"/>
          <p:cNvSpPr>
            <a:spLocks noGrp="1"/>
          </p:cNvSpPr>
          <p:nvPr>
            <p:ph type="sldNum" sz="quarter" idx="5"/>
          </p:nvPr>
        </p:nvSpPr>
        <p:spPr/>
        <p:txBody>
          <a:bodyPr/>
          <a:lstStyle/>
          <a:p>
            <a:fld id="{65B524A1-94C5-4507-860D-79678A824046}" type="slidenum">
              <a:rPr lang="en-US" smtClean="0"/>
              <a:t>10</a:t>
            </a:fld>
            <a:endParaRPr lang="en-US"/>
          </a:p>
        </p:txBody>
      </p:sp>
    </p:spTree>
    <p:extLst>
      <p:ext uri="{BB962C8B-B14F-4D97-AF65-F5344CB8AC3E}">
        <p14:creationId xmlns:p14="http://schemas.microsoft.com/office/powerpoint/2010/main" val="1695371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B1A8D9D-B9B8-4894-A146-87C7FEDF1913}"/>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A8F06D-DA8D-4436-A216-677230E4C7E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6586C8-BB1B-49FF-AA3B-9B83184DEE36}"/>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190147-5DF6-43FF-AD6B-75998BB519EF}"/>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8DA944E-46CD-40C6-B9AA-11021501604D}"/>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A9368A4-F2BC-4522-AD61-20864D909C61}"/>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D29AC6-B3B4-4EE3-96E8-AEDD7EDC30BE}"/>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8" name="Footer Placeholder 7">
            <a:extLst>
              <a:ext uri="{FF2B5EF4-FFF2-40B4-BE49-F238E27FC236}">
                <a16:creationId xmlns:a16="http://schemas.microsoft.com/office/drawing/2014/main" xmlns=""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E8F1406-3FCE-49BA-A62C-985BC42FCEE9}"/>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4" name="Footer Placeholder 3">
            <a:extLst>
              <a:ext uri="{FF2B5EF4-FFF2-40B4-BE49-F238E27FC236}">
                <a16:creationId xmlns:a16="http://schemas.microsoft.com/office/drawing/2014/main" xmlns=""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B1E381E-6CA5-45AF-8C90-2B6726CDD4E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3" name="Footer Placeholder 2">
            <a:extLst>
              <a:ext uri="{FF2B5EF4-FFF2-40B4-BE49-F238E27FC236}">
                <a16:creationId xmlns:a16="http://schemas.microsoft.com/office/drawing/2014/main" xmlns=""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47551A-0CC8-4C7B-8753-6C67C763BF5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5C56599-665E-4E25-9ED4-A1420B253BD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8B089790-F4B6-46A7-BB28-7B74A9A9EF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Project Firstline is For You. Asian female pictured on top left with pink background, Hispanic male on the top right pictured in mustard yellow background, African American pictured on bottom left with teal background, and African American female pictured on bottom right with orange background. A shield is located on bottom left of portraits with three human figures with one having a mask and stethoscope on. Project Firstline - CDC's National Training Collaborative for Healthcare Infection Prevention and Control. ">
            <a:extLst>
              <a:ext uri="{FF2B5EF4-FFF2-40B4-BE49-F238E27FC236}">
                <a16:creationId xmlns:a16="http://schemas.microsoft.com/office/drawing/2014/main" xmlns="" id="{534F661A-80C9-4A12-B283-6ADB89D44B3D}"/>
              </a:ext>
              <a:ext uri="{C183D7F6-B498-43B3-948B-1728B52AA6E4}">
                <adec:decorative xmlns:adec="http://schemas.microsoft.com/office/drawing/2017/decorative" xmlns="" val="0"/>
              </a:ext>
            </a:extLst>
          </p:cNvPr>
          <p:cNvPicPr>
            <a:picLocks noChangeAspect="1"/>
          </p:cNvPicPr>
          <p:nvPr/>
        </p:nvPicPr>
        <p:blipFill>
          <a:blip r:embed="rId3">
            <a:extLst>
              <a:ext uri="{28A0092B-C50C-407E-A947-70E740481C1C}">
                <a14:useLocalDpi xmlns:a14="http://schemas.microsoft.com/office/drawing/2010/main" val="0"/>
              </a:ext>
            </a:extLst>
          </a:blip>
          <a:srcRect t="6201" b="5314"/>
          <a:stretch>
            <a:fillRect/>
          </a:stretch>
        </p:blipFill>
        <p:spPr>
          <a:xfrm>
            <a:off x="323697" y="255704"/>
            <a:ext cx="11544300" cy="5745912"/>
          </a:xfrm>
          <a:prstGeom prst="rect">
            <a:avLst/>
          </a:prstGeom>
        </p:spPr>
      </p:pic>
      <p:grpSp>
        <p:nvGrpSpPr>
          <p:cNvPr id="17" name="Group 16">
            <a:extLst>
              <a:ext uri="{FF2B5EF4-FFF2-40B4-BE49-F238E27FC236}">
                <a16:creationId xmlns:a16="http://schemas.microsoft.com/office/drawing/2014/main" xmlns="" id="{9DE3F54D-33BC-4382-A2AB-5E002F0F116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5" y="5029199"/>
            <a:ext cx="12228128" cy="1828800"/>
            <a:chOff x="-305" y="2987478"/>
            <a:chExt cx="12188952" cy="1828800"/>
          </a:xfrm>
        </p:grpSpPr>
        <p:sp>
          <p:nvSpPr>
            <p:cNvPr id="12" name="Freeform: Shape 17">
              <a:extLst>
                <a:ext uri="{FF2B5EF4-FFF2-40B4-BE49-F238E27FC236}">
                  <a16:creationId xmlns:a16="http://schemas.microsoft.com/office/drawing/2014/main" xmlns="" id="{6798451A-4EC8-4869-8DFB-BCE4E00BE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60ECD12F-47FF-48FE-A827-069775A8AD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48928757-970C-4B99-9F9C-0C07E4A945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1" name="Freeform: Shape 20">
              <a:extLst>
                <a:ext uri="{FF2B5EF4-FFF2-40B4-BE49-F238E27FC236}">
                  <a16:creationId xmlns:a16="http://schemas.microsoft.com/office/drawing/2014/main" xmlns="" id="{1213505B-6136-49EC-951C-1FDA2A6C5B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1">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grpSp>
      <p:sp>
        <p:nvSpPr>
          <p:cNvPr id="22" name="Title 1">
            <a:extLst>
              <a:ext uri="{FF2B5EF4-FFF2-40B4-BE49-F238E27FC236}">
                <a16:creationId xmlns:a16="http://schemas.microsoft.com/office/drawing/2014/main" xmlns="" id="{16C2F7C1-96DB-4A56-9759-C2401AB11E37}"/>
              </a:ext>
            </a:extLst>
          </p:cNvPr>
          <p:cNvSpPr>
            <a:spLocks noGrp="1"/>
          </p:cNvSpPr>
          <p:nvPr>
            <p:ph type="title"/>
          </p:nvPr>
        </p:nvSpPr>
        <p:spPr>
          <a:xfrm>
            <a:off x="928183" y="5880830"/>
            <a:ext cx="10592174" cy="1000655"/>
          </a:xfrm>
        </p:spPr>
        <p:txBody>
          <a:bodyPr vert="horz" lIns="91440" tIns="45720" rIns="91440" bIns="45720" rtlCol="0" anchor="t">
            <a:normAutofit/>
          </a:bodyPr>
          <a:lstStyle/>
          <a:p>
            <a:pPr algn="ctr"/>
            <a:r>
              <a:rPr lang="es-US" sz="3200" b="1" i="0" strike="noStrike" cap="none" spc="0" baseline="0" dirty="0">
                <a:solidFill>
                  <a:srgbClr val="2F5597"/>
                </a:solidFill>
                <a:effectLst/>
                <a:latin typeface="Calibri"/>
                <a:ea typeface="Calibri"/>
                <a:cs typeface="Calibri"/>
              </a:rPr>
              <a:t>Tema 3: Cómo las gotitas respiratorias propagan el COVID-19</a:t>
            </a:r>
            <a:r>
              <a:rPr sz="3200" dirty="0"/>
              <a:t/>
            </a:r>
            <a:br>
              <a:rPr sz="3200" dirty="0"/>
            </a:br>
            <a:r>
              <a:rPr lang="es-US" sz="3200" b="1" i="0" strike="noStrike" cap="none" spc="0" baseline="0" dirty="0">
                <a:solidFill>
                  <a:srgbClr val="2F5597"/>
                </a:solidFill>
                <a:effectLst/>
                <a:latin typeface="Calibri"/>
                <a:ea typeface="Calibri"/>
                <a:cs typeface="Calibri"/>
              </a:rPr>
              <a:t>[Fecha de la capacitación]</a:t>
            </a:r>
          </a:p>
        </p:txBody>
      </p:sp>
      <p:pic>
        <p:nvPicPr>
          <p:cNvPr id="11" name="Picture 2" descr="El Proyecto Firstline es para usted. Mujer asiática en la foto superior izquierda con fondo rosa, hombre hispano en la foto superior derecha con fondo amarillo mostaza, afroamericano en la foto inferior izquierda con fondo verde azulado y mujer afroamericana en la foto inferior derecha con fondo naranja. Hay un escudo en la parte inferior a la izquierda de los retratos con tres figuras humanas; una de ellas tiene una mascarilla y un estetoscopio. Proyecto Firstline: capacitación nacional de los CDC en colaboración para la prevención y el control de infecciones en la atención médica. ">
            <a:extLst>
              <a:ext uri="{FF2B5EF4-FFF2-40B4-BE49-F238E27FC236}">
                <a16:creationId xmlns:a16="http://schemas.microsoft.com/office/drawing/2014/main" xmlns="" id="{0AC0859A-9272-4929-8DFC-0835DC4C10DC}"/>
              </a:ext>
            </a:extLst>
          </p:cNvPr>
          <p:cNvPicPr>
            <a:picLocks noChangeAspect="1"/>
          </p:cNvPicPr>
          <p:nvPr/>
        </p:nvPicPr>
        <p:blipFill>
          <a:blip r:embed="rId4"/>
          <a:stretch>
            <a:fillRect/>
          </a:stretch>
        </p:blipFill>
        <p:spPr>
          <a:xfrm>
            <a:off x="174196" y="133660"/>
            <a:ext cx="11631168" cy="5815584"/>
          </a:xfrm>
          <a:prstGeom prst="rect">
            <a:avLst/>
          </a:prstGeom>
        </p:spPr>
      </p:pic>
      <p:sp>
        <p:nvSpPr>
          <p:cNvPr id="13" name="Title 1">
            <a:extLst>
              <a:ext uri="{FF2B5EF4-FFF2-40B4-BE49-F238E27FC236}">
                <a16:creationId xmlns:a16="http://schemas.microsoft.com/office/drawing/2014/main" xmlns="" id="{4A0581B2-323C-4893-9793-70F724013DA7}"/>
              </a:ext>
            </a:extLst>
          </p:cNvPr>
          <p:cNvSpPr txBox="1"/>
          <p:nvPr/>
        </p:nvSpPr>
        <p:spPr>
          <a:xfrm>
            <a:off x="323698" y="1373740"/>
            <a:ext cx="4681654" cy="3178200"/>
          </a:xfrm>
          <a:prstGeom prst="rect">
            <a:avLst/>
          </a:prstGeom>
          <a:solidFill>
            <a:srgbClr val="005DA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6000" b="1" i="0" strike="noStrike" cap="none" spc="0" baseline="0">
                <a:solidFill>
                  <a:srgbClr val="F6DA52"/>
                </a:solidFill>
                <a:effectLst/>
                <a:latin typeface="Calibri"/>
                <a:ea typeface="Calibri"/>
                <a:cs typeface="Calibri"/>
              </a:rPr>
              <a:t>EL PROYECTO</a:t>
            </a:r>
            <a:r>
              <a:rPr sz="6000"/>
              <a:t/>
            </a:r>
            <a:br>
              <a:rPr sz="6000"/>
            </a:br>
            <a:r>
              <a:rPr lang="es-US" sz="6000" b="1" i="0" strike="noStrike" cap="none" spc="0" baseline="0">
                <a:solidFill>
                  <a:srgbClr val="F6DA52"/>
                </a:solidFill>
                <a:effectLst/>
                <a:latin typeface="Calibri"/>
                <a:ea typeface="Calibri"/>
                <a:cs typeface="Calibri"/>
              </a:rPr>
              <a:t>FIRSTLINE</a:t>
            </a:r>
            <a:r>
              <a:rPr sz="6000"/>
              <a:t/>
            </a:r>
            <a:br>
              <a:rPr sz="6000"/>
            </a:br>
            <a:r>
              <a:rPr lang="es-US" sz="6000" b="1" i="0" strike="noStrike" cap="none" spc="0" baseline="0">
                <a:solidFill>
                  <a:srgbClr val="FFFFFF"/>
                </a:solidFill>
                <a:effectLst/>
                <a:latin typeface="Calibri"/>
                <a:ea typeface="Calibri"/>
                <a:cs typeface="Calibri"/>
              </a:rPr>
              <a:t>ES PARA</a:t>
            </a:r>
            <a:r>
              <a:rPr sz="6000"/>
              <a:t/>
            </a:r>
            <a:br>
              <a:rPr sz="6000"/>
            </a:br>
            <a:r>
              <a:rPr lang="es-US" sz="6000" b="1" i="0" strike="noStrike" cap="none" spc="0" baseline="0">
                <a:solidFill>
                  <a:srgbClr val="F6DA52"/>
                </a:solidFill>
                <a:effectLst/>
                <a:latin typeface="Calibri"/>
                <a:ea typeface="Calibri"/>
                <a:cs typeface="Calibri"/>
              </a:rPr>
              <a:t>USTED</a:t>
            </a:r>
          </a:p>
        </p:txBody>
      </p:sp>
    </p:spTree>
    <p:extLst>
      <p:ext uri="{BB962C8B-B14F-4D97-AF65-F5344CB8AC3E}">
        <p14:creationId xmlns:p14="http://schemas.microsoft.com/office/powerpoint/2010/main" val="254310523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rabajadora de la salud hispana en la foto con fondo rosado, azul, amarillo y tostado. La foto incluye el siguiente título: El proyecto Firstline es para usted. ">
            <a:extLst>
              <a:ext uri="{FF2B5EF4-FFF2-40B4-BE49-F238E27FC236}">
                <a16:creationId xmlns:a16="http://schemas.microsoft.com/office/drawing/2014/main" xmlns="" id="{B8BB146C-40C8-4633-BA68-07BB045BC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018" y="260046"/>
            <a:ext cx="8918982" cy="5320947"/>
          </a:xfrm>
          <a:prstGeom prst="rect">
            <a:avLst/>
          </a:prstGeom>
          <a:effectLst>
            <a:glow rad="63500">
              <a:schemeClr val="bg1">
                <a:alpha val="7000"/>
              </a:schemeClr>
            </a:glow>
            <a:softEdge rad="635000"/>
          </a:effectLst>
        </p:spPr>
      </p:pic>
      <p:sp>
        <p:nvSpPr>
          <p:cNvPr id="2" name="Title 1">
            <a:extLst>
              <a:ext uri="{FF2B5EF4-FFF2-40B4-BE49-F238E27FC236}">
                <a16:creationId xmlns:a16="http://schemas.microsoft.com/office/drawing/2014/main" xmlns="" id="{4A0581B2-323C-4893-9793-70F724013DA7}"/>
              </a:ext>
            </a:extLst>
          </p:cNvPr>
          <p:cNvSpPr>
            <a:spLocks noGrp="1"/>
          </p:cNvSpPr>
          <p:nvPr>
            <p:ph type="title"/>
          </p:nvPr>
        </p:nvSpPr>
        <p:spPr>
          <a:xfrm>
            <a:off x="261258" y="996496"/>
            <a:ext cx="3929743" cy="1325563"/>
          </a:xfrm>
        </p:spPr>
        <p:txBody>
          <a:bodyPr/>
          <a:lstStyle/>
          <a:p>
            <a:r>
              <a:rPr lang="es-US" sz="4400" b="0" i="0" strike="noStrike" cap="none" spc="0" baseline="0" dirty="0">
                <a:solidFill>
                  <a:srgbClr val="000000"/>
                </a:solidFill>
                <a:effectLst/>
                <a:latin typeface="Calibri Light"/>
                <a:ea typeface="Calibri Light" charset="0"/>
                <a:cs typeface="Calibri Light" charset="0"/>
              </a:rPr>
              <a:t>Formulario de comentarios</a:t>
            </a:r>
          </a:p>
        </p:txBody>
      </p:sp>
      <p:sp>
        <p:nvSpPr>
          <p:cNvPr id="4" name="Rectangle 3">
            <a:extLst>
              <a:ext uri="{FF2B5EF4-FFF2-40B4-BE49-F238E27FC236}">
                <a16:creationId xmlns:a16="http://schemas.microsoft.com/office/drawing/2014/main" xmlns="" id="{17884092-EBF6-4DE5-808D-1E10C30DBAF9}"/>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79E26928-8554-405C-A7C9-98A0D1C0319E}"/>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7B3F7B39-9490-4FD7-B1EE-5997D3C2DB9E}"/>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767C73E7-1D50-4710-9B69-97C7F30352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7166" y="6195331"/>
            <a:ext cx="1634834" cy="613913"/>
          </a:xfrm>
          <a:prstGeom prst="rect">
            <a:avLst/>
          </a:prstGeom>
        </p:spPr>
      </p:pic>
      <p:sp>
        <p:nvSpPr>
          <p:cNvPr id="8" name="Title 1">
            <a:extLst>
              <a:ext uri="{FF2B5EF4-FFF2-40B4-BE49-F238E27FC236}">
                <a16:creationId xmlns:a16="http://schemas.microsoft.com/office/drawing/2014/main" xmlns="" id="{4A0581B2-323C-4893-9793-70F724013DA7}"/>
              </a:ext>
            </a:extLst>
          </p:cNvPr>
          <p:cNvSpPr txBox="1"/>
          <p:nvPr/>
        </p:nvSpPr>
        <p:spPr>
          <a:xfrm>
            <a:off x="7842738" y="1241667"/>
            <a:ext cx="4071011" cy="3312748"/>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4800" b="1" i="0" strike="noStrike" cap="none" spc="0" baseline="0">
                <a:solidFill>
                  <a:srgbClr val="000000"/>
                </a:solidFill>
                <a:effectLst/>
                <a:latin typeface="Calibri"/>
                <a:ea typeface="Calibri"/>
                <a:cs typeface="Calibri"/>
              </a:rPr>
              <a:t>EL PROYECTO</a:t>
            </a:r>
            <a:r>
              <a:rPr sz="4800"/>
              <a:t/>
            </a:r>
            <a:br>
              <a:rPr sz="4800"/>
            </a:br>
            <a:r>
              <a:rPr lang="es-US" sz="4800" b="1" i="0" strike="noStrike" cap="none" spc="0" baseline="0">
                <a:solidFill>
                  <a:srgbClr val="000000"/>
                </a:solidFill>
                <a:effectLst/>
                <a:latin typeface="Calibri"/>
                <a:ea typeface="Calibri"/>
                <a:cs typeface="Calibri"/>
              </a:rPr>
              <a:t>FIRSTLINE</a:t>
            </a:r>
            <a:r>
              <a:rPr sz="4800"/>
              <a:t/>
            </a:r>
            <a:br>
              <a:rPr sz="4800"/>
            </a:br>
            <a:r>
              <a:rPr lang="es-US" sz="4800" b="1" i="0" strike="noStrike" cap="none" spc="0" baseline="0">
                <a:solidFill>
                  <a:srgbClr val="000000"/>
                </a:solidFill>
                <a:effectLst/>
                <a:latin typeface="Calibri"/>
                <a:ea typeface="Calibri"/>
                <a:cs typeface="Calibri"/>
              </a:rPr>
              <a:t>ES PARA</a:t>
            </a:r>
            <a:r>
              <a:rPr sz="4800"/>
              <a:t/>
            </a:r>
            <a:br>
              <a:rPr sz="4800"/>
            </a:br>
            <a:r>
              <a:rPr lang="es-US" sz="4800" b="1" i="0" strike="noStrike" cap="none" spc="0" baseline="0">
                <a:solidFill>
                  <a:srgbClr val="000000"/>
                </a:solidFill>
                <a:effectLst/>
                <a:latin typeface="Calibri"/>
                <a:ea typeface="Calibri"/>
                <a:cs typeface="Calibri"/>
              </a:rPr>
              <a:t>USTED</a:t>
            </a:r>
          </a:p>
        </p:txBody>
      </p:sp>
    </p:spTree>
    <p:extLst>
      <p:ext uri="{BB962C8B-B14F-4D97-AF65-F5344CB8AC3E}">
        <p14:creationId xmlns:p14="http://schemas.microsoft.com/office/powerpoint/2010/main" val="29279687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0BFBA-C5E4-4796-B1BA-2C74B474DBD9}"/>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Programa</a:t>
            </a:r>
          </a:p>
        </p:txBody>
      </p:sp>
      <p:sp>
        <p:nvSpPr>
          <p:cNvPr id="3" name="Content Placeholder 2">
            <a:extLst>
              <a:ext uri="{FF2B5EF4-FFF2-40B4-BE49-F238E27FC236}">
                <a16:creationId xmlns:a16="http://schemas.microsoft.com/office/drawing/2014/main" xmlns="" id="{EE37E44E-C09B-4823-8BE9-5B13697AB3A7}"/>
              </a:ext>
            </a:extLst>
          </p:cNvPr>
          <p:cNvSpPr>
            <a:spLocks noGrp="1"/>
          </p:cNvSpPr>
          <p:nvPr>
            <p:ph idx="1"/>
          </p:nvPr>
        </p:nvSpPr>
        <p:spPr/>
        <p:txBody>
          <a:bodyPr>
            <a:normAutofit/>
          </a:bodyPr>
          <a:lstStyle/>
          <a:p>
            <a:r>
              <a:rPr lang="es-US" sz="3200" b="0" i="0" strike="noStrike" cap="none" spc="0" baseline="0">
                <a:solidFill>
                  <a:srgbClr val="000000"/>
                </a:solidFill>
                <a:effectLst/>
                <a:latin typeface="Calibri"/>
                <a:ea typeface="Calibri"/>
                <a:cs typeface="Calibri"/>
              </a:rPr>
              <a:t>Introducción</a:t>
            </a:r>
          </a:p>
          <a:p>
            <a:r>
              <a:rPr lang="es-US" sz="3200" b="0" i="0" strike="noStrike" cap="none" spc="0" baseline="0">
                <a:solidFill>
                  <a:srgbClr val="000000"/>
                </a:solidFill>
                <a:effectLst/>
                <a:latin typeface="Calibri"/>
                <a:ea typeface="Calibri"/>
                <a:cs typeface="Calibri"/>
              </a:rPr>
              <a:t>Cómo las gotitas respiratorias propagan el COVID-19</a:t>
            </a:r>
          </a:p>
          <a:p>
            <a:pPr lvl="1"/>
            <a:r>
              <a:rPr lang="es-US" sz="2800" b="0" i="0" strike="noStrike" cap="none" spc="0" baseline="0">
                <a:solidFill>
                  <a:srgbClr val="000000"/>
                </a:solidFill>
                <a:effectLst/>
                <a:latin typeface="Calibri"/>
                <a:ea typeface="Calibri"/>
                <a:cs typeface="Calibri"/>
              </a:rPr>
              <a:t>Video</a:t>
            </a:r>
          </a:p>
          <a:p>
            <a:pPr lvl="1"/>
            <a:r>
              <a:rPr lang="es-US" sz="2800" b="0" i="0" strike="noStrike" cap="none" spc="0" baseline="0">
                <a:solidFill>
                  <a:srgbClr val="000000"/>
                </a:solidFill>
                <a:effectLst/>
                <a:latin typeface="Calibri"/>
                <a:ea typeface="Calibri"/>
                <a:cs typeface="Calibri"/>
              </a:rPr>
              <a:t>Conversación y reflexión</a:t>
            </a:r>
          </a:p>
          <a:p>
            <a:r>
              <a:rPr lang="es-US" sz="3200" b="0" i="0" strike="noStrike" cap="none" spc="0" baseline="0">
                <a:solidFill>
                  <a:srgbClr val="000000"/>
                </a:solidFill>
                <a:effectLst/>
                <a:latin typeface="Calibri"/>
                <a:ea typeface="Calibri"/>
                <a:cs typeface="Calibri"/>
              </a:rPr>
              <a:t>Formulario de comentarios de la sesión y próximos pasos </a:t>
            </a:r>
          </a:p>
          <a:p>
            <a:pPr marL="0" indent="0">
              <a:buNone/>
            </a:pPr>
            <a:endParaRPr lang="en-US" sz="3200"/>
          </a:p>
        </p:txBody>
      </p:sp>
      <p:sp>
        <p:nvSpPr>
          <p:cNvPr id="4" name="Rectangle 3">
            <a:extLst>
              <a:ext uri="{FF2B5EF4-FFF2-40B4-BE49-F238E27FC236}">
                <a16:creationId xmlns:a16="http://schemas.microsoft.com/office/drawing/2014/main" xmlns="" id="{B10E5867-B0F0-4BDC-9F5D-E203E48A6B5F}"/>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247950B-8D40-4851-A9FA-55162BF7D077}"/>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31B2FCCB-928D-48AA-86C3-6DA431F93444}"/>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FF3B2582-8BCE-443F-A7CA-219160635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166" y="6195331"/>
            <a:ext cx="1634834" cy="613913"/>
          </a:xfrm>
          <a:prstGeom prst="rect">
            <a:avLst/>
          </a:prstGeom>
        </p:spPr>
      </p:pic>
    </p:spTree>
    <p:extLst>
      <p:ext uri="{BB962C8B-B14F-4D97-AF65-F5344CB8AC3E}">
        <p14:creationId xmlns:p14="http://schemas.microsoft.com/office/powerpoint/2010/main" val="7997452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9DEA719F-DF5E-419A-A910-E3D3382B7E8D}"/>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Objetivos de aprendizaje</a:t>
            </a:r>
          </a:p>
        </p:txBody>
      </p:sp>
      <p:sp>
        <p:nvSpPr>
          <p:cNvPr id="3" name="Content Placeholder 2">
            <a:extLst>
              <a:ext uri="{FF2B5EF4-FFF2-40B4-BE49-F238E27FC236}">
                <a16:creationId xmlns:a16="http://schemas.microsoft.com/office/drawing/2014/main" xmlns="" id="{EE37E44E-C09B-4823-8BE9-5B13697AB3A7}"/>
              </a:ext>
            </a:extLst>
          </p:cNvPr>
          <p:cNvSpPr>
            <a:spLocks noGrp="1"/>
          </p:cNvSpPr>
          <p:nvPr>
            <p:ph idx="1"/>
          </p:nvPr>
        </p:nvSpPr>
        <p:spPr/>
        <p:txBody>
          <a:bodyPr>
            <a:normAutofit/>
          </a:bodyPr>
          <a:lstStyle/>
          <a:p>
            <a:pPr lvl="0"/>
            <a:r>
              <a:rPr lang="es-US" sz="3200" b="0" i="0" strike="noStrike" cap="none" spc="0" baseline="0" dirty="0">
                <a:solidFill>
                  <a:srgbClr val="000000"/>
                </a:solidFill>
                <a:effectLst/>
                <a:latin typeface="Calibri"/>
                <a:ea typeface="Calibri"/>
                <a:cs typeface="Calibri"/>
              </a:rPr>
              <a:t>Describir una (1) característica de las gotitas respiratorias. </a:t>
            </a:r>
          </a:p>
          <a:p>
            <a:pPr lvl="0"/>
            <a:r>
              <a:rPr lang="es-US" sz="3200" b="0" i="0" strike="noStrike" cap="none" spc="0" baseline="0" dirty="0">
                <a:solidFill>
                  <a:srgbClr val="000000"/>
                </a:solidFill>
                <a:effectLst/>
                <a:latin typeface="Calibri"/>
                <a:ea typeface="Calibri"/>
                <a:cs typeface="Calibri"/>
              </a:rPr>
              <a:t>Comprender una (1) manera principal en que el SARS-CoV-2 pasa de una persona a otra.</a:t>
            </a:r>
          </a:p>
          <a:p>
            <a:pPr lvl="0"/>
            <a:r>
              <a:rPr lang="es-US" sz="3200" b="0" i="0" strike="noStrike" cap="none" spc="0" baseline="0" dirty="0">
                <a:solidFill>
                  <a:srgbClr val="000000"/>
                </a:solidFill>
                <a:effectLst/>
                <a:latin typeface="Calibri"/>
                <a:ea typeface="Calibri"/>
                <a:cs typeface="Calibri"/>
              </a:rPr>
              <a:t>Explicar un (1) motivo por el cual las medidas de control de infecciones se centran en mantener las gotitas respiratorias fuera del aire y lejos de otras personas.</a:t>
            </a:r>
          </a:p>
          <a:p>
            <a:endParaRPr lang="en-US" sz="3200" dirty="0"/>
          </a:p>
        </p:txBody>
      </p:sp>
      <p:sp>
        <p:nvSpPr>
          <p:cNvPr id="4" name="Rectangle 3">
            <a:extLst>
              <a:ext uri="{FF2B5EF4-FFF2-40B4-BE49-F238E27FC236}">
                <a16:creationId xmlns:a16="http://schemas.microsoft.com/office/drawing/2014/main" xmlns="" id="{B10E5867-B0F0-4BDC-9F5D-E203E48A6B5F}"/>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247950B-8D40-4851-A9FA-55162BF7D077}"/>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31B2FCCB-928D-48AA-86C3-6DA431F93444}"/>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FF3B2582-8BCE-443F-A7CA-219160635E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7166" y="6195331"/>
            <a:ext cx="1634834" cy="613913"/>
          </a:xfrm>
          <a:prstGeom prst="rect">
            <a:avLst/>
          </a:prstGeom>
        </p:spPr>
      </p:pic>
    </p:spTree>
    <p:extLst>
      <p:ext uri="{BB962C8B-B14F-4D97-AF65-F5344CB8AC3E}">
        <p14:creationId xmlns:p14="http://schemas.microsoft.com/office/powerpoint/2010/main" val="295980879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806F0EA-AECB-4E60-B893-AF1C94EA6474}"/>
              </a:ext>
            </a:extLst>
          </p:cNvPr>
          <p:cNvSpPr>
            <a:spLocks noGrp="1"/>
          </p:cNvSpPr>
          <p:nvPr>
            <p:ph type="title"/>
          </p:nvPr>
        </p:nvSpPr>
        <p:spPr>
          <a:xfrm>
            <a:off x="250520" y="486388"/>
            <a:ext cx="10515600" cy="2852737"/>
          </a:xfrm>
        </p:spPr>
        <p:txBody>
          <a:bodyPr vert="horz" lIns="91440" tIns="45720" rIns="91440" bIns="45720" rtlCol="0" anchor="b">
            <a:normAutofit/>
          </a:bodyPr>
          <a:lstStyle/>
          <a:p>
            <a:r>
              <a:rPr lang="es-US" sz="2800" b="0" i="0" strike="noStrike" cap="none" spc="0" baseline="0">
                <a:solidFill>
                  <a:srgbClr val="000000"/>
                </a:solidFill>
                <a:effectLst/>
                <a:latin typeface="Calibri Light"/>
                <a:ea typeface="Calibri Light" charset="0"/>
                <a:cs typeface="Calibri Light" charset="0"/>
              </a:rPr>
              <a:t>Video: ¿Qué es una gotita respiratoria? ¿Por qué es importante?</a:t>
            </a:r>
          </a:p>
        </p:txBody>
      </p:sp>
      <p:pic>
        <p:nvPicPr>
          <p:cNvPr id="5" name="Picture 4">
            <a:extLst>
              <a:ext uri="{FF2B5EF4-FFF2-40B4-BE49-F238E27FC236}">
                <a16:creationId xmlns:a16="http://schemas.microsoft.com/office/drawing/2014/main" xmlns="" id="{63027F70-6658-4A21-BBCE-C47500891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4" name="Title 1">
            <a:extLst>
              <a:ext uri="{FF2B5EF4-FFF2-40B4-BE49-F238E27FC236}">
                <a16:creationId xmlns:a16="http://schemas.microsoft.com/office/drawing/2014/main" xmlns="" id="{4A0581B2-323C-4893-9793-70F724013DA7}"/>
              </a:ext>
            </a:extLst>
          </p:cNvPr>
          <p:cNvSpPr txBox="1"/>
          <p:nvPr/>
        </p:nvSpPr>
        <p:spPr>
          <a:xfrm>
            <a:off x="1537249" y="266835"/>
            <a:ext cx="9050542" cy="743817"/>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DENTRO DEL CONTROL DE INFECCIONES</a:t>
            </a:r>
          </a:p>
        </p:txBody>
      </p:sp>
      <p:sp>
        <p:nvSpPr>
          <p:cNvPr id="6" name="Title 1">
            <a:extLst>
              <a:ext uri="{FF2B5EF4-FFF2-40B4-BE49-F238E27FC236}">
                <a16:creationId xmlns:a16="http://schemas.microsoft.com/office/drawing/2014/main" xmlns="" id="{4A0581B2-323C-4893-9793-70F724013DA7}"/>
              </a:ext>
            </a:extLst>
          </p:cNvPr>
          <p:cNvSpPr txBox="1"/>
          <p:nvPr/>
        </p:nvSpPr>
        <p:spPr>
          <a:xfrm>
            <a:off x="165651" y="5627125"/>
            <a:ext cx="3263350" cy="693465"/>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EPISODIO 4</a:t>
            </a:r>
            <a:endParaRPr lang="en-US" sz="4000" b="1" dirty="0">
              <a:solidFill>
                <a:schemeClr val="bg1"/>
              </a:solidFill>
              <a:latin typeface="+mn-lt"/>
            </a:endParaRPr>
          </a:p>
        </p:txBody>
      </p:sp>
      <p:sp>
        <p:nvSpPr>
          <p:cNvPr id="7" name="Title 1">
            <a:extLst>
              <a:ext uri="{FF2B5EF4-FFF2-40B4-BE49-F238E27FC236}">
                <a16:creationId xmlns:a16="http://schemas.microsoft.com/office/drawing/2014/main" xmlns="" id="{4A0581B2-323C-4893-9793-70F724013DA7}"/>
              </a:ext>
            </a:extLst>
          </p:cNvPr>
          <p:cNvSpPr txBox="1"/>
          <p:nvPr/>
        </p:nvSpPr>
        <p:spPr>
          <a:xfrm>
            <a:off x="1570729" y="2326261"/>
            <a:ext cx="9050541" cy="220547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5400" b="1" i="0" strike="noStrike" cap="none" spc="0" baseline="0">
                <a:solidFill>
                  <a:srgbClr val="0E3E68"/>
                </a:solidFill>
                <a:effectLst/>
                <a:latin typeface="Calibri"/>
                <a:ea typeface="Calibri"/>
                <a:cs typeface="Calibri"/>
              </a:rPr>
              <a:t>¿QUÉ ES UNA GOTITA RESPIRATORIA? ¿POR QUÉ ES IMPORTANTE? </a:t>
            </a:r>
            <a:endParaRPr lang="en-US" sz="5400" b="1">
              <a:solidFill>
                <a:srgbClr val="0E3E68"/>
              </a:solidFill>
              <a:latin typeface="+mn-lt"/>
            </a:endParaRPr>
          </a:p>
        </p:txBody>
      </p:sp>
    </p:spTree>
    <p:extLst>
      <p:ext uri="{BB962C8B-B14F-4D97-AF65-F5344CB8AC3E}">
        <p14:creationId xmlns:p14="http://schemas.microsoft.com/office/powerpoint/2010/main" val="26292517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C0E80A-A96A-4F32-9255-0DD4E8D072C2}"/>
              </a:ext>
            </a:extLst>
          </p:cNvPr>
          <p:cNvSpPr>
            <a:spLocks noGrp="1"/>
          </p:cNvSpPr>
          <p:nvPr>
            <p:ph type="title"/>
          </p:nvPr>
        </p:nvSpPr>
        <p:spPr>
          <a:xfrm>
            <a:off x="733777" y="286349"/>
            <a:ext cx="10515600" cy="1325563"/>
          </a:xfrm>
        </p:spPr>
        <p:txBody>
          <a:bodyPr vert="horz" lIns="91440" tIns="45720" rIns="91440" bIns="45720" rtlCol="0" anchor="b">
            <a:normAutofit/>
          </a:bodyPr>
          <a:lstStyle/>
          <a:p>
            <a:r>
              <a:rPr lang="es-US" sz="2800" b="0" i="0" strike="noStrike" cap="none" spc="0" baseline="0">
                <a:solidFill>
                  <a:srgbClr val="000000"/>
                </a:solidFill>
                <a:effectLst/>
                <a:latin typeface="Calibri Light"/>
                <a:ea typeface="Calibri Light" charset="0"/>
                <a:cs typeface="Calibri Light" charset="0"/>
              </a:rPr>
              <a:t>Imagen de un hombre estornudando </a:t>
            </a:r>
          </a:p>
        </p:txBody>
      </p:sp>
      <p:pic>
        <p:nvPicPr>
          <p:cNvPr id="3" name="Picture 2" descr="Fondo negro, con un hombre estornudando y una cantidad excesiva de gotitas que salen disparadas de la boca. ">
            <a:extLst>
              <a:ext uri="{FF2B5EF4-FFF2-40B4-BE49-F238E27FC236}">
                <a16:creationId xmlns:a16="http://schemas.microsoft.com/office/drawing/2014/main" xmlns="" id="{7F87DC4D-4FB0-433F-8B76-3D76DBD4D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31732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9BC2A7-3208-445E-9F93-C8B0A1C6A743}"/>
              </a:ext>
            </a:extLst>
          </p:cNvPr>
          <p:cNvSpPr>
            <a:spLocks noGrp="1"/>
          </p:cNvSpPr>
          <p:nvPr>
            <p:ph type="title"/>
          </p:nvPr>
        </p:nvSpPr>
        <p:spPr>
          <a:xfrm>
            <a:off x="1003092" y="2766218"/>
            <a:ext cx="10515600" cy="1325563"/>
          </a:xfrm>
        </p:spPr>
        <p:txBody>
          <a:bodyPr>
            <a:normAutofit fontScale="90000"/>
          </a:bodyPr>
          <a:lstStyle/>
          <a:p>
            <a:pPr algn="ctr"/>
            <a:r>
              <a:rPr lang="es-US" sz="4400" b="1" i="0" strike="noStrike" cap="none" spc="0" baseline="0">
                <a:solidFill>
                  <a:srgbClr val="000000"/>
                </a:solidFill>
                <a:effectLst/>
                <a:latin typeface="Calibri"/>
                <a:ea typeface="Calibri"/>
                <a:cs typeface="Calibri"/>
              </a:rPr>
              <a:t>¿Qué está haciendo su centro para evitar que las personas inhalen las gotitas respiratorias de los demás? </a:t>
            </a:r>
          </a:p>
        </p:txBody>
      </p:sp>
      <p:pic>
        <p:nvPicPr>
          <p:cNvPr id="4" name="Picture 3">
            <a:extLst>
              <a:ext uri="{FF2B5EF4-FFF2-40B4-BE49-F238E27FC236}">
                <a16:creationId xmlns:a16="http://schemas.microsoft.com/office/drawing/2014/main" xmlns="" id="{53DE4860-7F87-4DBF-81D3-1FDC848DE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166" y="6195331"/>
            <a:ext cx="1634834" cy="613913"/>
          </a:xfrm>
          <a:prstGeom prst="rect">
            <a:avLst/>
          </a:prstGeom>
        </p:spPr>
      </p:pic>
      <p:sp>
        <p:nvSpPr>
          <p:cNvPr id="5" name="Rectangle 4">
            <a:extLst>
              <a:ext uri="{FF2B5EF4-FFF2-40B4-BE49-F238E27FC236}">
                <a16:creationId xmlns:a16="http://schemas.microsoft.com/office/drawing/2014/main" xmlns="" id="{294CB0CF-E472-4322-840C-F1585043D8F6}"/>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821D45D5-FFAA-44F9-8C28-35E982C831B7}"/>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66DA4381-198A-4618-80B5-3F504A39E1AB}"/>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453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D7DE5B-6395-4706-ADB4-65B62910D6FB}"/>
              </a:ext>
            </a:extLst>
          </p:cNvPr>
          <p:cNvSpPr>
            <a:spLocks noGrp="1"/>
          </p:cNvSpPr>
          <p:nvPr>
            <p:ph type="title"/>
          </p:nvPr>
        </p:nvSpPr>
        <p:spPr>
          <a:xfrm>
            <a:off x="702501" y="172964"/>
            <a:ext cx="10515600" cy="2852737"/>
          </a:xfrm>
        </p:spPr>
        <p:txBody>
          <a:bodyPr/>
          <a:lstStyle/>
          <a:p>
            <a:pPr algn="ctr"/>
            <a:r>
              <a:rPr lang="es-US" sz="6000" b="1" i="0" strike="noStrike" cap="none" spc="0" baseline="0">
                <a:solidFill>
                  <a:srgbClr val="000000"/>
                </a:solidFill>
                <a:effectLst/>
                <a:latin typeface="Calibri"/>
                <a:ea typeface="Calibri"/>
                <a:cs typeface="Calibri"/>
              </a:rPr>
              <a:t>Reflexiones</a:t>
            </a:r>
          </a:p>
        </p:txBody>
      </p:sp>
      <p:sp>
        <p:nvSpPr>
          <p:cNvPr id="4" name="Text Placeholder 3">
            <a:extLst>
              <a:ext uri="{FF2B5EF4-FFF2-40B4-BE49-F238E27FC236}">
                <a16:creationId xmlns:a16="http://schemas.microsoft.com/office/drawing/2014/main" xmlns="" id="{2EEF449E-5C7A-44D0-BAB9-521CFAD42347}"/>
              </a:ext>
            </a:extLst>
          </p:cNvPr>
          <p:cNvSpPr>
            <a:spLocks noGrp="1"/>
          </p:cNvSpPr>
          <p:nvPr>
            <p:ph type="body" idx="1"/>
          </p:nvPr>
        </p:nvSpPr>
        <p:spPr/>
        <p:txBody>
          <a:bodyPr>
            <a:normAutofit/>
          </a:bodyPr>
          <a:lstStyle/>
          <a:p>
            <a:pPr algn="ctr"/>
            <a:r>
              <a:rPr lang="es-US" sz="2800" b="0" i="0" strike="noStrike" cap="none" spc="0" baseline="0">
                <a:solidFill>
                  <a:srgbClr val="000000"/>
                </a:solidFill>
                <a:effectLst/>
                <a:latin typeface="Calibri"/>
                <a:ea typeface="Calibri"/>
                <a:cs typeface="Calibri"/>
              </a:rPr>
              <a:t>¿Cómo pueden promover positivamente la protección contra las gotitas respiratorias en el trabajo?</a:t>
            </a:r>
          </a:p>
        </p:txBody>
      </p:sp>
      <p:sp>
        <p:nvSpPr>
          <p:cNvPr id="5" name="Rectangle 4">
            <a:extLst>
              <a:ext uri="{FF2B5EF4-FFF2-40B4-BE49-F238E27FC236}">
                <a16:creationId xmlns:a16="http://schemas.microsoft.com/office/drawing/2014/main" xmlns="" id="{7AAF0C83-4A8D-4A14-9DE7-1743C1E28300}"/>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312E6DD6-C6AA-4117-8A3C-769A96EF1962}"/>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62A3B24-CACB-4990-B5DC-0807AB452DBB}"/>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F49991A3-3AA6-4E8F-939D-9B79C1A61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166" y="6195331"/>
            <a:ext cx="1634834" cy="613913"/>
          </a:xfrm>
          <a:prstGeom prst="rect">
            <a:avLst/>
          </a:prstGeom>
        </p:spPr>
      </p:pic>
    </p:spTree>
    <p:extLst>
      <p:ext uri="{BB962C8B-B14F-4D97-AF65-F5344CB8AC3E}">
        <p14:creationId xmlns:p14="http://schemas.microsoft.com/office/powerpoint/2010/main" val="86944578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FA2F2-84D3-4A1D-8539-228C59C72226}"/>
              </a:ext>
            </a:extLst>
          </p:cNvPr>
          <p:cNvSpPr>
            <a:spLocks noGrp="1"/>
          </p:cNvSpPr>
          <p:nvPr>
            <p:ph type="title"/>
          </p:nvPr>
        </p:nvSpPr>
        <p:spPr>
          <a:xfrm>
            <a:off x="238594" y="66529"/>
            <a:ext cx="10515600" cy="1325563"/>
          </a:xfrm>
        </p:spPr>
        <p:txBody>
          <a:bodyPr/>
          <a:lstStyle/>
          <a:p>
            <a:r>
              <a:rPr lang="es-US" sz="4400" b="1" i="0" strike="noStrike" cap="none" spc="0" baseline="0">
                <a:solidFill>
                  <a:srgbClr val="000000"/>
                </a:solidFill>
                <a:effectLst/>
                <a:latin typeface="Calibri"/>
                <a:ea typeface="Calibri"/>
                <a:cs typeface="Calibri"/>
              </a:rPr>
              <a:t>Mensajes clave</a:t>
            </a:r>
          </a:p>
        </p:txBody>
      </p:sp>
      <p:sp>
        <p:nvSpPr>
          <p:cNvPr id="3" name="Content Placeholder 2">
            <a:extLst>
              <a:ext uri="{FF2B5EF4-FFF2-40B4-BE49-F238E27FC236}">
                <a16:creationId xmlns:a16="http://schemas.microsoft.com/office/drawing/2014/main" xmlns="" id="{2ADFD298-E703-402F-8AFB-7CE5C421EDFC}"/>
              </a:ext>
            </a:extLst>
          </p:cNvPr>
          <p:cNvSpPr>
            <a:spLocks noGrp="1"/>
          </p:cNvSpPr>
          <p:nvPr>
            <p:ph idx="1"/>
          </p:nvPr>
        </p:nvSpPr>
        <p:spPr>
          <a:xfrm>
            <a:off x="229848" y="1102353"/>
            <a:ext cx="11962152" cy="5755647"/>
          </a:xfrm>
        </p:spPr>
        <p:txBody>
          <a:bodyPr>
            <a:normAutofit/>
          </a:bodyPr>
          <a:lstStyle/>
          <a:p>
            <a:pPr lvl="0"/>
            <a:r>
              <a:rPr lang="es-US" sz="3000" b="1" i="0" strike="noStrike" cap="none" spc="0" baseline="0">
                <a:solidFill>
                  <a:srgbClr val="000000"/>
                </a:solidFill>
                <a:effectLst/>
                <a:latin typeface="Calibri"/>
                <a:ea typeface="Calibri"/>
                <a:cs typeface="Calibri"/>
              </a:rPr>
              <a:t>Nuestra respiración contiene mucha agua que normalmente no se puede ver.</a:t>
            </a:r>
          </a:p>
          <a:p>
            <a:pPr lvl="1"/>
            <a:r>
              <a:rPr lang="es-US" sz="2800" b="0" i="0" strike="noStrike" cap="none" spc="0" baseline="0">
                <a:solidFill>
                  <a:srgbClr val="000000"/>
                </a:solidFill>
                <a:effectLst/>
                <a:latin typeface="Calibri"/>
                <a:ea typeface="Calibri"/>
                <a:cs typeface="Calibri"/>
              </a:rPr>
              <a:t>Cuando vemos nuestra respiración en el aire frío o vemos que nuestros anteojos se empañan cuando usamos una mascarilla, lo que vemos es toda el agua que hay en nuestra respiración.</a:t>
            </a:r>
          </a:p>
          <a:p>
            <a:pPr lvl="1"/>
            <a:r>
              <a:rPr lang="es-US" sz="2800" b="0" i="0" strike="noStrike" cap="none" spc="0" baseline="0">
                <a:solidFill>
                  <a:srgbClr val="000000"/>
                </a:solidFill>
                <a:effectLst/>
                <a:latin typeface="Calibri"/>
                <a:ea typeface="Calibri"/>
                <a:cs typeface="Calibri"/>
              </a:rPr>
              <a:t>Esas son nuestras gotitas respiratorias.</a:t>
            </a:r>
          </a:p>
          <a:p>
            <a:pPr marL="457200" lvl="1" indent="0">
              <a:buNone/>
            </a:pPr>
            <a:endParaRPr lang="en-US" sz="2800"/>
          </a:p>
          <a:p>
            <a:pPr lvl="0"/>
            <a:r>
              <a:rPr lang="es-US" sz="3000" b="1" i="0" strike="noStrike" cap="none" spc="0" baseline="0">
                <a:solidFill>
                  <a:srgbClr val="000000"/>
                </a:solidFill>
                <a:effectLst/>
                <a:latin typeface="Calibri"/>
                <a:ea typeface="Calibri"/>
                <a:cs typeface="Calibri"/>
              </a:rPr>
              <a:t>La forma principal en que el SARS-CoV-2, el virus que causa el COVID-19, se transmite entre las personas es a través de las gotitas respiratorias.</a:t>
            </a:r>
          </a:p>
          <a:p>
            <a:pPr lvl="1"/>
            <a:r>
              <a:rPr lang="es-US" sz="2800" b="0" i="0" strike="noStrike" cap="none" spc="0" baseline="0">
                <a:solidFill>
                  <a:srgbClr val="000000"/>
                </a:solidFill>
                <a:effectLst/>
                <a:latin typeface="Calibri"/>
                <a:ea typeface="Calibri"/>
                <a:cs typeface="Calibri"/>
              </a:rPr>
              <a:t>Cuando alguien está infectado con SARS-CoV-2, las gotitas que exhalan tienen partículas del virus.</a:t>
            </a:r>
          </a:p>
          <a:p>
            <a:pPr lvl="1"/>
            <a:r>
              <a:rPr lang="es-US" sz="2800" b="0" i="0" strike="noStrike" cap="none" spc="0" baseline="0">
                <a:solidFill>
                  <a:srgbClr val="000000"/>
                </a:solidFill>
                <a:effectLst/>
                <a:latin typeface="Calibri"/>
                <a:ea typeface="Calibri"/>
                <a:cs typeface="Calibri"/>
              </a:rPr>
              <a:t>Las personas que están cerca pueden inhalar las gotitas o las gotitas pueden caer en sus ojos y pueden infectarse</a:t>
            </a:r>
            <a:r>
              <a:rPr lang="es-US" sz="3200" b="0" i="0" strike="noStrike" cap="none" spc="0" baseline="0">
                <a:solidFill>
                  <a:srgbClr val="000000"/>
                </a:solidFill>
                <a:effectLst/>
                <a:latin typeface="Calibri"/>
                <a:ea typeface="Calibri"/>
                <a:cs typeface="Calibri"/>
              </a:rPr>
              <a:t>.</a:t>
            </a:r>
          </a:p>
          <a:p>
            <a:endParaRPr lang="en-US"/>
          </a:p>
        </p:txBody>
      </p:sp>
      <p:pic>
        <p:nvPicPr>
          <p:cNvPr id="4" name="Picture 3">
            <a:extLst>
              <a:ext uri="{FF2B5EF4-FFF2-40B4-BE49-F238E27FC236}">
                <a16:creationId xmlns:a16="http://schemas.microsoft.com/office/drawing/2014/main" xmlns="" id="{8668B67E-6FBB-468C-A112-61250BA747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166" y="6195331"/>
            <a:ext cx="1634834" cy="613913"/>
          </a:xfrm>
          <a:prstGeom prst="rect">
            <a:avLst/>
          </a:prstGeom>
        </p:spPr>
      </p:pic>
      <p:sp>
        <p:nvSpPr>
          <p:cNvPr id="5" name="Rectangle 4">
            <a:extLst>
              <a:ext uri="{FF2B5EF4-FFF2-40B4-BE49-F238E27FC236}">
                <a16:creationId xmlns:a16="http://schemas.microsoft.com/office/drawing/2014/main" xmlns="" id="{0A0CA710-63DC-470A-BB6A-F856506C0342}"/>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056D4646-ACA6-4D8A-9F98-A7FD6A0056F4}"/>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7ACF2A9B-E1D5-4837-B547-FB7D5534FCFF}"/>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22130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916F7E-43C1-4DEE-BD57-8169CA87CD90}"/>
              </a:ext>
            </a:extLst>
          </p:cNvPr>
          <p:cNvSpPr>
            <a:spLocks noGrp="1"/>
          </p:cNvSpPr>
          <p:nvPr>
            <p:ph type="title"/>
          </p:nvPr>
        </p:nvSpPr>
        <p:spPr>
          <a:xfrm>
            <a:off x="543339" y="13939"/>
            <a:ext cx="10515600" cy="1325563"/>
          </a:xfrm>
        </p:spPr>
        <p:txBody>
          <a:bodyPr/>
          <a:lstStyle/>
          <a:p>
            <a:r>
              <a:rPr lang="es-US" sz="4400" b="1" i="0" strike="noStrike" cap="none" spc="0" baseline="0">
                <a:solidFill>
                  <a:srgbClr val="000000"/>
                </a:solidFill>
                <a:effectLst/>
                <a:latin typeface="Calibri"/>
                <a:ea typeface="Calibri"/>
                <a:cs typeface="Calibri"/>
              </a:rPr>
              <a:t>Recursos y sesiones de capacitación futuras</a:t>
            </a:r>
          </a:p>
        </p:txBody>
      </p:sp>
      <p:sp>
        <p:nvSpPr>
          <p:cNvPr id="3" name="Content Placeholder 2">
            <a:extLst>
              <a:ext uri="{FF2B5EF4-FFF2-40B4-BE49-F238E27FC236}">
                <a16:creationId xmlns:a16="http://schemas.microsoft.com/office/drawing/2014/main" xmlns="" id="{BEB2705A-E3E4-4DD0-897C-625940A692B5}"/>
              </a:ext>
            </a:extLst>
          </p:cNvPr>
          <p:cNvSpPr>
            <a:spLocks noGrp="1"/>
          </p:cNvSpPr>
          <p:nvPr>
            <p:ph idx="1"/>
          </p:nvPr>
        </p:nvSpPr>
        <p:spPr>
          <a:xfrm>
            <a:off x="543339" y="1460743"/>
            <a:ext cx="11256179" cy="5032132"/>
          </a:xfrm>
        </p:spPr>
        <p:txBody>
          <a:bodyPr>
            <a:normAutofit fontScale="77500" lnSpcReduction="20000"/>
          </a:bodyPr>
          <a:lstStyle/>
          <a:p>
            <a:pPr marL="0" indent="0">
              <a:buNone/>
            </a:pPr>
            <a:r>
              <a:rPr lang="es-US" sz="2800" b="1" i="0" strike="noStrike" cap="none" spc="0" baseline="0">
                <a:solidFill>
                  <a:srgbClr val="000000"/>
                </a:solidFill>
                <a:effectLst/>
                <a:latin typeface="Calibri"/>
                <a:ea typeface="Calibri"/>
                <a:cs typeface="Calibri"/>
              </a:rPr>
              <a:t>Proyecto Firstline en los CDC: </a:t>
            </a:r>
          </a:p>
          <a:p>
            <a:pPr marL="0" indent="0">
              <a:buNone/>
            </a:pPr>
            <a:r>
              <a:rPr lang="es-US" sz="2800" b="0" i="0" strike="noStrike" cap="none" spc="0" baseline="0">
                <a:solidFill>
                  <a:srgbClr val="000000"/>
                </a:solidFill>
                <a:effectLst/>
                <a:latin typeface="Calibri"/>
                <a:ea typeface="Calibri"/>
                <a:cs typeface="Calibri"/>
                <a:hlinkClick r:id="rId3" history="0"/>
              </a:rPr>
              <a:t>https://www.cdc.gov/infectioncontrol/projectfirstline/index.html</a:t>
            </a:r>
            <a:endParaRPr lang="en-US"/>
          </a:p>
          <a:p>
            <a:pPr marL="0" indent="0">
              <a:buNone/>
            </a:pPr>
            <a:endParaRPr lang="en-US" b="1"/>
          </a:p>
          <a:p>
            <a:pPr marL="0" indent="0">
              <a:buNone/>
            </a:pPr>
            <a:r>
              <a:rPr lang="es-US" sz="2800" b="1" i="0" strike="noStrike" cap="none" spc="0" baseline="0">
                <a:solidFill>
                  <a:srgbClr val="000000"/>
                </a:solidFill>
                <a:effectLst/>
                <a:latin typeface="Calibri"/>
                <a:ea typeface="Calibri"/>
                <a:cs typeface="Calibri"/>
              </a:rPr>
              <a:t>Proyecto Firstline en Facebook:</a:t>
            </a:r>
          </a:p>
          <a:p>
            <a:pPr marL="0" indent="0">
              <a:buNone/>
            </a:pPr>
            <a:r>
              <a:rPr lang="es-US" sz="2800" b="0" i="0" strike="noStrike" cap="none" spc="0" baseline="0">
                <a:solidFill>
                  <a:srgbClr val="000000"/>
                </a:solidFill>
                <a:effectLst/>
                <a:latin typeface="Calibri"/>
                <a:ea typeface="Calibri"/>
                <a:cs typeface="Calibri"/>
                <a:hlinkClick r:id="rId4" history="0"/>
              </a:rPr>
              <a:t>https://www.facebook.com/CDCProjectFirstline/</a:t>
            </a:r>
            <a:endParaRPr lang="en-US"/>
          </a:p>
          <a:p>
            <a:pPr marL="0" indent="0">
              <a:buNone/>
            </a:pPr>
            <a:endParaRPr lang="en-US" b="1"/>
          </a:p>
          <a:p>
            <a:pPr marL="0" indent="0">
              <a:buNone/>
            </a:pPr>
            <a:r>
              <a:rPr lang="es-US" sz="2800" b="1" i="0" strike="noStrike" cap="none" spc="0" baseline="0">
                <a:solidFill>
                  <a:srgbClr val="000000"/>
                </a:solidFill>
                <a:effectLst/>
                <a:latin typeface="Calibri"/>
                <a:ea typeface="Calibri"/>
                <a:cs typeface="Calibri"/>
              </a:rPr>
              <a:t>Twitter:</a:t>
            </a:r>
          </a:p>
          <a:p>
            <a:pPr marL="0" indent="0">
              <a:buNone/>
            </a:pPr>
            <a:r>
              <a:rPr lang="es-US" sz="2800" b="0" i="0" strike="noStrike" cap="none" spc="0" baseline="0">
                <a:solidFill>
                  <a:srgbClr val="000000"/>
                </a:solidFill>
                <a:effectLst/>
                <a:latin typeface="Calibri"/>
                <a:ea typeface="Calibri"/>
                <a:cs typeface="Calibri"/>
                <a:hlinkClick r:id="rId5" history="0"/>
              </a:rPr>
              <a:t>https://twitter.com/CDC_Firstline</a:t>
            </a:r>
            <a:endParaRPr lang="en-US"/>
          </a:p>
          <a:p>
            <a:pPr marL="0" indent="0">
              <a:buNone/>
            </a:pPr>
            <a:endParaRPr lang="en-US"/>
          </a:p>
          <a:p>
            <a:pPr marL="0" indent="0">
              <a:buNone/>
            </a:pPr>
            <a:r>
              <a:rPr lang="es-US" sz="2800" b="1" i="0" strike="noStrike" cap="none" spc="0" baseline="0">
                <a:solidFill>
                  <a:srgbClr val="000000"/>
                </a:solidFill>
                <a:effectLst/>
                <a:latin typeface="Calibri"/>
                <a:ea typeface="Calibri"/>
                <a:cs typeface="Calibri"/>
              </a:rPr>
              <a:t>YouTube:</a:t>
            </a:r>
          </a:p>
          <a:p>
            <a:pPr marL="0" indent="0">
              <a:buNone/>
            </a:pPr>
            <a:r>
              <a:rPr lang="es-US" sz="2800" b="0" i="0" strike="noStrike" cap="none" spc="0" baseline="0">
                <a:solidFill>
                  <a:srgbClr val="000000"/>
                </a:solidFill>
                <a:effectLst/>
                <a:latin typeface="Calibri"/>
                <a:ea typeface="Calibri"/>
                <a:cs typeface="Calibri"/>
                <a:hlinkClick r:id="rId6" history="0"/>
              </a:rPr>
              <a:t>https://www.youtube.com/playlist?list=PLvrp9iOILTQZQGtDnSDGViKDdRtIc13VX</a:t>
            </a:r>
            <a:r>
              <a:rPr lang="es-US" sz="2800" b="0" i="0" strike="noStrike" cap="none" spc="0" baseline="0">
                <a:solidFill>
                  <a:srgbClr val="000000"/>
                </a:solidFill>
                <a:effectLst/>
                <a:latin typeface="Calibri"/>
                <a:ea typeface="Calibri"/>
                <a:cs typeface="Calibri"/>
              </a:rPr>
              <a:t> </a:t>
            </a:r>
          </a:p>
          <a:p>
            <a:pPr marL="0" indent="0">
              <a:buNone/>
            </a:pPr>
            <a:endParaRPr lang="en-US"/>
          </a:p>
          <a:p>
            <a:pPr marL="0" indent="0">
              <a:buNone/>
            </a:pPr>
            <a:r>
              <a:rPr lang="es-US" sz="2800" b="1" i="0" strike="noStrike" cap="none" spc="0" baseline="0">
                <a:solidFill>
                  <a:srgbClr val="000000"/>
                </a:solidFill>
                <a:effectLst/>
                <a:latin typeface="Calibri"/>
                <a:ea typeface="Calibri"/>
                <a:cs typeface="Calibri"/>
              </a:rPr>
              <a:t>Para inscribirse para recibir correos electrónicos del Proyecto Firstline, hagan clic aquí: </a:t>
            </a:r>
            <a:r>
              <a:rPr lang="es-US" sz="2800" b="0" i="0" strike="noStrike" cap="none" spc="0" baseline="0">
                <a:solidFill>
                  <a:srgbClr val="000000"/>
                </a:solidFill>
                <a:effectLst/>
                <a:latin typeface="Calibri"/>
                <a:ea typeface="Calibri"/>
                <a:cs typeface="Calibri"/>
                <a:hlinkClick r:id="rId7" history="0"/>
              </a:rPr>
              <a:t>https://tools.cdc.gov/campaignproxyservice/subscriptions.aspx?topic_id=USCDC_2104</a:t>
            </a:r>
            <a:r>
              <a:rPr lang="es-US" sz="2800" b="0" i="0" strike="noStrike" cap="none" spc="0" baseline="0">
                <a:solidFill>
                  <a:srgbClr val="000000"/>
                </a:solidFill>
                <a:effectLst/>
                <a:latin typeface="Calibri"/>
                <a:ea typeface="Calibri"/>
                <a:cs typeface="Calibri"/>
              </a:rPr>
              <a:t>   </a:t>
            </a:r>
          </a:p>
          <a:p>
            <a:pPr marL="0" indent="0">
              <a:buNone/>
            </a:pPr>
            <a:endParaRPr lang="en-US"/>
          </a:p>
          <a:p>
            <a:pPr marL="0" indent="0">
              <a:buNone/>
            </a:pPr>
            <a:endParaRPr lang="en-US"/>
          </a:p>
        </p:txBody>
      </p:sp>
      <p:sp>
        <p:nvSpPr>
          <p:cNvPr id="4" name="Rectangle 3">
            <a:extLst>
              <a:ext uri="{FF2B5EF4-FFF2-40B4-BE49-F238E27FC236}">
                <a16:creationId xmlns:a16="http://schemas.microsoft.com/office/drawing/2014/main" xmlns="" id="{11E2F003-DA18-4693-81ED-D87543CAD48E}"/>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34EF4DC-1F2B-4868-A81E-840C3C0E03AE}"/>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0E6811BF-7DA3-40F2-9297-FAF1FBCD2F18}"/>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5478BC0A-7F84-4AE0-B584-697E0AD24D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57166" y="6195331"/>
            <a:ext cx="1634834" cy="613913"/>
          </a:xfrm>
          <a:prstGeom prst="rect">
            <a:avLst/>
          </a:prstGeom>
        </p:spPr>
      </p:pic>
    </p:spTree>
    <p:extLst>
      <p:ext uri="{BB962C8B-B14F-4D97-AF65-F5344CB8AC3E}">
        <p14:creationId xmlns:p14="http://schemas.microsoft.com/office/powerpoint/2010/main" val="260357360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52BC55-CA64-4667-A059-09E91C3B20A7}">
  <ds:schemaRefs>
    <ds:schemaRef ds:uri="http://schemas.microsoft.com/sharepoint/v3/contenttype/forms"/>
  </ds:schemaRefs>
</ds:datastoreItem>
</file>

<file path=customXml/itemProps2.xml><?xml version="1.0" encoding="utf-8"?>
<ds:datastoreItem xmlns:ds="http://schemas.openxmlformats.org/officeDocument/2006/customXml" ds:itemID="{7686701F-F4A6-472B-9DE6-7ABCF7FF21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3b978-e15e-4754-9528-54c1cd79355d"/>
    <ds:schemaRef ds:uri="127d437d-f593-491f-9dd3-1a2737424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45DF38-5280-46E0-814A-86FE95E0F126}">
  <ds:schemaRefs>
    <ds:schemaRef ds:uri="http://schemas.microsoft.com/office/2006/metadata/properties"/>
    <ds:schemaRef ds:uri="http://www.w3.org/XML/1998/namespace"/>
    <ds:schemaRef ds:uri="http://purl.org/dc/elements/1.1/"/>
    <ds:schemaRef ds:uri="http://schemas.microsoft.com/office/infopath/2007/PartnerControls"/>
    <ds:schemaRef ds:uri="http://purl.org/dc/terms/"/>
    <ds:schemaRef ds:uri="http://schemas.microsoft.com/office/2006/documentManagement/types"/>
    <ds:schemaRef ds:uri="http://purl.org/dc/dcmitype/"/>
    <ds:schemaRef ds:uri="http://schemas.openxmlformats.org/package/2006/metadata/core-properties"/>
    <ds:schemaRef ds:uri="1483b978-e15e-4754-9528-54c1cd79355d"/>
  </ds:schemaRefs>
</ds:datastoreItem>
</file>

<file path=docProps/app.xml><?xml version="1.0" encoding="utf-8"?>
<Properties xmlns="http://schemas.openxmlformats.org/officeDocument/2006/extended-properties" xmlns:vt="http://schemas.openxmlformats.org/officeDocument/2006/docPropsVTypes">
  <TotalTime>0</TotalTime>
  <Words>990</Words>
  <Application>Microsoft Office PowerPoint</Application>
  <PresentationFormat>Widescreen</PresentationFormat>
  <Paragraphs>85</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Symbol</vt:lpstr>
      <vt:lpstr>Office Theme</vt:lpstr>
      <vt:lpstr>Tema 3: Cómo las gotitas respiratorias propagan el COVID-19 [Fecha de la capacitación]</vt:lpstr>
      <vt:lpstr>Programa</vt:lpstr>
      <vt:lpstr>Objetivos de aprendizaje</vt:lpstr>
      <vt:lpstr>Video: ¿Qué es una gotita respiratoria? ¿Por qué es importante?</vt:lpstr>
      <vt:lpstr>Imagen de un hombre estornudando </vt:lpstr>
      <vt:lpstr>¿Qué está haciendo su centro para evitar que las personas inhalen las gotitas respiratorias de los demás? </vt:lpstr>
      <vt:lpstr>Reflexiones</vt:lpstr>
      <vt:lpstr>Mensajes clave</vt:lpstr>
      <vt:lpstr>Recursos y sesiones de capacitación futuras</vt:lpstr>
      <vt:lpstr>Formulario de comentarios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Firstline</dc:title>
  <dc:creator>Johnson, Katherine J. (CDC/DDID/NCEZID/DHQP)</dc:creator>
  <cp:lastModifiedBy>Jac Abbott</cp:lastModifiedBy>
  <cp:revision>102</cp:revision>
  <dcterms:created xsi:type="dcterms:W3CDTF">2020-12-07T18:24:10Z</dcterms:created>
  <dcterms:modified xsi:type="dcterms:W3CDTF">2021-09-09T16:09:43Z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0x010100D78B19DEB749D044A1284B1E650E3D58</vt:lpwstr>
  </property>
  <property fmtid="{D5CDD505-2E9C-101B-9397-08002B2CF9AE}" pid="3" name="MSIP_Label_7b94a7b8-f06c-4dfe-bdcc-9b548fd58c31_ActionId">
    <vt:lpwstr>6d9c63c1-a95e-48cf-8313-1d7fc3f1a0d5</vt:lpwstr>
  </property>
  <property fmtid="{D5CDD505-2E9C-101B-9397-08002B2CF9AE}" pid="4" name="MSIP_Label_7b94a7b8-f06c-4dfe-bdcc-9b548fd58c31_ContentBits">
    <vt:lpwstr>0</vt:lpwstr>
  </property>
  <property fmtid="{D5CDD505-2E9C-101B-9397-08002B2CF9AE}" pid="5" name="MSIP_Label_7b94a7b8-f06c-4dfe-bdcc-9b548fd58c31_Enabled">
    <vt:lpwstr>true</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etDate">
    <vt:lpwstr>2020-12-07T18:29:47Z</vt:lpwstr>
  </property>
  <property fmtid="{D5CDD505-2E9C-101B-9397-08002B2CF9AE}" pid="9" name="MSIP_Label_7b94a7b8-f06c-4dfe-bdcc-9b548fd58c31_SiteId">
    <vt:lpwstr>9ce70869-60db-44fd-abe8-d2767077fc8f</vt:lpwstr>
  </property>
</Properties>
</file>