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92" r:id="rId5"/>
    <p:sldId id="298" r:id="rId6"/>
    <p:sldId id="299" r:id="rId7"/>
    <p:sldId id="258" r:id="rId8"/>
    <p:sldId id="259" r:id="rId9"/>
    <p:sldId id="261" r:id="rId10"/>
    <p:sldId id="293" r:id="rId11"/>
    <p:sldId id="262" r:id="rId12"/>
    <p:sldId id="294" r:id="rId13"/>
    <p:sldId id="295" r:id="rId14"/>
    <p:sldId id="274" r:id="rId15"/>
    <p:sldId id="275" r:id="rId16"/>
    <p:sldId id="276" r:id="rId17"/>
    <p:sldId id="280" r:id="rId18"/>
    <p:sldId id="279" r:id="rId19"/>
    <p:sldId id="300" r:id="rId20"/>
    <p:sldId id="296" r:id="rId21"/>
    <p:sldId id="290" r:id="rId22"/>
    <p:sldId id="266"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Joyce (CDC/DDID/NCEZID/DHQP) (CTR)" initials="TJ((" lastIdx="2" clrIdx="0">
    <p:extLst>
      <p:ext uri="{19B8F6BF-5375-455C-9EA6-DF929625EA0E}">
        <p15:presenceInfo xmlns:p15="http://schemas.microsoft.com/office/powerpoint/2012/main" userId="S::opv3@cdc.gov::73a478bf-d2c3-4289-a44e-6a671038e6b6" providerId="AD"/>
      </p:ext>
    </p:extLst>
  </p:cmAuthor>
  <p:cmAuthor id="2" name="Carter, Danielle (CDC/DDID/NCEZID/DHQP) (CTR)" initials="CD((" lastIdx="5" clrIdx="1">
    <p:extLst>
      <p:ext uri="{19B8F6BF-5375-455C-9EA6-DF929625EA0E}">
        <p15:presenceInfo xmlns:p15="http://schemas.microsoft.com/office/powerpoint/2012/main" userId="S::lwu9@cdc.gov::79b899af-cedc-48a8-bc74-ef981c2cddb1" providerId="AD"/>
      </p:ext>
    </p:extLst>
  </p:cmAuthor>
  <p:cmAuthor id="3" name="Jessica" initials="J" lastIdx="4" clrIdx="2">
    <p:extLst>
      <p:ext uri="{19B8F6BF-5375-455C-9EA6-DF929625EA0E}">
        <p15:presenceInfo xmlns:p15="http://schemas.microsoft.com/office/powerpoint/2012/main" userId="S::ghq1@cdc.gov::65b9a8aa-06ca-402e-9a86-e01d4050ec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161BF5-D0DD-44A6-9F55-55D87A57B2BD}" v="24" dt="2021-05-28T19:21:09.6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806" autoAdjust="0"/>
  </p:normalViewPr>
  <p:slideViewPr>
    <p:cSldViewPr snapToGrid="0">
      <p:cViewPr varScale="1">
        <p:scale>
          <a:sx n="58" d="100"/>
          <a:sy n="58" d="100"/>
        </p:scale>
        <p:origin x="1618"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oodring, Jacqueline M. (CDC/DDID/NCEZID/DHQP)" userId="39b54e8a-75b3-4198-bd57-c5a7d40723ea" providerId="ADAL" clId="{1B161BF5-D0DD-44A6-9F55-55D87A57B2BD}"/>
    <pc:docChg chg="modSld">
      <pc:chgData name="Woodring, Jacqueline M. (CDC/DDID/NCEZID/DHQP)" userId="39b54e8a-75b3-4198-bd57-c5a7d40723ea" providerId="ADAL" clId="{1B161BF5-D0DD-44A6-9F55-55D87A57B2BD}" dt="2021-05-28T19:21:09.648" v="19" actId="14826"/>
      <pc:docMkLst>
        <pc:docMk/>
      </pc:docMkLst>
      <pc:sldChg chg="modSp">
        <pc:chgData name="Woodring, Jacqueline M. (CDC/DDID/NCEZID/DHQP)" userId="39b54e8a-75b3-4198-bd57-c5a7d40723ea" providerId="ADAL" clId="{1B161BF5-D0DD-44A6-9F55-55D87A57B2BD}" dt="2021-05-28T19:17:20.775" v="2" actId="14826"/>
        <pc:sldMkLst>
          <pc:docMk/>
          <pc:sldMk cId="871421552" sldId="258"/>
        </pc:sldMkLst>
        <pc:picChg chg="mod">
          <ac:chgData name="Woodring, Jacqueline M. (CDC/DDID/NCEZID/DHQP)" userId="39b54e8a-75b3-4198-bd57-c5a7d40723ea" providerId="ADAL" clId="{1B161BF5-D0DD-44A6-9F55-55D87A57B2BD}" dt="2021-05-28T19:17:20.775" v="2" actId="14826"/>
          <ac:picMkLst>
            <pc:docMk/>
            <pc:sldMk cId="871421552" sldId="258"/>
            <ac:picMk id="11" creationId="{BBD1051B-7A0D-4319-8F4A-DCA2886E652B}"/>
          </ac:picMkLst>
        </pc:picChg>
      </pc:sldChg>
      <pc:sldChg chg="modSp">
        <pc:chgData name="Woodring, Jacqueline M. (CDC/DDID/NCEZID/DHQP)" userId="39b54e8a-75b3-4198-bd57-c5a7d40723ea" providerId="ADAL" clId="{1B161BF5-D0DD-44A6-9F55-55D87A57B2BD}" dt="2021-05-28T19:17:26.602" v="3" actId="14826"/>
        <pc:sldMkLst>
          <pc:docMk/>
          <pc:sldMk cId="3214478573" sldId="259"/>
        </pc:sldMkLst>
        <pc:picChg chg="mod">
          <ac:chgData name="Woodring, Jacqueline M. (CDC/DDID/NCEZID/DHQP)" userId="39b54e8a-75b3-4198-bd57-c5a7d40723ea" providerId="ADAL" clId="{1B161BF5-D0DD-44A6-9F55-55D87A57B2BD}" dt="2021-05-28T19:17:26.602" v="3" actId="14826"/>
          <ac:picMkLst>
            <pc:docMk/>
            <pc:sldMk cId="3214478573" sldId="259"/>
            <ac:picMk id="8" creationId="{BAEDF7FC-50BD-4E76-8FD1-BE879A143798}"/>
          </ac:picMkLst>
        </pc:picChg>
      </pc:sldChg>
      <pc:sldChg chg="modSp">
        <pc:chgData name="Woodring, Jacqueline M. (CDC/DDID/NCEZID/DHQP)" userId="39b54e8a-75b3-4198-bd57-c5a7d40723ea" providerId="ADAL" clId="{1B161BF5-D0DD-44A6-9F55-55D87A57B2BD}" dt="2021-05-28T19:17:36.143" v="4" actId="14826"/>
        <pc:sldMkLst>
          <pc:docMk/>
          <pc:sldMk cId="762523933" sldId="261"/>
        </pc:sldMkLst>
        <pc:picChg chg="mod">
          <ac:chgData name="Woodring, Jacqueline M. (CDC/DDID/NCEZID/DHQP)" userId="39b54e8a-75b3-4198-bd57-c5a7d40723ea" providerId="ADAL" clId="{1B161BF5-D0DD-44A6-9F55-55D87A57B2BD}" dt="2021-05-28T19:17:36.143" v="4" actId="14826"/>
          <ac:picMkLst>
            <pc:docMk/>
            <pc:sldMk cId="762523933" sldId="261"/>
            <ac:picMk id="11" creationId="{185098DD-D562-43DC-A370-90564BCF0B22}"/>
          </ac:picMkLst>
        </pc:picChg>
      </pc:sldChg>
      <pc:sldChg chg="modSp">
        <pc:chgData name="Woodring, Jacqueline M. (CDC/DDID/NCEZID/DHQP)" userId="39b54e8a-75b3-4198-bd57-c5a7d40723ea" providerId="ADAL" clId="{1B161BF5-D0DD-44A6-9F55-55D87A57B2BD}" dt="2021-05-28T19:18:28.303" v="6" actId="14826"/>
        <pc:sldMkLst>
          <pc:docMk/>
          <pc:sldMk cId="1422753653" sldId="262"/>
        </pc:sldMkLst>
        <pc:picChg chg="mod">
          <ac:chgData name="Woodring, Jacqueline M. (CDC/DDID/NCEZID/DHQP)" userId="39b54e8a-75b3-4198-bd57-c5a7d40723ea" providerId="ADAL" clId="{1B161BF5-D0DD-44A6-9F55-55D87A57B2BD}" dt="2021-05-28T19:18:28.303" v="6" actId="14826"/>
          <ac:picMkLst>
            <pc:docMk/>
            <pc:sldMk cId="1422753653" sldId="262"/>
            <ac:picMk id="11" creationId="{1C4A02B2-2DEB-4B0A-BD64-06C50BEF51F7}"/>
          </ac:picMkLst>
        </pc:picChg>
      </pc:sldChg>
      <pc:sldChg chg="modSp">
        <pc:chgData name="Woodring, Jacqueline M. (CDC/DDID/NCEZID/DHQP)" userId="39b54e8a-75b3-4198-bd57-c5a7d40723ea" providerId="ADAL" clId="{1B161BF5-D0DD-44A6-9F55-55D87A57B2BD}" dt="2021-05-28T19:21:09.648" v="19" actId="14826"/>
        <pc:sldMkLst>
          <pc:docMk/>
          <pc:sldMk cId="2927968747" sldId="266"/>
        </pc:sldMkLst>
        <pc:picChg chg="mod">
          <ac:chgData name="Woodring, Jacqueline M. (CDC/DDID/NCEZID/DHQP)" userId="39b54e8a-75b3-4198-bd57-c5a7d40723ea" providerId="ADAL" clId="{1B161BF5-D0DD-44A6-9F55-55D87A57B2BD}" dt="2021-05-28T19:21:09.648" v="19" actId="14826"/>
          <ac:picMkLst>
            <pc:docMk/>
            <pc:sldMk cId="2927968747" sldId="266"/>
            <ac:picMk id="11" creationId="{B70FAE24-F613-45CA-BC7D-0E8C71151297}"/>
          </ac:picMkLst>
        </pc:picChg>
      </pc:sldChg>
      <pc:sldChg chg="modSp">
        <pc:chgData name="Woodring, Jacqueline M. (CDC/DDID/NCEZID/DHQP)" userId="39b54e8a-75b3-4198-bd57-c5a7d40723ea" providerId="ADAL" clId="{1B161BF5-D0DD-44A6-9F55-55D87A57B2BD}" dt="2021-05-28T19:20:15.778" v="11" actId="14826"/>
        <pc:sldMkLst>
          <pc:docMk/>
          <pc:sldMk cId="2365773657" sldId="274"/>
        </pc:sldMkLst>
        <pc:picChg chg="mod">
          <ac:chgData name="Woodring, Jacqueline M. (CDC/DDID/NCEZID/DHQP)" userId="39b54e8a-75b3-4198-bd57-c5a7d40723ea" providerId="ADAL" clId="{1B161BF5-D0DD-44A6-9F55-55D87A57B2BD}" dt="2021-05-28T19:20:15.778" v="11" actId="14826"/>
          <ac:picMkLst>
            <pc:docMk/>
            <pc:sldMk cId="2365773657" sldId="274"/>
            <ac:picMk id="11" creationId="{27FB5AE2-8845-4426-AAC0-178F5128F839}"/>
          </ac:picMkLst>
        </pc:picChg>
      </pc:sldChg>
      <pc:sldChg chg="modSp">
        <pc:chgData name="Woodring, Jacqueline M. (CDC/DDID/NCEZID/DHQP)" userId="39b54e8a-75b3-4198-bd57-c5a7d40723ea" providerId="ADAL" clId="{1B161BF5-D0DD-44A6-9F55-55D87A57B2BD}" dt="2021-05-28T19:20:22.427" v="12" actId="14826"/>
        <pc:sldMkLst>
          <pc:docMk/>
          <pc:sldMk cId="3618052777" sldId="275"/>
        </pc:sldMkLst>
        <pc:picChg chg="mod">
          <ac:chgData name="Woodring, Jacqueline M. (CDC/DDID/NCEZID/DHQP)" userId="39b54e8a-75b3-4198-bd57-c5a7d40723ea" providerId="ADAL" clId="{1B161BF5-D0DD-44A6-9F55-55D87A57B2BD}" dt="2021-05-28T19:20:22.427" v="12" actId="14826"/>
          <ac:picMkLst>
            <pc:docMk/>
            <pc:sldMk cId="3618052777" sldId="275"/>
            <ac:picMk id="11" creationId="{5D8B6530-EF96-4980-8FF3-59D83978030B}"/>
          </ac:picMkLst>
        </pc:picChg>
      </pc:sldChg>
      <pc:sldChg chg="modSp">
        <pc:chgData name="Woodring, Jacqueline M. (CDC/DDID/NCEZID/DHQP)" userId="39b54e8a-75b3-4198-bd57-c5a7d40723ea" providerId="ADAL" clId="{1B161BF5-D0DD-44A6-9F55-55D87A57B2BD}" dt="2021-05-28T19:20:28.706" v="13" actId="14826"/>
        <pc:sldMkLst>
          <pc:docMk/>
          <pc:sldMk cId="2356492098" sldId="276"/>
        </pc:sldMkLst>
        <pc:picChg chg="mod">
          <ac:chgData name="Woodring, Jacqueline M. (CDC/DDID/NCEZID/DHQP)" userId="39b54e8a-75b3-4198-bd57-c5a7d40723ea" providerId="ADAL" clId="{1B161BF5-D0DD-44A6-9F55-55D87A57B2BD}" dt="2021-05-28T19:20:28.706" v="13" actId="14826"/>
          <ac:picMkLst>
            <pc:docMk/>
            <pc:sldMk cId="2356492098" sldId="276"/>
            <ac:picMk id="10" creationId="{DFC8901E-F3C7-4703-987E-E3DDDD6BBDD0}"/>
          </ac:picMkLst>
        </pc:picChg>
      </pc:sldChg>
      <pc:sldChg chg="modSp">
        <pc:chgData name="Woodring, Jacqueline M. (CDC/DDID/NCEZID/DHQP)" userId="39b54e8a-75b3-4198-bd57-c5a7d40723ea" providerId="ADAL" clId="{1B161BF5-D0DD-44A6-9F55-55D87A57B2BD}" dt="2021-05-28T19:20:41.370" v="15" actId="14826"/>
        <pc:sldMkLst>
          <pc:docMk/>
          <pc:sldMk cId="575925266" sldId="279"/>
        </pc:sldMkLst>
        <pc:picChg chg="mod">
          <ac:chgData name="Woodring, Jacqueline M. (CDC/DDID/NCEZID/DHQP)" userId="39b54e8a-75b3-4198-bd57-c5a7d40723ea" providerId="ADAL" clId="{1B161BF5-D0DD-44A6-9F55-55D87A57B2BD}" dt="2021-05-28T19:20:41.370" v="15" actId="14826"/>
          <ac:picMkLst>
            <pc:docMk/>
            <pc:sldMk cId="575925266" sldId="279"/>
            <ac:picMk id="10" creationId="{ECDFD519-25EF-4C4C-9521-059965EB0F66}"/>
          </ac:picMkLst>
        </pc:picChg>
      </pc:sldChg>
      <pc:sldChg chg="modSp">
        <pc:chgData name="Woodring, Jacqueline M. (CDC/DDID/NCEZID/DHQP)" userId="39b54e8a-75b3-4198-bd57-c5a7d40723ea" providerId="ADAL" clId="{1B161BF5-D0DD-44A6-9F55-55D87A57B2BD}" dt="2021-05-28T19:20:35.154" v="14" actId="14826"/>
        <pc:sldMkLst>
          <pc:docMk/>
          <pc:sldMk cId="869445787" sldId="280"/>
        </pc:sldMkLst>
        <pc:picChg chg="mod">
          <ac:chgData name="Woodring, Jacqueline M. (CDC/DDID/NCEZID/DHQP)" userId="39b54e8a-75b3-4198-bd57-c5a7d40723ea" providerId="ADAL" clId="{1B161BF5-D0DD-44A6-9F55-55D87A57B2BD}" dt="2021-05-28T19:20:35.154" v="14" actId="14826"/>
          <ac:picMkLst>
            <pc:docMk/>
            <pc:sldMk cId="869445787" sldId="280"/>
            <ac:picMk id="9" creationId="{A439EE2C-B73D-4164-9886-40C3F917C1FC}"/>
          </ac:picMkLst>
        </pc:picChg>
      </pc:sldChg>
      <pc:sldChg chg="modSp">
        <pc:chgData name="Woodring, Jacqueline M. (CDC/DDID/NCEZID/DHQP)" userId="39b54e8a-75b3-4198-bd57-c5a7d40723ea" providerId="ADAL" clId="{1B161BF5-D0DD-44A6-9F55-55D87A57B2BD}" dt="2021-05-28T19:21:04.274" v="18" actId="14826"/>
        <pc:sldMkLst>
          <pc:docMk/>
          <pc:sldMk cId="765677078" sldId="290"/>
        </pc:sldMkLst>
        <pc:picChg chg="mod">
          <ac:chgData name="Woodring, Jacqueline M. (CDC/DDID/NCEZID/DHQP)" userId="39b54e8a-75b3-4198-bd57-c5a7d40723ea" providerId="ADAL" clId="{1B161BF5-D0DD-44A6-9F55-55D87A57B2BD}" dt="2021-05-28T19:21:04.274" v="18" actId="14826"/>
          <ac:picMkLst>
            <pc:docMk/>
            <pc:sldMk cId="765677078" sldId="290"/>
            <ac:picMk id="9" creationId="{5478BC0A-7F84-4AE0-B584-697E0AD24D0A}"/>
          </ac:picMkLst>
        </pc:picChg>
      </pc:sldChg>
      <pc:sldChg chg="modSp">
        <pc:chgData name="Woodring, Jacqueline M. (CDC/DDID/NCEZID/DHQP)" userId="39b54e8a-75b3-4198-bd57-c5a7d40723ea" providerId="ADAL" clId="{1B161BF5-D0DD-44A6-9F55-55D87A57B2BD}" dt="2021-05-28T19:17:53.158" v="5" actId="14826"/>
        <pc:sldMkLst>
          <pc:docMk/>
          <pc:sldMk cId="2069132025" sldId="293"/>
        </pc:sldMkLst>
        <pc:picChg chg="mod">
          <ac:chgData name="Woodring, Jacqueline M. (CDC/DDID/NCEZID/DHQP)" userId="39b54e8a-75b3-4198-bd57-c5a7d40723ea" providerId="ADAL" clId="{1B161BF5-D0DD-44A6-9F55-55D87A57B2BD}" dt="2021-05-28T19:17:53.158" v="5" actId="14826"/>
          <ac:picMkLst>
            <pc:docMk/>
            <pc:sldMk cId="2069132025" sldId="293"/>
            <ac:picMk id="4" creationId="{DE99C0D6-13E9-4732-A501-B39BF44E6D8E}"/>
          </ac:picMkLst>
        </pc:picChg>
      </pc:sldChg>
      <pc:sldChg chg="modSp modNotesTx">
        <pc:chgData name="Woodring, Jacqueline M. (CDC/DDID/NCEZID/DHQP)" userId="39b54e8a-75b3-4198-bd57-c5a7d40723ea" providerId="ADAL" clId="{1B161BF5-D0DD-44A6-9F55-55D87A57B2BD}" dt="2021-05-28T19:19:27.625" v="9" actId="20577"/>
        <pc:sldMkLst>
          <pc:docMk/>
          <pc:sldMk cId="1098211688" sldId="294"/>
        </pc:sldMkLst>
        <pc:picChg chg="mod">
          <ac:chgData name="Woodring, Jacqueline M. (CDC/DDID/NCEZID/DHQP)" userId="39b54e8a-75b3-4198-bd57-c5a7d40723ea" providerId="ADAL" clId="{1B161BF5-D0DD-44A6-9F55-55D87A57B2BD}" dt="2021-05-28T19:18:59.553" v="7" actId="14826"/>
          <ac:picMkLst>
            <pc:docMk/>
            <pc:sldMk cId="1098211688" sldId="294"/>
            <ac:picMk id="5" creationId="{118DE878-D57A-4847-B725-EBCC70909B15}"/>
          </ac:picMkLst>
        </pc:picChg>
      </pc:sldChg>
      <pc:sldChg chg="modSp">
        <pc:chgData name="Woodring, Jacqueline M. (CDC/DDID/NCEZID/DHQP)" userId="39b54e8a-75b3-4198-bd57-c5a7d40723ea" providerId="ADAL" clId="{1B161BF5-D0DD-44A6-9F55-55D87A57B2BD}" dt="2021-05-28T19:19:50.028" v="10" actId="14826"/>
        <pc:sldMkLst>
          <pc:docMk/>
          <pc:sldMk cId="115747106" sldId="295"/>
        </pc:sldMkLst>
        <pc:picChg chg="mod">
          <ac:chgData name="Woodring, Jacqueline M. (CDC/DDID/NCEZID/DHQP)" userId="39b54e8a-75b3-4198-bd57-c5a7d40723ea" providerId="ADAL" clId="{1B161BF5-D0DD-44A6-9F55-55D87A57B2BD}" dt="2021-05-28T19:19:50.028" v="10" actId="14826"/>
          <ac:picMkLst>
            <pc:docMk/>
            <pc:sldMk cId="115747106" sldId="295"/>
            <ac:picMk id="5" creationId="{0A12C588-E5F2-4821-AF8E-15B3B30248EB}"/>
          </ac:picMkLst>
        </pc:picChg>
      </pc:sldChg>
      <pc:sldChg chg="modSp">
        <pc:chgData name="Woodring, Jacqueline M. (CDC/DDID/NCEZID/DHQP)" userId="39b54e8a-75b3-4198-bd57-c5a7d40723ea" providerId="ADAL" clId="{1B161BF5-D0DD-44A6-9F55-55D87A57B2BD}" dt="2021-05-28T19:20:56.586" v="17" actId="14826"/>
        <pc:sldMkLst>
          <pc:docMk/>
          <pc:sldMk cId="3709266550" sldId="296"/>
        </pc:sldMkLst>
        <pc:picChg chg="mod">
          <ac:chgData name="Woodring, Jacqueline M. (CDC/DDID/NCEZID/DHQP)" userId="39b54e8a-75b3-4198-bd57-c5a7d40723ea" providerId="ADAL" clId="{1B161BF5-D0DD-44A6-9F55-55D87A57B2BD}" dt="2021-05-28T19:20:56.586" v="17" actId="14826"/>
          <ac:picMkLst>
            <pc:docMk/>
            <pc:sldMk cId="3709266550" sldId="296"/>
            <ac:picMk id="10" creationId="{71882610-FEAF-4301-9B30-EF571109C0F0}"/>
          </ac:picMkLst>
        </pc:picChg>
      </pc:sldChg>
      <pc:sldChg chg="modSp">
        <pc:chgData name="Woodring, Jacqueline M. (CDC/DDID/NCEZID/DHQP)" userId="39b54e8a-75b3-4198-bd57-c5a7d40723ea" providerId="ADAL" clId="{1B161BF5-D0DD-44A6-9F55-55D87A57B2BD}" dt="2021-05-28T19:17:08.416" v="0" actId="14826"/>
        <pc:sldMkLst>
          <pc:docMk/>
          <pc:sldMk cId="1095670268" sldId="298"/>
        </pc:sldMkLst>
        <pc:picChg chg="mod">
          <ac:chgData name="Woodring, Jacqueline M. (CDC/DDID/NCEZID/DHQP)" userId="39b54e8a-75b3-4198-bd57-c5a7d40723ea" providerId="ADAL" clId="{1B161BF5-D0DD-44A6-9F55-55D87A57B2BD}" dt="2021-05-28T19:17:08.416" v="0" actId="14826"/>
          <ac:picMkLst>
            <pc:docMk/>
            <pc:sldMk cId="1095670268" sldId="298"/>
            <ac:picMk id="11" creationId="{BBD1051B-7A0D-4319-8F4A-DCA2886E652B}"/>
          </ac:picMkLst>
        </pc:picChg>
      </pc:sldChg>
      <pc:sldChg chg="modSp">
        <pc:chgData name="Woodring, Jacqueline M. (CDC/DDID/NCEZID/DHQP)" userId="39b54e8a-75b3-4198-bd57-c5a7d40723ea" providerId="ADAL" clId="{1B161BF5-D0DD-44A6-9F55-55D87A57B2BD}" dt="2021-05-28T19:17:14.849" v="1" actId="14826"/>
        <pc:sldMkLst>
          <pc:docMk/>
          <pc:sldMk cId="1502285589" sldId="299"/>
        </pc:sldMkLst>
        <pc:picChg chg="mod">
          <ac:chgData name="Woodring, Jacqueline M. (CDC/DDID/NCEZID/DHQP)" userId="39b54e8a-75b3-4198-bd57-c5a7d40723ea" providerId="ADAL" clId="{1B161BF5-D0DD-44A6-9F55-55D87A57B2BD}" dt="2021-05-28T19:17:14.849" v="1" actId="14826"/>
          <ac:picMkLst>
            <pc:docMk/>
            <pc:sldMk cId="1502285589" sldId="299"/>
            <ac:picMk id="11" creationId="{BBD1051B-7A0D-4319-8F4A-DCA2886E652B}"/>
          </ac:picMkLst>
        </pc:picChg>
      </pc:sldChg>
      <pc:sldChg chg="modSp">
        <pc:chgData name="Woodring, Jacqueline M. (CDC/DDID/NCEZID/DHQP)" userId="39b54e8a-75b3-4198-bd57-c5a7d40723ea" providerId="ADAL" clId="{1B161BF5-D0DD-44A6-9F55-55D87A57B2BD}" dt="2021-05-28T19:20:48.088" v="16" actId="14826"/>
        <pc:sldMkLst>
          <pc:docMk/>
          <pc:sldMk cId="4205147328" sldId="300"/>
        </pc:sldMkLst>
        <pc:picChg chg="mod">
          <ac:chgData name="Woodring, Jacqueline M. (CDC/DDID/NCEZID/DHQP)" userId="39b54e8a-75b3-4198-bd57-c5a7d40723ea" providerId="ADAL" clId="{1B161BF5-D0DD-44A6-9F55-55D87A57B2BD}" dt="2021-05-28T19:20:48.088" v="16" actId="14826"/>
          <ac:picMkLst>
            <pc:docMk/>
            <pc:sldMk cId="4205147328" sldId="300"/>
            <ac:picMk id="10" creationId="{ECDFD519-25EF-4C4C-9521-059965EB0F66}"/>
          </ac:picMkLst>
        </pc:picChg>
      </pc:sldChg>
    </pc:docChg>
  </pc:docChgLst>
  <pc:docChgLst>
    <pc:chgData name="Carter, Danielle (CDC/DDID/NCEZID/DHQP) (CTR)" userId="79b899af-cedc-48a8-bc74-ef981c2cddb1" providerId="ADAL" clId="{F02D538D-B84C-484E-BD23-968329D82594}"/>
    <pc:docChg chg="modSld">
      <pc:chgData name="Carter, Danielle (CDC/DDID/NCEZID/DHQP) (CTR)" userId="79b899af-cedc-48a8-bc74-ef981c2cddb1" providerId="ADAL" clId="{F02D538D-B84C-484E-BD23-968329D82594}" dt="2021-03-12T15:28:30.902" v="62" actId="1076"/>
      <pc:docMkLst>
        <pc:docMk/>
      </pc:docMkLst>
      <pc:sldChg chg="addSp modSp mod">
        <pc:chgData name="Carter, Danielle (CDC/DDID/NCEZID/DHQP) (CTR)" userId="79b899af-cedc-48a8-bc74-ef981c2cddb1" providerId="ADAL" clId="{F02D538D-B84C-484E-BD23-968329D82594}" dt="2021-03-12T15:28:30.902" v="62" actId="1076"/>
        <pc:sldMkLst>
          <pc:docMk/>
          <pc:sldMk cId="3705402368" sldId="292"/>
        </pc:sldMkLst>
        <pc:picChg chg="mod">
          <ac:chgData name="Carter, Danielle (CDC/DDID/NCEZID/DHQP) (CTR)" userId="79b899af-cedc-48a8-bc74-ef981c2cddb1" providerId="ADAL" clId="{F02D538D-B84C-484E-BD23-968329D82594}" dt="2021-03-12T15:28:30.902" v="62" actId="1076"/>
          <ac:picMkLst>
            <pc:docMk/>
            <pc:sldMk cId="3705402368" sldId="292"/>
            <ac:picMk id="2" creationId="{F364A76B-BEF5-43E0-85D7-2F6BD51B27F8}"/>
          </ac:picMkLst>
        </pc:picChg>
        <pc:picChg chg="add mod">
          <ac:chgData name="Carter, Danielle (CDC/DDID/NCEZID/DHQP) (CTR)" userId="79b899af-cedc-48a8-bc74-ef981c2cddb1" providerId="ADAL" clId="{F02D538D-B84C-484E-BD23-968329D82594}" dt="2021-03-08T15:38:51.083" v="0"/>
          <ac:picMkLst>
            <pc:docMk/>
            <pc:sldMk cId="3705402368" sldId="292"/>
            <ac:picMk id="10" creationId="{40F7BF70-39A3-4945-B19A-C05C4D548E85}"/>
          </ac:picMkLst>
        </pc:picChg>
      </pc:sldChg>
    </pc:docChg>
  </pc:docChgLst>
  <pc:docChgLst>
    <pc:chgData name="Carter, Danielle (CDC/DDID/NCEZID/DHQP) (CTR)" userId="S::lwu9@cdc.gov::79b899af-cedc-48a8-bc74-ef981c2cddb1" providerId="AD" clId="Web-{9993B39F-10BC-0000-A9DE-7C0CF461EDF8}"/>
    <pc:docChg chg="modSld">
      <pc:chgData name="Carter, Danielle (CDC/DDID/NCEZID/DHQP) (CTR)" userId="S::lwu9@cdc.gov::79b899af-cedc-48a8-bc74-ef981c2cddb1" providerId="AD" clId="Web-{9993B39F-10BC-0000-A9DE-7C0CF461EDF8}" dt="2021-03-12T15:27:42.296" v="2"/>
      <pc:docMkLst>
        <pc:docMk/>
      </pc:docMkLst>
      <pc:sldChg chg="addSp delSp modSp">
        <pc:chgData name="Carter, Danielle (CDC/DDID/NCEZID/DHQP) (CTR)" userId="S::lwu9@cdc.gov::79b899af-cedc-48a8-bc74-ef981c2cddb1" providerId="AD" clId="Web-{9993B39F-10BC-0000-A9DE-7C0CF461EDF8}" dt="2021-03-12T15:27:42.296" v="2"/>
        <pc:sldMkLst>
          <pc:docMk/>
          <pc:sldMk cId="3705402368" sldId="292"/>
        </pc:sldMkLst>
        <pc:picChg chg="add mod">
          <ac:chgData name="Carter, Danielle (CDC/DDID/NCEZID/DHQP) (CTR)" userId="S::lwu9@cdc.gov::79b899af-cedc-48a8-bc74-ef981c2cddb1" providerId="AD" clId="Web-{9993B39F-10BC-0000-A9DE-7C0CF461EDF8}" dt="2021-03-12T15:27:42.296" v="2"/>
          <ac:picMkLst>
            <pc:docMk/>
            <pc:sldMk cId="3705402368" sldId="292"/>
            <ac:picMk id="2" creationId="{F364A76B-BEF5-43E0-85D7-2F6BD51B27F8}"/>
          </ac:picMkLst>
        </pc:picChg>
        <pc:picChg chg="del">
          <ac:chgData name="Carter, Danielle (CDC/DDID/NCEZID/DHQP) (CTR)" userId="S::lwu9@cdc.gov::79b899af-cedc-48a8-bc74-ef981c2cddb1" providerId="AD" clId="Web-{9993B39F-10BC-0000-A9DE-7C0CF461EDF8}" dt="2021-03-12T15:27:40.734" v="1"/>
          <ac:picMkLst>
            <pc:docMk/>
            <pc:sldMk cId="3705402368" sldId="292"/>
            <ac:picMk id="4" creationId="{89558EC2-20AF-496E-9152-915CA3A905B2}"/>
          </ac:picMkLst>
        </pc:picChg>
        <pc:picChg chg="del">
          <ac:chgData name="Carter, Danielle (CDC/DDID/NCEZID/DHQP) (CTR)" userId="S::lwu9@cdc.gov::79b899af-cedc-48a8-bc74-ef981c2cddb1" providerId="AD" clId="Web-{9993B39F-10BC-0000-A9DE-7C0CF461EDF8}" dt="2021-03-12T15:27:38.937" v="0"/>
          <ac:picMkLst>
            <pc:docMk/>
            <pc:sldMk cId="3705402368" sldId="292"/>
            <ac:picMk id="10" creationId="{40F7BF70-39A3-4945-B19A-C05C4D548E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D07333-E054-48EC-BD7A-1BDF90C71E77}" type="datetimeFigureOut">
              <a:rPr lang="en-US" smtClean="0"/>
              <a:t>5/28/2021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8D9F8C-7B54-4A21-B9B9-EAEDD3B035B4}" type="slidenum">
              <a:rPr lang="en-US" smtClean="0"/>
              <a:t>‹#›</a:t>
            </a:fld>
            <a:endParaRPr lang="en-US"/>
          </a:p>
        </p:txBody>
      </p:sp>
    </p:spTree>
    <p:extLst>
      <p:ext uri="{BB962C8B-B14F-4D97-AF65-F5344CB8AC3E}">
        <p14:creationId xmlns:p14="http://schemas.microsoft.com/office/powerpoint/2010/main" val="10762973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infectioncontrol/projectfirstline/videos/Ep5-How-LowRes-New.mp4"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youtube.com/watch?v=pIAH2l9Eg6g"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infectioncontrol/projectfirstline/videos/Ep2-Difference-LowRes-New.mp4"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youtube.com/watch?v=s2k1IPSdLgk"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infectioncontrol/projectfirstline/videos/Ep3-Virus-LowRes-New.mp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youtube.com/watch?v=iKfG15U8nVo"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Participants log in and get settled.</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a:t>
            </a:fld>
            <a:endParaRPr lang="en-US"/>
          </a:p>
        </p:txBody>
      </p:sp>
    </p:spTree>
    <p:extLst>
      <p:ext uri="{BB962C8B-B14F-4D97-AF65-F5344CB8AC3E}">
        <p14:creationId xmlns:p14="http://schemas.microsoft.com/office/powerpoint/2010/main" val="848871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the video here: </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CDC Website : </a:t>
            </a:r>
            <a:r>
              <a:rPr lang="en-US" sz="1200" b="0" i="0" u="sng" strike="noStrike" kern="1200" dirty="0">
                <a:solidFill>
                  <a:schemeClr val="tx1"/>
                </a:solidFill>
                <a:effectLst/>
                <a:latin typeface="+mn-lt"/>
                <a:ea typeface="+mn-ea"/>
                <a:cs typeface="+mn-cs"/>
                <a:hlinkClick r:id="rId3"/>
              </a:rPr>
              <a:t>https://www.cdc.gov/infectioncontrol/projectfirstline/videos/Ep5-How-LowRes-New.mp4</a:t>
            </a:r>
            <a:endParaRPr lang="en-US" sz="1200" kern="1200" dirty="0">
              <a:solidFill>
                <a:schemeClr val="tx1"/>
              </a:solidFill>
              <a:effectLst/>
              <a:latin typeface="+mn-lt"/>
              <a:ea typeface="+mn-ea"/>
              <a:cs typeface="+mn-cs"/>
            </a:endParaRPr>
          </a:p>
          <a:p>
            <a:pPr marL="0" indent="0">
              <a:buNone/>
            </a:pPr>
            <a:r>
              <a:rPr lang="en-US" sz="1200" b="0" dirty="0"/>
              <a:t>OR </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https://www.youtube.com/watch?v=pIAH2l9Eg6g</a:t>
            </a:r>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10</a:t>
            </a:fld>
            <a:endParaRPr lang="en-US"/>
          </a:p>
        </p:txBody>
      </p:sp>
    </p:spTree>
    <p:extLst>
      <p:ext uri="{BB962C8B-B14F-4D97-AF65-F5344CB8AC3E}">
        <p14:creationId xmlns:p14="http://schemas.microsoft.com/office/powerpoint/2010/main" val="24587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“Thank you for this great discussion. To take it one step further, I’d like you to think about how you could share this content with a patient, coworker, or family member who’s never studied this before. We’re going to break into groups, and I’m going to give each group a specific concept to focus on. In your group, with the concept you were given, identify an analogy from everyday life. You will have 10 minutes. Be ready to share your answer with the broader group when we reconvene. Raise your hand if you’d like help in identifying an analogy.”</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11</a:t>
            </a:fld>
            <a:endParaRPr lang="en-US"/>
          </a:p>
        </p:txBody>
      </p:sp>
    </p:spTree>
    <p:extLst>
      <p:ext uri="{BB962C8B-B14F-4D97-AF65-F5344CB8AC3E}">
        <p14:creationId xmlns:p14="http://schemas.microsoft.com/office/powerpoint/2010/main" val="352209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 </a:t>
            </a:r>
          </a:p>
          <a:p>
            <a:r>
              <a:rPr lang="en-US" sz="1200" kern="1200">
                <a:solidFill>
                  <a:schemeClr val="tx1"/>
                </a:solidFill>
                <a:effectLst/>
                <a:latin typeface="+mn-lt"/>
                <a:ea typeface="+mn-ea"/>
                <a:cs typeface="+mn-cs"/>
              </a:rPr>
              <a:t>“Ok. We had 4 different groups each assigned a different statement, as shown on the slide. </a:t>
            </a:r>
            <a:r>
              <a:rPr lang="en-US" sz="1200" b="1" kern="1200">
                <a:solidFill>
                  <a:schemeClr val="tx1"/>
                </a:solidFill>
                <a:effectLst/>
                <a:latin typeface="+mn-lt"/>
                <a:ea typeface="+mn-ea"/>
                <a:cs typeface="+mn-cs"/>
              </a:rPr>
              <a:t>Can I have a volunteer from one of the groups addressing the first topic to share your analogy?</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Wait for answer</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“Thank you. </a:t>
            </a:r>
            <a:r>
              <a:rPr lang="en-US" sz="1200" b="1" kern="1200">
                <a:solidFill>
                  <a:schemeClr val="tx1"/>
                </a:solidFill>
                <a:effectLst/>
                <a:latin typeface="+mn-lt"/>
                <a:ea typeface="+mn-ea"/>
                <a:cs typeface="+mn-cs"/>
              </a:rPr>
              <a:t>What made you decide on this approach [</a:t>
            </a:r>
            <a:r>
              <a:rPr lang="en-US" sz="1200" b="1" i="1" kern="1200">
                <a:solidFill>
                  <a:schemeClr val="tx1"/>
                </a:solidFill>
                <a:effectLst/>
                <a:latin typeface="+mn-lt"/>
                <a:ea typeface="+mn-ea"/>
                <a:cs typeface="+mn-cs"/>
              </a:rPr>
              <a:t>if not already addressed in group’s initial response</a:t>
            </a:r>
            <a:r>
              <a:rPr lang="en-US" sz="1200" b="1" kern="1200">
                <a:solidFill>
                  <a:schemeClr val="tx1"/>
                </a:solidFill>
                <a:effectLst/>
                <a:latin typeface="+mn-lt"/>
                <a:ea typeface="+mn-ea"/>
                <a:cs typeface="+mn-cs"/>
              </a:rPr>
              <a:t>]?</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Wait for answer, and continue with each of the remaining groups</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“These are all great ideas. I hope you will try to use some of these analogies on the job, the next time you’re interacting with a patient or having a discussion with coworkers. You can even wow your friends and family.”</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12</a:t>
            </a:fld>
            <a:endParaRPr lang="en-US"/>
          </a:p>
        </p:txBody>
      </p:sp>
    </p:spTree>
    <p:extLst>
      <p:ext uri="{BB962C8B-B14F-4D97-AF65-F5344CB8AC3E}">
        <p14:creationId xmlns:p14="http://schemas.microsoft.com/office/powerpoint/2010/main" val="17585686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Sample Script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“To make your job easier, we’ve also prepared for you the following job aids: “Virus Lock and Key” and “The Parts of Viruses”. </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13</a:t>
            </a:fld>
            <a:endParaRPr lang="en-US"/>
          </a:p>
        </p:txBody>
      </p:sp>
    </p:spTree>
    <p:extLst>
      <p:ext uri="{BB962C8B-B14F-4D97-AF65-F5344CB8AC3E}">
        <p14:creationId xmlns:p14="http://schemas.microsoft.com/office/powerpoint/2010/main" val="3917951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b="1" kern="1200">
                <a:solidFill>
                  <a:schemeClr val="tx1"/>
                </a:solidFill>
                <a:effectLst/>
                <a:latin typeface="+mn-lt"/>
                <a:ea typeface="+mn-ea"/>
                <a:cs typeface="+mn-cs"/>
              </a:rPr>
              <a:t>Are there things you’ve learned today that help you understand infection control better? Can you imagine a realistic, every-day occasion when you could practice using these job aids or explain this concept to others? Is there somewhere you can display it at work?</a:t>
            </a:r>
            <a:r>
              <a:rPr lang="en-US" sz="1200" kern="1200">
                <a:solidFill>
                  <a:schemeClr val="tx1"/>
                </a:solidFill>
                <a:effectLst/>
                <a:latin typeface="+mn-lt"/>
                <a:ea typeface="+mn-ea"/>
                <a:cs typeface="+mn-cs"/>
              </a:rPr>
              <a:t> I’m going to pause for a minute to give you a chance to reflect. Please use your participant booklet to write down your thoughts.”</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a:p>
        </p:txBody>
      </p:sp>
    </p:spTree>
    <p:extLst>
      <p:ext uri="{BB962C8B-B14F-4D97-AF65-F5344CB8AC3E}">
        <p14:creationId xmlns:p14="http://schemas.microsoft.com/office/powerpoint/2010/main" val="4288804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“Thank you all for coming today. I enjoyed our discussion together. Before we adjourn, I’d like to ask. </a:t>
            </a:r>
            <a:r>
              <a:rPr lang="en-US" sz="1200" b="1" kern="1200">
                <a:solidFill>
                  <a:schemeClr val="tx1"/>
                </a:solidFill>
                <a:effectLst/>
                <a:latin typeface="+mn-lt"/>
                <a:ea typeface="+mn-ea"/>
                <a:cs typeface="+mn-cs"/>
              </a:rPr>
              <a:t>What was the most important takeaway for you from today’s session?”</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After answers, advance slide to show key messages</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“I’ve collected here the key messages from today’s session for future reference.”</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15</a:t>
            </a:fld>
            <a:endParaRPr lang="en-US"/>
          </a:p>
        </p:txBody>
      </p:sp>
    </p:spTree>
    <p:extLst>
      <p:ext uri="{BB962C8B-B14F-4D97-AF65-F5344CB8AC3E}">
        <p14:creationId xmlns:p14="http://schemas.microsoft.com/office/powerpoint/2010/main" val="2653581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16</a:t>
            </a:fld>
            <a:endParaRPr lang="en-US"/>
          </a:p>
        </p:txBody>
      </p:sp>
    </p:spTree>
    <p:extLst>
      <p:ext uri="{BB962C8B-B14F-4D97-AF65-F5344CB8AC3E}">
        <p14:creationId xmlns:p14="http://schemas.microsoft.com/office/powerpoint/2010/main" val="2310305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17</a:t>
            </a:fld>
            <a:endParaRPr lang="en-US"/>
          </a:p>
        </p:txBody>
      </p:sp>
    </p:spTree>
    <p:extLst>
      <p:ext uri="{BB962C8B-B14F-4D97-AF65-F5344CB8AC3E}">
        <p14:creationId xmlns:p14="http://schemas.microsoft.com/office/powerpoint/2010/main" val="2007756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“Next time, we will start talking about the ways that viruses move between people. </a:t>
            </a:r>
          </a:p>
          <a:p>
            <a:r>
              <a:rPr lang="en-US" sz="1200" kern="1200">
                <a:solidFill>
                  <a:schemeClr val="tx1"/>
                </a:solidFill>
                <a:effectLst/>
                <a:latin typeface="+mn-lt"/>
                <a:ea typeface="+mn-ea"/>
                <a:cs typeface="+mn-cs"/>
              </a:rPr>
              <a:t>“In the meantime, you can keep exploring these topics on your own, using the resources on this slide. You can also follow us on social media.”</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18</a:t>
            </a:fld>
            <a:endParaRPr lang="en-US"/>
          </a:p>
        </p:txBody>
      </p:sp>
    </p:spTree>
    <p:extLst>
      <p:ext uri="{BB962C8B-B14F-4D97-AF65-F5344CB8AC3E}">
        <p14:creationId xmlns:p14="http://schemas.microsoft.com/office/powerpoint/2010/main" val="39690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[Facilitator should add information about how to access form]</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“And finally, please let us know how you enjoyed today’s session by completing the following feedback form. Thanks again for joining us today.”</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19</a:t>
            </a:fld>
            <a:endParaRPr lang="en-US"/>
          </a:p>
        </p:txBody>
      </p:sp>
    </p:spTree>
    <p:extLst>
      <p:ext uri="{BB962C8B-B14F-4D97-AF65-F5344CB8AC3E}">
        <p14:creationId xmlns:p14="http://schemas.microsoft.com/office/powerpoint/2010/main" val="196580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“Welcome! Thank you for joining us. We’re so glad to have this time together to discuss infection control on the frontlines. Today we’ll focus on the basic science of viruses.</a:t>
            </a:r>
          </a:p>
          <a:p>
            <a:r>
              <a:rPr lang="en-US" sz="1200" kern="1200">
                <a:solidFill>
                  <a:schemeClr val="tx1"/>
                </a:solidFill>
                <a:effectLst/>
                <a:latin typeface="+mn-lt"/>
                <a:ea typeface="+mn-ea"/>
                <a:cs typeface="+mn-cs"/>
              </a:rPr>
              <a:t>“Before we begin, I’d also to remind you of some housekeeping matters. We’ll meet today for one hour. We ask everyone to keep their videos on, to the extent possible. This helps us have a more authentic discussion. You may use your mute/unmute button at any time to contribute to the discussion, but when you’re not speaking, please keep your microphone muted.”  </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2</a:t>
            </a:fld>
            <a:endParaRPr lang="en-US"/>
          </a:p>
        </p:txBody>
      </p:sp>
    </p:spTree>
    <p:extLst>
      <p:ext uri="{BB962C8B-B14F-4D97-AF65-F5344CB8AC3E}">
        <p14:creationId xmlns:p14="http://schemas.microsoft.com/office/powerpoint/2010/main" val="29227450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3</a:t>
            </a:fld>
            <a:endParaRPr lang="en-US"/>
          </a:p>
        </p:txBody>
      </p:sp>
    </p:spTree>
    <p:extLst>
      <p:ext uri="{BB962C8B-B14F-4D97-AF65-F5344CB8AC3E}">
        <p14:creationId xmlns:p14="http://schemas.microsoft.com/office/powerpoint/2010/main" val="15843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 </a:t>
            </a:r>
          </a:p>
          <a:p>
            <a:r>
              <a:rPr lang="en-US" sz="1200" kern="1200">
                <a:solidFill>
                  <a:schemeClr val="tx1"/>
                </a:solidFill>
                <a:effectLst/>
                <a:latin typeface="+mn-lt"/>
                <a:ea typeface="+mn-ea"/>
                <a:cs typeface="+mn-cs"/>
              </a:rPr>
              <a:t>“We got to meet each other in the last session, but let’s go briefly around the virtual room to give us all a chance to introduce ourselves. Please share your name and professional role, and how many years you’ve been working in healthcare.</a:t>
            </a:r>
          </a:p>
          <a:p>
            <a:r>
              <a:rPr lang="en-US" sz="1200" kern="1200">
                <a:solidFill>
                  <a:schemeClr val="tx1"/>
                </a:solidFill>
                <a:effectLst/>
                <a:latin typeface="+mn-lt"/>
                <a:ea typeface="+mn-ea"/>
                <a:cs typeface="+mn-cs"/>
              </a:rPr>
              <a:t>“On the slide, you’ll find a brief prompt. When I call on you, please answer as much of this as you feel comfortable sharing.”</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After introductions</a:t>
            </a:r>
            <a:r>
              <a:rPr lang="en-US"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“Thank you. Now you may remember, in the last session, I asked each of you to share topics of special interest to you. Today, our session will include a discussion of the following topics from that list:”</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Insert based on Session 1 list</a:t>
            </a:r>
            <a:r>
              <a:rPr lang="en-US" sz="1200" kern="1200">
                <a:solidFill>
                  <a:schemeClr val="tx1"/>
                </a:solidFill>
                <a:effectLst/>
                <a:latin typeface="+mn-lt"/>
                <a:ea typeface="+mn-ea"/>
                <a:cs typeface="+mn-cs"/>
              </a:rPr>
              <a:t>]</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4</a:t>
            </a:fld>
            <a:endParaRPr lang="en-US"/>
          </a:p>
        </p:txBody>
      </p:sp>
    </p:spTree>
    <p:extLst>
      <p:ext uri="{BB962C8B-B14F-4D97-AF65-F5344CB8AC3E}">
        <p14:creationId xmlns:p14="http://schemas.microsoft.com/office/powerpoint/2010/main" val="1316182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[Please note that the toolkit topics are presented in sequence, with the expectation that participants will progress through the series. You may, however, mix and match content to meet participant needs and you will need to adjust the sample script below.]</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“Last session, we focused on introducing the goals of infection control. </a:t>
            </a:r>
            <a:r>
              <a:rPr lang="en-US" sz="1200" b="1" kern="1200">
                <a:solidFill>
                  <a:schemeClr val="tx1"/>
                </a:solidFill>
                <a:effectLst/>
                <a:latin typeface="+mn-lt"/>
                <a:ea typeface="+mn-ea"/>
                <a:cs typeface="+mn-cs"/>
              </a:rPr>
              <a:t>What stands out most in your memory from this discussion? Were you able to successfully implement the personal action you identified at the end of the session?</a:t>
            </a:r>
            <a:r>
              <a:rPr lang="en-US" sz="1200" kern="1200">
                <a:solidFill>
                  <a:schemeClr val="tx1"/>
                </a:solidFill>
                <a:effectLst/>
                <a:latin typeface="+mn-lt"/>
                <a:ea typeface="+mn-ea"/>
                <a:cs typeface="+mn-cs"/>
              </a:rPr>
              <a:t> If you wish, please unmute and share your thoughts to one or both of these questions.</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After participants answer</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“So, if the ultimate goal of infection control is to prevent people from getting sick, the first thing we need to understand is how sickness happens. </a:t>
            </a:r>
            <a:r>
              <a:rPr lang="en-US" sz="1200" b="1" kern="1200">
                <a:solidFill>
                  <a:schemeClr val="tx1"/>
                </a:solidFill>
                <a:effectLst/>
                <a:latin typeface="+mn-lt"/>
                <a:ea typeface="+mn-ea"/>
                <a:cs typeface="+mn-cs"/>
              </a:rPr>
              <a:t>How do people get sick with COVID-19?</a:t>
            </a:r>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“In order to answer that question, we have to talk about the germ that causes COVID-19: the virus SARS-CoV-2”</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5</a:t>
            </a:fld>
            <a:endParaRPr lang="en-US"/>
          </a:p>
        </p:txBody>
      </p:sp>
    </p:spTree>
    <p:extLst>
      <p:ext uri="{BB962C8B-B14F-4D97-AF65-F5344CB8AC3E}">
        <p14:creationId xmlns:p14="http://schemas.microsoft.com/office/powerpoint/2010/main" val="3835857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“Let’s check in with Dr. Carlson to see what she has to say on this topic. Before playing the video, here are some questions to consider as you watch. </a:t>
            </a:r>
          </a:p>
          <a:p>
            <a:r>
              <a:rPr lang="en-US" sz="1200" kern="1200">
                <a:solidFill>
                  <a:schemeClr val="tx1"/>
                </a:solidFill>
                <a:effectLst/>
                <a:latin typeface="+mn-lt"/>
                <a:ea typeface="+mn-ea"/>
                <a:cs typeface="+mn-cs"/>
              </a:rPr>
              <a:t>“Now let’s watch the video.”</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6</a:t>
            </a:fld>
            <a:endParaRPr lang="en-US"/>
          </a:p>
        </p:txBody>
      </p:sp>
    </p:spTree>
    <p:extLst>
      <p:ext uri="{BB962C8B-B14F-4D97-AF65-F5344CB8AC3E}">
        <p14:creationId xmlns:p14="http://schemas.microsoft.com/office/powerpoint/2010/main" val="3265463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https://www.cdc.gov/infectioncontrol/projectfirstline/videos/Ep2-Difference-LowRes-New.mp4</a:t>
            </a:r>
            <a:endParaRPr lang="en-US" dirty="0"/>
          </a:p>
          <a:p>
            <a:r>
              <a:rPr lang="en-US" dirty="0"/>
              <a:t>OR </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https://www.youtube.com/watch?v=s2k1IPSdLgk</a:t>
            </a:r>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7</a:t>
            </a:fld>
            <a:endParaRPr lang="en-US"/>
          </a:p>
        </p:txBody>
      </p:sp>
    </p:spTree>
    <p:extLst>
      <p:ext uri="{BB962C8B-B14F-4D97-AF65-F5344CB8AC3E}">
        <p14:creationId xmlns:p14="http://schemas.microsoft.com/office/powerpoint/2010/main" val="2523696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Sample Script</a:t>
            </a:r>
          </a:p>
          <a:p>
            <a:r>
              <a:rPr lang="en-US" sz="1200" kern="1200">
                <a:solidFill>
                  <a:schemeClr val="tx1"/>
                </a:solidFill>
                <a:effectLst/>
                <a:latin typeface="+mn-lt"/>
                <a:ea typeface="+mn-ea"/>
                <a:cs typeface="+mn-cs"/>
              </a:rPr>
              <a:t>“Let’s discuss these questions together. I’m interested in your reactions to this episode. In any order, with any of the questions that appeal to you, please share your thoughts with the group.</a:t>
            </a:r>
          </a:p>
          <a:p>
            <a:r>
              <a:rPr lang="en-US" sz="1200" kern="1200">
                <a:solidFill>
                  <a:schemeClr val="tx1"/>
                </a:solidFill>
                <a:effectLst/>
                <a:latin typeface="+mn-lt"/>
                <a:ea typeface="+mn-ea"/>
                <a:cs typeface="+mn-cs"/>
              </a:rPr>
              <a:t>[</a:t>
            </a:r>
            <a:r>
              <a:rPr lang="en-US" sz="1200" i="1" kern="1200">
                <a:solidFill>
                  <a:schemeClr val="tx1"/>
                </a:solidFill>
                <a:effectLst/>
                <a:latin typeface="+mn-lt"/>
                <a:ea typeface="+mn-ea"/>
                <a:cs typeface="+mn-cs"/>
              </a:rPr>
              <a:t>After discussion</a:t>
            </a:r>
            <a:r>
              <a:rPr lang="en-US" sz="1200" kern="1200">
                <a:solidFill>
                  <a:schemeClr val="tx1"/>
                </a:solidFill>
                <a:effectLst/>
                <a:latin typeface="+mn-lt"/>
                <a:ea typeface="+mn-ea"/>
                <a:cs typeface="+mn-cs"/>
              </a:rPr>
              <a:t>]</a:t>
            </a:r>
          </a:p>
          <a:p>
            <a:r>
              <a:rPr lang="en-US" sz="1200" kern="1200">
                <a:solidFill>
                  <a:schemeClr val="tx1"/>
                </a:solidFill>
                <a:effectLst/>
                <a:latin typeface="+mn-lt"/>
                <a:ea typeface="+mn-ea"/>
                <a:cs typeface="+mn-cs"/>
              </a:rPr>
              <a:t>“Thank you, everyone. Let’s watch two more short segments together from Dr. Carlson, and then we’ll discuss together how we can use this information in our daily lives.”</a:t>
            </a:r>
          </a:p>
          <a:p>
            <a:endParaRPr lang="en-US"/>
          </a:p>
        </p:txBody>
      </p:sp>
      <p:sp>
        <p:nvSpPr>
          <p:cNvPr id="4" name="Slide Number Placeholder 3"/>
          <p:cNvSpPr>
            <a:spLocks noGrp="1"/>
          </p:cNvSpPr>
          <p:nvPr>
            <p:ph type="sldNum" sz="quarter" idx="5"/>
          </p:nvPr>
        </p:nvSpPr>
        <p:spPr/>
        <p:txBody>
          <a:bodyPr/>
          <a:lstStyle/>
          <a:p>
            <a:fld id="{438D9F8C-7B54-4A21-B9B9-EAEDD3B035B4}" type="slidenum">
              <a:rPr lang="en-US" smtClean="0"/>
              <a:t>8</a:t>
            </a:fld>
            <a:endParaRPr lang="en-US"/>
          </a:p>
        </p:txBody>
      </p:sp>
    </p:spTree>
    <p:extLst>
      <p:ext uri="{BB962C8B-B14F-4D97-AF65-F5344CB8AC3E}">
        <p14:creationId xmlns:p14="http://schemas.microsoft.com/office/powerpoint/2010/main" val="2117650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the video here: </a:t>
            </a:r>
          </a:p>
          <a:p>
            <a:r>
              <a:rPr lang="en-US" b="1" dirty="0"/>
              <a:t>CDC Website: </a:t>
            </a:r>
            <a:r>
              <a:rPr lang="en-US" sz="1200" b="0" i="0" u="sng" strike="noStrike" kern="1200" dirty="0">
                <a:solidFill>
                  <a:schemeClr val="tx1"/>
                </a:solidFill>
                <a:effectLst/>
                <a:latin typeface="+mn-lt"/>
                <a:ea typeface="+mn-ea"/>
                <a:cs typeface="+mn-cs"/>
                <a:hlinkClick r:id="rId3"/>
              </a:rPr>
              <a:t>https://www.cdc.gov/infectioncontrol/projectfirstline/videos/Ep3-Virus-LowRes-New.mp4</a:t>
            </a:r>
            <a:endParaRPr lang="en-US" dirty="0"/>
          </a:p>
          <a:p>
            <a:r>
              <a:rPr lang="en-US" dirty="0"/>
              <a:t>OR</a:t>
            </a:r>
          </a:p>
          <a:p>
            <a:pPr marL="0" indent="0">
              <a:buNone/>
            </a:pPr>
            <a:r>
              <a:rPr lang="en-US" sz="1200" b="1" dirty="0"/>
              <a:t>Project Firstline YouTube Playlist:</a:t>
            </a:r>
          </a:p>
          <a:p>
            <a:pPr marL="0" indent="0">
              <a:buNone/>
            </a:pPr>
            <a:r>
              <a:rPr lang="en-US" sz="1200" b="0" i="0" u="sng" strike="noStrike" kern="1200" dirty="0">
                <a:solidFill>
                  <a:schemeClr val="tx1"/>
                </a:solidFill>
                <a:effectLst/>
                <a:latin typeface="+mn-lt"/>
                <a:ea typeface="+mn-ea"/>
                <a:cs typeface="+mn-cs"/>
                <a:hlinkClick r:id="rId4"/>
              </a:rPr>
              <a:t>https://www.youtube.com/watch?v=iKfG15U8nVo</a:t>
            </a:r>
            <a:endParaRPr lang="en-US" sz="1200" dirty="0"/>
          </a:p>
        </p:txBody>
      </p:sp>
      <p:sp>
        <p:nvSpPr>
          <p:cNvPr id="4" name="Slide Number Placeholder 3"/>
          <p:cNvSpPr>
            <a:spLocks noGrp="1"/>
          </p:cNvSpPr>
          <p:nvPr>
            <p:ph type="sldNum" sz="quarter" idx="5"/>
          </p:nvPr>
        </p:nvSpPr>
        <p:spPr/>
        <p:txBody>
          <a:bodyPr/>
          <a:lstStyle/>
          <a:p>
            <a:fld id="{438D9F8C-7B54-4A21-B9B9-EAEDD3B035B4}" type="slidenum">
              <a:rPr lang="en-US" smtClean="0"/>
              <a:t>9</a:t>
            </a:fld>
            <a:endParaRPr lang="en-US"/>
          </a:p>
        </p:txBody>
      </p:sp>
    </p:spTree>
    <p:extLst>
      <p:ext uri="{BB962C8B-B14F-4D97-AF65-F5344CB8AC3E}">
        <p14:creationId xmlns:p14="http://schemas.microsoft.com/office/powerpoint/2010/main" val="3497755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2F6E-FC2A-4E67-946A-C1084EDF7B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A88276-924E-4746-824C-7DA980E145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1A8D9D-B9B8-4894-A146-87C7FEDF1913}"/>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54D49CCE-9DFC-46E7-A741-A71814E446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EC1500-7C92-412C-9BF7-2B11096BE36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510616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72F38-6221-4F44-8D7E-DBD15364C5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CD29A5-7FAB-4AB2-9E3D-2CEDFF61A1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A8F06D-DA8D-4436-A216-677230E4C7E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884C0F26-D1CF-4CE8-BF04-363589B31D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814B48-2815-4B35-B3CD-A53585975BD9}"/>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1876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8C363D-6EA8-4124-846C-639973A458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AC5DE0-DB58-404E-8215-98E0DDE5C2D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6586C8-BB1B-49FF-AA3B-9B83184DEE36}"/>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4BF4D2FA-6849-4940-825F-6078D04797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7CF7B6-E97A-4AD2-A312-1007DAF9A027}"/>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866550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39204-1F3E-48DC-A62B-7DFA17AF6E1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C7EDAD-C204-4E31-A7CC-C0266A62DE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190147-5DF6-43FF-AD6B-75998BB519EF}"/>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6CB1F8D7-2957-4AC3-AA7D-9603BAF3C3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86ACB8-2FA3-422D-84DD-CDBA412B1D2C}"/>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508034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930DA5-C1CC-4277-ADD2-7DCE85A89B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273297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E048A-DB65-49FE-91CA-DD9B985F88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756C3C-091C-4D4F-BE62-432AADFAF7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ADE000-3FFE-42E1-B151-8324532E5F6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9368A4-F2BC-4522-AD61-20864D909C61}"/>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EA427B2-2F8C-4D4A-9972-AC306921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ED56E-FA96-4497-BEE3-3A39A004E3A2}"/>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3448245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F7227-A9C0-44B0-B17F-0BE90D130A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357463-93FB-471F-97CF-BF8723F6F1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20ED1-1D44-4D34-8190-9C61DB781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C836BB3-0CB1-419B-BA85-C9C7F21165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408A2CD-7A2D-4E66-914F-FADF4DBF59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D29AC6-B3B4-4EE3-96E8-AEDD7EDC30BE}"/>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8" name="Footer Placeholder 7">
            <a:extLst>
              <a:ext uri="{FF2B5EF4-FFF2-40B4-BE49-F238E27FC236}">
                <a16:creationId xmlns:a16="http://schemas.microsoft.com/office/drawing/2014/main" id="{47E214A1-FAE4-4127-A892-4B81D7DC88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D964259-DE39-4953-B2FD-AB3870282433}"/>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753346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0A48-2072-406F-AB18-BBC991C8EF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E8F1406-3FCE-49BA-A62C-985BC42FCEE9}"/>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4" name="Footer Placeholder 3">
            <a:extLst>
              <a:ext uri="{FF2B5EF4-FFF2-40B4-BE49-F238E27FC236}">
                <a16:creationId xmlns:a16="http://schemas.microsoft.com/office/drawing/2014/main" id="{C7BEA799-2597-4417-B887-383FB646678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071BCC-B0E6-4A7E-9895-4670216786BB}"/>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4041738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1E381E-6CA5-45AF-8C90-2B6726CDD4E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3" name="Footer Placeholder 2">
            <a:extLst>
              <a:ext uri="{FF2B5EF4-FFF2-40B4-BE49-F238E27FC236}">
                <a16:creationId xmlns:a16="http://schemas.microsoft.com/office/drawing/2014/main" id="{41F75B3B-1A3A-41FE-A864-C2D520A566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6A610D-CF1C-4C76-9715-CFC6C58B21BD}"/>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576680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20BD1-C218-496E-A0C8-F448C22B6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91E494E-A86D-44F9-ADEC-AAF6F18747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E0464B-F1FF-49B3-84C6-16F4491DB4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7551A-0CC8-4C7B-8753-6C67C763BF52}"/>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F524DFC5-7C2C-4E36-98D2-B6D1EB187F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331729-8DF7-46E0-9968-9AC1DE188064}"/>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2098922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01720-6E08-41B1-811D-CC1871266B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E2C19C-42D4-455C-9BC3-B4D45E23119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C359F6-B15A-4F02-B4D2-09CE03370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C56599-665E-4E25-9ED4-A1420B253BD4}"/>
              </a:ext>
            </a:extLst>
          </p:cNvPr>
          <p:cNvSpPr>
            <a:spLocks noGrp="1"/>
          </p:cNvSpPr>
          <p:nvPr>
            <p:ph type="dt" sz="half" idx="10"/>
          </p:nvPr>
        </p:nvSpPr>
        <p:spPr/>
        <p:txBody>
          <a:bodyPr/>
          <a:lstStyle/>
          <a:p>
            <a:fld id="{88B65982-47D1-4E80-BD95-C789D844E5DB}" type="datetimeFigureOut">
              <a:rPr lang="en-US" smtClean="0"/>
              <a:t>5/28/2021</a:t>
            </a:fld>
            <a:endParaRPr lang="en-US"/>
          </a:p>
        </p:txBody>
      </p:sp>
      <p:sp>
        <p:nvSpPr>
          <p:cNvPr id="6" name="Footer Placeholder 5">
            <a:extLst>
              <a:ext uri="{FF2B5EF4-FFF2-40B4-BE49-F238E27FC236}">
                <a16:creationId xmlns:a16="http://schemas.microsoft.com/office/drawing/2014/main" id="{05669326-78C0-41F1-8E9D-74AEDA8274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BD2999-2641-441E-A589-E824916BB631}"/>
              </a:ext>
            </a:extLst>
          </p:cNvPr>
          <p:cNvSpPr>
            <a:spLocks noGrp="1"/>
          </p:cNvSpPr>
          <p:nvPr>
            <p:ph type="sldNum" sz="quarter" idx="12"/>
          </p:nvPr>
        </p:nvSpPr>
        <p:spPr/>
        <p:txBody>
          <a:bodyPr/>
          <a:lstStyle/>
          <a:p>
            <a:fld id="{0921C750-0A2B-4FC2-9266-872E12118BE5}" type="slidenum">
              <a:rPr lang="en-US" smtClean="0"/>
              <a:t>‹#›</a:t>
            </a:fld>
            <a:endParaRPr lang="en-US"/>
          </a:p>
        </p:txBody>
      </p:sp>
    </p:spTree>
    <p:extLst>
      <p:ext uri="{BB962C8B-B14F-4D97-AF65-F5344CB8AC3E}">
        <p14:creationId xmlns:p14="http://schemas.microsoft.com/office/powerpoint/2010/main" val="101441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6897BFC-FB68-43E4-8905-C80B1869BC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88C9F76-4473-4E40-930A-680BC88987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94A6E-FFA9-46A9-945D-8453287C2C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B65982-47D1-4E80-BD95-C789D844E5DB}" type="datetimeFigureOut">
              <a:rPr lang="en-US" smtClean="0"/>
              <a:t>5/28/2021</a:t>
            </a:fld>
            <a:endParaRPr lang="en-US"/>
          </a:p>
        </p:txBody>
      </p:sp>
      <p:sp>
        <p:nvSpPr>
          <p:cNvPr id="5" name="Footer Placeholder 4">
            <a:extLst>
              <a:ext uri="{FF2B5EF4-FFF2-40B4-BE49-F238E27FC236}">
                <a16:creationId xmlns:a16="http://schemas.microsoft.com/office/drawing/2014/main" id="{B3CE94D6-9991-4643-98A6-0FF6466A2D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1A9A8A-4B5D-4691-89E1-EF55B07A477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21C750-0A2B-4FC2-9266-872E12118BE5}" type="slidenum">
              <a:rPr lang="en-US" smtClean="0"/>
              <a:t>‹#›</a:t>
            </a:fld>
            <a:endParaRPr lang="en-US"/>
          </a:p>
        </p:txBody>
      </p:sp>
    </p:spTree>
    <p:extLst>
      <p:ext uri="{BB962C8B-B14F-4D97-AF65-F5344CB8AC3E}">
        <p14:creationId xmlns:p14="http://schemas.microsoft.com/office/powerpoint/2010/main" val="19141810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hyperlink" Target="https://www.cdc.gov/infectioncontrol/projectfirstline/index.html" TargetMode="External"/><Relationship Id="rId7" Type="http://schemas.openxmlformats.org/officeDocument/2006/relationships/hyperlink" Target="https://tools.cdc.gov/campaignproxyservice/subscriptions.aspx?topic_id=USCDC_2104"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www.youtube.com/playlist?list=PLvrp9iOILTQZQGtDnSDGViKDdRtIc13VX" TargetMode="External"/><Relationship Id="rId5" Type="http://schemas.openxmlformats.org/officeDocument/2006/relationships/hyperlink" Target="https://twitter.com/CDC_Firstline" TargetMode="External"/><Relationship Id="rId4" Type="http://schemas.openxmlformats.org/officeDocument/2006/relationships/hyperlink" Target="https://www.facebook.com/CDCProjectFirstlin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5029199"/>
            <a:ext cx="12228128" cy="1828800"/>
            <a:chOff x="-305" y="2987478"/>
            <a:chExt cx="12188952" cy="1828800"/>
          </a:xfrm>
        </p:grpSpPr>
        <p:sp>
          <p:nvSpPr>
            <p:cNvPr id="12" name="Freeform: Shape 11">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15" name="Freeform: Shape 14">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a:p>
          </p:txBody>
        </p:sp>
      </p:grpSp>
      <p:sp>
        <p:nvSpPr>
          <p:cNvPr id="16" name="Subtitle 2">
            <a:extLst>
              <a:ext uri="{FF2B5EF4-FFF2-40B4-BE49-F238E27FC236}">
                <a16:creationId xmlns:a16="http://schemas.microsoft.com/office/drawing/2014/main" id="{0FB2F615-C5C1-4A0D-90E0-2FF16BB71F0A}"/>
              </a:ext>
              <a:ext uri="{C183D7F6-B498-43B3-948B-1728B52AA6E4}">
                <adec:decorative xmlns:adec="http://schemas.microsoft.com/office/drawing/2017/decorative" val="0"/>
              </a:ext>
            </a:extLst>
          </p:cNvPr>
          <p:cNvSpPr txBox="1">
            <a:spLocks noGrp="1"/>
          </p:cNvSpPr>
          <p:nvPr>
            <p:ph type="title" idx="4294967295"/>
          </p:nvPr>
        </p:nvSpPr>
        <p:spPr>
          <a:xfrm>
            <a:off x="1806224" y="5966689"/>
            <a:ext cx="9144000" cy="1359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7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2F5597"/>
                </a:solidFill>
                <a:effectLst/>
                <a:uLnTx/>
                <a:uFillTx/>
                <a:latin typeface="+mn-lt"/>
                <a:ea typeface="+mn-ea"/>
                <a:cs typeface="+mn-cs"/>
              </a:rPr>
              <a:t>Topic 2: The Basic Science of Viruses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a:ln>
                  <a:noFill/>
                </a:ln>
                <a:solidFill>
                  <a:srgbClr val="2F5597"/>
                </a:solidFill>
                <a:effectLst/>
                <a:uLnTx/>
                <a:uFillTx/>
                <a:latin typeface="+mn-lt"/>
                <a:ea typeface="+mn-ea"/>
                <a:cs typeface="+mn-cs"/>
              </a:rPr>
              <a:t>[Date of training]</a:t>
            </a:r>
          </a:p>
        </p:txBody>
      </p:sp>
      <p:pic>
        <p:nvPicPr>
          <p:cNvPr id="2" name="Picture 2">
            <a:extLst>
              <a:ext uri="{FF2B5EF4-FFF2-40B4-BE49-F238E27FC236}">
                <a16:creationId xmlns:a16="http://schemas.microsoft.com/office/drawing/2014/main" id="{F364A76B-BEF5-43E0-85D7-2F6BD51B27F8}"/>
              </a:ext>
            </a:extLst>
          </p:cNvPr>
          <p:cNvPicPr>
            <a:picLocks noChangeAspect="1"/>
          </p:cNvPicPr>
          <p:nvPr/>
        </p:nvPicPr>
        <p:blipFill>
          <a:blip r:embed="rId3"/>
          <a:stretch>
            <a:fillRect/>
          </a:stretch>
        </p:blipFill>
        <p:spPr>
          <a:xfrm>
            <a:off x="614064" y="508060"/>
            <a:ext cx="10598384" cy="5303520"/>
          </a:xfrm>
          <a:prstGeom prst="rect">
            <a:avLst/>
          </a:prstGeom>
        </p:spPr>
      </p:pic>
    </p:spTree>
    <p:extLst>
      <p:ext uri="{BB962C8B-B14F-4D97-AF65-F5344CB8AC3E}">
        <p14:creationId xmlns:p14="http://schemas.microsoft.com/office/powerpoint/2010/main" val="37054023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16F2CC-E7AC-4E02-AE71-CE5ED8B376F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a:t>Video: How do Viruses Make You Sick?</a:t>
            </a:r>
          </a:p>
        </p:txBody>
      </p:sp>
      <p:pic>
        <p:nvPicPr>
          <p:cNvPr id="5" name="Picture 4">
            <a:extLst>
              <a:ext uri="{FF2B5EF4-FFF2-40B4-BE49-F238E27FC236}">
                <a16:creationId xmlns:a16="http://schemas.microsoft.com/office/drawing/2014/main" id="{0A12C588-E5F2-4821-AF8E-15B3B30248E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15747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3F86-B1B8-4D97-A6EE-61B2770AAEA5}"/>
              </a:ext>
            </a:extLst>
          </p:cNvPr>
          <p:cNvSpPr>
            <a:spLocks noGrp="1"/>
          </p:cNvSpPr>
          <p:nvPr>
            <p:ph type="title"/>
          </p:nvPr>
        </p:nvSpPr>
        <p:spPr/>
        <p:txBody>
          <a:bodyPr/>
          <a:lstStyle/>
          <a:p>
            <a:r>
              <a:rPr lang="en-US" b="1">
                <a:latin typeface="+mn-lt"/>
              </a:rPr>
              <a:t>Breakout Groups</a:t>
            </a:r>
          </a:p>
        </p:txBody>
      </p:sp>
      <p:sp>
        <p:nvSpPr>
          <p:cNvPr id="3" name="Content Placeholder 2">
            <a:extLst>
              <a:ext uri="{FF2B5EF4-FFF2-40B4-BE49-F238E27FC236}">
                <a16:creationId xmlns:a16="http://schemas.microsoft.com/office/drawing/2014/main" id="{E9C6963F-3E03-46B9-BDAE-6DF57830924C}"/>
              </a:ext>
            </a:extLst>
          </p:cNvPr>
          <p:cNvSpPr>
            <a:spLocks noGrp="1"/>
          </p:cNvSpPr>
          <p:nvPr>
            <p:ph idx="1"/>
          </p:nvPr>
        </p:nvSpPr>
        <p:spPr/>
        <p:txBody>
          <a:bodyPr/>
          <a:lstStyle/>
          <a:p>
            <a:r>
              <a:rPr lang="en-US" sz="3000"/>
              <a:t>With the concept you were given, identify an analogy from everyday life that you could use to explain it to a patient, coworker, or family member who’s never studied this before.</a:t>
            </a:r>
          </a:p>
          <a:p>
            <a:r>
              <a:rPr lang="en-US" sz="3000"/>
              <a:t>Be ready to share your answer with the broader group.</a:t>
            </a:r>
          </a:p>
          <a:p>
            <a:endParaRPr lang="en-US"/>
          </a:p>
        </p:txBody>
      </p:sp>
      <p:sp>
        <p:nvSpPr>
          <p:cNvPr id="4" name="Rectangle 3">
            <a:extLst>
              <a:ext uri="{FF2B5EF4-FFF2-40B4-BE49-F238E27FC236}">
                <a16:creationId xmlns:a16="http://schemas.microsoft.com/office/drawing/2014/main" id="{F9B177BA-177C-4535-A91F-1AAAAC3CEB2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5CF1C7F0-268D-4F3E-AACB-B2087FD03198}"/>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18985EC-6DD7-4634-83DB-2989AEDFA391}"/>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7FB5AE2-8845-4426-AAC0-178F5128F83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365773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3F86-B1B8-4D97-A6EE-61B2770AAEA5}"/>
              </a:ext>
            </a:extLst>
          </p:cNvPr>
          <p:cNvSpPr>
            <a:spLocks noGrp="1"/>
          </p:cNvSpPr>
          <p:nvPr>
            <p:ph type="title"/>
          </p:nvPr>
        </p:nvSpPr>
        <p:spPr/>
        <p:txBody>
          <a:bodyPr/>
          <a:lstStyle/>
          <a:p>
            <a:r>
              <a:rPr lang="en-US" b="1">
                <a:latin typeface="+mn-lt"/>
              </a:rPr>
              <a:t>Let’s Reconvene</a:t>
            </a:r>
          </a:p>
        </p:txBody>
      </p:sp>
      <p:sp>
        <p:nvSpPr>
          <p:cNvPr id="3" name="Content Placeholder 2">
            <a:extLst>
              <a:ext uri="{FF2B5EF4-FFF2-40B4-BE49-F238E27FC236}">
                <a16:creationId xmlns:a16="http://schemas.microsoft.com/office/drawing/2014/main" id="{E9C6963F-3E03-46B9-BDAE-6DF57830924C}"/>
              </a:ext>
            </a:extLst>
          </p:cNvPr>
          <p:cNvSpPr>
            <a:spLocks noGrp="1"/>
          </p:cNvSpPr>
          <p:nvPr>
            <p:ph idx="1"/>
          </p:nvPr>
        </p:nvSpPr>
        <p:spPr/>
        <p:txBody>
          <a:bodyPr/>
          <a:lstStyle/>
          <a:p>
            <a:r>
              <a:rPr lang="en-US" sz="3000"/>
              <a:t>Differentiate between SARS-CoV-2 and COVID-19.</a:t>
            </a:r>
          </a:p>
          <a:p>
            <a:r>
              <a:rPr lang="en-US" sz="3000"/>
              <a:t>Identify the 3 main parts of a virus.</a:t>
            </a:r>
          </a:p>
          <a:p>
            <a:r>
              <a:rPr lang="en-US" sz="3000"/>
              <a:t>Describe how viruses use the cells of living things to make more copies of themselves.</a:t>
            </a:r>
          </a:p>
          <a:p>
            <a:r>
              <a:rPr lang="en-US" sz="3000"/>
              <a:t>Explain why infection control actions focus on keeping respiratory droplets out of the air and away from other people.</a:t>
            </a:r>
          </a:p>
          <a:p>
            <a:endParaRPr lang="en-US"/>
          </a:p>
        </p:txBody>
      </p:sp>
      <p:sp>
        <p:nvSpPr>
          <p:cNvPr id="4" name="Rectangle 3">
            <a:extLst>
              <a:ext uri="{FF2B5EF4-FFF2-40B4-BE49-F238E27FC236}">
                <a16:creationId xmlns:a16="http://schemas.microsoft.com/office/drawing/2014/main" id="{289BF189-EEF8-4B3F-89DB-7B2B899D607C}"/>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E416498-740E-45A9-ACD5-8543D8A33C5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8313CE-491D-4BEA-8220-CD611C20214A}"/>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5D8B6530-EF96-4980-8FF3-59D83978030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61805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EDDBD9-F0F4-40B1-9B63-5FA4DD843141}"/>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5065599-1F9C-45F8-B969-674AACAF0F04}"/>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E3FC4E8-3AE3-46ED-ADEC-D95147C51A4A}"/>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220242-8824-447C-A27A-9FB0D82F371D}"/>
              </a:ext>
            </a:extLst>
          </p:cNvPr>
          <p:cNvSpPr>
            <a:spLocks noGrp="1"/>
          </p:cNvSpPr>
          <p:nvPr>
            <p:ph type="title"/>
          </p:nvPr>
        </p:nvSpPr>
        <p:spPr/>
        <p:txBody>
          <a:bodyPr/>
          <a:lstStyle/>
          <a:p>
            <a:r>
              <a:rPr lang="en-US" b="1">
                <a:latin typeface="+mn-lt"/>
              </a:rPr>
              <a:t>Job Aids</a:t>
            </a:r>
          </a:p>
        </p:txBody>
      </p:sp>
      <p:pic>
        <p:nvPicPr>
          <p:cNvPr id="16" name="Picture 15" descr="Diagram titled Virus Lock and Key that includes how viruses invade cells. CDC logo and Project Firstline logo included.">
            <a:extLst>
              <a:ext uri="{FF2B5EF4-FFF2-40B4-BE49-F238E27FC236}">
                <a16:creationId xmlns:a16="http://schemas.microsoft.com/office/drawing/2014/main" id="{05EFCC4C-8C19-414E-B8E6-AB0070774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339" y="2083189"/>
            <a:ext cx="5551662" cy="3123114"/>
          </a:xfrm>
          <a:prstGeom prst="rect">
            <a:avLst/>
          </a:prstGeom>
        </p:spPr>
      </p:pic>
      <p:pic>
        <p:nvPicPr>
          <p:cNvPr id="18" name="Picture 17" descr="Diagram including the description of the parts of a virus&#10;">
            <a:extLst>
              <a:ext uri="{FF2B5EF4-FFF2-40B4-BE49-F238E27FC236}">
                <a16:creationId xmlns:a16="http://schemas.microsoft.com/office/drawing/2014/main" id="{38440F89-2B40-4208-8006-46046D6D55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9865" y="2083189"/>
            <a:ext cx="4903935" cy="3123114"/>
          </a:xfrm>
          <a:prstGeom prst="rect">
            <a:avLst/>
          </a:prstGeom>
        </p:spPr>
      </p:pic>
      <p:pic>
        <p:nvPicPr>
          <p:cNvPr id="10" name="Picture 9">
            <a:extLst>
              <a:ext uri="{FF2B5EF4-FFF2-40B4-BE49-F238E27FC236}">
                <a16:creationId xmlns:a16="http://schemas.microsoft.com/office/drawing/2014/main" id="{DFC8901E-F3C7-4703-987E-E3DDDD6BBDD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356492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7DE5B-6395-4706-ADB4-65B62910D6FB}"/>
              </a:ext>
            </a:extLst>
          </p:cNvPr>
          <p:cNvSpPr>
            <a:spLocks noGrp="1"/>
          </p:cNvSpPr>
          <p:nvPr>
            <p:ph type="title"/>
          </p:nvPr>
        </p:nvSpPr>
        <p:spPr>
          <a:xfrm>
            <a:off x="168212" y="1489941"/>
            <a:ext cx="11262431" cy="1736228"/>
          </a:xfrm>
        </p:spPr>
        <p:txBody>
          <a:bodyPr/>
          <a:lstStyle/>
          <a:p>
            <a:pPr algn="ctr"/>
            <a:r>
              <a:rPr lang="en-US" b="1">
                <a:latin typeface="+mn-lt"/>
              </a:rPr>
              <a:t>Reflection</a:t>
            </a:r>
          </a:p>
        </p:txBody>
      </p:sp>
      <p:sp>
        <p:nvSpPr>
          <p:cNvPr id="4" name="Text Placeholder 3">
            <a:extLst>
              <a:ext uri="{FF2B5EF4-FFF2-40B4-BE49-F238E27FC236}">
                <a16:creationId xmlns:a16="http://schemas.microsoft.com/office/drawing/2014/main" id="{2EEF449E-5C7A-44D0-BAB9-521CFAD42347}"/>
              </a:ext>
            </a:extLst>
          </p:cNvPr>
          <p:cNvSpPr>
            <a:spLocks noGrp="1"/>
          </p:cNvSpPr>
          <p:nvPr>
            <p:ph type="body" idx="1"/>
          </p:nvPr>
        </p:nvSpPr>
        <p:spPr>
          <a:xfrm>
            <a:off x="929569" y="3700799"/>
            <a:ext cx="10515600" cy="1500187"/>
          </a:xfrm>
        </p:spPr>
        <p:txBody>
          <a:bodyPr>
            <a:normAutofit/>
          </a:bodyPr>
          <a:lstStyle/>
          <a:p>
            <a:pPr algn="ctr"/>
            <a:r>
              <a:rPr lang="en-US" sz="3000">
                <a:solidFill>
                  <a:schemeClr val="tx1"/>
                </a:solidFill>
              </a:rPr>
              <a:t>Can you imagine a realistic, every-day occasion when you could practice using this job aid or explain this concept to others? </a:t>
            </a:r>
          </a:p>
        </p:txBody>
      </p:sp>
      <p:sp>
        <p:nvSpPr>
          <p:cNvPr id="5" name="Rectangle 4">
            <a:extLst>
              <a:ext uri="{FF2B5EF4-FFF2-40B4-BE49-F238E27FC236}">
                <a16:creationId xmlns:a16="http://schemas.microsoft.com/office/drawing/2014/main" id="{EC3A9EB8-30EB-4C9D-87CF-604919F0F802}"/>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0942F67-85ED-4301-89E6-D7A0E124581B}"/>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F667133-EC48-4912-B1F4-8A79B279D72B}"/>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439EE2C-B73D-4164-9886-40C3F917C1F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69445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72143" y="299851"/>
            <a:ext cx="10515600" cy="745890"/>
          </a:xfrm>
        </p:spPr>
        <p:txBody>
          <a:bodyPr/>
          <a:lstStyle/>
          <a:p>
            <a:r>
              <a:rPr lang="en-US" b="1">
                <a:latin typeface="+mn-lt"/>
              </a:rPr>
              <a:t>Key Messages</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272143" y="1097650"/>
            <a:ext cx="10406743" cy="545057"/>
          </a:xfrm>
        </p:spPr>
        <p:txBody>
          <a:bodyPr>
            <a:normAutofit/>
          </a:bodyPr>
          <a:lstStyle/>
          <a:p>
            <a:pPr marL="0" indent="0">
              <a:buNone/>
            </a:pPr>
            <a:r>
              <a:rPr lang="en-US" sz="3000"/>
              <a:t>What was the most important element of today’s session for you?</a:t>
            </a:r>
          </a:p>
        </p:txBody>
      </p:sp>
      <p:sp>
        <p:nvSpPr>
          <p:cNvPr id="4" name="Rectangle 3">
            <a:extLst>
              <a:ext uri="{FF2B5EF4-FFF2-40B4-BE49-F238E27FC236}">
                <a16:creationId xmlns:a16="http://schemas.microsoft.com/office/drawing/2014/main" id="{300F162F-17C9-44DA-8D99-0D34BEC9E4D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2E6651-56E9-4BAA-9047-4354BF9FAA6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D0658B-30A0-4577-A333-C0336840ED3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EAF39C-3E1F-4D71-BC40-B35765947B3B}"/>
              </a:ext>
            </a:extLst>
          </p:cNvPr>
          <p:cNvSpPr txBox="1"/>
          <p:nvPr/>
        </p:nvSpPr>
        <p:spPr>
          <a:xfrm>
            <a:off x="88684" y="2430064"/>
            <a:ext cx="11919857" cy="2831544"/>
          </a:xfrm>
          <a:prstGeom prst="rect">
            <a:avLst/>
          </a:prstGeom>
          <a:noFill/>
        </p:spPr>
        <p:txBody>
          <a:bodyPr wrap="square" rtlCol="0">
            <a:spAutoFit/>
          </a:bodyPr>
          <a:lstStyle/>
          <a:p>
            <a:pPr marL="285750" lvl="0" indent="-285750">
              <a:buFont typeface="Arial" panose="020B0604020202020204" pitchFamily="34" charset="0"/>
              <a:buChar char="•"/>
            </a:pPr>
            <a:r>
              <a:rPr lang="en-US" sz="3000"/>
              <a:t>SARS-CoV-2 is the official, scientific name of the virus, the germ that causes the disease COVID-19</a:t>
            </a:r>
          </a:p>
          <a:p>
            <a:pPr marL="285750" lvl="0" indent="-285750">
              <a:buFont typeface="Arial" panose="020B0604020202020204" pitchFamily="34" charset="0"/>
              <a:buChar char="•"/>
            </a:pPr>
            <a:r>
              <a:rPr lang="en-US" sz="3000"/>
              <a:t>COVID-19 is the name of the disease – the fever, cough, chills and other symptoms that people have when they are infected with the virus SARS-CoV-2.</a:t>
            </a:r>
          </a:p>
          <a:p>
            <a:pPr lvl="0"/>
            <a:endParaRPr lang="en-US" sz="2800"/>
          </a:p>
        </p:txBody>
      </p:sp>
      <p:pic>
        <p:nvPicPr>
          <p:cNvPr id="10" name="Picture 9">
            <a:extLst>
              <a:ext uri="{FF2B5EF4-FFF2-40B4-BE49-F238E27FC236}">
                <a16:creationId xmlns:a16="http://schemas.microsoft.com/office/drawing/2014/main" id="{ECDFD519-25EF-4C4C-9521-059965EB0F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5759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272143" y="299851"/>
            <a:ext cx="10515600" cy="745890"/>
          </a:xfrm>
        </p:spPr>
        <p:txBody>
          <a:bodyPr/>
          <a:lstStyle/>
          <a:p>
            <a:r>
              <a:rPr lang="en-US" b="1">
                <a:latin typeface="+mn-lt"/>
              </a:rPr>
              <a:t>Key Messages Continued </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272143" y="1151860"/>
            <a:ext cx="10406743" cy="745890"/>
          </a:xfrm>
        </p:spPr>
        <p:txBody>
          <a:bodyPr>
            <a:normAutofit/>
          </a:bodyPr>
          <a:lstStyle/>
          <a:p>
            <a:pPr marL="0" indent="0">
              <a:buNone/>
            </a:pPr>
            <a:r>
              <a:rPr lang="en-US" sz="3000"/>
              <a:t>What was the most important element of today’s session for you?</a:t>
            </a:r>
          </a:p>
        </p:txBody>
      </p:sp>
      <p:sp>
        <p:nvSpPr>
          <p:cNvPr id="4" name="Rectangle 3">
            <a:extLst>
              <a:ext uri="{FF2B5EF4-FFF2-40B4-BE49-F238E27FC236}">
                <a16:creationId xmlns:a16="http://schemas.microsoft.com/office/drawing/2014/main" id="{300F162F-17C9-44DA-8D99-0D34BEC9E4D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2E6651-56E9-4BAA-9047-4354BF9FAA6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D0658B-30A0-4577-A333-C0336840ED3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EAF39C-3E1F-4D71-BC40-B35765947B3B}"/>
              </a:ext>
            </a:extLst>
          </p:cNvPr>
          <p:cNvSpPr txBox="1"/>
          <p:nvPr/>
        </p:nvSpPr>
        <p:spPr>
          <a:xfrm>
            <a:off x="272143" y="1783999"/>
            <a:ext cx="11919857" cy="3293209"/>
          </a:xfrm>
          <a:prstGeom prst="rect">
            <a:avLst/>
          </a:prstGeom>
          <a:noFill/>
        </p:spPr>
        <p:txBody>
          <a:bodyPr wrap="square" rtlCol="0">
            <a:spAutoFit/>
          </a:bodyPr>
          <a:lstStyle/>
          <a:p>
            <a:pPr lvl="0"/>
            <a:endParaRPr lang="en-US" sz="2800"/>
          </a:p>
          <a:p>
            <a:pPr marL="285750" lvl="0" indent="-285750">
              <a:buFont typeface="Arial" panose="020B0604020202020204" pitchFamily="34" charset="0"/>
              <a:buChar char="•"/>
            </a:pPr>
            <a:r>
              <a:rPr lang="en-US" sz="3000"/>
              <a:t>All viruses have two parts:</a:t>
            </a:r>
          </a:p>
          <a:p>
            <a:pPr marL="742950" lvl="1" indent="-285750">
              <a:buFont typeface="Arial" panose="020B0604020202020204" pitchFamily="34" charset="0"/>
              <a:buChar char="•"/>
            </a:pPr>
            <a:r>
              <a:rPr lang="en-US" sz="3000" u="sng"/>
              <a:t>Genes</a:t>
            </a:r>
            <a:r>
              <a:rPr lang="en-US" sz="3000"/>
              <a:t> that contain all the information needed to make more virus copies</a:t>
            </a:r>
          </a:p>
          <a:p>
            <a:pPr marL="742950" lvl="1" indent="-285750">
              <a:buFont typeface="Arial" panose="020B0604020202020204" pitchFamily="34" charset="0"/>
              <a:buChar char="•"/>
            </a:pPr>
            <a:r>
              <a:rPr lang="en-US" sz="3000" u="sng"/>
              <a:t>Proteins</a:t>
            </a:r>
            <a:r>
              <a:rPr lang="en-US" sz="3000"/>
              <a:t> that protect the genes and help the virus spread</a:t>
            </a:r>
          </a:p>
          <a:p>
            <a:pPr marL="285750" lvl="0" indent="-285750">
              <a:buFont typeface="Arial" panose="020B0604020202020204" pitchFamily="34" charset="0"/>
              <a:buChar char="•"/>
            </a:pPr>
            <a:r>
              <a:rPr lang="en-US" sz="3000"/>
              <a:t>Some viruses – SARS-CoV-2 is one of them – also have a third part: </a:t>
            </a:r>
            <a:r>
              <a:rPr lang="en-US" sz="3000" u="sng"/>
              <a:t>an envelope</a:t>
            </a:r>
            <a:r>
              <a:rPr lang="en-US" sz="3000"/>
              <a:t> made of special fats that protects the genes and proteins</a:t>
            </a:r>
          </a:p>
        </p:txBody>
      </p:sp>
      <p:pic>
        <p:nvPicPr>
          <p:cNvPr id="10" name="Picture 9">
            <a:extLst>
              <a:ext uri="{FF2B5EF4-FFF2-40B4-BE49-F238E27FC236}">
                <a16:creationId xmlns:a16="http://schemas.microsoft.com/office/drawing/2014/main" id="{ECDFD519-25EF-4C4C-9521-059965EB0F6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4205147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FA2F2-84D3-4A1D-8539-228C59C72226}"/>
              </a:ext>
            </a:extLst>
          </p:cNvPr>
          <p:cNvSpPr>
            <a:spLocks noGrp="1"/>
          </p:cNvSpPr>
          <p:nvPr>
            <p:ph type="title"/>
          </p:nvPr>
        </p:nvSpPr>
        <p:spPr>
          <a:xfrm>
            <a:off x="378773" y="515635"/>
            <a:ext cx="10515600" cy="745890"/>
          </a:xfrm>
        </p:spPr>
        <p:txBody>
          <a:bodyPr/>
          <a:lstStyle/>
          <a:p>
            <a:r>
              <a:rPr lang="en-US" b="1">
                <a:latin typeface="+mn-lt"/>
              </a:rPr>
              <a:t>Key Messages Continued</a:t>
            </a:r>
          </a:p>
        </p:txBody>
      </p:sp>
      <p:sp>
        <p:nvSpPr>
          <p:cNvPr id="3" name="Content Placeholder 2">
            <a:extLst>
              <a:ext uri="{FF2B5EF4-FFF2-40B4-BE49-F238E27FC236}">
                <a16:creationId xmlns:a16="http://schemas.microsoft.com/office/drawing/2014/main" id="{2ADFD298-E703-402F-8AFB-7CE5C421EDFC}"/>
              </a:ext>
            </a:extLst>
          </p:cNvPr>
          <p:cNvSpPr>
            <a:spLocks noGrp="1"/>
          </p:cNvSpPr>
          <p:nvPr>
            <p:ph idx="1"/>
          </p:nvPr>
        </p:nvSpPr>
        <p:spPr>
          <a:xfrm>
            <a:off x="378773" y="1473413"/>
            <a:ext cx="11481923" cy="711424"/>
          </a:xfrm>
        </p:spPr>
        <p:txBody>
          <a:bodyPr>
            <a:normAutofit/>
          </a:bodyPr>
          <a:lstStyle/>
          <a:p>
            <a:pPr marL="0" indent="0">
              <a:buNone/>
            </a:pPr>
            <a:r>
              <a:rPr lang="en-US" sz="3000"/>
              <a:t>What was the most important element of today’s session for you?</a:t>
            </a:r>
          </a:p>
        </p:txBody>
      </p:sp>
      <p:sp>
        <p:nvSpPr>
          <p:cNvPr id="4" name="Rectangle 3">
            <a:extLst>
              <a:ext uri="{FF2B5EF4-FFF2-40B4-BE49-F238E27FC236}">
                <a16:creationId xmlns:a16="http://schemas.microsoft.com/office/drawing/2014/main" id="{300F162F-17C9-44DA-8D99-0D34BEC9E4D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22E6651-56E9-4BAA-9047-4354BF9FAA65}"/>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2D0658B-30A0-4577-A333-C0336840ED30}"/>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8EAF39C-3E1F-4D71-BC40-B35765947B3B}"/>
              </a:ext>
            </a:extLst>
          </p:cNvPr>
          <p:cNvSpPr txBox="1"/>
          <p:nvPr/>
        </p:nvSpPr>
        <p:spPr>
          <a:xfrm>
            <a:off x="153389" y="2178730"/>
            <a:ext cx="12038611" cy="5262979"/>
          </a:xfrm>
          <a:prstGeom prst="rect">
            <a:avLst/>
          </a:prstGeom>
          <a:noFill/>
        </p:spPr>
        <p:txBody>
          <a:bodyPr wrap="square" rtlCol="0">
            <a:spAutoFit/>
          </a:bodyPr>
          <a:lstStyle/>
          <a:p>
            <a:pPr marL="285750" lvl="0" indent="-285750">
              <a:buFont typeface="Arial" panose="020B0604020202020204" pitchFamily="34" charset="0"/>
              <a:buChar char="•"/>
            </a:pPr>
            <a:r>
              <a:rPr lang="en-US" sz="3000"/>
              <a:t>Viruses are able to use cells in living things, including people, to make copies of themselves. It’s how viruses spread within a body, and from person to person.</a:t>
            </a:r>
          </a:p>
          <a:p>
            <a:pPr marL="285750" lvl="0" indent="-285750">
              <a:buFont typeface="Arial" panose="020B0604020202020204" pitchFamily="34" charset="0"/>
              <a:buChar char="•"/>
            </a:pPr>
            <a:r>
              <a:rPr lang="en-US" sz="3000"/>
              <a:t>When enough viruses have been able to get into our cells and make copies of themselves, the body recognizes that there’s an infection, and our immune system revs up to fight off the virus.</a:t>
            </a:r>
          </a:p>
          <a:p>
            <a:pPr marL="285750" lvl="0" indent="-285750">
              <a:buFont typeface="Arial" panose="020B0604020202020204" pitchFamily="34" charset="0"/>
              <a:buChar char="•"/>
            </a:pPr>
            <a:r>
              <a:rPr lang="en-US" sz="3000"/>
              <a:t>It is the activity of our immune system fighting the virus that makes us feel sick.</a:t>
            </a:r>
          </a:p>
          <a:p>
            <a:pPr lvl="0"/>
            <a:endParaRPr lang="en-US" sz="3200"/>
          </a:p>
          <a:p>
            <a:pPr lvl="0"/>
            <a:endParaRPr lang="en-US" sz="3200"/>
          </a:p>
          <a:p>
            <a:pPr lvl="0"/>
            <a:endParaRPr lang="en-US" sz="3200"/>
          </a:p>
        </p:txBody>
      </p:sp>
      <p:pic>
        <p:nvPicPr>
          <p:cNvPr id="10" name="Picture 9">
            <a:extLst>
              <a:ext uri="{FF2B5EF4-FFF2-40B4-BE49-F238E27FC236}">
                <a16:creationId xmlns:a16="http://schemas.microsoft.com/office/drawing/2014/main" id="{71882610-FEAF-4301-9B30-EF571109C0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709266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543339" y="13939"/>
            <a:ext cx="10515600" cy="1325563"/>
          </a:xfrm>
        </p:spPr>
        <p:txBody>
          <a:bodyPr/>
          <a:lstStyle/>
          <a:p>
            <a:r>
              <a:rPr lang="en-US" b="1">
                <a:latin typeface="+mn-lt"/>
              </a:rPr>
              <a:t>Resources and Future Training sessions</a:t>
            </a:r>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543339" y="1460743"/>
            <a:ext cx="11256179" cy="5032132"/>
          </a:xfrm>
        </p:spPr>
        <p:txBody>
          <a:bodyPr>
            <a:normAutofit fontScale="77500" lnSpcReduction="20000"/>
          </a:bodyPr>
          <a:lstStyle/>
          <a:p>
            <a:pPr marL="0" indent="0">
              <a:buNone/>
            </a:pPr>
            <a:r>
              <a:rPr lang="en-US" b="1"/>
              <a:t>Project Firstline on CDC: </a:t>
            </a:r>
          </a:p>
          <a:p>
            <a:pPr marL="0" indent="0">
              <a:buNone/>
            </a:pPr>
            <a:r>
              <a:rPr lang="en-US">
                <a:hlinkClick r:id="rId3"/>
              </a:rPr>
              <a:t>https://www.cdc.gov/infectioncontrol/projectfirstline/index.html</a:t>
            </a:r>
            <a:endParaRPr lang="en-US"/>
          </a:p>
          <a:p>
            <a:pPr marL="0" indent="0">
              <a:buNone/>
            </a:pPr>
            <a:endParaRPr lang="en-US" b="1"/>
          </a:p>
          <a:p>
            <a:pPr marL="0" indent="0">
              <a:buNone/>
            </a:pPr>
            <a:r>
              <a:rPr lang="en-US" b="1"/>
              <a:t>Project Firstline on Facebook:</a:t>
            </a:r>
          </a:p>
          <a:p>
            <a:pPr marL="0" indent="0">
              <a:buNone/>
            </a:pPr>
            <a:r>
              <a:rPr lang="en-US">
                <a:hlinkClick r:id="rId4"/>
              </a:rPr>
              <a:t>https://www.facebook.com/CDCProjectFirstline/</a:t>
            </a:r>
            <a:endParaRPr lang="en-US"/>
          </a:p>
          <a:p>
            <a:pPr marL="0" indent="0">
              <a:buNone/>
            </a:pPr>
            <a:endParaRPr lang="en-US" b="1"/>
          </a:p>
          <a:p>
            <a:pPr marL="0" indent="0">
              <a:buNone/>
            </a:pPr>
            <a:r>
              <a:rPr lang="en-US" b="1"/>
              <a:t>Twitter:</a:t>
            </a:r>
          </a:p>
          <a:p>
            <a:pPr marL="0" indent="0">
              <a:buNone/>
            </a:pPr>
            <a:r>
              <a:rPr lang="en-US">
                <a:hlinkClick r:id="rId5"/>
              </a:rPr>
              <a:t>https://twitter.com/CDC_Firstline</a:t>
            </a:r>
            <a:endParaRPr lang="en-US"/>
          </a:p>
          <a:p>
            <a:pPr marL="0" indent="0">
              <a:buNone/>
            </a:pPr>
            <a:endParaRPr lang="en-US"/>
          </a:p>
          <a:p>
            <a:pPr marL="0" indent="0">
              <a:buNone/>
            </a:pPr>
            <a:r>
              <a:rPr lang="en-US" b="1" err="1"/>
              <a:t>Youtube</a:t>
            </a:r>
            <a:r>
              <a:rPr lang="en-US" b="1"/>
              <a:t>:</a:t>
            </a:r>
          </a:p>
          <a:p>
            <a:pPr marL="0" indent="0">
              <a:buNone/>
            </a:pPr>
            <a:r>
              <a:rPr lang="en-US">
                <a:hlinkClick r:id="rId6"/>
              </a:rPr>
              <a:t>https://www.youtube.com/playlist?list=PLvrp9iOILTQZQGtDnSDGViKDdRtIc13VX</a:t>
            </a:r>
            <a:r>
              <a:rPr lang="en-US"/>
              <a:t> </a:t>
            </a:r>
          </a:p>
          <a:p>
            <a:pPr marL="0" indent="0">
              <a:buNone/>
            </a:pPr>
            <a:endParaRPr lang="en-US"/>
          </a:p>
          <a:p>
            <a:pPr marL="0" indent="0">
              <a:buNone/>
            </a:pPr>
            <a:r>
              <a:rPr lang="en-US" b="1"/>
              <a:t>To sign up for Project Firstline e-mails, click here: </a:t>
            </a:r>
            <a:r>
              <a:rPr lang="en-US">
                <a:hlinkClick r:id="rId7"/>
              </a:rPr>
              <a:t>https://tools.cdc.gov/campaignproxyservice/subscriptions.aspx?topic_id=USCDC_2104</a:t>
            </a:r>
            <a:r>
              <a:rPr lang="en-US"/>
              <a:t>   </a:t>
            </a:r>
          </a:p>
          <a:p>
            <a:pPr marL="0" indent="0">
              <a:buNone/>
            </a:pPr>
            <a:endParaRPr lang="en-US"/>
          </a:p>
          <a:p>
            <a:pPr marL="0" indent="0">
              <a:buNone/>
            </a:pPr>
            <a:endParaRPr lang="en-US"/>
          </a:p>
        </p:txBody>
      </p:sp>
      <p:sp>
        <p:nvSpPr>
          <p:cNvPr id="4" name="Rectangle 3">
            <a:extLst>
              <a:ext uri="{FF2B5EF4-FFF2-40B4-BE49-F238E27FC236}">
                <a16:creationId xmlns:a16="http://schemas.microsoft.com/office/drawing/2014/main" id="{11E2F003-DA18-4693-81ED-D87543CAD48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34EF4DC-1F2B-4868-A81E-840C3C0E03AE}"/>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6811BF-7DA3-40F2-9297-FAF1FBCD2F18}"/>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478BC0A-7F84-4AE0-B584-697E0AD24D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545334" y="6181392"/>
            <a:ext cx="1634834" cy="613913"/>
          </a:xfrm>
          <a:prstGeom prst="rect">
            <a:avLst/>
          </a:prstGeom>
        </p:spPr>
      </p:pic>
    </p:spTree>
    <p:extLst>
      <p:ext uri="{BB962C8B-B14F-4D97-AF65-F5344CB8AC3E}">
        <p14:creationId xmlns:p14="http://schemas.microsoft.com/office/powerpoint/2010/main" val="765677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Hispanic female healthcare worker is pictured with pink, blue, yellow and tan background. Picture includes title: Project Firstline is for You.">
            <a:extLst>
              <a:ext uri="{FF2B5EF4-FFF2-40B4-BE49-F238E27FC236}">
                <a16:creationId xmlns:a16="http://schemas.microsoft.com/office/drawing/2014/main" id="{9527202B-E550-41E5-89F7-95AB6FED5B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8604" y="418156"/>
            <a:ext cx="8918982" cy="5320947"/>
          </a:xfrm>
          <a:prstGeom prst="rect">
            <a:avLst/>
          </a:prstGeom>
          <a:effectLst>
            <a:glow rad="63500">
              <a:schemeClr val="bg1">
                <a:alpha val="7000"/>
              </a:schemeClr>
            </a:glow>
            <a:softEdge rad="635000"/>
          </a:effectLst>
        </p:spPr>
      </p:pic>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a:xfrm>
            <a:off x="522112" y="456115"/>
            <a:ext cx="4253088" cy="1325563"/>
          </a:xfrm>
        </p:spPr>
        <p:txBody>
          <a:bodyPr/>
          <a:lstStyle/>
          <a:p>
            <a:r>
              <a:rPr lang="en-US" b="1">
                <a:latin typeface="+mn-lt"/>
              </a:rPr>
              <a:t>Feedback form</a:t>
            </a:r>
          </a:p>
        </p:txBody>
      </p:sp>
      <p:sp>
        <p:nvSpPr>
          <p:cNvPr id="4" name="Rectangle 3">
            <a:extLst>
              <a:ext uri="{FF2B5EF4-FFF2-40B4-BE49-F238E27FC236}">
                <a16:creationId xmlns:a16="http://schemas.microsoft.com/office/drawing/2014/main" id="{89A623FD-88DB-4CA7-AED9-91F36DA45DE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4DEB28C-E5F9-429D-8EBE-A1C28376D71F}"/>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CA2B9A-8340-4A67-A5F1-5D04A21705FE}"/>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70FAE24-F613-45CA-BC7D-0E8C7115129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Agenda:</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pPr lvl="0">
              <a:lnSpc>
                <a:spcPct val="100000"/>
              </a:lnSpc>
              <a:spcBef>
                <a:spcPts val="0"/>
              </a:spcBef>
              <a:defRPr/>
            </a:pPr>
            <a:r>
              <a:rPr lang="en-US" sz="3000"/>
              <a:t>Introduction</a:t>
            </a:r>
          </a:p>
          <a:p>
            <a:pPr lvl="0">
              <a:lnSpc>
                <a:spcPct val="100000"/>
              </a:lnSpc>
              <a:spcBef>
                <a:spcPts val="0"/>
              </a:spcBef>
              <a:defRPr/>
            </a:pPr>
            <a:r>
              <a:rPr lang="en-US" sz="3000"/>
              <a:t>The Basic Science of Viruses </a:t>
            </a:r>
          </a:p>
          <a:p>
            <a:pPr lvl="1">
              <a:defRPr/>
            </a:pPr>
            <a:r>
              <a:rPr lang="en-US" sz="3000"/>
              <a:t>Video</a:t>
            </a:r>
          </a:p>
          <a:p>
            <a:pPr lvl="1">
              <a:defRPr/>
            </a:pPr>
            <a:r>
              <a:rPr lang="en-US" sz="3000"/>
              <a:t>Discussion and reflection</a:t>
            </a:r>
          </a:p>
          <a:p>
            <a:pPr lvl="0">
              <a:lnSpc>
                <a:spcPct val="100000"/>
              </a:lnSpc>
              <a:spcBef>
                <a:spcPts val="0"/>
              </a:spcBef>
              <a:defRPr/>
            </a:pPr>
            <a:r>
              <a:rPr lang="en-US" sz="3000"/>
              <a:t>Session feedback form and next steps </a:t>
            </a:r>
          </a:p>
        </p:txBody>
      </p:sp>
      <p:sp>
        <p:nvSpPr>
          <p:cNvPr id="4" name="Rectangle 3">
            <a:extLst>
              <a:ext uri="{FF2B5EF4-FFF2-40B4-BE49-F238E27FC236}">
                <a16:creationId xmlns:a16="http://schemas.microsoft.com/office/drawing/2014/main" id="{2E2CA773-AD98-43C0-93CC-69D4162C80C5}"/>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569A-E340-4BE9-B235-B1F5682DF402}"/>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68266D-658D-46C3-97C8-BEE1596DF078}"/>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095670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Learning Objectives:</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pPr lvl="0">
              <a:lnSpc>
                <a:spcPct val="100000"/>
              </a:lnSpc>
              <a:spcBef>
                <a:spcPts val="0"/>
              </a:spcBef>
              <a:defRPr/>
            </a:pPr>
            <a:r>
              <a:rPr lang="en-US" sz="3000"/>
              <a:t>Differentiate one (1) core difference between SARS-CoV-2 and COVID-19.</a:t>
            </a:r>
          </a:p>
          <a:p>
            <a:pPr lvl="0">
              <a:lnSpc>
                <a:spcPct val="100000"/>
              </a:lnSpc>
              <a:spcBef>
                <a:spcPts val="0"/>
              </a:spcBef>
              <a:defRPr/>
            </a:pPr>
            <a:r>
              <a:rPr lang="en-US" sz="3000"/>
              <a:t>Identify, and explain to others, the three (3) main parts of a virus.</a:t>
            </a:r>
          </a:p>
          <a:p>
            <a:pPr lvl="0">
              <a:lnSpc>
                <a:spcPct val="100000"/>
              </a:lnSpc>
              <a:spcBef>
                <a:spcPts val="0"/>
              </a:spcBef>
              <a:defRPr/>
            </a:pPr>
            <a:r>
              <a:rPr lang="en-US" sz="3000"/>
              <a:t>Describe three (3) steps showing how viruses use of the cells of living things to make more copies of themselves.</a:t>
            </a:r>
          </a:p>
          <a:p>
            <a:pPr lvl="0">
              <a:lnSpc>
                <a:spcPct val="100000"/>
              </a:lnSpc>
              <a:spcBef>
                <a:spcPts val="0"/>
              </a:spcBef>
              <a:defRPr/>
            </a:pPr>
            <a:r>
              <a:rPr lang="en-US" sz="3000"/>
              <a:t>Explain one (1) reason why infection control actions focus on keeping respiratory droplets out of the air and away from other people.</a:t>
            </a:r>
          </a:p>
        </p:txBody>
      </p:sp>
      <p:sp>
        <p:nvSpPr>
          <p:cNvPr id="4" name="Rectangle 3">
            <a:extLst>
              <a:ext uri="{FF2B5EF4-FFF2-40B4-BE49-F238E27FC236}">
                <a16:creationId xmlns:a16="http://schemas.microsoft.com/office/drawing/2014/main" id="{2E2CA773-AD98-43C0-93CC-69D4162C80C5}"/>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569A-E340-4BE9-B235-B1F5682DF402}"/>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68266D-658D-46C3-97C8-BEE1596DF078}"/>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50228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308AE-15D6-4D31-8575-D70DD2B545B0}"/>
              </a:ext>
            </a:extLst>
          </p:cNvPr>
          <p:cNvSpPr>
            <a:spLocks noGrp="1"/>
          </p:cNvSpPr>
          <p:nvPr>
            <p:ph type="title"/>
          </p:nvPr>
        </p:nvSpPr>
        <p:spPr/>
        <p:txBody>
          <a:bodyPr/>
          <a:lstStyle/>
          <a:p>
            <a:r>
              <a:rPr lang="en-US" b="1">
                <a:latin typeface="+mn-lt"/>
              </a:rPr>
              <a:t>Introductions</a:t>
            </a:r>
          </a:p>
        </p:txBody>
      </p:sp>
      <p:sp>
        <p:nvSpPr>
          <p:cNvPr id="3" name="Content Placeholder 2">
            <a:extLst>
              <a:ext uri="{FF2B5EF4-FFF2-40B4-BE49-F238E27FC236}">
                <a16:creationId xmlns:a16="http://schemas.microsoft.com/office/drawing/2014/main" id="{7C9FF744-A9EF-4E79-82A3-F7B1E29B93D3}"/>
              </a:ext>
            </a:extLst>
          </p:cNvPr>
          <p:cNvSpPr>
            <a:spLocks noGrp="1"/>
          </p:cNvSpPr>
          <p:nvPr>
            <p:ph idx="1"/>
          </p:nvPr>
        </p:nvSpPr>
        <p:spPr/>
        <p:txBody>
          <a:bodyPr>
            <a:normAutofit/>
          </a:bodyPr>
          <a:lstStyle/>
          <a:p>
            <a:r>
              <a:rPr lang="en-US" sz="3000"/>
              <a:t>Please be prepared to introduce yourself, answering the questions below:</a:t>
            </a:r>
          </a:p>
          <a:p>
            <a:pPr lvl="1"/>
            <a:r>
              <a:rPr lang="en-US" sz="3000"/>
              <a:t>Name and professional role</a:t>
            </a:r>
          </a:p>
          <a:p>
            <a:pPr lvl="1"/>
            <a:r>
              <a:rPr lang="en-US" sz="3000"/>
              <a:t>How long you’ve been working in healthcare</a:t>
            </a:r>
          </a:p>
        </p:txBody>
      </p:sp>
      <p:sp>
        <p:nvSpPr>
          <p:cNvPr id="4" name="Rectangle 3">
            <a:extLst>
              <a:ext uri="{FF2B5EF4-FFF2-40B4-BE49-F238E27FC236}">
                <a16:creationId xmlns:a16="http://schemas.microsoft.com/office/drawing/2014/main" id="{2E2CA773-AD98-43C0-93CC-69D4162C80C5}"/>
              </a:ext>
              <a:ext uri="{C183D7F6-B498-43B3-948B-1728B52AA6E4}">
                <adec:decorative xmlns:adec="http://schemas.microsoft.com/office/drawing/2017/decorative" val="1"/>
              </a:ext>
            </a:extLst>
          </p:cNvPr>
          <p:cNvSpPr/>
          <p:nvPr/>
        </p:nvSpPr>
        <p:spPr>
          <a:xfrm flipV="1">
            <a:off x="0" y="-3481"/>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C23569A-E340-4BE9-B235-B1F5682DF402}"/>
              </a:ext>
              <a:ext uri="{C183D7F6-B498-43B3-948B-1728B52AA6E4}">
                <adec:decorative xmlns:adec="http://schemas.microsoft.com/office/drawing/2017/decorative" val="1"/>
              </a:ext>
            </a:extLst>
          </p:cNvPr>
          <p:cNvSpPr/>
          <p:nvPr/>
        </p:nvSpPr>
        <p:spPr>
          <a:xfrm flipV="1">
            <a:off x="0" y="79829"/>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68266D-658D-46C3-97C8-BEE1596DF078}"/>
              </a:ext>
              <a:ext uri="{C183D7F6-B498-43B3-948B-1728B52AA6E4}">
                <adec:decorative xmlns:adec="http://schemas.microsoft.com/office/drawing/2017/decorative" val="1"/>
              </a:ext>
            </a:extLst>
          </p:cNvPr>
          <p:cNvSpPr/>
          <p:nvPr/>
        </p:nvSpPr>
        <p:spPr>
          <a:xfrm flipV="1">
            <a:off x="0" y="186238"/>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BD1051B-7A0D-4319-8F4A-DCA2886E652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871421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38200" y="2939329"/>
            <a:ext cx="10515600" cy="2852737"/>
          </a:xfrm>
        </p:spPr>
        <p:txBody>
          <a:bodyPr>
            <a:normAutofit fontScale="90000"/>
          </a:bodyPr>
          <a:lstStyle/>
          <a:p>
            <a:r>
              <a:rPr lang="en-US" sz="5300" b="1">
                <a:latin typeface="+mn-lt"/>
              </a:rPr>
              <a:t>What stands out most in your memory from the last session?</a:t>
            </a:r>
            <a:br>
              <a:rPr lang="en-US" b="1">
                <a:latin typeface="+mn-lt"/>
              </a:rPr>
            </a:br>
            <a:br>
              <a:rPr lang="en-US" b="1">
                <a:latin typeface="+mn-lt"/>
              </a:rPr>
            </a:br>
            <a:r>
              <a:rPr lang="en-US" sz="5300" b="1">
                <a:latin typeface="+mn-lt"/>
              </a:rPr>
              <a:t>Were you able to successfully implement the personal action you identified at the end of the session? </a:t>
            </a:r>
          </a:p>
        </p:txBody>
      </p:sp>
      <p:sp>
        <p:nvSpPr>
          <p:cNvPr id="3" name="Rectangle 2">
            <a:extLst>
              <a:ext uri="{FF2B5EF4-FFF2-40B4-BE49-F238E27FC236}">
                <a16:creationId xmlns:a16="http://schemas.microsoft.com/office/drawing/2014/main" id="{1C9D3FD4-89D7-418F-9790-FA75335B3CBE}"/>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0BED1871-2472-4DD0-90A8-73F5A746D7A8}"/>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30B4DD8-CC2E-4A75-9059-CCFD359045E3}"/>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AEDF7FC-50BD-4E76-8FD1-BE879A14379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32144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a:latin typeface="+mn-lt"/>
              </a:rPr>
              <a:t>As you watch, consider the following questions: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a:xfrm>
            <a:off x="838200" y="1956672"/>
            <a:ext cx="10515600" cy="4351338"/>
          </a:xfrm>
        </p:spPr>
        <p:txBody>
          <a:bodyPr>
            <a:normAutofit/>
          </a:bodyPr>
          <a:lstStyle/>
          <a:p>
            <a:pPr marL="514350" lvl="0" indent="-514350">
              <a:buFont typeface="+mj-lt"/>
              <a:buAutoNum type="arabicPeriod"/>
            </a:pPr>
            <a:r>
              <a:rPr lang="en-US" sz="3000"/>
              <a:t>Did you learn something new from this video, or were you reminded of something important that especially resonates with you? Can you think of someone you know who would benefit from these concepts?</a:t>
            </a:r>
          </a:p>
          <a:p>
            <a:pPr marL="514350" lvl="0" indent="-514350">
              <a:buFont typeface="+mj-lt"/>
              <a:buAutoNum type="arabicPeriod"/>
            </a:pPr>
            <a:r>
              <a:rPr lang="en-US" sz="3000"/>
              <a:t>Have you ever received questions from patients or coworkers on these topics? Does this video give you any ideas of how you could explain these concepts to others?</a:t>
            </a:r>
          </a:p>
        </p:txBody>
      </p:sp>
      <p:sp>
        <p:nvSpPr>
          <p:cNvPr id="4" name="Rectangle 3">
            <a:extLst>
              <a:ext uri="{FF2B5EF4-FFF2-40B4-BE49-F238E27FC236}">
                <a16:creationId xmlns:a16="http://schemas.microsoft.com/office/drawing/2014/main" id="{8FD61B45-CB46-4D98-AC19-676976A6B0FF}"/>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0717854-5296-46BB-BFCE-FA516504E95B}"/>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03924B0-38F3-4F38-ACE6-0A6D4F6B1CD1}"/>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85098DD-D562-43DC-A370-90564BCF0B2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762523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B516BE4-554E-4A10-89B0-834F86D45CEC}"/>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a:t>Video: SARS-COV-2? COVID-19? What’s the Difference?</a:t>
            </a:r>
          </a:p>
        </p:txBody>
      </p:sp>
      <p:pic>
        <p:nvPicPr>
          <p:cNvPr id="4" name="Picture 3">
            <a:extLst>
              <a:ext uri="{FF2B5EF4-FFF2-40B4-BE49-F238E27FC236}">
                <a16:creationId xmlns:a16="http://schemas.microsoft.com/office/drawing/2014/main" id="{DE99C0D6-13E9-4732-A501-B39BF44E6D8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206913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081C4-C3AF-4DC0-9887-C06953AB2C4C}"/>
              </a:ext>
            </a:extLst>
          </p:cNvPr>
          <p:cNvSpPr>
            <a:spLocks noGrp="1"/>
          </p:cNvSpPr>
          <p:nvPr>
            <p:ph type="title"/>
          </p:nvPr>
        </p:nvSpPr>
        <p:spPr/>
        <p:txBody>
          <a:bodyPr/>
          <a:lstStyle/>
          <a:p>
            <a:r>
              <a:rPr lang="en-US" b="1">
                <a:latin typeface="+mn-lt"/>
              </a:rPr>
              <a:t>Let’s Discuss</a:t>
            </a:r>
          </a:p>
        </p:txBody>
      </p:sp>
      <p:sp>
        <p:nvSpPr>
          <p:cNvPr id="3" name="Content Placeholder 2">
            <a:extLst>
              <a:ext uri="{FF2B5EF4-FFF2-40B4-BE49-F238E27FC236}">
                <a16:creationId xmlns:a16="http://schemas.microsoft.com/office/drawing/2014/main" id="{9620F954-5588-454D-923B-16F751555D4D}"/>
              </a:ext>
            </a:extLst>
          </p:cNvPr>
          <p:cNvSpPr>
            <a:spLocks noGrp="1"/>
          </p:cNvSpPr>
          <p:nvPr>
            <p:ph idx="1"/>
          </p:nvPr>
        </p:nvSpPr>
        <p:spPr/>
        <p:txBody>
          <a:bodyPr>
            <a:normAutofit/>
          </a:bodyPr>
          <a:lstStyle/>
          <a:p>
            <a:pPr marL="514350" lvl="0" indent="-514350">
              <a:buFont typeface="+mj-lt"/>
              <a:buAutoNum type="arabicPeriod"/>
            </a:pPr>
            <a:r>
              <a:rPr lang="en-US" sz="3000"/>
              <a:t>Did you learn something new from this video, or were you reminded of something important that especially resonates with you? Can you think of someone you know who would benefit from these concepts?</a:t>
            </a:r>
          </a:p>
          <a:p>
            <a:pPr marL="514350" lvl="0" indent="-514350">
              <a:buFont typeface="+mj-lt"/>
              <a:buAutoNum type="arabicPeriod"/>
            </a:pPr>
            <a:r>
              <a:rPr lang="en-US" sz="3000"/>
              <a:t>Have you ever received questions from patients or coworkers on these topics? Does this video give you any ideas of how you could explain these concepts to others?</a:t>
            </a:r>
          </a:p>
        </p:txBody>
      </p:sp>
      <p:sp>
        <p:nvSpPr>
          <p:cNvPr id="4" name="Rectangle 3">
            <a:extLst>
              <a:ext uri="{FF2B5EF4-FFF2-40B4-BE49-F238E27FC236}">
                <a16:creationId xmlns:a16="http://schemas.microsoft.com/office/drawing/2014/main" id="{12DB8DA6-9D2C-42D6-BA96-D0CA897AE555}"/>
              </a:ext>
              <a:ext uri="{C183D7F6-B498-43B3-948B-1728B52AA6E4}">
                <adec:decorative xmlns:adec="http://schemas.microsoft.com/office/drawing/2017/decorative" val="1"/>
              </a:ext>
            </a:extLst>
          </p:cNvPr>
          <p:cNvSpPr/>
          <p:nvPr/>
        </p:nvSpPr>
        <p:spPr>
          <a:xfrm flipV="1">
            <a:off x="0" y="-12190"/>
            <a:ext cx="12192000" cy="82517"/>
          </a:xfrm>
          <a:prstGeom prst="rect">
            <a:avLst/>
          </a:prstGeom>
          <a:solidFill>
            <a:srgbClr val="055FAB"/>
          </a:solidFill>
          <a:ln>
            <a:solidFill>
              <a:srgbClr val="055FA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D69DE82E-AC83-47A4-B786-270B0340186D}"/>
              </a:ext>
              <a:ext uri="{C183D7F6-B498-43B3-948B-1728B52AA6E4}">
                <adec:decorative xmlns:adec="http://schemas.microsoft.com/office/drawing/2017/decorative" val="1"/>
              </a:ext>
            </a:extLst>
          </p:cNvPr>
          <p:cNvSpPr/>
          <p:nvPr/>
        </p:nvSpPr>
        <p:spPr>
          <a:xfrm flipV="1">
            <a:off x="0" y="71120"/>
            <a:ext cx="12192000" cy="101844"/>
          </a:xfrm>
          <a:prstGeom prst="rect">
            <a:avLst/>
          </a:prstGeom>
          <a:solidFill>
            <a:srgbClr val="B95EA4"/>
          </a:solidFill>
          <a:ln>
            <a:solidFill>
              <a:srgbClr val="B95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5DD91A4-30B4-492D-BD50-235A293A68E6}"/>
              </a:ext>
              <a:ext uri="{C183D7F6-B498-43B3-948B-1728B52AA6E4}">
                <adec:decorative xmlns:adec="http://schemas.microsoft.com/office/drawing/2017/decorative" val="1"/>
              </a:ext>
            </a:extLst>
          </p:cNvPr>
          <p:cNvSpPr/>
          <p:nvPr/>
        </p:nvSpPr>
        <p:spPr>
          <a:xfrm flipV="1">
            <a:off x="0" y="177529"/>
            <a:ext cx="12192000" cy="82517"/>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1C4A02B2-2DEB-4B0A-BD64-06C50BEF51F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73707" y="6195331"/>
            <a:ext cx="1634834" cy="613913"/>
          </a:xfrm>
          <a:prstGeom prst="rect">
            <a:avLst/>
          </a:prstGeom>
        </p:spPr>
      </p:pic>
    </p:spTree>
    <p:extLst>
      <p:ext uri="{BB962C8B-B14F-4D97-AF65-F5344CB8AC3E}">
        <p14:creationId xmlns:p14="http://schemas.microsoft.com/office/powerpoint/2010/main" val="1422753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5B7D285-769D-4E84-A370-3966B50C9A41}"/>
              </a:ext>
            </a:extLst>
          </p:cNvPr>
          <p:cNvSpPr>
            <a:spLocks noGrp="1"/>
          </p:cNvSpPr>
          <p:nvPr>
            <p:ph type="title"/>
          </p:nvPr>
        </p:nvSpPr>
        <p:spPr>
          <a:xfrm>
            <a:off x="831850" y="-2852737"/>
            <a:ext cx="10515600" cy="2852737"/>
          </a:xfrm>
        </p:spPr>
        <p:txBody>
          <a:bodyPr vert="horz" lIns="91440" tIns="45720" rIns="91440" bIns="45720" rtlCol="0" anchor="b">
            <a:normAutofit/>
          </a:bodyPr>
          <a:lstStyle/>
          <a:p>
            <a:r>
              <a:rPr lang="en-US" sz="3600"/>
              <a:t>Video: What’s a Virus?</a:t>
            </a:r>
          </a:p>
        </p:txBody>
      </p:sp>
      <p:pic>
        <p:nvPicPr>
          <p:cNvPr id="5" name="Picture 4">
            <a:extLst>
              <a:ext uri="{FF2B5EF4-FFF2-40B4-BE49-F238E27FC236}">
                <a16:creationId xmlns:a16="http://schemas.microsoft.com/office/drawing/2014/main" id="{118DE878-D57A-4847-B725-EBCC70909B1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3568"/>
            <a:ext cx="12192000" cy="6850863"/>
          </a:xfrm>
          <a:prstGeom prst="rect">
            <a:avLst/>
          </a:prstGeom>
        </p:spPr>
      </p:pic>
    </p:spTree>
    <p:extLst>
      <p:ext uri="{BB962C8B-B14F-4D97-AF65-F5344CB8AC3E}">
        <p14:creationId xmlns:p14="http://schemas.microsoft.com/office/powerpoint/2010/main" val="10982116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D78B19DEB749D044A1284B1E650E3D58" ma:contentTypeVersion="15" ma:contentTypeDescription="Create a new document." ma:contentTypeScope="" ma:versionID="c5e3052253d2171c7e60ceaa25a89816">
  <xsd:schema xmlns:xsd="http://www.w3.org/2001/XMLSchema" xmlns:xs="http://www.w3.org/2001/XMLSchema" xmlns:p="http://schemas.microsoft.com/office/2006/metadata/properties" xmlns:ns2="1483b978-e15e-4754-9528-54c1cd79355d" xmlns:ns3="127d437d-f593-491f-9dd3-1a2737424c79" targetNamespace="http://schemas.microsoft.com/office/2006/metadata/properties" ma:root="true" ma:fieldsID="67269a51d725dab85bbc561dbf03ff54" ns2:_="" ns3:_="">
    <xsd:import namespace="1483b978-e15e-4754-9528-54c1cd79355d"/>
    <xsd:import namespace="127d437d-f593-491f-9dd3-1a2737424c7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83b978-e15e-4754-9528-54c1cd793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27d437d-f593-491f-9dd3-1a2737424c7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CEE6F70-23B8-43F7-A372-B0CEAF013EDB}">
  <ds:schemaRefs>
    <ds:schemaRef ds:uri="http://schemas.microsoft.com/sharepoint/v3/contenttype/forms"/>
  </ds:schemaRefs>
</ds:datastoreItem>
</file>

<file path=customXml/itemProps2.xml><?xml version="1.0" encoding="utf-8"?>
<ds:datastoreItem xmlns:ds="http://schemas.openxmlformats.org/officeDocument/2006/customXml" ds:itemID="{00F4ECCF-2675-45C0-AB2F-01060FE577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83b978-e15e-4754-9528-54c1cd79355d"/>
    <ds:schemaRef ds:uri="127d437d-f593-491f-9dd3-1a2737424c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F4E300A-8592-499A-A4FB-3066561B0330}">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TotalTime>
  <Words>2092</Words>
  <Application>Microsoft Office PowerPoint</Application>
  <PresentationFormat>Widescreen</PresentationFormat>
  <Paragraphs>155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Topic 2: The Basic Science of Viruses [Date of training]</vt:lpstr>
      <vt:lpstr>Agenda:</vt:lpstr>
      <vt:lpstr>Learning Objectives:</vt:lpstr>
      <vt:lpstr>Introductions</vt:lpstr>
      <vt:lpstr>What stands out most in your memory from the last session?  Were you able to successfully implement the personal action you identified at the end of the session? </vt:lpstr>
      <vt:lpstr>As you watch, consider the following questions:</vt:lpstr>
      <vt:lpstr>Video: SARS-COV-2? COVID-19? What’s the Difference?</vt:lpstr>
      <vt:lpstr>Let’s Discuss</vt:lpstr>
      <vt:lpstr>Video: What’s a Virus?</vt:lpstr>
      <vt:lpstr>Video: How do Viruses Make You Sick?</vt:lpstr>
      <vt:lpstr>Breakout Groups</vt:lpstr>
      <vt:lpstr>Let’s Reconvene</vt:lpstr>
      <vt:lpstr>Job Aids</vt:lpstr>
      <vt:lpstr>Reflection</vt:lpstr>
      <vt:lpstr>Key Messages</vt:lpstr>
      <vt:lpstr>Key Messages Continued </vt:lpstr>
      <vt:lpstr>Key Messages Continued</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2: Basic Microbiology and Pathophysiology of COVID-19 [Date of training]</dc:title>
  <dc:creator>Thomas, Joyce (CDC/DDID/NCEZID/DHQP) (CTR)</dc:creator>
  <cp:lastModifiedBy>Woodring, Jacqueline M. (CDC/DDID/NCEZID/DHQP)</cp:lastModifiedBy>
  <cp:revision>1</cp:revision>
  <dcterms:created xsi:type="dcterms:W3CDTF">2021-01-07T17:48:45Z</dcterms:created>
  <dcterms:modified xsi:type="dcterms:W3CDTF">2021-05-28T19:21:09Z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2021-01-07T17:49:27Z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4e9298c1-7505-41b9-95a9-db65ed5ce7ab</vt:lpwstr>
  </property>
  <property fmtid="{D5CDD505-2E9C-101B-9397-08002B2CF9AE}" pid="8" name="MSIP_Label_7b94a7b8-f06c-4dfe-bdcc-9b548fd58c31_ContentBits">
    <vt:lpwstr>0</vt:lpwstr>
  </property>
  <property fmtid="{D5CDD505-2E9C-101B-9397-08002B2CF9AE}" pid="9" name="ContentTypeId">
    <vt:lpwstr>0x010100D78B19DEB749D044A1284B1E650E3D58</vt:lpwstr>
  </property>
</Properties>
</file>