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92" r:id="rId5"/>
    <p:sldId id="299" r:id="rId6"/>
    <p:sldId id="298" r:id="rId7"/>
    <p:sldId id="261" r:id="rId8"/>
    <p:sldId id="293" r:id="rId9"/>
    <p:sldId id="294" r:id="rId10"/>
    <p:sldId id="295" r:id="rId11"/>
    <p:sldId id="262" r:id="rId12"/>
    <p:sldId id="280" r:id="rId13"/>
    <p:sldId id="279" r:id="rId14"/>
    <p:sldId id="300" r:id="rId15"/>
    <p:sldId id="301" r:id="rId16"/>
    <p:sldId id="29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1" clrIdx="0">
    <p:extLst>
      <p:ext uri="{19B8F6BF-5375-455C-9EA6-DF929625EA0E}">
        <p15:presenceInfo xmlns:p15="http://schemas.microsoft.com/office/powerpoint/2012/main" userId="S::opv3@cdc.gov::73a478bf-d2c3-4289-a44e-6a671038e6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E8D492-E33A-44AD-9F4E-60011A5CFBDF}" v="21" dt="2021-05-28T19:24:45.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94" autoAdjust="0"/>
  </p:normalViewPr>
  <p:slideViewPr>
    <p:cSldViewPr snapToGrid="0">
      <p:cViewPr varScale="1">
        <p:scale>
          <a:sx n="70" d="100"/>
          <a:sy n="70" d="100"/>
        </p:scale>
        <p:origin x="269" y="53"/>
      </p:cViewPr>
      <p:guideLst/>
    </p:cSldViewPr>
  </p:slideViewPr>
  <p:outlineViewPr>
    <p:cViewPr>
      <p:scale>
        <a:sx n="33" d="100"/>
        <a:sy n="33" d="100"/>
      </p:scale>
      <p:origin x="0" y="-27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F8E8D492-E33A-44AD-9F4E-60011A5CFBDF}"/>
    <pc:docChg chg="modSld">
      <pc:chgData name="Woodring, Jacqueline M. (CDC/DDID/NCEZID/DHQP)" userId="39b54e8a-75b3-4198-bd57-c5a7d40723ea" providerId="ADAL" clId="{F8E8D492-E33A-44AD-9F4E-60011A5CFBDF}" dt="2021-05-28T19:24:45.429" v="12" actId="14826"/>
      <pc:docMkLst>
        <pc:docMk/>
      </pc:docMkLst>
      <pc:sldChg chg="modSp">
        <pc:chgData name="Woodring, Jacqueline M. (CDC/DDID/NCEZID/DHQP)" userId="39b54e8a-75b3-4198-bd57-c5a7d40723ea" providerId="ADAL" clId="{F8E8D492-E33A-44AD-9F4E-60011A5CFBDF}" dt="2021-05-28T19:21:44.314" v="2" actId="14826"/>
        <pc:sldMkLst>
          <pc:docMk/>
          <pc:sldMk cId="762523933" sldId="261"/>
        </pc:sldMkLst>
        <pc:picChg chg="mod">
          <ac:chgData name="Woodring, Jacqueline M. (CDC/DDID/NCEZID/DHQP)" userId="39b54e8a-75b3-4198-bd57-c5a7d40723ea" providerId="ADAL" clId="{F8E8D492-E33A-44AD-9F4E-60011A5CFBDF}" dt="2021-05-28T19:21:44.314" v="2" actId="14826"/>
          <ac:picMkLst>
            <pc:docMk/>
            <pc:sldMk cId="762523933" sldId="261"/>
            <ac:picMk id="9" creationId="{5FCFF735-394C-4F43-ACB7-8ADBE95BFCE4}"/>
          </ac:picMkLst>
        </pc:picChg>
      </pc:sldChg>
      <pc:sldChg chg="modSp">
        <pc:chgData name="Woodring, Jacqueline M. (CDC/DDID/NCEZID/DHQP)" userId="39b54e8a-75b3-4198-bd57-c5a7d40723ea" providerId="ADAL" clId="{F8E8D492-E33A-44AD-9F4E-60011A5CFBDF}" dt="2021-05-28T19:24:06.920" v="6" actId="14826"/>
        <pc:sldMkLst>
          <pc:docMk/>
          <pc:sldMk cId="1422753653" sldId="262"/>
        </pc:sldMkLst>
        <pc:picChg chg="mod">
          <ac:chgData name="Woodring, Jacqueline M. (CDC/DDID/NCEZID/DHQP)" userId="39b54e8a-75b3-4198-bd57-c5a7d40723ea" providerId="ADAL" clId="{F8E8D492-E33A-44AD-9F4E-60011A5CFBDF}" dt="2021-05-28T19:24:06.920" v="6" actId="14826"/>
          <ac:picMkLst>
            <pc:docMk/>
            <pc:sldMk cId="1422753653" sldId="262"/>
            <ac:picMk id="9" creationId="{C38BD950-3E1B-4198-93B0-F262C5733AB0}"/>
          </ac:picMkLst>
        </pc:picChg>
      </pc:sldChg>
      <pc:sldChg chg="modSp">
        <pc:chgData name="Woodring, Jacqueline M. (CDC/DDID/NCEZID/DHQP)" userId="39b54e8a-75b3-4198-bd57-c5a7d40723ea" providerId="ADAL" clId="{F8E8D492-E33A-44AD-9F4E-60011A5CFBDF}" dt="2021-05-28T19:24:45.429" v="12" actId="14826"/>
        <pc:sldMkLst>
          <pc:docMk/>
          <pc:sldMk cId="2927968747" sldId="266"/>
        </pc:sldMkLst>
        <pc:picChg chg="mod">
          <ac:chgData name="Woodring, Jacqueline M. (CDC/DDID/NCEZID/DHQP)" userId="39b54e8a-75b3-4198-bd57-c5a7d40723ea" providerId="ADAL" clId="{F8E8D492-E33A-44AD-9F4E-60011A5CFBDF}" dt="2021-05-28T19:24:45.429" v="12" actId="14826"/>
          <ac:picMkLst>
            <pc:docMk/>
            <pc:sldMk cId="2927968747" sldId="266"/>
            <ac:picMk id="10" creationId="{C6198F8D-BBD7-4844-B2E7-94B315A47AB4}"/>
          </ac:picMkLst>
        </pc:picChg>
      </pc:sldChg>
      <pc:sldChg chg="modSp">
        <pc:chgData name="Woodring, Jacqueline M. (CDC/DDID/NCEZID/DHQP)" userId="39b54e8a-75b3-4198-bd57-c5a7d40723ea" providerId="ADAL" clId="{F8E8D492-E33A-44AD-9F4E-60011A5CFBDF}" dt="2021-05-28T19:24:19.143" v="8" actId="14826"/>
        <pc:sldMkLst>
          <pc:docMk/>
          <pc:sldMk cId="575925266" sldId="279"/>
        </pc:sldMkLst>
        <pc:picChg chg="mod">
          <ac:chgData name="Woodring, Jacqueline M. (CDC/DDID/NCEZID/DHQP)" userId="39b54e8a-75b3-4198-bd57-c5a7d40723ea" providerId="ADAL" clId="{F8E8D492-E33A-44AD-9F4E-60011A5CFBDF}" dt="2021-05-28T19:24:19.143" v="8" actId="14826"/>
          <ac:picMkLst>
            <pc:docMk/>
            <pc:sldMk cId="575925266" sldId="279"/>
            <ac:picMk id="9" creationId="{CC402A04-5909-43EA-82D1-4F303336DEDA}"/>
          </ac:picMkLst>
        </pc:picChg>
      </pc:sldChg>
      <pc:sldChg chg="modSp">
        <pc:chgData name="Woodring, Jacqueline M. (CDC/DDID/NCEZID/DHQP)" userId="39b54e8a-75b3-4198-bd57-c5a7d40723ea" providerId="ADAL" clId="{F8E8D492-E33A-44AD-9F4E-60011A5CFBDF}" dt="2021-05-28T19:24:12.832" v="7" actId="14826"/>
        <pc:sldMkLst>
          <pc:docMk/>
          <pc:sldMk cId="869445787" sldId="280"/>
        </pc:sldMkLst>
        <pc:picChg chg="mod">
          <ac:chgData name="Woodring, Jacqueline M. (CDC/DDID/NCEZID/DHQP)" userId="39b54e8a-75b3-4198-bd57-c5a7d40723ea" providerId="ADAL" clId="{F8E8D492-E33A-44AD-9F4E-60011A5CFBDF}" dt="2021-05-28T19:24:12.832" v="7" actId="14826"/>
          <ac:picMkLst>
            <pc:docMk/>
            <pc:sldMk cId="869445787" sldId="280"/>
            <ac:picMk id="10" creationId="{C19ECE84-FE64-4D2A-A5D8-3AFF312FBC71}"/>
          </ac:picMkLst>
        </pc:picChg>
      </pc:sldChg>
      <pc:sldChg chg="modSp">
        <pc:chgData name="Woodring, Jacqueline M. (CDC/DDID/NCEZID/DHQP)" userId="39b54e8a-75b3-4198-bd57-c5a7d40723ea" providerId="ADAL" clId="{F8E8D492-E33A-44AD-9F4E-60011A5CFBDF}" dt="2021-05-28T19:21:52.832" v="3" actId="14826"/>
        <pc:sldMkLst>
          <pc:docMk/>
          <pc:sldMk cId="1316863209" sldId="293"/>
        </pc:sldMkLst>
        <pc:picChg chg="mod">
          <ac:chgData name="Woodring, Jacqueline M. (CDC/DDID/NCEZID/DHQP)" userId="39b54e8a-75b3-4198-bd57-c5a7d40723ea" providerId="ADAL" clId="{F8E8D492-E33A-44AD-9F4E-60011A5CFBDF}" dt="2021-05-28T19:21:52.832" v="3" actId="14826"/>
          <ac:picMkLst>
            <pc:docMk/>
            <pc:sldMk cId="1316863209" sldId="293"/>
            <ac:picMk id="3" creationId="{040896CF-6BA4-4F9A-AB51-C4F7C311F5DD}"/>
          </ac:picMkLst>
        </pc:picChg>
      </pc:sldChg>
      <pc:sldChg chg="modSp">
        <pc:chgData name="Woodring, Jacqueline M. (CDC/DDID/NCEZID/DHQP)" userId="39b54e8a-75b3-4198-bd57-c5a7d40723ea" providerId="ADAL" clId="{F8E8D492-E33A-44AD-9F4E-60011A5CFBDF}" dt="2021-05-28T19:22:59.226" v="4" actId="14826"/>
        <pc:sldMkLst>
          <pc:docMk/>
          <pc:sldMk cId="2264293000" sldId="294"/>
        </pc:sldMkLst>
        <pc:picChg chg="mod">
          <ac:chgData name="Woodring, Jacqueline M. (CDC/DDID/NCEZID/DHQP)" userId="39b54e8a-75b3-4198-bd57-c5a7d40723ea" providerId="ADAL" clId="{F8E8D492-E33A-44AD-9F4E-60011A5CFBDF}" dt="2021-05-28T19:22:59.226" v="4" actId="14826"/>
          <ac:picMkLst>
            <pc:docMk/>
            <pc:sldMk cId="2264293000" sldId="294"/>
            <ac:picMk id="5" creationId="{C35C15C5-E361-4498-8D2C-A21FA27C4DE7}"/>
          </ac:picMkLst>
        </pc:picChg>
      </pc:sldChg>
      <pc:sldChg chg="modSp">
        <pc:chgData name="Woodring, Jacqueline M. (CDC/DDID/NCEZID/DHQP)" userId="39b54e8a-75b3-4198-bd57-c5a7d40723ea" providerId="ADAL" clId="{F8E8D492-E33A-44AD-9F4E-60011A5CFBDF}" dt="2021-05-28T19:23:29.761" v="5" actId="14826"/>
        <pc:sldMkLst>
          <pc:docMk/>
          <pc:sldMk cId="1819679879" sldId="295"/>
        </pc:sldMkLst>
        <pc:picChg chg="mod">
          <ac:chgData name="Woodring, Jacqueline M. (CDC/DDID/NCEZID/DHQP)" userId="39b54e8a-75b3-4198-bd57-c5a7d40723ea" providerId="ADAL" clId="{F8E8D492-E33A-44AD-9F4E-60011A5CFBDF}" dt="2021-05-28T19:23:29.761" v="5" actId="14826"/>
          <ac:picMkLst>
            <pc:docMk/>
            <pc:sldMk cId="1819679879" sldId="295"/>
            <ac:picMk id="5" creationId="{47DAD743-FC86-425E-8E9B-67EE8A22B96D}"/>
          </ac:picMkLst>
        </pc:picChg>
      </pc:sldChg>
      <pc:sldChg chg="modSp">
        <pc:chgData name="Woodring, Jacqueline M. (CDC/DDID/NCEZID/DHQP)" userId="39b54e8a-75b3-4198-bd57-c5a7d40723ea" providerId="ADAL" clId="{F8E8D492-E33A-44AD-9F4E-60011A5CFBDF}" dt="2021-05-28T19:24:39.312" v="11" actId="14826"/>
        <pc:sldMkLst>
          <pc:docMk/>
          <pc:sldMk cId="3226633036" sldId="296"/>
        </pc:sldMkLst>
        <pc:picChg chg="mod">
          <ac:chgData name="Woodring, Jacqueline M. (CDC/DDID/NCEZID/DHQP)" userId="39b54e8a-75b3-4198-bd57-c5a7d40723ea" providerId="ADAL" clId="{F8E8D492-E33A-44AD-9F4E-60011A5CFBDF}" dt="2021-05-28T19:24:39.312" v="11" actId="14826"/>
          <ac:picMkLst>
            <pc:docMk/>
            <pc:sldMk cId="3226633036" sldId="296"/>
            <ac:picMk id="9" creationId="{5478BC0A-7F84-4AE0-B584-697E0AD24D0A}"/>
          </ac:picMkLst>
        </pc:picChg>
      </pc:sldChg>
      <pc:sldChg chg="modSp">
        <pc:chgData name="Woodring, Jacqueline M. (CDC/DDID/NCEZID/DHQP)" userId="39b54e8a-75b3-4198-bd57-c5a7d40723ea" providerId="ADAL" clId="{F8E8D492-E33A-44AD-9F4E-60011A5CFBDF}" dt="2021-05-28T19:21:38.276" v="1" actId="14826"/>
        <pc:sldMkLst>
          <pc:docMk/>
          <pc:sldMk cId="2646931874" sldId="298"/>
        </pc:sldMkLst>
        <pc:picChg chg="mod">
          <ac:chgData name="Woodring, Jacqueline M. (CDC/DDID/NCEZID/DHQP)" userId="39b54e8a-75b3-4198-bd57-c5a7d40723ea" providerId="ADAL" clId="{F8E8D492-E33A-44AD-9F4E-60011A5CFBDF}" dt="2021-05-28T19:21:38.276" v="1" actId="14826"/>
          <ac:picMkLst>
            <pc:docMk/>
            <pc:sldMk cId="2646931874" sldId="298"/>
            <ac:picMk id="9" creationId="{5FCFF735-394C-4F43-ACB7-8ADBE95BFCE4}"/>
          </ac:picMkLst>
        </pc:picChg>
      </pc:sldChg>
      <pc:sldChg chg="modSp">
        <pc:chgData name="Woodring, Jacqueline M. (CDC/DDID/NCEZID/DHQP)" userId="39b54e8a-75b3-4198-bd57-c5a7d40723ea" providerId="ADAL" clId="{F8E8D492-E33A-44AD-9F4E-60011A5CFBDF}" dt="2021-05-28T19:21:28.799" v="0" actId="14826"/>
        <pc:sldMkLst>
          <pc:docMk/>
          <pc:sldMk cId="1332293338" sldId="299"/>
        </pc:sldMkLst>
        <pc:picChg chg="mod">
          <ac:chgData name="Woodring, Jacqueline M. (CDC/DDID/NCEZID/DHQP)" userId="39b54e8a-75b3-4198-bd57-c5a7d40723ea" providerId="ADAL" clId="{F8E8D492-E33A-44AD-9F4E-60011A5CFBDF}" dt="2021-05-28T19:21:28.799" v="0" actId="14826"/>
          <ac:picMkLst>
            <pc:docMk/>
            <pc:sldMk cId="1332293338" sldId="299"/>
            <ac:picMk id="9" creationId="{5FCFF735-394C-4F43-ACB7-8ADBE95BFCE4}"/>
          </ac:picMkLst>
        </pc:picChg>
      </pc:sldChg>
      <pc:sldChg chg="modSp">
        <pc:chgData name="Woodring, Jacqueline M. (CDC/DDID/NCEZID/DHQP)" userId="39b54e8a-75b3-4198-bd57-c5a7d40723ea" providerId="ADAL" clId="{F8E8D492-E33A-44AD-9F4E-60011A5CFBDF}" dt="2021-05-28T19:24:26.177" v="9" actId="14826"/>
        <pc:sldMkLst>
          <pc:docMk/>
          <pc:sldMk cId="2668256877" sldId="300"/>
        </pc:sldMkLst>
        <pc:picChg chg="mod">
          <ac:chgData name="Woodring, Jacqueline M. (CDC/DDID/NCEZID/DHQP)" userId="39b54e8a-75b3-4198-bd57-c5a7d40723ea" providerId="ADAL" clId="{F8E8D492-E33A-44AD-9F4E-60011A5CFBDF}" dt="2021-05-28T19:24:26.177" v="9" actId="14826"/>
          <ac:picMkLst>
            <pc:docMk/>
            <pc:sldMk cId="2668256877" sldId="300"/>
            <ac:picMk id="9" creationId="{CC402A04-5909-43EA-82D1-4F303336DEDA}"/>
          </ac:picMkLst>
        </pc:picChg>
      </pc:sldChg>
      <pc:sldChg chg="modSp">
        <pc:chgData name="Woodring, Jacqueline M. (CDC/DDID/NCEZID/DHQP)" userId="39b54e8a-75b3-4198-bd57-c5a7d40723ea" providerId="ADAL" clId="{F8E8D492-E33A-44AD-9F4E-60011A5CFBDF}" dt="2021-05-28T19:24:33.194" v="10" actId="14826"/>
        <pc:sldMkLst>
          <pc:docMk/>
          <pc:sldMk cId="2063560953" sldId="301"/>
        </pc:sldMkLst>
        <pc:picChg chg="mod">
          <ac:chgData name="Woodring, Jacqueline M. (CDC/DDID/NCEZID/DHQP)" userId="39b54e8a-75b3-4198-bd57-c5a7d40723ea" providerId="ADAL" clId="{F8E8D492-E33A-44AD-9F4E-60011A5CFBDF}" dt="2021-05-28T19:24:33.194" v="10" actId="14826"/>
          <ac:picMkLst>
            <pc:docMk/>
            <pc:sldMk cId="2063560953" sldId="301"/>
            <ac:picMk id="9" creationId="{CC402A04-5909-43EA-82D1-4F303336DEDA}"/>
          </ac:picMkLst>
        </pc:picChg>
      </pc:sldChg>
    </pc:docChg>
  </pc:docChgLst>
  <pc:docChgLst>
    <pc:chgData name="Carter, Danielle (CDC/DDID/NCEZID/DHQP) (CTR)" userId="79b899af-cedc-48a8-bc74-ef981c2cddb1" providerId="ADAL" clId="{220FC462-8350-421A-BA3B-FC995BD855F5}"/>
    <pc:docChg chg="custSel modSld">
      <pc:chgData name="Carter, Danielle (CDC/DDID/NCEZID/DHQP) (CTR)" userId="79b899af-cedc-48a8-bc74-ef981c2cddb1" providerId="ADAL" clId="{220FC462-8350-421A-BA3B-FC995BD855F5}" dt="2021-03-12T15:29:19.100" v="3"/>
      <pc:docMkLst>
        <pc:docMk/>
      </pc:docMkLst>
      <pc:sldChg chg="addSp delSp modSp mod">
        <pc:chgData name="Carter, Danielle (CDC/DDID/NCEZID/DHQP) (CTR)" userId="79b899af-cedc-48a8-bc74-ef981c2cddb1" providerId="ADAL" clId="{220FC462-8350-421A-BA3B-FC995BD855F5}" dt="2021-03-12T15:29:19.100" v="3"/>
        <pc:sldMkLst>
          <pc:docMk/>
          <pc:sldMk cId="37006902" sldId="292"/>
        </pc:sldMkLst>
        <pc:picChg chg="del">
          <ac:chgData name="Carter, Danielle (CDC/DDID/NCEZID/DHQP) (CTR)" userId="79b899af-cedc-48a8-bc74-ef981c2cddb1" providerId="ADAL" clId="{220FC462-8350-421A-BA3B-FC995BD855F5}" dt="2021-03-12T15:29:17.180" v="2" actId="478"/>
          <ac:picMkLst>
            <pc:docMk/>
            <pc:sldMk cId="37006902" sldId="292"/>
            <ac:picMk id="4" creationId="{C987BD5F-72FC-4322-A3FF-6E971CB533CC}"/>
          </ac:picMkLst>
        </pc:picChg>
        <pc:picChg chg="add del mod">
          <ac:chgData name="Carter, Danielle (CDC/DDID/NCEZID/DHQP) (CTR)" userId="79b899af-cedc-48a8-bc74-ef981c2cddb1" providerId="ADAL" clId="{220FC462-8350-421A-BA3B-FC995BD855F5}" dt="2021-03-12T15:29:14.999" v="1" actId="478"/>
          <ac:picMkLst>
            <pc:docMk/>
            <pc:sldMk cId="37006902" sldId="292"/>
            <ac:picMk id="10" creationId="{053EE77D-C1D8-4190-8B40-FD0553EBC1A3}"/>
          </ac:picMkLst>
        </pc:picChg>
        <pc:picChg chg="add mod">
          <ac:chgData name="Carter, Danielle (CDC/DDID/NCEZID/DHQP) (CTR)" userId="79b899af-cedc-48a8-bc74-ef981c2cddb1" providerId="ADAL" clId="{220FC462-8350-421A-BA3B-FC995BD855F5}" dt="2021-03-12T15:29:19.100" v="3"/>
          <ac:picMkLst>
            <pc:docMk/>
            <pc:sldMk cId="37006902" sldId="292"/>
            <ac:picMk id="17" creationId="{83DBBF73-43AC-4112-982D-6937E97410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DB131-05AB-4D60-AFDD-77E93F102543}"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59B3C4-E660-4A0E-A2B9-5E4BDBB864A3}" type="slidenum">
              <a:rPr lang="en-US" smtClean="0"/>
              <a:t>‹#›</a:t>
            </a:fld>
            <a:endParaRPr lang="en-US"/>
          </a:p>
        </p:txBody>
      </p:sp>
    </p:spTree>
    <p:extLst>
      <p:ext uri="{BB962C8B-B14F-4D97-AF65-F5344CB8AC3E}">
        <p14:creationId xmlns:p14="http://schemas.microsoft.com/office/powerpoint/2010/main" val="306706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infectioncontrol/projectfirstline/videos/Ep2-Difference-LowRes-New.mp4"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s2k1IPSdLgk"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infectioncontrol/projectfirstline/videos/Ep3-Virus-LowRes-New.mp4"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iKfG15U8nVo"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videos/Ep5-How-LowRes-New.mp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pIAH2l9Eg6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Participants log in and get settled.</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1</a:t>
            </a:fld>
            <a:endParaRPr lang="en-US"/>
          </a:p>
        </p:txBody>
      </p:sp>
    </p:spTree>
    <p:extLst>
      <p:ext uri="{BB962C8B-B14F-4D97-AF65-F5344CB8AC3E}">
        <p14:creationId xmlns:p14="http://schemas.microsoft.com/office/powerpoint/2010/main" val="3847452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“Thank you all for coming today. I’ve captured today’s key messages on these slides. They are also included in your participant booklet.”</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10</a:t>
            </a:fld>
            <a:endParaRPr lang="en-US"/>
          </a:p>
        </p:txBody>
      </p:sp>
    </p:spTree>
    <p:extLst>
      <p:ext uri="{BB962C8B-B14F-4D97-AF65-F5344CB8AC3E}">
        <p14:creationId xmlns:p14="http://schemas.microsoft.com/office/powerpoint/2010/main" val="2067689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11</a:t>
            </a:fld>
            <a:endParaRPr lang="en-US"/>
          </a:p>
        </p:txBody>
      </p:sp>
    </p:spTree>
    <p:extLst>
      <p:ext uri="{BB962C8B-B14F-4D97-AF65-F5344CB8AC3E}">
        <p14:creationId xmlns:p14="http://schemas.microsoft.com/office/powerpoint/2010/main" val="134729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12</a:t>
            </a:fld>
            <a:endParaRPr lang="en-US"/>
          </a:p>
        </p:txBody>
      </p:sp>
    </p:spTree>
    <p:extLst>
      <p:ext uri="{BB962C8B-B14F-4D97-AF65-F5344CB8AC3E}">
        <p14:creationId xmlns:p14="http://schemas.microsoft.com/office/powerpoint/2010/main" val="3919996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“Next time, we will start talking about the ways that viruses move between people. </a:t>
            </a:r>
          </a:p>
          <a:p>
            <a:r>
              <a:rPr lang="en-US" sz="1200" kern="1200" dirty="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13</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should add information about how to access form]</a:t>
            </a:r>
          </a:p>
          <a:p>
            <a:endParaRPr lang="en-US" dirty="0"/>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14</a:t>
            </a:fld>
            <a:endParaRPr lang="en-US"/>
          </a:p>
        </p:txBody>
      </p:sp>
    </p:spTree>
    <p:extLst>
      <p:ext uri="{BB962C8B-B14F-4D97-AF65-F5344CB8AC3E}">
        <p14:creationId xmlns:p14="http://schemas.microsoft.com/office/powerpoint/2010/main" val="392636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Sample 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“Welcome! Thank you for joining us. We’re so glad to have this time together to discuss infection control on the frontlines. Today’s meeting segment will focus on the basic science of viruses.”</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2</a:t>
            </a:fld>
            <a:endParaRPr lang="en-US"/>
          </a:p>
        </p:txBody>
      </p:sp>
    </p:spTree>
    <p:extLst>
      <p:ext uri="{BB962C8B-B14F-4D97-AF65-F5344CB8AC3E}">
        <p14:creationId xmlns:p14="http://schemas.microsoft.com/office/powerpoint/2010/main" val="380349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3</a:t>
            </a:fld>
            <a:endParaRPr lang="en-US"/>
          </a:p>
        </p:txBody>
      </p:sp>
    </p:spTree>
    <p:extLst>
      <p:ext uri="{BB962C8B-B14F-4D97-AF65-F5344CB8AC3E}">
        <p14:creationId xmlns:p14="http://schemas.microsoft.com/office/powerpoint/2010/main" val="197017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Sample Script</a:t>
            </a:r>
          </a:p>
          <a:p>
            <a:r>
              <a:rPr lang="en-US" sz="1200" kern="1200" dirty="0">
                <a:solidFill>
                  <a:schemeClr val="tx1"/>
                </a:solidFill>
                <a:effectLst/>
                <a:latin typeface="+mn-lt"/>
                <a:ea typeface="+mn-ea"/>
                <a:cs typeface="+mn-cs"/>
              </a:rPr>
              <a:t>“Last session, we discussed that the ultimate goal of everything we do in infection control is to prevent people from getting sick. In order to do that, the first thing we need to understand is how people get sick with COVID-19.</a:t>
            </a:r>
          </a:p>
          <a:p>
            <a:r>
              <a:rPr lang="en-US" sz="1200" kern="1200" dirty="0">
                <a:solidFill>
                  <a:schemeClr val="tx1"/>
                </a:solidFill>
                <a:effectLst/>
                <a:latin typeface="+mn-lt"/>
                <a:ea typeface="+mn-ea"/>
                <a:cs typeface="+mn-cs"/>
              </a:rPr>
              <a:t>“In order to answer that question, we have to talk about the virus that causes COVID-19. We also have to understand how viruses work inside the body and what we can do to protect ourselves.</a:t>
            </a:r>
          </a:p>
          <a:p>
            <a:r>
              <a:rPr lang="en-US" sz="1200" kern="1200" dirty="0">
                <a:solidFill>
                  <a:schemeClr val="tx1"/>
                </a:solidFill>
                <a:effectLst/>
                <a:latin typeface="+mn-lt"/>
                <a:ea typeface="+mn-ea"/>
                <a:cs typeface="+mn-cs"/>
              </a:rPr>
              <a:t>“Let’s check in with Dr. Carlson to see what she has to say on these topics. We’re going to watch 3 short videos back-to-back. Here are some questions to consider as you watch.”</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4</a:t>
            </a:fld>
            <a:endParaRPr lang="en-US"/>
          </a:p>
        </p:txBody>
      </p:sp>
    </p:spTree>
    <p:extLst>
      <p:ext uri="{BB962C8B-B14F-4D97-AF65-F5344CB8AC3E}">
        <p14:creationId xmlns:p14="http://schemas.microsoft.com/office/powerpoint/2010/main" val="2609170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https://www.cdc.gov/infectioncontrol/projectfirstline/videos/Ep2-Difference-LowRes-New.mp4</a:t>
            </a:r>
            <a:r>
              <a:rPr lang="en-US" sz="1200" b="0" i="0" kern="1200" dirty="0">
                <a:solidFill>
                  <a:schemeClr val="tx1"/>
                </a:solidFill>
                <a:effectLst/>
                <a:latin typeface="+mn-lt"/>
                <a:ea typeface="+mn-ea"/>
                <a:cs typeface="+mn-cs"/>
              </a:rPr>
              <a:t> </a:t>
            </a:r>
            <a:endParaRPr lang="en-US" dirty="0"/>
          </a:p>
          <a:p>
            <a:r>
              <a:rPr lang="en-US" dirty="0"/>
              <a:t>OR </a:t>
            </a:r>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https://www.youtube.com/watch?v=s2k1IPSdLgk</a:t>
            </a:r>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5</a:t>
            </a:fld>
            <a:endParaRPr lang="en-US"/>
          </a:p>
        </p:txBody>
      </p:sp>
    </p:spTree>
    <p:extLst>
      <p:ext uri="{BB962C8B-B14F-4D97-AF65-F5344CB8AC3E}">
        <p14:creationId xmlns:p14="http://schemas.microsoft.com/office/powerpoint/2010/main" val="398250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https://www.cdc.gov/infectioncontrol/projectfirstline/videos/Ep3-Virus-LowRes-New.mp4</a:t>
            </a:r>
            <a:endParaRPr lang="en-US" dirty="0"/>
          </a:p>
          <a:p>
            <a:r>
              <a:rPr lang="en-US" dirty="0"/>
              <a:t>Or</a:t>
            </a:r>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https://www.youtube.com/watch?v=iKfG15U8nVo</a:t>
            </a:r>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6</a:t>
            </a:fld>
            <a:endParaRPr lang="en-US"/>
          </a:p>
        </p:txBody>
      </p:sp>
    </p:spTree>
    <p:extLst>
      <p:ext uri="{BB962C8B-B14F-4D97-AF65-F5344CB8AC3E}">
        <p14:creationId xmlns:p14="http://schemas.microsoft.com/office/powerpoint/2010/main" val="269362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the Video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https://www.cdc.gov/infectioncontrol/projectfirstline/videos/Ep5-How-LowRes-New.mp4</a:t>
            </a:r>
            <a:r>
              <a:rPr lang="en-US" sz="1200" b="0" i="0" kern="1200" dirty="0">
                <a:solidFill>
                  <a:schemeClr val="tx1"/>
                </a:solidFill>
                <a:effectLst/>
                <a:latin typeface="+mn-lt"/>
                <a:ea typeface="+mn-ea"/>
                <a:cs typeface="+mn-cs"/>
              </a:rPr>
              <a:t> </a:t>
            </a: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OR</a:t>
            </a:r>
            <a:endParaRPr lang="en-US" u="none" dirty="0"/>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https://www.youtube.com/watch?v=pIAH2l9Eg6g</a:t>
            </a:r>
            <a:endParaRPr lang="en-US" dirty="0"/>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7</a:t>
            </a:fld>
            <a:endParaRPr lang="en-US"/>
          </a:p>
        </p:txBody>
      </p:sp>
    </p:spTree>
    <p:extLst>
      <p:ext uri="{BB962C8B-B14F-4D97-AF65-F5344CB8AC3E}">
        <p14:creationId xmlns:p14="http://schemas.microsoft.com/office/powerpoint/2010/main" val="177333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a:t>
            </a:r>
          </a:p>
          <a:p>
            <a:r>
              <a:rPr lang="en-US" sz="1200" b="1" kern="1200" dirty="0">
                <a:solidFill>
                  <a:schemeClr val="tx1"/>
                </a:solidFill>
                <a:effectLst/>
                <a:latin typeface="+mn-lt"/>
                <a:ea typeface="+mn-ea"/>
                <a:cs typeface="+mn-cs"/>
              </a:rPr>
              <a:t>“Would anyone like to share thoughts about one of the questions on this slide?</a:t>
            </a:r>
            <a:r>
              <a:rPr lang="en-US" sz="1200" kern="1200" dirty="0">
                <a:solidFill>
                  <a:schemeClr val="tx1"/>
                </a:solidFill>
                <a:effectLst/>
                <a:latin typeface="+mn-lt"/>
                <a:ea typeface="+mn-ea"/>
                <a:cs typeface="+mn-cs"/>
              </a:rPr>
              <a:t> Please feel free to go off mute or respond via the chat.”</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8</a:t>
            </a:fld>
            <a:endParaRPr lang="en-US"/>
          </a:p>
        </p:txBody>
      </p:sp>
    </p:spTree>
    <p:extLst>
      <p:ext uri="{BB962C8B-B14F-4D97-AF65-F5344CB8AC3E}">
        <p14:creationId xmlns:p14="http://schemas.microsoft.com/office/powerpoint/2010/main" val="220686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Sample Script </a:t>
            </a:r>
          </a:p>
          <a:p>
            <a:r>
              <a:rPr lang="en-US" sz="1200" kern="1200" dirty="0">
                <a:solidFill>
                  <a:schemeClr val="tx1"/>
                </a:solidFill>
                <a:effectLst/>
                <a:latin typeface="+mn-lt"/>
                <a:ea typeface="+mn-ea"/>
                <a:cs typeface="+mn-cs"/>
              </a:rPr>
              <a:t>“In order to help you discuss these topics with patients and coworkers, we’d like to share with you these job aids. </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Can you imagine a realistic, every-day occasion when you could practice using this job aid or explain this concept to others? Is there somewhere you can display it at work?</a:t>
            </a:r>
            <a:r>
              <a:rPr lang="en-US" sz="1200" kern="1200" dirty="0">
                <a:solidFill>
                  <a:schemeClr val="tx1"/>
                </a:solidFill>
                <a:effectLst/>
                <a:latin typeface="+mn-lt"/>
                <a:ea typeface="+mn-ea"/>
                <a:cs typeface="+mn-cs"/>
              </a:rPr>
              <a:t> I’m going to pause for one full minute to give you a chance to reflect. Please use your participant booklet to write down your thoughts.”</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Give participants one full minute to reflect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5659B3C4-E660-4A0E-A2B9-5E4BDBB864A3}" type="slidenum">
              <a:rPr lang="en-US" smtClean="0"/>
              <a:t>9</a:t>
            </a:fld>
            <a:endParaRPr lang="en-US"/>
          </a:p>
        </p:txBody>
      </p:sp>
    </p:spTree>
    <p:extLst>
      <p:ext uri="{BB962C8B-B14F-4D97-AF65-F5344CB8AC3E}">
        <p14:creationId xmlns:p14="http://schemas.microsoft.com/office/powerpoint/2010/main" val="1057834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16" name="Title 4">
            <a:extLst>
              <a:ext uri="{FF2B5EF4-FFF2-40B4-BE49-F238E27FC236}">
                <a16:creationId xmlns:a16="http://schemas.microsoft.com/office/drawing/2014/main" id="{1806080C-A968-41FF-8551-DCE26B060155}"/>
              </a:ext>
            </a:extLst>
          </p:cNvPr>
          <p:cNvSpPr txBox="1">
            <a:spLocks noGrp="1"/>
          </p:cNvSpPr>
          <p:nvPr>
            <p:ph type="title" idx="4294967295"/>
          </p:nvPr>
        </p:nvSpPr>
        <p:spPr>
          <a:xfrm>
            <a:off x="2000054" y="5972475"/>
            <a:ext cx="8778711"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597"/>
                </a:solidFill>
                <a:effectLst/>
                <a:uLnTx/>
                <a:uFillTx/>
                <a:latin typeface="+mn-lt"/>
                <a:ea typeface="+mn-ea"/>
                <a:cs typeface="+mn-cs"/>
              </a:rPr>
              <a:t>Topic 2: The Basic Science of Viruses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F5597"/>
                </a:solidFill>
                <a:effectLst/>
                <a:uLnTx/>
                <a:uFillTx/>
                <a:latin typeface="+mn-lt"/>
                <a:ea typeface="+mn-ea"/>
                <a:cs typeface="+mn-cs"/>
              </a:rPr>
              <a:t>[Date of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F5597"/>
              </a:solidFill>
              <a:effectLst/>
              <a:uLnTx/>
              <a:uFillTx/>
              <a:latin typeface="+mn-lt"/>
              <a:ea typeface="+mn-ea"/>
              <a:cs typeface="+mn-cs"/>
            </a:endParaRPr>
          </a:p>
        </p:txBody>
      </p:sp>
      <p:pic>
        <p:nvPicPr>
          <p:cNvPr id="17" name="Picture 2" descr="Project Firstline is For You. Asian female pictured on top left with pink background, Hispanic male on the top right pictured in mustard yellow background, African American pictured on bottom left with teal background, and African American female pictured on bottom right with orange background. A shield is located on bottom left of portraits with three human figures with one having a mask and stethoscope on. Project Firstline - CDC's National Training Collaborative for Healthcare Infection Prevention and Control.">
            <a:extLst>
              <a:ext uri="{FF2B5EF4-FFF2-40B4-BE49-F238E27FC236}">
                <a16:creationId xmlns:a16="http://schemas.microsoft.com/office/drawing/2014/main" id="{83DBBF73-43AC-4112-982D-6937E97410BD}"/>
              </a:ext>
            </a:extLst>
          </p:cNvPr>
          <p:cNvPicPr>
            <a:picLocks noChangeAspect="1"/>
          </p:cNvPicPr>
          <p:nvPr/>
        </p:nvPicPr>
        <p:blipFill>
          <a:blip r:embed="rId3"/>
          <a:stretch>
            <a:fillRect/>
          </a:stretch>
        </p:blipFill>
        <p:spPr>
          <a:xfrm>
            <a:off x="174196" y="133660"/>
            <a:ext cx="11631168" cy="5815584"/>
          </a:xfrm>
          <a:prstGeom prst="rect">
            <a:avLst/>
          </a:prstGeom>
        </p:spPr>
      </p:pic>
    </p:spTree>
    <p:extLst>
      <p:ext uri="{BB962C8B-B14F-4D97-AF65-F5344CB8AC3E}">
        <p14:creationId xmlns:p14="http://schemas.microsoft.com/office/powerpoint/2010/main" val="37006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226740" y="-12190"/>
            <a:ext cx="10515600" cy="1325563"/>
          </a:xfrm>
        </p:spPr>
        <p:txBody>
          <a:bodyPr/>
          <a:lstStyle/>
          <a:p>
            <a:r>
              <a:rPr lang="en-US" b="1" dirty="0">
                <a:latin typeface="+mn-lt"/>
              </a:rPr>
              <a:t>Key Messages</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183460" y="1696352"/>
            <a:ext cx="11781800" cy="6531225"/>
          </a:xfrm>
        </p:spPr>
        <p:txBody>
          <a:bodyPr>
            <a:normAutofit/>
          </a:bodyPr>
          <a:lstStyle/>
          <a:p>
            <a:pPr marL="285750" lvl="0" indent="-285750"/>
            <a:r>
              <a:rPr lang="en-US" sz="3000" dirty="0"/>
              <a:t>SARS-CoV-2 is the official, scientific name of the virus, the germ that causes the disease COVID-19</a:t>
            </a:r>
          </a:p>
          <a:p>
            <a:pPr marL="285750" lvl="0" indent="-285750"/>
            <a:r>
              <a:rPr lang="en-US" sz="3000" dirty="0"/>
              <a:t>COVID-19 is the name of the disease – the fever, cough, chills and other symptoms that people have when they are infected with the virus SARS-CoV-2.</a:t>
            </a:r>
          </a:p>
          <a:p>
            <a:pPr lvl="0"/>
            <a:endParaRPr lang="en-US" sz="2200" dirty="0"/>
          </a:p>
          <a:p>
            <a:pPr lvl="0"/>
            <a:endParaRPr lang="en-US" sz="2200" dirty="0"/>
          </a:p>
          <a:p>
            <a:pPr lvl="0"/>
            <a:endParaRPr lang="en-US" sz="2200" dirty="0"/>
          </a:p>
          <a:p>
            <a:endParaRPr lang="en-US" dirty="0"/>
          </a:p>
        </p:txBody>
      </p:sp>
      <p:sp>
        <p:nvSpPr>
          <p:cNvPr id="6" name="Rectangle 5">
            <a:extLst>
              <a:ext uri="{FF2B5EF4-FFF2-40B4-BE49-F238E27FC236}">
                <a16:creationId xmlns:a16="http://schemas.microsoft.com/office/drawing/2014/main" id="{E4A99D9A-6E60-4B66-AB62-0F6B9DD2E648}"/>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072CC8-6C80-4881-8927-7C223C4FABBC}"/>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DEF2F0-42EB-4C3A-A20E-235DF832A0B0}"/>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C402A04-5909-43EA-82D1-4F303336DE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226740" y="-12190"/>
            <a:ext cx="10515600" cy="1325563"/>
          </a:xfrm>
        </p:spPr>
        <p:txBody>
          <a:bodyPr/>
          <a:lstStyle/>
          <a:p>
            <a:r>
              <a:rPr lang="en-US" b="1" dirty="0">
                <a:latin typeface="+mn-lt"/>
              </a:rPr>
              <a:t>Key Messages Continued </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0" y="1516471"/>
            <a:ext cx="11781800" cy="6531225"/>
          </a:xfrm>
        </p:spPr>
        <p:txBody>
          <a:bodyPr>
            <a:normAutofit/>
          </a:bodyPr>
          <a:lstStyle/>
          <a:p>
            <a:pPr marL="285750" lvl="0" indent="-285750"/>
            <a:r>
              <a:rPr lang="en-US" sz="3000" dirty="0"/>
              <a:t>All viruses have two parts:</a:t>
            </a:r>
          </a:p>
          <a:p>
            <a:pPr marL="742950" lvl="1" indent="-285750"/>
            <a:r>
              <a:rPr lang="en-US" sz="3000" u="sng" dirty="0"/>
              <a:t>Genes</a:t>
            </a:r>
            <a:r>
              <a:rPr lang="en-US" sz="3000" dirty="0"/>
              <a:t> that contain all the information needed to make more virus copies</a:t>
            </a:r>
          </a:p>
          <a:p>
            <a:pPr marL="742950" lvl="1" indent="-285750"/>
            <a:r>
              <a:rPr lang="en-US" sz="3000" u="sng" dirty="0"/>
              <a:t>Proteins</a:t>
            </a:r>
            <a:r>
              <a:rPr lang="en-US" sz="3000" dirty="0"/>
              <a:t> that protect the genes and help the virus spread</a:t>
            </a:r>
          </a:p>
          <a:p>
            <a:pPr marL="285750" lvl="0" indent="-285750"/>
            <a:r>
              <a:rPr lang="en-US" sz="3000" dirty="0"/>
              <a:t>Some viruses – SARS-CoV-2 is one of them – also have a third part: </a:t>
            </a:r>
            <a:r>
              <a:rPr lang="en-US" sz="3000" u="sng" dirty="0"/>
              <a:t>an envelope</a:t>
            </a:r>
            <a:r>
              <a:rPr lang="en-US" sz="3000" dirty="0"/>
              <a:t> made of special fats that protects the genes and proteins</a:t>
            </a:r>
          </a:p>
          <a:p>
            <a:pPr lvl="0"/>
            <a:endParaRPr lang="en-US" sz="2200" dirty="0"/>
          </a:p>
          <a:p>
            <a:pPr lvl="0"/>
            <a:endParaRPr lang="en-US" sz="2200" dirty="0"/>
          </a:p>
          <a:p>
            <a:pPr lvl="0"/>
            <a:endParaRPr lang="en-US" sz="2200" dirty="0"/>
          </a:p>
          <a:p>
            <a:endParaRPr lang="en-US" dirty="0"/>
          </a:p>
        </p:txBody>
      </p:sp>
      <p:sp>
        <p:nvSpPr>
          <p:cNvPr id="6" name="Rectangle 5">
            <a:extLst>
              <a:ext uri="{FF2B5EF4-FFF2-40B4-BE49-F238E27FC236}">
                <a16:creationId xmlns:a16="http://schemas.microsoft.com/office/drawing/2014/main" id="{E4A99D9A-6E60-4B66-AB62-0F6B9DD2E648}"/>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072CC8-6C80-4881-8927-7C223C4FABBC}"/>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DEF2F0-42EB-4C3A-A20E-235DF832A0B0}"/>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C402A04-5909-43EA-82D1-4F303336DE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66825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226740" y="-12190"/>
            <a:ext cx="10515600" cy="1325563"/>
          </a:xfrm>
        </p:spPr>
        <p:txBody>
          <a:bodyPr/>
          <a:lstStyle/>
          <a:p>
            <a:r>
              <a:rPr lang="en-US" b="1" dirty="0">
                <a:latin typeface="+mn-lt"/>
              </a:rPr>
              <a:t>Key Messages cont.  </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0" y="1313373"/>
            <a:ext cx="11781800" cy="6531225"/>
          </a:xfrm>
        </p:spPr>
        <p:txBody>
          <a:bodyPr>
            <a:normAutofit/>
          </a:bodyPr>
          <a:lstStyle/>
          <a:p>
            <a:pPr marL="285750" lvl="0" indent="-285750"/>
            <a:r>
              <a:rPr lang="en-US" sz="3000" dirty="0"/>
              <a:t>Viruses are able to use cells in living things, including people, to make copies of themselves. It’s how viruses spread within a body, and from person to person.</a:t>
            </a:r>
          </a:p>
          <a:p>
            <a:pPr marL="285750" lvl="0" indent="-285750"/>
            <a:r>
              <a:rPr lang="en-US" sz="3000" dirty="0"/>
              <a:t>When enough viruses have been able to get into our cells and make copies of themselves, the body recognizes that there’s an infection, and our immune system revs up to fight off the virus.</a:t>
            </a:r>
          </a:p>
          <a:p>
            <a:pPr marL="285750" lvl="0" indent="-285750"/>
            <a:r>
              <a:rPr lang="en-US" sz="3000" dirty="0"/>
              <a:t>It is the activity of our immune system fighting the virus that makes us feel sick.</a:t>
            </a:r>
          </a:p>
          <a:p>
            <a:pPr lvl="0"/>
            <a:endParaRPr lang="en-US" sz="2200" dirty="0"/>
          </a:p>
          <a:p>
            <a:pPr lvl="0"/>
            <a:endParaRPr lang="en-US" sz="2200" dirty="0"/>
          </a:p>
          <a:p>
            <a:pPr lvl="0"/>
            <a:endParaRPr lang="en-US" sz="2200" dirty="0"/>
          </a:p>
          <a:p>
            <a:endParaRPr lang="en-US" dirty="0"/>
          </a:p>
        </p:txBody>
      </p:sp>
      <p:sp>
        <p:nvSpPr>
          <p:cNvPr id="6" name="Rectangle 5">
            <a:extLst>
              <a:ext uri="{FF2B5EF4-FFF2-40B4-BE49-F238E27FC236}">
                <a16:creationId xmlns:a16="http://schemas.microsoft.com/office/drawing/2014/main" id="{E4A99D9A-6E60-4B66-AB62-0F6B9DD2E648}"/>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072CC8-6C80-4881-8927-7C223C4FABBC}"/>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DEF2F0-42EB-4C3A-A20E-235DF832A0B0}"/>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C402A04-5909-43EA-82D1-4F303336DE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06356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dirty="0">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dirty="0"/>
              <a:t>Project Firstline on CDC: </a:t>
            </a:r>
          </a:p>
          <a:p>
            <a:pPr marL="0" indent="0">
              <a:buNone/>
            </a:pPr>
            <a:r>
              <a:rPr lang="en-US" dirty="0">
                <a:hlinkClick r:id="rId3"/>
              </a:rPr>
              <a:t>https://www.cdc.gov/infectioncontrol/projectfirstline/index.html</a:t>
            </a:r>
            <a:endParaRPr lang="en-US" dirty="0"/>
          </a:p>
          <a:p>
            <a:pPr marL="0" indent="0">
              <a:buNone/>
            </a:pPr>
            <a:endParaRPr lang="en-US" b="1" dirty="0"/>
          </a:p>
          <a:p>
            <a:pPr marL="0" indent="0">
              <a:buNone/>
            </a:pPr>
            <a:r>
              <a:rPr lang="en-US" b="1" dirty="0"/>
              <a:t>Project Firstline on Facebook:</a:t>
            </a:r>
          </a:p>
          <a:p>
            <a:pPr marL="0" indent="0">
              <a:buNone/>
            </a:pPr>
            <a:r>
              <a:rPr lang="en-US" dirty="0">
                <a:hlinkClick r:id="rId4"/>
              </a:rPr>
              <a:t>https://www.facebook.com/CDCProjectFirstline/</a:t>
            </a:r>
            <a:endParaRPr lang="en-US" dirty="0"/>
          </a:p>
          <a:p>
            <a:pPr marL="0" indent="0">
              <a:buNone/>
            </a:pPr>
            <a:endParaRPr lang="en-US" b="1" dirty="0"/>
          </a:p>
          <a:p>
            <a:pPr marL="0" indent="0">
              <a:buNone/>
            </a:pPr>
            <a:r>
              <a:rPr lang="en-US" b="1" dirty="0"/>
              <a:t>Twitter:</a:t>
            </a:r>
          </a:p>
          <a:p>
            <a:pPr marL="0" indent="0">
              <a:buNone/>
            </a:pPr>
            <a:r>
              <a:rPr lang="en-US" dirty="0">
                <a:hlinkClick r:id="rId5"/>
              </a:rPr>
              <a:t>https://twitter.com/CDC_Firstline</a:t>
            </a:r>
            <a:endParaRPr lang="en-US" dirty="0"/>
          </a:p>
          <a:p>
            <a:pPr marL="0" indent="0">
              <a:buNone/>
            </a:pPr>
            <a:endParaRPr lang="en-US" dirty="0"/>
          </a:p>
          <a:p>
            <a:pPr marL="0" indent="0">
              <a:buNone/>
            </a:pPr>
            <a:r>
              <a:rPr lang="en-US" b="1" dirty="0" err="1"/>
              <a:t>Youtube</a:t>
            </a:r>
            <a:r>
              <a:rPr lang="en-US" b="1" dirty="0"/>
              <a:t>:</a:t>
            </a:r>
          </a:p>
          <a:p>
            <a:pPr marL="0" indent="0">
              <a:buNone/>
            </a:pPr>
            <a:r>
              <a:rPr lang="en-US" dirty="0">
                <a:hlinkClick r:id="rId6"/>
              </a:rPr>
              <a:t>https://www.youtube.com/playlist?list=PLvrp9iOILTQZQGtDnSDGViKDdRtIc13VX</a:t>
            </a:r>
            <a:r>
              <a:rPr lang="en-US" dirty="0"/>
              <a:t> </a:t>
            </a:r>
          </a:p>
          <a:p>
            <a:pPr marL="0" indent="0">
              <a:buNone/>
            </a:pPr>
            <a:endParaRPr lang="en-US" dirty="0"/>
          </a:p>
          <a:p>
            <a:pPr marL="0" indent="0">
              <a:buNone/>
            </a:pPr>
            <a:r>
              <a:rPr lang="en-US" b="1" dirty="0"/>
              <a:t>To sign up for Project Firstline e-mails, click here: </a:t>
            </a:r>
            <a:r>
              <a:rPr lang="en-US" dirty="0">
                <a:hlinkClick r:id="rId7"/>
              </a:rPr>
              <a:t>https://tools.cdc.gov/campaignproxyservice/subscriptions.aspx?topic_id=USCDC_2104</a:t>
            </a:r>
            <a:r>
              <a:rPr lang="en-US" dirty="0"/>
              <a:t>   </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226633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ispanic female healthcare worker is pictured with pink, blue, yellow and tan background. Picture includes title: Project Firstline is for You.">
            <a:extLst>
              <a:ext uri="{FF2B5EF4-FFF2-40B4-BE49-F238E27FC236}">
                <a16:creationId xmlns:a16="http://schemas.microsoft.com/office/drawing/2014/main" id="{CE29EE5A-6B09-4E45-ACB7-9DC0B3800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846" y="427940"/>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370115" y="1246127"/>
            <a:ext cx="4238625" cy="996357"/>
          </a:xfrm>
        </p:spPr>
        <p:txBody>
          <a:bodyPr/>
          <a:lstStyle/>
          <a:p>
            <a:r>
              <a:rPr lang="en-US" b="1" dirty="0">
                <a:latin typeface="+mn-lt"/>
              </a:rPr>
              <a:t>Feedback Form</a:t>
            </a:r>
          </a:p>
        </p:txBody>
      </p:sp>
      <p:sp>
        <p:nvSpPr>
          <p:cNvPr id="7" name="Rectangle 6">
            <a:extLst>
              <a:ext uri="{FF2B5EF4-FFF2-40B4-BE49-F238E27FC236}">
                <a16:creationId xmlns:a16="http://schemas.microsoft.com/office/drawing/2014/main" id="{231BD6D6-0131-48FB-A220-75F35BC0A560}"/>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B43AD2-AE6F-4B14-9A31-CBAC21ED652C}"/>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DC499BC-A112-4ECB-BE36-FE2F41141844}"/>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198F8D-BBD7-4844-B2E7-94B315A47AB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p:txBody>
          <a:bodyPr/>
          <a:lstStyle/>
          <a:p>
            <a:r>
              <a:rPr lang="en-US" b="1" dirty="0">
                <a:latin typeface="+mn-lt"/>
              </a:rPr>
              <a:t>Agenda:</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p:txBody>
          <a:bodyPr>
            <a:normAutofit/>
          </a:bodyPr>
          <a:lstStyle/>
          <a:p>
            <a:pPr lvl="0">
              <a:defRPr/>
            </a:pPr>
            <a:r>
              <a:rPr lang="en-US" sz="3000" dirty="0"/>
              <a:t>Introduction</a:t>
            </a:r>
          </a:p>
          <a:p>
            <a:pPr lvl="0">
              <a:defRPr/>
            </a:pPr>
            <a:r>
              <a:rPr lang="en-US" sz="3000" dirty="0"/>
              <a:t>The Basic Science of Viruses </a:t>
            </a:r>
          </a:p>
          <a:p>
            <a:pPr lvl="1">
              <a:defRPr/>
            </a:pPr>
            <a:r>
              <a:rPr lang="en-US" sz="3000" dirty="0"/>
              <a:t>Video</a:t>
            </a:r>
          </a:p>
          <a:p>
            <a:pPr lvl="1">
              <a:defRPr/>
            </a:pPr>
            <a:r>
              <a:rPr lang="en-US" sz="3000" dirty="0"/>
              <a:t>Discussion and reflection</a:t>
            </a:r>
          </a:p>
          <a:p>
            <a:pPr lvl="0">
              <a:defRPr/>
            </a:pPr>
            <a:r>
              <a:rPr lang="en-US" sz="3000" dirty="0"/>
              <a:t>Session feedback form and next steps </a:t>
            </a:r>
          </a:p>
        </p:txBody>
      </p:sp>
      <p:sp>
        <p:nvSpPr>
          <p:cNvPr id="6" name="Rectangle 5">
            <a:extLst>
              <a:ext uri="{FF2B5EF4-FFF2-40B4-BE49-F238E27FC236}">
                <a16:creationId xmlns:a16="http://schemas.microsoft.com/office/drawing/2014/main" id="{E71EE9C0-9289-485E-993A-01FE4E8A099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464A75-3202-434E-9A21-BF4687435E7F}"/>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6269B4-3261-4D1A-B92A-B2489C11D7B7}"/>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FCFF735-394C-4F43-ACB7-8ADBE95BFC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332293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p:txBody>
          <a:bodyPr/>
          <a:lstStyle/>
          <a:p>
            <a:r>
              <a:rPr lang="en-US" b="1" dirty="0">
                <a:latin typeface="+mn-lt"/>
              </a:rPr>
              <a:t>Learning Objectives:</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p:txBody>
          <a:bodyPr>
            <a:normAutofit/>
          </a:bodyPr>
          <a:lstStyle/>
          <a:p>
            <a:pPr lvl="0">
              <a:defRPr/>
            </a:pPr>
            <a:r>
              <a:rPr lang="en-US" dirty="0"/>
              <a:t>Differentiate one (1) core difference between SARS-CoV-2 and COVID-19.</a:t>
            </a:r>
          </a:p>
          <a:p>
            <a:pPr lvl="0">
              <a:defRPr/>
            </a:pPr>
            <a:r>
              <a:rPr lang="en-US" dirty="0"/>
              <a:t>Identify, and explain to others, the three (3) main parts of a virus.</a:t>
            </a:r>
          </a:p>
          <a:p>
            <a:pPr lvl="0">
              <a:defRPr/>
            </a:pPr>
            <a:r>
              <a:rPr lang="en-US" dirty="0"/>
              <a:t>Describe three (3) steps showing how viruses use of the cells of living things to make more copies of themselves.</a:t>
            </a:r>
          </a:p>
          <a:p>
            <a:pPr lvl="0">
              <a:defRPr/>
            </a:pPr>
            <a:r>
              <a:rPr lang="en-US" dirty="0"/>
              <a:t>Explain one (1) reason why infection control actions focus on keeping respiratory droplets out of the air and away from other people.</a:t>
            </a:r>
          </a:p>
        </p:txBody>
      </p:sp>
      <p:sp>
        <p:nvSpPr>
          <p:cNvPr id="6" name="Rectangle 5">
            <a:extLst>
              <a:ext uri="{FF2B5EF4-FFF2-40B4-BE49-F238E27FC236}">
                <a16:creationId xmlns:a16="http://schemas.microsoft.com/office/drawing/2014/main" id="{E71EE9C0-9289-485E-993A-01FE4E8A099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464A75-3202-434E-9A21-BF4687435E7F}"/>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6269B4-3261-4D1A-B92A-B2489C11D7B7}"/>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FCFF735-394C-4F43-ACB7-8ADBE95BFC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64693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p:txBody>
          <a:bodyPr/>
          <a:lstStyle/>
          <a:p>
            <a:r>
              <a:rPr lang="en-US" b="1" dirty="0">
                <a:latin typeface="+mn-lt"/>
              </a:rPr>
              <a:t>As you watch, consider the following questions:</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p:txBody>
          <a:bodyPr>
            <a:normAutofit/>
          </a:bodyPr>
          <a:lstStyle/>
          <a:p>
            <a:pPr marL="514350" lvl="0" indent="-514350">
              <a:buFont typeface="+mj-lt"/>
              <a:buAutoNum type="arabicPeriod"/>
            </a:pPr>
            <a:r>
              <a:rPr lang="en-US" dirty="0"/>
              <a:t>Did you learn something new from these videos, or were you reminded of something important that especially resonates with you? Can you think of someone you know who would benefit from these concepts?</a:t>
            </a:r>
          </a:p>
          <a:p>
            <a:pPr marL="514350" lvl="0" indent="-514350">
              <a:buFont typeface="+mj-lt"/>
              <a:buAutoNum type="arabicPeriod"/>
            </a:pPr>
            <a:r>
              <a:rPr lang="en-US" dirty="0"/>
              <a:t>Have you ever received questions from patients or coworkers on these topics? Do these videos give you any ideas of how you could explain these concepts to others?</a:t>
            </a:r>
          </a:p>
        </p:txBody>
      </p:sp>
      <p:sp>
        <p:nvSpPr>
          <p:cNvPr id="6" name="Rectangle 5">
            <a:extLst>
              <a:ext uri="{FF2B5EF4-FFF2-40B4-BE49-F238E27FC236}">
                <a16:creationId xmlns:a16="http://schemas.microsoft.com/office/drawing/2014/main" id="{E71EE9C0-9289-485E-993A-01FE4E8A099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464A75-3202-434E-9A21-BF4687435E7F}"/>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6269B4-3261-4D1A-B92A-B2489C11D7B7}"/>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FCFF735-394C-4F43-ACB7-8ADBE95BFC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76252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09E4CB-89FA-4F9C-B83F-F0E3B6DB8A5F}"/>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dirty="0"/>
              <a:t>Video: SARS-COV-2? COVID-19? What’s the Difference?</a:t>
            </a:r>
          </a:p>
        </p:txBody>
      </p:sp>
      <p:pic>
        <p:nvPicPr>
          <p:cNvPr id="3" name="Picture 2">
            <a:extLst>
              <a:ext uri="{FF2B5EF4-FFF2-40B4-BE49-F238E27FC236}">
                <a16:creationId xmlns:a16="http://schemas.microsoft.com/office/drawing/2014/main" id="{040896CF-6BA4-4F9A-AB51-C4F7C311F5D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131686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124844-5ECA-468A-A5E4-06176D3319FE}"/>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dirty="0"/>
              <a:t>Video: What’s a Virus?</a:t>
            </a:r>
          </a:p>
        </p:txBody>
      </p:sp>
      <p:pic>
        <p:nvPicPr>
          <p:cNvPr id="5" name="Picture 4">
            <a:extLst>
              <a:ext uri="{FF2B5EF4-FFF2-40B4-BE49-F238E27FC236}">
                <a16:creationId xmlns:a16="http://schemas.microsoft.com/office/drawing/2014/main" id="{C35C15C5-E361-4498-8D2C-A21FA27C4DE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1999" cy="6850863"/>
          </a:xfrm>
          <a:prstGeom prst="rect">
            <a:avLst/>
          </a:prstGeom>
        </p:spPr>
      </p:pic>
    </p:spTree>
    <p:extLst>
      <p:ext uri="{BB962C8B-B14F-4D97-AF65-F5344CB8AC3E}">
        <p14:creationId xmlns:p14="http://schemas.microsoft.com/office/powerpoint/2010/main" val="226429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D20F65-FB2E-4618-A6A2-0FF67FF0E032}"/>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dirty="0"/>
              <a:t>Video: How Do Viruses Make You Sick?</a:t>
            </a:r>
          </a:p>
        </p:txBody>
      </p:sp>
      <p:pic>
        <p:nvPicPr>
          <p:cNvPr id="5" name="Picture 4">
            <a:extLst>
              <a:ext uri="{FF2B5EF4-FFF2-40B4-BE49-F238E27FC236}">
                <a16:creationId xmlns:a16="http://schemas.microsoft.com/office/drawing/2014/main" id="{47DAD743-FC86-425E-8E9B-67EE8A22B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181967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p:txBody>
          <a:bodyPr/>
          <a:lstStyle/>
          <a:p>
            <a:r>
              <a:rPr lang="en-US" b="1" dirty="0">
                <a:latin typeface="+mn-lt"/>
              </a:rPr>
              <a:t>Let’s Discuss</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p:txBody>
          <a:bodyPr>
            <a:normAutofit/>
          </a:bodyPr>
          <a:lstStyle/>
          <a:p>
            <a:pPr marL="514350" lvl="0" indent="-514350">
              <a:buFont typeface="+mj-lt"/>
              <a:buAutoNum type="arabicPeriod"/>
            </a:pPr>
            <a:r>
              <a:rPr lang="en-US" dirty="0"/>
              <a:t>Did you learn something new from these videos, or were you reminded of something important that especially resonates with you? Can you think of someone you know who would benefit from these concepts?</a:t>
            </a:r>
          </a:p>
          <a:p>
            <a:pPr marL="514350" lvl="0" indent="-514350">
              <a:buFont typeface="+mj-lt"/>
              <a:buAutoNum type="arabicPeriod"/>
            </a:pPr>
            <a:r>
              <a:rPr lang="en-US" dirty="0"/>
              <a:t>Have you ever received questions from patients or coworkers on these topics? Do these videos give you any ideas of how you could explain these concepts to others?</a:t>
            </a:r>
          </a:p>
        </p:txBody>
      </p:sp>
      <p:sp>
        <p:nvSpPr>
          <p:cNvPr id="6" name="Rectangle 5">
            <a:extLst>
              <a:ext uri="{FF2B5EF4-FFF2-40B4-BE49-F238E27FC236}">
                <a16:creationId xmlns:a16="http://schemas.microsoft.com/office/drawing/2014/main" id="{DF3AF494-2C31-43EF-9D1D-4AA2765D6587}"/>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F0FF34-53FF-4DA9-B003-46A012D58138}"/>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A68E21-94D9-4911-BA7C-CC9768050E4A}"/>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38BD950-3E1B-4198-93B0-F262C5733A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42275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838200" y="2268537"/>
            <a:ext cx="10515600" cy="952009"/>
          </a:xfrm>
        </p:spPr>
        <p:txBody>
          <a:bodyPr/>
          <a:lstStyle/>
          <a:p>
            <a:pPr algn="ctr"/>
            <a:r>
              <a:rPr lang="en-US" b="1" dirty="0">
                <a:latin typeface="+mn-lt"/>
              </a:rPr>
              <a:t>Reflection</a:t>
            </a:r>
          </a:p>
        </p:txBody>
      </p:sp>
      <p:sp>
        <p:nvSpPr>
          <p:cNvPr id="4" name="Text Placeholder 3">
            <a:extLst>
              <a:ext uri="{FF2B5EF4-FFF2-40B4-BE49-F238E27FC236}">
                <a16:creationId xmlns:a16="http://schemas.microsoft.com/office/drawing/2014/main" id="{2EEF449E-5C7A-44D0-BAB9-521CFAD42347}"/>
              </a:ext>
            </a:extLst>
          </p:cNvPr>
          <p:cNvSpPr>
            <a:spLocks noGrp="1"/>
          </p:cNvSpPr>
          <p:nvPr>
            <p:ph type="body" idx="1"/>
          </p:nvPr>
        </p:nvSpPr>
        <p:spPr>
          <a:xfrm>
            <a:off x="831850" y="3959259"/>
            <a:ext cx="10515600" cy="2130392"/>
          </a:xfrm>
        </p:spPr>
        <p:txBody>
          <a:bodyPr>
            <a:normAutofit/>
          </a:bodyPr>
          <a:lstStyle/>
          <a:p>
            <a:pPr algn="ctr"/>
            <a:r>
              <a:rPr lang="en-US" sz="3000" dirty="0">
                <a:solidFill>
                  <a:schemeClr val="tx1"/>
                </a:solidFill>
              </a:rPr>
              <a:t>Can you imagine a realistic, every-day occasion when you could practice using this job aid or explain this concept to others? </a:t>
            </a:r>
          </a:p>
        </p:txBody>
      </p:sp>
      <p:sp>
        <p:nvSpPr>
          <p:cNvPr id="7" name="Rectangle 6">
            <a:extLst>
              <a:ext uri="{FF2B5EF4-FFF2-40B4-BE49-F238E27FC236}">
                <a16:creationId xmlns:a16="http://schemas.microsoft.com/office/drawing/2014/main" id="{3DAD8359-FF80-4BDB-9480-0F4A0530974D}"/>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B89263-A4A1-4133-A7F9-4A6405E127FD}"/>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75E686C-9EC0-46A4-BF9E-979C96C9FAC3}"/>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19ECE84-FE64-4D2A-A5D8-3AFF312FBC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DDF852-C8AA-42E8-8085-F0377FDD17AE}">
  <ds:schemaRefs>
    <ds:schemaRef ds:uri="http://purl.org/dc/dcmitype/"/>
    <ds:schemaRef ds:uri="1483b978-e15e-4754-9528-54c1cd79355d"/>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40DC2D5-2E62-4852-81DD-AE778B5E663D}">
  <ds:schemaRefs>
    <ds:schemaRef ds:uri="http://schemas.microsoft.com/sharepoint/v3/contenttype/forms"/>
  </ds:schemaRefs>
</ds:datastoreItem>
</file>

<file path=customXml/itemProps3.xml><?xml version="1.0" encoding="utf-8"?>
<ds:datastoreItem xmlns:ds="http://schemas.openxmlformats.org/officeDocument/2006/customXml" ds:itemID="{EA51F071-BABB-430C-B7BC-82A26946A4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TotalTime>
  <Words>1213</Words>
  <Application>Microsoft Office PowerPoint</Application>
  <PresentationFormat>Widescreen</PresentationFormat>
  <Paragraphs>110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Topic 2: The Basic Science of Viruses [Date of training] </vt:lpstr>
      <vt:lpstr>Agenda:</vt:lpstr>
      <vt:lpstr>Learning Objectives:</vt:lpstr>
      <vt:lpstr>As you watch, consider the following questions:</vt:lpstr>
      <vt:lpstr>Video: SARS-COV-2? COVID-19? What’s the Difference?</vt:lpstr>
      <vt:lpstr>Video: What’s a Virus?</vt:lpstr>
      <vt:lpstr>Video: How Do Viruses Make You Sick?</vt:lpstr>
      <vt:lpstr>Let’s Discuss</vt:lpstr>
      <vt:lpstr>Reflection</vt:lpstr>
      <vt:lpstr>Key Messages</vt:lpstr>
      <vt:lpstr>Key Messages Continued </vt:lpstr>
      <vt:lpstr>Key Messages cont.  </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Woodring, Jacqueline M. (CDC/DDID/NCEZID/DHQP)</cp:lastModifiedBy>
  <cp:revision>21</cp:revision>
  <dcterms:created xsi:type="dcterms:W3CDTF">2021-01-07T18:50:27Z</dcterms:created>
  <dcterms:modified xsi:type="dcterms:W3CDTF">2021-05-28T19:24:45Z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2021-01-07T18:51:08Z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6962e46c-0b81-4413-ab64-bb95ad8afb06</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