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92" r:id="rId5"/>
    <p:sldId id="281" r:id="rId6"/>
    <p:sldId id="293" r:id="rId7"/>
    <p:sldId id="294" r:id="rId8"/>
    <p:sldId id="280" r:id="rId9"/>
    <p:sldId id="279" r:id="rId10"/>
    <p:sldId id="295" r:id="rId11"/>
    <p:sldId id="266" r:id="rId12"/>
  </p:sldIdLst>
  <p:sldSz cx="12192000"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78" autoAdjust="0"/>
    <p:restoredTop sz="70199" autoAdjust="0"/>
  </p:normalViewPr>
  <p:slideViewPr>
    <p:cSldViewPr snapToGrid="0">
      <p:cViewPr varScale="1">
        <p:scale>
          <a:sx n="55" d="100"/>
          <a:sy n="55" d="100"/>
        </p:scale>
        <p:origin x="114" y="1074"/>
      </p:cViewPr>
      <p:guideLst/>
    </p:cSldViewPr>
  </p:slideViewPr>
  <p:outlineViewPr>
    <p:cViewPr>
      <p:scale>
        <a:sx n="33" d="100"/>
        <a:sy n="33" d="100"/>
      </p:scale>
      <p:origin x="0" y="-984"/>
    </p:cViewPr>
  </p:outlin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oodring, Jacqueline M. (CDC/DDID/NCEZID/DHQP)" userId="39b54e8a-75b3-4198-bd57-c5a7d40723ea" providerId="ADAL" clId="{B21AC92C-1B59-4E0D-BC9A-E8DB76B8CCBC}"/>
    <pc:docChg chg="modSld">
      <pc:chgData name="Woodring, Jacqueline M. (CDC/DDID/NCEZID/DHQP)" userId="39b54e8a-75b3-4198-bd57-c5a7d40723ea" providerId="ADAL" clId="{B21AC92C-1B59-4E0D-BC9A-E8DB76B8CCBC}" dt="2021-08-31T16:33:20.010" v="1"/>
      <pc:docMkLst>
        <pc:docMk/>
      </pc:docMkLst>
      <pc:sldChg chg="modNotesTx">
        <pc:chgData name="Woodring, Jacqueline M. (CDC/DDID/NCEZID/DHQP)" userId="39b54e8a-75b3-4198-bd57-c5a7d40723ea" providerId="ADAL" clId="{B21AC92C-1B59-4E0D-BC9A-E8DB76B8CCBC}" dt="2021-08-31T16:33:12.180" v="0"/>
        <pc:sldMkLst>
          <pc:docMk/>
          <pc:sldMk cId="3601745047" sldId="293"/>
        </pc:sldMkLst>
      </pc:sldChg>
      <pc:sldChg chg="modNotesTx">
        <pc:chgData name="Woodring, Jacqueline M. (CDC/DDID/NCEZID/DHQP)" userId="39b54e8a-75b3-4198-bd57-c5a7d40723ea" providerId="ADAL" clId="{B21AC92C-1B59-4E0D-BC9A-E8DB76B8CCBC}" dt="2021-08-31T16:33:20.010" v="1"/>
        <pc:sldMkLst>
          <pc:docMk/>
          <pc:sldMk cId="3538830061" sldId="294"/>
        </pc:sldMkLst>
      </pc:sldChg>
    </pc:docChg>
  </pc:docChgLst>
  <pc:docChgLst>
    <pc:chgData name="Woodring, Jacqueline M. (CDC/DDID/NCEZID/DHQP)" userId="39b54e8a-75b3-4198-bd57-c5a7d40723ea" providerId="ADAL" clId="{5CE3AC42-8D64-44EB-A017-8A7E5771C925}"/>
    <pc:docChg chg="modSld">
      <pc:chgData name="Woodring, Jacqueline M. (CDC/DDID/NCEZID/DHQP)" userId="39b54e8a-75b3-4198-bd57-c5a7d40723ea" providerId="ADAL" clId="{5CE3AC42-8D64-44EB-A017-8A7E5771C925}" dt="2021-05-28T19:26:59.947" v="6" actId="14826"/>
      <pc:docMkLst>
        <pc:docMk/>
      </pc:docMkLst>
      <pc:sldChg chg="modSp">
        <pc:chgData name="Woodring, Jacqueline M. (CDC/DDID/NCEZID/DHQP)" userId="39b54e8a-75b3-4198-bd57-c5a7d40723ea" providerId="ADAL" clId="{5CE3AC42-8D64-44EB-A017-8A7E5771C925}" dt="2021-05-28T19:26:59.947" v="6" actId="14826"/>
        <pc:sldMkLst>
          <pc:docMk/>
          <pc:sldMk cId="2927968747" sldId="266"/>
        </pc:sldMkLst>
        <pc:picChg chg="mod">
          <ac:chgData name="Woodring, Jacqueline M. (CDC/DDID/NCEZID/DHQP)" userId="39b54e8a-75b3-4198-bd57-c5a7d40723ea" providerId="ADAL" clId="{5CE3AC42-8D64-44EB-A017-8A7E5771C925}" dt="2021-05-28T19:26:59.947" v="6" actId="14826"/>
          <ac:picMkLst>
            <pc:docMk/>
            <pc:sldMk cId="2927968747" sldId="266"/>
            <ac:picMk id="10" creationId="{2AAD2E63-89DD-4CD8-AD83-7EC68644A93D}"/>
          </ac:picMkLst>
        </pc:picChg>
      </pc:sldChg>
      <pc:sldChg chg="modSp">
        <pc:chgData name="Woodring, Jacqueline M. (CDC/DDID/NCEZID/DHQP)" userId="39b54e8a-75b3-4198-bd57-c5a7d40723ea" providerId="ADAL" clId="{5CE3AC42-8D64-44EB-A017-8A7E5771C925}" dt="2021-05-28T19:26:47.645" v="4" actId="14826"/>
        <pc:sldMkLst>
          <pc:docMk/>
          <pc:sldMk cId="575925266" sldId="279"/>
        </pc:sldMkLst>
        <pc:picChg chg="mod">
          <ac:chgData name="Woodring, Jacqueline M. (CDC/DDID/NCEZID/DHQP)" userId="39b54e8a-75b3-4198-bd57-c5a7d40723ea" providerId="ADAL" clId="{5CE3AC42-8D64-44EB-A017-8A7E5771C925}" dt="2021-05-28T19:26:47.645" v="4" actId="14826"/>
          <ac:picMkLst>
            <pc:docMk/>
            <pc:sldMk cId="575925266" sldId="279"/>
            <ac:picMk id="9" creationId="{0D305AF1-EA56-4B6C-BCF2-19C83FAB3644}"/>
          </ac:picMkLst>
        </pc:picChg>
      </pc:sldChg>
      <pc:sldChg chg="modSp">
        <pc:chgData name="Woodring, Jacqueline M. (CDC/DDID/NCEZID/DHQP)" userId="39b54e8a-75b3-4198-bd57-c5a7d40723ea" providerId="ADAL" clId="{5CE3AC42-8D64-44EB-A017-8A7E5771C925}" dt="2021-05-28T19:26:40.379" v="3" actId="14826"/>
        <pc:sldMkLst>
          <pc:docMk/>
          <pc:sldMk cId="869445787" sldId="280"/>
        </pc:sldMkLst>
        <pc:picChg chg="mod">
          <ac:chgData name="Woodring, Jacqueline M. (CDC/DDID/NCEZID/DHQP)" userId="39b54e8a-75b3-4198-bd57-c5a7d40723ea" providerId="ADAL" clId="{5CE3AC42-8D64-44EB-A017-8A7E5771C925}" dt="2021-05-28T19:26:40.379" v="3" actId="14826"/>
          <ac:picMkLst>
            <pc:docMk/>
            <pc:sldMk cId="869445787" sldId="280"/>
            <ac:picMk id="10" creationId="{51BA7EB8-01E7-4794-9C97-699AB2B9C15A}"/>
          </ac:picMkLst>
        </pc:picChg>
      </pc:sldChg>
      <pc:sldChg chg="modSp">
        <pc:chgData name="Woodring, Jacqueline M. (CDC/DDID/NCEZID/DHQP)" userId="39b54e8a-75b3-4198-bd57-c5a7d40723ea" providerId="ADAL" clId="{5CE3AC42-8D64-44EB-A017-8A7E5771C925}" dt="2021-05-28T19:25:20.779" v="0" actId="14826"/>
        <pc:sldMkLst>
          <pc:docMk/>
          <pc:sldMk cId="2817986317" sldId="281"/>
        </pc:sldMkLst>
        <pc:picChg chg="mod">
          <ac:chgData name="Woodring, Jacqueline M. (CDC/DDID/NCEZID/DHQP)" userId="39b54e8a-75b3-4198-bd57-c5a7d40723ea" providerId="ADAL" clId="{5CE3AC42-8D64-44EB-A017-8A7E5771C925}" dt="2021-05-28T19:25:20.779" v="0" actId="14826"/>
          <ac:picMkLst>
            <pc:docMk/>
            <pc:sldMk cId="2817986317" sldId="281"/>
            <ac:picMk id="9" creationId="{BA9C3211-353F-4936-B065-DAC2AE57560B}"/>
          </ac:picMkLst>
        </pc:picChg>
      </pc:sldChg>
      <pc:sldChg chg="modSp">
        <pc:chgData name="Woodring, Jacqueline M. (CDC/DDID/NCEZID/DHQP)" userId="39b54e8a-75b3-4198-bd57-c5a7d40723ea" providerId="ADAL" clId="{5CE3AC42-8D64-44EB-A017-8A7E5771C925}" dt="2021-05-28T19:25:33.495" v="1" actId="14826"/>
        <pc:sldMkLst>
          <pc:docMk/>
          <pc:sldMk cId="3601745047" sldId="293"/>
        </pc:sldMkLst>
        <pc:picChg chg="mod">
          <ac:chgData name="Woodring, Jacqueline M. (CDC/DDID/NCEZID/DHQP)" userId="39b54e8a-75b3-4198-bd57-c5a7d40723ea" providerId="ADAL" clId="{5CE3AC42-8D64-44EB-A017-8A7E5771C925}" dt="2021-05-28T19:25:33.495" v="1" actId="14826"/>
          <ac:picMkLst>
            <pc:docMk/>
            <pc:sldMk cId="3601745047" sldId="293"/>
            <ac:picMk id="3" creationId="{704DCC83-07E7-40DE-9BDE-70C67471F2F2}"/>
          </ac:picMkLst>
        </pc:picChg>
      </pc:sldChg>
      <pc:sldChg chg="modSp">
        <pc:chgData name="Woodring, Jacqueline M. (CDC/DDID/NCEZID/DHQP)" userId="39b54e8a-75b3-4198-bd57-c5a7d40723ea" providerId="ADAL" clId="{5CE3AC42-8D64-44EB-A017-8A7E5771C925}" dt="2021-05-28T19:26:12.268" v="2" actId="14826"/>
        <pc:sldMkLst>
          <pc:docMk/>
          <pc:sldMk cId="3538830061" sldId="294"/>
        </pc:sldMkLst>
        <pc:picChg chg="mod">
          <ac:chgData name="Woodring, Jacqueline M. (CDC/DDID/NCEZID/DHQP)" userId="39b54e8a-75b3-4198-bd57-c5a7d40723ea" providerId="ADAL" clId="{5CE3AC42-8D64-44EB-A017-8A7E5771C925}" dt="2021-05-28T19:26:12.268" v="2" actId="14826"/>
          <ac:picMkLst>
            <pc:docMk/>
            <pc:sldMk cId="3538830061" sldId="294"/>
            <ac:picMk id="5" creationId="{725D1DC9-90E2-42C2-B001-5CC69D2AACE8}"/>
          </ac:picMkLst>
        </pc:picChg>
      </pc:sldChg>
      <pc:sldChg chg="modSp">
        <pc:chgData name="Woodring, Jacqueline M. (CDC/DDID/NCEZID/DHQP)" userId="39b54e8a-75b3-4198-bd57-c5a7d40723ea" providerId="ADAL" clId="{5CE3AC42-8D64-44EB-A017-8A7E5771C925}" dt="2021-05-28T19:26:53.699" v="5" actId="14826"/>
        <pc:sldMkLst>
          <pc:docMk/>
          <pc:sldMk cId="132240627" sldId="295"/>
        </pc:sldMkLst>
        <pc:picChg chg="mod">
          <ac:chgData name="Woodring, Jacqueline M. (CDC/DDID/NCEZID/DHQP)" userId="39b54e8a-75b3-4198-bd57-c5a7d40723ea" providerId="ADAL" clId="{5CE3AC42-8D64-44EB-A017-8A7E5771C925}" dt="2021-05-28T19:26:53.699" v="5" actId="14826"/>
          <ac:picMkLst>
            <pc:docMk/>
            <pc:sldMk cId="132240627" sldId="295"/>
            <ac:picMk id="9" creationId="{5478BC0A-7F84-4AE0-B584-697E0AD24D0A}"/>
          </ac:picMkLst>
        </pc:picChg>
      </pc:sldChg>
    </pc:docChg>
  </pc:docChgLst>
  <pc:docChgLst>
    <pc:chgData name="Jacqueline" userId="39b54e8a-75b3-4198-bd57-c5a7d40723ea" providerId="ADAL" clId="{B21AC92C-1B59-4E0D-BC9A-E8DB76B8CCBC}"/>
    <pc:docChg chg="undo custSel modSld">
      <pc:chgData name="Jacqueline" userId="39b54e8a-75b3-4198-bd57-c5a7d40723ea" providerId="ADAL" clId="{B21AC92C-1B59-4E0D-BC9A-E8DB76B8CCBC}" dt="2021-08-26T16:58:18.080" v="9"/>
      <pc:docMkLst>
        <pc:docMk/>
      </pc:docMkLst>
      <pc:sldChg chg="modNotesTx">
        <pc:chgData name="Jacqueline" userId="39b54e8a-75b3-4198-bd57-c5a7d40723ea" providerId="ADAL" clId="{B21AC92C-1B59-4E0D-BC9A-E8DB76B8CCBC}" dt="2021-08-26T16:58:10.762" v="5"/>
        <pc:sldMkLst>
          <pc:docMk/>
          <pc:sldMk cId="3601745047" sldId="293"/>
        </pc:sldMkLst>
      </pc:sldChg>
      <pc:sldChg chg="modNotesTx">
        <pc:chgData name="Jacqueline" userId="39b54e8a-75b3-4198-bd57-c5a7d40723ea" providerId="ADAL" clId="{B21AC92C-1B59-4E0D-BC9A-E8DB76B8CCBC}" dt="2021-08-26T16:58:18.080" v="9"/>
        <pc:sldMkLst>
          <pc:docMk/>
          <pc:sldMk cId="3538830061" sldId="294"/>
        </pc:sldMkLst>
      </pc:sldChg>
    </pc:docChg>
  </pc:docChgLst>
  <pc:docChgLst>
    <pc:chgData name="Carter, Danielle (CDC/DDID/NCEZID/DHQP) (CTR)" userId="79b899af-cedc-48a8-bc74-ef981c2cddb1" providerId="ADAL" clId="{A162F010-8CA3-492E-921C-C932AC8345CF}"/>
    <pc:docChg chg="custSel modSld">
      <pc:chgData name="Carter, Danielle (CDC/DDID/NCEZID/DHQP) (CTR)" userId="79b899af-cedc-48a8-bc74-ef981c2cddb1" providerId="ADAL" clId="{A162F010-8CA3-492E-921C-C932AC8345CF}" dt="2021-03-08T15:31:26.830" v="1"/>
      <pc:docMkLst>
        <pc:docMk/>
      </pc:docMkLst>
      <pc:sldChg chg="addSp delSp modSp mod">
        <pc:chgData name="Carter, Danielle (CDC/DDID/NCEZID/DHQP) (CTR)" userId="79b899af-cedc-48a8-bc74-ef981c2cddb1" providerId="ADAL" clId="{A162F010-8CA3-492E-921C-C932AC8345CF}" dt="2021-03-08T15:31:26.830" v="1"/>
        <pc:sldMkLst>
          <pc:docMk/>
          <pc:sldMk cId="650348780" sldId="292"/>
        </pc:sldMkLst>
        <pc:picChg chg="del">
          <ac:chgData name="Carter, Danielle (CDC/DDID/NCEZID/DHQP) (CTR)" userId="79b899af-cedc-48a8-bc74-ef981c2cddb1" providerId="ADAL" clId="{A162F010-8CA3-492E-921C-C932AC8345CF}" dt="2021-03-08T15:31:25.771" v="0" actId="478"/>
          <ac:picMkLst>
            <pc:docMk/>
            <pc:sldMk cId="650348780" sldId="292"/>
            <ac:picMk id="4" creationId="{0A42FD3F-8C3B-4201-A6DE-73FA5E739044}"/>
          </ac:picMkLst>
        </pc:picChg>
        <pc:picChg chg="add mod">
          <ac:chgData name="Carter, Danielle (CDC/DDID/NCEZID/DHQP) (CTR)" userId="79b899af-cedc-48a8-bc74-ef981c2cddb1" providerId="ADAL" clId="{A162F010-8CA3-492E-921C-C932AC8345CF}" dt="2021-03-08T15:31:26.830" v="1"/>
          <ac:picMkLst>
            <pc:docMk/>
            <pc:sldMk cId="650348780" sldId="292"/>
            <ac:picMk id="16" creationId="{A20A4957-7A0F-440C-8472-FB3845B1FCD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E734E9-7532-475B-9B0E-A9C1E693300C}" type="datetimeFigureOut">
              <a:rPr lang="en-US" smtClean="0"/>
              <a:t>9/9/2021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508144-15F7-4779-B590-1727CCF3D005}" type="slidenum">
              <a:rPr lang="en-US" smtClean="0"/>
              <a:t>‹#›</a:t>
            </a:fld>
            <a:endParaRPr lang="en-US"/>
          </a:p>
        </p:txBody>
      </p:sp>
    </p:spTree>
    <p:extLst>
      <p:ext uri="{BB962C8B-B14F-4D97-AF65-F5344CB8AC3E}">
        <p14:creationId xmlns:p14="http://schemas.microsoft.com/office/powerpoint/2010/main" val="404112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s2k1IPSdLgk"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iKfG15U8nVo"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US" sz="1200" b="0" i="0" strike="noStrike" cap="none" spc="0" baseline="0">
                <a:solidFill>
                  <a:srgbClr val="000000"/>
                </a:solidFill>
                <a:effectLst/>
                <a:latin typeface="Calibri"/>
                <a:ea typeface="Calibri"/>
                <a:cs typeface="Calibri"/>
              </a:rPr>
              <a:t>Los participantes inician la sesión y se acomodan.</a:t>
            </a:r>
          </a:p>
          <a:p>
            <a:endParaRPr lang="en-US"/>
          </a:p>
        </p:txBody>
      </p:sp>
      <p:sp>
        <p:nvSpPr>
          <p:cNvPr id="4" name="Slide Number Placeholder 3"/>
          <p:cNvSpPr>
            <a:spLocks noGrp="1"/>
          </p:cNvSpPr>
          <p:nvPr>
            <p:ph type="sldNum" sz="quarter" idx="5"/>
          </p:nvPr>
        </p:nvSpPr>
        <p:spPr/>
        <p:txBody>
          <a:bodyPr/>
          <a:lstStyle/>
          <a:p>
            <a:fld id="{C6508144-15F7-4779-B590-1727CCF3D005}" type="slidenum">
              <a:rPr lang="en-US" smtClean="0"/>
              <a:t>1</a:t>
            </a:fld>
            <a:endParaRPr lang="en-US"/>
          </a:p>
        </p:txBody>
      </p:sp>
    </p:spTree>
    <p:extLst>
      <p:ext uri="{BB962C8B-B14F-4D97-AF65-F5344CB8AC3E}">
        <p14:creationId xmlns:p14="http://schemas.microsoft.com/office/powerpoint/2010/main" val="3667851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US" sz="1200" b="0" i="0" strike="noStrike" cap="none" spc="0" baseline="0" dirty="0">
                <a:solidFill>
                  <a:srgbClr val="000000"/>
                </a:solidFill>
                <a:effectLst/>
                <a:latin typeface="Calibri"/>
                <a:ea typeface="Calibri"/>
                <a:cs typeface="Calibri"/>
              </a:rPr>
              <a:t>[Tenga en cuenta que los temas del kit de herramientas se presentan en secuencia, con la expectativa de que los participantes progresen a medida que avanza la serie. Sin embargo, puede mezclar y combinar contenido para satisfacer las necesidades de los participantes y deberá </a:t>
            </a:r>
          </a:p>
          <a:p>
            <a:pPr marL="0" marR="0" lvl="0" indent="0" algn="l" defTabSz="914400" rtl="0" eaLnBrk="1" fontAlgn="auto" latinLnBrk="0" hangingPunct="1">
              <a:lnSpc>
                <a:spcPct val="100000"/>
              </a:lnSpc>
              <a:spcBef>
                <a:spcPct val="0"/>
              </a:spcBef>
              <a:spcAft>
                <a:spcPct val="0"/>
              </a:spcAft>
              <a:buClrTx/>
              <a:buSzTx/>
              <a:buFontTx/>
              <a:buNone/>
              <a:defRPr/>
            </a:pPr>
            <a:r>
              <a:rPr lang="es-US" sz="1200" b="0" i="0" strike="noStrike" cap="none" spc="0" baseline="0" dirty="0">
                <a:solidFill>
                  <a:srgbClr val="000000"/>
                </a:solidFill>
                <a:effectLst/>
                <a:latin typeface="Calibri"/>
                <a:ea typeface="Calibri"/>
                <a:cs typeface="Calibri"/>
              </a:rPr>
              <a:t>ajustar el guion de ejemplo a continuación].</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kern="1200" dirty="0">
              <a:solidFill>
                <a:schemeClr val="tx1"/>
              </a:solidFill>
              <a:effectLst/>
              <a:latin typeface="+mn-lt"/>
              <a:ea typeface="+mn-ea"/>
              <a:cs typeface="+mn-cs"/>
            </a:endParaRPr>
          </a:p>
          <a:p>
            <a:r>
              <a:rPr lang="es-US" sz="1200" b="0" i="0" strike="noStrike" cap="none" spc="0" baseline="0" dirty="0">
                <a:solidFill>
                  <a:srgbClr val="000000"/>
                </a:solidFill>
                <a:effectLst/>
                <a:latin typeface="Calibri"/>
                <a:ea typeface="Calibri"/>
                <a:cs typeface="Calibri"/>
              </a:rPr>
              <a:t>Guion de ejemplo</a:t>
            </a:r>
          </a:p>
          <a:p>
            <a:endParaRPr lang="en-US" sz="1200" kern="1200" dirty="0">
              <a:solidFill>
                <a:schemeClr val="tx1"/>
              </a:solidFill>
              <a:effectLst/>
              <a:latin typeface="+mn-lt"/>
              <a:ea typeface="+mn-ea"/>
              <a:cs typeface="+mn-cs"/>
            </a:endParaRPr>
          </a:p>
          <a:p>
            <a:r>
              <a:rPr lang="es-US" sz="1200" b="0" i="0" strike="noStrike" cap="none" spc="0" baseline="0" dirty="0">
                <a:solidFill>
                  <a:srgbClr val="000000"/>
                </a:solidFill>
                <a:effectLst/>
                <a:latin typeface="Calibri"/>
                <a:ea typeface="Calibri"/>
                <a:cs typeface="Calibri"/>
              </a:rPr>
              <a:t>“¡Bienvenidos! Gracias por acompañarnos. Estamos muy contentos de tener este tiempo juntos para analizar el control de infecciones en la primera línea. En los próximos dos segmentos de la reunión, nos centraremos en la ciencia básica de los virus. </a:t>
            </a:r>
          </a:p>
          <a:p>
            <a:r>
              <a:rPr lang="es-US" sz="1200" b="0" i="0" strike="noStrike" cap="none" spc="0" baseline="0" dirty="0">
                <a:solidFill>
                  <a:srgbClr val="000000"/>
                </a:solidFill>
                <a:effectLst/>
                <a:latin typeface="Calibri"/>
                <a:ea typeface="Calibri"/>
                <a:cs typeface="Calibri"/>
              </a:rPr>
              <a:t>En la sesión pasada, vimos que el objetivo final de todo lo que hacemos en el control de infecciones es evitar que las personas se enfermen. Para hacerlo, lo primero que debemos comprender es cómo las personas se enferman con COVID-19.</a:t>
            </a:r>
          </a:p>
          <a:p>
            <a:r>
              <a:rPr lang="es-US" sz="1200" b="0" i="0" strike="noStrike" cap="none" spc="0" baseline="0" dirty="0">
                <a:solidFill>
                  <a:srgbClr val="000000"/>
                </a:solidFill>
                <a:effectLst/>
                <a:latin typeface="Calibri"/>
                <a:ea typeface="Calibri"/>
                <a:cs typeface="Calibri"/>
              </a:rPr>
              <a:t>Veamos lo que la Dra. Carlson tiene para decir sobre este tema”.</a:t>
            </a:r>
          </a:p>
          <a:p>
            <a:endParaRPr lang="en-US" dirty="0"/>
          </a:p>
        </p:txBody>
      </p:sp>
      <p:sp>
        <p:nvSpPr>
          <p:cNvPr id="4" name="Slide Number Placeholder 3"/>
          <p:cNvSpPr>
            <a:spLocks noGrp="1"/>
          </p:cNvSpPr>
          <p:nvPr>
            <p:ph type="sldNum" sz="quarter" idx="5"/>
          </p:nvPr>
        </p:nvSpPr>
        <p:spPr/>
        <p:txBody>
          <a:bodyPr/>
          <a:lstStyle/>
          <a:p>
            <a:fld id="{C6508144-15F7-4779-B590-1727CCF3D005}" type="slidenum">
              <a:rPr lang="en-US" smtClean="0"/>
              <a:t>2</a:t>
            </a:fld>
            <a:endParaRPr lang="en-US"/>
          </a:p>
        </p:txBody>
      </p:sp>
    </p:spTree>
    <p:extLst>
      <p:ext uri="{BB962C8B-B14F-4D97-AF65-F5344CB8AC3E}">
        <p14:creationId xmlns:p14="http://schemas.microsoft.com/office/powerpoint/2010/main" val="542169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Acceder al video aquí: </a:t>
            </a:r>
          </a:p>
          <a:p>
            <a:pPr marL="0" indent="0">
              <a:buNone/>
            </a:pPr>
            <a:r>
              <a:rPr lang="es-US" sz="1200" b="1" i="0" strike="noStrike" cap="none" spc="0" baseline="0" dirty="0">
                <a:solidFill>
                  <a:srgbClr val="000000"/>
                </a:solidFill>
                <a:effectLst/>
                <a:latin typeface="Calibri"/>
                <a:ea typeface="Calibri"/>
                <a:cs typeface="Calibri"/>
              </a:rPr>
              <a:t>Lista de videos en YouTube del Proyecto Firstline:</a:t>
            </a:r>
          </a:p>
          <a:p>
            <a:pPr marL="0" indent="0">
              <a:buNone/>
            </a:pPr>
            <a:r>
              <a:rPr lang="es-US" sz="1200" b="0" i="0" u="sng" strike="noStrike" cap="none" spc="0" baseline="0" dirty="0">
                <a:solidFill>
                  <a:srgbClr val="000000"/>
                </a:solidFill>
                <a:effectLst/>
                <a:uFill>
                  <a:solidFill>
                    <a:srgbClr val="000000"/>
                  </a:solidFill>
                </a:uFill>
                <a:latin typeface="Calibri"/>
                <a:ea typeface="Calibri"/>
                <a:cs typeface="Calibri"/>
                <a:hlinkClick r:id="rId3" history="0"/>
              </a:rPr>
              <a:t>https://www.youtube.com/watch?v=s2k1IPSdLgk</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dirty="0" smtClean="0">
                <a:effectLst/>
                <a:latin typeface="Segoe UI" panose="020B0502040204020203" pitchFamily="34" charset="0"/>
              </a:rPr>
              <a:t>Los videos están en inglés, pero para activar los subtítulos en español en YouTube, sigan los siguientes pasos: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dirty="0" smtClean="0">
                <a:effectLst/>
                <a:latin typeface="Segoe UI" panose="020B0502040204020203" pitchFamily="34" charset="0"/>
              </a:rPr>
              <a:t>•	Hagan clic en el botón que dice "CC", "</a:t>
            </a:r>
            <a:r>
              <a:rPr lang="es-ES" sz="1200" b="0" i="0" dirty="0" err="1" smtClean="0">
                <a:effectLst/>
                <a:latin typeface="Segoe UI" panose="020B0502040204020203" pitchFamily="34" charset="0"/>
              </a:rPr>
              <a:t>subtitles</a:t>
            </a:r>
            <a:r>
              <a:rPr lang="es-ES" sz="1200" b="0" i="0" dirty="0" smtClean="0">
                <a:effectLst/>
                <a:latin typeface="Segoe UI" panose="020B0502040204020203" pitchFamily="34" charset="0"/>
              </a:rPr>
              <a:t>/</a:t>
            </a:r>
            <a:r>
              <a:rPr lang="es-ES" sz="1200" b="0" i="0" dirty="0" err="1" smtClean="0">
                <a:effectLst/>
                <a:latin typeface="Segoe UI" panose="020B0502040204020203" pitchFamily="34" charset="0"/>
              </a:rPr>
              <a:t>closed</a:t>
            </a:r>
            <a:r>
              <a:rPr lang="es-ES" sz="1200" b="0" i="0" dirty="0" smtClean="0">
                <a:effectLst/>
                <a:latin typeface="Segoe UI" panose="020B0502040204020203" pitchFamily="34" charset="0"/>
              </a:rPr>
              <a:t> </a:t>
            </a:r>
            <a:r>
              <a:rPr lang="es-ES" sz="1200" b="0" i="0" dirty="0" err="1" smtClean="0">
                <a:effectLst/>
                <a:latin typeface="Segoe UI" panose="020B0502040204020203" pitchFamily="34" charset="0"/>
              </a:rPr>
              <a:t>captioning</a:t>
            </a:r>
            <a:r>
              <a:rPr lang="es-ES" sz="1200" b="0" i="0" dirty="0" smtClean="0">
                <a:effectLst/>
                <a:latin typeface="Segoe UI" panose="020B0502040204020203" pitchFamily="34" charset="0"/>
              </a:rPr>
              <a:t>", para activar los subtítulos.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dirty="0" smtClean="0">
                <a:effectLst/>
                <a:latin typeface="Segoe UI" panose="020B0502040204020203" pitchFamily="34" charset="0"/>
              </a:rPr>
              <a:t>•	Hagan clic en “</a:t>
            </a:r>
            <a:r>
              <a:rPr lang="es-ES" sz="1200" b="0" i="0" dirty="0" err="1" smtClean="0">
                <a:effectLst/>
                <a:latin typeface="Segoe UI" panose="020B0502040204020203" pitchFamily="34" charset="0"/>
              </a:rPr>
              <a:t>settings</a:t>
            </a:r>
            <a:r>
              <a:rPr lang="es-ES" sz="1200" b="0" i="0" dirty="0" smtClean="0">
                <a:effectLst/>
                <a:latin typeface="Segoe UI" panose="020B0502040204020203" pitchFamily="34" charset="0"/>
              </a:rPr>
              <a:t>” que está a la derecha del botón de "</a:t>
            </a:r>
            <a:r>
              <a:rPr lang="es-ES" sz="1200" b="0" i="0" dirty="0" err="1" smtClean="0">
                <a:effectLst/>
                <a:latin typeface="Segoe UI" panose="020B0502040204020203" pitchFamily="34" charset="0"/>
              </a:rPr>
              <a:t>closed</a:t>
            </a:r>
            <a:r>
              <a:rPr lang="es-ES" sz="1200" b="0" i="0" dirty="0" smtClean="0">
                <a:effectLst/>
                <a:latin typeface="Segoe UI" panose="020B0502040204020203" pitchFamily="34" charset="0"/>
              </a:rPr>
              <a:t> </a:t>
            </a:r>
            <a:r>
              <a:rPr lang="es-ES" sz="1200" b="0" i="0" dirty="0" err="1" smtClean="0">
                <a:effectLst/>
                <a:latin typeface="Segoe UI" panose="020B0502040204020203" pitchFamily="34" charset="0"/>
              </a:rPr>
              <a:t>captioning</a:t>
            </a:r>
            <a:r>
              <a:rPr lang="es-ES" sz="1200" b="0" i="0" dirty="0" smtClean="0">
                <a:effectLst/>
                <a:latin typeface="Segoe UI" panose="020B0502040204020203" pitchFamily="34" charset="0"/>
              </a:rPr>
              <a:t>" (CC).</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dirty="0" smtClean="0">
                <a:effectLst/>
                <a:latin typeface="Segoe UI" panose="020B0502040204020203" pitchFamily="34" charset="0"/>
              </a:rPr>
              <a:t>•	Hagan clic en “</a:t>
            </a:r>
            <a:r>
              <a:rPr lang="es-ES" sz="1200" b="0" i="0" dirty="0" err="1" smtClean="0">
                <a:effectLst/>
                <a:latin typeface="Segoe UI" panose="020B0502040204020203" pitchFamily="34" charset="0"/>
              </a:rPr>
              <a:t>Subtitles</a:t>
            </a:r>
            <a:r>
              <a:rPr lang="es-ES" sz="1200" b="0" i="0" dirty="0" smtClean="0">
                <a:effectLst/>
                <a:latin typeface="Segoe UI" panose="020B0502040204020203" pitchFamily="34" charset="0"/>
              </a:rPr>
              <a:t>/CC”.</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dirty="0" smtClean="0">
                <a:effectLst/>
                <a:latin typeface="Segoe UI" panose="020B0502040204020203" pitchFamily="34" charset="0"/>
              </a:rPr>
              <a:t>•	Hagan clic en “</a:t>
            </a:r>
            <a:r>
              <a:rPr lang="es-ES" sz="1200" b="0" i="0" dirty="0" err="1" smtClean="0">
                <a:effectLst/>
                <a:latin typeface="Segoe UI" panose="020B0502040204020203" pitchFamily="34" charset="0"/>
              </a:rPr>
              <a:t>Autotranslate</a:t>
            </a:r>
            <a:r>
              <a:rPr lang="es-ES" sz="1200" b="0" i="0" dirty="0" smtClean="0">
                <a:effectLst/>
                <a:latin typeface="Segoe UI" panose="020B0502040204020203"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dirty="0" smtClean="0">
                <a:effectLst/>
                <a:latin typeface="Segoe UI" panose="020B0502040204020203" pitchFamily="34" charset="0"/>
              </a:rPr>
              <a:t>•	Seleccionen “Spanish” de la lista de idiomas disponibles.</a:t>
            </a:r>
          </a:p>
          <a:p>
            <a:endParaRPr lang="en-US" dirty="0"/>
          </a:p>
        </p:txBody>
      </p:sp>
      <p:sp>
        <p:nvSpPr>
          <p:cNvPr id="4" name="Slide Number Placeholder 3"/>
          <p:cNvSpPr>
            <a:spLocks noGrp="1"/>
          </p:cNvSpPr>
          <p:nvPr>
            <p:ph type="sldNum" sz="quarter" idx="5"/>
          </p:nvPr>
        </p:nvSpPr>
        <p:spPr/>
        <p:txBody>
          <a:bodyPr/>
          <a:lstStyle/>
          <a:p>
            <a:fld id="{C6508144-15F7-4779-B590-1727CCF3D005}" type="slidenum">
              <a:rPr lang="en-US" smtClean="0"/>
              <a:t>3</a:t>
            </a:fld>
            <a:endParaRPr lang="en-US"/>
          </a:p>
        </p:txBody>
      </p:sp>
    </p:spTree>
    <p:extLst>
      <p:ext uri="{BB962C8B-B14F-4D97-AF65-F5344CB8AC3E}">
        <p14:creationId xmlns:p14="http://schemas.microsoft.com/office/powerpoint/2010/main" val="709050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Acceder al video aquí: </a:t>
            </a:r>
          </a:p>
          <a:p>
            <a:pPr marL="0" indent="0">
              <a:buNone/>
            </a:pPr>
            <a:r>
              <a:rPr lang="es-US" sz="1200" b="1" i="0" strike="noStrike" cap="none" spc="0" baseline="0" dirty="0">
                <a:solidFill>
                  <a:srgbClr val="000000"/>
                </a:solidFill>
                <a:effectLst/>
                <a:latin typeface="Calibri"/>
                <a:ea typeface="Calibri"/>
                <a:cs typeface="Calibri"/>
              </a:rPr>
              <a:t>Lista de videos en YouTube del Proyecto Firstline:</a:t>
            </a:r>
          </a:p>
          <a:p>
            <a:pPr marL="0" indent="0">
              <a:buNone/>
            </a:pPr>
            <a:r>
              <a:rPr lang="es-US" sz="1200" b="0" i="0" u="sng" strike="noStrike" cap="none" spc="0" baseline="0" dirty="0">
                <a:solidFill>
                  <a:srgbClr val="000000"/>
                </a:solidFill>
                <a:effectLst/>
                <a:uFill>
                  <a:solidFill>
                    <a:srgbClr val="000000"/>
                  </a:solidFill>
                </a:uFill>
                <a:latin typeface="Calibri"/>
                <a:ea typeface="Calibri"/>
                <a:cs typeface="Calibri"/>
                <a:hlinkClick r:id="rId3" history="0"/>
              </a:rPr>
              <a:t>https://www.youtube.com/watch?v=iKfG15U8nVo</a:t>
            </a:r>
            <a:endParaRPr lang="es-US" sz="1200" b="0" i="0" u="sng" strike="noStrike" cap="none" spc="0" baseline="0" dirty="0">
              <a:solidFill>
                <a:srgbClr val="000000"/>
              </a:solidFill>
              <a:effectLst/>
              <a:uFill>
                <a:solidFill>
                  <a:srgbClr val="000000"/>
                </a:solidFill>
              </a:uFill>
              <a:latin typeface="Calibri"/>
              <a:ea typeface="Calibri"/>
              <a:cs typeface="Calibri"/>
            </a:endParaRPr>
          </a:p>
          <a:p>
            <a:pPr marL="0" indent="0">
              <a:buNone/>
            </a:pPr>
            <a:endParaRPr lang="es-US" sz="1200" b="0" i="0" u="sng" strike="noStrike" cap="none" spc="0" baseline="0" dirty="0">
              <a:solidFill>
                <a:srgbClr val="000000"/>
              </a:solidFill>
              <a:effectLst/>
              <a:uFill>
                <a:solidFill>
                  <a:srgbClr val="000000"/>
                </a:solidFill>
              </a:uFill>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dirty="0" smtClean="0">
                <a:effectLst/>
                <a:latin typeface="Segoe UI" panose="020B0502040204020203" pitchFamily="34" charset="0"/>
              </a:rPr>
              <a:t>Los videos están en inglés, pero para activar los subtítulos en español en YouTube, sigan los siguientes pasos: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dirty="0" smtClean="0">
                <a:effectLst/>
                <a:latin typeface="Segoe UI" panose="020B0502040204020203" pitchFamily="34" charset="0"/>
              </a:rPr>
              <a:t>•	Hagan clic en el botón que dice "CC", "</a:t>
            </a:r>
            <a:r>
              <a:rPr lang="es-ES" sz="1200" b="0" i="0" dirty="0" err="1" smtClean="0">
                <a:effectLst/>
                <a:latin typeface="Segoe UI" panose="020B0502040204020203" pitchFamily="34" charset="0"/>
              </a:rPr>
              <a:t>subtitles</a:t>
            </a:r>
            <a:r>
              <a:rPr lang="es-ES" sz="1200" b="0" i="0" dirty="0" smtClean="0">
                <a:effectLst/>
                <a:latin typeface="Segoe UI" panose="020B0502040204020203" pitchFamily="34" charset="0"/>
              </a:rPr>
              <a:t>/</a:t>
            </a:r>
            <a:r>
              <a:rPr lang="es-ES" sz="1200" b="0" i="0" dirty="0" err="1" smtClean="0">
                <a:effectLst/>
                <a:latin typeface="Segoe UI" panose="020B0502040204020203" pitchFamily="34" charset="0"/>
              </a:rPr>
              <a:t>closed</a:t>
            </a:r>
            <a:r>
              <a:rPr lang="es-ES" sz="1200" b="0" i="0" dirty="0" smtClean="0">
                <a:effectLst/>
                <a:latin typeface="Segoe UI" panose="020B0502040204020203" pitchFamily="34" charset="0"/>
              </a:rPr>
              <a:t> </a:t>
            </a:r>
            <a:r>
              <a:rPr lang="es-ES" sz="1200" b="0" i="0" dirty="0" err="1" smtClean="0">
                <a:effectLst/>
                <a:latin typeface="Segoe UI" panose="020B0502040204020203" pitchFamily="34" charset="0"/>
              </a:rPr>
              <a:t>captioning</a:t>
            </a:r>
            <a:r>
              <a:rPr lang="es-ES" sz="1200" b="0" i="0" dirty="0" smtClean="0">
                <a:effectLst/>
                <a:latin typeface="Segoe UI" panose="020B0502040204020203" pitchFamily="34" charset="0"/>
              </a:rPr>
              <a:t>", para activar los subtítulos.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dirty="0" smtClean="0">
                <a:effectLst/>
                <a:latin typeface="Segoe UI" panose="020B0502040204020203" pitchFamily="34" charset="0"/>
              </a:rPr>
              <a:t>•	Hagan clic en “</a:t>
            </a:r>
            <a:r>
              <a:rPr lang="es-ES" sz="1200" b="0" i="0" dirty="0" err="1" smtClean="0">
                <a:effectLst/>
                <a:latin typeface="Segoe UI" panose="020B0502040204020203" pitchFamily="34" charset="0"/>
              </a:rPr>
              <a:t>settings</a:t>
            </a:r>
            <a:r>
              <a:rPr lang="es-ES" sz="1200" b="0" i="0" dirty="0" smtClean="0">
                <a:effectLst/>
                <a:latin typeface="Segoe UI" panose="020B0502040204020203" pitchFamily="34" charset="0"/>
              </a:rPr>
              <a:t>” que está a la derecha del botón de "</a:t>
            </a:r>
            <a:r>
              <a:rPr lang="es-ES" sz="1200" b="0" i="0" dirty="0" err="1" smtClean="0">
                <a:effectLst/>
                <a:latin typeface="Segoe UI" panose="020B0502040204020203" pitchFamily="34" charset="0"/>
              </a:rPr>
              <a:t>closed</a:t>
            </a:r>
            <a:r>
              <a:rPr lang="es-ES" sz="1200" b="0" i="0" dirty="0" smtClean="0">
                <a:effectLst/>
                <a:latin typeface="Segoe UI" panose="020B0502040204020203" pitchFamily="34" charset="0"/>
              </a:rPr>
              <a:t> </a:t>
            </a:r>
            <a:r>
              <a:rPr lang="es-ES" sz="1200" b="0" i="0" dirty="0" err="1" smtClean="0">
                <a:effectLst/>
                <a:latin typeface="Segoe UI" panose="020B0502040204020203" pitchFamily="34" charset="0"/>
              </a:rPr>
              <a:t>captioning</a:t>
            </a:r>
            <a:r>
              <a:rPr lang="es-ES" sz="1200" b="0" i="0" dirty="0" smtClean="0">
                <a:effectLst/>
                <a:latin typeface="Segoe UI" panose="020B0502040204020203" pitchFamily="34" charset="0"/>
              </a:rPr>
              <a:t>" (CC).</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dirty="0" smtClean="0">
                <a:effectLst/>
                <a:latin typeface="Segoe UI" panose="020B0502040204020203" pitchFamily="34" charset="0"/>
              </a:rPr>
              <a:t>•	Hagan clic en “</a:t>
            </a:r>
            <a:r>
              <a:rPr lang="es-ES" sz="1200" b="0" i="0" dirty="0" err="1" smtClean="0">
                <a:effectLst/>
                <a:latin typeface="Segoe UI" panose="020B0502040204020203" pitchFamily="34" charset="0"/>
              </a:rPr>
              <a:t>Subtitles</a:t>
            </a:r>
            <a:r>
              <a:rPr lang="es-ES" sz="1200" b="0" i="0" dirty="0" smtClean="0">
                <a:effectLst/>
                <a:latin typeface="Segoe UI" panose="020B0502040204020203" pitchFamily="34" charset="0"/>
              </a:rPr>
              <a:t>/CC”.</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dirty="0" smtClean="0">
                <a:effectLst/>
                <a:latin typeface="Segoe UI" panose="020B0502040204020203" pitchFamily="34" charset="0"/>
              </a:rPr>
              <a:t>•	Hagan clic en “</a:t>
            </a:r>
            <a:r>
              <a:rPr lang="es-ES" sz="1200" b="0" i="0" dirty="0" err="1" smtClean="0">
                <a:effectLst/>
                <a:latin typeface="Segoe UI" panose="020B0502040204020203" pitchFamily="34" charset="0"/>
              </a:rPr>
              <a:t>Autotranslate</a:t>
            </a:r>
            <a:r>
              <a:rPr lang="es-ES" sz="1200" b="0" i="0" dirty="0" smtClean="0">
                <a:effectLst/>
                <a:latin typeface="Segoe UI" panose="020B0502040204020203"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smtClean="0">
                <a:effectLst/>
                <a:latin typeface="Segoe UI" panose="020B0502040204020203" pitchFamily="34" charset="0"/>
              </a:rPr>
              <a:t>•	Seleccionen “Spanish” de la lista de idiomas disponibles.</a:t>
            </a:r>
          </a:p>
          <a:p>
            <a:pPr marL="0" indent="0">
              <a:buNone/>
            </a:pPr>
            <a:endParaRPr lang="en-US" dirty="0"/>
          </a:p>
        </p:txBody>
      </p:sp>
      <p:sp>
        <p:nvSpPr>
          <p:cNvPr id="4" name="Slide Number Placeholder 3"/>
          <p:cNvSpPr>
            <a:spLocks noGrp="1"/>
          </p:cNvSpPr>
          <p:nvPr>
            <p:ph type="sldNum" sz="quarter" idx="5"/>
          </p:nvPr>
        </p:nvSpPr>
        <p:spPr/>
        <p:txBody>
          <a:bodyPr/>
          <a:lstStyle/>
          <a:p>
            <a:fld id="{C6508144-15F7-4779-B590-1727CCF3D005}" type="slidenum">
              <a:rPr lang="en-US" smtClean="0"/>
              <a:t>4</a:t>
            </a:fld>
            <a:endParaRPr lang="en-US"/>
          </a:p>
        </p:txBody>
      </p:sp>
    </p:spTree>
    <p:extLst>
      <p:ext uri="{BB962C8B-B14F-4D97-AF65-F5344CB8AC3E}">
        <p14:creationId xmlns:p14="http://schemas.microsoft.com/office/powerpoint/2010/main" val="1226880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“Para ayudarlos a analizar estos temas con los pacientes y compañeros de trabajo, nos gustaría compartir con ustedes esta imagen que ilustra las partes de un virus. </a:t>
            </a:r>
          </a:p>
          <a:p>
            <a:r>
              <a:rPr lang="es-US" sz="1200" b="0" i="0" strike="noStrike" cap="none" spc="0" baseline="0" dirty="0">
                <a:solidFill>
                  <a:srgbClr val="000000"/>
                </a:solidFill>
                <a:effectLst/>
                <a:latin typeface="Calibri"/>
                <a:ea typeface="Calibri"/>
                <a:cs typeface="Calibri"/>
              </a:rPr>
              <a:t> </a:t>
            </a:r>
            <a:r>
              <a:rPr lang="es-US" sz="1200" b="1" i="0" strike="noStrike" cap="none" spc="0" baseline="0" dirty="0">
                <a:solidFill>
                  <a:srgbClr val="000000"/>
                </a:solidFill>
                <a:effectLst/>
                <a:latin typeface="Calibri"/>
                <a:ea typeface="Calibri"/>
                <a:cs typeface="Calibri"/>
              </a:rPr>
              <a:t>¿Pueden imaginar una situación realista y cotidiana en la que puedan usar este material de ayuda para el trabajo o explicar este concepto a los demás? ¿Hay algún lugar donde puedan exhibirlo en el trabajo?</a:t>
            </a:r>
            <a:r>
              <a:rPr lang="es-US" sz="1200" b="0" i="0" strike="noStrike" cap="none" spc="0" baseline="0" dirty="0">
                <a:solidFill>
                  <a:srgbClr val="000000"/>
                </a:solidFill>
                <a:effectLst/>
                <a:latin typeface="Calibri"/>
                <a:ea typeface="Calibri"/>
                <a:cs typeface="Calibri"/>
              </a:rPr>
              <a:t> </a:t>
            </a:r>
          </a:p>
          <a:p>
            <a:r>
              <a:rPr lang="es-US" sz="1200" b="0" i="0" strike="noStrike" cap="none" spc="0" baseline="0" dirty="0">
                <a:solidFill>
                  <a:srgbClr val="000000"/>
                </a:solidFill>
                <a:effectLst/>
                <a:latin typeface="Calibri"/>
                <a:ea typeface="Calibri"/>
                <a:cs typeface="Calibri"/>
              </a:rPr>
              <a:t>Voy a hacer una pausa de un minuto completo para darles la oportunidad de reflexionar. Usen su folleto del participante para escribir sus ideas”.</a:t>
            </a:r>
          </a:p>
          <a:p>
            <a:r>
              <a:rPr lang="es-US" sz="1200" b="0" i="0" strike="noStrike" cap="none" spc="0" baseline="0" dirty="0">
                <a:solidFill>
                  <a:srgbClr val="000000"/>
                </a:solidFill>
                <a:effectLst/>
                <a:latin typeface="Calibri"/>
                <a:ea typeface="Calibri"/>
                <a:cs typeface="Calibri"/>
              </a:rPr>
              <a:t>[</a:t>
            </a:r>
            <a:r>
              <a:rPr lang="es-US" sz="1200" b="0" i="1" strike="noStrike" cap="none" spc="0" baseline="0" dirty="0">
                <a:solidFill>
                  <a:srgbClr val="000000"/>
                </a:solidFill>
                <a:effectLst/>
                <a:latin typeface="Calibri"/>
                <a:ea typeface="Calibri"/>
                <a:cs typeface="Calibri"/>
              </a:rPr>
              <a:t>Dé a los participantes un minuto completo para reflexionar</a:t>
            </a:r>
            <a:r>
              <a:rPr lang="es-US" sz="1200" b="0" i="0" strike="noStrike" cap="none" spc="0" baseline="0" dirty="0">
                <a:solidFill>
                  <a:srgbClr val="000000"/>
                </a:solidFill>
                <a:effectLst/>
                <a:latin typeface="Calibri"/>
                <a:ea typeface="Calibri"/>
                <a:cs typeface="Calibri"/>
              </a:rPr>
              <a:t>]</a:t>
            </a:r>
          </a:p>
          <a:p>
            <a:endParaRPr lang="en-US" dirty="0"/>
          </a:p>
        </p:txBody>
      </p:sp>
      <p:sp>
        <p:nvSpPr>
          <p:cNvPr id="4" name="Slide Number Placeholder 3"/>
          <p:cNvSpPr>
            <a:spLocks noGrp="1"/>
          </p:cNvSpPr>
          <p:nvPr>
            <p:ph type="sldNum" sz="quarter" idx="5"/>
          </p:nvPr>
        </p:nvSpPr>
        <p:spPr/>
        <p:txBody>
          <a:bodyPr/>
          <a:lstStyle/>
          <a:p>
            <a:fld id="{C6508144-15F7-4779-B590-1727CCF3D005}" type="slidenum">
              <a:rPr lang="en-US" smtClean="0"/>
              <a:t>5</a:t>
            </a:fld>
            <a:endParaRPr lang="en-US"/>
          </a:p>
        </p:txBody>
      </p:sp>
    </p:spTree>
    <p:extLst>
      <p:ext uri="{BB962C8B-B14F-4D97-AF65-F5344CB8AC3E}">
        <p14:creationId xmlns:p14="http://schemas.microsoft.com/office/powerpoint/2010/main" val="3182576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“Gracias a todos por venir hoy. He puesto los mensajes clave de hoy en esta diapositiva. También se incluyen en su folleto del participante”.</a:t>
            </a:r>
          </a:p>
          <a:p>
            <a:endParaRPr lang="en-US" dirty="0"/>
          </a:p>
        </p:txBody>
      </p:sp>
      <p:sp>
        <p:nvSpPr>
          <p:cNvPr id="4" name="Slide Number Placeholder 3"/>
          <p:cNvSpPr>
            <a:spLocks noGrp="1"/>
          </p:cNvSpPr>
          <p:nvPr>
            <p:ph type="sldNum" sz="quarter" idx="5"/>
          </p:nvPr>
        </p:nvSpPr>
        <p:spPr/>
        <p:txBody>
          <a:bodyPr/>
          <a:lstStyle/>
          <a:p>
            <a:fld id="{C6508144-15F7-4779-B590-1727CCF3D005}" type="slidenum">
              <a:rPr lang="en-US" smtClean="0"/>
              <a:t>6</a:t>
            </a:fld>
            <a:endParaRPr lang="en-US"/>
          </a:p>
        </p:txBody>
      </p:sp>
    </p:spTree>
    <p:extLst>
      <p:ext uri="{BB962C8B-B14F-4D97-AF65-F5344CB8AC3E}">
        <p14:creationId xmlns:p14="http://schemas.microsoft.com/office/powerpoint/2010/main" val="235912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“La próxima vez, continuaremos explorando la ciencia básica de los virus. </a:t>
            </a:r>
          </a:p>
          <a:p>
            <a:r>
              <a:rPr lang="es-US" sz="1200" b="0" i="0" strike="noStrike" cap="none" spc="0" baseline="0" dirty="0">
                <a:solidFill>
                  <a:srgbClr val="000000"/>
                </a:solidFill>
                <a:effectLst/>
                <a:latin typeface="Calibri"/>
                <a:ea typeface="Calibri"/>
                <a:cs typeface="Calibri"/>
              </a:rPr>
              <a:t>Mientras tanto, pueden seguir explorando estos temas por su cuenta, usando los recursos de esta diapositiva. También, pueden seguirnos en las redes sociales”.</a:t>
            </a:r>
          </a:p>
          <a:p>
            <a:endParaRPr lang="en-US" dirty="0"/>
          </a:p>
        </p:txBody>
      </p:sp>
      <p:sp>
        <p:nvSpPr>
          <p:cNvPr id="4" name="Slide Number Placeholder 3"/>
          <p:cNvSpPr>
            <a:spLocks noGrp="1"/>
          </p:cNvSpPr>
          <p:nvPr>
            <p:ph type="sldNum" sz="quarter" idx="5"/>
          </p:nvPr>
        </p:nvSpPr>
        <p:spPr/>
        <p:txBody>
          <a:bodyPr/>
          <a:lstStyle/>
          <a:p>
            <a:fld id="{438D9F8C-7B54-4A21-B9B9-EAEDD3B035B4}" type="slidenum">
              <a:rPr lang="en-US" smtClean="0"/>
              <a:t>7</a:t>
            </a:fld>
            <a:endParaRPr lang="en-US"/>
          </a:p>
        </p:txBody>
      </p:sp>
    </p:spTree>
    <p:extLst>
      <p:ext uri="{BB962C8B-B14F-4D97-AF65-F5344CB8AC3E}">
        <p14:creationId xmlns:p14="http://schemas.microsoft.com/office/powerpoint/2010/main" val="3969087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US" sz="1200" b="0" i="0" strike="noStrike" cap="none" spc="0" baseline="0" dirty="0">
                <a:solidFill>
                  <a:srgbClr val="000000"/>
                </a:solidFill>
                <a:effectLst/>
                <a:latin typeface="Calibri"/>
                <a:ea typeface="Calibri"/>
                <a:cs typeface="Calibri"/>
              </a:rPr>
              <a:t>[El facilitador debe agregar información sobre cómo acceder al formulario]</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US" sz="1200" b="0" i="0" strike="noStrike" cap="none" spc="0" baseline="0" dirty="0">
                <a:solidFill>
                  <a:srgbClr val="000000"/>
                </a:solidFill>
                <a:effectLst/>
                <a:latin typeface="Calibri"/>
                <a:ea typeface="Calibri"/>
                <a:cs typeface="Calibri"/>
              </a:rPr>
              <a:t>Guion de ejemplo: “Y finalmente, hágannos saber si disfrutaron la sesión de hoy completando el siguiente formulario de comentarios. Gracias nuevamente por acompañarnos hoy”.</a:t>
            </a:r>
          </a:p>
          <a:p>
            <a:endParaRPr lang="en-US" dirty="0"/>
          </a:p>
        </p:txBody>
      </p:sp>
      <p:sp>
        <p:nvSpPr>
          <p:cNvPr id="4" name="Slide Number Placeholder 3"/>
          <p:cNvSpPr>
            <a:spLocks noGrp="1"/>
          </p:cNvSpPr>
          <p:nvPr>
            <p:ph type="sldNum" sz="quarter" idx="5"/>
          </p:nvPr>
        </p:nvSpPr>
        <p:spPr/>
        <p:txBody>
          <a:bodyPr/>
          <a:lstStyle/>
          <a:p>
            <a:fld id="{C6508144-15F7-4779-B590-1727CCF3D005}" type="slidenum">
              <a:rPr lang="en-US" smtClean="0"/>
              <a:t>8</a:t>
            </a:fld>
            <a:endParaRPr lang="en-US"/>
          </a:p>
        </p:txBody>
      </p:sp>
    </p:spTree>
    <p:extLst>
      <p:ext uri="{BB962C8B-B14F-4D97-AF65-F5344CB8AC3E}">
        <p14:creationId xmlns:p14="http://schemas.microsoft.com/office/powerpoint/2010/main" val="600280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E72F6E-FC2A-4E67-946A-C1084EDF7B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7A88276-924E-4746-824C-7DA980E145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B1A8D9D-B9B8-4894-A146-87C7FEDF1913}"/>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54D49CCE-9DFC-46E7-A741-A71814E446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2EC1500-7C92-412C-9BF7-2B11096BE366}"/>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51061622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A72F38-6221-4F44-8D7E-DBD15364C5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2CD29A5-7FAB-4AB2-9E3D-2CEDFF61A1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8A8F06D-DA8D-4436-A216-677230E4C7E4}"/>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884C0F26-D1CF-4CE8-BF04-363589B31D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7814B48-2815-4B35-B3CD-A53585975BD9}"/>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1876380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68C363D-6EA8-4124-846C-639973A458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8AC5DE0-DB58-404E-8215-98E0DDE5C2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46586C8-BB1B-49FF-AA3B-9B83184DEE36}"/>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4BF4D2FA-6849-4940-825F-6078D04797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77CF7B6-E97A-4AD2-A312-1007DAF9A027}"/>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86655021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F39204-1F3E-48DC-A62B-7DFA17AF6E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FC7EDAD-C204-4E31-A7CC-C0266A62DE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190147-5DF6-43FF-AD6B-75998BB519EF}"/>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6CB1F8D7-2957-4AC3-AA7D-9603BAF3C3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A86ACB8-2FA3-422D-84DD-CDBA412B1D2C}"/>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50803465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1F95D4-0D1E-40C1-BAD1-1A4E028304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2930DA5-C1CC-4277-ADD2-7DCE85A89B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8DA944E-46CD-40C6-B9AA-11021501604D}"/>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78EC3FD7-A47E-4E4F-8431-3287C21DFD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52A691F-7AE6-4BD7-9DD1-7189B36C1376}"/>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27329768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5E048A-DB65-49FE-91CA-DD9B985F88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5756C3C-091C-4D4F-BE62-432AADFAF7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4CADE000-3FFE-42E1-B151-8324532E5F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A9368A4-F2BC-4522-AD61-20864D909C61}"/>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6" name="Footer Placeholder 5">
            <a:extLst>
              <a:ext uri="{FF2B5EF4-FFF2-40B4-BE49-F238E27FC236}">
                <a16:creationId xmlns:a16="http://schemas.microsoft.com/office/drawing/2014/main" xmlns="" id="{0EA427B2-2F8C-4D4A-9972-AC3069219C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2DED56E-FA96-4497-BEE3-3A39A004E3A2}"/>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44824575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FF7227-A9C0-44B0-B17F-0BE90D130A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1357463-93FB-471F-97CF-BF8723F6F1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4620ED1-1D44-4D34-8190-9C61DB781C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C836BB3-0CB1-419B-BA85-C9C7F21165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408A2CD-7A2D-4E66-914F-FADF4DBF59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1D29AC6-B3B4-4EE3-96E8-AEDD7EDC30BE}"/>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8" name="Footer Placeholder 7">
            <a:extLst>
              <a:ext uri="{FF2B5EF4-FFF2-40B4-BE49-F238E27FC236}">
                <a16:creationId xmlns:a16="http://schemas.microsoft.com/office/drawing/2014/main" xmlns="" id="{47E214A1-FAE4-4127-A892-4B81D7DC88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D964259-DE39-4953-B2FD-AB3870282433}"/>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75334644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610A48-2072-406F-AB18-BBC991C8EF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E8F1406-3FCE-49BA-A62C-985BC42FCEE9}"/>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4" name="Footer Placeholder 3">
            <a:extLst>
              <a:ext uri="{FF2B5EF4-FFF2-40B4-BE49-F238E27FC236}">
                <a16:creationId xmlns:a16="http://schemas.microsoft.com/office/drawing/2014/main" xmlns="" id="{C7BEA799-2597-4417-B887-383FB64667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B071BCC-B0E6-4A7E-9895-4670216786BB}"/>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404173878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B1E381E-6CA5-45AF-8C90-2B6726CDD4E2}"/>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3" name="Footer Placeholder 2">
            <a:extLst>
              <a:ext uri="{FF2B5EF4-FFF2-40B4-BE49-F238E27FC236}">
                <a16:creationId xmlns:a16="http://schemas.microsoft.com/office/drawing/2014/main" xmlns="" id="{41F75B3B-1A3A-41FE-A864-C2D520A566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86A610D-CF1C-4C76-9715-CFC6C58B21BD}"/>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57668079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820BD1-C218-496E-A0C8-F448C22B61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91E494E-A86D-44F9-ADEC-AAF6F18747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AE0464B-F1FF-49B3-84C6-16F4491DB4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547551A-0CC8-4C7B-8753-6C67C763BF52}"/>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6" name="Footer Placeholder 5">
            <a:extLst>
              <a:ext uri="{FF2B5EF4-FFF2-40B4-BE49-F238E27FC236}">
                <a16:creationId xmlns:a16="http://schemas.microsoft.com/office/drawing/2014/main" xmlns="" id="{F524DFC5-7C2C-4E36-98D2-B6D1EB187F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5331729-8DF7-46E0-9968-9AC1DE188064}"/>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09892254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701720-6E08-41B1-811D-CC1871266B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FCE2C19C-42D4-455C-9BC3-B4D45E2311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9C359F6-B15A-4F02-B4D2-09CE033706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5C56599-665E-4E25-9ED4-A1420B253BD4}"/>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6" name="Footer Placeholder 5">
            <a:extLst>
              <a:ext uri="{FF2B5EF4-FFF2-40B4-BE49-F238E27FC236}">
                <a16:creationId xmlns:a16="http://schemas.microsoft.com/office/drawing/2014/main" xmlns="" id="{05669326-78C0-41F1-8E9D-74AEDA8274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EBD2999-2641-441E-A589-E824916BB631}"/>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101441239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6897BFC-FB68-43E4-8905-C80B1869BC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88C9F76-4473-4E40-930A-680BC88987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8794A6E-FFA9-46A9-945D-8453287C2C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B3CE94D6-9991-4643-98A6-0FF6466A2D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2D1A9A8A-4B5D-4691-89E1-EF55B07A47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21C750-0A2B-4FC2-9266-872E12118BE5}" type="slidenum">
              <a:rPr lang="en-US" smtClean="0"/>
              <a:t>‹#›</a:t>
            </a:fld>
            <a:endParaRPr lang="en-US"/>
          </a:p>
        </p:txBody>
      </p:sp>
    </p:spTree>
    <p:extLst>
      <p:ext uri="{BB962C8B-B14F-4D97-AF65-F5344CB8AC3E}">
        <p14:creationId xmlns:p14="http://schemas.microsoft.com/office/powerpoint/2010/main" val="1914181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hyperlink" Target="https://www.cdc.gov/infectioncontrol/projectfirstline/index.html" TargetMode="External"/><Relationship Id="rId7" Type="http://schemas.openxmlformats.org/officeDocument/2006/relationships/hyperlink" Target="https://tools.cdc.gov/campaignproxyservice/subscriptions.aspx?topic_id=USCDC_2104"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youtube.com/playlist?list=PLvrp9iOILTQZQGtDnSDGViKDdRtIc13VX" TargetMode="External"/><Relationship Id="rId5" Type="http://schemas.openxmlformats.org/officeDocument/2006/relationships/hyperlink" Target="https://twitter.com/CDC_Firstline" TargetMode="External"/><Relationship Id="rId4" Type="http://schemas.openxmlformats.org/officeDocument/2006/relationships/hyperlink" Target="https://www.facebook.com/CDCProjectFirstlin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DAB84E66-5EF5-4AB1-BDF2-2A5CE6CB5AB4}"/>
              </a:ext>
              <a:ext uri="{C183D7F6-B498-43B3-948B-1728B52AA6E4}">
                <adec:decorative xmlns:adec="http://schemas.microsoft.com/office/drawing/2017/decorative" xmlns="" val="0"/>
              </a:ext>
            </a:extLst>
          </p:cNvPr>
          <p:cNvSpPr txBox="1">
            <a:spLocks noGrp="1"/>
          </p:cNvSpPr>
          <p:nvPr>
            <p:ph type="title" idx="4294967295"/>
          </p:nvPr>
        </p:nvSpPr>
        <p:spPr>
          <a:xfrm>
            <a:off x="1633949" y="5994976"/>
            <a:ext cx="9582691" cy="822960"/>
          </a:xfrm>
          <a:prstGeom prst="rect">
            <a:avLst/>
          </a:prstGeom>
          <a:no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es-US" sz="2400" b="1" i="0" strike="noStrike" cap="none" spc="0" baseline="0">
                <a:solidFill>
                  <a:srgbClr val="000000"/>
                </a:solidFill>
                <a:effectLst/>
                <a:latin typeface="Calibri"/>
                <a:ea typeface="Calibri"/>
                <a:cs typeface="Calibri"/>
              </a:rPr>
              <a:t>Tema 2: Microbiología básica y fisiopatología del COVID-19, parte 1</a:t>
            </a:r>
          </a:p>
          <a:p>
            <a:pPr marL="0" marR="0" lvl="0" indent="0" algn="ctr" defTabSz="914400" rtl="0" eaLnBrk="1" fontAlgn="auto" latinLnBrk="0" hangingPunct="1">
              <a:lnSpc>
                <a:spcPct val="100000"/>
              </a:lnSpc>
              <a:spcBef>
                <a:spcPct val="0"/>
              </a:spcBef>
              <a:spcAft>
                <a:spcPct val="0"/>
              </a:spcAft>
              <a:buClrTx/>
              <a:buSzTx/>
              <a:buFontTx/>
              <a:buNone/>
              <a:defRPr/>
            </a:pPr>
            <a:r>
              <a:rPr lang="es-US" sz="2400" b="1" i="0" strike="noStrike" cap="none" spc="0" baseline="0">
                <a:solidFill>
                  <a:srgbClr val="000000"/>
                </a:solidFill>
                <a:effectLst/>
                <a:latin typeface="Calibri"/>
                <a:ea typeface="Calibri"/>
                <a:cs typeface="Calibri"/>
              </a:rPr>
              <a:t>[Fecha de la capacitación]</a:t>
            </a:r>
          </a:p>
        </p:txBody>
      </p:sp>
      <p:grpSp>
        <p:nvGrpSpPr>
          <p:cNvPr id="11" name="Group 10">
            <a:extLst>
              <a:ext uri="{FF2B5EF4-FFF2-40B4-BE49-F238E27FC236}">
                <a16:creationId xmlns:a16="http://schemas.microsoft.com/office/drawing/2014/main" xmlns="" id="{9DE3F54D-33BC-4382-A2AB-5E002F0F116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05" y="5029199"/>
            <a:ext cx="12228128" cy="1828800"/>
            <a:chOff x="-305" y="2987478"/>
            <a:chExt cx="12188952" cy="1828800"/>
          </a:xfrm>
        </p:grpSpPr>
        <p:sp>
          <p:nvSpPr>
            <p:cNvPr id="12" name="Freeform: Shape 11">
              <a:extLst>
                <a:ext uri="{FF2B5EF4-FFF2-40B4-BE49-F238E27FC236}">
                  <a16:creationId xmlns:a16="http://schemas.microsoft.com/office/drawing/2014/main" xmlns="" id="{6798451A-4EC8-4869-8DFB-BCE4E00BE55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xmlns="" id="{60ECD12F-47FF-48FE-A827-069775A8AD1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xmlns="" id="{48928757-970C-4B99-9F9C-0C07E4A945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15" name="Freeform: Shape 14">
              <a:extLst>
                <a:ext uri="{FF2B5EF4-FFF2-40B4-BE49-F238E27FC236}">
                  <a16:creationId xmlns:a16="http://schemas.microsoft.com/office/drawing/2014/main" xmlns="" id="{1213505B-6136-49EC-951C-1FDA2A6C5B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1">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a:p>
          </p:txBody>
        </p:sp>
      </p:grpSp>
      <p:sp>
        <p:nvSpPr>
          <p:cNvPr id="10" name="Title 4">
            <a:extLst>
              <a:ext uri="{FF2B5EF4-FFF2-40B4-BE49-F238E27FC236}">
                <a16:creationId xmlns:a16="http://schemas.microsoft.com/office/drawing/2014/main" xmlns="" id="{6E6CA706-642C-4FF2-BBEB-DD28F3F2AD87}"/>
              </a:ext>
            </a:extLst>
          </p:cNvPr>
          <p:cNvSpPr txBox="1"/>
          <p:nvPr/>
        </p:nvSpPr>
        <p:spPr>
          <a:xfrm>
            <a:off x="1779340" y="6002286"/>
            <a:ext cx="8778711" cy="1097280"/>
          </a:xfrm>
          <a:prstGeom prst="rect">
            <a:avLst/>
          </a:prstGeom>
          <a:no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ct val="0"/>
              </a:spcBef>
              <a:defRPr/>
            </a:pPr>
            <a:r>
              <a:rPr lang="es-US" sz="2400" b="1" i="0" strike="noStrike" cap="none" spc="0" baseline="0">
                <a:solidFill>
                  <a:srgbClr val="2F5597"/>
                </a:solidFill>
                <a:effectLst/>
                <a:latin typeface="Calibri"/>
                <a:ea typeface="Calibri"/>
                <a:cs typeface="Calibri"/>
              </a:rPr>
              <a:t>Tema 2: </a:t>
            </a:r>
            <a:r>
              <a:rPr lang="es-US" sz="2400" b="1" i="0" strike="noStrike" cap="none" spc="0" baseline="0">
                <a:solidFill>
                  <a:srgbClr val="295597"/>
                </a:solidFill>
                <a:effectLst/>
                <a:latin typeface="Calibri"/>
                <a:ea typeface="Calibri"/>
                <a:cs typeface="Calibri"/>
              </a:rPr>
              <a:t>La ciencia básica de los virus </a:t>
            </a:r>
          </a:p>
          <a:p>
            <a:pPr algn="ctr">
              <a:lnSpc>
                <a:spcPct val="100000"/>
              </a:lnSpc>
              <a:spcBef>
                <a:spcPct val="0"/>
              </a:spcBef>
              <a:defRPr/>
            </a:pPr>
            <a:r>
              <a:rPr lang="es-US" sz="2400" b="1" i="0" strike="noStrike" cap="none" spc="0" baseline="0">
                <a:solidFill>
                  <a:srgbClr val="2F5597"/>
                </a:solidFill>
                <a:effectLst/>
                <a:latin typeface="Calibri"/>
                <a:ea typeface="Calibri"/>
                <a:cs typeface="Calibri"/>
              </a:rPr>
              <a:t>[Fecha de la capacitación]</a:t>
            </a:r>
          </a:p>
          <a:p>
            <a:pPr>
              <a:lnSpc>
                <a:spcPct val="100000"/>
              </a:lnSpc>
              <a:spcBef>
                <a:spcPct val="0"/>
              </a:spcBef>
              <a:defRPr/>
            </a:pPr>
            <a:endParaRPr lang="en-US" sz="1800">
              <a:latin typeface="+mn-lt"/>
              <a:ea typeface="+mn-ea"/>
              <a:cs typeface="+mn-cs"/>
            </a:endParaRPr>
          </a:p>
        </p:txBody>
      </p:sp>
      <p:pic>
        <p:nvPicPr>
          <p:cNvPr id="16" name="Picture 2" descr="El Proyecto Firstline es para usted. Mujer asiática en la foto superior izquierda con fondo rosa, hombre hispano en la foto superior derecha con fondo amarillo mostaza, afroamericano en la foto inferior izquierda con fondo verde azulado y mujer afroamericana en la foto inferior derecha con fondo naranja. Hay un escudo en la parte inferior a la izquierda de los retratos con tres figuras humanas; una de ellas tiene una mascarilla y un estetoscopio. Proyecto Firstline: capacitación nacional de los CDC en colaboración para la prevención y el control de infecciones en la atención médica. ">
            <a:extLst>
              <a:ext uri="{FF2B5EF4-FFF2-40B4-BE49-F238E27FC236}">
                <a16:creationId xmlns:a16="http://schemas.microsoft.com/office/drawing/2014/main" xmlns="" id="{A20A4957-7A0F-440C-8472-FB3845B1FCDD}"/>
              </a:ext>
            </a:extLst>
          </p:cNvPr>
          <p:cNvPicPr>
            <a:picLocks noChangeAspect="1"/>
          </p:cNvPicPr>
          <p:nvPr/>
        </p:nvPicPr>
        <p:blipFill>
          <a:blip r:embed="rId3"/>
          <a:stretch>
            <a:fillRect/>
          </a:stretch>
        </p:blipFill>
        <p:spPr>
          <a:xfrm>
            <a:off x="174196" y="133660"/>
            <a:ext cx="11631168" cy="5815584"/>
          </a:xfrm>
          <a:prstGeom prst="rect">
            <a:avLst/>
          </a:prstGeom>
        </p:spPr>
      </p:pic>
      <p:sp>
        <p:nvSpPr>
          <p:cNvPr id="17" name="Title 1">
            <a:extLst>
              <a:ext uri="{FF2B5EF4-FFF2-40B4-BE49-F238E27FC236}">
                <a16:creationId xmlns:a16="http://schemas.microsoft.com/office/drawing/2014/main" xmlns="" id="{4A0581B2-323C-4893-9793-70F724013DA7}"/>
              </a:ext>
            </a:extLst>
          </p:cNvPr>
          <p:cNvSpPr txBox="1"/>
          <p:nvPr/>
        </p:nvSpPr>
        <p:spPr>
          <a:xfrm>
            <a:off x="446384" y="1373740"/>
            <a:ext cx="4558967" cy="3178200"/>
          </a:xfrm>
          <a:prstGeom prst="rect">
            <a:avLst/>
          </a:prstGeom>
          <a:solidFill>
            <a:srgbClr val="005DAB"/>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US" sz="6000" b="1" i="0" strike="noStrike" cap="none" spc="0" baseline="0">
                <a:solidFill>
                  <a:srgbClr val="F6DA52"/>
                </a:solidFill>
                <a:effectLst/>
                <a:latin typeface="Calibri"/>
                <a:ea typeface="Calibri"/>
                <a:cs typeface="Calibri"/>
              </a:rPr>
              <a:t>EL PROYECTO</a:t>
            </a:r>
            <a:r>
              <a:rPr sz="6000"/>
              <a:t/>
            </a:r>
            <a:br>
              <a:rPr sz="6000"/>
            </a:br>
            <a:r>
              <a:rPr lang="es-US" sz="6000" b="1" i="0" strike="noStrike" cap="none" spc="0" baseline="0">
                <a:solidFill>
                  <a:srgbClr val="F6DA52"/>
                </a:solidFill>
                <a:effectLst/>
                <a:latin typeface="Calibri"/>
                <a:ea typeface="Calibri"/>
                <a:cs typeface="Calibri"/>
              </a:rPr>
              <a:t>FIRSTLINE</a:t>
            </a:r>
            <a:r>
              <a:rPr sz="6000"/>
              <a:t/>
            </a:r>
            <a:br>
              <a:rPr sz="6000"/>
            </a:br>
            <a:r>
              <a:rPr lang="es-US" sz="6000" b="1" i="0" strike="noStrike" cap="none" spc="0" baseline="0">
                <a:solidFill>
                  <a:srgbClr val="FFFFFF"/>
                </a:solidFill>
                <a:effectLst/>
                <a:latin typeface="Calibri"/>
                <a:ea typeface="Calibri"/>
                <a:cs typeface="Calibri"/>
              </a:rPr>
              <a:t>ES PARA</a:t>
            </a:r>
            <a:r>
              <a:rPr sz="6000"/>
              <a:t/>
            </a:r>
            <a:br>
              <a:rPr sz="6000"/>
            </a:br>
            <a:r>
              <a:rPr lang="es-US" sz="6000" b="1" i="0" strike="noStrike" cap="none" spc="0" baseline="0">
                <a:solidFill>
                  <a:srgbClr val="F6DA52"/>
                </a:solidFill>
                <a:effectLst/>
                <a:latin typeface="Calibri"/>
                <a:ea typeface="Calibri"/>
                <a:cs typeface="Calibri"/>
              </a:rPr>
              <a:t>USTED</a:t>
            </a:r>
          </a:p>
        </p:txBody>
      </p:sp>
    </p:spTree>
    <p:extLst>
      <p:ext uri="{BB962C8B-B14F-4D97-AF65-F5344CB8AC3E}">
        <p14:creationId xmlns:p14="http://schemas.microsoft.com/office/powerpoint/2010/main" val="65034878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E37E44E-C09B-4823-8BE9-5B13697AB3A7}"/>
              </a:ext>
            </a:extLst>
          </p:cNvPr>
          <p:cNvSpPr>
            <a:spLocks noGrp="1"/>
          </p:cNvSpPr>
          <p:nvPr>
            <p:ph type="title" idx="4294967295"/>
          </p:nvPr>
        </p:nvSpPr>
        <p:spPr>
          <a:xfrm>
            <a:off x="706438" y="442913"/>
            <a:ext cx="10515600" cy="5664200"/>
          </a:xfrm>
          <a:prstGeom prst="rect">
            <a:avLst/>
          </a:prstGeom>
          <a:no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s-US" sz="3600" b="1" i="0" strike="noStrike" cap="none" spc="0" baseline="0">
                <a:solidFill>
                  <a:srgbClr val="000000"/>
                </a:solidFill>
                <a:effectLst/>
                <a:latin typeface="Calibri"/>
                <a:ea typeface="Calibri"/>
                <a:cs typeface="Calibri"/>
              </a:rPr>
              <a:t>Programa:</a:t>
            </a:r>
          </a:p>
          <a:p>
            <a:pPr marL="228600" marR="0" lvl="0" indent="-228600" algn="l" defTabSz="914400" rtl="0" eaLnBrk="1" fontAlgn="auto" latinLnBrk="0" hangingPunct="1">
              <a:lnSpc>
                <a:spcPct val="90000"/>
              </a:lnSpc>
              <a:spcBef>
                <a:spcPts val="1000"/>
              </a:spcBef>
              <a:spcAft>
                <a:spcPct val="0"/>
              </a:spcAft>
              <a:buClrTx/>
              <a:buSzTx/>
              <a:buFont typeface="Arial" panose="020B0604020202020204" pitchFamily="34" charset="0"/>
              <a:buChar char="•"/>
              <a:defRPr/>
            </a:pPr>
            <a:r>
              <a:rPr lang="es-US" sz="3000" b="0" i="0" strike="noStrike" cap="none" spc="0" baseline="0">
                <a:solidFill>
                  <a:srgbClr val="000000"/>
                </a:solidFill>
                <a:effectLst/>
                <a:latin typeface="Calibri"/>
                <a:ea typeface="Calibri"/>
                <a:cs typeface="Calibri"/>
              </a:rPr>
              <a:t>Introducción</a:t>
            </a:r>
          </a:p>
          <a:p>
            <a:pPr marL="228600" marR="0" lvl="0" indent="-228600" algn="l" defTabSz="914400" rtl="0" eaLnBrk="1" fontAlgn="auto" latinLnBrk="0" hangingPunct="1">
              <a:lnSpc>
                <a:spcPct val="90000"/>
              </a:lnSpc>
              <a:spcBef>
                <a:spcPts val="1000"/>
              </a:spcBef>
              <a:spcAft>
                <a:spcPct val="0"/>
              </a:spcAft>
              <a:buClrTx/>
              <a:buSzTx/>
              <a:buFont typeface="Arial" panose="020B0604020202020204" pitchFamily="34" charset="0"/>
              <a:buChar char="•"/>
              <a:defRPr/>
            </a:pPr>
            <a:r>
              <a:rPr lang="es-US" sz="3000" b="0" i="0" strike="noStrike" cap="none" spc="0" baseline="0">
                <a:solidFill>
                  <a:srgbClr val="000000"/>
                </a:solidFill>
                <a:effectLst/>
                <a:latin typeface="Calibri"/>
                <a:ea typeface="Calibri"/>
                <a:cs typeface="Calibri"/>
              </a:rPr>
              <a:t>La ciencia básica de los virus</a:t>
            </a:r>
          </a:p>
          <a:p>
            <a:pPr marL="685800" marR="0" lvl="1"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a:pPr>
            <a:r>
              <a:rPr lang="es-US" sz="3000" b="0" i="0" strike="noStrike" cap="none" spc="0" baseline="0">
                <a:solidFill>
                  <a:srgbClr val="000000"/>
                </a:solidFill>
                <a:effectLst/>
                <a:latin typeface="Calibri"/>
                <a:ea typeface="Calibri"/>
                <a:cs typeface="Calibri"/>
              </a:rPr>
              <a:t>Video</a:t>
            </a:r>
          </a:p>
          <a:p>
            <a:pPr marL="685800" marR="0" lvl="1"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a:pPr>
            <a:r>
              <a:rPr lang="es-US" sz="3000" b="0" i="0" strike="noStrike" cap="none" spc="0" baseline="0">
                <a:solidFill>
                  <a:srgbClr val="000000"/>
                </a:solidFill>
                <a:effectLst/>
                <a:latin typeface="Calibri"/>
                <a:ea typeface="Calibri"/>
                <a:cs typeface="Calibri"/>
              </a:rPr>
              <a:t>Reflexiones</a:t>
            </a:r>
          </a:p>
          <a:p>
            <a:pPr marL="228600" marR="0" lvl="0" indent="-228600" algn="l" defTabSz="914400" rtl="0" eaLnBrk="1" fontAlgn="auto" latinLnBrk="0" hangingPunct="1">
              <a:lnSpc>
                <a:spcPct val="90000"/>
              </a:lnSpc>
              <a:spcBef>
                <a:spcPts val="1000"/>
              </a:spcBef>
              <a:spcAft>
                <a:spcPct val="0"/>
              </a:spcAft>
              <a:buClrTx/>
              <a:buSzTx/>
              <a:buFont typeface="Arial" panose="020B0604020202020204" pitchFamily="34" charset="0"/>
              <a:buChar char="•"/>
              <a:defRPr/>
            </a:pPr>
            <a:r>
              <a:rPr lang="es-US" sz="3000" b="0" i="0" strike="noStrike" cap="none" spc="0" baseline="0">
                <a:solidFill>
                  <a:srgbClr val="000000"/>
                </a:solidFill>
                <a:effectLst/>
                <a:latin typeface="Calibri"/>
                <a:ea typeface="Calibri"/>
                <a:cs typeface="Calibri"/>
              </a:rPr>
              <a:t>Formulario de comentarios de la sesión y próximos pasos </a:t>
            </a:r>
          </a:p>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endParaRPr kumimoji="0" lang="en-US" sz="3000" b="0" i="0" u="none" strike="noStrike" kern="1200" cap="none" spc="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s-US" sz="3600" b="1" i="0" strike="noStrike" cap="none" spc="0" baseline="0">
                <a:solidFill>
                  <a:srgbClr val="000000"/>
                </a:solidFill>
                <a:effectLst/>
                <a:latin typeface="Calibri"/>
                <a:ea typeface="Calibri"/>
                <a:cs typeface="Calibri"/>
              </a:rPr>
              <a:t>Objetivos de aprendizaje:</a:t>
            </a:r>
          </a:p>
          <a:p>
            <a:pPr marL="228600" marR="0" lvl="0" indent="-228600" algn="l" defTabSz="914400" rtl="0" eaLnBrk="1" fontAlgn="auto" latinLnBrk="0" hangingPunct="1">
              <a:lnSpc>
                <a:spcPct val="90000"/>
              </a:lnSpc>
              <a:spcBef>
                <a:spcPts val="1000"/>
              </a:spcBef>
              <a:spcAft>
                <a:spcPct val="0"/>
              </a:spcAft>
              <a:buClrTx/>
              <a:buSzTx/>
              <a:buFont typeface="Arial" panose="020B0604020202020204" pitchFamily="34" charset="0"/>
              <a:buChar char="•"/>
              <a:defRPr/>
            </a:pPr>
            <a:r>
              <a:rPr lang="es-US" sz="3000" b="0" i="0" strike="noStrike" cap="none" spc="0" baseline="0">
                <a:solidFill>
                  <a:srgbClr val="000000"/>
                </a:solidFill>
                <a:effectLst/>
                <a:latin typeface="Calibri"/>
                <a:ea typeface="Calibri"/>
                <a:cs typeface="Calibri"/>
              </a:rPr>
              <a:t>Encontrar una (1) diferencia central entre el SARS-CoV-2 y el COVID-19.</a:t>
            </a:r>
          </a:p>
          <a:p>
            <a:pPr marL="228600" marR="0" lvl="0" indent="-228600" algn="l" defTabSz="914400" rtl="0" eaLnBrk="1" fontAlgn="auto" latinLnBrk="0" hangingPunct="1">
              <a:lnSpc>
                <a:spcPct val="90000"/>
              </a:lnSpc>
              <a:spcBef>
                <a:spcPts val="1000"/>
              </a:spcBef>
              <a:spcAft>
                <a:spcPct val="0"/>
              </a:spcAft>
              <a:buClrTx/>
              <a:buSzTx/>
              <a:buFont typeface="Arial" panose="020B0604020202020204" pitchFamily="34" charset="0"/>
              <a:buChar char="•"/>
              <a:defRPr/>
            </a:pPr>
            <a:r>
              <a:rPr lang="es-US" sz="3000" b="0" i="0" strike="noStrike" cap="none" spc="0" baseline="0">
                <a:solidFill>
                  <a:srgbClr val="000000"/>
                </a:solidFill>
                <a:effectLst/>
                <a:latin typeface="Calibri"/>
                <a:ea typeface="Calibri"/>
                <a:cs typeface="Calibri"/>
              </a:rPr>
              <a:t>Identificar y explicar a los demás las tres (3) partes principales de un virus.</a:t>
            </a:r>
          </a:p>
          <a:p>
            <a:pPr marL="228600" marR="0" lvl="0" indent="-228600" algn="l" defTabSz="914400" rtl="0" eaLnBrk="1" fontAlgn="auto" latinLnBrk="0" hangingPunct="1">
              <a:lnSpc>
                <a:spcPct val="90000"/>
              </a:lnSpc>
              <a:spcBef>
                <a:spcPts val="1000"/>
              </a:spcBef>
              <a:spcAft>
                <a:spcPct val="0"/>
              </a:spcAft>
              <a:buClrTx/>
              <a:buSzTx/>
              <a:buFont typeface="Arial" panose="020B0604020202020204" pitchFamily="34" charset="0"/>
              <a:buChar char="•"/>
              <a:defRPr/>
            </a:pPr>
            <a:endParaRPr kumimoji="0" lang="en-US" sz="2800" b="0" i="0" u="none" strike="noStrike" kern="1200" cap="none" spc="0" normalizeH="0" baseline="0" noProof="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ct val="0"/>
              </a:spcAft>
              <a:buClrTx/>
              <a:buSzTx/>
              <a:buFont typeface="Arial" panose="020B0604020202020204" pitchFamily="34" charset="0"/>
              <a:buChar char="•"/>
              <a:defRPr/>
            </a:pPr>
            <a:endParaRPr kumimoji="0" lang="en-US" sz="2800" b="0" i="0" u="none" strike="noStrike" kern="1200" cap="none" spc="0" normalizeH="0" baseline="0" noProof="0">
              <a:ln>
                <a:noFill/>
              </a:ln>
              <a:solidFill>
                <a:schemeClr val="tx1"/>
              </a:solidFill>
              <a:effectLst/>
              <a:uLnTx/>
              <a:uFillTx/>
              <a:latin typeface="+mn-lt"/>
              <a:ea typeface="+mn-ea"/>
              <a:cs typeface="+mn-cs"/>
            </a:endParaRPr>
          </a:p>
        </p:txBody>
      </p:sp>
      <p:sp>
        <p:nvSpPr>
          <p:cNvPr id="4" name="Rectangle 3">
            <a:extLst>
              <a:ext uri="{FF2B5EF4-FFF2-40B4-BE49-F238E27FC236}">
                <a16:creationId xmlns:a16="http://schemas.microsoft.com/office/drawing/2014/main" xmlns="" id="{DBD64CDD-F804-4971-954D-D24BE21EE665}"/>
              </a:ext>
              <a:ext uri="{C183D7F6-B498-43B3-948B-1728B52AA6E4}">
                <adec:decorative xmlns:adec="http://schemas.microsoft.com/office/drawing/2017/decorative" xmlns=""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2AEC1C31-1505-4C70-A1F4-BE79128B6236}"/>
              </a:ext>
              <a:ext uri="{C183D7F6-B498-43B3-948B-1728B52AA6E4}">
                <adec:decorative xmlns:adec="http://schemas.microsoft.com/office/drawing/2017/decorative" xmlns=""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3F0CB9C7-E5F3-43F0-B8F8-E2C439F0E4A2}"/>
              </a:ext>
              <a:ext uri="{C183D7F6-B498-43B3-948B-1728B52AA6E4}">
                <adec:decorative xmlns:adec="http://schemas.microsoft.com/office/drawing/2017/decorative" xmlns=""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BA9C3211-353F-4936-B065-DAC2AE5756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707" y="6195331"/>
            <a:ext cx="1634834" cy="613913"/>
          </a:xfrm>
          <a:prstGeom prst="rect">
            <a:avLst/>
          </a:prstGeom>
        </p:spPr>
      </p:pic>
    </p:spTree>
    <p:extLst>
      <p:ext uri="{BB962C8B-B14F-4D97-AF65-F5344CB8AC3E}">
        <p14:creationId xmlns:p14="http://schemas.microsoft.com/office/powerpoint/2010/main" val="281798631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AC7A91A9-07CF-416D-98E6-ED009CAE57A1}"/>
              </a:ext>
            </a:extLst>
          </p:cNvPr>
          <p:cNvSpPr>
            <a:spLocks noGrp="1"/>
          </p:cNvSpPr>
          <p:nvPr>
            <p:ph type="title"/>
          </p:nvPr>
        </p:nvSpPr>
        <p:spPr>
          <a:xfrm>
            <a:off x="831850" y="-2852737"/>
            <a:ext cx="10515600" cy="2852737"/>
          </a:xfrm>
        </p:spPr>
        <p:txBody>
          <a:bodyPr vert="horz" lIns="91440" tIns="45720" rIns="91440" bIns="45720" rtlCol="0" anchor="b">
            <a:normAutofit/>
          </a:bodyPr>
          <a:lstStyle/>
          <a:p>
            <a:r>
              <a:rPr lang="es-US" sz="3600" b="0" i="0" strike="noStrike" cap="none" spc="0" baseline="0">
                <a:solidFill>
                  <a:srgbClr val="000000"/>
                </a:solidFill>
                <a:effectLst/>
                <a:latin typeface="Calibri Light"/>
                <a:ea typeface="Calibri Light" charset="0"/>
                <a:cs typeface="Calibri Light" charset="0"/>
              </a:rPr>
              <a:t>Video: ¿SARS-COV-2? ¿COVID-19? ¿Cuál es la diferencia?</a:t>
            </a:r>
          </a:p>
        </p:txBody>
      </p:sp>
      <p:pic>
        <p:nvPicPr>
          <p:cNvPr id="3" name="Picture 2">
            <a:extLst>
              <a:ext uri="{FF2B5EF4-FFF2-40B4-BE49-F238E27FC236}">
                <a16:creationId xmlns:a16="http://schemas.microsoft.com/office/drawing/2014/main" xmlns="" id="{704DCC83-07E7-40DE-9BDE-70C67471F2F2}"/>
              </a:ex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97"/>
            <a:ext cx="12192000" cy="6850863"/>
          </a:xfrm>
          <a:prstGeom prst="rect">
            <a:avLst/>
          </a:prstGeom>
        </p:spPr>
      </p:pic>
      <p:sp>
        <p:nvSpPr>
          <p:cNvPr id="4" name="Title 1">
            <a:extLst>
              <a:ext uri="{FF2B5EF4-FFF2-40B4-BE49-F238E27FC236}">
                <a16:creationId xmlns:a16="http://schemas.microsoft.com/office/drawing/2014/main" xmlns="" id="{4A0581B2-323C-4893-9793-70F724013DA7}"/>
              </a:ext>
            </a:extLst>
          </p:cNvPr>
          <p:cNvSpPr txBox="1"/>
          <p:nvPr/>
        </p:nvSpPr>
        <p:spPr>
          <a:xfrm>
            <a:off x="1537249" y="266835"/>
            <a:ext cx="9050542" cy="743817"/>
          </a:xfrm>
          <a:prstGeom prst="rect">
            <a:avLst/>
          </a:prstGeom>
          <a:solidFill>
            <a:srgbClr val="1B629D"/>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4000" b="1" i="0" strike="noStrike" cap="none" spc="0" baseline="0" dirty="0">
                <a:solidFill>
                  <a:srgbClr val="FFFFFF"/>
                </a:solidFill>
                <a:effectLst/>
                <a:latin typeface="Calibri"/>
                <a:ea typeface="Calibri"/>
                <a:cs typeface="Calibri"/>
              </a:rPr>
              <a:t>DENTRO DEL CONTROL DE INFECCIONES</a:t>
            </a:r>
          </a:p>
        </p:txBody>
      </p:sp>
      <p:sp>
        <p:nvSpPr>
          <p:cNvPr id="5" name="Title 1">
            <a:extLst>
              <a:ext uri="{FF2B5EF4-FFF2-40B4-BE49-F238E27FC236}">
                <a16:creationId xmlns:a16="http://schemas.microsoft.com/office/drawing/2014/main" xmlns="" id="{4A0581B2-323C-4893-9793-70F724013DA7}"/>
              </a:ext>
            </a:extLst>
          </p:cNvPr>
          <p:cNvSpPr txBox="1"/>
          <p:nvPr/>
        </p:nvSpPr>
        <p:spPr>
          <a:xfrm>
            <a:off x="165651" y="5627125"/>
            <a:ext cx="3263350" cy="693465"/>
          </a:xfrm>
          <a:prstGeom prst="rect">
            <a:avLst/>
          </a:prstGeom>
          <a:solidFill>
            <a:srgbClr val="1B629D"/>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4000" b="1" i="0" strike="noStrike" cap="none" spc="0" baseline="0" dirty="0">
                <a:solidFill>
                  <a:srgbClr val="FFFFFF"/>
                </a:solidFill>
                <a:effectLst/>
                <a:latin typeface="Calibri"/>
                <a:ea typeface="Calibri"/>
                <a:cs typeface="Calibri"/>
              </a:rPr>
              <a:t>EPISODIO 2</a:t>
            </a:r>
          </a:p>
        </p:txBody>
      </p:sp>
      <p:sp>
        <p:nvSpPr>
          <p:cNvPr id="7" name="Title 1">
            <a:extLst>
              <a:ext uri="{FF2B5EF4-FFF2-40B4-BE49-F238E27FC236}">
                <a16:creationId xmlns:a16="http://schemas.microsoft.com/office/drawing/2014/main" xmlns="" id="{4A0581B2-323C-4893-9793-70F724013DA7}"/>
              </a:ext>
            </a:extLst>
          </p:cNvPr>
          <p:cNvSpPr txBox="1"/>
          <p:nvPr/>
        </p:nvSpPr>
        <p:spPr>
          <a:xfrm>
            <a:off x="1570729" y="2410998"/>
            <a:ext cx="9050541" cy="2205475"/>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5400" b="1" i="0" strike="noStrike" cap="none" spc="0" baseline="0" dirty="0">
                <a:solidFill>
                  <a:srgbClr val="0E3E68"/>
                </a:solidFill>
                <a:effectLst/>
                <a:latin typeface="Calibri"/>
                <a:ea typeface="Calibri"/>
                <a:cs typeface="Calibri"/>
              </a:rPr>
              <a:t>¿SARS-COV-2? ¿COVID-19? ¿CUÁL ES LA DIFERENCIA?</a:t>
            </a:r>
            <a:endParaRPr lang="en-US" sz="5400" b="1" dirty="0">
              <a:solidFill>
                <a:srgbClr val="0E3E68"/>
              </a:solidFill>
              <a:latin typeface="+mn-lt"/>
            </a:endParaRPr>
          </a:p>
        </p:txBody>
      </p:sp>
    </p:spTree>
    <p:extLst>
      <p:ext uri="{BB962C8B-B14F-4D97-AF65-F5344CB8AC3E}">
        <p14:creationId xmlns:p14="http://schemas.microsoft.com/office/powerpoint/2010/main" val="360174504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5601F788-3E3C-446C-896E-222DA8634852}"/>
              </a:ext>
            </a:extLst>
          </p:cNvPr>
          <p:cNvSpPr>
            <a:spLocks noGrp="1"/>
          </p:cNvSpPr>
          <p:nvPr>
            <p:ph type="title"/>
          </p:nvPr>
        </p:nvSpPr>
        <p:spPr>
          <a:xfrm>
            <a:off x="0" y="-3038088"/>
            <a:ext cx="10515600" cy="2852737"/>
          </a:xfrm>
        </p:spPr>
        <p:txBody>
          <a:bodyPr vert="horz" lIns="91440" tIns="45720" rIns="91440" bIns="45720" rtlCol="0" anchor="b">
            <a:normAutofit/>
          </a:bodyPr>
          <a:lstStyle/>
          <a:p>
            <a:r>
              <a:rPr lang="es-US" sz="3600" b="0" i="0" strike="noStrike" cap="none" spc="0" baseline="0">
                <a:solidFill>
                  <a:srgbClr val="000000"/>
                </a:solidFill>
                <a:effectLst/>
                <a:latin typeface="Calibri Light"/>
                <a:ea typeface="Calibri Light" charset="0"/>
                <a:cs typeface="Calibri Light" charset="0"/>
              </a:rPr>
              <a:t>Video: ¿Qué es un virus?</a:t>
            </a:r>
          </a:p>
        </p:txBody>
      </p:sp>
      <p:pic>
        <p:nvPicPr>
          <p:cNvPr id="5" name="Picture 4">
            <a:extLst>
              <a:ext uri="{FF2B5EF4-FFF2-40B4-BE49-F238E27FC236}">
                <a16:creationId xmlns:a16="http://schemas.microsoft.com/office/drawing/2014/main" xmlns="" id="{725D1DC9-90E2-42C2-B001-5CC69D2AAC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68"/>
            <a:ext cx="12192000" cy="6850863"/>
          </a:xfrm>
          <a:prstGeom prst="rect">
            <a:avLst/>
          </a:prstGeom>
        </p:spPr>
      </p:pic>
      <p:sp>
        <p:nvSpPr>
          <p:cNvPr id="4" name="Title 1">
            <a:extLst>
              <a:ext uri="{FF2B5EF4-FFF2-40B4-BE49-F238E27FC236}">
                <a16:creationId xmlns:a16="http://schemas.microsoft.com/office/drawing/2014/main" xmlns="" id="{4A0581B2-323C-4893-9793-70F724013DA7}"/>
              </a:ext>
            </a:extLst>
          </p:cNvPr>
          <p:cNvSpPr txBox="1"/>
          <p:nvPr/>
        </p:nvSpPr>
        <p:spPr>
          <a:xfrm>
            <a:off x="1537249" y="266835"/>
            <a:ext cx="9050542" cy="743817"/>
          </a:xfrm>
          <a:prstGeom prst="rect">
            <a:avLst/>
          </a:prstGeom>
          <a:solidFill>
            <a:srgbClr val="1B629D"/>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4000" b="1" i="0" strike="noStrike" cap="none" spc="0" baseline="0" dirty="0">
                <a:solidFill>
                  <a:srgbClr val="FFFFFF"/>
                </a:solidFill>
                <a:effectLst/>
                <a:latin typeface="Calibri"/>
                <a:ea typeface="Calibri"/>
                <a:cs typeface="Calibri"/>
              </a:rPr>
              <a:t>DENTRO DEL CONTROL DE INFECCIONES</a:t>
            </a:r>
          </a:p>
        </p:txBody>
      </p:sp>
      <p:sp>
        <p:nvSpPr>
          <p:cNvPr id="7" name="Title 1">
            <a:extLst>
              <a:ext uri="{FF2B5EF4-FFF2-40B4-BE49-F238E27FC236}">
                <a16:creationId xmlns:a16="http://schemas.microsoft.com/office/drawing/2014/main" xmlns="" id="{4A0581B2-323C-4893-9793-70F724013DA7}"/>
              </a:ext>
            </a:extLst>
          </p:cNvPr>
          <p:cNvSpPr txBox="1"/>
          <p:nvPr/>
        </p:nvSpPr>
        <p:spPr>
          <a:xfrm>
            <a:off x="165651" y="5627125"/>
            <a:ext cx="3076314" cy="693465"/>
          </a:xfrm>
          <a:prstGeom prst="rect">
            <a:avLst/>
          </a:prstGeom>
          <a:solidFill>
            <a:srgbClr val="1B629D"/>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4000" b="1" i="0" strike="noStrike" cap="none" spc="0" baseline="0" dirty="0">
                <a:solidFill>
                  <a:srgbClr val="FFFFFF"/>
                </a:solidFill>
                <a:effectLst/>
                <a:latin typeface="Calibri"/>
                <a:ea typeface="Calibri"/>
                <a:cs typeface="Calibri"/>
              </a:rPr>
              <a:t>EPISODIO 3</a:t>
            </a:r>
          </a:p>
        </p:txBody>
      </p:sp>
      <p:sp>
        <p:nvSpPr>
          <p:cNvPr id="8" name="Title 1">
            <a:extLst>
              <a:ext uri="{FF2B5EF4-FFF2-40B4-BE49-F238E27FC236}">
                <a16:creationId xmlns:a16="http://schemas.microsoft.com/office/drawing/2014/main" xmlns="" id="{4A0581B2-323C-4893-9793-70F724013DA7}"/>
              </a:ext>
            </a:extLst>
          </p:cNvPr>
          <p:cNvSpPr txBox="1"/>
          <p:nvPr/>
        </p:nvSpPr>
        <p:spPr>
          <a:xfrm>
            <a:off x="2549298" y="2270272"/>
            <a:ext cx="7075966" cy="2205475"/>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5400" b="1" i="0" strike="noStrike" cap="none" spc="0" baseline="0">
                <a:solidFill>
                  <a:srgbClr val="0E3E68"/>
                </a:solidFill>
                <a:effectLst/>
                <a:latin typeface="Calibri"/>
                <a:ea typeface="Calibri"/>
                <a:cs typeface="Calibri"/>
              </a:rPr>
              <a:t>¿QUÉ ES UN VIRUS?</a:t>
            </a:r>
            <a:endParaRPr lang="en-US" sz="5400" b="1">
              <a:solidFill>
                <a:srgbClr val="0E3E68"/>
              </a:solidFill>
              <a:latin typeface="+mn-lt"/>
            </a:endParaRPr>
          </a:p>
        </p:txBody>
      </p:sp>
    </p:spTree>
    <p:extLst>
      <p:ext uri="{BB962C8B-B14F-4D97-AF65-F5344CB8AC3E}">
        <p14:creationId xmlns:p14="http://schemas.microsoft.com/office/powerpoint/2010/main" val="353883006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D7DE5B-6395-4706-ADB4-65B62910D6FB}"/>
              </a:ext>
            </a:extLst>
          </p:cNvPr>
          <p:cNvSpPr>
            <a:spLocks noGrp="1"/>
          </p:cNvSpPr>
          <p:nvPr>
            <p:ph type="title"/>
          </p:nvPr>
        </p:nvSpPr>
        <p:spPr>
          <a:xfrm>
            <a:off x="701332" y="-83886"/>
            <a:ext cx="10515600" cy="2852737"/>
          </a:xfrm>
        </p:spPr>
        <p:txBody>
          <a:bodyPr/>
          <a:lstStyle/>
          <a:p>
            <a:pPr algn="ctr"/>
            <a:r>
              <a:rPr lang="es-US" sz="6000" b="1" i="0" strike="noStrike" cap="none" spc="0" baseline="0">
                <a:solidFill>
                  <a:srgbClr val="000000"/>
                </a:solidFill>
                <a:effectLst/>
                <a:latin typeface="Calibri"/>
                <a:ea typeface="Calibri"/>
                <a:cs typeface="Calibri"/>
              </a:rPr>
              <a:t>Reflexiones</a:t>
            </a:r>
          </a:p>
        </p:txBody>
      </p:sp>
      <p:sp>
        <p:nvSpPr>
          <p:cNvPr id="4" name="Text Placeholder 3">
            <a:extLst>
              <a:ext uri="{FF2B5EF4-FFF2-40B4-BE49-F238E27FC236}">
                <a16:creationId xmlns:a16="http://schemas.microsoft.com/office/drawing/2014/main" xmlns="" id="{2EEF449E-5C7A-44D0-BAB9-521CFAD42347}"/>
              </a:ext>
            </a:extLst>
          </p:cNvPr>
          <p:cNvSpPr>
            <a:spLocks noGrp="1"/>
          </p:cNvSpPr>
          <p:nvPr>
            <p:ph type="body" idx="1"/>
          </p:nvPr>
        </p:nvSpPr>
        <p:spPr>
          <a:xfrm>
            <a:off x="1029653" y="3763727"/>
            <a:ext cx="10515600" cy="1500187"/>
          </a:xfrm>
        </p:spPr>
        <p:txBody>
          <a:bodyPr>
            <a:normAutofit/>
          </a:bodyPr>
          <a:lstStyle/>
          <a:p>
            <a:pPr algn="ctr"/>
            <a:r>
              <a:rPr lang="es-US" sz="3000" b="0" i="0" strike="noStrike" cap="none" spc="0" baseline="0">
                <a:solidFill>
                  <a:srgbClr val="000000"/>
                </a:solidFill>
                <a:effectLst/>
                <a:latin typeface="Calibri"/>
                <a:ea typeface="Calibri"/>
                <a:cs typeface="Calibri"/>
              </a:rPr>
              <a:t>¿Pueden imaginar una situación realista y cotidiana en la que puedan usar este material de ayuda para el trabajo o explicar este concepto a los demás? </a:t>
            </a:r>
          </a:p>
        </p:txBody>
      </p:sp>
      <p:sp>
        <p:nvSpPr>
          <p:cNvPr id="5" name="Rectangle 4">
            <a:extLst>
              <a:ext uri="{FF2B5EF4-FFF2-40B4-BE49-F238E27FC236}">
                <a16:creationId xmlns:a16="http://schemas.microsoft.com/office/drawing/2014/main" xmlns="" id="{1054078B-BFE7-4B22-A0C7-3AF7336873EF}"/>
              </a:ext>
              <a:ext uri="{C183D7F6-B498-43B3-948B-1728B52AA6E4}">
                <adec:decorative xmlns:adec="http://schemas.microsoft.com/office/drawing/2017/decorative" xmlns=""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3CF82BF4-4F9E-42ED-AF4F-FEC00068E77A}"/>
              </a:ext>
              <a:ext uri="{C183D7F6-B498-43B3-948B-1728B52AA6E4}">
                <adec:decorative xmlns:adec="http://schemas.microsoft.com/office/drawing/2017/decorative" xmlns=""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2F130F0E-A6B4-4D2A-8480-F89364432418}"/>
              </a:ext>
              <a:ext uri="{C183D7F6-B498-43B3-948B-1728B52AA6E4}">
                <adec:decorative xmlns:adec="http://schemas.microsoft.com/office/drawing/2017/decorative" xmlns=""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51BA7EB8-01E7-4794-9C97-699AB2B9C1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707" y="6195331"/>
            <a:ext cx="1634834" cy="613913"/>
          </a:xfrm>
          <a:prstGeom prst="rect">
            <a:avLst/>
          </a:prstGeom>
        </p:spPr>
      </p:pic>
    </p:spTree>
    <p:extLst>
      <p:ext uri="{BB962C8B-B14F-4D97-AF65-F5344CB8AC3E}">
        <p14:creationId xmlns:p14="http://schemas.microsoft.com/office/powerpoint/2010/main" val="86944578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6FA2F2-84D3-4A1D-8539-228C59C72226}"/>
              </a:ext>
            </a:extLst>
          </p:cNvPr>
          <p:cNvSpPr>
            <a:spLocks noGrp="1"/>
          </p:cNvSpPr>
          <p:nvPr>
            <p:ph type="title"/>
          </p:nvPr>
        </p:nvSpPr>
        <p:spPr>
          <a:xfrm>
            <a:off x="838200" y="365126"/>
            <a:ext cx="7759045" cy="728384"/>
          </a:xfrm>
        </p:spPr>
        <p:txBody>
          <a:bodyPr/>
          <a:lstStyle/>
          <a:p>
            <a:r>
              <a:rPr lang="es-US" sz="4400" b="1" i="0" strike="noStrike" cap="none" spc="0" baseline="0">
                <a:solidFill>
                  <a:srgbClr val="000000"/>
                </a:solidFill>
                <a:effectLst/>
                <a:latin typeface="Calibri"/>
                <a:ea typeface="Calibri"/>
                <a:cs typeface="Calibri"/>
              </a:rPr>
              <a:t>Mensajes clave</a:t>
            </a:r>
          </a:p>
        </p:txBody>
      </p:sp>
      <p:sp>
        <p:nvSpPr>
          <p:cNvPr id="3" name="Content Placeholder 2">
            <a:extLst>
              <a:ext uri="{FF2B5EF4-FFF2-40B4-BE49-F238E27FC236}">
                <a16:creationId xmlns:a16="http://schemas.microsoft.com/office/drawing/2014/main" xmlns="" id="{2ADFD298-E703-402F-8AFB-7CE5C421EDFC}"/>
              </a:ext>
            </a:extLst>
          </p:cNvPr>
          <p:cNvSpPr>
            <a:spLocks noGrp="1"/>
          </p:cNvSpPr>
          <p:nvPr>
            <p:ph idx="1"/>
          </p:nvPr>
        </p:nvSpPr>
        <p:spPr>
          <a:xfrm>
            <a:off x="838200" y="1198590"/>
            <a:ext cx="10515600" cy="4978373"/>
          </a:xfrm>
        </p:spPr>
        <p:txBody>
          <a:bodyPr>
            <a:normAutofit fontScale="92500"/>
          </a:bodyPr>
          <a:lstStyle/>
          <a:p>
            <a:pPr lvl="0"/>
            <a:r>
              <a:rPr lang="es-US" sz="2800" b="0" i="0" strike="noStrike" cap="none" spc="0" baseline="0">
                <a:solidFill>
                  <a:srgbClr val="000000"/>
                </a:solidFill>
                <a:effectLst/>
                <a:latin typeface="Calibri"/>
                <a:ea typeface="Calibri"/>
                <a:cs typeface="Calibri"/>
              </a:rPr>
              <a:t>SARS-CoV-2 es el nombre científico oficial del virus, el microbio que causa el COVID-19.</a:t>
            </a:r>
          </a:p>
          <a:p>
            <a:pPr lvl="0"/>
            <a:r>
              <a:rPr lang="es-US" sz="2800" b="0" i="0" strike="noStrike" cap="none" spc="0" baseline="0">
                <a:solidFill>
                  <a:srgbClr val="000000"/>
                </a:solidFill>
                <a:effectLst/>
                <a:latin typeface="Calibri"/>
                <a:ea typeface="Calibri"/>
                <a:cs typeface="Calibri"/>
              </a:rPr>
              <a:t>COVID-19 es el nombre de la enfermedad: fiebre, tos, escalofríos y otros síntomas que tienen las personas cuando están infectadas por el virus SARS-CoV-2.</a:t>
            </a:r>
          </a:p>
          <a:p>
            <a:pPr lvl="0"/>
            <a:r>
              <a:rPr lang="es-US" sz="2800" b="0" i="0" strike="noStrike" cap="none" spc="0" baseline="0">
                <a:solidFill>
                  <a:srgbClr val="000000"/>
                </a:solidFill>
                <a:effectLst/>
                <a:latin typeface="Calibri"/>
                <a:ea typeface="Calibri"/>
                <a:cs typeface="Calibri"/>
              </a:rPr>
              <a:t>Todos los virus tienen dos partes:</a:t>
            </a:r>
          </a:p>
          <a:p>
            <a:pPr lvl="1"/>
            <a:r>
              <a:rPr lang="es-US" sz="2800" b="0" i="0" u="sng" strike="noStrike" cap="none" spc="0" baseline="0">
                <a:solidFill>
                  <a:srgbClr val="000000"/>
                </a:solidFill>
                <a:effectLst/>
                <a:uFill>
                  <a:solidFill>
                    <a:srgbClr val="000000"/>
                  </a:solidFill>
                </a:uFill>
                <a:latin typeface="Calibri"/>
                <a:ea typeface="Calibri"/>
                <a:cs typeface="Calibri"/>
              </a:rPr>
              <a:t>Genes</a:t>
            </a:r>
            <a:r>
              <a:rPr lang="es-US" sz="2800" b="0" i="0" strike="noStrike" cap="none" spc="0" baseline="0">
                <a:solidFill>
                  <a:srgbClr val="000000"/>
                </a:solidFill>
                <a:effectLst/>
                <a:latin typeface="Calibri"/>
                <a:ea typeface="Calibri"/>
                <a:cs typeface="Calibri"/>
              </a:rPr>
              <a:t> que contienen toda la información necesaria para hacer más copias del virus.</a:t>
            </a:r>
          </a:p>
          <a:p>
            <a:pPr lvl="1"/>
            <a:r>
              <a:rPr lang="es-US" sz="2800" b="0" i="0" u="sng" strike="noStrike" cap="none" spc="0" baseline="0">
                <a:solidFill>
                  <a:srgbClr val="000000"/>
                </a:solidFill>
                <a:effectLst/>
                <a:uFill>
                  <a:solidFill>
                    <a:srgbClr val="000000"/>
                  </a:solidFill>
                </a:uFill>
                <a:latin typeface="Calibri"/>
                <a:ea typeface="Calibri"/>
                <a:cs typeface="Calibri"/>
              </a:rPr>
              <a:t>Proteínas</a:t>
            </a:r>
            <a:r>
              <a:rPr lang="es-US" sz="2800" b="0" i="0" strike="noStrike" cap="none" spc="0" baseline="0">
                <a:solidFill>
                  <a:srgbClr val="000000"/>
                </a:solidFill>
                <a:effectLst/>
                <a:latin typeface="Calibri"/>
                <a:ea typeface="Calibri"/>
                <a:cs typeface="Calibri"/>
              </a:rPr>
              <a:t> que protegen los genes y ayudan a que el virus se propague.</a:t>
            </a:r>
          </a:p>
          <a:p>
            <a:pPr lvl="0"/>
            <a:r>
              <a:rPr lang="es-US" sz="2800" b="0" i="0" strike="noStrike" cap="none" spc="0" baseline="0">
                <a:solidFill>
                  <a:srgbClr val="000000"/>
                </a:solidFill>
                <a:effectLst/>
                <a:latin typeface="Calibri"/>
                <a:ea typeface="Calibri"/>
                <a:cs typeface="Calibri"/>
              </a:rPr>
              <a:t>Algunos virus (el SARS-CoV-2 es uno de ellos) también tienen una tercera parte: </a:t>
            </a:r>
            <a:r>
              <a:rPr lang="es-US" sz="2800" b="0" i="0" u="sng" strike="noStrike" cap="none" spc="0" baseline="0">
                <a:solidFill>
                  <a:srgbClr val="000000"/>
                </a:solidFill>
                <a:effectLst/>
                <a:uFill>
                  <a:solidFill>
                    <a:srgbClr val="000000"/>
                  </a:solidFill>
                </a:uFill>
                <a:latin typeface="Calibri"/>
                <a:ea typeface="Calibri"/>
                <a:cs typeface="Calibri"/>
              </a:rPr>
              <a:t>una envoltura</a:t>
            </a:r>
            <a:r>
              <a:rPr lang="es-US" sz="2800" b="0" i="0" strike="noStrike" cap="none" spc="0" baseline="0">
                <a:solidFill>
                  <a:srgbClr val="000000"/>
                </a:solidFill>
                <a:effectLst/>
                <a:latin typeface="Calibri"/>
                <a:ea typeface="Calibri"/>
                <a:cs typeface="Calibri"/>
              </a:rPr>
              <a:t> hecha de grasas especiales que protege los genes y las proteínas.</a:t>
            </a:r>
          </a:p>
          <a:p>
            <a:endParaRPr lang="en-US"/>
          </a:p>
        </p:txBody>
      </p:sp>
      <p:sp>
        <p:nvSpPr>
          <p:cNvPr id="4" name="Rectangle 3">
            <a:extLst>
              <a:ext uri="{FF2B5EF4-FFF2-40B4-BE49-F238E27FC236}">
                <a16:creationId xmlns:a16="http://schemas.microsoft.com/office/drawing/2014/main" xmlns="" id="{CE7B3CDE-D8CC-458E-975E-6A2F05368656}"/>
              </a:ext>
              <a:ext uri="{C183D7F6-B498-43B3-948B-1728B52AA6E4}">
                <adec:decorative xmlns:adec="http://schemas.microsoft.com/office/drawing/2017/decorative" xmlns=""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5C37E98D-1921-4B0C-8CAA-EBC08759328F}"/>
              </a:ext>
              <a:ext uri="{C183D7F6-B498-43B3-948B-1728B52AA6E4}">
                <adec:decorative xmlns:adec="http://schemas.microsoft.com/office/drawing/2017/decorative" xmlns=""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03AB8E55-F8FE-47FB-9F6A-5228ECCC899B}"/>
              </a:ext>
              <a:ext uri="{C183D7F6-B498-43B3-948B-1728B52AA6E4}">
                <adec:decorative xmlns:adec="http://schemas.microsoft.com/office/drawing/2017/decorative" xmlns=""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0D305AF1-EA56-4B6C-BCF2-19C83FAB36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707" y="6195331"/>
            <a:ext cx="1634834" cy="613913"/>
          </a:xfrm>
          <a:prstGeom prst="rect">
            <a:avLst/>
          </a:prstGeom>
        </p:spPr>
      </p:pic>
    </p:spTree>
    <p:extLst>
      <p:ext uri="{BB962C8B-B14F-4D97-AF65-F5344CB8AC3E}">
        <p14:creationId xmlns:p14="http://schemas.microsoft.com/office/powerpoint/2010/main" val="57592526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916F7E-43C1-4DEE-BD57-8169CA87CD90}"/>
              </a:ext>
            </a:extLst>
          </p:cNvPr>
          <p:cNvSpPr>
            <a:spLocks noGrp="1"/>
          </p:cNvSpPr>
          <p:nvPr>
            <p:ph type="title"/>
          </p:nvPr>
        </p:nvSpPr>
        <p:spPr>
          <a:xfrm>
            <a:off x="543339" y="13939"/>
            <a:ext cx="10515600" cy="1325563"/>
          </a:xfrm>
        </p:spPr>
        <p:txBody>
          <a:bodyPr/>
          <a:lstStyle/>
          <a:p>
            <a:r>
              <a:rPr lang="es-US" sz="4400" b="1" i="0" strike="noStrike" cap="none" spc="0" baseline="0">
                <a:solidFill>
                  <a:srgbClr val="000000"/>
                </a:solidFill>
                <a:effectLst/>
                <a:latin typeface="Calibri"/>
                <a:ea typeface="Calibri"/>
                <a:cs typeface="Calibri"/>
              </a:rPr>
              <a:t>Recursos y sesiones de capacitación futuras</a:t>
            </a:r>
          </a:p>
        </p:txBody>
      </p:sp>
      <p:sp>
        <p:nvSpPr>
          <p:cNvPr id="3" name="Content Placeholder 2">
            <a:extLst>
              <a:ext uri="{FF2B5EF4-FFF2-40B4-BE49-F238E27FC236}">
                <a16:creationId xmlns:a16="http://schemas.microsoft.com/office/drawing/2014/main" xmlns="" id="{BEB2705A-E3E4-4DD0-897C-625940A692B5}"/>
              </a:ext>
            </a:extLst>
          </p:cNvPr>
          <p:cNvSpPr>
            <a:spLocks noGrp="1"/>
          </p:cNvSpPr>
          <p:nvPr>
            <p:ph idx="1"/>
          </p:nvPr>
        </p:nvSpPr>
        <p:spPr>
          <a:xfrm>
            <a:off x="543340" y="1460744"/>
            <a:ext cx="10266174" cy="4994486"/>
          </a:xfrm>
        </p:spPr>
        <p:txBody>
          <a:bodyPr>
            <a:normAutofit fontScale="77500" lnSpcReduction="20000"/>
          </a:bodyPr>
          <a:lstStyle/>
          <a:p>
            <a:pPr marL="0" indent="0">
              <a:buNone/>
            </a:pPr>
            <a:r>
              <a:rPr lang="es-US" sz="2800" b="1" i="0" strike="noStrike" cap="none" spc="0" baseline="0">
                <a:solidFill>
                  <a:srgbClr val="000000"/>
                </a:solidFill>
                <a:effectLst/>
                <a:latin typeface="Calibri"/>
                <a:ea typeface="Calibri"/>
                <a:cs typeface="Calibri"/>
              </a:rPr>
              <a:t>Proyecto Firstline en los CDC: </a:t>
            </a:r>
          </a:p>
          <a:p>
            <a:pPr marL="0" indent="0">
              <a:buNone/>
            </a:pPr>
            <a:r>
              <a:rPr lang="es-US" sz="2800" b="0" i="0" strike="noStrike" cap="none" spc="0" baseline="0">
                <a:solidFill>
                  <a:srgbClr val="000000"/>
                </a:solidFill>
                <a:effectLst/>
                <a:latin typeface="Calibri"/>
                <a:ea typeface="Calibri"/>
                <a:cs typeface="Calibri"/>
                <a:hlinkClick r:id="rId3" history="0"/>
              </a:rPr>
              <a:t>https://www.cdc.gov/infectioncontrol/projectfirstline/index.html</a:t>
            </a:r>
            <a:endParaRPr lang="en-US"/>
          </a:p>
          <a:p>
            <a:pPr marL="0" indent="0">
              <a:buNone/>
            </a:pPr>
            <a:endParaRPr lang="en-US" b="1"/>
          </a:p>
          <a:p>
            <a:pPr marL="0" indent="0">
              <a:buNone/>
            </a:pPr>
            <a:r>
              <a:rPr lang="es-US" sz="2800" b="1" i="0" strike="noStrike" cap="none" spc="0" baseline="0">
                <a:solidFill>
                  <a:srgbClr val="000000"/>
                </a:solidFill>
                <a:effectLst/>
                <a:latin typeface="Calibri"/>
                <a:ea typeface="Calibri"/>
                <a:cs typeface="Calibri"/>
              </a:rPr>
              <a:t>Proyecto Firstline en Facebook:</a:t>
            </a:r>
          </a:p>
          <a:p>
            <a:pPr marL="0" indent="0">
              <a:buNone/>
            </a:pPr>
            <a:r>
              <a:rPr lang="es-US" sz="2800" b="0" i="0" strike="noStrike" cap="none" spc="0" baseline="0">
                <a:solidFill>
                  <a:srgbClr val="000000"/>
                </a:solidFill>
                <a:effectLst/>
                <a:latin typeface="Calibri"/>
                <a:ea typeface="Calibri"/>
                <a:cs typeface="Calibri"/>
                <a:hlinkClick r:id="rId4" history="0"/>
              </a:rPr>
              <a:t>https://www.facebook.com/CDCProjectFirstline/</a:t>
            </a:r>
            <a:endParaRPr lang="en-US"/>
          </a:p>
          <a:p>
            <a:pPr marL="0" indent="0">
              <a:buNone/>
            </a:pPr>
            <a:endParaRPr lang="en-US" b="1"/>
          </a:p>
          <a:p>
            <a:pPr marL="0" indent="0">
              <a:buNone/>
            </a:pPr>
            <a:r>
              <a:rPr lang="es-US" sz="2800" b="1" i="0" strike="noStrike" cap="none" spc="0" baseline="0">
                <a:solidFill>
                  <a:srgbClr val="000000"/>
                </a:solidFill>
                <a:effectLst/>
                <a:latin typeface="Calibri"/>
                <a:ea typeface="Calibri"/>
                <a:cs typeface="Calibri"/>
              </a:rPr>
              <a:t>Twitter:</a:t>
            </a:r>
          </a:p>
          <a:p>
            <a:pPr marL="0" indent="0">
              <a:buNone/>
            </a:pPr>
            <a:r>
              <a:rPr lang="es-US" sz="2800" b="0" i="0" strike="noStrike" cap="none" spc="0" baseline="0">
                <a:solidFill>
                  <a:srgbClr val="000000"/>
                </a:solidFill>
                <a:effectLst/>
                <a:latin typeface="Calibri"/>
                <a:ea typeface="Calibri"/>
                <a:cs typeface="Calibri"/>
                <a:hlinkClick r:id="rId5" history="0"/>
              </a:rPr>
              <a:t>https://twitter.com/CDC_Firstline</a:t>
            </a:r>
            <a:endParaRPr lang="en-US"/>
          </a:p>
          <a:p>
            <a:pPr marL="0" indent="0">
              <a:buNone/>
            </a:pPr>
            <a:endParaRPr lang="en-US"/>
          </a:p>
          <a:p>
            <a:pPr marL="0" indent="0">
              <a:buNone/>
            </a:pPr>
            <a:r>
              <a:rPr lang="es-US" sz="2800" b="1" i="0" strike="noStrike" cap="none" spc="0" baseline="0">
                <a:solidFill>
                  <a:srgbClr val="000000"/>
                </a:solidFill>
                <a:effectLst/>
                <a:latin typeface="Calibri"/>
                <a:ea typeface="Calibri"/>
                <a:cs typeface="Calibri"/>
              </a:rPr>
              <a:t>YouTube:</a:t>
            </a:r>
          </a:p>
          <a:p>
            <a:pPr marL="0" indent="0">
              <a:buNone/>
            </a:pPr>
            <a:r>
              <a:rPr lang="es-US" sz="2800" b="0" i="0" strike="noStrike" cap="none" spc="0" baseline="0">
                <a:solidFill>
                  <a:srgbClr val="000000"/>
                </a:solidFill>
                <a:effectLst/>
                <a:latin typeface="Calibri"/>
                <a:ea typeface="Calibri"/>
                <a:cs typeface="Calibri"/>
                <a:hlinkClick r:id="rId6" history="0"/>
              </a:rPr>
              <a:t>https://www.youtube.com/playlist?list=PLvrp9iOILTQZQGtDnSDGViKDdRtIc13VX</a:t>
            </a:r>
            <a:r>
              <a:rPr lang="es-US" sz="2800" b="0" i="0" strike="noStrike" cap="none" spc="0" baseline="0">
                <a:solidFill>
                  <a:srgbClr val="000000"/>
                </a:solidFill>
                <a:effectLst/>
                <a:latin typeface="Calibri"/>
                <a:ea typeface="Calibri"/>
                <a:cs typeface="Calibri"/>
              </a:rPr>
              <a:t> </a:t>
            </a:r>
          </a:p>
          <a:p>
            <a:pPr marL="0" indent="0">
              <a:buNone/>
            </a:pPr>
            <a:endParaRPr lang="en-US"/>
          </a:p>
          <a:p>
            <a:pPr marL="0" indent="0">
              <a:buNone/>
            </a:pPr>
            <a:r>
              <a:rPr lang="es-US" sz="2800" b="1" i="0" strike="noStrike" cap="none" spc="0" baseline="0">
                <a:solidFill>
                  <a:srgbClr val="000000"/>
                </a:solidFill>
                <a:effectLst/>
                <a:latin typeface="Calibri"/>
                <a:ea typeface="Calibri"/>
                <a:cs typeface="Calibri"/>
              </a:rPr>
              <a:t>Para inscribirse para recibir correos electrónicos del Proyecto Firstline, hagan clic aquí: </a:t>
            </a:r>
            <a:r>
              <a:rPr lang="es-US" sz="2800" b="0" i="0" strike="noStrike" cap="none" spc="0" baseline="0">
                <a:solidFill>
                  <a:srgbClr val="000000"/>
                </a:solidFill>
                <a:effectLst/>
                <a:latin typeface="Calibri"/>
                <a:ea typeface="Calibri"/>
                <a:cs typeface="Calibri"/>
                <a:hlinkClick r:id="rId7" history="0"/>
              </a:rPr>
              <a:t>https://tools.cdc.gov/campaignproxyservice/subscriptions.aspx?topic_id=USCDC_2104</a:t>
            </a:r>
            <a:r>
              <a:rPr lang="es-US" sz="2800" b="0" i="0" strike="noStrike" cap="none" spc="0" baseline="0">
                <a:solidFill>
                  <a:srgbClr val="000000"/>
                </a:solidFill>
                <a:effectLst/>
                <a:latin typeface="Calibri"/>
                <a:ea typeface="Calibri"/>
                <a:cs typeface="Calibri"/>
              </a:rPr>
              <a:t>   </a:t>
            </a:r>
          </a:p>
          <a:p>
            <a:pPr marL="0" indent="0">
              <a:buNone/>
            </a:pPr>
            <a:endParaRPr lang="en-US"/>
          </a:p>
          <a:p>
            <a:pPr marL="0" indent="0">
              <a:buNone/>
            </a:pPr>
            <a:endParaRPr lang="en-US"/>
          </a:p>
        </p:txBody>
      </p:sp>
      <p:sp>
        <p:nvSpPr>
          <p:cNvPr id="4" name="Rectangle 3">
            <a:extLst>
              <a:ext uri="{FF2B5EF4-FFF2-40B4-BE49-F238E27FC236}">
                <a16:creationId xmlns:a16="http://schemas.microsoft.com/office/drawing/2014/main" xmlns="" id="{11E2F003-DA18-4693-81ED-D87543CAD48E}"/>
              </a:ext>
              <a:ext uri="{C183D7F6-B498-43B3-948B-1728B52AA6E4}">
                <adec:decorative xmlns:adec="http://schemas.microsoft.com/office/drawing/2017/decorative" xmlns=""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F34EF4DC-1F2B-4868-A81E-840C3C0E03AE}"/>
              </a:ext>
              <a:ext uri="{C183D7F6-B498-43B3-948B-1728B52AA6E4}">
                <adec:decorative xmlns:adec="http://schemas.microsoft.com/office/drawing/2017/decorative" xmlns=""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0E6811BF-7DA3-40F2-9297-FAF1FBCD2F18}"/>
              </a:ext>
              <a:ext uri="{C183D7F6-B498-43B3-948B-1728B52AA6E4}">
                <adec:decorative xmlns:adec="http://schemas.microsoft.com/office/drawing/2017/decorative" xmlns=""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5478BC0A-7F84-4AE0-B584-697E0AD24D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73707" y="6195331"/>
            <a:ext cx="1634834" cy="613913"/>
          </a:xfrm>
          <a:prstGeom prst="rect">
            <a:avLst/>
          </a:prstGeom>
        </p:spPr>
      </p:pic>
    </p:spTree>
    <p:extLst>
      <p:ext uri="{BB962C8B-B14F-4D97-AF65-F5344CB8AC3E}">
        <p14:creationId xmlns:p14="http://schemas.microsoft.com/office/powerpoint/2010/main" val="13224062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rabajadora de la salud hispana en la foto con fondo rosado, azul, amarillo y tostado. La foto incluye el siguiente título: El proyecto Firstline es para usted. ">
            <a:extLst>
              <a:ext uri="{FF2B5EF4-FFF2-40B4-BE49-F238E27FC236}">
                <a16:creationId xmlns:a16="http://schemas.microsoft.com/office/drawing/2014/main" xmlns="" id="{FDEEE4F9-0DF2-48E9-AE9F-EF65179247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3018" y="333048"/>
            <a:ext cx="8918982" cy="5320947"/>
          </a:xfrm>
          <a:prstGeom prst="rect">
            <a:avLst/>
          </a:prstGeom>
          <a:effectLst>
            <a:glow rad="63500">
              <a:schemeClr val="bg1">
                <a:alpha val="7000"/>
              </a:schemeClr>
            </a:glow>
            <a:softEdge rad="635000"/>
          </a:effectLst>
        </p:spPr>
      </p:pic>
      <p:sp>
        <p:nvSpPr>
          <p:cNvPr id="2" name="Title 1">
            <a:extLst>
              <a:ext uri="{FF2B5EF4-FFF2-40B4-BE49-F238E27FC236}">
                <a16:creationId xmlns:a16="http://schemas.microsoft.com/office/drawing/2014/main" xmlns="" id="{4A0581B2-323C-4893-9793-70F724013DA7}"/>
              </a:ext>
            </a:extLst>
          </p:cNvPr>
          <p:cNvSpPr>
            <a:spLocks noGrp="1"/>
          </p:cNvSpPr>
          <p:nvPr>
            <p:ph type="title"/>
          </p:nvPr>
        </p:nvSpPr>
        <p:spPr>
          <a:xfrm>
            <a:off x="255469" y="981042"/>
            <a:ext cx="4000018" cy="1567847"/>
          </a:xfrm>
        </p:spPr>
        <p:txBody>
          <a:bodyPr/>
          <a:lstStyle/>
          <a:p>
            <a:r>
              <a:rPr lang="es-US" sz="4400" b="1" i="0" strike="noStrike" cap="none" spc="0" baseline="0">
                <a:solidFill>
                  <a:srgbClr val="000000"/>
                </a:solidFill>
                <a:effectLst/>
                <a:latin typeface="Calibri"/>
                <a:ea typeface="Calibri"/>
                <a:cs typeface="Calibri"/>
              </a:rPr>
              <a:t>Formulario de comentarios</a:t>
            </a:r>
          </a:p>
        </p:txBody>
      </p:sp>
      <p:sp>
        <p:nvSpPr>
          <p:cNvPr id="4" name="Rectangle 3">
            <a:extLst>
              <a:ext uri="{FF2B5EF4-FFF2-40B4-BE49-F238E27FC236}">
                <a16:creationId xmlns:a16="http://schemas.microsoft.com/office/drawing/2014/main" xmlns="" id="{1C7614F9-C0DA-4A0B-AB6B-7B608236D017}"/>
              </a:ext>
              <a:ext uri="{C183D7F6-B498-43B3-948B-1728B52AA6E4}">
                <adec:decorative xmlns:adec="http://schemas.microsoft.com/office/drawing/2017/decorative" xmlns=""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CF3F73DE-CAFD-44D9-B267-0FA808730A92}"/>
              </a:ext>
              <a:ext uri="{C183D7F6-B498-43B3-948B-1728B52AA6E4}">
                <adec:decorative xmlns:adec="http://schemas.microsoft.com/office/drawing/2017/decorative" xmlns=""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713AEBA6-B6FC-42EA-B32E-D5BC2D6279FB}"/>
              </a:ext>
              <a:ext uri="{C183D7F6-B498-43B3-948B-1728B52AA6E4}">
                <adec:decorative xmlns:adec="http://schemas.microsoft.com/office/drawing/2017/decorative" xmlns=""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2AAD2E63-89DD-4CD8-AD83-7EC68644A9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3707" y="6195331"/>
            <a:ext cx="1634834" cy="613913"/>
          </a:xfrm>
          <a:prstGeom prst="rect">
            <a:avLst/>
          </a:prstGeom>
        </p:spPr>
      </p:pic>
      <p:sp>
        <p:nvSpPr>
          <p:cNvPr id="8" name="Title 1">
            <a:extLst>
              <a:ext uri="{FF2B5EF4-FFF2-40B4-BE49-F238E27FC236}">
                <a16:creationId xmlns:a16="http://schemas.microsoft.com/office/drawing/2014/main" xmlns="" id="{4A0581B2-323C-4893-9793-70F724013DA7}"/>
              </a:ext>
            </a:extLst>
          </p:cNvPr>
          <p:cNvSpPr txBox="1"/>
          <p:nvPr/>
        </p:nvSpPr>
        <p:spPr>
          <a:xfrm>
            <a:off x="7842738" y="1241667"/>
            <a:ext cx="4071011" cy="3312748"/>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US" sz="4800" b="1" i="0" strike="noStrike" cap="none" spc="0" baseline="0">
                <a:solidFill>
                  <a:srgbClr val="000000"/>
                </a:solidFill>
                <a:effectLst/>
                <a:latin typeface="Calibri"/>
                <a:ea typeface="Calibri"/>
                <a:cs typeface="Calibri"/>
              </a:rPr>
              <a:t>EL PROYECTO</a:t>
            </a:r>
            <a:r>
              <a:rPr sz="4800"/>
              <a:t/>
            </a:r>
            <a:br>
              <a:rPr sz="4800"/>
            </a:br>
            <a:r>
              <a:rPr lang="es-US" sz="4800" b="1" i="0" strike="noStrike" cap="none" spc="0" baseline="0">
                <a:solidFill>
                  <a:srgbClr val="000000"/>
                </a:solidFill>
                <a:effectLst/>
                <a:latin typeface="Calibri"/>
                <a:ea typeface="Calibri"/>
                <a:cs typeface="Calibri"/>
              </a:rPr>
              <a:t>FIRSTLINE</a:t>
            </a:r>
            <a:r>
              <a:rPr sz="4800"/>
              <a:t/>
            </a:r>
            <a:br>
              <a:rPr sz="4800"/>
            </a:br>
            <a:r>
              <a:rPr lang="es-US" sz="4800" b="1" i="0" strike="noStrike" cap="none" spc="0" baseline="0">
                <a:solidFill>
                  <a:srgbClr val="000000"/>
                </a:solidFill>
                <a:effectLst/>
                <a:latin typeface="Calibri"/>
                <a:ea typeface="Calibri"/>
                <a:cs typeface="Calibri"/>
              </a:rPr>
              <a:t>ES PARA</a:t>
            </a:r>
            <a:r>
              <a:rPr sz="4800"/>
              <a:t/>
            </a:r>
            <a:br>
              <a:rPr sz="4800"/>
            </a:br>
            <a:r>
              <a:rPr lang="es-US" sz="4800" b="1" i="0" strike="noStrike" cap="none" spc="0" baseline="0">
                <a:solidFill>
                  <a:srgbClr val="000000"/>
                </a:solidFill>
                <a:effectLst/>
                <a:latin typeface="Calibri"/>
                <a:ea typeface="Calibri"/>
                <a:cs typeface="Calibri"/>
              </a:rPr>
              <a:t>USTED</a:t>
            </a:r>
          </a:p>
        </p:txBody>
      </p:sp>
    </p:spTree>
    <p:extLst>
      <p:ext uri="{BB962C8B-B14F-4D97-AF65-F5344CB8AC3E}">
        <p14:creationId xmlns:p14="http://schemas.microsoft.com/office/powerpoint/2010/main" val="292796874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1.02.28"/>
  <p:tag name="AS_TITLE" val="Aspose.Slides for Java"/>
  <p:tag name="AS_VERSION" val="21.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file>

<file path=customXml/item2.xml><?xml version="1.0" encoding="utf-8"?>
<ct:contentTypeSchema xmlns:ct="http://schemas.microsoft.com/office/2006/metadata/contentType" xmlns:ma="http://schemas.microsoft.com/office/2006/metadata/properties/metaAttributes" ct:_="" ma:_="" ma:contentTypeName="Document" ma:contentTypeID="0x010100D78B19DEB749D044A1284B1E650E3D58" ma:contentTypeVersion="15" ma:contentTypeDescription="Create a new document." ma:contentTypeScope="" ma:versionID="c5e3052253d2171c7e60ceaa25a89816">
  <xsd:schema xmlns:xsd="http://www.w3.org/2001/XMLSchema" xmlns:xs="http://www.w3.org/2001/XMLSchema" xmlns:p="http://schemas.microsoft.com/office/2006/metadata/properties" xmlns:ns2="1483b978-e15e-4754-9528-54c1cd79355d" xmlns:ns3="127d437d-f593-491f-9dd3-1a2737424c79" targetNamespace="http://schemas.microsoft.com/office/2006/metadata/properties" ma:root="true" ma:fieldsID="67269a51d725dab85bbc561dbf03ff54" ns2:_="" ns3:_="">
    <xsd:import namespace="1483b978-e15e-4754-9528-54c1cd79355d"/>
    <xsd:import namespace="127d437d-f593-491f-9dd3-1a2737424c7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83b978-e15e-4754-9528-54c1cd7935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7d437d-f593-491f-9dd3-1a2737424c7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79320A2-A250-4916-A6CD-7588C991DC77}">
  <ds:schemaRefs>
    <ds:schemaRef ds:uri="http://schemas.microsoft.com/sharepoint/v3/contenttype/forms"/>
  </ds:schemaRefs>
</ds:datastoreItem>
</file>

<file path=customXml/itemProps2.xml><?xml version="1.0" encoding="utf-8"?>
<ds:datastoreItem xmlns:ds="http://schemas.openxmlformats.org/officeDocument/2006/customXml" ds:itemID="{F2112188-4E36-41B8-9A97-2C2BBDE19E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83b978-e15e-4754-9528-54c1cd79355d"/>
    <ds:schemaRef ds:uri="127d437d-f593-491f-9dd3-1a2737424c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0ED6C62-0272-4CC5-A383-A833E3465D8B}">
  <ds:schemaRefs>
    <ds:schemaRef ds:uri="http://www.w3.org/XML/1998/namespace"/>
    <ds:schemaRef ds:uri="http://purl.org/dc/dcmitype/"/>
    <ds:schemaRef ds:uri="http://schemas.microsoft.com/office/2006/metadata/properties"/>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1483b978-e15e-4754-9528-54c1cd79355d"/>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825</Words>
  <Application>Microsoft Office PowerPoint</Application>
  <PresentationFormat>Widescreen</PresentationFormat>
  <Paragraphs>98</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Segoe UI</vt:lpstr>
      <vt:lpstr>Office Theme</vt:lpstr>
      <vt:lpstr>Tema 2: Microbiología básica y fisiopatología del COVID-19, parte 1 [Fecha de la capacitación]</vt:lpstr>
      <vt:lpstr>Programa: Introducción La ciencia básica de los virus Video Reflexiones Formulario de comentarios de la sesión y próximos pasos   Objetivos de aprendizaje: Encontrar una (1) diferencia central entre el SARS-CoV-2 y el COVID-19. Identificar y explicar a los demás las tres (3) partes principales de un virus.  </vt:lpstr>
      <vt:lpstr>Video: ¿SARS-COV-2? ¿COVID-19? ¿Cuál es la diferencia?</vt:lpstr>
      <vt:lpstr>Video: ¿Qué es un virus?</vt:lpstr>
      <vt:lpstr>Reflexiones</vt:lpstr>
      <vt:lpstr>Mensajes clave</vt:lpstr>
      <vt:lpstr>Recursos y sesiones de capacitación futuras</vt:lpstr>
      <vt:lpstr>Formulario de comentarios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Joyce (CDC/DDID/NCEZID/DHQP) (CTR)</dc:creator>
  <cp:lastModifiedBy>Jac Abbott</cp:lastModifiedBy>
  <cp:revision>31</cp:revision>
  <dcterms:created xsi:type="dcterms:W3CDTF">2021-01-07T19:52:20Z</dcterms:created>
  <dcterms:modified xsi:type="dcterms:W3CDTF">2021-09-09T16:07:12Z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0x010100D78B19DEB749D044A1284B1E650E3D58</vt:lpwstr>
  </property>
  <property fmtid="{D5CDD505-2E9C-101B-9397-08002B2CF9AE}" pid="3" name="MSIP_Label_7b94a7b8-f06c-4dfe-bdcc-9b548fd58c31_ActionId">
    <vt:lpwstr>547f76da-b049-4081-8951-92429e93a5cf</vt:lpwstr>
  </property>
  <property fmtid="{D5CDD505-2E9C-101B-9397-08002B2CF9AE}" pid="4" name="MSIP_Label_7b94a7b8-f06c-4dfe-bdcc-9b548fd58c31_ContentBits">
    <vt:lpwstr>0</vt:lpwstr>
  </property>
  <property fmtid="{D5CDD505-2E9C-101B-9397-08002B2CF9AE}" pid="5" name="MSIP_Label_7b94a7b8-f06c-4dfe-bdcc-9b548fd58c31_Enabled">
    <vt:lpwstr>true</vt:lpwstr>
  </property>
  <property fmtid="{D5CDD505-2E9C-101B-9397-08002B2CF9AE}" pid="6" name="MSIP_Label_7b94a7b8-f06c-4dfe-bdcc-9b548fd58c31_Method">
    <vt:lpwstr>Privileged</vt:lpwstr>
  </property>
  <property fmtid="{D5CDD505-2E9C-101B-9397-08002B2CF9AE}" pid="7" name="MSIP_Label_7b94a7b8-f06c-4dfe-bdcc-9b548fd58c31_Name">
    <vt:lpwstr>7b94a7b8-f06c-4dfe-bdcc-9b548fd58c31</vt:lpwstr>
  </property>
  <property fmtid="{D5CDD505-2E9C-101B-9397-08002B2CF9AE}" pid="8" name="MSIP_Label_7b94a7b8-f06c-4dfe-bdcc-9b548fd58c31_SetDate">
    <vt:lpwstr>2021-01-07T19:56:56Z</vt:lpwstr>
  </property>
  <property fmtid="{D5CDD505-2E9C-101B-9397-08002B2CF9AE}" pid="9" name="MSIP_Label_7b94a7b8-f06c-4dfe-bdcc-9b548fd58c31_SiteId">
    <vt:lpwstr>9ce70869-60db-44fd-abe8-d2767077fc8f</vt:lpwstr>
  </property>
</Properties>
</file>