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7.xml" ContentType="application/vnd.openxmlformats-officedocument.presentationml.tags+xml"/>
  <Override PartName="/ppt/notesSlides/notesSlide15.xml" ContentType="application/vnd.openxmlformats-officedocument.presentationml.notesSlide+xml"/>
  <Override PartName="/ppt/tags/tag8.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21"/>
  </p:notesMasterIdLst>
  <p:sldIdLst>
    <p:sldId id="256" r:id="rId5"/>
    <p:sldId id="258" r:id="rId6"/>
    <p:sldId id="260" r:id="rId7"/>
    <p:sldId id="259" r:id="rId8"/>
    <p:sldId id="261" r:id="rId9"/>
    <p:sldId id="262" r:id="rId10"/>
    <p:sldId id="267" r:id="rId11"/>
    <p:sldId id="287" r:id="rId12"/>
    <p:sldId id="299" r:id="rId13"/>
    <p:sldId id="300" r:id="rId14"/>
    <p:sldId id="269" r:id="rId15"/>
    <p:sldId id="295" r:id="rId16"/>
    <p:sldId id="292" r:id="rId17"/>
    <p:sldId id="298" r:id="rId18"/>
    <p:sldId id="290" r:id="rId19"/>
    <p:sldId id="291" r:id="rId20"/>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Century Gothic" panose="020B0502020202020204" pitchFamily="34" charset="0"/>
      <p:regular r:id="rId26"/>
      <p:bold r:id="rId27"/>
      <p:italic r:id="rId28"/>
      <p:boldItalic r:id="rId29"/>
    </p:embeddedFont>
  </p:embeddedFontLst>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Yates, Kirsten M. (CDC/DDID/NCEZID/DHQP) (CTR)" initials="Y(" lastIdx="1" clrIdx="6">
    <p:extLst>
      <p:ext uri="{19B8F6BF-5375-455C-9EA6-DF929625EA0E}">
        <p15:presenceInfo xmlns:p15="http://schemas.microsoft.com/office/powerpoint/2012/main" userId="S::vrx6@cdc.gov::3a8cfc38-f48f-4f28-85d9-0952e21c9697" providerId="AD"/>
      </p:ext>
    </p:extLst>
  </p:cmAuthor>
  <p:cmAuthor id="1" name="Stadd, Jessie" initials="SJ" lastIdx="7" clrIdx="0">
    <p:extLst>
      <p:ext uri="{19B8F6BF-5375-455C-9EA6-DF929625EA0E}">
        <p15:presenceInfo xmlns:p15="http://schemas.microsoft.com/office/powerpoint/2012/main" userId="S::jstadd@rti.org::44a9573f-fddc-4716-bc25-9dc365c6924d" providerId="AD"/>
      </p:ext>
    </p:extLst>
  </p:cmAuthor>
  <p:cmAuthor id="2" name="Aiken, Merrie" initials="AM" lastIdx="16" clrIdx="1">
    <p:extLst>
      <p:ext uri="{19B8F6BF-5375-455C-9EA6-DF929625EA0E}">
        <p15:presenceInfo xmlns:p15="http://schemas.microsoft.com/office/powerpoint/2012/main" userId="S::maiken@rti.org::2e0e472c-16bf-43d7-9edd-cd3f38cba021" providerId="AD"/>
      </p:ext>
    </p:extLst>
  </p:cmAuthor>
  <p:cmAuthor id="3" name="Wilson, Linda" initials="WL" lastIdx="16" clrIdx="2">
    <p:extLst>
      <p:ext uri="{19B8F6BF-5375-455C-9EA6-DF929625EA0E}">
        <p15:presenceInfo xmlns:p15="http://schemas.microsoft.com/office/powerpoint/2012/main" userId="S::ljwilson@rti.org::134f9502-648d-4a09-bdc5-589689a2e14a" providerId="AD"/>
      </p:ext>
    </p:extLst>
  </p:cmAuthor>
  <p:cmAuthor id="4" name="Cox, Kendra (CDC/DDID/NCEZID/DHQP)" initials="CK(" lastIdx="12" clrIdx="3">
    <p:extLst>
      <p:ext uri="{19B8F6BF-5375-455C-9EA6-DF929625EA0E}">
        <p15:presenceInfo xmlns:p15="http://schemas.microsoft.com/office/powerpoint/2012/main" userId="S::gfx4@cdc.gov::3112a3a8-8cbb-4d5b-96ee-72aa1ab53303" providerId="AD"/>
      </p:ext>
    </p:extLst>
  </p:cmAuthor>
  <p:cmAuthor id="5" name="Justin Faerber" initials="JF" lastIdx="1" clrIdx="4">
    <p:extLst>
      <p:ext uri="{19B8F6BF-5375-455C-9EA6-DF929625EA0E}">
        <p15:presenceInfo xmlns:p15="http://schemas.microsoft.com/office/powerpoint/2012/main" userId="Justin Faerber" providerId="None"/>
      </p:ext>
    </p:extLst>
  </p:cmAuthor>
  <p:cmAuthor id="6" name="Shogren, Julie" initials="SJ" lastIdx="1" clrIdx="5">
    <p:extLst>
      <p:ext uri="{19B8F6BF-5375-455C-9EA6-DF929625EA0E}">
        <p15:presenceInfo xmlns:p15="http://schemas.microsoft.com/office/powerpoint/2012/main" userId="S::jshogren@rti.org::b8ac11d4-25b8-47fb-add8-e9c5ea412aa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444" autoAdjust="0"/>
    <p:restoredTop sz="59784" autoAdjust="0"/>
  </p:normalViewPr>
  <p:slideViewPr>
    <p:cSldViewPr snapToGrid="0" showGuides="1">
      <p:cViewPr varScale="1">
        <p:scale>
          <a:sx n="64" d="100"/>
          <a:sy n="64" d="100"/>
        </p:scale>
        <p:origin x="1140" y="72"/>
      </p:cViewPr>
      <p:guideLst>
        <p:guide orient="horz" pos="2160"/>
        <p:guide pos="3840"/>
      </p:guideLst>
    </p:cSldViewPr>
  </p:slideViewPr>
  <p:outlineViewPr>
    <p:cViewPr>
      <p:scale>
        <a:sx n="33" d="100"/>
        <a:sy n="33" d="100"/>
      </p:scale>
      <p:origin x="0" y="-47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notesMaster" Target="notesMasters/notesMaster1.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tags" Target="tags/tag1.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F69697-0BA4-4C68-8261-2D4384EB8121}" type="datetimeFigureOut">
              <a:rPr lang="en-US" smtClean="0"/>
              <a:t>9/22/2021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E6BA81-A339-465E-A6DB-AF889D274C9B}" type="slidenum">
              <a:rPr lang="en-US" smtClean="0"/>
              <a:t>‹#›</a:t>
            </a:fld>
            <a:endParaRPr lang="en-US" dirty="0"/>
          </a:p>
        </p:txBody>
      </p:sp>
    </p:spTree>
    <p:extLst>
      <p:ext uri="{BB962C8B-B14F-4D97-AF65-F5344CB8AC3E}">
        <p14:creationId xmlns:p14="http://schemas.microsoft.com/office/powerpoint/2010/main" val="845585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dc.gov/flu/about/disease/spread.htm"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cdc.gov/flu/symptoms/index.html"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mailto:ProjectFirstline@cdc.gov"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iKfG15U8nVo"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nam04.safelinks.protection.outlook.com/?url=https%3A%2F%2Fwww.cdc.gov%2Finfectioncontrol%2Fprojectfirstline%2Fvideos%2FEP24-NoSymptoms-LowRes.mp4&amp;data=04%7C01%7Cjfaerber%40rti.org%7C92596c06110c429de93e08d96256ba9e%7C2ffc2ede4d4449948082487341fa43fb%7C0%7C0%7C637648946896375368%7CUnknown%7CTWFpbGZsb3d8eyJWIjoiMC4wLjAwMDAiLCJQIjoiV2luMzIiLCJBTiI6Ik1haWwiLCJXVCI6Mn0%3D%7C1000&amp;sdata=dkuQChCC7UWO5TD0z2ij8uj9MqTCWCYV0fp7R6x71qE%3D&amp;reserved=0"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youtube.com/watch?v=GPahzFodDU8&amp;feature=youtu.be"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dc.gov/coronavirus/2019-ncov/vaccines/fully-vaccinated.html"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cdc.gov/coronavirus/2019-ncov/science/science-briefs/fully-vaccinated-people.html"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r>
              <a:rPr lang="en-US" dirty="0"/>
              <a:t>Participants log in and get settled.</a:t>
            </a:r>
          </a:p>
          <a:p>
            <a:endParaRPr lang="en-US" dirty="0"/>
          </a:p>
        </p:txBody>
      </p:sp>
      <p:sp>
        <p:nvSpPr>
          <p:cNvPr id="4" name="Slide Number Placeholder 3"/>
          <p:cNvSpPr>
            <a:spLocks noGrp="1"/>
          </p:cNvSpPr>
          <p:nvPr>
            <p:ph type="sldNum" sz="quarter" idx="5"/>
          </p:nvPr>
        </p:nvSpPr>
        <p:spPr/>
        <p:txBody>
          <a:bodyPr/>
          <a:lstStyle/>
          <a:p>
            <a:fld id="{17E6BA81-A339-465E-A6DB-AF889D274C9B}" type="slidenum">
              <a:rPr lang="en-US" smtClean="0"/>
              <a:t>1</a:t>
            </a:fld>
            <a:endParaRPr lang="en-US" dirty="0"/>
          </a:p>
        </p:txBody>
      </p:sp>
    </p:spTree>
    <p:extLst>
      <p:ext uri="{BB962C8B-B14F-4D97-AF65-F5344CB8AC3E}">
        <p14:creationId xmlns:p14="http://schemas.microsoft.com/office/powerpoint/2010/main" val="3540454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Arial" panose="020B0604020202020204" pitchFamily="34" charset="0"/>
              </a:rPr>
              <a:t>Facilitator Notes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Arial" panose="020B0604020202020204" pitchFamily="34" charset="0"/>
              </a:rPr>
              <a:t>This slide has animation. When you advance to the slide, only the first column will appear.</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Arial" panose="020B0604020202020204" pitchFamily="34" charset="0"/>
              </a:rPr>
              <a:t>After participants have had a chance to respond, trigger animation for the content in the second column to appear:</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Arial" panose="020B0604020202020204" pitchFamily="34" charset="0"/>
              </a:rPr>
              <a:t>People with flu are most contagious in the first 3-4 days after their illness begins.</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Arial" panose="020B0604020202020204" pitchFamily="34" charset="0"/>
              </a:rPr>
              <a:t>Some otherwise healthy adults may be able to infect others beginning 1 day before symptoms develop and up to 5 to 7 days after becoming sick.</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Arial" panose="020B0604020202020204" pitchFamily="34" charset="0"/>
              </a:rPr>
              <a:t>Some people, especially young children and people with weakened immune systems, might be able to infect others with flu viruses for an even longer time.</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Arial" panose="020B0604020202020204" pitchFamily="34" charset="0"/>
              </a:rPr>
              <a:t>You may wish to refer to CDC resources for additional discussion points:</a:t>
            </a:r>
          </a:p>
          <a:p>
            <a:pPr marL="742950" marR="0" lvl="1" indent="-285750">
              <a:lnSpc>
                <a:spcPct val="107000"/>
              </a:lnSpc>
              <a:spcBef>
                <a:spcPts val="0"/>
              </a:spcBef>
              <a:spcAft>
                <a:spcPts val="0"/>
              </a:spcAft>
              <a:buFont typeface="Courier New" panose="02070309020205020404" pitchFamily="49" charset="0"/>
              <a:buChar char="o"/>
            </a:pPr>
            <a:r>
              <a:rPr lang="en-US" sz="1800" b="1" dirty="0">
                <a:effectLst/>
                <a:latin typeface="Calibri" panose="020F0502020204030204" pitchFamily="34" charset="0"/>
                <a:ea typeface="Calibri" panose="020F0502020204030204" pitchFamily="34" charset="0"/>
                <a:cs typeface="Arial" panose="020B0604020202020204" pitchFamily="34" charset="0"/>
              </a:rPr>
              <a:t>How Flu Spreads</a:t>
            </a: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en-US"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https://www.cdc.gov/flu/about/disease/spread.htm</a:t>
            </a:r>
            <a:r>
              <a:rPr lang="en-US" sz="1800" dirty="0">
                <a:effectLst/>
                <a:latin typeface="Calibri" panose="020F0502020204030204" pitchFamily="34" charset="0"/>
                <a:ea typeface="Calibri" panose="020F0502020204030204" pitchFamily="34" charset="0"/>
                <a:cs typeface="Arial" panose="020B0604020202020204" pitchFamily="34" charset="0"/>
              </a:rPr>
              <a:t> </a:t>
            </a:r>
          </a:p>
          <a:p>
            <a:pPr marL="742950" marR="0" lvl="1" indent="-285750">
              <a:lnSpc>
                <a:spcPct val="107000"/>
              </a:lnSpc>
              <a:spcBef>
                <a:spcPts val="0"/>
              </a:spcBef>
              <a:spcAft>
                <a:spcPts val="800"/>
              </a:spcAft>
              <a:buFont typeface="Courier New" panose="02070309020205020404" pitchFamily="49" charset="0"/>
              <a:buChar char="o"/>
            </a:pPr>
            <a:r>
              <a:rPr lang="en-US" sz="1800" b="1" dirty="0">
                <a:effectLst/>
                <a:latin typeface="Calibri" panose="020F0502020204030204" pitchFamily="34" charset="0"/>
                <a:ea typeface="Calibri" panose="020F0502020204030204" pitchFamily="34" charset="0"/>
                <a:cs typeface="Arial" panose="020B0604020202020204" pitchFamily="34" charset="0"/>
              </a:rPr>
              <a:t>Flu Symptoms &amp; Diagnosis</a:t>
            </a: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en-US"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4"/>
              </a:rPr>
              <a:t>https://www.cdc.gov/flu/symptoms/index.html</a:t>
            </a:r>
            <a:r>
              <a:rPr lang="en-US" sz="1800" dirty="0">
                <a:effectLst/>
                <a:latin typeface="Calibri" panose="020F050202020403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Arial" panose="020B0604020202020204" pitchFamily="34" charset="0"/>
              </a:rPr>
              <a:t>Sample Script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Arial" panose="020B0604020202020204" pitchFamily="34" charset="0"/>
              </a:rPr>
              <a:t>“Dr. Carlson mentioned that people can spread diseases other than COVID-19 without showing any symptoms. This also happens with the flu. </a:t>
            </a:r>
            <a:r>
              <a:rPr lang="en-US" sz="1100" b="1" dirty="0">
                <a:effectLst/>
                <a:latin typeface="Calibri" panose="020F0502020204030204" pitchFamily="34" charset="0"/>
                <a:ea typeface="Calibri" panose="020F0502020204030204" pitchFamily="34" charset="0"/>
                <a:cs typeface="Arial" panose="020B0604020202020204" pitchFamily="34" charset="0"/>
              </a:rPr>
              <a:t>Does that seem to match with your personal experience?</a:t>
            </a:r>
            <a:r>
              <a:rPr lang="en-US" sz="1100" b="0" dirty="0">
                <a:effectLst/>
                <a:latin typeface="Calibri" panose="020F0502020204030204" pitchFamily="34" charset="0"/>
                <a:ea typeface="Calibri" panose="020F0502020204030204" pitchFamily="34" charset="0"/>
                <a:cs typeface="Arial" panose="020B0604020202020204" pitchFamily="34"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Arial" panose="020B0604020202020204" pitchFamily="34" charset="0"/>
              </a:rPr>
              <a:t>(</a:t>
            </a:r>
            <a:r>
              <a:rPr lang="en-US" sz="1100" i="1" dirty="0">
                <a:effectLst/>
                <a:latin typeface="Calibri" panose="020F0502020204030204" pitchFamily="34" charset="0"/>
                <a:ea typeface="Calibri" panose="020F0502020204030204" pitchFamily="34" charset="0"/>
                <a:cs typeface="Arial" panose="020B0604020202020204" pitchFamily="34" charset="0"/>
              </a:rPr>
              <a:t>Pause for responses</a:t>
            </a:r>
            <a:r>
              <a:rPr lang="en-US" sz="1100" dirty="0">
                <a:effectLst/>
                <a:latin typeface="Calibri" panose="020F050202020403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Arial" panose="020B0604020202020204" pitchFamily="34" charset="0"/>
              </a:rPr>
              <a:t>“That’s right. You may be able to pass on flu to someone else before you know you are sick, as well as while you are sick. And not everyone with flu will get a fever or have the symptoms you may be used to looking for.”</a:t>
            </a:r>
          </a:p>
        </p:txBody>
      </p:sp>
      <p:sp>
        <p:nvSpPr>
          <p:cNvPr id="4" name="Slide Number Placeholder 3"/>
          <p:cNvSpPr>
            <a:spLocks noGrp="1"/>
          </p:cNvSpPr>
          <p:nvPr>
            <p:ph type="sldNum" sz="quarter" idx="5"/>
          </p:nvPr>
        </p:nvSpPr>
        <p:spPr/>
        <p:txBody>
          <a:bodyPr/>
          <a:lstStyle/>
          <a:p>
            <a:fld id="{17E6BA81-A339-465E-A6DB-AF889D274C9B}" type="slidenum">
              <a:rPr lang="en-US" smtClean="0"/>
              <a:t>10</a:t>
            </a:fld>
            <a:endParaRPr lang="en-US" dirty="0"/>
          </a:p>
        </p:txBody>
      </p:sp>
    </p:spTree>
    <p:extLst>
      <p:ext uri="{BB962C8B-B14F-4D97-AF65-F5344CB8AC3E}">
        <p14:creationId xmlns:p14="http://schemas.microsoft.com/office/powerpoint/2010/main" val="3729172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Arial" panose="020B0604020202020204" pitchFamily="34" charset="0"/>
              </a:rPr>
              <a:t>Facilitator Notes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Arial" panose="020B0604020202020204" pitchFamily="34" charset="0"/>
              </a:rPr>
              <a:t>This slide has animation. When you advance to the slide, only the first column will appear.</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Arial" panose="020B0604020202020204" pitchFamily="34" charset="0"/>
              </a:rPr>
              <a:t>Encourage participants, either orally or in the chat, to link their knowledge to action:</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Arial" panose="020B0604020202020204" pitchFamily="34" charset="0"/>
              </a:rPr>
              <a:t>We know that people who are infected with SARS-CoV-2, but who do not show symptoms, can still spread virus.</a:t>
            </a:r>
          </a:p>
          <a:p>
            <a:pPr marL="742950" marR="0" lvl="1" indent="-285750">
              <a:lnSpc>
                <a:spcPct val="107000"/>
              </a:lnSpc>
              <a:spcBef>
                <a:spcPts val="0"/>
              </a:spcBef>
              <a:spcAft>
                <a:spcPts val="0"/>
              </a:spcAft>
              <a:buFont typeface="Courier New" panose="02070309020205020404" pitchFamily="49" charset="0"/>
              <a:buChar char="o"/>
            </a:pPr>
            <a:r>
              <a:rPr lang="en-US" sz="1100" b="1" dirty="0">
                <a:effectLst/>
                <a:latin typeface="Calibri" panose="020F0502020204030204" pitchFamily="34" charset="0"/>
                <a:ea typeface="Calibri" panose="020F0502020204030204" pitchFamily="34" charset="0"/>
                <a:cs typeface="Arial" panose="020B0604020202020204" pitchFamily="34" charset="0"/>
              </a:rPr>
              <a:t>What actions should we take?</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Arial" panose="020B0604020202020204" pitchFamily="34" charset="0"/>
              </a:rPr>
              <a:t>When appropriate, advance the slide to reveal the second column.</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Arial" panose="020B0604020202020204" pitchFamily="34" charset="0"/>
              </a:rPr>
              <a:t>Sample Script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Arial" panose="020B0604020202020204" pitchFamily="34" charset="0"/>
              </a:rPr>
              <a:t>“So, let’s review. People who are pre-symptomatic or asymptomatic – who aren’t feeling any symptoms, but who are infected with virus – can still spread COVID-19. </a:t>
            </a:r>
            <a:r>
              <a:rPr lang="en-US" sz="1100" b="1" dirty="0">
                <a:effectLst/>
                <a:latin typeface="Calibri" panose="020F0502020204030204" pitchFamily="34" charset="0"/>
                <a:ea typeface="Calibri" panose="020F0502020204030204" pitchFamily="34" charset="0"/>
                <a:cs typeface="Arial" panose="020B0604020202020204" pitchFamily="34" charset="0"/>
              </a:rPr>
              <a:t>Why does this matter? How can we use this information in our work?</a:t>
            </a:r>
            <a:r>
              <a:rPr lang="en-US" sz="1100" b="0" dirty="0">
                <a:effectLst/>
                <a:latin typeface="Calibri" panose="020F0502020204030204" pitchFamily="34" charset="0"/>
                <a:ea typeface="Calibri" panose="020F0502020204030204" pitchFamily="34" charset="0"/>
                <a:cs typeface="Arial" panose="020B0604020202020204" pitchFamily="34"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Arial" panose="020B0604020202020204" pitchFamily="34" charset="0"/>
              </a:rPr>
              <a:t>(</a:t>
            </a:r>
            <a:r>
              <a:rPr lang="en-US" sz="1100" i="1" dirty="0">
                <a:effectLst/>
                <a:latin typeface="Calibri" panose="020F0502020204030204" pitchFamily="34" charset="0"/>
                <a:ea typeface="Calibri" panose="020F0502020204030204" pitchFamily="34" charset="0"/>
                <a:cs typeface="Arial" panose="020B0604020202020204" pitchFamily="34" charset="0"/>
              </a:rPr>
              <a:t>Pause for responses. When appropriate, trigger animation</a:t>
            </a:r>
            <a:r>
              <a:rPr lang="en-US" sz="1100" dirty="0">
                <a:effectLst/>
                <a:latin typeface="Calibri" panose="020F050202020403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Arial" panose="020B0604020202020204" pitchFamily="34" charset="0"/>
              </a:rPr>
              <a:t>“Right! Because we can’t tell who may be infected and able to infect others, all our infection control actions are still important – including masking for source control.”</a:t>
            </a:r>
          </a:p>
        </p:txBody>
      </p:sp>
      <p:sp>
        <p:nvSpPr>
          <p:cNvPr id="4" name="Slide Number Placeholder 3"/>
          <p:cNvSpPr>
            <a:spLocks noGrp="1"/>
          </p:cNvSpPr>
          <p:nvPr>
            <p:ph type="sldNum" sz="quarter" idx="5"/>
          </p:nvPr>
        </p:nvSpPr>
        <p:spPr/>
        <p:txBody>
          <a:bodyPr/>
          <a:lstStyle/>
          <a:p>
            <a:fld id="{17E6BA81-A339-465E-A6DB-AF889D274C9B}" type="slidenum">
              <a:rPr lang="en-US" smtClean="0"/>
              <a:t>11</a:t>
            </a:fld>
            <a:endParaRPr lang="en-US" dirty="0"/>
          </a:p>
        </p:txBody>
      </p:sp>
    </p:spTree>
    <p:extLst>
      <p:ext uri="{BB962C8B-B14F-4D97-AF65-F5344CB8AC3E}">
        <p14:creationId xmlns:p14="http://schemas.microsoft.com/office/powerpoint/2010/main" val="31785339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Facilitator Notes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Arial" panose="020B0604020202020204" pitchFamily="34" charset="0"/>
              </a:rPr>
              <a:t>Encourage participants to reflect on the content of the session and how they will put their knowledge into practice.</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Sample Script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“Thank you all so much for that thoughtful discussion! Let’s use our last few minutes together to reflect on what we’ve learned and think about how we can put what we’ve learned into practice.”</a:t>
            </a:r>
          </a:p>
          <a:p>
            <a:endParaRPr lang="en-US" dirty="0"/>
          </a:p>
        </p:txBody>
      </p:sp>
      <p:sp>
        <p:nvSpPr>
          <p:cNvPr id="4" name="Slide Number Placeholder 3"/>
          <p:cNvSpPr>
            <a:spLocks noGrp="1"/>
          </p:cNvSpPr>
          <p:nvPr>
            <p:ph type="sldNum" sz="quarter" idx="5"/>
          </p:nvPr>
        </p:nvSpPr>
        <p:spPr/>
        <p:txBody>
          <a:bodyPr/>
          <a:lstStyle/>
          <a:p>
            <a:fld id="{17E6BA81-A339-465E-A6DB-AF889D274C9B}" type="slidenum">
              <a:rPr lang="en-US" smtClean="0"/>
              <a:t>12</a:t>
            </a:fld>
            <a:endParaRPr lang="en-US" dirty="0"/>
          </a:p>
        </p:txBody>
      </p:sp>
    </p:spTree>
    <p:extLst>
      <p:ext uri="{BB962C8B-B14F-4D97-AF65-F5344CB8AC3E}">
        <p14:creationId xmlns:p14="http://schemas.microsoft.com/office/powerpoint/2010/main" val="200100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Facilitator Notes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Arial" panose="020B0604020202020204" pitchFamily="34" charset="0"/>
              </a:rPr>
              <a:t>Invite participants to share what they learned during the session and one thing they’ll need to do, or continue to do, in their work to protect themselves and others from diseases that can spread when people are infected but may not look or feel sick. They may come off mute and speak, or type in the chat, or both.</a:t>
            </a:r>
          </a:p>
          <a:p>
            <a:pPr marL="800100" marR="0" lvl="1" indent="-342900">
              <a:lnSpc>
                <a:spcPct val="107000"/>
              </a:lnSpc>
              <a:spcBef>
                <a:spcPts val="0"/>
              </a:spcBef>
              <a:spcAft>
                <a:spcPts val="0"/>
              </a:spcAft>
              <a:buFont typeface="Courier New" panose="02070309020205020404" pitchFamily="49" charset="0"/>
              <a:buChar char="o"/>
            </a:pPr>
            <a:r>
              <a:rPr lang="en-US" sz="1800" dirty="0">
                <a:effectLst/>
                <a:latin typeface="Calibri" panose="020F0502020204030204" pitchFamily="34" charset="0"/>
                <a:ea typeface="Calibri" panose="020F0502020204030204" pitchFamily="34" charset="0"/>
                <a:cs typeface="Arial" panose="020B0604020202020204" pitchFamily="34" charset="0"/>
              </a:rPr>
              <a:t>As appropriate, make connections between participants’ responses and the material from the session.</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Arial" panose="020B0604020202020204" pitchFamily="34" charset="0"/>
              </a:rPr>
              <a:t>Invite additional, remaining questions.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Arial" panose="020B0604020202020204" pitchFamily="34" charset="0"/>
              </a:rPr>
              <a:t>If the answers are information that is already included in this session, please respond.</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Arial" panose="020B0604020202020204" pitchFamily="34" charset="0"/>
              </a:rPr>
              <a:t>If the questions address content that is not covered in this session, please do not attempt to answer the questions. Instead, take note of the questions and consult with CDC resources to follow up with answers after the session.</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Sample Script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“I’d love to hear from you about what you learned today about asymptomatic spread</a:t>
            </a:r>
            <a:r>
              <a:rPr lang="en-US" sz="1800">
                <a:effectLst/>
                <a:latin typeface="Calibri" panose="020F0502020204030204" pitchFamily="34" charset="0"/>
                <a:ea typeface="Calibri" panose="020F0502020204030204" pitchFamily="34" charset="0"/>
                <a:cs typeface="Arial" panose="020B0604020202020204" pitchFamily="34" charset="0"/>
              </a:rPr>
              <a:t>, and </a:t>
            </a:r>
            <a:r>
              <a:rPr lang="en-US" sz="1800" dirty="0">
                <a:effectLst/>
                <a:latin typeface="Calibri" panose="020F0502020204030204" pitchFamily="34" charset="0"/>
                <a:ea typeface="Calibri" panose="020F0502020204030204" pitchFamily="34" charset="0"/>
                <a:cs typeface="Arial" panose="020B0604020202020204" pitchFamily="34" charset="0"/>
              </a:rPr>
              <a:t>if you have identified one thing you’ll need to do, or continue to do, in your work, to protect yourself and others from diseases that can spread when people are infected but may not look or feel sick. </a:t>
            </a:r>
            <a:r>
              <a:rPr lang="en-US" sz="1800" b="1" dirty="0">
                <a:effectLst/>
                <a:latin typeface="Calibri" panose="020F0502020204030204" pitchFamily="34" charset="0"/>
                <a:ea typeface="Calibri" panose="020F0502020204030204" pitchFamily="34" charset="0"/>
                <a:cs typeface="Arial" panose="020B0604020202020204" pitchFamily="34" charset="0"/>
              </a:rPr>
              <a:t>Would anyone like to share?</a:t>
            </a:r>
            <a:r>
              <a:rPr lang="en-US" sz="1800" b="0" dirty="0">
                <a:effectLst/>
                <a:latin typeface="Calibri" panose="020F0502020204030204" pitchFamily="34" charset="0"/>
                <a:ea typeface="Calibri" panose="020F0502020204030204" pitchFamily="34" charset="0"/>
                <a:cs typeface="Arial" panose="020B0604020202020204" pitchFamily="34" charset="0"/>
              </a:rPr>
              <a:t>”</a:t>
            </a:r>
            <a:r>
              <a:rPr lang="en-US" sz="1800" dirty="0">
                <a:effectLst/>
                <a:latin typeface="Calibri" panose="020F050202020403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a:t>
            </a:r>
            <a:r>
              <a:rPr lang="en-US" sz="1800" i="1" dirty="0">
                <a:effectLst/>
                <a:latin typeface="Calibri" panose="020F0502020204030204" pitchFamily="34" charset="0"/>
                <a:ea typeface="Calibri" panose="020F0502020204030204" pitchFamily="34" charset="0"/>
                <a:cs typeface="Arial" panose="020B0604020202020204" pitchFamily="34" charset="0"/>
              </a:rPr>
              <a:t>Acknowledge and address responses.</a:t>
            </a:r>
            <a:r>
              <a:rPr lang="en-US" sz="1800" dirty="0">
                <a:effectLst/>
                <a:latin typeface="Calibri" panose="020F0502020204030204" pitchFamily="34" charset="0"/>
                <a:ea typeface="Calibri" panose="020F0502020204030204" pitchFamily="34" charset="0"/>
                <a:cs typeface="Arial" panose="020B0604020202020204" pitchFamily="34" charset="0"/>
              </a:rPr>
              <a: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“Thank you for sharing! </a:t>
            </a:r>
            <a:r>
              <a:rPr lang="en-US" sz="1800" b="1" dirty="0">
                <a:effectLst/>
                <a:latin typeface="Calibri" panose="020F0502020204030204" pitchFamily="34" charset="0"/>
                <a:ea typeface="Calibri" panose="020F0502020204030204" pitchFamily="34" charset="0"/>
                <a:cs typeface="Arial" panose="020B0604020202020204" pitchFamily="34" charset="0"/>
              </a:rPr>
              <a:t>Does anyone have any questions still remaining?</a:t>
            </a:r>
            <a:r>
              <a:rPr lang="en-US" sz="1800" b="0" dirty="0">
                <a:effectLst/>
                <a:latin typeface="Calibri" panose="020F0502020204030204" pitchFamily="34" charset="0"/>
                <a:ea typeface="Calibri" panose="020F0502020204030204" pitchFamily="34" charset="0"/>
                <a:cs typeface="Arial" panose="020B0604020202020204" pitchFamily="34" charset="0"/>
              </a:rPr>
              <a: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a:t>
            </a:r>
            <a:r>
              <a:rPr lang="en-US" sz="1800" i="1" dirty="0">
                <a:effectLst/>
                <a:latin typeface="Calibri" panose="020F0502020204030204" pitchFamily="34" charset="0"/>
                <a:ea typeface="Calibri" panose="020F0502020204030204" pitchFamily="34" charset="0"/>
                <a:cs typeface="Arial" panose="020B0604020202020204" pitchFamily="34" charset="0"/>
              </a:rPr>
              <a:t>Address questions as appropriate.</a:t>
            </a:r>
            <a:r>
              <a:rPr lang="en-US" sz="1800" dirty="0">
                <a:effectLst/>
                <a:latin typeface="Calibri" panose="020F0502020204030204" pitchFamily="34" charset="0"/>
                <a:ea typeface="Calibri" panose="020F0502020204030204" pitchFamily="34" charset="0"/>
                <a:cs typeface="Arial" panose="020B0604020202020204" pitchFamily="34" charset="0"/>
              </a:rPr>
              <a: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“Thank you for sharing those questions. Project Firstline is actively collecting your questions to help inform more training resources as they’re developed. I’ve written them down and I will get back to you with responses.”</a:t>
            </a:r>
          </a:p>
        </p:txBody>
      </p:sp>
      <p:sp>
        <p:nvSpPr>
          <p:cNvPr id="4" name="Slide Number Placeholder 3"/>
          <p:cNvSpPr>
            <a:spLocks noGrp="1"/>
          </p:cNvSpPr>
          <p:nvPr>
            <p:ph type="sldNum" sz="quarter" idx="5"/>
          </p:nvPr>
        </p:nvSpPr>
        <p:spPr/>
        <p:txBody>
          <a:bodyPr/>
          <a:lstStyle/>
          <a:p>
            <a:fld id="{D5643369-B893-49E9-AFB9-C82B5FBDF907}" type="slidenum">
              <a:rPr lang="en-US" smtClean="0"/>
              <a:t>13</a:t>
            </a:fld>
            <a:endParaRPr lang="en-US" dirty="0"/>
          </a:p>
        </p:txBody>
      </p:sp>
    </p:spTree>
    <p:extLst>
      <p:ext uri="{BB962C8B-B14F-4D97-AF65-F5344CB8AC3E}">
        <p14:creationId xmlns:p14="http://schemas.microsoft.com/office/powerpoint/2010/main" val="28390275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Facilitator Notes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Arial" panose="020B0604020202020204" pitchFamily="34" charset="0"/>
              </a:rPr>
              <a:t>Review key takeaways.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Arial" panose="020B0604020202020204" pitchFamily="34" charset="0"/>
              </a:rPr>
              <a:t>You may choose to revisit discussion points or questions that arose during the session.</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Sample Script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sz="1800" dirty="0">
                <a:effectLst/>
                <a:latin typeface="Calibri" panose="020F0502020204030204" pitchFamily="34" charset="0"/>
                <a:ea typeface="Calibri" panose="020F0502020204030204" pitchFamily="34" charset="0"/>
                <a:cs typeface="Arial" panose="020B0604020202020204" pitchFamily="34" charset="0"/>
              </a:rPr>
              <a:t>“I hope you enjoyed today’s conversation. I’ve captured some key takeaways here, which you can review at your leisure after the session today.”</a:t>
            </a:r>
            <a:endParaRPr lang="en-US" dirty="0"/>
          </a:p>
        </p:txBody>
      </p:sp>
      <p:sp>
        <p:nvSpPr>
          <p:cNvPr id="4" name="Slide Number Placeholder 3"/>
          <p:cNvSpPr>
            <a:spLocks noGrp="1"/>
          </p:cNvSpPr>
          <p:nvPr>
            <p:ph type="sldNum" sz="quarter" idx="5"/>
          </p:nvPr>
        </p:nvSpPr>
        <p:spPr/>
        <p:txBody>
          <a:bodyPr/>
          <a:lstStyle/>
          <a:p>
            <a:fld id="{17E6BA81-A339-465E-A6DB-AF889D274C9B}" type="slidenum">
              <a:rPr lang="en-US" smtClean="0"/>
              <a:t>14</a:t>
            </a:fld>
            <a:endParaRPr lang="en-US" dirty="0"/>
          </a:p>
        </p:txBody>
      </p:sp>
    </p:spTree>
    <p:extLst>
      <p:ext uri="{BB962C8B-B14F-4D97-AF65-F5344CB8AC3E}">
        <p14:creationId xmlns:p14="http://schemas.microsoft.com/office/powerpoint/2010/main" val="8559975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Facilitator Notes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Arial" panose="020B0604020202020204" pitchFamily="34" charset="0"/>
              </a:rPr>
              <a:t>Share additional resources from Project Firstline and CDC.</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Arial" panose="020B0604020202020204" pitchFamily="34" charset="0"/>
              </a:rPr>
              <a:t>Explain how participants can reach you, by the means of your choosing, and how they can reach Project Firstline. </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Arial" panose="020B0604020202020204" pitchFamily="34" charset="0"/>
              </a:rPr>
              <a:t>If this session is part of a series, you may choose to describe the themes of upcoming sessions.</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Sample Script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“We covered a lot today, and there is still more to learn. You can keep exploring these topics on your own using the resources on this slide. You can also follow us on social media.”</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a:t>
            </a:r>
            <a:r>
              <a:rPr lang="en-US" sz="1800" i="1" dirty="0">
                <a:effectLst/>
                <a:latin typeface="Calibri" panose="020F0502020204030204" pitchFamily="34" charset="0"/>
                <a:ea typeface="Calibri" panose="020F0502020204030204" pitchFamily="34" charset="0"/>
                <a:cs typeface="Arial" panose="020B0604020202020204" pitchFamily="34" charset="0"/>
              </a:rPr>
              <a:t>If this session is part of a series</a:t>
            </a:r>
            <a:r>
              <a:rPr lang="en-US" sz="1800" dirty="0">
                <a:effectLst/>
                <a:latin typeface="Calibri" panose="020F0502020204030204" pitchFamily="34" charset="0"/>
                <a:ea typeface="Calibri" panose="020F0502020204030204" pitchFamily="34" charset="0"/>
                <a:cs typeface="Arial" panose="020B0604020202020204" pitchFamily="34" charset="0"/>
              </a:rPr>
              <a:t>) “Next time, we will cover [insert next training topic].”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38D9F8C-7B54-4A21-B9B9-EAEDD3B035B4}" type="slidenum">
              <a:rPr lang="en-US" smtClean="0"/>
              <a:t>15</a:t>
            </a:fld>
            <a:endParaRPr lang="en-US" dirty="0"/>
          </a:p>
        </p:txBody>
      </p:sp>
    </p:spTree>
    <p:extLst>
      <p:ext uri="{BB962C8B-B14F-4D97-AF65-F5344CB8AC3E}">
        <p14:creationId xmlns:p14="http://schemas.microsoft.com/office/powerpoint/2010/main" val="3969087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Facilitator Notes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Arial" panose="020B0604020202020204" pitchFamily="34" charset="0"/>
              </a:rPr>
              <a:t>Explain how to access the feedback form.</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Sample Script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“And, finally, please let us know how you enjoyed today’s session by completing the following feedback form. Thanks again for joining us today.”</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b="1" u="none" dirty="0">
                <a:solidFill>
                  <a:srgbClr val="0563C1"/>
                </a:solidFill>
                <a:effectLst/>
                <a:latin typeface="Calibri" panose="020F0502020204030204" pitchFamily="34" charset="0"/>
                <a:cs typeface="Times New Roman" panose="02020603050405020304" pitchFamily="18" charset="0"/>
              </a:rPr>
              <a:t>After the Session</a:t>
            </a:r>
            <a:endParaRPr lang="en-US" sz="1800" b="1" u="none" dirty="0">
              <a:effectLst/>
              <a:latin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Send list of participant questions compiled during this session to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ProjectFirstline@cdc.gov</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53E97AA-F9A2-4B4F-BFD3-2E693337D65B}" type="slidenum">
              <a:rPr lang="en-US" smtClean="0"/>
              <a:t>16</a:t>
            </a:fld>
            <a:endParaRPr lang="en-US" dirty="0"/>
          </a:p>
        </p:txBody>
      </p:sp>
    </p:spTree>
    <p:extLst>
      <p:ext uri="{BB962C8B-B14F-4D97-AF65-F5344CB8AC3E}">
        <p14:creationId xmlns:p14="http://schemas.microsoft.com/office/powerpoint/2010/main" val="93116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Arial" panose="020B0604020202020204" pitchFamily="34" charset="0"/>
              </a:rPr>
              <a:t>Facilitator Notes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Arial" panose="020B0604020202020204" pitchFamily="34" charset="0"/>
              </a:rPr>
              <a:t>Welcome</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Arial" panose="020B0604020202020204" pitchFamily="34" charset="0"/>
              </a:rPr>
              <a:t>Housekeeping, either orally or via chat</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Arial" panose="020B0604020202020204" pitchFamily="34" charset="0"/>
              </a:rPr>
              <a:t>If needed, additional notes specific to the platform you’re using (e.g., how to “raise your hand,” how to post questions)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Arial" panose="020B0604020202020204" pitchFamily="34" charset="0"/>
              </a:rPr>
              <a:t>Overview of agenda</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Arial" panose="020B0604020202020204" pitchFamily="34" charset="0"/>
              </a:rPr>
              <a:t>If this session is part of an ongoing series, you may choose to say, “welcome back,” “thank you for joining us again,” etc. </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Arial" panose="020B0604020202020204" pitchFamily="34" charset="0"/>
              </a:rPr>
              <a:t>Sample Script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Arial" panose="020B0604020202020204" pitchFamily="34" charset="0"/>
              </a:rPr>
              <a:t>“Welcome to Project Firstline. Thank you for joining us! Before we begin, a few housekeeping notes. We’ll meet today for 20 minutes. Please keep your videos on, to the extent possible, and keep your microphone muted when you are not contributing to the discussion. It’s great to see you all here today!</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Arial" panose="020B0604020202020204" pitchFamily="34" charset="0"/>
              </a:rPr>
              <a:t>“Today, we’re going to review how viruses work, and how they can be spread, even when an infected person doesn’t feel sick. We’ll have an opportunity to discuss and reflect together before we wrap up for the day.”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7E6BA81-A339-465E-A6DB-AF889D274C9B}" type="slidenum">
              <a:rPr lang="en-US" smtClean="0"/>
              <a:t>2</a:t>
            </a:fld>
            <a:endParaRPr lang="en-US" dirty="0"/>
          </a:p>
        </p:txBody>
      </p:sp>
    </p:spTree>
    <p:extLst>
      <p:ext uri="{BB962C8B-B14F-4D97-AF65-F5344CB8AC3E}">
        <p14:creationId xmlns:p14="http://schemas.microsoft.com/office/powerpoint/2010/main" val="2084339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Facilitator Notes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Arial" panose="020B0604020202020204" pitchFamily="34" charset="0"/>
              </a:rPr>
              <a:t>Provide an overview of the session’s learning objectives.</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Sample Script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“After today, you’ll be able to explain how a person can be infected with SARS-CoV-2 and not feel sick but can still spread the virus to others and discuss why infection control recommendations like masking for source control are in place in healthcare settings.”</a:t>
            </a:r>
          </a:p>
          <a:p>
            <a:endParaRPr lang="en-US" dirty="0"/>
          </a:p>
        </p:txBody>
      </p:sp>
      <p:sp>
        <p:nvSpPr>
          <p:cNvPr id="4" name="Slide Number Placeholder 3"/>
          <p:cNvSpPr>
            <a:spLocks noGrp="1"/>
          </p:cNvSpPr>
          <p:nvPr>
            <p:ph type="sldNum" sz="quarter" idx="5"/>
          </p:nvPr>
        </p:nvSpPr>
        <p:spPr/>
        <p:txBody>
          <a:bodyPr/>
          <a:lstStyle/>
          <a:p>
            <a:fld id="{17E6BA81-A339-465E-A6DB-AF889D274C9B}" type="slidenum">
              <a:rPr lang="en-US" smtClean="0"/>
              <a:t>3</a:t>
            </a:fld>
            <a:endParaRPr lang="en-US" dirty="0"/>
          </a:p>
        </p:txBody>
      </p:sp>
    </p:spTree>
    <p:extLst>
      <p:ext uri="{BB962C8B-B14F-4D97-AF65-F5344CB8AC3E}">
        <p14:creationId xmlns:p14="http://schemas.microsoft.com/office/powerpoint/2010/main" val="992078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Arial" panose="020B0604020202020204" pitchFamily="34" charset="0"/>
              </a:rPr>
              <a:t>Facilitator Notes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Arial" panose="020B0604020202020204" pitchFamily="34" charset="0"/>
              </a:rPr>
              <a:t>Use the poll feature for your virtual platform to ask participants about their experiences with COVID-19 at the workplace.  </a:t>
            </a:r>
            <a:br>
              <a:rPr lang="en-US" sz="1100" dirty="0">
                <a:effectLst/>
                <a:latin typeface="Calibri" panose="020F0502020204030204" pitchFamily="34" charset="0"/>
                <a:ea typeface="Calibri" panose="020F0502020204030204" pitchFamily="34" charset="0"/>
                <a:cs typeface="Arial" panose="020B0604020202020204" pitchFamily="34" charset="0"/>
              </a:rPr>
            </a:br>
            <a:r>
              <a:rPr lang="en-US" sz="1100" dirty="0">
                <a:effectLst/>
                <a:latin typeface="Calibri" panose="020F0502020204030204" pitchFamily="34" charset="0"/>
                <a:ea typeface="Calibri" panose="020F0502020204030204" pitchFamily="34" charset="0"/>
                <a:cs typeface="Arial" panose="020B0604020202020204" pitchFamily="34" charset="0"/>
              </a:rPr>
              <a:t>   </a:t>
            </a:r>
            <a:r>
              <a:rPr lang="en-US" sz="1100" i="1" dirty="0">
                <a:effectLst/>
                <a:latin typeface="Calibri" panose="020F0502020204030204" pitchFamily="34" charset="0"/>
                <a:ea typeface="Calibri" panose="020F0502020204030204" pitchFamily="34" charset="0"/>
                <a:cs typeface="Arial" panose="020B0604020202020204" pitchFamily="34" charset="0"/>
              </a:rPr>
              <a:t>I work in a facility that has treated</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1100" i="1" dirty="0">
                <a:effectLst/>
                <a:latin typeface="Calibri" panose="020F0502020204030204" pitchFamily="34" charset="0"/>
                <a:ea typeface="Calibri" panose="020F0502020204030204" pitchFamily="34" charset="0"/>
                <a:cs typeface="Arial" panose="020B0604020202020204" pitchFamily="34" charset="0"/>
              </a:rPr>
              <a:t>People with COVID-19 who were very sick (e.g., fever, fatigue, difficulty breathing),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1100" i="1" dirty="0">
                <a:effectLst/>
                <a:latin typeface="Calibri" panose="020F0502020204030204" pitchFamily="34" charset="0"/>
                <a:ea typeface="Calibri" panose="020F0502020204030204" pitchFamily="34" charset="0"/>
                <a:cs typeface="Arial" panose="020B0604020202020204" pitchFamily="34" charset="0"/>
              </a:rPr>
              <a:t>People with COVID-19 who had mild symptoms (e.g., cold symptoms), or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1100" i="1" dirty="0">
                <a:effectLst/>
                <a:latin typeface="Calibri" panose="020F0502020204030204" pitchFamily="34" charset="0"/>
                <a:ea typeface="Calibri" panose="020F0502020204030204" pitchFamily="34" charset="0"/>
                <a:cs typeface="Arial" panose="020B0604020202020204" pitchFamily="34" charset="0"/>
              </a:rPr>
              <a:t>People with COVID-19 who had no symptoms.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Arial" panose="020B0604020202020204" pitchFamily="34" charset="0"/>
              </a:rPr>
              <a:t>If the platform you are using does not have a poll feature, you may choose to ask participants to enter their responses in the chat. </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Arial" panose="020B0604020202020204" pitchFamily="34" charset="0"/>
              </a:rPr>
              <a:t>Sample Script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Arial" panose="020B0604020202020204" pitchFamily="34" charset="0"/>
              </a:rPr>
              <a:t>“Now, let’s think about our own experience at work. Please select all that apply.”</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Arial" panose="020B0604020202020204" pitchFamily="34" charset="0"/>
              </a:rPr>
              <a:t>(</a:t>
            </a:r>
            <a:r>
              <a:rPr lang="en-US" sz="1100" i="1" dirty="0">
                <a:effectLst/>
                <a:latin typeface="Calibri" panose="020F0502020204030204" pitchFamily="34" charset="0"/>
                <a:ea typeface="Calibri" panose="020F0502020204030204" pitchFamily="34" charset="0"/>
                <a:cs typeface="Arial" panose="020B0604020202020204" pitchFamily="34" charset="0"/>
              </a:rPr>
              <a:t>Pause for participants to respond to poll options, then display poll results.</a:t>
            </a:r>
            <a:r>
              <a:rPr lang="en-US" sz="1100" dirty="0">
                <a:effectLst/>
                <a:latin typeface="Calibri" panose="020F0502020204030204" pitchFamily="34" charset="0"/>
                <a:ea typeface="Calibri" panose="020F0502020204030204" pitchFamily="34" charset="0"/>
                <a:cs typeface="Arial" panose="020B0604020202020204" pitchFamily="34"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Arial" panose="020B0604020202020204" pitchFamily="34" charset="0"/>
              </a:rPr>
              <a:t>“So, it looks like many of us have worked in a facility that has treated people with COVID-19 with different symptoms or no symptoms at all. We’re going to talk more about this today. Thank you for sharing!”</a:t>
            </a:r>
          </a:p>
        </p:txBody>
      </p:sp>
      <p:sp>
        <p:nvSpPr>
          <p:cNvPr id="4" name="Slide Number Placeholder 3"/>
          <p:cNvSpPr>
            <a:spLocks noGrp="1"/>
          </p:cNvSpPr>
          <p:nvPr>
            <p:ph type="sldNum" sz="quarter" idx="5"/>
          </p:nvPr>
        </p:nvSpPr>
        <p:spPr/>
        <p:txBody>
          <a:bodyPr/>
          <a:lstStyle/>
          <a:p>
            <a:fld id="{17E6BA81-A339-465E-A6DB-AF889D274C9B}" type="slidenum">
              <a:rPr lang="en-US" smtClean="0"/>
              <a:t>4</a:t>
            </a:fld>
            <a:endParaRPr lang="en-US" dirty="0"/>
          </a:p>
        </p:txBody>
      </p:sp>
    </p:spTree>
    <p:extLst>
      <p:ext uri="{BB962C8B-B14F-4D97-AF65-F5344CB8AC3E}">
        <p14:creationId xmlns:p14="http://schemas.microsoft.com/office/powerpoint/2010/main" val="665593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Arial" panose="020B0604020202020204" pitchFamily="34" charset="0"/>
              </a:rPr>
              <a:t>Facilitator Notes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Arial" panose="020B0604020202020204" pitchFamily="34" charset="0"/>
              </a:rPr>
              <a:t>This slide provides a review of information delivered in </a:t>
            </a:r>
            <a:r>
              <a:rPr lang="en-US" sz="1100" i="1" dirty="0">
                <a:effectLst/>
                <a:latin typeface="Calibri" panose="020F0502020204030204" pitchFamily="34" charset="0"/>
                <a:ea typeface="Calibri" panose="020F0502020204030204" pitchFamily="34" charset="0"/>
                <a:cs typeface="Arial" panose="020B0604020202020204" pitchFamily="34" charset="0"/>
              </a:rPr>
              <a:t>Inside Infection Control</a:t>
            </a:r>
            <a:r>
              <a:rPr lang="en-US" sz="1100" dirty="0">
                <a:effectLst/>
                <a:latin typeface="Calibri" panose="020F0502020204030204" pitchFamily="34" charset="0"/>
                <a:ea typeface="Calibri" panose="020F0502020204030204" pitchFamily="34" charset="0"/>
                <a:cs typeface="Arial" panose="020B0604020202020204" pitchFamily="34" charset="0"/>
              </a:rPr>
              <a:t> Episode 3: “What’s a Virus?”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Arial" panose="020B0604020202020204" pitchFamily="34" charset="0"/>
              </a:rPr>
              <a:t>If time allows, you can show that episode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https://www.youtube.com/watch?v=iKfG15U8nVo</a:t>
            </a:r>
            <a:r>
              <a:rPr lang="en-US" sz="1100" dirty="0">
                <a:effectLst/>
                <a:latin typeface="Calibri" panose="020F0502020204030204" pitchFamily="34" charset="0"/>
                <a:ea typeface="Calibri" panose="020F0502020204030204" pitchFamily="34" charset="0"/>
                <a:cs typeface="Arial" panose="020B0604020202020204" pitchFamily="34" charset="0"/>
              </a:rPr>
              <a:t>) or share the link with participants to view on their own after the session for more information.</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Arial" panose="020B0604020202020204" pitchFamily="34" charset="0"/>
              </a:rPr>
              <a:t>You may also choose to refer to the Content Outline for Episode 3 to help guide discussion. </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Arial" panose="020B0604020202020204" pitchFamily="34" charset="0"/>
              </a:rPr>
              <a:t>Sample Script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Arial" panose="020B0604020202020204" pitchFamily="34" charset="0"/>
              </a:rPr>
              <a:t>“Let’s briefly review some basic information about viruses.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Arial" panose="020B0604020202020204" pitchFamily="34" charset="0"/>
              </a:rPr>
              <a:t>“Viruses are able to use cells in living things, including people, to make copies of themselves. When enough virus gets into a person’s cells and starts making copies of itself, the body can recognize that there’s an infection, and the immune system revs up to fight off the virus. It’s the activity of the immune system fighting the virus that generally makes us feel sick.</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Arial" panose="020B0604020202020204" pitchFamily="34" charset="0"/>
              </a:rPr>
              <a:t>“If a person is infected with SARS-CoV-2, the virus that causes COVID-19, it can be spread by their respiratory droplets. Those droplets, with virus in them, are released into the air when the infected person talks, breathes, coughs, or otherwise blows air out of their nose or mouth. The respiratory droplets can then land on someone else’s eyes, nose, or mouth, or someone can breathe them into their throat or lungs, where the virus in the droplets can start attacking the person’s cells.” </a:t>
            </a:r>
          </a:p>
        </p:txBody>
      </p:sp>
      <p:sp>
        <p:nvSpPr>
          <p:cNvPr id="4" name="Slide Number Placeholder 3"/>
          <p:cNvSpPr>
            <a:spLocks noGrp="1"/>
          </p:cNvSpPr>
          <p:nvPr>
            <p:ph type="sldNum" sz="quarter" idx="5"/>
          </p:nvPr>
        </p:nvSpPr>
        <p:spPr/>
        <p:txBody>
          <a:bodyPr/>
          <a:lstStyle/>
          <a:p>
            <a:fld id="{17E6BA81-A339-465E-A6DB-AF889D274C9B}" type="slidenum">
              <a:rPr lang="en-US" smtClean="0"/>
              <a:t>5</a:t>
            </a:fld>
            <a:endParaRPr lang="en-US" dirty="0"/>
          </a:p>
        </p:txBody>
      </p:sp>
    </p:spTree>
    <p:extLst>
      <p:ext uri="{BB962C8B-B14F-4D97-AF65-F5344CB8AC3E}">
        <p14:creationId xmlns:p14="http://schemas.microsoft.com/office/powerpoint/2010/main" val="2092921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mn-lt"/>
                <a:ea typeface="Calibri" panose="020F0502020204030204" pitchFamily="34" charset="0"/>
                <a:cs typeface="Arial" panose="020B0604020202020204" pitchFamily="34" charset="0"/>
              </a:rPr>
              <a:t>Facilitator Notes</a:t>
            </a:r>
            <a:endParaRPr lang="en-US" sz="1800" dirty="0">
              <a:effectLst/>
              <a:latin typeface="+mn-lt"/>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sz="1800" b="0" dirty="0">
                <a:effectLst/>
                <a:latin typeface="+mn-lt"/>
                <a:ea typeface="Calibri" panose="020F0502020204030204" pitchFamily="34" charset="0"/>
                <a:cs typeface="Avenir LT Std 55 Roman"/>
              </a:rPr>
              <a:t>Access the video here:</a:t>
            </a:r>
          </a:p>
          <a:p>
            <a:pPr marL="0" marR="0" lvl="0" indent="0">
              <a:lnSpc>
                <a:spcPct val="107000"/>
              </a:lnSpc>
              <a:spcBef>
                <a:spcPts val="0"/>
              </a:spcBef>
              <a:spcAft>
                <a:spcPts val="800"/>
              </a:spcAft>
              <a:buFont typeface="Symbol" panose="05050102010706020507" pitchFamily="18" charset="2"/>
              <a:buNone/>
            </a:pPr>
            <a:r>
              <a:rPr lang="en-US" sz="1800" b="1" dirty="0">
                <a:effectLst/>
                <a:latin typeface="+mn-lt"/>
                <a:ea typeface="Calibri" panose="020F0502020204030204" pitchFamily="34" charset="0"/>
                <a:cs typeface="Avenir LT Std 55 Roman"/>
              </a:rPr>
              <a:t>CDC Website: </a:t>
            </a:r>
            <a:r>
              <a:rPr lang="en-US" sz="1800" u="sng" dirty="0">
                <a:solidFill>
                  <a:srgbClr val="0563C1"/>
                </a:solidFill>
                <a:effectLst/>
                <a:latin typeface="+mn-lt"/>
                <a:ea typeface="Calibri" panose="020F0502020204030204" pitchFamily="34" charset="0"/>
                <a:hlinkClick r:id="rId3"/>
              </a:rPr>
              <a:t>https://www.cdc.gov/infectioncontrol/projectfirstline/videos/EP24-NoSymptoms-LowRes.mp4</a:t>
            </a:r>
            <a:endParaRPr lang="en-US" sz="1800" dirty="0">
              <a:effectLst/>
              <a:latin typeface="+mn-lt"/>
              <a:ea typeface="Calibri" panose="020F0502020204030204" pitchFamily="34" charset="0"/>
              <a:cs typeface="Times New Roman" panose="02020603050405020304" pitchFamily="18" charset="0"/>
            </a:endParaRPr>
          </a:p>
          <a:p>
            <a:r>
              <a:rPr lang="en-US" sz="1800" kern="1200" dirty="0">
                <a:solidFill>
                  <a:schemeClr val="tx1"/>
                </a:solidFill>
                <a:effectLst/>
                <a:latin typeface="+mn-lt"/>
                <a:ea typeface="Calibri" panose="020F0502020204030204" pitchFamily="34" charset="0"/>
                <a:cs typeface="Times New Roman" panose="02020603050405020304" pitchFamily="18" charset="0"/>
              </a:rPr>
              <a:t>OR </a:t>
            </a:r>
          </a:p>
          <a:p>
            <a:pPr marL="0" marR="0" lvl="0" indent="0" algn="l" defTabSz="914400" rtl="0" eaLnBrk="1" latinLnBrk="0" hangingPunct="1">
              <a:lnSpc>
                <a:spcPct val="107000"/>
              </a:lnSpc>
              <a:spcBef>
                <a:spcPts val="0"/>
              </a:spcBef>
              <a:spcAft>
                <a:spcPts val="800"/>
              </a:spcAft>
              <a:buFont typeface="Symbol" panose="05050102010706020507" pitchFamily="18" charset="2"/>
              <a:buNone/>
            </a:pPr>
            <a:r>
              <a:rPr lang="en-US" sz="1800" b="1" kern="1200" dirty="0">
                <a:solidFill>
                  <a:schemeClr val="tx1"/>
                </a:solidFill>
                <a:effectLst/>
                <a:latin typeface="+mn-lt"/>
                <a:ea typeface="Calibri" panose="020F0502020204030204" pitchFamily="34" charset="0"/>
                <a:cs typeface="Avenir LT Std 55 Roman"/>
              </a:rPr>
              <a:t>Project Firstline YouTube Playlist:</a:t>
            </a:r>
            <a:r>
              <a:rPr lang="en-US" sz="1800" b="1" u="none" kern="1200" dirty="0">
                <a:solidFill>
                  <a:schemeClr val="tx1"/>
                </a:solidFill>
                <a:effectLst/>
                <a:latin typeface="+mn-lt"/>
                <a:ea typeface="Calibri" panose="020F0502020204030204" pitchFamily="34" charset="0"/>
                <a:cs typeface="Arial" panose="020B0604020202020204" pitchFamily="34" charset="0"/>
              </a:rPr>
              <a:t> </a:t>
            </a:r>
            <a:r>
              <a:rPr lang="en-US" sz="1800" u="sng" dirty="0">
                <a:solidFill>
                  <a:srgbClr val="0563C1"/>
                </a:solidFill>
                <a:effectLst/>
                <a:latin typeface="+mn-lt"/>
                <a:ea typeface="Calibri" panose="020F0502020204030204" pitchFamily="34" charset="0"/>
                <a:cs typeface="Times New Roman" panose="02020603050405020304" pitchFamily="18" charset="0"/>
                <a:hlinkClick r:id="rId4"/>
              </a:rPr>
              <a:t>https://www.youtube.com/watch?v=GPahzFodDU8&amp;feature=youtu.be</a:t>
            </a:r>
            <a:r>
              <a:rPr lang="en-US" sz="1800" dirty="0">
                <a:effectLst/>
                <a:latin typeface="+mn-lt"/>
                <a:ea typeface="Calibri" panose="020F0502020204030204" pitchFamily="34" charset="0"/>
                <a:cs typeface="Times New Roman" panose="02020603050405020304" pitchFamily="18" charset="0"/>
              </a:rPr>
              <a:t> </a:t>
            </a:r>
            <a:endParaRPr lang="en-US" sz="1800" dirty="0">
              <a:effectLst/>
              <a:latin typeface="+mn-lt"/>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mn-lt"/>
                <a:ea typeface="Calibri" panose="020F0502020204030204" pitchFamily="34" charset="0"/>
                <a:cs typeface="Arial" panose="020B0604020202020204" pitchFamily="34" charset="0"/>
              </a:rPr>
              <a:t>Encourage participants to make note of the two ways that people who are infected with virus, but who don’t feel sick, can spread virus. </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Sample Script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“Let’s hear from the CDC’s Dr. Abby Carlson and find out more about how viruses like SARS-CoV-2 can spread, even from someone who is infected but who doesn’t feel sick. Dr. Carlson mentions two ways this can happen. Jot down in your participant booklet what you hear, and we’ll discuss the two ways after the video.”</a:t>
            </a:r>
          </a:p>
        </p:txBody>
      </p:sp>
      <p:sp>
        <p:nvSpPr>
          <p:cNvPr id="4" name="Slide Number Placeholder 3"/>
          <p:cNvSpPr>
            <a:spLocks noGrp="1"/>
          </p:cNvSpPr>
          <p:nvPr>
            <p:ph type="sldNum" sz="quarter" idx="5"/>
          </p:nvPr>
        </p:nvSpPr>
        <p:spPr/>
        <p:txBody>
          <a:bodyPr/>
          <a:lstStyle/>
          <a:p>
            <a:fld id="{17E6BA81-A339-465E-A6DB-AF889D274C9B}" type="slidenum">
              <a:rPr lang="en-US" smtClean="0"/>
              <a:t>6</a:t>
            </a:fld>
            <a:endParaRPr lang="en-US" dirty="0"/>
          </a:p>
        </p:txBody>
      </p:sp>
    </p:spTree>
    <p:extLst>
      <p:ext uri="{BB962C8B-B14F-4D97-AF65-F5344CB8AC3E}">
        <p14:creationId xmlns:p14="http://schemas.microsoft.com/office/powerpoint/2010/main" val="1782456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panose="05050102010706020507" pitchFamily="18" charset="2"/>
              <a:buNone/>
            </a:pPr>
            <a:r>
              <a:rPr lang="en-US" sz="1100" b="1" dirty="0">
                <a:effectLst/>
                <a:latin typeface="Calibri" panose="020F0502020204030204" pitchFamily="34" charset="0"/>
                <a:ea typeface="Calibri" panose="020F0502020204030204" pitchFamily="34" charset="0"/>
                <a:cs typeface="Arial" panose="020B0604020202020204" pitchFamily="34"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Arial" panose="020B0604020202020204" pitchFamily="34" charset="0"/>
              </a:rPr>
              <a:t>Link the information about viruses to the video content.</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Arial" panose="020B0604020202020204" pitchFamily="34" charset="0"/>
              </a:rPr>
              <a:t>You may also choose to refer to the Content Outline for Episode 24 of </a:t>
            </a:r>
            <a:r>
              <a:rPr lang="en-US" sz="1100" i="1" dirty="0">
                <a:effectLst/>
                <a:latin typeface="Calibri" panose="020F0502020204030204" pitchFamily="34" charset="0"/>
                <a:ea typeface="Calibri" panose="020F0502020204030204" pitchFamily="34" charset="0"/>
                <a:cs typeface="Arial" panose="020B0604020202020204" pitchFamily="34" charset="0"/>
              </a:rPr>
              <a:t>Inside Infection Control </a:t>
            </a:r>
            <a:r>
              <a:rPr lang="en-US" sz="1100" dirty="0">
                <a:effectLst/>
                <a:latin typeface="Calibri" panose="020F0502020204030204" pitchFamily="34" charset="0"/>
                <a:ea typeface="Calibri" panose="020F0502020204030204" pitchFamily="34" charset="0"/>
                <a:cs typeface="Arial" panose="020B0604020202020204" pitchFamily="34" charset="0"/>
              </a:rPr>
              <a:t>to help guide discussion.</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Arial" panose="020B0604020202020204" pitchFamily="34" charset="0"/>
              </a:rPr>
              <a:t>Participants may have questions about whether people who are fully vaccinated against COVID-19 can still transmit virus. You may choose to direct them to CDC resources:</a:t>
            </a:r>
          </a:p>
          <a:p>
            <a:pPr marL="742950" marR="0" lvl="1" indent="-285750">
              <a:lnSpc>
                <a:spcPct val="107000"/>
              </a:lnSpc>
              <a:spcBef>
                <a:spcPts val="0"/>
              </a:spcBef>
              <a:spcAft>
                <a:spcPts val="0"/>
              </a:spcAft>
              <a:buFont typeface="Courier New" panose="02070309020205020404" pitchFamily="49" charset="0"/>
              <a:buChar char="o"/>
            </a:pPr>
            <a:r>
              <a:rPr lang="en-US" sz="1800" b="1" dirty="0">
                <a:effectLst/>
                <a:latin typeface="Calibri" panose="020F0502020204030204" pitchFamily="34" charset="0"/>
                <a:ea typeface="Calibri" panose="020F0502020204030204" pitchFamily="34" charset="0"/>
                <a:cs typeface="Arial" panose="020B0604020202020204" pitchFamily="34" charset="0"/>
              </a:rPr>
              <a:t>When You’ve Been Fully Vaccinated</a:t>
            </a: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en-US"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https://www.cdc.gov/coronavirus/2019-ncov/vaccines/fully-vaccinated.html</a:t>
            </a:r>
            <a:r>
              <a:rPr lang="en-US" sz="1800" dirty="0">
                <a:effectLst/>
                <a:latin typeface="Calibri" panose="020F0502020204030204" pitchFamily="34" charset="0"/>
                <a:ea typeface="Calibri" panose="020F0502020204030204" pitchFamily="34" charset="0"/>
                <a:cs typeface="Arial" panose="020B0604020202020204" pitchFamily="34" charset="0"/>
              </a:rPr>
              <a:t> </a:t>
            </a:r>
          </a:p>
          <a:p>
            <a:pPr marL="742950" marR="0" lvl="1" indent="-285750">
              <a:lnSpc>
                <a:spcPct val="107000"/>
              </a:lnSpc>
              <a:spcBef>
                <a:spcPts val="0"/>
              </a:spcBef>
              <a:spcAft>
                <a:spcPts val="800"/>
              </a:spcAft>
              <a:buFont typeface="Courier New" panose="02070309020205020404" pitchFamily="49" charset="0"/>
              <a:buChar char="o"/>
            </a:pPr>
            <a:r>
              <a:rPr lang="en-US" sz="1800" b="1" dirty="0">
                <a:effectLst/>
                <a:latin typeface="Calibri" panose="020F0502020204030204" pitchFamily="34" charset="0"/>
                <a:ea typeface="Calibri" panose="020F0502020204030204" pitchFamily="34" charset="0"/>
                <a:cs typeface="Arial" panose="020B0604020202020204" pitchFamily="34" charset="0"/>
              </a:rPr>
              <a:t>Science Brief: COVID-19 Vaccines and Vaccination</a:t>
            </a: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en-US"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4"/>
              </a:rPr>
              <a:t>https://www.cdc.gov/coronavirus/2019-ncov/science/science-briefs/fully-vaccinated-people.html</a:t>
            </a:r>
            <a:r>
              <a:rPr lang="en-US" sz="1800" dirty="0">
                <a:effectLst/>
                <a:latin typeface="Calibri" panose="020F050202020403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Arial" panose="020B0604020202020204" pitchFamily="34" charset="0"/>
              </a:rPr>
              <a:t>Sample Script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Arial" panose="020B0604020202020204" pitchFamily="34" charset="0"/>
              </a:rPr>
              <a:t>“As we heard in the video, people can be infected with a virus, and their immune system can be working – and they might not feel sick. Even if they don’t feel sick, they can spread the virus to others. It’s important to know and remember this when you’re thinking about infection control.”</a:t>
            </a:r>
          </a:p>
          <a:p>
            <a:endParaRPr lang="en-US" dirty="0"/>
          </a:p>
        </p:txBody>
      </p:sp>
      <p:sp>
        <p:nvSpPr>
          <p:cNvPr id="4" name="Slide Number Placeholder 3"/>
          <p:cNvSpPr>
            <a:spLocks noGrp="1"/>
          </p:cNvSpPr>
          <p:nvPr>
            <p:ph type="sldNum" sz="quarter" idx="5"/>
          </p:nvPr>
        </p:nvSpPr>
        <p:spPr/>
        <p:txBody>
          <a:bodyPr/>
          <a:lstStyle/>
          <a:p>
            <a:fld id="{17E6BA81-A339-465E-A6DB-AF889D274C9B}" type="slidenum">
              <a:rPr lang="en-US" smtClean="0"/>
              <a:t>7</a:t>
            </a:fld>
            <a:endParaRPr lang="en-US" dirty="0"/>
          </a:p>
        </p:txBody>
      </p:sp>
    </p:spTree>
    <p:extLst>
      <p:ext uri="{BB962C8B-B14F-4D97-AF65-F5344CB8AC3E}">
        <p14:creationId xmlns:p14="http://schemas.microsoft.com/office/powerpoint/2010/main" val="1383834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Arial" panose="020B0604020202020204" pitchFamily="34" charset="0"/>
              </a:rPr>
              <a:t>Facilitator Notes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Arial" panose="020B0604020202020204" pitchFamily="34" charset="0"/>
              </a:rPr>
              <a:t>Review the definitions of “pre-symptomatic infection” and “asymptomatic infection.”</a:t>
            </a:r>
          </a:p>
          <a:p>
            <a:pPr marL="742950" marR="0" lvl="1" indent="-285750">
              <a:lnSpc>
                <a:spcPct val="107000"/>
              </a:lnSpc>
              <a:spcBef>
                <a:spcPts val="0"/>
              </a:spcBef>
              <a:spcAft>
                <a:spcPts val="0"/>
              </a:spcAft>
              <a:buFont typeface="Courier New" panose="02070309020205020404" pitchFamily="49" charset="0"/>
              <a:buChar char="o"/>
            </a:pPr>
            <a:r>
              <a:rPr lang="en-US" sz="1100" i="1" dirty="0">
                <a:effectLst/>
                <a:latin typeface="Calibri" panose="020F0502020204030204" pitchFamily="34" charset="0"/>
                <a:ea typeface="Calibri" panose="020F0502020204030204" pitchFamily="34" charset="0"/>
                <a:cs typeface="Arial" panose="020B0604020202020204" pitchFamily="34" charset="0"/>
              </a:rPr>
              <a:t>Pre-symptomatic infection is when a person has been infected with a virus and hasn’t started feeling sick yet but will develop symptoms.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800"/>
              </a:spcAft>
              <a:buFont typeface="Courier New" panose="02070309020205020404" pitchFamily="49" charset="0"/>
              <a:buChar char="o"/>
            </a:pPr>
            <a:r>
              <a:rPr lang="en-US" sz="1100" i="1" dirty="0">
                <a:effectLst/>
                <a:latin typeface="Calibri" panose="020F0502020204030204" pitchFamily="34" charset="0"/>
                <a:ea typeface="Calibri" panose="020F0502020204030204" pitchFamily="34" charset="0"/>
                <a:cs typeface="Arial" panose="020B0604020202020204" pitchFamily="34" charset="0"/>
              </a:rPr>
              <a:t>Asymptomatic infection is when a person is infected with a virus and will never feel any symptoms at all.</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Arial" panose="020B0604020202020204" pitchFamily="34" charset="0"/>
              </a:rPr>
              <a:t>Sample Script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Arial" panose="020B0604020202020204" pitchFamily="34" charset="0"/>
              </a:rPr>
              <a:t>“Let’s review the two ways people can be infected and not feel sick that Dr. Carlson mentioned in the video. ‘Pre-symptomatic infection’ means that a person is infected with a virus but hasn’t started feeling sick yet – but they probably will soon. ‘Asymptomatic infection’ means that a person is infected with a virus but does not feel any symptoms at all. As you heard from Dr. Carlson, this can make it harder to control the spread of infectious diseases, because people don’t always know that they have an infection, or that they’re contagious and can spread it to others.”</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8</a:t>
            </a:fld>
            <a:endParaRPr lang="en-US" dirty="0"/>
          </a:p>
        </p:txBody>
      </p:sp>
    </p:spTree>
    <p:extLst>
      <p:ext uri="{BB962C8B-B14F-4D97-AF65-F5344CB8AC3E}">
        <p14:creationId xmlns:p14="http://schemas.microsoft.com/office/powerpoint/2010/main" val="2429281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Arial" panose="020B0604020202020204" pitchFamily="34" charset="0"/>
              </a:rPr>
              <a:t>Facilitator Notes</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Arial" panose="020B0604020202020204" pitchFamily="34" charset="0"/>
              </a:rPr>
              <a:t>This slide has animation. When you advance to the slide, only the pictures of people will appear.</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Arial" panose="020B0604020202020204" pitchFamily="34" charset="0"/>
              </a:rPr>
              <a:t>Ask participants to look at the people on the slide and see if they can tell who is infected with COVID-19.</a:t>
            </a:r>
          </a:p>
          <a:p>
            <a:pPr marL="800100" marR="0" lvl="1"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Arial" panose="020B0604020202020204" pitchFamily="34" charset="0"/>
              </a:rPr>
              <a:t>Encourage participants to guess, either orally or in the chat, or both.</a:t>
            </a:r>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Arial" panose="020B0604020202020204" pitchFamily="34" charset="0"/>
              </a:rPr>
              <a:t>After participants have had a chance to respond, trigger animation to clarify that even people who seem healthy and exhibit no symptoms might have COVID-19 and be able to spread the SARS-CoV-2 virus.</a:t>
            </a:r>
          </a:p>
          <a:p>
            <a:pPr marL="0" marR="0">
              <a:lnSpc>
                <a:spcPct val="107000"/>
              </a:lnSpc>
              <a:spcBef>
                <a:spcPts val="0"/>
              </a:spcBef>
              <a:spcAft>
                <a:spcPts val="800"/>
              </a:spcAft>
            </a:pPr>
            <a:endParaRPr lang="en-US" sz="1200" b="1"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Arial" panose="020B0604020202020204" pitchFamily="34" charset="0"/>
              </a:rPr>
              <a:t>Sample Script</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Arial" panose="020B0604020202020204" pitchFamily="34" charset="0"/>
              </a:rPr>
              <a:t>“Now let’s do a little detective work. </a:t>
            </a:r>
            <a:r>
              <a:rPr lang="en-US" sz="1200" b="1" dirty="0">
                <a:effectLst/>
                <a:latin typeface="Calibri" panose="020F0502020204030204" pitchFamily="34" charset="0"/>
                <a:ea typeface="Calibri" panose="020F0502020204030204" pitchFamily="34" charset="0"/>
                <a:cs typeface="Arial" panose="020B0604020202020204" pitchFamily="34" charset="0"/>
              </a:rPr>
              <a:t>Can you guess which of these people has COVID-19 and may be contagious?</a:t>
            </a:r>
            <a:r>
              <a:rPr lang="en-US" sz="1200" b="0" dirty="0">
                <a:effectLst/>
                <a:latin typeface="Calibri" panose="020F0502020204030204" pitchFamily="34" charset="0"/>
                <a:ea typeface="Calibri" panose="020F0502020204030204" pitchFamily="34" charset="0"/>
                <a:cs typeface="Arial" panose="020B0604020202020204" pitchFamily="34" charset="0"/>
              </a:rPr>
              <a:t>”</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Arial" panose="020B0604020202020204" pitchFamily="34" charset="0"/>
              </a:rPr>
              <a:t>(</a:t>
            </a:r>
            <a:r>
              <a:rPr lang="en-US" sz="1200" i="1" dirty="0">
                <a:effectLst/>
                <a:latin typeface="Calibri" panose="020F0502020204030204" pitchFamily="34" charset="0"/>
                <a:ea typeface="Calibri" panose="020F0502020204030204" pitchFamily="34" charset="0"/>
                <a:cs typeface="Arial" panose="020B0604020202020204" pitchFamily="34" charset="0"/>
              </a:rPr>
              <a:t>Pause for responses.</a:t>
            </a:r>
            <a:r>
              <a:rPr lang="en-US" sz="1200" dirty="0">
                <a:effectLst/>
                <a:latin typeface="Calibri" panose="020F0502020204030204" pitchFamily="34" charset="0"/>
                <a:ea typeface="Calibri" panose="020F0502020204030204" pitchFamily="34" charset="0"/>
                <a:cs typeface="Arial" panose="020B0604020202020204" pitchFamily="34" charset="0"/>
              </a:rPr>
              <a:t>)</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Arial" panose="020B0604020202020204" pitchFamily="34" charset="0"/>
              </a:rPr>
              <a:t>“</a:t>
            </a:r>
            <a:r>
              <a:rPr lang="en-US" sz="1200" b="1" dirty="0">
                <a:effectLst/>
                <a:latin typeface="Calibri" panose="020F0502020204030204" pitchFamily="34" charset="0"/>
                <a:ea typeface="Calibri" panose="020F0502020204030204" pitchFamily="34" charset="0"/>
                <a:cs typeface="Arial" panose="020B0604020202020204" pitchFamily="34" charset="0"/>
              </a:rPr>
              <a:t>We can’t tell, can we? </a:t>
            </a:r>
            <a:r>
              <a:rPr lang="en-US" sz="1200" dirty="0">
                <a:effectLst/>
                <a:latin typeface="Calibri" panose="020F0502020204030204" pitchFamily="34" charset="0"/>
                <a:ea typeface="Calibri" panose="020F0502020204030204" pitchFamily="34" charset="0"/>
                <a:cs typeface="Arial" panose="020B0604020202020204" pitchFamily="34" charset="0"/>
              </a:rPr>
              <a:t>Lots of people are infected with the virus, but don’t show symptoms!”</a:t>
            </a:r>
          </a:p>
          <a:p>
            <a:endParaRPr lang="en-US" dirty="0"/>
          </a:p>
        </p:txBody>
      </p:sp>
      <p:sp>
        <p:nvSpPr>
          <p:cNvPr id="4" name="Slide Number Placeholder 3"/>
          <p:cNvSpPr>
            <a:spLocks noGrp="1"/>
          </p:cNvSpPr>
          <p:nvPr>
            <p:ph type="sldNum" sz="quarter" idx="5"/>
          </p:nvPr>
        </p:nvSpPr>
        <p:spPr/>
        <p:txBody>
          <a:bodyPr/>
          <a:lstStyle/>
          <a:p>
            <a:fld id="{17E6BA81-A339-465E-A6DB-AF889D274C9B}" type="slidenum">
              <a:rPr lang="en-US" smtClean="0"/>
              <a:t>9</a:t>
            </a:fld>
            <a:endParaRPr lang="en-US" dirty="0"/>
          </a:p>
        </p:txBody>
      </p:sp>
    </p:spTree>
    <p:extLst>
      <p:ext uri="{BB962C8B-B14F-4D97-AF65-F5344CB8AC3E}">
        <p14:creationId xmlns:p14="http://schemas.microsoft.com/office/powerpoint/2010/main" val="13835599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8D976-7CFE-4F59-A7EC-141BD6E7817D}"/>
              </a:ext>
            </a:extLst>
          </p:cNvPr>
          <p:cNvSpPr>
            <a:spLocks noGrp="1"/>
          </p:cNvSpPr>
          <p:nvPr>
            <p:ph type="ctrTitle"/>
          </p:nvPr>
        </p:nvSpPr>
        <p:spPr>
          <a:xfrm>
            <a:off x="673100" y="1122363"/>
            <a:ext cx="6229350" cy="2387600"/>
          </a:xfrm>
        </p:spPr>
        <p:txBody>
          <a:bodyPr anchor="b">
            <a:normAutofit/>
          </a:bodyPr>
          <a:lstStyle>
            <a:lvl1pPr algn="l">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D165009-C04E-42C8-B4F7-017855762FF4}"/>
              </a:ext>
            </a:extLst>
          </p:cNvPr>
          <p:cNvSpPr>
            <a:spLocks noGrp="1"/>
          </p:cNvSpPr>
          <p:nvPr>
            <p:ph type="subTitle" idx="1"/>
          </p:nvPr>
        </p:nvSpPr>
        <p:spPr>
          <a:xfrm>
            <a:off x="673100" y="3708400"/>
            <a:ext cx="6229350" cy="1259131"/>
          </a:xfrm>
        </p:spPr>
        <p:txBody>
          <a:bodyPr/>
          <a:lstStyle>
            <a:lvl1pPr marL="0" indent="0" algn="l">
              <a:buNone/>
              <a:defRPr sz="2400">
                <a:solidFill>
                  <a:schemeClr val="bg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996458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userDrawn="1"/>
        </p:nvSpPr>
        <p:spPr>
          <a:xfrm>
            <a:off x="0" y="0"/>
            <a:ext cx="5866296"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82640534-B2B5-4A62-BCD9-9076A5F4FB69}" type="slidenum">
              <a:rPr lang="en-US" smtClean="0"/>
              <a:pPr/>
              <a:t>‹#›</a:t>
            </a:fld>
            <a:endParaRPr lang="en-US" dirty="0"/>
          </a:p>
        </p:txBody>
      </p:sp>
    </p:spTree>
    <p:extLst>
      <p:ext uri="{BB962C8B-B14F-4D97-AF65-F5344CB8AC3E}">
        <p14:creationId xmlns:p14="http://schemas.microsoft.com/office/powerpoint/2010/main" val="4294390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userDrawn="1"/>
        </p:nvSpPr>
        <p:spPr>
          <a:xfrm>
            <a:off x="0" y="0"/>
            <a:ext cx="586629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82640534-B2B5-4A62-BCD9-9076A5F4FB69}" type="slidenum">
              <a:rPr lang="en-US" smtClean="0"/>
              <a:pPr/>
              <a:t>‹#›</a:t>
            </a:fld>
            <a:endParaRPr lang="en-US" dirty="0"/>
          </a:p>
        </p:txBody>
      </p:sp>
    </p:spTree>
    <p:extLst>
      <p:ext uri="{BB962C8B-B14F-4D97-AF65-F5344CB8AC3E}">
        <p14:creationId xmlns:p14="http://schemas.microsoft.com/office/powerpoint/2010/main" val="3593281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userDrawn="1"/>
        </p:nvSpPr>
        <p:spPr>
          <a:xfrm>
            <a:off x="0" y="0"/>
            <a:ext cx="586629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accent1"/>
                </a:solidFill>
              </a:defRPr>
            </a:lvl1pPr>
          </a:lstStyle>
          <a:p>
            <a:fld id="{82640534-B2B5-4A62-BCD9-9076A5F4FB69}" type="slidenum">
              <a:rPr lang="en-US" smtClean="0"/>
              <a:pPr/>
              <a:t>‹#›</a:t>
            </a:fld>
            <a:endParaRPr lang="en-US" dirty="0"/>
          </a:p>
        </p:txBody>
      </p:sp>
    </p:spTree>
    <p:extLst>
      <p:ext uri="{BB962C8B-B14F-4D97-AF65-F5344CB8AC3E}">
        <p14:creationId xmlns:p14="http://schemas.microsoft.com/office/powerpoint/2010/main" val="3617409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5_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7F578-ECBE-4488-B7CB-41F8F33517ED}"/>
              </a:ext>
            </a:extLst>
          </p:cNvPr>
          <p:cNvSpPr>
            <a:spLocks noGrp="1"/>
          </p:cNvSpPr>
          <p:nvPr>
            <p:ph type="title"/>
          </p:nvPr>
        </p:nvSpPr>
        <p:spPr>
          <a:xfrm>
            <a:off x="831850" y="1709738"/>
            <a:ext cx="10515600" cy="2852737"/>
          </a:xfrm>
        </p:spPr>
        <p:txBody>
          <a:bodyPr anchor="b">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CBCE1BF-138A-4724-8A67-70D24E72F093}"/>
              </a:ext>
            </a:extLst>
          </p:cNvPr>
          <p:cNvSpPr>
            <a:spLocks noGrp="1"/>
          </p:cNvSpPr>
          <p:nvPr>
            <p:ph type="body" idx="1"/>
          </p:nvPr>
        </p:nvSpPr>
        <p:spPr>
          <a:xfrm>
            <a:off x="831850" y="4699000"/>
            <a:ext cx="10515600" cy="1390650"/>
          </a:xfrm>
        </p:spPr>
        <p:txBody>
          <a:bodyPr/>
          <a:lstStyle>
            <a:lvl1pPr marL="0" indent="0">
              <a:buNone/>
              <a:defRPr sz="2400" b="1">
                <a:solidFill>
                  <a:schemeClr val="bg1"/>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EC3234-2342-4C9C-91CB-DE1B0E6AEF57}"/>
              </a:ext>
            </a:extLst>
          </p:cNvPr>
          <p:cNvSpPr>
            <a:spLocks noGrp="1"/>
          </p:cNvSpPr>
          <p:nvPr>
            <p:ph type="dt" sz="half" idx="10"/>
          </p:nvPr>
        </p:nvSpPr>
        <p:spPr/>
        <p:txBody>
          <a:bodyPr/>
          <a:lstStyle>
            <a:lvl1pPr>
              <a:defRPr>
                <a:solidFill>
                  <a:schemeClr val="bg1"/>
                </a:solidFill>
              </a:defRPr>
            </a:lvl1pPr>
          </a:lstStyle>
          <a:p>
            <a:fld id="{FE1CDE75-44D8-4A54-B83A-D0710A6DCC2E}" type="datetime1">
              <a:rPr lang="en-US" smtClean="0"/>
              <a:t>9/22/2021</a:t>
            </a:fld>
            <a:endParaRPr lang="en-US" dirty="0"/>
          </a:p>
        </p:txBody>
      </p:sp>
      <p:sp>
        <p:nvSpPr>
          <p:cNvPr id="5" name="Footer Placeholder 4">
            <a:extLst>
              <a:ext uri="{FF2B5EF4-FFF2-40B4-BE49-F238E27FC236}">
                <a16:creationId xmlns:a16="http://schemas.microsoft.com/office/drawing/2014/main" id="{18113471-7AE3-451D-8E7C-0DDAFEA2DED0}"/>
              </a:ext>
            </a:extLst>
          </p:cNvPr>
          <p:cNvSpPr>
            <a:spLocks noGrp="1"/>
          </p:cNvSpPr>
          <p:nvPr>
            <p:ph type="ftr" sz="quarter" idx="11"/>
          </p:nvPr>
        </p:nvSpPr>
        <p:spPr/>
        <p:txBody>
          <a:bodyPr/>
          <a:lstStyle>
            <a:lvl1pPr>
              <a:defRPr>
                <a:solidFill>
                  <a:schemeClr val="bg1"/>
                </a:solidFill>
              </a:defRPr>
            </a:lvl1pPr>
          </a:lstStyle>
          <a:p>
            <a:r>
              <a:rPr lang="en-US" dirty="0"/>
              <a:t>Pre-Symptomatic and Asymptomatic Spread</a:t>
            </a:r>
          </a:p>
        </p:txBody>
      </p:sp>
      <p:sp>
        <p:nvSpPr>
          <p:cNvPr id="6" name="Slide Number Placeholder 5">
            <a:extLst>
              <a:ext uri="{FF2B5EF4-FFF2-40B4-BE49-F238E27FC236}">
                <a16:creationId xmlns:a16="http://schemas.microsoft.com/office/drawing/2014/main" id="{6EE6252C-8E30-4E1D-AB7F-F29267835346}"/>
              </a:ext>
            </a:extLst>
          </p:cNvPr>
          <p:cNvSpPr>
            <a:spLocks noGrp="1"/>
          </p:cNvSpPr>
          <p:nvPr>
            <p:ph type="sldNum" sz="quarter" idx="12"/>
          </p:nvPr>
        </p:nvSpPr>
        <p:spPr/>
        <p:txBody>
          <a:bodyPr/>
          <a:lstStyle>
            <a:lvl1pPr>
              <a:defRPr>
                <a:solidFill>
                  <a:schemeClr val="bg1"/>
                </a:solidFill>
              </a:defRPr>
            </a:lvl1pPr>
          </a:lstStyle>
          <a:p>
            <a:fld id="{EF026F98-229B-48B0-BECF-EA1F5459ACF1}" type="slidenum">
              <a:rPr lang="en-US" smtClean="0"/>
              <a:t>‹#›</a:t>
            </a:fld>
            <a:endParaRPr lang="en-US" dirty="0"/>
          </a:p>
        </p:txBody>
      </p:sp>
    </p:spTree>
    <p:extLst>
      <p:ext uri="{BB962C8B-B14F-4D97-AF65-F5344CB8AC3E}">
        <p14:creationId xmlns:p14="http://schemas.microsoft.com/office/powerpoint/2010/main" val="2155856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52BE7C80-7A6A-46DE-8FD5-39CD5DB30419}" type="datetime1">
              <a:rPr lang="en-US" smtClean="0"/>
              <a:t>9/22/2021</a:t>
            </a:fld>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p:txBody>
          <a:bodyPr/>
          <a:lstStyle/>
          <a:p>
            <a:r>
              <a:rPr lang="en-US" dirty="0"/>
              <a:t>Pre-Symptomatic and Asymptomatic Spread</a:t>
            </a:r>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EF026F98-229B-48B0-BECF-EA1F5459ACF1}" type="slidenum">
              <a:rPr lang="en-US" smtClean="0"/>
              <a:t>‹#›</a:t>
            </a:fld>
            <a:endParaRPr lang="en-US" dirty="0"/>
          </a:p>
        </p:txBody>
      </p:sp>
    </p:spTree>
    <p:extLst>
      <p:ext uri="{BB962C8B-B14F-4D97-AF65-F5344CB8AC3E}">
        <p14:creationId xmlns:p14="http://schemas.microsoft.com/office/powerpoint/2010/main" val="1976017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D2B42-FA63-435E-AE9B-DF38F0D6BE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A82C3F-8EB3-45A5-BF47-F6C80F6E4D0F}"/>
              </a:ext>
            </a:extLst>
          </p:cNvPr>
          <p:cNvSpPr>
            <a:spLocks noGrp="1"/>
          </p:cNvSpPr>
          <p:nvPr>
            <p:ph type="dt" sz="half" idx="10"/>
          </p:nvPr>
        </p:nvSpPr>
        <p:spPr/>
        <p:txBody>
          <a:bodyPr/>
          <a:lstStyle/>
          <a:p>
            <a:fld id="{68319ABF-1A91-46BD-8CF9-62C3E276ABB2}" type="datetime1">
              <a:rPr lang="en-US" smtClean="0"/>
              <a:t>9/22/2021</a:t>
            </a:fld>
            <a:endParaRPr lang="en-US" dirty="0"/>
          </a:p>
        </p:txBody>
      </p:sp>
      <p:sp>
        <p:nvSpPr>
          <p:cNvPr id="4" name="Footer Placeholder 3">
            <a:extLst>
              <a:ext uri="{FF2B5EF4-FFF2-40B4-BE49-F238E27FC236}">
                <a16:creationId xmlns:a16="http://schemas.microsoft.com/office/drawing/2014/main" id="{9E4CA59F-1B3E-452E-9C3C-498A83A2CC21}"/>
              </a:ext>
            </a:extLst>
          </p:cNvPr>
          <p:cNvSpPr>
            <a:spLocks noGrp="1"/>
          </p:cNvSpPr>
          <p:nvPr>
            <p:ph type="ftr" sz="quarter" idx="11"/>
          </p:nvPr>
        </p:nvSpPr>
        <p:spPr/>
        <p:txBody>
          <a:bodyPr/>
          <a:lstStyle/>
          <a:p>
            <a:r>
              <a:rPr lang="en-US" dirty="0"/>
              <a:t>Pre-Symptomatic and Asymptomatic Spread</a:t>
            </a:r>
          </a:p>
        </p:txBody>
      </p:sp>
      <p:sp>
        <p:nvSpPr>
          <p:cNvPr id="5" name="Slide Number Placeholder 4">
            <a:extLst>
              <a:ext uri="{FF2B5EF4-FFF2-40B4-BE49-F238E27FC236}">
                <a16:creationId xmlns:a16="http://schemas.microsoft.com/office/drawing/2014/main" id="{9F996FA6-6FCD-4E59-B36F-E9002EBF2943}"/>
              </a:ext>
            </a:extLst>
          </p:cNvPr>
          <p:cNvSpPr>
            <a:spLocks noGrp="1"/>
          </p:cNvSpPr>
          <p:nvPr>
            <p:ph type="sldNum" sz="quarter" idx="12"/>
          </p:nvPr>
        </p:nvSpPr>
        <p:spPr/>
        <p:txBody>
          <a:bodyPr/>
          <a:lstStyle/>
          <a:p>
            <a:fld id="{EF026F98-229B-48B0-BECF-EA1F5459ACF1}" type="slidenum">
              <a:rPr lang="en-US" smtClean="0"/>
              <a:t>‹#›</a:t>
            </a:fld>
            <a:endParaRPr lang="en-US" dirty="0"/>
          </a:p>
        </p:txBody>
      </p:sp>
    </p:spTree>
    <p:extLst>
      <p:ext uri="{BB962C8B-B14F-4D97-AF65-F5344CB8AC3E}">
        <p14:creationId xmlns:p14="http://schemas.microsoft.com/office/powerpoint/2010/main" val="1467005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63951D-AE00-4FC1-A23A-DEC51C3E9DB6}"/>
              </a:ext>
            </a:extLst>
          </p:cNvPr>
          <p:cNvSpPr>
            <a:spLocks noGrp="1"/>
          </p:cNvSpPr>
          <p:nvPr>
            <p:ph type="dt" sz="half" idx="10"/>
          </p:nvPr>
        </p:nvSpPr>
        <p:spPr/>
        <p:txBody>
          <a:bodyPr/>
          <a:lstStyle/>
          <a:p>
            <a:fld id="{F2DC682A-1E79-4436-A37A-E96D771D10C4}" type="datetime1">
              <a:rPr lang="en-US" smtClean="0"/>
              <a:t>9/22/2021</a:t>
            </a:fld>
            <a:endParaRPr lang="en-US" dirty="0"/>
          </a:p>
        </p:txBody>
      </p:sp>
      <p:sp>
        <p:nvSpPr>
          <p:cNvPr id="3" name="Footer Placeholder 2">
            <a:extLst>
              <a:ext uri="{FF2B5EF4-FFF2-40B4-BE49-F238E27FC236}">
                <a16:creationId xmlns:a16="http://schemas.microsoft.com/office/drawing/2014/main" id="{889C634D-5FFC-459E-9031-9EE884BE87C0}"/>
              </a:ext>
            </a:extLst>
          </p:cNvPr>
          <p:cNvSpPr>
            <a:spLocks noGrp="1"/>
          </p:cNvSpPr>
          <p:nvPr>
            <p:ph type="ftr" sz="quarter" idx="11"/>
          </p:nvPr>
        </p:nvSpPr>
        <p:spPr/>
        <p:txBody>
          <a:bodyPr/>
          <a:lstStyle/>
          <a:p>
            <a:r>
              <a:rPr lang="en-US" dirty="0"/>
              <a:t>Pre-Symptomatic and Asymptomatic Spread</a:t>
            </a:r>
          </a:p>
        </p:txBody>
      </p:sp>
      <p:sp>
        <p:nvSpPr>
          <p:cNvPr id="4" name="Slide Number Placeholder 3">
            <a:extLst>
              <a:ext uri="{FF2B5EF4-FFF2-40B4-BE49-F238E27FC236}">
                <a16:creationId xmlns:a16="http://schemas.microsoft.com/office/drawing/2014/main" id="{E8EE1D95-AB3A-4DD2-9E4F-1AB2394ED401}"/>
              </a:ext>
            </a:extLst>
          </p:cNvPr>
          <p:cNvSpPr>
            <a:spLocks noGrp="1"/>
          </p:cNvSpPr>
          <p:nvPr>
            <p:ph type="sldNum" sz="quarter" idx="12"/>
          </p:nvPr>
        </p:nvSpPr>
        <p:spPr/>
        <p:txBody>
          <a:bodyPr/>
          <a:lstStyle/>
          <a:p>
            <a:fld id="{EF026F98-229B-48B0-BECF-EA1F5459ACF1}" type="slidenum">
              <a:rPr lang="en-US" smtClean="0"/>
              <a:t>‹#›</a:t>
            </a:fld>
            <a:endParaRPr lang="en-US" dirty="0"/>
          </a:p>
        </p:txBody>
      </p:sp>
    </p:spTree>
    <p:extLst>
      <p:ext uri="{BB962C8B-B14F-4D97-AF65-F5344CB8AC3E}">
        <p14:creationId xmlns:p14="http://schemas.microsoft.com/office/powerpoint/2010/main" val="4259642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0A4E-106C-469A-B8D7-8009DECC39D4}"/>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2F45C55-417D-4089-9C53-EE5F8AF8B496}"/>
              </a:ext>
            </a:extLst>
          </p:cNvPr>
          <p:cNvSpPr>
            <a:spLocks noGrp="1"/>
          </p:cNvSpPr>
          <p:nvPr>
            <p:ph sz="half" idx="1"/>
          </p:nvPr>
        </p:nvSpPr>
        <p:spPr>
          <a:xfrm>
            <a:off x="838200" y="1587501"/>
            <a:ext cx="5181600" cy="427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8A681E0-3CBD-440E-9068-62212A4CF2C3}"/>
              </a:ext>
            </a:extLst>
          </p:cNvPr>
          <p:cNvSpPr>
            <a:spLocks noGrp="1"/>
          </p:cNvSpPr>
          <p:nvPr>
            <p:ph sz="half" idx="2"/>
          </p:nvPr>
        </p:nvSpPr>
        <p:spPr>
          <a:xfrm>
            <a:off x="6172200" y="1587501"/>
            <a:ext cx="5181600" cy="427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CC2733B-AC8F-4260-A358-42B3313BEC7B}"/>
              </a:ext>
            </a:extLst>
          </p:cNvPr>
          <p:cNvSpPr>
            <a:spLocks noGrp="1"/>
          </p:cNvSpPr>
          <p:nvPr>
            <p:ph type="dt" sz="half" idx="10"/>
          </p:nvPr>
        </p:nvSpPr>
        <p:spPr/>
        <p:txBody>
          <a:bodyPr/>
          <a:lstStyle/>
          <a:p>
            <a:fld id="{E5293A54-1746-45B9-A5D2-E64B6D255201}" type="datetime1">
              <a:rPr lang="en-US" smtClean="0"/>
              <a:t>9/22/2021</a:t>
            </a:fld>
            <a:endParaRPr lang="en-US" dirty="0"/>
          </a:p>
        </p:txBody>
      </p:sp>
      <p:sp>
        <p:nvSpPr>
          <p:cNvPr id="6" name="Footer Placeholder 5">
            <a:extLst>
              <a:ext uri="{FF2B5EF4-FFF2-40B4-BE49-F238E27FC236}">
                <a16:creationId xmlns:a16="http://schemas.microsoft.com/office/drawing/2014/main" id="{349002C6-7870-4649-A303-8828C82468A5}"/>
              </a:ext>
            </a:extLst>
          </p:cNvPr>
          <p:cNvSpPr>
            <a:spLocks noGrp="1"/>
          </p:cNvSpPr>
          <p:nvPr>
            <p:ph type="ftr" sz="quarter" idx="11"/>
          </p:nvPr>
        </p:nvSpPr>
        <p:spPr/>
        <p:txBody>
          <a:bodyPr/>
          <a:lstStyle/>
          <a:p>
            <a:r>
              <a:rPr lang="en-US" dirty="0"/>
              <a:t>Pre-Symptomatic and Asymptomatic Spread</a:t>
            </a:r>
          </a:p>
        </p:txBody>
      </p:sp>
      <p:sp>
        <p:nvSpPr>
          <p:cNvPr id="7" name="Slide Number Placeholder 6">
            <a:extLst>
              <a:ext uri="{FF2B5EF4-FFF2-40B4-BE49-F238E27FC236}">
                <a16:creationId xmlns:a16="http://schemas.microsoft.com/office/drawing/2014/main" id="{C60B6C24-1505-4AA7-B679-DE79EA4867BA}"/>
              </a:ext>
            </a:extLst>
          </p:cNvPr>
          <p:cNvSpPr>
            <a:spLocks noGrp="1"/>
          </p:cNvSpPr>
          <p:nvPr>
            <p:ph type="sldNum" sz="quarter" idx="12"/>
          </p:nvPr>
        </p:nvSpPr>
        <p:spPr/>
        <p:txBody>
          <a:bodyPr/>
          <a:lstStyle/>
          <a:p>
            <a:fld id="{EF026F98-229B-48B0-BECF-EA1F5459ACF1}" type="slidenum">
              <a:rPr lang="en-US" smtClean="0"/>
              <a:t>‹#›</a:t>
            </a:fld>
            <a:endParaRPr lang="en-US" dirty="0"/>
          </a:p>
        </p:txBody>
      </p:sp>
    </p:spTree>
    <p:extLst>
      <p:ext uri="{BB962C8B-B14F-4D97-AF65-F5344CB8AC3E}">
        <p14:creationId xmlns:p14="http://schemas.microsoft.com/office/powerpoint/2010/main" val="3553046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821F0-6AE4-4FCB-8DEC-87128226799D}"/>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AFD542F1-4044-48D3-B6F1-7FFE55AB38DA}"/>
              </a:ext>
            </a:extLst>
          </p:cNvPr>
          <p:cNvSpPr>
            <a:spLocks noGrp="1"/>
          </p:cNvSpPr>
          <p:nvPr>
            <p:ph type="ftr" sz="quarter" idx="10"/>
          </p:nvPr>
        </p:nvSpPr>
        <p:spPr/>
        <p:txBody>
          <a:bodyPr/>
          <a:lstStyle/>
          <a:p>
            <a:r>
              <a:rPr lang="en-US"/>
              <a:t>Pre-Symptomatic and Asymptomatic Spread</a:t>
            </a:r>
            <a:endParaRPr lang="en-US" dirty="0"/>
          </a:p>
        </p:txBody>
      </p:sp>
      <p:sp>
        <p:nvSpPr>
          <p:cNvPr id="4" name="Slide Number Placeholder 3">
            <a:extLst>
              <a:ext uri="{FF2B5EF4-FFF2-40B4-BE49-F238E27FC236}">
                <a16:creationId xmlns:a16="http://schemas.microsoft.com/office/drawing/2014/main" id="{279D58B6-101C-4DD2-AB75-95FD509E5C0F}"/>
              </a:ext>
            </a:extLst>
          </p:cNvPr>
          <p:cNvSpPr>
            <a:spLocks noGrp="1"/>
          </p:cNvSpPr>
          <p:nvPr>
            <p:ph type="sldNum" sz="quarter" idx="11"/>
          </p:nvPr>
        </p:nvSpPr>
        <p:spPr/>
        <p:txBody>
          <a:bodyPr/>
          <a:lstStyle/>
          <a:p>
            <a:fld id="{EF026F98-229B-48B0-BECF-EA1F5459ACF1}" type="slidenum">
              <a:rPr lang="en-US" smtClean="0"/>
              <a:pPr/>
              <a:t>‹#›</a:t>
            </a:fld>
            <a:endParaRPr lang="en-US" dirty="0"/>
          </a:p>
        </p:txBody>
      </p:sp>
      <p:sp>
        <p:nvSpPr>
          <p:cNvPr id="5" name="Date Placeholder 4">
            <a:extLst>
              <a:ext uri="{FF2B5EF4-FFF2-40B4-BE49-F238E27FC236}">
                <a16:creationId xmlns:a16="http://schemas.microsoft.com/office/drawing/2014/main" id="{777F4D99-8A6C-4266-80C8-48917B104586}"/>
              </a:ext>
            </a:extLst>
          </p:cNvPr>
          <p:cNvSpPr>
            <a:spLocks noGrp="1"/>
          </p:cNvSpPr>
          <p:nvPr>
            <p:ph type="dt" sz="half" idx="12"/>
          </p:nvPr>
        </p:nvSpPr>
        <p:spPr/>
        <p:txBody>
          <a:bodyPr/>
          <a:lstStyle/>
          <a:p>
            <a:fld id="{DA67EDDE-51EA-4D67-BBD6-83A6549F28C6}" type="datetime1">
              <a:rPr lang="en-US" smtClean="0"/>
              <a:t>9/22/2021</a:t>
            </a:fld>
            <a:endParaRPr lang="en-US" dirty="0"/>
          </a:p>
        </p:txBody>
      </p:sp>
    </p:spTree>
    <p:extLst>
      <p:ext uri="{BB962C8B-B14F-4D97-AF65-F5344CB8AC3E}">
        <p14:creationId xmlns:p14="http://schemas.microsoft.com/office/powerpoint/2010/main" val="1931882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0A4E-106C-469A-B8D7-8009DECC39D4}"/>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2F45C55-417D-4089-9C53-EE5F8AF8B496}"/>
              </a:ext>
            </a:extLst>
          </p:cNvPr>
          <p:cNvSpPr>
            <a:spLocks noGrp="1"/>
          </p:cNvSpPr>
          <p:nvPr>
            <p:ph sz="half" idx="1"/>
          </p:nvPr>
        </p:nvSpPr>
        <p:spPr>
          <a:xfrm>
            <a:off x="838200" y="1587501"/>
            <a:ext cx="5181600" cy="15755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8A681E0-3CBD-440E-9068-62212A4CF2C3}"/>
              </a:ext>
            </a:extLst>
          </p:cNvPr>
          <p:cNvSpPr>
            <a:spLocks noGrp="1"/>
          </p:cNvSpPr>
          <p:nvPr>
            <p:ph sz="half" idx="2"/>
          </p:nvPr>
        </p:nvSpPr>
        <p:spPr>
          <a:xfrm>
            <a:off x="6172200" y="1587501"/>
            <a:ext cx="5181600" cy="15755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CC2733B-AC8F-4260-A358-42B3313BEC7B}"/>
              </a:ext>
            </a:extLst>
          </p:cNvPr>
          <p:cNvSpPr>
            <a:spLocks noGrp="1"/>
          </p:cNvSpPr>
          <p:nvPr>
            <p:ph type="dt" sz="half" idx="10"/>
          </p:nvPr>
        </p:nvSpPr>
        <p:spPr/>
        <p:txBody>
          <a:bodyPr/>
          <a:lstStyle/>
          <a:p>
            <a:fld id="{E5293A54-1746-45B9-A5D2-E64B6D255201}" type="datetime1">
              <a:rPr lang="en-US" smtClean="0"/>
              <a:t>9/22/2021</a:t>
            </a:fld>
            <a:endParaRPr lang="en-US" dirty="0"/>
          </a:p>
        </p:txBody>
      </p:sp>
      <p:sp>
        <p:nvSpPr>
          <p:cNvPr id="6" name="Footer Placeholder 5">
            <a:extLst>
              <a:ext uri="{FF2B5EF4-FFF2-40B4-BE49-F238E27FC236}">
                <a16:creationId xmlns:a16="http://schemas.microsoft.com/office/drawing/2014/main" id="{349002C6-7870-4649-A303-8828C82468A5}"/>
              </a:ext>
            </a:extLst>
          </p:cNvPr>
          <p:cNvSpPr>
            <a:spLocks noGrp="1"/>
          </p:cNvSpPr>
          <p:nvPr>
            <p:ph type="ftr" sz="quarter" idx="11"/>
          </p:nvPr>
        </p:nvSpPr>
        <p:spPr/>
        <p:txBody>
          <a:bodyPr/>
          <a:lstStyle/>
          <a:p>
            <a:r>
              <a:rPr lang="en-US" dirty="0"/>
              <a:t>Pre-Symptomatic and Asymptomatic Spread</a:t>
            </a:r>
          </a:p>
        </p:txBody>
      </p:sp>
      <p:sp>
        <p:nvSpPr>
          <p:cNvPr id="7" name="Slide Number Placeholder 6">
            <a:extLst>
              <a:ext uri="{FF2B5EF4-FFF2-40B4-BE49-F238E27FC236}">
                <a16:creationId xmlns:a16="http://schemas.microsoft.com/office/drawing/2014/main" id="{C60B6C24-1505-4AA7-B679-DE79EA4867BA}"/>
              </a:ext>
            </a:extLst>
          </p:cNvPr>
          <p:cNvSpPr>
            <a:spLocks noGrp="1"/>
          </p:cNvSpPr>
          <p:nvPr>
            <p:ph type="sldNum" sz="quarter" idx="12"/>
          </p:nvPr>
        </p:nvSpPr>
        <p:spPr/>
        <p:txBody>
          <a:bodyPr/>
          <a:lstStyle/>
          <a:p>
            <a:fld id="{EF026F98-229B-48B0-BECF-EA1F5459ACF1}" type="slidenum">
              <a:rPr lang="en-US" smtClean="0"/>
              <a:t>‹#›</a:t>
            </a:fld>
            <a:endParaRPr lang="en-US" dirty="0"/>
          </a:p>
        </p:txBody>
      </p:sp>
      <p:sp>
        <p:nvSpPr>
          <p:cNvPr id="8" name="Content Placeholder 2">
            <a:extLst>
              <a:ext uri="{FF2B5EF4-FFF2-40B4-BE49-F238E27FC236}">
                <a16:creationId xmlns:a16="http://schemas.microsoft.com/office/drawing/2014/main" id="{E0493544-CA80-449E-A3D4-A6021E1B4393}"/>
              </a:ext>
            </a:extLst>
          </p:cNvPr>
          <p:cNvSpPr>
            <a:spLocks noGrp="1"/>
          </p:cNvSpPr>
          <p:nvPr>
            <p:ph sz="half" idx="13"/>
          </p:nvPr>
        </p:nvSpPr>
        <p:spPr>
          <a:xfrm>
            <a:off x="838200" y="3531379"/>
            <a:ext cx="5181600" cy="15755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a:extLst>
              <a:ext uri="{FF2B5EF4-FFF2-40B4-BE49-F238E27FC236}">
                <a16:creationId xmlns:a16="http://schemas.microsoft.com/office/drawing/2014/main" id="{0446780D-5A51-48B3-93CC-794E9E226657}"/>
              </a:ext>
            </a:extLst>
          </p:cNvPr>
          <p:cNvSpPr>
            <a:spLocks noGrp="1"/>
          </p:cNvSpPr>
          <p:nvPr>
            <p:ph sz="half" idx="14"/>
          </p:nvPr>
        </p:nvSpPr>
        <p:spPr>
          <a:xfrm>
            <a:off x="6172200" y="3531379"/>
            <a:ext cx="5181600" cy="15755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76122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63951D-AE00-4FC1-A23A-DEC51C3E9DB6}"/>
              </a:ext>
            </a:extLst>
          </p:cNvPr>
          <p:cNvSpPr>
            <a:spLocks noGrp="1"/>
          </p:cNvSpPr>
          <p:nvPr>
            <p:ph type="dt" sz="half" idx="10"/>
          </p:nvPr>
        </p:nvSpPr>
        <p:spPr/>
        <p:txBody>
          <a:bodyPr/>
          <a:lstStyle/>
          <a:p>
            <a:fld id="{3FC9B89F-76ED-4BAA-B3CE-70574B31B07F}" type="datetime1">
              <a:rPr lang="en-US" smtClean="0"/>
              <a:t>9/22/2021</a:t>
            </a:fld>
            <a:endParaRPr lang="en-US" dirty="0"/>
          </a:p>
        </p:txBody>
      </p:sp>
      <p:sp>
        <p:nvSpPr>
          <p:cNvPr id="3" name="Footer Placeholder 2">
            <a:extLst>
              <a:ext uri="{FF2B5EF4-FFF2-40B4-BE49-F238E27FC236}">
                <a16:creationId xmlns:a16="http://schemas.microsoft.com/office/drawing/2014/main" id="{889C634D-5FFC-459E-9031-9EE884BE87C0}"/>
              </a:ext>
            </a:extLst>
          </p:cNvPr>
          <p:cNvSpPr>
            <a:spLocks noGrp="1"/>
          </p:cNvSpPr>
          <p:nvPr>
            <p:ph type="ftr" sz="quarter" idx="11"/>
          </p:nvPr>
        </p:nvSpPr>
        <p:spPr/>
        <p:txBody>
          <a:bodyPr/>
          <a:lstStyle/>
          <a:p>
            <a:r>
              <a:rPr lang="en-US" dirty="0"/>
              <a:t>Pre-Symptomatic and Asymptomatic Spread</a:t>
            </a:r>
          </a:p>
        </p:txBody>
      </p:sp>
      <p:sp>
        <p:nvSpPr>
          <p:cNvPr id="4" name="Slide Number Placeholder 3">
            <a:extLst>
              <a:ext uri="{FF2B5EF4-FFF2-40B4-BE49-F238E27FC236}">
                <a16:creationId xmlns:a16="http://schemas.microsoft.com/office/drawing/2014/main" id="{E8EE1D95-AB3A-4DD2-9E4F-1AB2394ED401}"/>
              </a:ext>
            </a:extLst>
          </p:cNvPr>
          <p:cNvSpPr>
            <a:spLocks noGrp="1"/>
          </p:cNvSpPr>
          <p:nvPr>
            <p:ph type="sldNum" sz="quarter" idx="12"/>
          </p:nvPr>
        </p:nvSpPr>
        <p:spPr/>
        <p:txBody>
          <a:bodyPr/>
          <a:lstStyle/>
          <a:p>
            <a:fld id="{EF026F98-229B-48B0-BECF-EA1F5459ACF1}" type="slidenum">
              <a:rPr lang="en-US" smtClean="0"/>
              <a:t>‹#›</a:t>
            </a:fld>
            <a:endParaRPr lang="en-US" dirty="0"/>
          </a:p>
        </p:txBody>
      </p:sp>
      <p:grpSp>
        <p:nvGrpSpPr>
          <p:cNvPr id="5" name="Group 4">
            <a:extLst>
              <a:ext uri="{FF2B5EF4-FFF2-40B4-BE49-F238E27FC236}">
                <a16:creationId xmlns:a16="http://schemas.microsoft.com/office/drawing/2014/main" id="{A0E4A418-0379-469B-A5FA-497074BCAFB1}"/>
              </a:ext>
            </a:extLst>
          </p:cNvPr>
          <p:cNvGrpSpPr/>
          <p:nvPr/>
        </p:nvGrpSpPr>
        <p:grpSpPr>
          <a:xfrm>
            <a:off x="0" y="544094"/>
            <a:ext cx="12198096" cy="75418"/>
            <a:chOff x="0" y="508050"/>
            <a:chExt cx="12083145" cy="71839"/>
          </a:xfrm>
        </p:grpSpPr>
        <p:sp>
          <p:nvSpPr>
            <p:cNvPr id="6" name="Rectangle 5">
              <a:extLst>
                <a:ext uri="{FF2B5EF4-FFF2-40B4-BE49-F238E27FC236}">
                  <a16:creationId xmlns:a16="http://schemas.microsoft.com/office/drawing/2014/main" id="{5FF6C4F7-6CA0-4C44-8CFA-036EA47BF716}"/>
                </a:ext>
              </a:extLst>
            </p:cNvPr>
            <p:cNvSpPr/>
            <p:nvPr userDrawn="1"/>
          </p:nvSpPr>
          <p:spPr>
            <a:xfrm>
              <a:off x="0" y="508050"/>
              <a:ext cx="2416629" cy="718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9B15269-74BB-40CA-83DF-0BA91FDD934D}"/>
                </a:ext>
              </a:extLst>
            </p:cNvPr>
            <p:cNvSpPr/>
            <p:nvPr userDrawn="1"/>
          </p:nvSpPr>
          <p:spPr>
            <a:xfrm>
              <a:off x="2416629" y="508050"/>
              <a:ext cx="2416629" cy="718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C0C183DD-2AB7-419D-AC1F-48F96B8C737B}"/>
                </a:ext>
              </a:extLst>
            </p:cNvPr>
            <p:cNvSpPr/>
            <p:nvPr userDrawn="1"/>
          </p:nvSpPr>
          <p:spPr>
            <a:xfrm>
              <a:off x="4833258" y="508050"/>
              <a:ext cx="2416629" cy="718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90A87FA-C8F6-4F4A-9EDE-1FBB75FBC7FF}"/>
                </a:ext>
              </a:extLst>
            </p:cNvPr>
            <p:cNvSpPr/>
            <p:nvPr userDrawn="1"/>
          </p:nvSpPr>
          <p:spPr>
            <a:xfrm>
              <a:off x="7249887" y="508050"/>
              <a:ext cx="2416629" cy="718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8AE5FDE-2586-4742-A683-929855676D58}"/>
                </a:ext>
              </a:extLst>
            </p:cNvPr>
            <p:cNvSpPr/>
            <p:nvPr userDrawn="1"/>
          </p:nvSpPr>
          <p:spPr>
            <a:xfrm>
              <a:off x="9666516" y="508050"/>
              <a:ext cx="2416629" cy="71839"/>
            </a:xfrm>
            <a:prstGeom prst="rect">
              <a:avLst/>
            </a:prstGeom>
            <a:solidFill>
              <a:srgbClr val="AED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ext&#10;&#10;Description automatically generated">
            <a:extLst>
              <a:ext uri="{FF2B5EF4-FFF2-40B4-BE49-F238E27FC236}">
                <a16:creationId xmlns:a16="http://schemas.microsoft.com/office/drawing/2014/main" id="{785764E6-D129-48F9-9778-2C991567CC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533" y="5918199"/>
            <a:ext cx="2139100" cy="803275"/>
          </a:xfrm>
          <a:prstGeom prst="rect">
            <a:avLst/>
          </a:prstGeom>
        </p:spPr>
      </p:pic>
    </p:spTree>
    <p:extLst>
      <p:ext uri="{BB962C8B-B14F-4D97-AF65-F5344CB8AC3E}">
        <p14:creationId xmlns:p14="http://schemas.microsoft.com/office/powerpoint/2010/main" val="1321772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userDrawn="1"/>
        </p:nvSpPr>
        <p:spPr>
          <a:xfrm>
            <a:off x="0" y="0"/>
            <a:ext cx="586629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82640534-B2B5-4A62-BCD9-9076A5F4FB69}" type="slidenum">
              <a:rPr lang="en-US" smtClean="0"/>
              <a:pPr/>
              <a:t>‹#›</a:t>
            </a:fld>
            <a:endParaRPr lang="en-US" dirty="0"/>
          </a:p>
        </p:txBody>
      </p:sp>
    </p:spTree>
    <p:extLst>
      <p:ext uri="{BB962C8B-B14F-4D97-AF65-F5344CB8AC3E}">
        <p14:creationId xmlns:p14="http://schemas.microsoft.com/office/powerpoint/2010/main" val="4117187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F923CF-412C-49F5-8BA7-99868F594A8E}"/>
              </a:ext>
            </a:extLst>
          </p:cNvPr>
          <p:cNvSpPr/>
          <p:nvPr/>
        </p:nvSpPr>
        <p:spPr>
          <a:xfrm>
            <a:off x="0" y="0"/>
            <a:ext cx="12192000" cy="1143000"/>
          </a:xfrm>
          <a:prstGeom prst="rect">
            <a:avLst/>
          </a:prstGeom>
          <a:solidFill>
            <a:srgbClr val="136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C66BA271-D5F8-4CC2-A01B-97CF4229F48F}"/>
              </a:ext>
            </a:extLst>
          </p:cNvPr>
          <p:cNvGrpSpPr/>
          <p:nvPr/>
        </p:nvGrpSpPr>
        <p:grpSpPr>
          <a:xfrm>
            <a:off x="0" y="1096544"/>
            <a:ext cx="12198096" cy="75418"/>
            <a:chOff x="0" y="508050"/>
            <a:chExt cx="12083145" cy="71839"/>
          </a:xfrm>
        </p:grpSpPr>
        <p:sp>
          <p:nvSpPr>
            <p:cNvPr id="10" name="Rectangle 9">
              <a:extLst>
                <a:ext uri="{FF2B5EF4-FFF2-40B4-BE49-F238E27FC236}">
                  <a16:creationId xmlns:a16="http://schemas.microsoft.com/office/drawing/2014/main" id="{C40C610A-79DF-44F3-AE20-BB3B587E0D5B}"/>
                </a:ext>
              </a:extLst>
            </p:cNvPr>
            <p:cNvSpPr/>
            <p:nvPr userDrawn="1"/>
          </p:nvSpPr>
          <p:spPr>
            <a:xfrm>
              <a:off x="0" y="508050"/>
              <a:ext cx="2416629" cy="718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Rectangle 10">
              <a:extLst>
                <a:ext uri="{FF2B5EF4-FFF2-40B4-BE49-F238E27FC236}">
                  <a16:creationId xmlns:a16="http://schemas.microsoft.com/office/drawing/2014/main" id="{A68D1D5A-87CB-4111-9332-4D55C89642E0}"/>
                </a:ext>
              </a:extLst>
            </p:cNvPr>
            <p:cNvSpPr/>
            <p:nvPr userDrawn="1"/>
          </p:nvSpPr>
          <p:spPr>
            <a:xfrm>
              <a:off x="2416629" y="508050"/>
              <a:ext cx="2416629" cy="718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2" name="Rectangle 11">
              <a:extLst>
                <a:ext uri="{FF2B5EF4-FFF2-40B4-BE49-F238E27FC236}">
                  <a16:creationId xmlns:a16="http://schemas.microsoft.com/office/drawing/2014/main" id="{24B97401-B00B-4EE7-B040-B2162037D4FE}"/>
                </a:ext>
              </a:extLst>
            </p:cNvPr>
            <p:cNvSpPr/>
            <p:nvPr userDrawn="1"/>
          </p:nvSpPr>
          <p:spPr>
            <a:xfrm>
              <a:off x="4833258" y="508050"/>
              <a:ext cx="2416629" cy="718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Rectangle 13">
              <a:extLst>
                <a:ext uri="{FF2B5EF4-FFF2-40B4-BE49-F238E27FC236}">
                  <a16:creationId xmlns:a16="http://schemas.microsoft.com/office/drawing/2014/main" id="{FF11E7FD-A552-4CC7-B99A-DA54D7633AD5}"/>
                </a:ext>
              </a:extLst>
            </p:cNvPr>
            <p:cNvSpPr/>
            <p:nvPr userDrawn="1"/>
          </p:nvSpPr>
          <p:spPr>
            <a:xfrm>
              <a:off x="7249887" y="508050"/>
              <a:ext cx="2416629" cy="718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5" name="Rectangle 14">
              <a:extLst>
                <a:ext uri="{FF2B5EF4-FFF2-40B4-BE49-F238E27FC236}">
                  <a16:creationId xmlns:a16="http://schemas.microsoft.com/office/drawing/2014/main" id="{2A3D0825-1551-4DE5-BD0E-4C0D41D1E984}"/>
                </a:ext>
              </a:extLst>
            </p:cNvPr>
            <p:cNvSpPr/>
            <p:nvPr userDrawn="1"/>
          </p:nvSpPr>
          <p:spPr>
            <a:xfrm>
              <a:off x="9666516" y="508050"/>
              <a:ext cx="2416629" cy="71839"/>
            </a:xfrm>
            <a:prstGeom prst="rect">
              <a:avLst/>
            </a:prstGeom>
            <a:solidFill>
              <a:srgbClr val="AED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grpSp>
      <p:pic>
        <p:nvPicPr>
          <p:cNvPr id="13" name="Picture 12" descr="Text&#10;&#10;Description automatically generated">
            <a:extLst>
              <a:ext uri="{FF2B5EF4-FFF2-40B4-BE49-F238E27FC236}">
                <a16:creationId xmlns:a16="http://schemas.microsoft.com/office/drawing/2014/main" id="{7B50931E-2EBE-4B9A-87D2-81207D1EFE3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40533" y="5918199"/>
            <a:ext cx="2139100" cy="803275"/>
          </a:xfrm>
          <a:prstGeom prst="rect">
            <a:avLst/>
          </a:prstGeom>
        </p:spPr>
      </p:pic>
      <p:sp>
        <p:nvSpPr>
          <p:cNvPr id="2" name="Title Placeholder 1">
            <a:extLst>
              <a:ext uri="{FF2B5EF4-FFF2-40B4-BE49-F238E27FC236}">
                <a16:creationId xmlns:a16="http://schemas.microsoft.com/office/drawing/2014/main" id="{991C2E39-81A1-4664-BB51-1CA2B869B103}"/>
              </a:ext>
            </a:extLst>
          </p:cNvPr>
          <p:cNvSpPr>
            <a:spLocks noGrp="1"/>
          </p:cNvSpPr>
          <p:nvPr>
            <p:ph type="title"/>
          </p:nvPr>
        </p:nvSpPr>
        <p:spPr>
          <a:xfrm>
            <a:off x="838200" y="238125"/>
            <a:ext cx="10515600" cy="70245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C1C455-AA5E-419F-B62C-4ED87EAE3D69}"/>
              </a:ext>
            </a:extLst>
          </p:cNvPr>
          <p:cNvSpPr>
            <a:spLocks noGrp="1"/>
          </p:cNvSpPr>
          <p:nvPr>
            <p:ph type="body" idx="1"/>
          </p:nvPr>
        </p:nvSpPr>
        <p:spPr>
          <a:xfrm>
            <a:off x="838200" y="1600200"/>
            <a:ext cx="10515600" cy="431799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8D3C611C-30A4-4F04-8ED3-9DAD22433B84}"/>
              </a:ext>
            </a:extLst>
          </p:cNvPr>
          <p:cNvSpPr>
            <a:spLocks noGrp="1"/>
          </p:cNvSpPr>
          <p:nvPr>
            <p:ph type="ftr" sz="quarter" idx="3"/>
          </p:nvPr>
        </p:nvSpPr>
        <p:spPr>
          <a:xfrm>
            <a:off x="4680857" y="6410780"/>
            <a:ext cx="6395357"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r>
              <a:rPr lang="en-US" dirty="0"/>
              <a:t>Pre-Symptomatic and Asymptomatic Spread</a:t>
            </a:r>
          </a:p>
        </p:txBody>
      </p:sp>
      <p:sp>
        <p:nvSpPr>
          <p:cNvPr id="6" name="Slide Number Placeholder 5">
            <a:extLst>
              <a:ext uri="{FF2B5EF4-FFF2-40B4-BE49-F238E27FC236}">
                <a16:creationId xmlns:a16="http://schemas.microsoft.com/office/drawing/2014/main" id="{79B5286E-42F1-4E16-BED0-F8917B0AF489}"/>
              </a:ext>
            </a:extLst>
          </p:cNvPr>
          <p:cNvSpPr>
            <a:spLocks noGrp="1"/>
          </p:cNvSpPr>
          <p:nvPr>
            <p:ph type="sldNum" sz="quarter" idx="4"/>
          </p:nvPr>
        </p:nvSpPr>
        <p:spPr>
          <a:xfrm>
            <a:off x="11353800" y="6410780"/>
            <a:ext cx="620486"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EF026F98-229B-48B0-BECF-EA1F5459ACF1}" type="slidenum">
              <a:rPr lang="en-US" smtClean="0"/>
              <a:pPr/>
              <a:t>‹#›</a:t>
            </a:fld>
            <a:endParaRPr lang="en-US" dirty="0"/>
          </a:p>
        </p:txBody>
      </p:sp>
      <p:sp>
        <p:nvSpPr>
          <p:cNvPr id="4" name="Date Placeholder 3">
            <a:extLst>
              <a:ext uri="{FF2B5EF4-FFF2-40B4-BE49-F238E27FC236}">
                <a16:creationId xmlns:a16="http://schemas.microsoft.com/office/drawing/2014/main" id="{8742E50E-A16E-4403-B0B9-284DF3835470}"/>
              </a:ext>
            </a:extLst>
          </p:cNvPr>
          <p:cNvSpPr>
            <a:spLocks noGrp="1"/>
          </p:cNvSpPr>
          <p:nvPr>
            <p:ph type="dt" sz="half" idx="2"/>
          </p:nvPr>
        </p:nvSpPr>
        <p:spPr>
          <a:xfrm>
            <a:off x="2615778" y="6410779"/>
            <a:ext cx="1787494"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DA67EDDE-51EA-4D67-BBD6-83A6549F28C6}" type="datetime1">
              <a:rPr lang="en-US" smtClean="0"/>
              <a:t>9/22/2021</a:t>
            </a:fld>
            <a:endParaRPr lang="en-US" dirty="0"/>
          </a:p>
        </p:txBody>
      </p:sp>
    </p:spTree>
    <p:extLst>
      <p:ext uri="{BB962C8B-B14F-4D97-AF65-F5344CB8AC3E}">
        <p14:creationId xmlns:p14="http://schemas.microsoft.com/office/powerpoint/2010/main" val="14639310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88" r:id="rId6"/>
    <p:sldLayoutId id="2147483689" r:id="rId7"/>
    <p:sldLayoutId id="2147483666" r:id="rId8"/>
    <p:sldLayoutId id="2147483684" r:id="rId9"/>
    <p:sldLayoutId id="2147483685" r:id="rId10"/>
    <p:sldLayoutId id="2147483686" r:id="rId11"/>
    <p:sldLayoutId id="2147483687" r:id="rId12"/>
    <p:sldLayoutId id="2147483671" r:id="rId13"/>
  </p:sldLayoutIdLst>
  <p:hf hdr="0" dt="0"/>
  <p:txStyles>
    <p:titleStyle>
      <a:lvl1pPr algn="l" defTabSz="914400" rtl="0" eaLnBrk="1" latinLnBrk="0" hangingPunct="1">
        <a:lnSpc>
          <a:spcPct val="90000"/>
        </a:lnSpc>
        <a:spcBef>
          <a:spcPct val="0"/>
        </a:spcBef>
        <a:buNone/>
        <a:defRPr sz="3000" b="1" kern="1200" cap="all" baseline="0">
          <a:solidFill>
            <a:schemeClr val="bg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5000"/>
        </a:lnSpc>
        <a:spcBef>
          <a:spcPts val="12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5000"/>
        </a:lnSpc>
        <a:spcBef>
          <a:spcPts val="500"/>
        </a:spcBef>
        <a:buClrTx/>
        <a:buSzPct val="90000"/>
        <a:buFont typeface="Wingdings" panose="05000000000000000000" pitchFamily="2" charset="2"/>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5000"/>
        </a:lnSpc>
        <a:spcBef>
          <a:spcPts val="500"/>
        </a:spcBef>
        <a:buFont typeface="Courier New" panose="02070309020205020404" pitchFamily="49" charset="0"/>
        <a:buChar char="o"/>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5000"/>
        </a:lnSpc>
        <a:spcBef>
          <a:spcPts val="500"/>
        </a:spcBef>
        <a:buFont typeface="Century Gothic" panose="020B0502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5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tools.cdc.gov/campaignproxyservice/subscriptions.aspx?topic_id=USCDC_2104" TargetMode="External"/><Relationship Id="rId3" Type="http://schemas.openxmlformats.org/officeDocument/2006/relationships/notesSlide" Target="../notesSlides/notesSlide15.xml"/><Relationship Id="rId7" Type="http://schemas.openxmlformats.org/officeDocument/2006/relationships/hyperlink" Target="https://www.youtube.com/playlist?list=PLvrp9iOILTQZQGtDnSDGViKDdRtIc13VX" TargetMode="Externa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hyperlink" Target="https://twitter.com/CDC_Firstline" TargetMode="External"/><Relationship Id="rId5" Type="http://schemas.openxmlformats.org/officeDocument/2006/relationships/hyperlink" Target="https://www.facebook.com/CDCProjectFirstline" TargetMode="External"/><Relationship Id="rId4" Type="http://schemas.openxmlformats.org/officeDocument/2006/relationships/hyperlink" Target="http://www.cdc.gov/ProjectFirstline"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8.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ags" Target="../tags/tag3.xml"/><Relationship Id="rId5" Type="http://schemas.openxmlformats.org/officeDocument/2006/relationships/image" Target="../media/image7.png"/><Relationship Id="rId4" Type="http://schemas.openxmlformats.org/officeDocument/2006/relationships/hyperlink" Target="http://bit.ly/HowCOVIDSpreadsWhenNotSick"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6FDAB6A7-F2B8-4DDC-AFB8-7D7006A692D8}"/>
              </a:ext>
            </a:extLst>
          </p:cNvPr>
          <p:cNvSpPr>
            <a:spLocks noGrp="1"/>
          </p:cNvSpPr>
          <p:nvPr>
            <p:ph type="ctrTitle"/>
          </p:nvPr>
        </p:nvSpPr>
        <p:spPr/>
        <p:txBody>
          <a:bodyPr>
            <a:normAutofit/>
          </a:bodyPr>
          <a:lstStyle/>
          <a:p>
            <a:r>
              <a:rPr lang="en-US" dirty="0">
                <a:solidFill>
                  <a:schemeClr val="accent6"/>
                </a:solidFill>
              </a:rPr>
              <a:t>TOPIC 14: </a:t>
            </a:r>
            <a:br>
              <a:rPr lang="en-US" dirty="0"/>
            </a:br>
            <a:r>
              <a:rPr lang="en-US" dirty="0"/>
              <a:t>asymptomatic spread of COVID-19</a:t>
            </a:r>
          </a:p>
        </p:txBody>
      </p:sp>
      <p:sp>
        <p:nvSpPr>
          <p:cNvPr id="23" name="Subtitle 22">
            <a:extLst>
              <a:ext uri="{FF2B5EF4-FFF2-40B4-BE49-F238E27FC236}">
                <a16:creationId xmlns:a16="http://schemas.microsoft.com/office/drawing/2014/main" id="{83E8E6B0-B8BA-427C-9E26-61A1BD61FD9A}"/>
              </a:ext>
            </a:extLst>
          </p:cNvPr>
          <p:cNvSpPr>
            <a:spLocks noGrp="1"/>
          </p:cNvSpPr>
          <p:nvPr>
            <p:ph type="subTitle" idx="1"/>
          </p:nvPr>
        </p:nvSpPr>
        <p:spPr>
          <a:xfrm>
            <a:off x="5497764" y="5887627"/>
            <a:ext cx="6229350" cy="465047"/>
          </a:xfrm>
        </p:spPr>
        <p:txBody>
          <a:bodyPr/>
          <a:lstStyle/>
          <a:p>
            <a:pPr algn="r"/>
            <a:r>
              <a:rPr lang="en-US" dirty="0">
                <a:solidFill>
                  <a:schemeClr val="tx1">
                    <a:lumMod val="65000"/>
                    <a:lumOff val="35000"/>
                  </a:schemeClr>
                </a:solidFill>
              </a:rPr>
              <a:t>Date of Training</a:t>
            </a:r>
          </a:p>
        </p:txBody>
      </p:sp>
      <p:pic>
        <p:nvPicPr>
          <p:cNvPr id="4" name="Picture 3" descr="Logo: Project Firstline, CDC's National Training Collaborative for Healthcare Infection Prevention &amp; Control">
            <a:extLst>
              <a:ext uri="{FF2B5EF4-FFF2-40B4-BE49-F238E27FC236}">
                <a16:creationId xmlns:a16="http://schemas.microsoft.com/office/drawing/2014/main" id="{B6D50FC2-E9EA-41F5-8328-6E6E630F23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973" y="5554857"/>
            <a:ext cx="2644007" cy="992878"/>
          </a:xfrm>
          <a:prstGeom prst="rect">
            <a:avLst/>
          </a:prstGeom>
        </p:spPr>
      </p:pic>
    </p:spTree>
    <p:custDataLst>
      <p:tags r:id="rId1"/>
    </p:custDataLst>
    <p:extLst>
      <p:ext uri="{BB962C8B-B14F-4D97-AF65-F5344CB8AC3E}">
        <p14:creationId xmlns:p14="http://schemas.microsoft.com/office/powerpoint/2010/main" val="546673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DBD060-19C2-429E-8A8E-4F8A8816012E}"/>
              </a:ext>
            </a:extLst>
          </p:cNvPr>
          <p:cNvSpPr>
            <a:spLocks noGrp="1"/>
          </p:cNvSpPr>
          <p:nvPr>
            <p:ph type="title"/>
          </p:nvPr>
        </p:nvSpPr>
        <p:spPr/>
        <p:txBody>
          <a:bodyPr/>
          <a:lstStyle/>
          <a:p>
            <a:r>
              <a:rPr lang="en-US" dirty="0"/>
              <a:t>Did you know?	</a:t>
            </a:r>
          </a:p>
        </p:txBody>
      </p:sp>
      <p:sp>
        <p:nvSpPr>
          <p:cNvPr id="5" name="Text Placeholder 4">
            <a:extLst>
              <a:ext uri="{FF2B5EF4-FFF2-40B4-BE49-F238E27FC236}">
                <a16:creationId xmlns:a16="http://schemas.microsoft.com/office/drawing/2014/main" id="{DE2EF384-15D4-493F-B84C-4F0E178535B0}"/>
              </a:ext>
            </a:extLst>
          </p:cNvPr>
          <p:cNvSpPr>
            <a:spLocks noGrp="1"/>
          </p:cNvSpPr>
          <p:nvPr>
            <p:ph sz="half" idx="1"/>
          </p:nvPr>
        </p:nvSpPr>
        <p:spPr>
          <a:xfrm>
            <a:off x="838200" y="1587501"/>
            <a:ext cx="4348397" cy="4279900"/>
          </a:xfrm>
        </p:spPr>
        <p:txBody>
          <a:bodyPr/>
          <a:lstStyle/>
          <a:p>
            <a:pPr marL="0" indent="0">
              <a:buNone/>
            </a:pPr>
            <a:r>
              <a:rPr lang="en-US" dirty="0"/>
              <a:t>The flu can also be spread by people who are </a:t>
            </a:r>
            <a:r>
              <a:rPr lang="en-US" b="1" dirty="0">
                <a:solidFill>
                  <a:schemeClr val="accent1"/>
                </a:solidFill>
              </a:rPr>
              <a:t>pre-symptomatic</a:t>
            </a:r>
            <a:r>
              <a:rPr lang="en-US" dirty="0"/>
              <a:t> or </a:t>
            </a:r>
            <a:r>
              <a:rPr lang="en-US" b="1" dirty="0">
                <a:solidFill>
                  <a:schemeClr val="accent1"/>
                </a:solidFill>
              </a:rPr>
              <a:t>asymptomatic</a:t>
            </a:r>
            <a:r>
              <a:rPr lang="en-US" dirty="0"/>
              <a:t>. </a:t>
            </a:r>
          </a:p>
        </p:txBody>
      </p:sp>
      <p:sp>
        <p:nvSpPr>
          <p:cNvPr id="6" name="Content Placeholder 5">
            <a:extLst>
              <a:ext uri="{FF2B5EF4-FFF2-40B4-BE49-F238E27FC236}">
                <a16:creationId xmlns:a16="http://schemas.microsoft.com/office/drawing/2014/main" id="{FCF34A0A-0870-4284-9BA5-0930420FFE42}"/>
              </a:ext>
            </a:extLst>
          </p:cNvPr>
          <p:cNvSpPr>
            <a:spLocks noGrp="1"/>
          </p:cNvSpPr>
          <p:nvPr>
            <p:ph sz="half" idx="2"/>
          </p:nvPr>
        </p:nvSpPr>
        <p:spPr>
          <a:xfrm>
            <a:off x="5336499" y="1587501"/>
            <a:ext cx="6017302" cy="4279900"/>
          </a:xfrm>
        </p:spPr>
        <p:txBody>
          <a:bodyPr/>
          <a:lstStyle/>
          <a:p>
            <a:pPr marL="0" indent="0">
              <a:buNone/>
            </a:pPr>
            <a:r>
              <a:rPr lang="en-US" sz="2400" dirty="0"/>
              <a:t>People with flu are most contagious 3-4 days after their illness begins.</a:t>
            </a:r>
          </a:p>
          <a:p>
            <a:pPr marL="0" indent="0">
              <a:buNone/>
            </a:pPr>
            <a:r>
              <a:rPr lang="en-US" sz="2400" dirty="0"/>
              <a:t>Some otherwise healthy adults may be able to infect others beginning 1 day before symptoms develop and up to 5-7 days after becoming sick. </a:t>
            </a:r>
          </a:p>
          <a:p>
            <a:pPr marL="0" indent="0">
              <a:buNone/>
            </a:pPr>
            <a:r>
              <a:rPr lang="en-US" sz="2400" dirty="0"/>
              <a:t>Some people, especially young children and people with weakened immune systems, might be able to infect others with flu viruses for an even longer time.</a:t>
            </a:r>
          </a:p>
        </p:txBody>
      </p:sp>
      <p:sp>
        <p:nvSpPr>
          <p:cNvPr id="8" name="Footer Placeholder 3">
            <a:extLst>
              <a:ext uri="{FF2B5EF4-FFF2-40B4-BE49-F238E27FC236}">
                <a16:creationId xmlns:a16="http://schemas.microsoft.com/office/drawing/2014/main" id="{681F9472-E9D5-4B8F-A87F-8C68721678E6}"/>
              </a:ext>
            </a:extLst>
          </p:cNvPr>
          <p:cNvSpPr>
            <a:spLocks noGrp="1"/>
          </p:cNvSpPr>
          <p:nvPr>
            <p:ph type="ftr" sz="quarter" idx="11"/>
          </p:nvPr>
        </p:nvSpPr>
        <p:spPr>
          <a:xfrm>
            <a:off x="4680857" y="6410780"/>
            <a:ext cx="6395357" cy="365125"/>
          </a:xfrm>
        </p:spPr>
        <p:txBody>
          <a:bodyPr/>
          <a:lstStyle/>
          <a:p>
            <a:r>
              <a:rPr lang="en-US" dirty="0"/>
              <a:t>Asymptomatic Spread of COVID-19</a:t>
            </a:r>
          </a:p>
        </p:txBody>
      </p:sp>
      <p:sp>
        <p:nvSpPr>
          <p:cNvPr id="2" name="Slide Number Placeholder 1">
            <a:extLst>
              <a:ext uri="{FF2B5EF4-FFF2-40B4-BE49-F238E27FC236}">
                <a16:creationId xmlns:a16="http://schemas.microsoft.com/office/drawing/2014/main" id="{046063E4-26CA-409C-A517-FB2D58967B51}"/>
              </a:ext>
            </a:extLst>
          </p:cNvPr>
          <p:cNvSpPr>
            <a:spLocks noGrp="1"/>
          </p:cNvSpPr>
          <p:nvPr>
            <p:ph type="sldNum" sz="quarter" idx="12"/>
          </p:nvPr>
        </p:nvSpPr>
        <p:spPr/>
        <p:txBody>
          <a:bodyPr/>
          <a:lstStyle/>
          <a:p>
            <a:fld id="{EF026F98-229B-48B0-BECF-EA1F5459ACF1}" type="slidenum">
              <a:rPr lang="en-US" smtClean="0"/>
              <a:t>10</a:t>
            </a:fld>
            <a:endParaRPr lang="en-US" dirty="0"/>
          </a:p>
        </p:txBody>
      </p:sp>
    </p:spTree>
    <p:extLst>
      <p:ext uri="{BB962C8B-B14F-4D97-AF65-F5344CB8AC3E}">
        <p14:creationId xmlns:p14="http://schemas.microsoft.com/office/powerpoint/2010/main" val="31256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B2718-4AED-437F-8185-D78B80E7FFCA}"/>
              </a:ext>
            </a:extLst>
          </p:cNvPr>
          <p:cNvSpPr>
            <a:spLocks noGrp="1"/>
          </p:cNvSpPr>
          <p:nvPr>
            <p:ph type="title"/>
          </p:nvPr>
        </p:nvSpPr>
        <p:spPr/>
        <p:txBody>
          <a:bodyPr/>
          <a:lstStyle/>
          <a:p>
            <a:r>
              <a:rPr lang="en-US" dirty="0"/>
              <a:t>Controlling the spread</a:t>
            </a:r>
          </a:p>
        </p:txBody>
      </p:sp>
      <p:sp>
        <p:nvSpPr>
          <p:cNvPr id="3" name="Content Placeholder 2">
            <a:extLst>
              <a:ext uri="{FF2B5EF4-FFF2-40B4-BE49-F238E27FC236}">
                <a16:creationId xmlns:a16="http://schemas.microsoft.com/office/drawing/2014/main" id="{28F35838-127B-44B8-A580-7E24B5409F2B}"/>
              </a:ext>
            </a:extLst>
          </p:cNvPr>
          <p:cNvSpPr>
            <a:spLocks noGrp="1"/>
          </p:cNvSpPr>
          <p:nvPr>
            <p:ph sz="half" idx="1"/>
          </p:nvPr>
        </p:nvSpPr>
        <p:spPr>
          <a:xfrm>
            <a:off x="838200" y="1587501"/>
            <a:ext cx="4778829" cy="4279900"/>
          </a:xfrm>
        </p:spPr>
        <p:txBody>
          <a:bodyPr/>
          <a:lstStyle/>
          <a:p>
            <a:pPr marL="0" indent="0">
              <a:buNone/>
            </a:pPr>
            <a:r>
              <a:rPr lang="en-US" dirty="0"/>
              <a:t>People who are </a:t>
            </a:r>
            <a:br>
              <a:rPr lang="en-US" dirty="0"/>
            </a:br>
            <a:r>
              <a:rPr lang="en-US" dirty="0"/>
              <a:t>pre-symptomatic or asymptomatic don’t have symptoms, but </a:t>
            </a:r>
            <a:r>
              <a:rPr lang="en-US" b="1" dirty="0">
                <a:solidFill>
                  <a:schemeClr val="accent1"/>
                </a:solidFill>
              </a:rPr>
              <a:t>they can still spread COVID-19</a:t>
            </a:r>
            <a:r>
              <a:rPr lang="en-US" dirty="0"/>
              <a:t>. </a:t>
            </a:r>
          </a:p>
        </p:txBody>
      </p:sp>
      <p:sp>
        <p:nvSpPr>
          <p:cNvPr id="4" name="Content Placeholder 3">
            <a:extLst>
              <a:ext uri="{FF2B5EF4-FFF2-40B4-BE49-F238E27FC236}">
                <a16:creationId xmlns:a16="http://schemas.microsoft.com/office/drawing/2014/main" id="{B94DEFD4-A520-4FE9-90B7-955484ADD218}"/>
              </a:ext>
            </a:extLst>
          </p:cNvPr>
          <p:cNvSpPr>
            <a:spLocks noGrp="1"/>
          </p:cNvSpPr>
          <p:nvPr>
            <p:ph sz="half" idx="2"/>
          </p:nvPr>
        </p:nvSpPr>
        <p:spPr>
          <a:xfrm>
            <a:off x="6019800" y="1587501"/>
            <a:ext cx="5421086" cy="3682998"/>
          </a:xfrm>
        </p:spPr>
        <p:txBody>
          <a:bodyPr/>
          <a:lstStyle/>
          <a:p>
            <a:pPr marL="0" indent="0">
              <a:buNone/>
            </a:pPr>
            <a:r>
              <a:rPr lang="en-US" b="1" dirty="0">
                <a:solidFill>
                  <a:schemeClr val="accent1"/>
                </a:solidFill>
              </a:rPr>
              <a:t>Why It Matters</a:t>
            </a:r>
          </a:p>
          <a:p>
            <a:pPr marL="0" indent="0">
              <a:buNone/>
            </a:pPr>
            <a:r>
              <a:rPr lang="en-US" dirty="0"/>
              <a:t>We can’t tell who may be infected and able to infect others, so all our </a:t>
            </a:r>
            <a:r>
              <a:rPr lang="en-US" b="1" dirty="0">
                <a:solidFill>
                  <a:schemeClr val="accent1"/>
                </a:solidFill>
              </a:rPr>
              <a:t>infection control actions are still important.</a:t>
            </a:r>
            <a:r>
              <a:rPr lang="en-US" dirty="0"/>
              <a:t> </a:t>
            </a:r>
          </a:p>
        </p:txBody>
      </p:sp>
      <p:sp>
        <p:nvSpPr>
          <p:cNvPr id="5" name="Footer Placeholder 3">
            <a:extLst>
              <a:ext uri="{FF2B5EF4-FFF2-40B4-BE49-F238E27FC236}">
                <a16:creationId xmlns:a16="http://schemas.microsoft.com/office/drawing/2014/main" id="{1B82C6CF-2CA6-419C-A849-55F268E47C0A}"/>
              </a:ext>
            </a:extLst>
          </p:cNvPr>
          <p:cNvSpPr>
            <a:spLocks noGrp="1"/>
          </p:cNvSpPr>
          <p:nvPr>
            <p:ph type="ftr" sz="quarter" idx="11"/>
          </p:nvPr>
        </p:nvSpPr>
        <p:spPr>
          <a:xfrm>
            <a:off x="4680857" y="6410780"/>
            <a:ext cx="6395357" cy="365125"/>
          </a:xfrm>
        </p:spPr>
        <p:txBody>
          <a:bodyPr/>
          <a:lstStyle/>
          <a:p>
            <a:r>
              <a:rPr lang="en-US" dirty="0"/>
              <a:t>Asymptomatic Spread of COVID-19</a:t>
            </a:r>
          </a:p>
        </p:txBody>
      </p:sp>
      <p:sp>
        <p:nvSpPr>
          <p:cNvPr id="6" name="Slide Number Placeholder 5">
            <a:extLst>
              <a:ext uri="{FF2B5EF4-FFF2-40B4-BE49-F238E27FC236}">
                <a16:creationId xmlns:a16="http://schemas.microsoft.com/office/drawing/2014/main" id="{7191A740-4D75-4870-8515-07876D28D4EF}"/>
              </a:ext>
            </a:extLst>
          </p:cNvPr>
          <p:cNvSpPr>
            <a:spLocks noGrp="1"/>
          </p:cNvSpPr>
          <p:nvPr>
            <p:ph type="sldNum" sz="quarter" idx="12"/>
          </p:nvPr>
        </p:nvSpPr>
        <p:spPr/>
        <p:txBody>
          <a:bodyPr/>
          <a:lstStyle/>
          <a:p>
            <a:fld id="{EF026F98-229B-48B0-BECF-EA1F5459ACF1}" type="slidenum">
              <a:rPr lang="en-US" smtClean="0"/>
              <a:t>11</a:t>
            </a:fld>
            <a:endParaRPr lang="en-US" dirty="0"/>
          </a:p>
        </p:txBody>
      </p:sp>
    </p:spTree>
    <p:extLst>
      <p:ext uri="{BB962C8B-B14F-4D97-AF65-F5344CB8AC3E}">
        <p14:creationId xmlns:p14="http://schemas.microsoft.com/office/powerpoint/2010/main" val="4226673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717EC0-D016-4705-9767-10870F3F80F2}"/>
              </a:ext>
            </a:extLst>
          </p:cNvPr>
          <p:cNvSpPr>
            <a:spLocks noGrp="1"/>
          </p:cNvSpPr>
          <p:nvPr>
            <p:ph type="title"/>
          </p:nvPr>
        </p:nvSpPr>
        <p:spPr/>
        <p:txBody>
          <a:bodyPr/>
          <a:lstStyle/>
          <a:p>
            <a:r>
              <a:rPr lang="en-US" dirty="0"/>
              <a:t>Reflection</a:t>
            </a:r>
          </a:p>
        </p:txBody>
      </p:sp>
      <p:sp>
        <p:nvSpPr>
          <p:cNvPr id="2" name="Footer Placeholder 1">
            <a:extLst>
              <a:ext uri="{FF2B5EF4-FFF2-40B4-BE49-F238E27FC236}">
                <a16:creationId xmlns:a16="http://schemas.microsoft.com/office/drawing/2014/main" id="{37D144E4-3A36-48F2-83CA-F4A0E3E1AAD7}"/>
              </a:ext>
            </a:extLst>
          </p:cNvPr>
          <p:cNvSpPr>
            <a:spLocks noGrp="1"/>
          </p:cNvSpPr>
          <p:nvPr>
            <p:ph type="ftr" sz="quarter" idx="11"/>
          </p:nvPr>
        </p:nvSpPr>
        <p:spPr>
          <a:xfrm>
            <a:off x="4680857" y="6410780"/>
            <a:ext cx="6395357" cy="365125"/>
          </a:xfrm>
        </p:spPr>
        <p:txBody>
          <a:bodyPr/>
          <a:lstStyle/>
          <a:p>
            <a:r>
              <a:rPr lang="en-US" dirty="0"/>
              <a:t>Asymptomatic Spread of COVID-19</a:t>
            </a:r>
          </a:p>
        </p:txBody>
      </p:sp>
      <p:sp>
        <p:nvSpPr>
          <p:cNvPr id="3" name="Slide Number Placeholder 2">
            <a:extLst>
              <a:ext uri="{FF2B5EF4-FFF2-40B4-BE49-F238E27FC236}">
                <a16:creationId xmlns:a16="http://schemas.microsoft.com/office/drawing/2014/main" id="{AD525BBE-FCB2-4450-9D01-25F34211F99F}"/>
              </a:ext>
            </a:extLst>
          </p:cNvPr>
          <p:cNvSpPr>
            <a:spLocks noGrp="1"/>
          </p:cNvSpPr>
          <p:nvPr>
            <p:ph type="sldNum" sz="quarter" idx="12"/>
          </p:nvPr>
        </p:nvSpPr>
        <p:spPr/>
        <p:txBody>
          <a:bodyPr/>
          <a:lstStyle/>
          <a:p>
            <a:fld id="{EF026F98-229B-48B0-BECF-EA1F5459ACF1}" type="slidenum">
              <a:rPr lang="en-US" smtClean="0"/>
              <a:t>12</a:t>
            </a:fld>
            <a:endParaRPr lang="en-US" dirty="0"/>
          </a:p>
        </p:txBody>
      </p:sp>
    </p:spTree>
    <p:extLst>
      <p:ext uri="{BB962C8B-B14F-4D97-AF65-F5344CB8AC3E}">
        <p14:creationId xmlns:p14="http://schemas.microsoft.com/office/powerpoint/2010/main" val="171284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C6B4AE-940A-46EA-A964-FEE1260A6E45}"/>
              </a:ext>
            </a:extLst>
          </p:cNvPr>
          <p:cNvSpPr>
            <a:spLocks noGrp="1"/>
          </p:cNvSpPr>
          <p:nvPr>
            <p:ph type="title"/>
          </p:nvPr>
        </p:nvSpPr>
        <p:spPr>
          <a:xfrm>
            <a:off x="839788" y="457200"/>
            <a:ext cx="3932237" cy="1008993"/>
          </a:xfrm>
        </p:spPr>
        <p:txBody>
          <a:bodyPr/>
          <a:lstStyle/>
          <a:p>
            <a:r>
              <a:rPr lang="en-US" dirty="0"/>
              <a:t>WRAP-UP</a:t>
            </a:r>
          </a:p>
        </p:txBody>
      </p:sp>
      <p:sp>
        <p:nvSpPr>
          <p:cNvPr id="5" name="Text Placeholder 4">
            <a:extLst>
              <a:ext uri="{FF2B5EF4-FFF2-40B4-BE49-F238E27FC236}">
                <a16:creationId xmlns:a16="http://schemas.microsoft.com/office/drawing/2014/main" id="{086B45E3-C508-45F8-A816-F6CC9EE4B311}"/>
              </a:ext>
            </a:extLst>
          </p:cNvPr>
          <p:cNvSpPr>
            <a:spLocks noGrp="1"/>
          </p:cNvSpPr>
          <p:nvPr>
            <p:ph type="body" sz="half" idx="2"/>
          </p:nvPr>
        </p:nvSpPr>
        <p:spPr>
          <a:xfrm>
            <a:off x="839788" y="1466193"/>
            <a:ext cx="4788502" cy="4402795"/>
          </a:xfrm>
        </p:spPr>
        <p:txBody>
          <a:bodyPr/>
          <a:lstStyle/>
          <a:p>
            <a:pPr marL="342900" indent="-342900">
              <a:buFont typeface="Arial" panose="020B0604020202020204" pitchFamily="34" charset="0"/>
              <a:buChar char="•"/>
            </a:pPr>
            <a:r>
              <a:rPr lang="en-US" dirty="0"/>
              <a:t>What did you learn today about asymptomatic spread? </a:t>
            </a:r>
          </a:p>
          <a:p>
            <a:pPr marL="342900" indent="-342900">
              <a:buFont typeface="Arial" panose="020B0604020202020204" pitchFamily="34" charset="0"/>
              <a:buChar char="•"/>
            </a:pPr>
            <a:r>
              <a:rPr lang="en-US" dirty="0"/>
              <a:t>What is one thing you’ll need to do, or continue to do, in your work to protect yourself and others from diseases that can spread when people are infected but may not look or feel sick? </a:t>
            </a:r>
          </a:p>
          <a:p>
            <a:pPr marL="342900" indent="-342900">
              <a:buFont typeface="Arial" panose="020B0604020202020204" pitchFamily="34" charset="0"/>
              <a:buChar char="•"/>
            </a:pPr>
            <a:r>
              <a:rPr lang="en-US" dirty="0"/>
              <a:t>Does anyone have any questions still remaining?</a:t>
            </a:r>
          </a:p>
        </p:txBody>
      </p:sp>
      <p:sp>
        <p:nvSpPr>
          <p:cNvPr id="2" name="Slide Number Placeholder 1">
            <a:extLst>
              <a:ext uri="{FF2B5EF4-FFF2-40B4-BE49-F238E27FC236}">
                <a16:creationId xmlns:a16="http://schemas.microsoft.com/office/drawing/2014/main" id="{141C3F12-B353-4EEF-BF3A-3F11C97B258A}"/>
              </a:ext>
            </a:extLst>
          </p:cNvPr>
          <p:cNvSpPr>
            <a:spLocks noGrp="1"/>
          </p:cNvSpPr>
          <p:nvPr>
            <p:ph type="sldNum" sz="quarter" idx="12"/>
          </p:nvPr>
        </p:nvSpPr>
        <p:spPr/>
        <p:txBody>
          <a:bodyPr/>
          <a:lstStyle/>
          <a:p>
            <a:fld id="{82640534-B2B5-4A62-BCD9-9076A5F4FB69}" type="slidenum">
              <a:rPr lang="en-US" smtClean="0"/>
              <a:pPr/>
              <a:t>13</a:t>
            </a:fld>
            <a:endParaRPr lang="en-US" dirty="0"/>
          </a:p>
        </p:txBody>
      </p:sp>
    </p:spTree>
    <p:extLst>
      <p:ext uri="{BB962C8B-B14F-4D97-AF65-F5344CB8AC3E}">
        <p14:creationId xmlns:p14="http://schemas.microsoft.com/office/powerpoint/2010/main" val="95460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D8527E-0A17-49A7-B0C5-20E628F8A457}"/>
              </a:ext>
            </a:extLst>
          </p:cNvPr>
          <p:cNvSpPr>
            <a:spLocks noGrp="1"/>
          </p:cNvSpPr>
          <p:nvPr>
            <p:ph type="title"/>
          </p:nvPr>
        </p:nvSpPr>
        <p:spPr/>
        <p:txBody>
          <a:bodyPr/>
          <a:lstStyle/>
          <a:p>
            <a:r>
              <a:rPr lang="en-US" dirty="0"/>
              <a:t>Key Takeaways</a:t>
            </a:r>
          </a:p>
        </p:txBody>
      </p:sp>
      <p:sp>
        <p:nvSpPr>
          <p:cNvPr id="6" name="Content Placeholder 5">
            <a:extLst>
              <a:ext uri="{FF2B5EF4-FFF2-40B4-BE49-F238E27FC236}">
                <a16:creationId xmlns:a16="http://schemas.microsoft.com/office/drawing/2014/main" id="{156731E6-69DE-46BF-B1EB-32BF1B8FDFE4}"/>
              </a:ext>
            </a:extLst>
          </p:cNvPr>
          <p:cNvSpPr>
            <a:spLocks noGrp="1"/>
          </p:cNvSpPr>
          <p:nvPr>
            <p:ph idx="1"/>
          </p:nvPr>
        </p:nvSpPr>
        <p:spPr/>
        <p:txBody>
          <a:bodyPr/>
          <a:lstStyle/>
          <a:p>
            <a:r>
              <a:rPr lang="en-US" dirty="0"/>
              <a:t>People can be infected with a virus and their immune system can be working – </a:t>
            </a:r>
            <a:r>
              <a:rPr lang="en-US" b="1" dirty="0">
                <a:solidFill>
                  <a:schemeClr val="accent1"/>
                </a:solidFill>
              </a:rPr>
              <a:t>and they might not feel sick</a:t>
            </a:r>
            <a:r>
              <a:rPr lang="en-US" dirty="0"/>
              <a:t>. </a:t>
            </a:r>
          </a:p>
          <a:p>
            <a:r>
              <a:rPr lang="en-US" dirty="0"/>
              <a:t>People who may not feel sick or show symptoms can still </a:t>
            </a:r>
            <a:r>
              <a:rPr lang="en-US" b="1" dirty="0">
                <a:solidFill>
                  <a:schemeClr val="accent1"/>
                </a:solidFill>
              </a:rPr>
              <a:t>spread viruses</a:t>
            </a:r>
            <a:r>
              <a:rPr lang="en-US" dirty="0"/>
              <a:t>. </a:t>
            </a:r>
          </a:p>
          <a:p>
            <a:r>
              <a:rPr lang="en-US" dirty="0"/>
              <a:t>That’s why </a:t>
            </a:r>
            <a:r>
              <a:rPr lang="en-US" b="1" dirty="0">
                <a:solidFill>
                  <a:schemeClr val="accent1"/>
                </a:solidFill>
              </a:rPr>
              <a:t>infection control recommendations </a:t>
            </a:r>
            <a:r>
              <a:rPr lang="en-US" dirty="0"/>
              <a:t>for </a:t>
            </a:r>
            <a:br>
              <a:rPr lang="en-US" dirty="0"/>
            </a:br>
            <a:r>
              <a:rPr lang="en-US" dirty="0"/>
              <a:t>COVID-19, such as masking for source control, are in </a:t>
            </a:r>
            <a:br>
              <a:rPr lang="en-US" dirty="0"/>
            </a:br>
            <a:r>
              <a:rPr lang="en-US" dirty="0"/>
              <a:t>place in healthcare settings. </a:t>
            </a:r>
          </a:p>
        </p:txBody>
      </p:sp>
      <p:sp>
        <p:nvSpPr>
          <p:cNvPr id="7" name="Footer Placeholder 3">
            <a:extLst>
              <a:ext uri="{FF2B5EF4-FFF2-40B4-BE49-F238E27FC236}">
                <a16:creationId xmlns:a16="http://schemas.microsoft.com/office/drawing/2014/main" id="{4F4502E1-CB04-40FF-AF7D-598A089D9B67}"/>
              </a:ext>
            </a:extLst>
          </p:cNvPr>
          <p:cNvSpPr>
            <a:spLocks noGrp="1"/>
          </p:cNvSpPr>
          <p:nvPr>
            <p:ph type="ftr" sz="quarter" idx="11"/>
          </p:nvPr>
        </p:nvSpPr>
        <p:spPr>
          <a:xfrm>
            <a:off x="4680857" y="6410780"/>
            <a:ext cx="6395357" cy="365125"/>
          </a:xfrm>
        </p:spPr>
        <p:txBody>
          <a:bodyPr/>
          <a:lstStyle/>
          <a:p>
            <a:r>
              <a:rPr lang="en-US" dirty="0"/>
              <a:t>Asymptomatic Spread of COVID-19</a:t>
            </a:r>
          </a:p>
        </p:txBody>
      </p:sp>
      <p:sp>
        <p:nvSpPr>
          <p:cNvPr id="4" name="Slide Number Placeholder 3">
            <a:extLst>
              <a:ext uri="{FF2B5EF4-FFF2-40B4-BE49-F238E27FC236}">
                <a16:creationId xmlns:a16="http://schemas.microsoft.com/office/drawing/2014/main" id="{9E24A091-0563-4B48-8D6C-24F0C2CE342E}"/>
              </a:ext>
            </a:extLst>
          </p:cNvPr>
          <p:cNvSpPr>
            <a:spLocks noGrp="1"/>
          </p:cNvSpPr>
          <p:nvPr>
            <p:ph type="sldNum" sz="quarter" idx="12"/>
          </p:nvPr>
        </p:nvSpPr>
        <p:spPr/>
        <p:txBody>
          <a:bodyPr/>
          <a:lstStyle/>
          <a:p>
            <a:fld id="{82640534-B2B5-4A62-BCD9-9076A5F4FB69}" type="slidenum">
              <a:rPr lang="en-US" smtClean="0"/>
              <a:pPr/>
              <a:t>14</a:t>
            </a:fld>
            <a:endParaRPr lang="en-US" dirty="0"/>
          </a:p>
        </p:txBody>
      </p:sp>
    </p:spTree>
    <p:extLst>
      <p:ext uri="{BB962C8B-B14F-4D97-AF65-F5344CB8AC3E}">
        <p14:creationId xmlns:p14="http://schemas.microsoft.com/office/powerpoint/2010/main" val="1327067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16F7E-43C1-4DEE-BD57-8169CA87CD90}"/>
              </a:ext>
            </a:extLst>
          </p:cNvPr>
          <p:cNvSpPr>
            <a:spLocks noGrp="1"/>
          </p:cNvSpPr>
          <p:nvPr>
            <p:ph type="title"/>
          </p:nvPr>
        </p:nvSpPr>
        <p:spPr/>
        <p:txBody>
          <a:bodyPr/>
          <a:lstStyle/>
          <a:p>
            <a:r>
              <a:rPr lang="en-US" dirty="0"/>
              <a:t>Resources and Future Training sessions</a:t>
            </a:r>
          </a:p>
        </p:txBody>
      </p:sp>
      <p:sp>
        <p:nvSpPr>
          <p:cNvPr id="3" name="Content Placeholder 2">
            <a:extLst>
              <a:ext uri="{FF2B5EF4-FFF2-40B4-BE49-F238E27FC236}">
                <a16:creationId xmlns:a16="http://schemas.microsoft.com/office/drawing/2014/main" id="{BEB2705A-E3E4-4DD0-897C-625940A692B5}"/>
              </a:ext>
            </a:extLst>
          </p:cNvPr>
          <p:cNvSpPr>
            <a:spLocks noGrp="1"/>
          </p:cNvSpPr>
          <p:nvPr>
            <p:ph idx="1"/>
          </p:nvPr>
        </p:nvSpPr>
        <p:spPr/>
        <p:txBody>
          <a:bodyPr>
            <a:normAutofit fontScale="77500" lnSpcReduction="20000"/>
          </a:bodyPr>
          <a:lstStyle/>
          <a:p>
            <a:pPr marL="0" indent="0">
              <a:lnSpc>
                <a:spcPct val="110000"/>
              </a:lnSpc>
              <a:spcBef>
                <a:spcPts val="0"/>
              </a:spcBef>
              <a:buNone/>
            </a:pPr>
            <a:r>
              <a:rPr lang="en-US" sz="2700" dirty="0">
                <a:latin typeface="+mn-lt"/>
              </a:rPr>
              <a:t>Project Firstline on CDC: </a:t>
            </a:r>
          </a:p>
          <a:p>
            <a:pPr marL="0" indent="0">
              <a:lnSpc>
                <a:spcPct val="110000"/>
              </a:lnSpc>
              <a:spcBef>
                <a:spcPts val="0"/>
              </a:spcBef>
              <a:spcAft>
                <a:spcPts val="1200"/>
              </a:spcAft>
              <a:buNone/>
            </a:pPr>
            <a:r>
              <a:rPr lang="en-US" sz="2700">
                <a:latin typeface="+mn-lt"/>
                <a:hlinkClick r:id="rId4"/>
              </a:rPr>
              <a:t>www.cdc.gov/ProjectFirstline</a:t>
            </a:r>
            <a:endParaRPr lang="en-US" sz="2700" dirty="0">
              <a:latin typeface="+mn-lt"/>
            </a:endParaRPr>
          </a:p>
          <a:p>
            <a:pPr marL="0" indent="0">
              <a:lnSpc>
                <a:spcPct val="110000"/>
              </a:lnSpc>
              <a:spcBef>
                <a:spcPts val="0"/>
              </a:spcBef>
              <a:buNone/>
            </a:pPr>
            <a:r>
              <a:rPr lang="en-US" sz="2700" dirty="0">
                <a:latin typeface="+mn-lt"/>
              </a:rPr>
              <a:t>CDC’s Project Firstline on Facebook:</a:t>
            </a:r>
          </a:p>
          <a:p>
            <a:pPr marL="0" indent="0">
              <a:lnSpc>
                <a:spcPct val="110000"/>
              </a:lnSpc>
              <a:spcBef>
                <a:spcPts val="0"/>
              </a:spcBef>
              <a:spcAft>
                <a:spcPts val="1200"/>
              </a:spcAft>
              <a:buNone/>
            </a:pPr>
            <a:r>
              <a:rPr lang="en-US" sz="2700" dirty="0">
                <a:latin typeface="+mn-lt"/>
                <a:hlinkClick r:id="rId5"/>
              </a:rPr>
              <a:t>https://www.facebook.com/CDCProjectFirstline</a:t>
            </a:r>
            <a:r>
              <a:rPr lang="en-US" sz="2700" dirty="0">
                <a:latin typeface="+mn-lt"/>
              </a:rPr>
              <a:t> </a:t>
            </a:r>
          </a:p>
          <a:p>
            <a:pPr marL="0" indent="0">
              <a:lnSpc>
                <a:spcPct val="110000"/>
              </a:lnSpc>
              <a:spcBef>
                <a:spcPts val="0"/>
              </a:spcBef>
              <a:buNone/>
            </a:pPr>
            <a:r>
              <a:rPr lang="en-US" sz="2700" dirty="0">
                <a:latin typeface="+mn-lt"/>
              </a:rPr>
              <a:t>CDC’s Project Firstline on Twitter:</a:t>
            </a:r>
          </a:p>
          <a:p>
            <a:pPr marL="0" indent="0">
              <a:lnSpc>
                <a:spcPct val="110000"/>
              </a:lnSpc>
              <a:spcBef>
                <a:spcPts val="0"/>
              </a:spcBef>
              <a:spcAft>
                <a:spcPts val="1200"/>
              </a:spcAft>
              <a:buNone/>
            </a:pPr>
            <a:r>
              <a:rPr lang="en-US" sz="2700" dirty="0">
                <a:latin typeface="+mn-lt"/>
                <a:hlinkClick r:id="rId6"/>
              </a:rPr>
              <a:t>https://twitter.com/CDC_Firstline</a:t>
            </a:r>
            <a:endParaRPr lang="en-US" sz="2700" dirty="0">
              <a:latin typeface="+mn-lt"/>
            </a:endParaRPr>
          </a:p>
          <a:p>
            <a:pPr marL="0" indent="0">
              <a:lnSpc>
                <a:spcPct val="110000"/>
              </a:lnSpc>
              <a:spcBef>
                <a:spcPts val="0"/>
              </a:spcBef>
              <a:buNone/>
            </a:pPr>
            <a:r>
              <a:rPr lang="en-US" sz="2700" dirty="0">
                <a:latin typeface="+mn-lt"/>
              </a:rPr>
              <a:t>Project Firstline </a:t>
            </a:r>
            <a:r>
              <a:rPr lang="en-US" sz="2700" i="1" dirty="0">
                <a:latin typeface="+mn-lt"/>
              </a:rPr>
              <a:t>Inside Infection Control </a:t>
            </a:r>
            <a:r>
              <a:rPr lang="en-US" sz="2700" dirty="0">
                <a:latin typeface="+mn-lt"/>
              </a:rPr>
              <a:t>on YouTube:</a:t>
            </a:r>
          </a:p>
          <a:p>
            <a:pPr marL="0" indent="0">
              <a:lnSpc>
                <a:spcPct val="110000"/>
              </a:lnSpc>
              <a:spcBef>
                <a:spcPts val="0"/>
              </a:spcBef>
              <a:spcAft>
                <a:spcPts val="1200"/>
              </a:spcAft>
              <a:buNone/>
            </a:pPr>
            <a:r>
              <a:rPr lang="en-US" sz="2700" dirty="0">
                <a:latin typeface="+mn-lt"/>
                <a:hlinkClick r:id="rId7"/>
              </a:rPr>
              <a:t>https://www.youtube.com/playlist?list=PLvrp9iOILTQZQGtDnSDGViKDdRtIc13VX</a:t>
            </a:r>
            <a:r>
              <a:rPr lang="en-US" sz="2700" dirty="0">
                <a:latin typeface="+mn-lt"/>
              </a:rPr>
              <a:t> </a:t>
            </a:r>
          </a:p>
          <a:p>
            <a:pPr marL="0" indent="0">
              <a:lnSpc>
                <a:spcPct val="110000"/>
              </a:lnSpc>
              <a:spcBef>
                <a:spcPts val="0"/>
              </a:spcBef>
              <a:buNone/>
            </a:pPr>
            <a:r>
              <a:rPr lang="en-US" sz="2700" dirty="0">
                <a:latin typeface="+mn-lt"/>
              </a:rPr>
              <a:t>To sign up for Project Firstline e-mails, click here: </a:t>
            </a:r>
            <a:r>
              <a:rPr lang="en-US" sz="2700" dirty="0">
                <a:latin typeface="+mn-lt"/>
                <a:hlinkClick r:id="rId8"/>
              </a:rPr>
              <a:t>https://tools.cdc.gov/campaignproxyservice/subscriptions.aspx?topic_id=USCDC_2104</a:t>
            </a:r>
            <a:endParaRPr lang="en-US" sz="1100" dirty="0">
              <a:latin typeface="+mn-lt"/>
            </a:endParaRPr>
          </a:p>
        </p:txBody>
      </p:sp>
      <p:sp>
        <p:nvSpPr>
          <p:cNvPr id="6" name="Footer Placeholder 3">
            <a:extLst>
              <a:ext uri="{FF2B5EF4-FFF2-40B4-BE49-F238E27FC236}">
                <a16:creationId xmlns:a16="http://schemas.microsoft.com/office/drawing/2014/main" id="{1B2AFCEF-F8C8-4D69-848A-42AB872DBBE9}"/>
              </a:ext>
            </a:extLst>
          </p:cNvPr>
          <p:cNvSpPr>
            <a:spLocks noGrp="1"/>
          </p:cNvSpPr>
          <p:nvPr>
            <p:ph type="ftr" sz="quarter" idx="11"/>
          </p:nvPr>
        </p:nvSpPr>
        <p:spPr>
          <a:xfrm>
            <a:off x="4680857" y="6410780"/>
            <a:ext cx="6395357" cy="365125"/>
          </a:xfrm>
        </p:spPr>
        <p:txBody>
          <a:bodyPr/>
          <a:lstStyle/>
          <a:p>
            <a:r>
              <a:rPr lang="en-US" dirty="0"/>
              <a:t>Asymptomatic Spread of COVID-19</a:t>
            </a:r>
          </a:p>
        </p:txBody>
      </p:sp>
      <p:sp>
        <p:nvSpPr>
          <p:cNvPr id="8" name="Slide Number Placeholder 7">
            <a:extLst>
              <a:ext uri="{FF2B5EF4-FFF2-40B4-BE49-F238E27FC236}">
                <a16:creationId xmlns:a16="http://schemas.microsoft.com/office/drawing/2014/main" id="{DC661A79-4C3E-4894-A251-B67B1C631636}"/>
              </a:ext>
            </a:extLst>
          </p:cNvPr>
          <p:cNvSpPr>
            <a:spLocks noGrp="1"/>
          </p:cNvSpPr>
          <p:nvPr>
            <p:ph type="sldNum" sz="quarter" idx="12"/>
          </p:nvPr>
        </p:nvSpPr>
        <p:spPr/>
        <p:txBody>
          <a:bodyPr/>
          <a:lstStyle/>
          <a:p>
            <a:fld id="{0921C750-0A2B-4FC2-9266-872E12118BE5}" type="slidenum">
              <a:rPr lang="en-US" smtClean="0"/>
              <a:t>15</a:t>
            </a:fld>
            <a:endParaRPr lang="en-US" dirty="0"/>
          </a:p>
        </p:txBody>
      </p:sp>
    </p:spTree>
    <p:custDataLst>
      <p:tags r:id="rId1"/>
    </p:custDataLst>
    <p:extLst>
      <p:ext uri="{BB962C8B-B14F-4D97-AF65-F5344CB8AC3E}">
        <p14:creationId xmlns:p14="http://schemas.microsoft.com/office/powerpoint/2010/main" val="1529350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581B2-323C-4893-9793-70F724013DA7}"/>
              </a:ext>
            </a:extLst>
          </p:cNvPr>
          <p:cNvSpPr>
            <a:spLocks noGrp="1"/>
          </p:cNvSpPr>
          <p:nvPr>
            <p:ph type="title"/>
          </p:nvPr>
        </p:nvSpPr>
        <p:spPr/>
        <p:txBody>
          <a:bodyPr>
            <a:normAutofit/>
          </a:bodyPr>
          <a:lstStyle/>
          <a:p>
            <a:r>
              <a:rPr lang="en-US" dirty="0"/>
              <a:t>Feedback Form</a:t>
            </a:r>
          </a:p>
        </p:txBody>
      </p:sp>
      <p:pic>
        <p:nvPicPr>
          <p:cNvPr id="8" name="Picture 7" descr="A Hispanic female healthcare worker is pictured with pink, blue, yellow and tan background. Picture includes title: Project Firstline is for You.">
            <a:extLst>
              <a:ext uri="{FF2B5EF4-FFF2-40B4-BE49-F238E27FC236}">
                <a16:creationId xmlns:a16="http://schemas.microsoft.com/office/drawing/2014/main" id="{0A1A8A9E-DBE4-4C94-B750-E002486B9B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9976" y="1317033"/>
            <a:ext cx="8072048" cy="4815678"/>
          </a:xfrm>
          <a:prstGeom prst="rect">
            <a:avLst/>
          </a:prstGeom>
          <a:effectLst>
            <a:glow rad="63500">
              <a:schemeClr val="bg1">
                <a:alpha val="7000"/>
              </a:schemeClr>
            </a:glow>
            <a:softEdge rad="635000"/>
          </a:effectLst>
        </p:spPr>
      </p:pic>
      <p:sp>
        <p:nvSpPr>
          <p:cNvPr id="6" name="Footer Placeholder 3">
            <a:extLst>
              <a:ext uri="{FF2B5EF4-FFF2-40B4-BE49-F238E27FC236}">
                <a16:creationId xmlns:a16="http://schemas.microsoft.com/office/drawing/2014/main" id="{89FC32D6-466E-4BFE-B540-2F64BD146C35}"/>
              </a:ext>
            </a:extLst>
          </p:cNvPr>
          <p:cNvSpPr>
            <a:spLocks noGrp="1"/>
          </p:cNvSpPr>
          <p:nvPr>
            <p:ph type="ftr" sz="quarter" idx="11"/>
          </p:nvPr>
        </p:nvSpPr>
        <p:spPr>
          <a:xfrm>
            <a:off x="4680857" y="6410780"/>
            <a:ext cx="6395357" cy="365125"/>
          </a:xfrm>
        </p:spPr>
        <p:txBody>
          <a:bodyPr/>
          <a:lstStyle/>
          <a:p>
            <a:r>
              <a:rPr lang="en-US" dirty="0"/>
              <a:t>Asymptomatic Spread of COVID-19</a:t>
            </a:r>
          </a:p>
        </p:txBody>
      </p:sp>
      <p:sp>
        <p:nvSpPr>
          <p:cNvPr id="4" name="Slide Number Placeholder 3">
            <a:extLst>
              <a:ext uri="{FF2B5EF4-FFF2-40B4-BE49-F238E27FC236}">
                <a16:creationId xmlns:a16="http://schemas.microsoft.com/office/drawing/2014/main" id="{6ED11B25-DF7A-4A12-84C4-AD546CFFFA91}"/>
              </a:ext>
            </a:extLst>
          </p:cNvPr>
          <p:cNvSpPr>
            <a:spLocks noGrp="1"/>
          </p:cNvSpPr>
          <p:nvPr>
            <p:ph type="sldNum" sz="quarter" idx="12"/>
          </p:nvPr>
        </p:nvSpPr>
        <p:spPr/>
        <p:txBody>
          <a:bodyPr/>
          <a:lstStyle/>
          <a:p>
            <a:fld id="{0921C750-0A2B-4FC2-9266-872E12118BE5}" type="slidenum">
              <a:rPr lang="en-US" smtClean="0"/>
              <a:pPr/>
              <a:t>16</a:t>
            </a:fld>
            <a:endParaRPr lang="en-US" dirty="0"/>
          </a:p>
        </p:txBody>
      </p:sp>
    </p:spTree>
    <p:custDataLst>
      <p:tags r:id="rId1"/>
    </p:custDataLst>
    <p:extLst>
      <p:ext uri="{BB962C8B-B14F-4D97-AF65-F5344CB8AC3E}">
        <p14:creationId xmlns:p14="http://schemas.microsoft.com/office/powerpoint/2010/main" val="2927968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07055-7C50-43EB-9752-CEDBAE0DA0DA}"/>
              </a:ext>
            </a:extLst>
          </p:cNvPr>
          <p:cNvSpPr>
            <a:spLocks noGrp="1"/>
          </p:cNvSpPr>
          <p:nvPr>
            <p:ph type="title"/>
          </p:nvPr>
        </p:nvSpPr>
        <p:spPr/>
        <p:txBody>
          <a:bodyPr/>
          <a:lstStyle/>
          <a:p>
            <a:r>
              <a:rPr lang="en-US" dirty="0"/>
              <a:t>Agenda </a:t>
            </a:r>
          </a:p>
        </p:txBody>
      </p:sp>
      <p:sp>
        <p:nvSpPr>
          <p:cNvPr id="3" name="Content Placeholder 2">
            <a:extLst>
              <a:ext uri="{FF2B5EF4-FFF2-40B4-BE49-F238E27FC236}">
                <a16:creationId xmlns:a16="http://schemas.microsoft.com/office/drawing/2014/main" id="{AF68813A-92E7-4585-AEF0-3ADEE61EAAF8}"/>
              </a:ext>
            </a:extLst>
          </p:cNvPr>
          <p:cNvSpPr>
            <a:spLocks noGrp="1"/>
          </p:cNvSpPr>
          <p:nvPr>
            <p:ph idx="1"/>
          </p:nvPr>
        </p:nvSpPr>
        <p:spPr/>
        <p:txBody>
          <a:bodyPr/>
          <a:lstStyle/>
          <a:p>
            <a:r>
              <a:rPr lang="en-US" dirty="0"/>
              <a:t>Welcome</a:t>
            </a:r>
          </a:p>
          <a:p>
            <a:r>
              <a:rPr lang="en-US" dirty="0"/>
              <a:t>Review: How Do Viruses Work?</a:t>
            </a:r>
          </a:p>
          <a:p>
            <a:r>
              <a:rPr lang="en-US" dirty="0"/>
              <a:t>How Can Viruses Spread From Someone Who Doesn’t </a:t>
            </a:r>
            <a:br>
              <a:rPr lang="en-US" dirty="0"/>
            </a:br>
            <a:r>
              <a:rPr lang="en-US" dirty="0"/>
              <a:t>Feel Sick?</a:t>
            </a:r>
          </a:p>
          <a:p>
            <a:r>
              <a:rPr lang="en-US" dirty="0"/>
              <a:t>Reflection</a:t>
            </a:r>
          </a:p>
        </p:txBody>
      </p:sp>
      <p:sp>
        <p:nvSpPr>
          <p:cNvPr id="4" name="Footer Placeholder 3">
            <a:extLst>
              <a:ext uri="{FF2B5EF4-FFF2-40B4-BE49-F238E27FC236}">
                <a16:creationId xmlns:a16="http://schemas.microsoft.com/office/drawing/2014/main" id="{EBEBC468-91B0-40FA-999B-F82D0B260DB5}"/>
              </a:ext>
            </a:extLst>
          </p:cNvPr>
          <p:cNvSpPr>
            <a:spLocks noGrp="1"/>
          </p:cNvSpPr>
          <p:nvPr>
            <p:ph type="ftr" sz="quarter" idx="11"/>
          </p:nvPr>
        </p:nvSpPr>
        <p:spPr>
          <a:xfrm>
            <a:off x="4680857" y="6410780"/>
            <a:ext cx="6395357" cy="365125"/>
          </a:xfrm>
        </p:spPr>
        <p:txBody>
          <a:bodyPr/>
          <a:lstStyle/>
          <a:p>
            <a:r>
              <a:rPr lang="en-US" dirty="0"/>
              <a:t>Asymptomatic Spread of COVID-19</a:t>
            </a:r>
          </a:p>
        </p:txBody>
      </p:sp>
      <p:sp>
        <p:nvSpPr>
          <p:cNvPr id="5" name="Slide Number Placeholder 4">
            <a:extLst>
              <a:ext uri="{FF2B5EF4-FFF2-40B4-BE49-F238E27FC236}">
                <a16:creationId xmlns:a16="http://schemas.microsoft.com/office/drawing/2014/main" id="{A88B5686-7683-4C60-8F76-268F3CFD2DDD}"/>
              </a:ext>
            </a:extLst>
          </p:cNvPr>
          <p:cNvSpPr>
            <a:spLocks noGrp="1"/>
          </p:cNvSpPr>
          <p:nvPr>
            <p:ph type="sldNum" sz="quarter" idx="12"/>
          </p:nvPr>
        </p:nvSpPr>
        <p:spPr/>
        <p:txBody>
          <a:bodyPr/>
          <a:lstStyle/>
          <a:p>
            <a:fld id="{EF026F98-229B-48B0-BECF-EA1F5459ACF1}" type="slidenum">
              <a:rPr lang="en-US" smtClean="0"/>
              <a:t>2</a:t>
            </a:fld>
            <a:endParaRPr lang="en-US" dirty="0"/>
          </a:p>
        </p:txBody>
      </p:sp>
    </p:spTree>
    <p:extLst>
      <p:ext uri="{BB962C8B-B14F-4D97-AF65-F5344CB8AC3E}">
        <p14:creationId xmlns:p14="http://schemas.microsoft.com/office/powerpoint/2010/main" val="2901937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689C-CCDD-4417-BE6A-32E43418A42C}"/>
              </a:ext>
            </a:extLst>
          </p:cNvPr>
          <p:cNvSpPr>
            <a:spLocks noGrp="1"/>
          </p:cNvSpPr>
          <p:nvPr>
            <p:ph type="title"/>
          </p:nvPr>
        </p:nvSpPr>
        <p:spPr/>
        <p:txBody>
          <a:bodyPr/>
          <a:lstStyle/>
          <a:p>
            <a:r>
              <a:rPr lang="en-US" dirty="0"/>
              <a:t>Learning Objectives </a:t>
            </a:r>
          </a:p>
        </p:txBody>
      </p:sp>
      <p:sp>
        <p:nvSpPr>
          <p:cNvPr id="6" name="Content Placeholder 5">
            <a:extLst>
              <a:ext uri="{FF2B5EF4-FFF2-40B4-BE49-F238E27FC236}">
                <a16:creationId xmlns:a16="http://schemas.microsoft.com/office/drawing/2014/main" id="{6AA27606-C617-438B-B0CD-6A4CAEAF7FBF}"/>
              </a:ext>
            </a:extLst>
          </p:cNvPr>
          <p:cNvSpPr>
            <a:spLocks noGrp="1"/>
          </p:cNvSpPr>
          <p:nvPr>
            <p:ph idx="1"/>
          </p:nvPr>
        </p:nvSpPr>
        <p:spPr/>
        <p:txBody>
          <a:bodyPr/>
          <a:lstStyle/>
          <a:p>
            <a:r>
              <a:rPr lang="en-US" dirty="0"/>
              <a:t>Explain how a person can be infected with SARS-CoV-2 and not feel sick but can </a:t>
            </a:r>
            <a:r>
              <a:rPr lang="en-US" b="1" dirty="0">
                <a:solidFill>
                  <a:schemeClr val="accent1"/>
                </a:solidFill>
              </a:rPr>
              <a:t>still spread the virus to others</a:t>
            </a:r>
            <a:r>
              <a:rPr lang="en-US" dirty="0"/>
              <a:t>.</a:t>
            </a:r>
          </a:p>
          <a:p>
            <a:r>
              <a:rPr lang="en-US" dirty="0"/>
              <a:t>Discuss one (1) reason </a:t>
            </a:r>
            <a:r>
              <a:rPr lang="en-US" b="1" dirty="0">
                <a:solidFill>
                  <a:schemeClr val="accent1"/>
                </a:solidFill>
              </a:rPr>
              <a:t>why infection control recommendations </a:t>
            </a:r>
            <a:r>
              <a:rPr lang="en-US" dirty="0"/>
              <a:t>for COVID-19, such as masking for source control, </a:t>
            </a:r>
            <a:r>
              <a:rPr lang="en-US" b="1" dirty="0">
                <a:solidFill>
                  <a:schemeClr val="accent1"/>
                </a:solidFill>
              </a:rPr>
              <a:t>are in place in healthcare settings</a:t>
            </a:r>
            <a:r>
              <a:rPr lang="en-US" dirty="0"/>
              <a:t>. </a:t>
            </a:r>
          </a:p>
        </p:txBody>
      </p:sp>
      <p:sp>
        <p:nvSpPr>
          <p:cNvPr id="4" name="Footer Placeholder 3">
            <a:extLst>
              <a:ext uri="{FF2B5EF4-FFF2-40B4-BE49-F238E27FC236}">
                <a16:creationId xmlns:a16="http://schemas.microsoft.com/office/drawing/2014/main" id="{9849AE7E-3426-4372-889A-FBE4FE100594}"/>
              </a:ext>
            </a:extLst>
          </p:cNvPr>
          <p:cNvSpPr>
            <a:spLocks noGrp="1"/>
          </p:cNvSpPr>
          <p:nvPr>
            <p:ph type="ftr" sz="quarter" idx="11"/>
          </p:nvPr>
        </p:nvSpPr>
        <p:spPr>
          <a:xfrm>
            <a:off x="4680857" y="6410780"/>
            <a:ext cx="6395357" cy="365125"/>
          </a:xfrm>
        </p:spPr>
        <p:txBody>
          <a:bodyPr/>
          <a:lstStyle/>
          <a:p>
            <a:r>
              <a:rPr lang="en-US" dirty="0"/>
              <a:t>Asymptomatic Spread of COVID-19</a:t>
            </a:r>
          </a:p>
        </p:txBody>
      </p:sp>
      <p:sp>
        <p:nvSpPr>
          <p:cNvPr id="3" name="Slide Number Placeholder 2">
            <a:extLst>
              <a:ext uri="{FF2B5EF4-FFF2-40B4-BE49-F238E27FC236}">
                <a16:creationId xmlns:a16="http://schemas.microsoft.com/office/drawing/2014/main" id="{B75E0424-C524-41ED-93FB-08F38FE88419}"/>
              </a:ext>
            </a:extLst>
          </p:cNvPr>
          <p:cNvSpPr>
            <a:spLocks noGrp="1"/>
          </p:cNvSpPr>
          <p:nvPr>
            <p:ph type="sldNum" sz="quarter" idx="12"/>
          </p:nvPr>
        </p:nvSpPr>
        <p:spPr/>
        <p:txBody>
          <a:bodyPr/>
          <a:lstStyle/>
          <a:p>
            <a:fld id="{EF026F98-229B-48B0-BECF-EA1F5459ACF1}" type="slidenum">
              <a:rPr lang="en-US" smtClean="0"/>
              <a:t>3</a:t>
            </a:fld>
            <a:endParaRPr lang="en-US" dirty="0"/>
          </a:p>
        </p:txBody>
      </p:sp>
    </p:spTree>
    <p:extLst>
      <p:ext uri="{BB962C8B-B14F-4D97-AF65-F5344CB8AC3E}">
        <p14:creationId xmlns:p14="http://schemas.microsoft.com/office/powerpoint/2010/main" val="2300137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64646-E9D2-41A1-B6E6-9971D3FB5788}"/>
              </a:ext>
            </a:extLst>
          </p:cNvPr>
          <p:cNvSpPr>
            <a:spLocks noGrp="1"/>
          </p:cNvSpPr>
          <p:nvPr>
            <p:ph type="title"/>
          </p:nvPr>
        </p:nvSpPr>
        <p:spPr/>
        <p:txBody>
          <a:bodyPr/>
          <a:lstStyle/>
          <a:p>
            <a:r>
              <a:rPr lang="en-US" dirty="0"/>
              <a:t>POLL</a:t>
            </a:r>
          </a:p>
        </p:txBody>
      </p:sp>
      <p:sp>
        <p:nvSpPr>
          <p:cNvPr id="9" name="Content Placeholder 2">
            <a:extLst>
              <a:ext uri="{FF2B5EF4-FFF2-40B4-BE49-F238E27FC236}">
                <a16:creationId xmlns:a16="http://schemas.microsoft.com/office/drawing/2014/main" id="{5E16D9EB-067C-4A49-BF99-FEA67F308C7F}"/>
              </a:ext>
            </a:extLst>
          </p:cNvPr>
          <p:cNvSpPr>
            <a:spLocks noGrp="1"/>
          </p:cNvSpPr>
          <p:nvPr>
            <p:ph sz="half" idx="1"/>
          </p:nvPr>
        </p:nvSpPr>
        <p:spPr>
          <a:xfrm>
            <a:off x="838200" y="1467182"/>
            <a:ext cx="10418618" cy="760066"/>
          </a:xfrm>
        </p:spPr>
        <p:txBody>
          <a:bodyPr/>
          <a:lstStyle/>
          <a:p>
            <a:pPr marL="0" indent="0">
              <a:spcBef>
                <a:spcPts val="1800"/>
              </a:spcBef>
              <a:buNone/>
            </a:pPr>
            <a:r>
              <a:rPr lang="en-US" sz="2400" b="1" dirty="0"/>
              <a:t>Answer the question considering your experiences in your work life. Select all that apply:</a:t>
            </a:r>
            <a:endParaRPr lang="en-US" sz="2400" dirty="0">
              <a:solidFill>
                <a:schemeClr val="bg1"/>
              </a:solidFill>
            </a:endParaRPr>
          </a:p>
        </p:txBody>
      </p:sp>
      <p:sp>
        <p:nvSpPr>
          <p:cNvPr id="8" name="Rectangle 7">
            <a:extLst>
              <a:ext uri="{FF2B5EF4-FFF2-40B4-BE49-F238E27FC236}">
                <a16:creationId xmlns:a16="http://schemas.microsoft.com/office/drawing/2014/main" id="{0471B8B0-6018-470E-9039-1EDAF1B9C70B}"/>
              </a:ext>
              <a:ext uri="{C183D7F6-B498-43B3-948B-1728B52AA6E4}">
                <adec:decorative xmlns:adec="http://schemas.microsoft.com/office/drawing/2017/decorative" val="1"/>
              </a:ext>
            </a:extLst>
          </p:cNvPr>
          <p:cNvSpPr/>
          <p:nvPr/>
        </p:nvSpPr>
        <p:spPr>
          <a:xfrm>
            <a:off x="1333499" y="2381855"/>
            <a:ext cx="9923319" cy="351983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E8ED0E2-E742-4650-9267-85A222215661}"/>
              </a:ext>
            </a:extLst>
          </p:cNvPr>
          <p:cNvSpPr>
            <a:spLocks noGrp="1"/>
          </p:cNvSpPr>
          <p:nvPr>
            <p:ph sz="half" idx="2"/>
          </p:nvPr>
        </p:nvSpPr>
        <p:spPr>
          <a:xfrm>
            <a:off x="1945742" y="2755227"/>
            <a:ext cx="8698832" cy="2991854"/>
          </a:xfrm>
        </p:spPr>
        <p:txBody>
          <a:bodyPr/>
          <a:lstStyle/>
          <a:p>
            <a:pPr marL="0" indent="0">
              <a:spcBef>
                <a:spcPts val="1800"/>
              </a:spcBef>
              <a:buNone/>
            </a:pPr>
            <a:r>
              <a:rPr lang="en-US" sz="2400" b="1" dirty="0">
                <a:solidFill>
                  <a:schemeClr val="bg1"/>
                </a:solidFill>
              </a:rPr>
              <a:t>I work in a facility that has treated</a:t>
            </a:r>
          </a:p>
          <a:p>
            <a:r>
              <a:rPr lang="en-US" sz="2400" dirty="0">
                <a:solidFill>
                  <a:schemeClr val="bg1"/>
                </a:solidFill>
              </a:rPr>
              <a:t>People with COVID-19 who were </a:t>
            </a:r>
            <a:r>
              <a:rPr lang="en-US" sz="2400" b="1" u="sng" dirty="0">
                <a:solidFill>
                  <a:schemeClr val="bg1"/>
                </a:solidFill>
              </a:rPr>
              <a:t>very sick</a:t>
            </a:r>
            <a:r>
              <a:rPr lang="en-US" sz="2400" b="1" dirty="0">
                <a:solidFill>
                  <a:schemeClr val="bg1"/>
                </a:solidFill>
              </a:rPr>
              <a:t> </a:t>
            </a:r>
            <a:r>
              <a:rPr lang="en-US" sz="2400" dirty="0">
                <a:solidFill>
                  <a:schemeClr val="bg1"/>
                </a:solidFill>
              </a:rPr>
              <a:t>(e.g., fever, fatigue, difficulty breathing), </a:t>
            </a:r>
          </a:p>
          <a:p>
            <a:r>
              <a:rPr lang="en-US" sz="2400" dirty="0">
                <a:solidFill>
                  <a:schemeClr val="bg1"/>
                </a:solidFill>
              </a:rPr>
              <a:t>People with COVID-19 who had </a:t>
            </a:r>
            <a:r>
              <a:rPr lang="en-US" sz="2400" b="1" u="sng" dirty="0">
                <a:solidFill>
                  <a:schemeClr val="bg1"/>
                </a:solidFill>
              </a:rPr>
              <a:t>mild symptoms</a:t>
            </a:r>
            <a:r>
              <a:rPr lang="en-US" sz="2400" b="1" dirty="0">
                <a:solidFill>
                  <a:schemeClr val="bg1"/>
                </a:solidFill>
              </a:rPr>
              <a:t> </a:t>
            </a:r>
            <a:r>
              <a:rPr lang="en-US" sz="2400" dirty="0">
                <a:solidFill>
                  <a:schemeClr val="bg1"/>
                </a:solidFill>
              </a:rPr>
              <a:t>(e.g., cold symptoms), or </a:t>
            </a:r>
          </a:p>
          <a:p>
            <a:r>
              <a:rPr lang="en-US" sz="2400" dirty="0">
                <a:solidFill>
                  <a:schemeClr val="bg1"/>
                </a:solidFill>
              </a:rPr>
              <a:t>People with COVID-19 who had </a:t>
            </a:r>
            <a:r>
              <a:rPr lang="en-US" sz="2400" b="1" u="sng" dirty="0">
                <a:solidFill>
                  <a:schemeClr val="bg1"/>
                </a:solidFill>
              </a:rPr>
              <a:t>no symptoms</a:t>
            </a:r>
            <a:r>
              <a:rPr lang="en-US" sz="2400" dirty="0">
                <a:solidFill>
                  <a:schemeClr val="bg1"/>
                </a:solidFill>
              </a:rPr>
              <a:t>.</a:t>
            </a:r>
            <a:endParaRPr lang="en-US" sz="2400" dirty="0"/>
          </a:p>
        </p:txBody>
      </p:sp>
      <p:sp>
        <p:nvSpPr>
          <p:cNvPr id="4" name="Footer Placeholder 3">
            <a:extLst>
              <a:ext uri="{FF2B5EF4-FFF2-40B4-BE49-F238E27FC236}">
                <a16:creationId xmlns:a16="http://schemas.microsoft.com/office/drawing/2014/main" id="{C726764D-6239-4C97-B5C4-A30A82860BAF}"/>
              </a:ext>
            </a:extLst>
          </p:cNvPr>
          <p:cNvSpPr>
            <a:spLocks noGrp="1"/>
          </p:cNvSpPr>
          <p:nvPr>
            <p:ph type="ftr" sz="quarter" idx="11"/>
          </p:nvPr>
        </p:nvSpPr>
        <p:spPr/>
        <p:txBody>
          <a:bodyPr/>
          <a:lstStyle/>
          <a:p>
            <a:r>
              <a:rPr lang="en-US" dirty="0"/>
              <a:t>Asymptomatic Spread of COVID-19</a:t>
            </a:r>
          </a:p>
        </p:txBody>
      </p:sp>
      <p:sp>
        <p:nvSpPr>
          <p:cNvPr id="5" name="Slide Number Placeholder 4">
            <a:extLst>
              <a:ext uri="{FF2B5EF4-FFF2-40B4-BE49-F238E27FC236}">
                <a16:creationId xmlns:a16="http://schemas.microsoft.com/office/drawing/2014/main" id="{A8E7BBD3-51CF-48FE-B256-C1310D63765A}"/>
              </a:ext>
            </a:extLst>
          </p:cNvPr>
          <p:cNvSpPr>
            <a:spLocks noGrp="1"/>
          </p:cNvSpPr>
          <p:nvPr>
            <p:ph type="sldNum" sz="quarter" idx="12"/>
          </p:nvPr>
        </p:nvSpPr>
        <p:spPr/>
        <p:txBody>
          <a:bodyPr/>
          <a:lstStyle/>
          <a:p>
            <a:fld id="{EF026F98-229B-48B0-BECF-EA1F5459ACF1}" type="slidenum">
              <a:rPr lang="en-US" smtClean="0"/>
              <a:t>4</a:t>
            </a:fld>
            <a:endParaRPr lang="en-US" dirty="0"/>
          </a:p>
        </p:txBody>
      </p:sp>
    </p:spTree>
    <p:extLst>
      <p:ext uri="{BB962C8B-B14F-4D97-AF65-F5344CB8AC3E}">
        <p14:creationId xmlns:p14="http://schemas.microsoft.com/office/powerpoint/2010/main" val="2068282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19A2A-B5CC-467D-92B6-C609FCBB38D4}"/>
              </a:ext>
            </a:extLst>
          </p:cNvPr>
          <p:cNvSpPr>
            <a:spLocks noGrp="1"/>
          </p:cNvSpPr>
          <p:nvPr>
            <p:ph type="title"/>
          </p:nvPr>
        </p:nvSpPr>
        <p:spPr/>
        <p:txBody>
          <a:bodyPr/>
          <a:lstStyle/>
          <a:p>
            <a:r>
              <a:rPr lang="en-US" dirty="0"/>
              <a:t>How Do Viruses Work? </a:t>
            </a:r>
          </a:p>
        </p:txBody>
      </p:sp>
      <p:sp>
        <p:nvSpPr>
          <p:cNvPr id="8" name="Content Placeholder 7">
            <a:extLst>
              <a:ext uri="{FF2B5EF4-FFF2-40B4-BE49-F238E27FC236}">
                <a16:creationId xmlns:a16="http://schemas.microsoft.com/office/drawing/2014/main" id="{05DD005D-3C3D-4DDA-8FE2-0925F6C81477}"/>
              </a:ext>
            </a:extLst>
          </p:cNvPr>
          <p:cNvSpPr>
            <a:spLocks noGrp="1"/>
          </p:cNvSpPr>
          <p:nvPr>
            <p:ph sz="half" idx="2"/>
          </p:nvPr>
        </p:nvSpPr>
        <p:spPr>
          <a:xfrm>
            <a:off x="554803" y="1737025"/>
            <a:ext cx="10798997" cy="4279900"/>
          </a:xfrm>
        </p:spPr>
        <p:txBody>
          <a:bodyPr/>
          <a:lstStyle/>
          <a:p>
            <a:r>
              <a:rPr lang="en-US" dirty="0"/>
              <a:t>Viruses use living things, including people, to make copies of themselves.</a:t>
            </a:r>
          </a:p>
          <a:p>
            <a:r>
              <a:rPr lang="en-US" dirty="0">
                <a:effectLst/>
                <a:ea typeface="Times New Roman" panose="02020603050405020304" pitchFamily="18" charset="0"/>
              </a:rPr>
              <a:t>When enough virus gets into a person’s cells and starts making copies of itself, the immune system revs up to fight the virus.</a:t>
            </a:r>
          </a:p>
          <a:p>
            <a:r>
              <a:rPr lang="en-US" dirty="0"/>
              <a:t>SARS-CoV-2, the virus that causes COVID-19, is spread by respiratory droplets that are released into the air when an infected person talks, breaths, coughs, or sings. </a:t>
            </a:r>
          </a:p>
        </p:txBody>
      </p:sp>
      <p:sp>
        <p:nvSpPr>
          <p:cNvPr id="5" name="Footer Placeholder 3">
            <a:extLst>
              <a:ext uri="{FF2B5EF4-FFF2-40B4-BE49-F238E27FC236}">
                <a16:creationId xmlns:a16="http://schemas.microsoft.com/office/drawing/2014/main" id="{EBC542FA-C2A1-46FF-BAFE-37AEFE4BEFEA}"/>
              </a:ext>
            </a:extLst>
          </p:cNvPr>
          <p:cNvSpPr>
            <a:spLocks noGrp="1"/>
          </p:cNvSpPr>
          <p:nvPr>
            <p:ph type="ftr" sz="quarter" idx="11"/>
          </p:nvPr>
        </p:nvSpPr>
        <p:spPr>
          <a:xfrm>
            <a:off x="4680857" y="6410780"/>
            <a:ext cx="6395357" cy="365125"/>
          </a:xfrm>
        </p:spPr>
        <p:txBody>
          <a:bodyPr/>
          <a:lstStyle/>
          <a:p>
            <a:r>
              <a:rPr lang="en-US" dirty="0"/>
              <a:t>Asymptomatic Spread of COVID-19</a:t>
            </a:r>
          </a:p>
        </p:txBody>
      </p:sp>
      <p:sp>
        <p:nvSpPr>
          <p:cNvPr id="3" name="Slide Number Placeholder 2">
            <a:extLst>
              <a:ext uri="{FF2B5EF4-FFF2-40B4-BE49-F238E27FC236}">
                <a16:creationId xmlns:a16="http://schemas.microsoft.com/office/drawing/2014/main" id="{66F2E5BE-FAE1-466E-B163-E0FB1E3F21EA}"/>
              </a:ext>
            </a:extLst>
          </p:cNvPr>
          <p:cNvSpPr>
            <a:spLocks noGrp="1"/>
          </p:cNvSpPr>
          <p:nvPr>
            <p:ph type="sldNum" sz="quarter" idx="12"/>
          </p:nvPr>
        </p:nvSpPr>
        <p:spPr/>
        <p:txBody>
          <a:bodyPr/>
          <a:lstStyle/>
          <a:p>
            <a:fld id="{EF026F98-229B-48B0-BECF-EA1F5459ACF1}" type="slidenum">
              <a:rPr lang="en-US" smtClean="0"/>
              <a:t>5</a:t>
            </a:fld>
            <a:endParaRPr lang="en-US" dirty="0"/>
          </a:p>
        </p:txBody>
      </p:sp>
    </p:spTree>
    <p:extLst>
      <p:ext uri="{BB962C8B-B14F-4D97-AF65-F5344CB8AC3E}">
        <p14:creationId xmlns:p14="http://schemas.microsoft.com/office/powerpoint/2010/main" val="1578213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2FE6709-7108-4D2E-A0A0-A3A4F0CFCCD5}"/>
              </a:ext>
            </a:extLst>
          </p:cNvPr>
          <p:cNvSpPr>
            <a:spLocks noGrp="1"/>
          </p:cNvSpPr>
          <p:nvPr>
            <p:ph type="title" idx="4294967295"/>
          </p:nvPr>
        </p:nvSpPr>
        <p:spPr>
          <a:xfrm>
            <a:off x="0" y="-469232"/>
            <a:ext cx="9119937" cy="385011"/>
          </a:xfrm>
        </p:spPr>
        <p:txBody>
          <a:bodyPr vert="horz" lIns="91440" tIns="45720" rIns="91440" bIns="45720" rtlCol="0" anchor="b">
            <a:noAutofit/>
          </a:bodyPr>
          <a:lstStyle/>
          <a:p>
            <a:r>
              <a:rPr lang="en-US" sz="1400" dirty="0"/>
              <a:t>Inside Infection Control, Episode 24: How Can COVID-19 Spread When You Don’t Feel Sick?</a:t>
            </a:r>
            <a:endParaRPr lang="en-US" sz="1200" dirty="0"/>
          </a:p>
        </p:txBody>
      </p:sp>
      <p:pic>
        <p:nvPicPr>
          <p:cNvPr id="7" name="Picture 6" descr="Inside Infection Control&#10;Episode 24&#10;How can COVID-19 spread when you don't feel sick?">
            <a:hlinkClick r:id="rId4"/>
            <a:extLst>
              <a:ext uri="{FF2B5EF4-FFF2-40B4-BE49-F238E27FC236}">
                <a16:creationId xmlns:a16="http://schemas.microsoft.com/office/drawing/2014/main" id="{D41946B1-D348-4571-B216-966BBB3EE3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67802" y="1188720"/>
            <a:ext cx="8656396" cy="4480560"/>
          </a:xfrm>
          <a:prstGeom prst="rect">
            <a:avLst/>
          </a:prstGeom>
        </p:spPr>
      </p:pic>
      <p:sp>
        <p:nvSpPr>
          <p:cNvPr id="3" name="Footer Placeholder 3">
            <a:extLst>
              <a:ext uri="{FF2B5EF4-FFF2-40B4-BE49-F238E27FC236}">
                <a16:creationId xmlns:a16="http://schemas.microsoft.com/office/drawing/2014/main" id="{A44B271B-6E8D-4577-88F2-4FC6418F7E2E}"/>
              </a:ext>
            </a:extLst>
          </p:cNvPr>
          <p:cNvSpPr>
            <a:spLocks noGrp="1"/>
          </p:cNvSpPr>
          <p:nvPr>
            <p:ph type="ftr" sz="quarter" idx="11"/>
          </p:nvPr>
        </p:nvSpPr>
        <p:spPr>
          <a:xfrm>
            <a:off x="4680857" y="6410780"/>
            <a:ext cx="6395357" cy="365125"/>
          </a:xfrm>
        </p:spPr>
        <p:txBody>
          <a:bodyPr/>
          <a:lstStyle/>
          <a:p>
            <a:r>
              <a:rPr lang="en-US" dirty="0"/>
              <a:t>Asymptomatic Spread of COVID-19</a:t>
            </a:r>
          </a:p>
        </p:txBody>
      </p:sp>
      <p:sp>
        <p:nvSpPr>
          <p:cNvPr id="4" name="Slide Number Placeholder 3">
            <a:extLst>
              <a:ext uri="{FF2B5EF4-FFF2-40B4-BE49-F238E27FC236}">
                <a16:creationId xmlns:a16="http://schemas.microsoft.com/office/drawing/2014/main" id="{EFCC8C0C-A13B-4DCD-9881-D2DE84E91F26}"/>
              </a:ext>
            </a:extLst>
          </p:cNvPr>
          <p:cNvSpPr>
            <a:spLocks noGrp="1"/>
          </p:cNvSpPr>
          <p:nvPr>
            <p:ph type="sldNum" sz="quarter" idx="12"/>
          </p:nvPr>
        </p:nvSpPr>
        <p:spPr/>
        <p:txBody>
          <a:bodyPr/>
          <a:lstStyle/>
          <a:p>
            <a:fld id="{EF026F98-229B-48B0-BECF-EA1F5459ACF1}" type="slidenum">
              <a:rPr lang="en-US" smtClean="0"/>
              <a:t>6</a:t>
            </a:fld>
            <a:endParaRPr lang="en-US" dirty="0"/>
          </a:p>
        </p:txBody>
      </p:sp>
    </p:spTree>
    <p:custDataLst>
      <p:tags r:id="rId1"/>
    </p:custDataLst>
    <p:extLst>
      <p:ext uri="{BB962C8B-B14F-4D97-AF65-F5344CB8AC3E}">
        <p14:creationId xmlns:p14="http://schemas.microsoft.com/office/powerpoint/2010/main" val="2954188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735600A-55AC-4A07-9EFB-2590086F8073}"/>
              </a:ext>
            </a:extLst>
          </p:cNvPr>
          <p:cNvSpPr>
            <a:spLocks noGrp="1"/>
          </p:cNvSpPr>
          <p:nvPr>
            <p:ph type="title"/>
          </p:nvPr>
        </p:nvSpPr>
        <p:spPr/>
        <p:txBody>
          <a:bodyPr/>
          <a:lstStyle/>
          <a:p>
            <a:r>
              <a:rPr lang="en-US" dirty="0"/>
              <a:t>People who don’t feel sick can spread virus</a:t>
            </a:r>
          </a:p>
        </p:txBody>
      </p:sp>
      <p:sp>
        <p:nvSpPr>
          <p:cNvPr id="6" name="Content Placeholder 5">
            <a:extLst>
              <a:ext uri="{FF2B5EF4-FFF2-40B4-BE49-F238E27FC236}">
                <a16:creationId xmlns:a16="http://schemas.microsoft.com/office/drawing/2014/main" id="{80401646-938B-4015-868C-E2402950EC74}"/>
              </a:ext>
            </a:extLst>
          </p:cNvPr>
          <p:cNvSpPr>
            <a:spLocks noGrp="1"/>
          </p:cNvSpPr>
          <p:nvPr>
            <p:ph idx="1"/>
          </p:nvPr>
        </p:nvSpPr>
        <p:spPr/>
        <p:txBody>
          <a:bodyPr/>
          <a:lstStyle/>
          <a:p>
            <a:r>
              <a:rPr lang="en-US" dirty="0"/>
              <a:t>People can be infected with a virus, and their immune system can be working – and they might not feel sick. </a:t>
            </a:r>
          </a:p>
          <a:p>
            <a:r>
              <a:rPr lang="en-US" dirty="0"/>
              <a:t>Even if they don’t feel sick, they can spread the virus to others. </a:t>
            </a:r>
          </a:p>
        </p:txBody>
      </p:sp>
      <p:sp>
        <p:nvSpPr>
          <p:cNvPr id="8" name="Footer Placeholder 3">
            <a:extLst>
              <a:ext uri="{FF2B5EF4-FFF2-40B4-BE49-F238E27FC236}">
                <a16:creationId xmlns:a16="http://schemas.microsoft.com/office/drawing/2014/main" id="{CF220AFD-5B2F-44F5-84D3-2E249155D015}"/>
              </a:ext>
            </a:extLst>
          </p:cNvPr>
          <p:cNvSpPr>
            <a:spLocks noGrp="1"/>
          </p:cNvSpPr>
          <p:nvPr>
            <p:ph type="ftr" sz="quarter" idx="11"/>
          </p:nvPr>
        </p:nvSpPr>
        <p:spPr>
          <a:xfrm>
            <a:off x="4680857" y="6410780"/>
            <a:ext cx="6395357" cy="365125"/>
          </a:xfrm>
        </p:spPr>
        <p:txBody>
          <a:bodyPr/>
          <a:lstStyle/>
          <a:p>
            <a:r>
              <a:rPr lang="en-US" dirty="0"/>
              <a:t>Asymptomatic Spread of COVID-19</a:t>
            </a:r>
          </a:p>
        </p:txBody>
      </p:sp>
      <p:sp>
        <p:nvSpPr>
          <p:cNvPr id="3" name="Slide Number Placeholder 2">
            <a:extLst>
              <a:ext uri="{FF2B5EF4-FFF2-40B4-BE49-F238E27FC236}">
                <a16:creationId xmlns:a16="http://schemas.microsoft.com/office/drawing/2014/main" id="{F03B1EBF-3EBA-4D86-89A8-0D33CF1B5FD7}"/>
              </a:ext>
            </a:extLst>
          </p:cNvPr>
          <p:cNvSpPr>
            <a:spLocks noGrp="1"/>
          </p:cNvSpPr>
          <p:nvPr>
            <p:ph type="sldNum" sz="quarter" idx="12"/>
          </p:nvPr>
        </p:nvSpPr>
        <p:spPr/>
        <p:txBody>
          <a:bodyPr/>
          <a:lstStyle/>
          <a:p>
            <a:fld id="{EF026F98-229B-48B0-BECF-EA1F5459ACF1}" type="slidenum">
              <a:rPr lang="en-US" smtClean="0"/>
              <a:t>7</a:t>
            </a:fld>
            <a:endParaRPr lang="en-US" dirty="0"/>
          </a:p>
        </p:txBody>
      </p:sp>
    </p:spTree>
    <p:custDataLst>
      <p:tags r:id="rId1"/>
    </p:custDataLst>
    <p:extLst>
      <p:ext uri="{BB962C8B-B14F-4D97-AF65-F5344CB8AC3E}">
        <p14:creationId xmlns:p14="http://schemas.microsoft.com/office/powerpoint/2010/main" val="4187381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2644FD-3A87-4BEC-8B2E-90449D27D831}"/>
              </a:ext>
            </a:extLst>
          </p:cNvPr>
          <p:cNvSpPr>
            <a:spLocks noGrp="1"/>
          </p:cNvSpPr>
          <p:nvPr>
            <p:ph type="title"/>
          </p:nvPr>
        </p:nvSpPr>
        <p:spPr/>
        <p:txBody>
          <a:bodyPr/>
          <a:lstStyle/>
          <a:p>
            <a:r>
              <a:rPr lang="en-US" dirty="0"/>
              <a:t>Definitions</a:t>
            </a:r>
          </a:p>
        </p:txBody>
      </p:sp>
      <p:sp>
        <p:nvSpPr>
          <p:cNvPr id="15" name="Content Placeholder 14">
            <a:extLst>
              <a:ext uri="{FF2B5EF4-FFF2-40B4-BE49-F238E27FC236}">
                <a16:creationId xmlns:a16="http://schemas.microsoft.com/office/drawing/2014/main" id="{BA6991CD-7826-47B5-A187-44C5025DB4BF}"/>
              </a:ext>
            </a:extLst>
          </p:cNvPr>
          <p:cNvSpPr>
            <a:spLocks noGrp="1"/>
          </p:cNvSpPr>
          <p:nvPr>
            <p:ph sz="half" idx="1"/>
          </p:nvPr>
        </p:nvSpPr>
        <p:spPr>
          <a:xfrm>
            <a:off x="1271336" y="1864232"/>
            <a:ext cx="2831432" cy="1336172"/>
          </a:xfrm>
        </p:spPr>
        <p:txBody>
          <a:bodyPr/>
          <a:lstStyle/>
          <a:p>
            <a:pPr marL="0" indent="0">
              <a:buNone/>
            </a:pPr>
            <a:r>
              <a:rPr lang="en-US" sz="2400" b="1" dirty="0">
                <a:solidFill>
                  <a:schemeClr val="accent1"/>
                </a:solidFill>
                <a:cs typeface="Calibri bold" panose="020F0702030404030204" pitchFamily="34" charset="0"/>
              </a:rPr>
              <a:t>Pre-symptomatic Infection</a:t>
            </a:r>
            <a:endParaRPr lang="en-US" sz="2400" dirty="0"/>
          </a:p>
        </p:txBody>
      </p:sp>
      <p:sp>
        <p:nvSpPr>
          <p:cNvPr id="16" name="Content Placeholder 15">
            <a:extLst>
              <a:ext uri="{FF2B5EF4-FFF2-40B4-BE49-F238E27FC236}">
                <a16:creationId xmlns:a16="http://schemas.microsoft.com/office/drawing/2014/main" id="{ECC5465C-4461-453C-AAE9-78F9B4071575}"/>
              </a:ext>
            </a:extLst>
          </p:cNvPr>
          <p:cNvSpPr>
            <a:spLocks noGrp="1"/>
          </p:cNvSpPr>
          <p:nvPr>
            <p:ph sz="half" idx="2"/>
          </p:nvPr>
        </p:nvSpPr>
        <p:spPr>
          <a:xfrm>
            <a:off x="4307308" y="1864232"/>
            <a:ext cx="6769770" cy="1336172"/>
          </a:xfrm>
        </p:spPr>
        <p:txBody>
          <a:bodyPr/>
          <a:lstStyle/>
          <a:p>
            <a:pPr marL="0" indent="0">
              <a:buNone/>
            </a:pPr>
            <a:r>
              <a:rPr lang="en-US" sz="2400" dirty="0">
                <a:solidFill>
                  <a:srgbClr val="000000"/>
                </a:solidFill>
              </a:rPr>
              <a:t>When a person has been infected with a virus and hasn’t started feeling sick yet but will develop symptoms.</a:t>
            </a:r>
            <a:endParaRPr lang="en-US" sz="2400" dirty="0"/>
          </a:p>
        </p:txBody>
      </p:sp>
      <p:cxnSp>
        <p:nvCxnSpPr>
          <p:cNvPr id="12" name="Straight Connector 11">
            <a:extLst>
              <a:ext uri="{FF2B5EF4-FFF2-40B4-BE49-F238E27FC236}">
                <a16:creationId xmlns:a16="http://schemas.microsoft.com/office/drawing/2014/main" id="{0E2814AD-31AF-4579-8B06-595A76C2298F}"/>
              </a:ext>
              <a:ext uri="{C183D7F6-B498-43B3-948B-1728B52AA6E4}">
                <adec:decorative xmlns:adec="http://schemas.microsoft.com/office/drawing/2017/decorative" val="1"/>
              </a:ext>
            </a:extLst>
          </p:cNvPr>
          <p:cNvCxnSpPr/>
          <p:nvPr/>
        </p:nvCxnSpPr>
        <p:spPr>
          <a:xfrm>
            <a:off x="1209172" y="3468918"/>
            <a:ext cx="97282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Content Placeholder 16">
            <a:extLst>
              <a:ext uri="{FF2B5EF4-FFF2-40B4-BE49-F238E27FC236}">
                <a16:creationId xmlns:a16="http://schemas.microsoft.com/office/drawing/2014/main" id="{14B8A2FC-F62B-4CED-A795-CE005B3CF2A5}"/>
              </a:ext>
            </a:extLst>
          </p:cNvPr>
          <p:cNvSpPr>
            <a:spLocks noGrp="1"/>
          </p:cNvSpPr>
          <p:nvPr>
            <p:ph sz="half" idx="13"/>
          </p:nvPr>
        </p:nvSpPr>
        <p:spPr>
          <a:xfrm>
            <a:off x="1271336" y="3808110"/>
            <a:ext cx="2831432" cy="1088746"/>
          </a:xfrm>
        </p:spPr>
        <p:txBody>
          <a:bodyPr/>
          <a:lstStyle/>
          <a:p>
            <a:pPr marL="0" indent="0">
              <a:buNone/>
            </a:pPr>
            <a:r>
              <a:rPr lang="en-US" sz="2400" b="1" dirty="0">
                <a:solidFill>
                  <a:schemeClr val="accent1"/>
                </a:solidFill>
                <a:cs typeface="Calibri bold" panose="020F0702030404030204" pitchFamily="34" charset="0"/>
              </a:rPr>
              <a:t>Asymptomatic Infection</a:t>
            </a:r>
            <a:endParaRPr lang="en-US" sz="2400" dirty="0"/>
          </a:p>
        </p:txBody>
      </p:sp>
      <p:sp>
        <p:nvSpPr>
          <p:cNvPr id="18" name="Content Placeholder 17">
            <a:extLst>
              <a:ext uri="{FF2B5EF4-FFF2-40B4-BE49-F238E27FC236}">
                <a16:creationId xmlns:a16="http://schemas.microsoft.com/office/drawing/2014/main" id="{2C8A488F-C98F-4C69-BE56-D18FB3B7A018}"/>
              </a:ext>
            </a:extLst>
          </p:cNvPr>
          <p:cNvSpPr>
            <a:spLocks noGrp="1"/>
          </p:cNvSpPr>
          <p:nvPr>
            <p:ph sz="half" idx="14"/>
          </p:nvPr>
        </p:nvSpPr>
        <p:spPr>
          <a:xfrm>
            <a:off x="4307308" y="3808110"/>
            <a:ext cx="6769770" cy="1088746"/>
          </a:xfrm>
        </p:spPr>
        <p:txBody>
          <a:bodyPr/>
          <a:lstStyle/>
          <a:p>
            <a:pPr marL="0" indent="0">
              <a:buNone/>
            </a:pPr>
            <a:r>
              <a:rPr lang="en-US" sz="2400" dirty="0">
                <a:solidFill>
                  <a:srgbClr val="000000"/>
                </a:solidFill>
              </a:rPr>
              <a:t>When a person is infected with a virus and will never feel any symptoms at all. </a:t>
            </a:r>
            <a:endParaRPr lang="en-US" sz="2400" dirty="0"/>
          </a:p>
        </p:txBody>
      </p:sp>
      <p:sp>
        <p:nvSpPr>
          <p:cNvPr id="6" name="Footer Placeholder 3">
            <a:extLst>
              <a:ext uri="{FF2B5EF4-FFF2-40B4-BE49-F238E27FC236}">
                <a16:creationId xmlns:a16="http://schemas.microsoft.com/office/drawing/2014/main" id="{102343D8-C50C-4743-8C73-86D3366BEB5D}"/>
              </a:ext>
            </a:extLst>
          </p:cNvPr>
          <p:cNvSpPr>
            <a:spLocks noGrp="1"/>
          </p:cNvSpPr>
          <p:nvPr>
            <p:ph type="ftr" sz="quarter" idx="11"/>
          </p:nvPr>
        </p:nvSpPr>
        <p:spPr/>
        <p:txBody>
          <a:bodyPr/>
          <a:lstStyle/>
          <a:p>
            <a:r>
              <a:rPr lang="en-US" dirty="0"/>
              <a:t>Asymptomatic Spread of COVID-19</a:t>
            </a:r>
          </a:p>
        </p:txBody>
      </p:sp>
      <p:sp>
        <p:nvSpPr>
          <p:cNvPr id="5" name="Slide Number Placeholder 4">
            <a:extLst>
              <a:ext uri="{FF2B5EF4-FFF2-40B4-BE49-F238E27FC236}">
                <a16:creationId xmlns:a16="http://schemas.microsoft.com/office/drawing/2014/main" id="{4BE413D2-29A5-4ACC-B657-9E4EAE7F4A24}"/>
              </a:ext>
            </a:extLst>
          </p:cNvPr>
          <p:cNvSpPr>
            <a:spLocks noGrp="1"/>
          </p:cNvSpPr>
          <p:nvPr>
            <p:ph type="sldNum" sz="quarter" idx="12"/>
          </p:nvPr>
        </p:nvSpPr>
        <p:spPr/>
        <p:txBody>
          <a:bodyPr/>
          <a:lstStyle/>
          <a:p>
            <a:fld id="{0921C750-0A2B-4FC2-9266-872E12118BE5}" type="slidenum">
              <a:rPr lang="en-US" smtClean="0"/>
              <a:pPr/>
              <a:t>8</a:t>
            </a:fld>
            <a:endParaRPr lang="en-US" dirty="0"/>
          </a:p>
        </p:txBody>
      </p:sp>
    </p:spTree>
    <p:custDataLst>
      <p:tags r:id="rId1"/>
    </p:custDataLst>
    <p:extLst>
      <p:ext uri="{BB962C8B-B14F-4D97-AF65-F5344CB8AC3E}">
        <p14:creationId xmlns:p14="http://schemas.microsoft.com/office/powerpoint/2010/main" val="288987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729C1-5829-47A8-9AD7-F2AD3FB5592D}"/>
              </a:ext>
            </a:extLst>
          </p:cNvPr>
          <p:cNvSpPr>
            <a:spLocks noGrp="1"/>
          </p:cNvSpPr>
          <p:nvPr>
            <p:ph type="title"/>
          </p:nvPr>
        </p:nvSpPr>
        <p:spPr/>
        <p:txBody>
          <a:bodyPr/>
          <a:lstStyle/>
          <a:p>
            <a:r>
              <a:rPr lang="en-US" dirty="0"/>
              <a:t>Recognizing people who are contagious</a:t>
            </a:r>
          </a:p>
        </p:txBody>
      </p:sp>
      <p:sp>
        <p:nvSpPr>
          <p:cNvPr id="8" name="Rectangle 7" descr="Six diverse adults; some appear healthy and some appear unwell.">
            <a:extLst>
              <a:ext uri="{FF2B5EF4-FFF2-40B4-BE49-F238E27FC236}">
                <a16:creationId xmlns:a16="http://schemas.microsoft.com/office/drawing/2014/main" id="{1B540D2B-361A-4E88-B04E-601EE149341A}"/>
              </a:ext>
            </a:extLst>
          </p:cNvPr>
          <p:cNvSpPr/>
          <p:nvPr/>
        </p:nvSpPr>
        <p:spPr>
          <a:xfrm>
            <a:off x="2743200" y="1384300"/>
            <a:ext cx="5308600" cy="5026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7477C3AB-7D47-452D-B4EB-EF208FA7028E}"/>
              </a:ext>
            </a:extLst>
          </p:cNvPr>
          <p:cNvSpPr>
            <a:spLocks noGrp="1"/>
          </p:cNvSpPr>
          <p:nvPr>
            <p:ph sz="half" idx="1"/>
          </p:nvPr>
        </p:nvSpPr>
        <p:spPr>
          <a:xfrm>
            <a:off x="276726" y="2021305"/>
            <a:ext cx="2237874" cy="1612232"/>
          </a:xfrm>
        </p:spPr>
        <p:txBody>
          <a:bodyPr/>
          <a:lstStyle/>
          <a:p>
            <a:pPr marL="0" indent="0">
              <a:buNone/>
            </a:pPr>
            <a:r>
              <a:rPr lang="en-US" b="1" dirty="0">
                <a:solidFill>
                  <a:schemeClr val="accent1"/>
                </a:solidFill>
              </a:rPr>
              <a:t>Can you </a:t>
            </a:r>
            <a:br>
              <a:rPr lang="en-US" b="1" dirty="0">
                <a:solidFill>
                  <a:schemeClr val="accent1"/>
                </a:solidFill>
              </a:rPr>
            </a:br>
            <a:r>
              <a:rPr lang="en-US" b="1" dirty="0">
                <a:solidFill>
                  <a:schemeClr val="accent1"/>
                </a:solidFill>
              </a:rPr>
              <a:t>tell who has COVID-19?</a:t>
            </a:r>
          </a:p>
        </p:txBody>
      </p:sp>
      <p:sp>
        <p:nvSpPr>
          <p:cNvPr id="7" name="Content Placeholder 6">
            <a:extLst>
              <a:ext uri="{FF2B5EF4-FFF2-40B4-BE49-F238E27FC236}">
                <a16:creationId xmlns:a16="http://schemas.microsoft.com/office/drawing/2014/main" id="{8DB92B20-8FD8-43B7-A8DB-CC95C88DFB64}"/>
              </a:ext>
            </a:extLst>
          </p:cNvPr>
          <p:cNvSpPr>
            <a:spLocks noGrp="1"/>
          </p:cNvSpPr>
          <p:nvPr>
            <p:ph sz="half" idx="2"/>
          </p:nvPr>
        </p:nvSpPr>
        <p:spPr>
          <a:xfrm>
            <a:off x="8602578" y="2021305"/>
            <a:ext cx="3140243" cy="3200400"/>
          </a:xfrm>
        </p:spPr>
        <p:txBody>
          <a:bodyPr/>
          <a:lstStyle/>
          <a:p>
            <a:pPr marL="0" indent="0">
              <a:buNone/>
            </a:pPr>
            <a:r>
              <a:rPr lang="en-US" sz="2400" b="1" dirty="0">
                <a:solidFill>
                  <a:schemeClr val="accent1"/>
                </a:solidFill>
              </a:rPr>
              <a:t>No</a:t>
            </a:r>
            <a:r>
              <a:rPr lang="en-US" sz="2400" dirty="0"/>
              <a:t>, even people who appear healthy and show no symptoms may have COVID-19 and may be able to spread the </a:t>
            </a:r>
            <a:br>
              <a:rPr lang="en-US" sz="2400" dirty="0"/>
            </a:br>
            <a:r>
              <a:rPr lang="en-US" sz="2400" dirty="0"/>
              <a:t>SARS-CoV-2 virus. </a:t>
            </a:r>
          </a:p>
        </p:txBody>
      </p:sp>
      <p:sp>
        <p:nvSpPr>
          <p:cNvPr id="3" name="Footer Placeholder 2">
            <a:extLst>
              <a:ext uri="{FF2B5EF4-FFF2-40B4-BE49-F238E27FC236}">
                <a16:creationId xmlns:a16="http://schemas.microsoft.com/office/drawing/2014/main" id="{5590293E-36B0-4CF3-BC53-BBCBD508E467}"/>
              </a:ext>
            </a:extLst>
          </p:cNvPr>
          <p:cNvSpPr>
            <a:spLocks noGrp="1"/>
          </p:cNvSpPr>
          <p:nvPr>
            <p:ph type="ftr" sz="quarter" idx="11"/>
          </p:nvPr>
        </p:nvSpPr>
        <p:spPr/>
        <p:txBody>
          <a:bodyPr/>
          <a:lstStyle/>
          <a:p>
            <a:r>
              <a:rPr lang="en-US" dirty="0"/>
              <a:t>Asymptomatic Spread of COVID-19</a:t>
            </a:r>
          </a:p>
        </p:txBody>
      </p:sp>
      <p:sp>
        <p:nvSpPr>
          <p:cNvPr id="4" name="Slide Number Placeholder 3">
            <a:extLst>
              <a:ext uri="{FF2B5EF4-FFF2-40B4-BE49-F238E27FC236}">
                <a16:creationId xmlns:a16="http://schemas.microsoft.com/office/drawing/2014/main" id="{6DDE527B-8E42-41C6-ABC9-984824843C17}"/>
              </a:ext>
            </a:extLst>
          </p:cNvPr>
          <p:cNvSpPr>
            <a:spLocks noGrp="1"/>
          </p:cNvSpPr>
          <p:nvPr>
            <p:ph type="sldNum" sz="quarter" idx="12"/>
          </p:nvPr>
        </p:nvSpPr>
        <p:spPr/>
        <p:txBody>
          <a:bodyPr/>
          <a:lstStyle/>
          <a:p>
            <a:fld id="{EF026F98-229B-48B0-BECF-EA1F5459ACF1}" type="slidenum">
              <a:rPr lang="en-US" smtClean="0"/>
              <a:t>9</a:t>
            </a:fld>
            <a:endParaRPr lang="en-US" dirty="0"/>
          </a:p>
        </p:txBody>
      </p:sp>
    </p:spTree>
    <p:custDataLst>
      <p:tags r:id="rId1"/>
    </p:custDataLst>
    <p:extLst>
      <p:ext uri="{BB962C8B-B14F-4D97-AF65-F5344CB8AC3E}">
        <p14:creationId xmlns:p14="http://schemas.microsoft.com/office/powerpoint/2010/main" val="144029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6"/>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3780_PFL_PPT_template_Avenir_2-26-21_DRAFT">
  <a:themeElements>
    <a:clrScheme name="PFL Power Surge">
      <a:dk1>
        <a:sysClr val="windowText" lastClr="000000"/>
      </a:dk1>
      <a:lt1>
        <a:srgbClr val="FFFFFF"/>
      </a:lt1>
      <a:dk2>
        <a:srgbClr val="7D4578"/>
      </a:dk2>
      <a:lt2>
        <a:srgbClr val="78B441"/>
      </a:lt2>
      <a:accent1>
        <a:srgbClr val="13619C"/>
      </a:accent1>
      <a:accent2>
        <a:srgbClr val="2C998A"/>
      </a:accent2>
      <a:accent3>
        <a:srgbClr val="FAAA51"/>
      </a:accent3>
      <a:accent4>
        <a:srgbClr val="123E67"/>
      </a:accent4>
      <a:accent5>
        <a:srgbClr val="CC314E"/>
      </a:accent5>
      <a:accent6>
        <a:srgbClr val="F4DF4D"/>
      </a:accent6>
      <a:hlink>
        <a:srgbClr val="0070C0"/>
      </a:hlink>
      <a:folHlink>
        <a:srgbClr val="5052A3"/>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00C7441-9561-4DBA-819E-24C06F538D37}" vid="{5E2362F0-5FBD-4C93-8ADE-1DD9536CF8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C08FB30066ACD4A84E8A945DA409579" ma:contentTypeVersion="10" ma:contentTypeDescription="Create a new document." ma:contentTypeScope="" ma:versionID="c529d45e9749e2578ab2aac78a42159f">
  <xsd:schema xmlns:xsd="http://www.w3.org/2001/XMLSchema" xmlns:xs="http://www.w3.org/2001/XMLSchema" xmlns:p="http://schemas.microsoft.com/office/2006/metadata/properties" xmlns:ns2="7c162c85-2e33-4418-8d6a-3c9ae40ca8a5" xmlns:ns3="cc8a450b-1a11-4e56-adcc-c88acab015c1" targetNamespace="http://schemas.microsoft.com/office/2006/metadata/properties" ma:root="true" ma:fieldsID="e5932b5113153688b4de4454f9b962b0" ns2:_="" ns3:_="">
    <xsd:import namespace="7c162c85-2e33-4418-8d6a-3c9ae40ca8a5"/>
    <xsd:import namespace="cc8a450b-1a11-4e56-adcc-c88acab015c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162c85-2e33-4418-8d6a-3c9ae40ca8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c8a450b-1a11-4e56-adcc-c88acab015c1"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E224AF-2256-442E-BA48-E6006DDA6B89}">
  <ds:schemaRefs>
    <ds:schemaRef ds:uri="http://www.w3.org/XML/1998/namespace"/>
    <ds:schemaRef ds:uri="http://schemas.microsoft.com/office/2006/documentManagement/types"/>
    <ds:schemaRef ds:uri="http://purl.org/dc/terms/"/>
    <ds:schemaRef ds:uri="http://schemas.microsoft.com/office/2006/metadata/properties"/>
    <ds:schemaRef ds:uri="http://purl.org/dc/elements/1.1/"/>
    <ds:schemaRef ds:uri="http://schemas.openxmlformats.org/package/2006/metadata/core-properties"/>
    <ds:schemaRef ds:uri="http://schemas.microsoft.com/office/infopath/2007/PartnerControls"/>
    <ds:schemaRef ds:uri="http://purl.org/dc/dcmitype/"/>
    <ds:schemaRef ds:uri="cc8a450b-1a11-4e56-adcc-c88acab015c1"/>
    <ds:schemaRef ds:uri="7c162c85-2e33-4418-8d6a-3c9ae40ca8a5"/>
  </ds:schemaRefs>
</ds:datastoreItem>
</file>

<file path=customXml/itemProps2.xml><?xml version="1.0" encoding="utf-8"?>
<ds:datastoreItem xmlns:ds="http://schemas.openxmlformats.org/officeDocument/2006/customXml" ds:itemID="{D04DD75A-BE2F-43A9-A788-4A8E70F84571}">
  <ds:schemaRefs>
    <ds:schemaRef ds:uri="http://schemas.microsoft.com/sharepoint/v3/contenttype/forms"/>
  </ds:schemaRefs>
</ds:datastoreItem>
</file>

<file path=customXml/itemProps3.xml><?xml version="1.0" encoding="utf-8"?>
<ds:datastoreItem xmlns:ds="http://schemas.openxmlformats.org/officeDocument/2006/customXml" ds:itemID="{CDEF5068-0ECF-4058-A73B-3D4C9CBB673E}">
  <ds:schemaRefs>
    <ds:schemaRef ds:uri="7c162c85-2e33-4418-8d6a-3c9ae40ca8a5"/>
    <ds:schemaRef ds:uri="cc8a450b-1a11-4e56-adcc-c88acab015c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13780_PFL_PPT_template_CenturyGothic_3-5-21_FINALA</Template>
  <TotalTime>4372</TotalTime>
  <Words>3141</Words>
  <Application>Microsoft Office PowerPoint</Application>
  <PresentationFormat>Widescreen</PresentationFormat>
  <Paragraphs>260</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Calibri</vt:lpstr>
      <vt:lpstr>Arial</vt:lpstr>
      <vt:lpstr>Century Gothic</vt:lpstr>
      <vt:lpstr>Wingdings</vt:lpstr>
      <vt:lpstr>Symbol</vt:lpstr>
      <vt:lpstr>Courier New</vt:lpstr>
      <vt:lpstr>13780_PFL_PPT_template_Avenir_2-26-21_DRAFT</vt:lpstr>
      <vt:lpstr>TOPIC 14:  asymptomatic spread of COVID-19</vt:lpstr>
      <vt:lpstr>Agenda </vt:lpstr>
      <vt:lpstr>Learning Objectives </vt:lpstr>
      <vt:lpstr>POLL</vt:lpstr>
      <vt:lpstr>How Do Viruses Work? </vt:lpstr>
      <vt:lpstr>Inside Infection Control, Episode 24: How Can COVID-19 Spread When You Don’t Feel Sick?</vt:lpstr>
      <vt:lpstr>People who don’t feel sick can spread virus</vt:lpstr>
      <vt:lpstr>Definitions</vt:lpstr>
      <vt:lpstr>Recognizing people who are contagious</vt:lpstr>
      <vt:lpstr>Did you know? </vt:lpstr>
      <vt:lpstr>Controlling the spread</vt:lpstr>
      <vt:lpstr>Reflection</vt:lpstr>
      <vt:lpstr>WRAP-UP</vt:lpstr>
      <vt:lpstr>Key Takeaways</vt:lpstr>
      <vt:lpstr>Resources and Future Training sessions</vt:lpstr>
      <vt:lpstr>Feedback Form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14: Asymptomatic Spread of COVID-19</dc:title>
  <dc:subject>Asymptomatic Spread of COVID-19</dc:subject>
  <dc:creator>Centers for Disease Control and Prevention</dc:creator>
  <cp:keywords>Project Firstline, Infection Control Training, COVID-19, Infection Control, CDC, Multi-Dose Vials, COVID-19 Vaccine, Vaccinations, Vaccination Safety</cp:keywords>
  <cp:lastModifiedBy>Mink, Teresa</cp:lastModifiedBy>
  <cp:revision>166</cp:revision>
  <dcterms:created xsi:type="dcterms:W3CDTF">2021-03-15T14:49:49Z</dcterms:created>
  <dcterms:modified xsi:type="dcterms:W3CDTF">2021-09-22T20:54:58Z</dcterms:modified>
</cp:coreProperties>
</file>