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7"/>
  </p:notesMasterIdLst>
  <p:sldIdLst>
    <p:sldId id="256" r:id="rId5"/>
    <p:sldId id="258" r:id="rId6"/>
    <p:sldId id="260" r:id="rId7"/>
    <p:sldId id="262" r:id="rId8"/>
    <p:sldId id="287" r:id="rId9"/>
    <p:sldId id="299" r:id="rId10"/>
    <p:sldId id="269" r:id="rId11"/>
    <p:sldId id="295" r:id="rId12"/>
    <p:sldId id="292" r:id="rId13"/>
    <p:sldId id="298" r:id="rId14"/>
    <p:sldId id="290" r:id="rId15"/>
    <p:sldId id="291"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dd, Jessie" initials="SJ" lastIdx="7" clrIdx="0">
    <p:extLst>
      <p:ext uri="{19B8F6BF-5375-455C-9EA6-DF929625EA0E}">
        <p15:presenceInfo xmlns:p15="http://schemas.microsoft.com/office/powerpoint/2012/main" userId="S::jstadd@rti.org::44a9573f-fddc-4716-bc25-9dc365c6924d" providerId="AD"/>
      </p:ext>
    </p:extLst>
  </p:cmAuthor>
  <p:cmAuthor id="2" name="Aiken, Merrie" initials="AM" lastIdx="11" clrIdx="1">
    <p:extLst>
      <p:ext uri="{19B8F6BF-5375-455C-9EA6-DF929625EA0E}">
        <p15:presenceInfo xmlns:p15="http://schemas.microsoft.com/office/powerpoint/2012/main" userId="S::maiken@rti.org::2e0e472c-16bf-43d7-9edd-cd3f38cba021" providerId="AD"/>
      </p:ext>
    </p:extLst>
  </p:cmAuthor>
  <p:cmAuthor id="3" name="Wilson, Linda" initials="WL" lastIdx="16" clrIdx="2">
    <p:extLst>
      <p:ext uri="{19B8F6BF-5375-455C-9EA6-DF929625EA0E}">
        <p15:presenceInfo xmlns:p15="http://schemas.microsoft.com/office/powerpoint/2012/main" userId="S::ljwilson@rti.org::134f9502-648d-4a09-bdc5-589689a2e14a" providerId="AD"/>
      </p:ext>
    </p:extLst>
  </p:cmAuthor>
  <p:cmAuthor id="4" name="Cox, Kendra (CDC/DDID/NCEZID/DHQP)" initials="CK(" lastIdx="8" clrIdx="3">
    <p:extLst>
      <p:ext uri="{19B8F6BF-5375-455C-9EA6-DF929625EA0E}">
        <p15:presenceInfo xmlns:p15="http://schemas.microsoft.com/office/powerpoint/2012/main" userId="S::gfx4@cdc.gov::3112a3a8-8cbb-4d5b-96ee-72aa1ab53303" providerId="AD"/>
      </p:ext>
    </p:extLst>
  </p:cmAuthor>
  <p:cmAuthor id="5" name="Shogren, Julie" initials="SJ" lastIdx="2" clrIdx="4">
    <p:extLst>
      <p:ext uri="{19B8F6BF-5375-455C-9EA6-DF929625EA0E}">
        <p15:presenceInfo xmlns:p15="http://schemas.microsoft.com/office/powerpoint/2012/main" userId="S::jshogren@rti.org::b8ac11d4-25b8-47fb-add8-e9c5ea412aae" providerId="AD"/>
      </p:ext>
    </p:extLst>
  </p:cmAuthor>
  <p:cmAuthor id="6" name="Yates, Kirsten M. (CDC/DDID/NCEZID/DHQP) (CTR)" initials="Y(" lastIdx="1" clrIdx="5">
    <p:extLst>
      <p:ext uri="{19B8F6BF-5375-455C-9EA6-DF929625EA0E}">
        <p15:presenceInfo xmlns:p15="http://schemas.microsoft.com/office/powerpoint/2012/main" userId="S::vrx6@cdc.gov::3a8cfc38-f48f-4f28-85d9-0952e21c9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4" autoAdjust="0"/>
    <p:restoredTop sz="58030" autoAdjust="0"/>
  </p:normalViewPr>
  <p:slideViewPr>
    <p:cSldViewPr snapToGrid="0">
      <p:cViewPr varScale="1">
        <p:scale>
          <a:sx n="35" d="100"/>
          <a:sy n="35" d="100"/>
        </p:scale>
        <p:origin x="104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69697-0BA4-4C68-8261-2D4384EB8121}" type="datetimeFigureOut">
              <a:rPr lang="en-US" smtClean="0"/>
              <a:t>9/17/2021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6BA81-A339-465E-A6DB-AF889D274C9B}" type="slidenum">
              <a:rPr lang="en-US" smtClean="0"/>
              <a:t>‹#›</a:t>
            </a:fld>
            <a:endParaRPr lang="en-US" dirty="0"/>
          </a:p>
        </p:txBody>
      </p:sp>
    </p:spTree>
    <p:extLst>
      <p:ext uri="{BB962C8B-B14F-4D97-AF65-F5344CB8AC3E}">
        <p14:creationId xmlns:p14="http://schemas.microsoft.com/office/powerpoint/2010/main" val="845585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am04.safelinks.protection.outlook.com/?url=https%3A%2F%2Fwww.cdc.gov%2Finfectioncontrol%2Fprojectfirstline%2Fvideos%2FEP24-NoSymptoms-LowRes.mp4&amp;data=04%7C01%7Cjfaerber%40rti.org%7C92596c06110c429de93e08d96256ba9e%7C2ffc2ede4d4449948082487341fa43fb%7C0%7C0%7C637648946896375368%7CUnknown%7CTWFpbGZsb3d8eyJWIjoiMC4wLjAwMDAiLCJQIjoiV2luMzIiLCJBTiI6Ik1haWwiLCJXVCI6Mn0%3D%7C1000&amp;sdata=dkuQChCC7UWO5TD0z2ij8uj9MqTCWCYV0fp7R6x71qE%3D&amp;reserved=0"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GPahzFodDU8&amp;feature=youtu.b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coronavirus/2019-ncov/vaccines/fully-vaccinated.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dc.gov/coronavirus/2019-ncov/science/science-briefs/fully-vaccinated-people.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r>
              <a:rPr lang="en-US" dirty="0"/>
              <a:t>Participants log in and get settled.</a:t>
            </a:r>
          </a:p>
          <a:p>
            <a:endParaRPr lang="en-US" dirty="0"/>
          </a:p>
        </p:txBody>
      </p:sp>
      <p:sp>
        <p:nvSpPr>
          <p:cNvPr id="4" name="Slide Number Placeholder 3"/>
          <p:cNvSpPr>
            <a:spLocks noGrp="1"/>
          </p:cNvSpPr>
          <p:nvPr>
            <p:ph type="sldNum" sz="quarter" idx="5"/>
          </p:nvPr>
        </p:nvSpPr>
        <p:spPr/>
        <p:txBody>
          <a:bodyPr/>
          <a:lstStyle/>
          <a:p>
            <a:fld id="{17E6BA81-A339-465E-A6DB-AF889D274C9B}" type="slidenum">
              <a:rPr lang="en-US" smtClean="0"/>
              <a:t>1</a:t>
            </a:fld>
            <a:endParaRPr lang="en-US" dirty="0"/>
          </a:p>
        </p:txBody>
      </p:sp>
    </p:spTree>
    <p:extLst>
      <p:ext uri="{BB962C8B-B14F-4D97-AF65-F5344CB8AC3E}">
        <p14:creationId xmlns:p14="http://schemas.microsoft.com/office/powerpoint/2010/main" val="3540454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Calibri" panose="020F0502020204030204" pitchFamily="34" charset="0"/>
                <a:ea typeface="Calibri" panose="020F0502020204030204" pitchFamily="34" charset="0"/>
                <a:cs typeface="Arial" panose="020B0604020202020204" pitchFamily="34" charset="0"/>
              </a:rPr>
              <a:t>“I hope you enjoyed today’s conversation. I’ve captured some key takeaways here, which you can review at your leisure after the session today.”</a:t>
            </a:r>
            <a:endParaRPr lang="en-US" dirty="0"/>
          </a:p>
        </p:txBody>
      </p:sp>
      <p:sp>
        <p:nvSpPr>
          <p:cNvPr id="4" name="Slide Number Placeholder 3"/>
          <p:cNvSpPr>
            <a:spLocks noGrp="1"/>
          </p:cNvSpPr>
          <p:nvPr>
            <p:ph type="sldNum" sz="quarter" idx="5"/>
          </p:nvPr>
        </p:nvSpPr>
        <p:spPr/>
        <p:txBody>
          <a:bodyPr/>
          <a:lstStyle/>
          <a:p>
            <a:fld id="{17E6BA81-A339-465E-A6DB-AF889D274C9B}" type="slidenum">
              <a:rPr lang="en-US" smtClean="0"/>
              <a:t>10</a:t>
            </a:fld>
            <a:endParaRPr lang="en-US" dirty="0"/>
          </a:p>
        </p:txBody>
      </p:sp>
    </p:spTree>
    <p:extLst>
      <p:ext uri="{BB962C8B-B14F-4D97-AF65-F5344CB8AC3E}">
        <p14:creationId xmlns:p14="http://schemas.microsoft.com/office/powerpoint/2010/main" val="855997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Explain how participants can reach you, by the means of your choosing, and how they can reach Project Firstline.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If this session is part of a series, you may choose to describe the themes of upcoming sessions.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We covered a lot today, and there is still more to learn. You can keep exploring these topics on your own using the resources on this slide. You can also follow us on social media.”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i="1" dirty="0">
                <a:effectLst/>
                <a:latin typeface="Calibri" panose="020F0502020204030204" pitchFamily="34" charset="0"/>
                <a:ea typeface="Calibri" panose="020F0502020204030204" pitchFamily="34" charset="0"/>
                <a:cs typeface="Arial" panose="020B0604020202020204" pitchFamily="34" charset="0"/>
              </a:rPr>
              <a:t>If this session is part of a series</a:t>
            </a:r>
            <a:r>
              <a:rPr lang="en-US" sz="1800" dirty="0">
                <a:effectLst/>
                <a:latin typeface="Calibri" panose="020F0502020204030204" pitchFamily="34" charset="0"/>
                <a:ea typeface="Calibri" panose="020F0502020204030204" pitchFamily="34" charset="0"/>
                <a:cs typeface="Arial" panose="020B0604020202020204" pitchFamily="34" charset="0"/>
              </a:rPr>
              <a:t>) “Next time, we will cover [insert next training topic].”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38D9F8C-7B54-4A21-B9B9-EAEDD3B035B4}" type="slidenum">
              <a:rPr lang="en-US" smtClean="0"/>
              <a:t>11</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12</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Welcome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Housekeeping, either orally or via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If needed, additional notes specific to the platform you’re using (e.g., how to “raise your hand,” how to post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Overview of agenda</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If this session is part of an ongoing series, you may choose to say, “welcome back,” “thank you for joining us again,” etc.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“Welcome to Project Firstline. Thank you for joining us! Before we begin, a few housekeeping notes. We’ll meet today for 10 minutes.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“Today, we’re going to review </a:t>
            </a:r>
            <a:r>
              <a:rPr lang="en-US" sz="1800" dirty="0">
                <a:effectLst/>
                <a:latin typeface="Calibri" panose="020F0502020204030204" pitchFamily="34" charset="0"/>
                <a:ea typeface="Calibri" panose="020F0502020204030204" pitchFamily="34" charset="0"/>
                <a:cs typeface="Arial" panose="020B0604020202020204" pitchFamily="34" charset="0"/>
              </a:rPr>
              <a:t>how viruses can spread,</a:t>
            </a:r>
            <a:r>
              <a:rPr lang="en-US" sz="1100" dirty="0">
                <a:effectLst/>
                <a:latin typeface="Calibri" panose="020F0502020204030204" pitchFamily="34" charset="0"/>
                <a:ea typeface="Calibri" panose="020F0502020204030204" pitchFamily="34" charset="0"/>
                <a:cs typeface="Arial" panose="020B0604020202020204" pitchFamily="34" charset="0"/>
              </a:rPr>
              <a:t> even when an infected person doesn’t feel sick. We’ll have an opportunity to discuss and reflect together before we wrap up for the 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7E6BA81-A339-465E-A6DB-AF889D274C9B}" type="slidenum">
              <a:rPr lang="en-US" smtClean="0"/>
              <a:t>2</a:t>
            </a:fld>
            <a:endParaRPr lang="en-US" dirty="0"/>
          </a:p>
        </p:txBody>
      </p:sp>
    </p:spTree>
    <p:extLst>
      <p:ext uri="{BB962C8B-B14F-4D97-AF65-F5344CB8AC3E}">
        <p14:creationId xmlns:p14="http://schemas.microsoft.com/office/powerpoint/2010/main" val="208433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Provide an overview of the session’s learning objectives.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“After today, you’ll be able to explain how a person can be infected with SARS-CoV-2 and not feel sick but can still spread the virus to others and discuss why infection control recommendations like masking for source control are in place in healthcare settings.”</a:t>
            </a:r>
          </a:p>
          <a:p>
            <a:endParaRPr lang="en-US" dirty="0"/>
          </a:p>
        </p:txBody>
      </p:sp>
      <p:sp>
        <p:nvSpPr>
          <p:cNvPr id="4" name="Slide Number Placeholder 3"/>
          <p:cNvSpPr>
            <a:spLocks noGrp="1"/>
          </p:cNvSpPr>
          <p:nvPr>
            <p:ph type="sldNum" sz="quarter" idx="5"/>
          </p:nvPr>
        </p:nvSpPr>
        <p:spPr/>
        <p:txBody>
          <a:bodyPr/>
          <a:lstStyle/>
          <a:p>
            <a:fld id="{17E6BA81-A339-465E-A6DB-AF889D274C9B}" type="slidenum">
              <a:rPr lang="en-US" smtClean="0"/>
              <a:t>3</a:t>
            </a:fld>
            <a:endParaRPr lang="en-US" dirty="0"/>
          </a:p>
        </p:txBody>
      </p:sp>
    </p:spTree>
    <p:extLst>
      <p:ext uri="{BB962C8B-B14F-4D97-AF65-F5344CB8AC3E}">
        <p14:creationId xmlns:p14="http://schemas.microsoft.com/office/powerpoint/2010/main" val="99207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mn-lt"/>
                <a:ea typeface="Calibri" panose="020F0502020204030204" pitchFamily="34" charset="0"/>
                <a:cs typeface="Avenir LT Std 55 Roman"/>
              </a:rPr>
              <a:t>Access the video here:</a:t>
            </a:r>
          </a:p>
          <a:p>
            <a:pPr marL="0" marR="0" lvl="0" indent="0">
              <a:lnSpc>
                <a:spcPct val="107000"/>
              </a:lnSpc>
              <a:spcBef>
                <a:spcPts val="0"/>
              </a:spcBef>
              <a:spcAft>
                <a:spcPts val="800"/>
              </a:spcAft>
              <a:buFont typeface="Symbol" panose="05050102010706020507" pitchFamily="18" charset="2"/>
              <a:buNone/>
            </a:pPr>
            <a:r>
              <a:rPr lang="en-US" sz="1800" b="1" dirty="0">
                <a:effectLst/>
                <a:latin typeface="+mn-lt"/>
                <a:ea typeface="Calibri" panose="020F0502020204030204" pitchFamily="34" charset="0"/>
                <a:cs typeface="Avenir LT Std 55 Roman"/>
              </a:rPr>
              <a:t>CDC Website: </a:t>
            </a:r>
            <a:r>
              <a:rPr lang="en-US" sz="1800" u="sng" dirty="0">
                <a:solidFill>
                  <a:srgbClr val="0563C1"/>
                </a:solidFill>
                <a:effectLst/>
                <a:latin typeface="+mn-lt"/>
                <a:ea typeface="Calibri" panose="020F0502020204030204" pitchFamily="34" charset="0"/>
                <a:hlinkClick r:id="rId3"/>
              </a:rPr>
              <a:t>https://www.cdc.gov/infectioncontrol/projectfirstline/videos/EP24-NoSymptoms-LowRes.mp4</a:t>
            </a:r>
            <a:endParaRPr lang="en-US" sz="1800" dirty="0">
              <a:effectLst/>
              <a:latin typeface="+mn-lt"/>
              <a:ea typeface="Calibri" panose="020F0502020204030204" pitchFamily="34" charset="0"/>
              <a:cs typeface="Times New Roman" panose="02020603050405020304" pitchFamily="18" charset="0"/>
            </a:endParaRPr>
          </a:p>
          <a:p>
            <a:r>
              <a:rPr lang="en-US" sz="1800" kern="1200" dirty="0">
                <a:solidFill>
                  <a:schemeClr val="tx1"/>
                </a:solidFill>
                <a:effectLst/>
                <a:latin typeface="+mn-lt"/>
                <a:ea typeface="Calibri" panose="020F0502020204030204" pitchFamily="34" charset="0"/>
                <a:cs typeface="Times New Roman" panose="02020603050405020304" pitchFamily="18" charset="0"/>
              </a:rPr>
              <a:t>OR </a:t>
            </a:r>
          </a:p>
          <a:p>
            <a:pPr marL="0" marR="0" lvl="0" indent="0" algn="l" defTabSz="914400" rtl="0" eaLnBrk="1" latinLnBrk="0" hangingPunct="1">
              <a:lnSpc>
                <a:spcPct val="107000"/>
              </a:lnSpc>
              <a:spcBef>
                <a:spcPts val="0"/>
              </a:spcBef>
              <a:spcAft>
                <a:spcPts val="800"/>
              </a:spcAft>
              <a:buFont typeface="Symbol" panose="05050102010706020507" pitchFamily="18" charset="2"/>
              <a:buNone/>
            </a:pPr>
            <a:r>
              <a:rPr lang="en-US" sz="1800" b="1" kern="1200" dirty="0">
                <a:solidFill>
                  <a:schemeClr val="tx1"/>
                </a:solidFill>
                <a:effectLst/>
                <a:latin typeface="+mn-lt"/>
                <a:ea typeface="Calibri" panose="020F0502020204030204" pitchFamily="34" charset="0"/>
                <a:cs typeface="Avenir LT Std 55 Roman"/>
              </a:rPr>
              <a:t>Project Firstline YouTube Playlist:</a:t>
            </a:r>
            <a:r>
              <a:rPr lang="en-US" sz="1800" b="1" u="none" kern="1200" dirty="0">
                <a:solidFill>
                  <a:schemeClr val="tx1"/>
                </a:solidFill>
                <a:effectLst/>
                <a:latin typeface="+mn-lt"/>
                <a:ea typeface="Calibri" panose="020F0502020204030204" pitchFamily="34" charset="0"/>
                <a:cs typeface="Arial" panose="020B0604020202020204" pitchFamily="34" charset="0"/>
              </a:rPr>
              <a:t> </a:t>
            </a:r>
            <a:r>
              <a:rPr lang="en-US" sz="1800" u="sng" dirty="0">
                <a:solidFill>
                  <a:srgbClr val="0563C1"/>
                </a:solidFill>
                <a:effectLst/>
                <a:latin typeface="+mn-lt"/>
                <a:ea typeface="Calibri" panose="020F0502020204030204" pitchFamily="34" charset="0"/>
                <a:cs typeface="Times New Roman" panose="02020603050405020304" pitchFamily="18" charset="0"/>
                <a:hlinkClick r:id="rId4"/>
              </a:rPr>
              <a:t>https://www.youtube.com/watch?v=GPahzFodDU8&amp;feature=youtu.be</a:t>
            </a:r>
            <a:r>
              <a:rPr lang="en-US" sz="1800" dirty="0">
                <a:effectLst/>
                <a:latin typeface="+mn-lt"/>
                <a:ea typeface="Calibri" panose="020F0502020204030204" pitchFamily="34" charset="0"/>
                <a:cs typeface="Times New Roman" panose="02020603050405020304" pitchFamily="18" charset="0"/>
              </a:rPr>
              <a:t> </a:t>
            </a:r>
            <a:endParaRPr lang="en-US" sz="1800"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Arial" panose="020B0604020202020204" pitchFamily="34" charset="0"/>
              </a:rPr>
              <a:t>Encourage participants to make note of the two ways that people who are infected with virus but who don’t feel sick can spread virus.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“Let’s hear from the CDC’s Dr. Abby Carlson and find out more about how viruses like SARS-CoV-2 can spread, even from someone who is infected but who doesn’t feel sick. Dr. Carlson mentions two ways this can happen. Jot down in your participant booklet what you hear, and we’ll discuss the two ways after the video.”</a:t>
            </a:r>
          </a:p>
        </p:txBody>
      </p:sp>
      <p:sp>
        <p:nvSpPr>
          <p:cNvPr id="4" name="Slide Number Placeholder 3"/>
          <p:cNvSpPr>
            <a:spLocks noGrp="1"/>
          </p:cNvSpPr>
          <p:nvPr>
            <p:ph type="sldNum" sz="quarter" idx="5"/>
          </p:nvPr>
        </p:nvSpPr>
        <p:spPr/>
        <p:txBody>
          <a:bodyPr/>
          <a:lstStyle/>
          <a:p>
            <a:fld id="{17E6BA81-A339-465E-A6DB-AF889D274C9B}" type="slidenum">
              <a:rPr lang="en-US" smtClean="0"/>
              <a:t>4</a:t>
            </a:fld>
            <a:endParaRPr lang="en-US" dirty="0"/>
          </a:p>
        </p:txBody>
      </p:sp>
    </p:spTree>
    <p:extLst>
      <p:ext uri="{BB962C8B-B14F-4D97-AF65-F5344CB8AC3E}">
        <p14:creationId xmlns:p14="http://schemas.microsoft.com/office/powerpoint/2010/main" val="1782456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Review the definitions of “pre-symptomatic infection” and “asymptomatic infection.”</a:t>
            </a: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Arial" panose="020B0604020202020204" pitchFamily="34" charset="0"/>
              </a:rPr>
              <a:t>Pre-symptomatic infection is when a person has been infected with a virus and hasn’t started feeling sick yet but will develop symptoms.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Arial" panose="020B0604020202020204" pitchFamily="34" charset="0"/>
              </a:rPr>
              <a:t>Asymptomatic infection is when a person is infected with a virus and will never feel any symptoms at all.</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“Let’s review the two ways people can be infected and not feel sick that Dr. Carlson mentioned in the video. ‘Pre-symptomatic infection’ means that a person is infected with a virus but hasn’t started feeling sick yet – but they probably will soon. ‘Asymptomatic infection’ means that a person is infected with a virus but does not feel any symptoms at all. As you heard from Dr. Carlson, this can make it harder to control the spread of infectious diseases, because people don’t always know that they have an infection, or that they’re contagious and can spread it to others.”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242928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This slide has animation. When you advance to the slide, only the pictures of people will appear.</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Ask participants to look at the people on the slide and see if they can tell who is infected with COVID-19.</a:t>
            </a:r>
          </a:p>
          <a:p>
            <a:pPr marL="800100" marR="0" lvl="1"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Encourage participants to guess, either orally or in the chat, or both.</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After participants have had a chance to respond, trigger animation to clarify that even people who seem healthy and exhibit no symptoms might have COVID-19 and be able to spread the SARS-CoV-2 virus.</a:t>
            </a:r>
          </a:p>
          <a:p>
            <a:pPr marL="0" marR="0">
              <a:lnSpc>
                <a:spcPct val="107000"/>
              </a:lnSpc>
              <a:spcBef>
                <a:spcPts val="0"/>
              </a:spcBef>
              <a:spcAft>
                <a:spcPts val="800"/>
              </a:spcAft>
            </a:pP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“Now let’s do a little detective work. </a:t>
            </a:r>
            <a:r>
              <a:rPr lang="en-US" sz="1200" b="1" dirty="0">
                <a:effectLst/>
                <a:latin typeface="Calibri" panose="020F0502020204030204" pitchFamily="34" charset="0"/>
                <a:ea typeface="Calibri" panose="020F0502020204030204" pitchFamily="34" charset="0"/>
                <a:cs typeface="Arial" panose="020B0604020202020204" pitchFamily="34" charset="0"/>
              </a:rPr>
              <a:t>Can you guess which of these people has COVID-19 and may be contagious?</a:t>
            </a:r>
            <a:r>
              <a:rPr lang="en-US" sz="120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i="1" dirty="0">
                <a:effectLst/>
                <a:latin typeface="Calibri" panose="020F0502020204030204" pitchFamily="34" charset="0"/>
                <a:ea typeface="Calibri" panose="020F0502020204030204" pitchFamily="34" charset="0"/>
                <a:cs typeface="Arial" panose="020B0604020202020204" pitchFamily="34" charset="0"/>
              </a:rPr>
              <a:t>Pause for responses.</a:t>
            </a:r>
            <a:r>
              <a:rPr lang="en-US" sz="120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b="1" dirty="0">
                <a:effectLst/>
                <a:latin typeface="Calibri" panose="020F0502020204030204" pitchFamily="34" charset="0"/>
                <a:ea typeface="Calibri" panose="020F0502020204030204" pitchFamily="34" charset="0"/>
                <a:cs typeface="Arial" panose="020B0604020202020204" pitchFamily="34" charset="0"/>
              </a:rPr>
              <a:t>We can’t tell, can we? </a:t>
            </a:r>
            <a:r>
              <a:rPr lang="en-US" sz="1200" dirty="0">
                <a:effectLst/>
                <a:latin typeface="Calibri" panose="020F0502020204030204" pitchFamily="34" charset="0"/>
                <a:ea typeface="Calibri" panose="020F0502020204030204" pitchFamily="34" charset="0"/>
                <a:cs typeface="Arial" panose="020B0604020202020204" pitchFamily="34" charset="0"/>
              </a:rPr>
              <a:t>Lots of people are infected with the virus, but don’t show symptoms!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“As we heard in the video, people can be infected with a virus and their immune system can be working – and they might not feel sick. Even if they don’t feel sick, they can spread the virus to others. It’s important to know and remember this when you’re thinking about infection control.”</a:t>
            </a:r>
          </a:p>
          <a:p>
            <a:endParaRPr lang="en-US" dirty="0"/>
          </a:p>
        </p:txBody>
      </p:sp>
      <p:sp>
        <p:nvSpPr>
          <p:cNvPr id="4" name="Slide Number Placeholder 3"/>
          <p:cNvSpPr>
            <a:spLocks noGrp="1"/>
          </p:cNvSpPr>
          <p:nvPr>
            <p:ph type="sldNum" sz="quarter" idx="5"/>
          </p:nvPr>
        </p:nvSpPr>
        <p:spPr/>
        <p:txBody>
          <a:bodyPr/>
          <a:lstStyle/>
          <a:p>
            <a:fld id="{17E6BA81-A339-465E-A6DB-AF889D274C9B}" type="slidenum">
              <a:rPr lang="en-US" smtClean="0"/>
              <a:t>6</a:t>
            </a:fld>
            <a:endParaRPr lang="en-US" dirty="0"/>
          </a:p>
        </p:txBody>
      </p:sp>
    </p:spTree>
    <p:extLst>
      <p:ext uri="{BB962C8B-B14F-4D97-AF65-F5344CB8AC3E}">
        <p14:creationId xmlns:p14="http://schemas.microsoft.com/office/powerpoint/2010/main" val="1383559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This slide has animation.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Encourage participants, either orally or in the chat, to link their knowledge to action: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Arial" panose="020B0604020202020204" pitchFamily="34" charset="0"/>
              </a:rPr>
              <a:t>We know that people who are infected with SARS-CoV-2, but who do not show symptoms, can still spread virus.</a:t>
            </a: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What actions should we take?</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Arial" panose="020B0604020202020204" pitchFamily="34" charset="0"/>
              </a:rPr>
              <a:t>When appropriate, advance the slide to reveal the second column.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“So, let’s review. People who are pre-symptomatic or asymptomatic – who aren’t feeling any symptoms, but who are infected with virus – can still spread COVID-19. </a:t>
            </a:r>
            <a:r>
              <a:rPr lang="en-US" sz="1100" b="1" dirty="0">
                <a:effectLst/>
                <a:latin typeface="Calibri" panose="020F0502020204030204" pitchFamily="34" charset="0"/>
                <a:ea typeface="Calibri" panose="020F0502020204030204" pitchFamily="34" charset="0"/>
                <a:cs typeface="Arial" panose="020B0604020202020204" pitchFamily="34" charset="0"/>
              </a:rPr>
              <a:t>Why does this matter? How can we use this information in our work?</a:t>
            </a:r>
            <a:r>
              <a:rPr lang="en-US" sz="1100" b="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a:t>
            </a:r>
            <a:r>
              <a:rPr lang="en-US" sz="1100" i="1" dirty="0">
                <a:effectLst/>
                <a:latin typeface="Calibri" panose="020F0502020204030204" pitchFamily="34" charset="0"/>
                <a:ea typeface="Calibri" panose="020F0502020204030204" pitchFamily="34" charset="0"/>
                <a:cs typeface="Arial" panose="020B0604020202020204" pitchFamily="34" charset="0"/>
              </a:rPr>
              <a:t>Pause for responses. When appropriate, trigger animation</a:t>
            </a:r>
            <a:r>
              <a:rPr lang="en-US" sz="11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“Right! Because we can’t tell who may be infected, and able to infect others, all our infection control actions are still important – including masking for source control.”</a:t>
            </a:r>
          </a:p>
        </p:txBody>
      </p:sp>
      <p:sp>
        <p:nvSpPr>
          <p:cNvPr id="4" name="Slide Number Placeholder 3"/>
          <p:cNvSpPr>
            <a:spLocks noGrp="1"/>
          </p:cNvSpPr>
          <p:nvPr>
            <p:ph type="sldNum" sz="quarter" idx="5"/>
          </p:nvPr>
        </p:nvSpPr>
        <p:spPr/>
        <p:txBody>
          <a:bodyPr/>
          <a:lstStyle/>
          <a:p>
            <a:fld id="{17E6BA81-A339-465E-A6DB-AF889D274C9B}" type="slidenum">
              <a:rPr lang="en-US" smtClean="0"/>
              <a:t>7</a:t>
            </a:fld>
            <a:endParaRPr lang="en-US" dirty="0"/>
          </a:p>
        </p:txBody>
      </p:sp>
    </p:spTree>
    <p:extLst>
      <p:ext uri="{BB962C8B-B14F-4D97-AF65-F5344CB8AC3E}">
        <p14:creationId xmlns:p14="http://schemas.microsoft.com/office/powerpoint/2010/main" val="3178533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Encourage participants to reflect on the content of the session and how they will put their knowledge into practice.</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“Let’s use our last few minutes together to reflect on what we’ve learned and think about how we can put what we’ve learned into practice.”</a:t>
            </a:r>
          </a:p>
          <a:p>
            <a:endParaRPr lang="en-US" dirty="0"/>
          </a:p>
        </p:txBody>
      </p:sp>
      <p:sp>
        <p:nvSpPr>
          <p:cNvPr id="4" name="Slide Number Placeholder 3"/>
          <p:cNvSpPr>
            <a:spLocks noGrp="1"/>
          </p:cNvSpPr>
          <p:nvPr>
            <p:ph type="sldNum" sz="quarter" idx="5"/>
          </p:nvPr>
        </p:nvSpPr>
        <p:spPr/>
        <p:txBody>
          <a:bodyPr/>
          <a:lstStyle/>
          <a:p>
            <a:fld id="{17E6BA81-A339-465E-A6DB-AF889D274C9B}" type="slidenum">
              <a:rPr lang="en-US" smtClean="0"/>
              <a:t>8</a:t>
            </a:fld>
            <a:endParaRPr lang="en-US" dirty="0"/>
          </a:p>
        </p:txBody>
      </p:sp>
    </p:spTree>
    <p:extLst>
      <p:ext uri="{BB962C8B-B14F-4D97-AF65-F5344CB8AC3E}">
        <p14:creationId xmlns:p14="http://schemas.microsoft.com/office/powerpoint/2010/main" val="200100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Invite participants to share what they learned during the session and one thing they’ll need to do, or continue to do, in their work to </a:t>
            </a:r>
            <a:r>
              <a:rPr lang="en-US" sz="1800" dirty="0">
                <a:effectLst/>
                <a:latin typeface="Calibri" panose="020F0502020204030204" pitchFamily="34" charset="0"/>
                <a:ea typeface="Calibri" panose="020F0502020204030204" pitchFamily="34" charset="0"/>
              </a:rPr>
              <a:t>protect themselves and others from diseases that can spread when people are infected may not look or feel sick.”</a:t>
            </a:r>
          </a:p>
          <a:p>
            <a:pPr marL="800100" marR="0" lvl="1" indent="-34290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Arial" panose="020B0604020202020204" pitchFamily="34" charset="0"/>
              </a:rPr>
              <a:t>As appropriate, make connections between participants’ responses and the material from the session.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Invite additional, remaining questions.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If the questions address content that is not covered in this session, please do not attempt to answer the questions. Instead, take note of the questions and consult with CDC resources to follow up with answers after the session.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Participants may have questions about whether people who are fully vaccinated against COVID-19 can still transmit virus. You may choose to direct them to CDC resources:</a:t>
            </a: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When You’ve Been Fully Vaccinated</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https://www.cdc.gov/coronavirus/2019-ncov/vaccines/fully-vaccinated.html</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80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Science Brief: COVID-19 Vaccines and Vaccination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https://www.cdc.gov/coronavirus/2019-ncov/science/science-briefs/fully-vaccinated-people.html</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“I’d love to hear from you about what you learned today about asymptomatic spread, and if you have identified one thing you’ll need to do, or continue to do, in your work to </a:t>
            </a:r>
            <a:r>
              <a:rPr lang="en-US" sz="1800" dirty="0">
                <a:effectLst/>
                <a:latin typeface="Calibri" panose="020F0502020204030204" pitchFamily="34" charset="0"/>
                <a:ea typeface="Calibri" panose="020F0502020204030204" pitchFamily="34" charset="0"/>
              </a:rPr>
              <a:t>protect yourself and others from diseases that can spread when people are infected but may not look or feel sick. </a:t>
            </a:r>
            <a:r>
              <a:rPr lang="en-US" sz="1800" b="1" dirty="0">
                <a:effectLst/>
                <a:latin typeface="Calibri" panose="020F0502020204030204" pitchFamily="34" charset="0"/>
                <a:ea typeface="Calibri" panose="020F0502020204030204" pitchFamily="34" charset="0"/>
                <a:cs typeface="Arial" panose="020B0604020202020204" pitchFamily="34" charset="0"/>
              </a:rPr>
              <a:t>Would anyone like to share?</a:t>
            </a:r>
            <a:r>
              <a:rPr lang="en-US" sz="1800" b="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i="1" dirty="0">
                <a:effectLst/>
                <a:latin typeface="Calibri" panose="020F0502020204030204" pitchFamily="34" charset="0"/>
                <a:ea typeface="Calibri" panose="020F0502020204030204" pitchFamily="34" charset="0"/>
                <a:cs typeface="Arial" panose="020B0604020202020204" pitchFamily="34" charset="0"/>
              </a:rPr>
              <a:t>Acknowledge and address responses.</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“Thank you for sharing! </a:t>
            </a:r>
            <a:r>
              <a:rPr lang="en-US" sz="1800" b="1" dirty="0">
                <a:effectLst/>
                <a:latin typeface="Calibri" panose="020F0502020204030204" pitchFamily="34" charset="0"/>
                <a:ea typeface="Calibri" panose="020F0502020204030204" pitchFamily="34" charset="0"/>
                <a:cs typeface="Arial" panose="020B0604020202020204" pitchFamily="34" charset="0"/>
              </a:rPr>
              <a:t>Does anyone have any questions still remaining?</a:t>
            </a:r>
            <a:r>
              <a:rPr lang="en-US" sz="1800" b="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i="1" dirty="0">
                <a:effectLst/>
                <a:latin typeface="Calibri" panose="020F0502020204030204" pitchFamily="34" charset="0"/>
                <a:ea typeface="Calibri" panose="020F0502020204030204" pitchFamily="34" charset="0"/>
                <a:cs typeface="Arial" panose="020B0604020202020204" pitchFamily="34" charset="0"/>
              </a:rPr>
              <a:t>Address questions as appropriate.</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“Thank you for sharing those questions. Project Firstline is actively collecting your questions to help inform more training resources as they’re developed. I’ve written them down and I will get back to you with responses.”</a:t>
            </a:r>
          </a:p>
        </p:txBody>
      </p:sp>
      <p:sp>
        <p:nvSpPr>
          <p:cNvPr id="4" name="Slide Number Placeholder 3"/>
          <p:cNvSpPr>
            <a:spLocks noGrp="1"/>
          </p:cNvSpPr>
          <p:nvPr>
            <p:ph type="sldNum" sz="quarter" idx="5"/>
          </p:nvPr>
        </p:nvSpPr>
        <p:spPr/>
        <p:txBody>
          <a:bodyPr/>
          <a:lstStyle/>
          <a:p>
            <a:fld id="{D5643369-B893-49E9-AFB9-C82B5FBDF907}" type="slidenum">
              <a:rPr lang="en-US" smtClean="0"/>
              <a:t>9</a:t>
            </a:fld>
            <a:endParaRPr lang="en-US" dirty="0"/>
          </a:p>
        </p:txBody>
      </p:sp>
    </p:spTree>
    <p:extLst>
      <p:ext uri="{BB962C8B-B14F-4D97-AF65-F5344CB8AC3E}">
        <p14:creationId xmlns:p14="http://schemas.microsoft.com/office/powerpoint/2010/main" val="2839027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3708400"/>
            <a:ext cx="6229350" cy="1259131"/>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9645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5932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617409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FE1CDE75-44D8-4A54-B83A-D0710A6DCC2E}" type="datetime1">
              <a:rPr lang="en-US" smtClean="0"/>
              <a:t>9/17/2021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dirty="0"/>
              <a:t>Pre-Symptomatic and Asymptomatic Spread</a:t>
            </a:r>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EF026F98-229B-48B0-BECF-EA1F5459ACF1}" type="slidenum">
              <a:rPr lang="en-US" smtClean="0"/>
              <a:t>‹#›</a:t>
            </a:fld>
            <a:endParaRPr lang="en-US" dirty="0"/>
          </a:p>
        </p:txBody>
      </p:sp>
    </p:spTree>
    <p:extLst>
      <p:ext uri="{BB962C8B-B14F-4D97-AF65-F5344CB8AC3E}">
        <p14:creationId xmlns:p14="http://schemas.microsoft.com/office/powerpoint/2010/main" val="215585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52BE7C80-7A6A-46DE-8FD5-39CD5DB30419}" type="datetime1">
              <a:rPr lang="en-US" smtClean="0"/>
              <a:t>9/17/2021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Pre-Symptomatic and Asymptomatic Spread</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9760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68319ABF-1A91-46BD-8CF9-62C3E276ABB2}" type="datetime1">
              <a:rPr lang="en-US" smtClean="0"/>
              <a:t>9/17/2021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dirty="0"/>
              <a:t>Pre-Symptomatic and Asymptomatic Spread</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46700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F2DC682A-1E79-4436-A37A-E96D771D10C4}" type="datetime1">
              <a:rPr lang="en-US" smtClean="0"/>
              <a:t>9/17/2021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Pre-Symptomatic and Asymptomatic Spread</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425964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E5293A54-1746-45B9-A5D2-E64B6D255201}" type="datetime1">
              <a:rPr lang="en-US" smtClean="0"/>
              <a:t>9/17/2021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Pre-Symptomatic and Asymptomatic Spread</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355304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F6D4-F1E3-42AD-BFD8-B7A00E9EBA2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35E43E27-126E-47F5-9639-D6FAAD37FF80}"/>
              </a:ext>
            </a:extLst>
          </p:cNvPr>
          <p:cNvSpPr>
            <a:spLocks noGrp="1"/>
          </p:cNvSpPr>
          <p:nvPr>
            <p:ph type="ftr" sz="quarter" idx="10"/>
          </p:nvPr>
        </p:nvSpPr>
        <p:spPr/>
        <p:txBody>
          <a:bodyPr/>
          <a:lstStyle/>
          <a:p>
            <a:r>
              <a:rPr lang="en-US" dirty="0"/>
              <a:t>Pre-Symptomatic and Asymptomatic Spread</a:t>
            </a:r>
          </a:p>
        </p:txBody>
      </p:sp>
      <p:sp>
        <p:nvSpPr>
          <p:cNvPr id="4" name="Slide Number Placeholder 3">
            <a:extLst>
              <a:ext uri="{FF2B5EF4-FFF2-40B4-BE49-F238E27FC236}">
                <a16:creationId xmlns:a16="http://schemas.microsoft.com/office/drawing/2014/main" id="{787C4FBE-9726-4E51-8C53-3BD958B06778}"/>
              </a:ext>
            </a:extLst>
          </p:cNvPr>
          <p:cNvSpPr>
            <a:spLocks noGrp="1"/>
          </p:cNvSpPr>
          <p:nvPr>
            <p:ph type="sldNum" sz="quarter" idx="11"/>
          </p:nvPr>
        </p:nvSpPr>
        <p:spPr/>
        <p:txBody>
          <a:bodyPr/>
          <a:lstStyle/>
          <a:p>
            <a:fld id="{EF026F98-229B-48B0-BECF-EA1F5459ACF1}" type="slidenum">
              <a:rPr lang="en-US" smtClean="0"/>
              <a:pPr/>
              <a:t>‹#›</a:t>
            </a:fld>
            <a:endParaRPr lang="en-US" dirty="0"/>
          </a:p>
        </p:txBody>
      </p:sp>
      <p:sp>
        <p:nvSpPr>
          <p:cNvPr id="5" name="Date Placeholder 4">
            <a:extLst>
              <a:ext uri="{FF2B5EF4-FFF2-40B4-BE49-F238E27FC236}">
                <a16:creationId xmlns:a16="http://schemas.microsoft.com/office/drawing/2014/main" id="{E76CE874-0571-46B2-8F1D-7E66A67A2FAF}"/>
              </a:ext>
            </a:extLst>
          </p:cNvPr>
          <p:cNvSpPr>
            <a:spLocks noGrp="1"/>
          </p:cNvSpPr>
          <p:nvPr>
            <p:ph type="dt" sz="half" idx="12"/>
          </p:nvPr>
        </p:nvSpPr>
        <p:spPr/>
        <p:txBody>
          <a:bodyPr/>
          <a:lstStyle/>
          <a:p>
            <a:fld id="{DA67EDDE-51EA-4D67-BBD6-83A6549F28C6}" type="datetime1">
              <a:rPr lang="en-US" smtClean="0"/>
              <a:t>9/17/2021</a:t>
            </a:fld>
            <a:endParaRPr lang="en-US" dirty="0"/>
          </a:p>
        </p:txBody>
      </p:sp>
      <p:sp>
        <p:nvSpPr>
          <p:cNvPr id="6" name="Content Placeholder 2">
            <a:extLst>
              <a:ext uri="{FF2B5EF4-FFF2-40B4-BE49-F238E27FC236}">
                <a16:creationId xmlns:a16="http://schemas.microsoft.com/office/drawing/2014/main" id="{4B8E13B2-F9FC-4B01-BCCC-CCE03D7BEA18}"/>
              </a:ext>
            </a:extLst>
          </p:cNvPr>
          <p:cNvSpPr>
            <a:spLocks noGrp="1"/>
          </p:cNvSpPr>
          <p:nvPr>
            <p:ph sz="half" idx="1"/>
          </p:nvPr>
        </p:nvSpPr>
        <p:spPr>
          <a:xfrm>
            <a:off x="838200" y="1587501"/>
            <a:ext cx="5181600" cy="18414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CF124839-99F0-4F80-9277-2116B2FE991B}"/>
              </a:ext>
            </a:extLst>
          </p:cNvPr>
          <p:cNvSpPr>
            <a:spLocks noGrp="1"/>
          </p:cNvSpPr>
          <p:nvPr>
            <p:ph sz="half" idx="2"/>
          </p:nvPr>
        </p:nvSpPr>
        <p:spPr>
          <a:xfrm>
            <a:off x="6172200" y="1587501"/>
            <a:ext cx="5181600" cy="18414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23EAC6F1-9EF5-4ABD-9D2B-ED38B7F67CC0}"/>
              </a:ext>
            </a:extLst>
          </p:cNvPr>
          <p:cNvSpPr>
            <a:spLocks noGrp="1"/>
          </p:cNvSpPr>
          <p:nvPr>
            <p:ph sz="half" idx="13"/>
          </p:nvPr>
        </p:nvSpPr>
        <p:spPr>
          <a:xfrm>
            <a:off x="838200" y="3663951"/>
            <a:ext cx="5181600" cy="18414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68A93C5E-55B1-4B92-8CE8-54FC05E55F72}"/>
              </a:ext>
            </a:extLst>
          </p:cNvPr>
          <p:cNvSpPr>
            <a:spLocks noGrp="1"/>
          </p:cNvSpPr>
          <p:nvPr>
            <p:ph sz="half" idx="14"/>
          </p:nvPr>
        </p:nvSpPr>
        <p:spPr>
          <a:xfrm>
            <a:off x="6172200" y="3663951"/>
            <a:ext cx="5181600" cy="18414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95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3FC9B89F-76ED-4BAA-B3CE-70574B31B07F}" type="datetime1">
              <a:rPr lang="en-US" smtClean="0"/>
              <a:t>9/17/2021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Pre-Symptomatic and Asymptomatic Spread</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132177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117187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294390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Pre-Symptomatic and Asymptomatic Spread</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EF026F98-229B-48B0-BECF-EA1F5459ACF1}"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DA67EDDE-51EA-4D67-BBD6-83A6549F28C6}" type="datetime1">
              <a:rPr lang="en-US" smtClean="0"/>
              <a:t>9/17/2021</a:t>
            </a:fld>
            <a:endParaRPr lang="en-US" dirty="0"/>
          </a:p>
        </p:txBody>
      </p:sp>
    </p:spTree>
    <p:extLst>
      <p:ext uri="{BB962C8B-B14F-4D97-AF65-F5344CB8AC3E}">
        <p14:creationId xmlns:p14="http://schemas.microsoft.com/office/powerpoint/2010/main" val="146393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8" r:id="rId6"/>
    <p:sldLayoutId id="2147483666" r:id="rId7"/>
    <p:sldLayoutId id="2147483684" r:id="rId8"/>
    <p:sldLayoutId id="2147483685" r:id="rId9"/>
    <p:sldLayoutId id="2147483686" r:id="rId10"/>
    <p:sldLayoutId id="2147483687" r:id="rId11"/>
    <p:sldLayoutId id="2147483671" r:id="rId12"/>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3" Type="http://schemas.openxmlformats.org/officeDocument/2006/relationships/notesSlide" Target="../notesSlides/notesSlide11.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www.cdc.gov/ProjectFirstline"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hyperlink" Target="http://bit.ly/HowCOVIDSpreadsWhenNotSick"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6FDAB6A7-F2B8-4DDC-AFB8-7D7006A692D8}"/>
              </a:ext>
            </a:extLst>
          </p:cNvPr>
          <p:cNvSpPr>
            <a:spLocks noGrp="1"/>
          </p:cNvSpPr>
          <p:nvPr>
            <p:ph type="ctrTitle"/>
          </p:nvPr>
        </p:nvSpPr>
        <p:spPr/>
        <p:txBody>
          <a:bodyPr>
            <a:normAutofit/>
          </a:bodyPr>
          <a:lstStyle/>
          <a:p>
            <a:r>
              <a:rPr lang="en-US" dirty="0">
                <a:solidFill>
                  <a:schemeClr val="accent6"/>
                </a:solidFill>
              </a:rPr>
              <a:t>TOPIC 14: </a:t>
            </a:r>
            <a:br>
              <a:rPr lang="en-US" dirty="0"/>
            </a:br>
            <a:r>
              <a:rPr lang="en-US" dirty="0"/>
              <a:t>asymptomatic spread of COVID-19</a:t>
            </a:r>
          </a:p>
        </p:txBody>
      </p:sp>
      <p:sp>
        <p:nvSpPr>
          <p:cNvPr id="23" name="Subtitle 22">
            <a:extLst>
              <a:ext uri="{FF2B5EF4-FFF2-40B4-BE49-F238E27FC236}">
                <a16:creationId xmlns:a16="http://schemas.microsoft.com/office/drawing/2014/main" id="{83E8E6B0-B8BA-427C-9E26-61A1BD61FD9A}"/>
              </a:ext>
            </a:extLst>
          </p:cNvPr>
          <p:cNvSpPr>
            <a:spLocks noGrp="1"/>
          </p:cNvSpPr>
          <p:nvPr>
            <p:ph type="subTitle" idx="1"/>
          </p:nvPr>
        </p:nvSpPr>
        <p:spPr>
          <a:xfrm>
            <a:off x="7435516" y="5875596"/>
            <a:ext cx="4291595" cy="609425"/>
          </a:xfrm>
        </p:spPr>
        <p:txBody>
          <a:bodyPr/>
          <a:lstStyle/>
          <a:p>
            <a:pPr algn="r"/>
            <a:r>
              <a:rPr lang="en-US" dirty="0">
                <a:solidFill>
                  <a:schemeClr val="tx1">
                    <a:lumMod val="65000"/>
                    <a:lumOff val="35000"/>
                  </a:schemeClr>
                </a:solidFill>
              </a:rPr>
              <a:t>Date of Training</a:t>
            </a:r>
          </a:p>
        </p:txBody>
      </p:sp>
      <p:pic>
        <p:nvPicPr>
          <p:cNvPr id="4" name="Picture 3" descr="Logo: Project Firstline, CDC's National Training Collaborative for Healthcare Infection Prevention &amp; Control">
            <a:extLst>
              <a:ext uri="{FF2B5EF4-FFF2-40B4-BE49-F238E27FC236}">
                <a16:creationId xmlns:a16="http://schemas.microsoft.com/office/drawing/2014/main" id="{E89FB1CD-86B4-49E6-86E1-E5CAC1585F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54667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D8527E-0A17-49A7-B0C5-20E628F8A457}"/>
              </a:ext>
            </a:extLst>
          </p:cNvPr>
          <p:cNvSpPr>
            <a:spLocks noGrp="1"/>
          </p:cNvSpPr>
          <p:nvPr>
            <p:ph type="title"/>
          </p:nvPr>
        </p:nvSpPr>
        <p:spPr/>
        <p:txBody>
          <a:bodyPr/>
          <a:lstStyle/>
          <a:p>
            <a:r>
              <a:rPr lang="en-US" dirty="0"/>
              <a:t>Key Takeaways</a:t>
            </a:r>
          </a:p>
        </p:txBody>
      </p:sp>
      <p:sp>
        <p:nvSpPr>
          <p:cNvPr id="6" name="Content Placeholder 5">
            <a:extLst>
              <a:ext uri="{FF2B5EF4-FFF2-40B4-BE49-F238E27FC236}">
                <a16:creationId xmlns:a16="http://schemas.microsoft.com/office/drawing/2014/main" id="{156731E6-69DE-46BF-B1EB-32BF1B8FDFE4}"/>
              </a:ext>
            </a:extLst>
          </p:cNvPr>
          <p:cNvSpPr>
            <a:spLocks noGrp="1"/>
          </p:cNvSpPr>
          <p:nvPr>
            <p:ph idx="1"/>
          </p:nvPr>
        </p:nvSpPr>
        <p:spPr/>
        <p:txBody>
          <a:bodyPr/>
          <a:lstStyle/>
          <a:p>
            <a:r>
              <a:rPr lang="en-US" dirty="0"/>
              <a:t>People can be infected with a virus and their immune system can be working – </a:t>
            </a:r>
            <a:r>
              <a:rPr lang="en-US" b="1" dirty="0">
                <a:solidFill>
                  <a:schemeClr val="accent1"/>
                </a:solidFill>
              </a:rPr>
              <a:t>and they might not feel sick</a:t>
            </a:r>
            <a:r>
              <a:rPr lang="en-US" dirty="0"/>
              <a:t>. </a:t>
            </a:r>
          </a:p>
          <a:p>
            <a:r>
              <a:rPr lang="en-US" dirty="0"/>
              <a:t>People who may not feel sick or show symptoms can still </a:t>
            </a:r>
            <a:r>
              <a:rPr lang="en-US" b="1" dirty="0">
                <a:solidFill>
                  <a:schemeClr val="accent1"/>
                </a:solidFill>
              </a:rPr>
              <a:t>spread viruses</a:t>
            </a:r>
            <a:r>
              <a:rPr lang="en-US" dirty="0"/>
              <a:t>. </a:t>
            </a:r>
          </a:p>
          <a:p>
            <a:r>
              <a:rPr lang="en-US" dirty="0"/>
              <a:t>That’s why </a:t>
            </a:r>
            <a:r>
              <a:rPr lang="en-US" b="1" dirty="0">
                <a:solidFill>
                  <a:schemeClr val="accent1"/>
                </a:solidFill>
              </a:rPr>
              <a:t>infection control recommendations </a:t>
            </a:r>
            <a:r>
              <a:rPr lang="en-US" dirty="0"/>
              <a:t>for </a:t>
            </a:r>
            <a:br>
              <a:rPr lang="en-US" dirty="0"/>
            </a:br>
            <a:r>
              <a:rPr lang="en-US" dirty="0"/>
              <a:t>COVID-19, such as masking for source control, are in </a:t>
            </a:r>
            <a:br>
              <a:rPr lang="en-US" dirty="0"/>
            </a:br>
            <a:r>
              <a:rPr lang="en-US" dirty="0"/>
              <a:t>place in healthcare settings. </a:t>
            </a:r>
          </a:p>
        </p:txBody>
      </p:sp>
      <p:sp>
        <p:nvSpPr>
          <p:cNvPr id="7" name="Footer Placeholder 3">
            <a:extLst>
              <a:ext uri="{FF2B5EF4-FFF2-40B4-BE49-F238E27FC236}">
                <a16:creationId xmlns:a16="http://schemas.microsoft.com/office/drawing/2014/main" id="{4F4502E1-CB04-40FF-AF7D-598A089D9B67}"/>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4" name="Slide Number Placeholder 3">
            <a:extLst>
              <a:ext uri="{FF2B5EF4-FFF2-40B4-BE49-F238E27FC236}">
                <a16:creationId xmlns:a16="http://schemas.microsoft.com/office/drawing/2014/main" id="{9E24A091-0563-4B48-8D6C-24F0C2CE342E}"/>
              </a:ext>
            </a:extLst>
          </p:cNvPr>
          <p:cNvSpPr>
            <a:spLocks noGrp="1"/>
          </p:cNvSpPr>
          <p:nvPr>
            <p:ph type="sldNum" sz="quarter" idx="12"/>
          </p:nvPr>
        </p:nvSpPr>
        <p:spPr/>
        <p:txBody>
          <a:bodyPr/>
          <a:lstStyle/>
          <a:p>
            <a:fld id="{82640534-B2B5-4A62-BCD9-9076A5F4FB69}" type="slidenum">
              <a:rPr lang="en-US" smtClean="0"/>
              <a:pPr/>
              <a:t>10</a:t>
            </a:fld>
            <a:endParaRPr lang="en-US" dirty="0"/>
          </a:p>
        </p:txBody>
      </p:sp>
    </p:spTree>
    <p:extLst>
      <p:ext uri="{BB962C8B-B14F-4D97-AF65-F5344CB8AC3E}">
        <p14:creationId xmlns:p14="http://schemas.microsoft.com/office/powerpoint/2010/main" val="1327067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p:txBody>
          <a:bodyPr>
            <a:normAutofit fontScale="77500" lnSpcReduction="20000"/>
          </a:bodyPr>
          <a:lstStyle/>
          <a:p>
            <a:pPr marL="0" indent="0">
              <a:lnSpc>
                <a:spcPct val="110000"/>
              </a:lnSpc>
              <a:spcBef>
                <a:spcPts val="0"/>
              </a:spcBef>
              <a:buNone/>
            </a:pPr>
            <a:r>
              <a:rPr lang="en-US" sz="2700" dirty="0">
                <a:latin typeface="+mn-lt"/>
              </a:rPr>
              <a:t>Project Firstline on CDC: </a:t>
            </a:r>
          </a:p>
          <a:p>
            <a:pPr marL="0" indent="0">
              <a:lnSpc>
                <a:spcPct val="110000"/>
              </a:lnSpc>
              <a:spcBef>
                <a:spcPts val="0"/>
              </a:spcBef>
              <a:spcAft>
                <a:spcPts val="1200"/>
              </a:spcAft>
              <a:buNone/>
            </a:pPr>
            <a:r>
              <a:rPr lang="en-US" sz="2700" dirty="0">
                <a:latin typeface="+mn-lt"/>
                <a:hlinkClick r:id="rId4"/>
              </a:rPr>
              <a:t>www.cdc.gov/ProjectFirstline</a:t>
            </a:r>
            <a:endParaRPr lang="en-US" sz="2700" dirty="0">
              <a:latin typeface="+mn-lt"/>
            </a:endParaRPr>
          </a:p>
          <a:p>
            <a:pPr marL="0" indent="0">
              <a:lnSpc>
                <a:spcPct val="110000"/>
              </a:lnSpc>
              <a:spcBef>
                <a:spcPts val="0"/>
              </a:spcBef>
              <a:buNone/>
            </a:pPr>
            <a:r>
              <a:rPr lang="en-US" sz="2700" dirty="0">
                <a:latin typeface="+mn-lt"/>
              </a:rPr>
              <a:t>CDC’s Project Firstline on Facebook:</a:t>
            </a:r>
          </a:p>
          <a:p>
            <a:pPr marL="0" indent="0">
              <a:lnSpc>
                <a:spcPct val="110000"/>
              </a:lnSpc>
              <a:spcBef>
                <a:spcPts val="0"/>
              </a:spcBef>
              <a:spcAft>
                <a:spcPts val="1200"/>
              </a:spcAft>
              <a:buNone/>
            </a:pPr>
            <a:r>
              <a:rPr lang="en-US" sz="2700" dirty="0">
                <a:latin typeface="+mn-lt"/>
                <a:hlinkClick r:id="rId5"/>
              </a:rPr>
              <a:t>https://www.facebook.com/CDCProjectFirstline</a:t>
            </a:r>
            <a:r>
              <a:rPr lang="en-US" sz="2700" dirty="0">
                <a:latin typeface="+mn-lt"/>
              </a:rPr>
              <a:t> </a:t>
            </a:r>
          </a:p>
          <a:p>
            <a:pPr marL="0" indent="0">
              <a:lnSpc>
                <a:spcPct val="110000"/>
              </a:lnSpc>
              <a:spcBef>
                <a:spcPts val="0"/>
              </a:spcBef>
              <a:buNone/>
            </a:pPr>
            <a:r>
              <a:rPr lang="en-US" sz="2700" dirty="0">
                <a:latin typeface="+mn-lt"/>
              </a:rPr>
              <a:t>CDC’s Project Firstline on Twitter:</a:t>
            </a:r>
          </a:p>
          <a:p>
            <a:pPr marL="0" indent="0">
              <a:lnSpc>
                <a:spcPct val="110000"/>
              </a:lnSpc>
              <a:spcBef>
                <a:spcPts val="0"/>
              </a:spcBef>
              <a:spcAft>
                <a:spcPts val="1200"/>
              </a:spcAft>
              <a:buNone/>
            </a:pPr>
            <a:r>
              <a:rPr lang="en-US" sz="2700" dirty="0">
                <a:latin typeface="+mn-lt"/>
                <a:hlinkClick r:id="rId6"/>
              </a:rPr>
              <a:t>https://twitter.com/CDC_Firstline</a:t>
            </a:r>
            <a:endParaRPr lang="en-US" sz="2700" dirty="0">
              <a:latin typeface="+mn-lt"/>
            </a:endParaRPr>
          </a:p>
          <a:p>
            <a:pPr marL="0" indent="0">
              <a:lnSpc>
                <a:spcPct val="110000"/>
              </a:lnSpc>
              <a:spcBef>
                <a:spcPts val="0"/>
              </a:spcBef>
              <a:buNone/>
            </a:pPr>
            <a:r>
              <a:rPr lang="en-US" sz="2700" dirty="0">
                <a:latin typeface="+mn-lt"/>
              </a:rPr>
              <a:t>Project Firstline </a:t>
            </a:r>
            <a:r>
              <a:rPr lang="en-US" sz="2700" i="1" dirty="0">
                <a:latin typeface="+mn-lt"/>
              </a:rPr>
              <a:t>Inside Infection Control </a:t>
            </a:r>
            <a:r>
              <a:rPr lang="en-US" sz="2700" dirty="0">
                <a:latin typeface="+mn-lt"/>
              </a:rPr>
              <a:t>on YouTube:</a:t>
            </a:r>
          </a:p>
          <a:p>
            <a:pPr marL="0" indent="0">
              <a:lnSpc>
                <a:spcPct val="110000"/>
              </a:lnSpc>
              <a:spcBef>
                <a:spcPts val="0"/>
              </a:spcBef>
              <a:spcAft>
                <a:spcPts val="1200"/>
              </a:spcAft>
              <a:buNone/>
            </a:pPr>
            <a:r>
              <a:rPr lang="en-US" sz="2700" dirty="0">
                <a:latin typeface="+mn-lt"/>
                <a:hlinkClick r:id="rId7"/>
              </a:rPr>
              <a:t>https://www.youtube.com/playlist?list=PLvrp9iOILTQZQGtDnSDGViKDdRtIc13VX</a:t>
            </a:r>
            <a:r>
              <a:rPr lang="en-US" sz="2700" dirty="0">
                <a:latin typeface="+mn-lt"/>
              </a:rPr>
              <a:t> </a:t>
            </a:r>
          </a:p>
          <a:p>
            <a:pPr marL="0" indent="0">
              <a:lnSpc>
                <a:spcPct val="110000"/>
              </a:lnSpc>
              <a:spcBef>
                <a:spcPts val="0"/>
              </a:spcBef>
              <a:buNone/>
            </a:pPr>
            <a:r>
              <a:rPr lang="en-US" sz="2700" dirty="0">
                <a:latin typeface="+mn-lt"/>
              </a:rPr>
              <a:t>To sign up for Project Firstline e-mails, click here: </a:t>
            </a:r>
            <a:r>
              <a:rPr lang="en-US" sz="2700" dirty="0">
                <a:latin typeface="+mn-lt"/>
                <a:hlinkClick r:id="rId8"/>
              </a:rPr>
              <a:t>https://tools.cdc.gov/campaignproxyservice/subscriptions.aspx?topic_id=USCDC_2104</a:t>
            </a:r>
            <a:r>
              <a:rPr lang="en-US" sz="2700" dirty="0">
                <a:latin typeface="+mn-lt"/>
              </a:rPr>
              <a:t>  </a:t>
            </a:r>
            <a:endParaRPr lang="en-US" sz="1100" dirty="0">
              <a:latin typeface="+mn-lt"/>
            </a:endParaRPr>
          </a:p>
        </p:txBody>
      </p:sp>
      <p:sp>
        <p:nvSpPr>
          <p:cNvPr id="6" name="Footer Placeholder 3">
            <a:extLst>
              <a:ext uri="{FF2B5EF4-FFF2-40B4-BE49-F238E27FC236}">
                <a16:creationId xmlns:a16="http://schemas.microsoft.com/office/drawing/2014/main" id="{1B2AFCEF-F8C8-4D69-848A-42AB872DBBE9}"/>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8" name="Slide Number Placeholder 7">
            <a:extLst>
              <a:ext uri="{FF2B5EF4-FFF2-40B4-BE49-F238E27FC236}">
                <a16:creationId xmlns:a16="http://schemas.microsoft.com/office/drawing/2014/main" id="{DC661A79-4C3E-4894-A251-B67B1C631636}"/>
              </a:ext>
            </a:extLst>
          </p:cNvPr>
          <p:cNvSpPr>
            <a:spLocks noGrp="1"/>
          </p:cNvSpPr>
          <p:nvPr>
            <p:ph type="sldNum" sz="quarter" idx="12"/>
          </p:nvPr>
        </p:nvSpPr>
        <p:spPr/>
        <p:txBody>
          <a:bodyPr/>
          <a:lstStyle/>
          <a:p>
            <a:fld id="{0921C750-0A2B-4FC2-9266-872E12118BE5}" type="slidenum">
              <a:rPr lang="en-US" smtClean="0"/>
              <a:t>11</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0A1A8A9E-DBE4-4C94-B750-E002486B9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6" name="Footer Placeholder 3">
            <a:extLst>
              <a:ext uri="{FF2B5EF4-FFF2-40B4-BE49-F238E27FC236}">
                <a16:creationId xmlns:a16="http://schemas.microsoft.com/office/drawing/2014/main" id="{89FC32D6-466E-4BFE-B540-2F64BD146C35}"/>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4" name="Slide Number Placeholder 3">
            <a:extLst>
              <a:ext uri="{FF2B5EF4-FFF2-40B4-BE49-F238E27FC236}">
                <a16:creationId xmlns:a16="http://schemas.microsoft.com/office/drawing/2014/main" id="{6ED11B25-DF7A-4A12-84C4-AD546CFFFA91}"/>
              </a:ext>
            </a:extLst>
          </p:cNvPr>
          <p:cNvSpPr>
            <a:spLocks noGrp="1"/>
          </p:cNvSpPr>
          <p:nvPr>
            <p:ph type="sldNum" sz="quarter" idx="12"/>
          </p:nvPr>
        </p:nvSpPr>
        <p:spPr/>
        <p:txBody>
          <a:bodyPr/>
          <a:lstStyle/>
          <a:p>
            <a:fld id="{0921C750-0A2B-4FC2-9266-872E12118BE5}" type="slidenum">
              <a:rPr lang="en-US" smtClean="0"/>
              <a:pPr/>
              <a:t>12</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055-7C50-43EB-9752-CEDBAE0DA0DA}"/>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AF68813A-92E7-4585-AEF0-3ADEE61EAAF8}"/>
              </a:ext>
            </a:extLst>
          </p:cNvPr>
          <p:cNvSpPr>
            <a:spLocks noGrp="1"/>
          </p:cNvSpPr>
          <p:nvPr>
            <p:ph idx="1"/>
          </p:nvPr>
        </p:nvSpPr>
        <p:spPr/>
        <p:txBody>
          <a:bodyPr/>
          <a:lstStyle/>
          <a:p>
            <a:r>
              <a:rPr lang="en-US" dirty="0"/>
              <a:t>Welcome</a:t>
            </a:r>
          </a:p>
          <a:p>
            <a:r>
              <a:rPr lang="en-US" dirty="0"/>
              <a:t>How Can Viruses Spread From Someone Who Doesn’t </a:t>
            </a:r>
            <a:br>
              <a:rPr lang="en-US" dirty="0"/>
            </a:br>
            <a:r>
              <a:rPr lang="en-US" dirty="0"/>
              <a:t>Feel Sick?</a:t>
            </a:r>
          </a:p>
          <a:p>
            <a:r>
              <a:rPr lang="en-US" dirty="0"/>
              <a:t>Reflection</a:t>
            </a:r>
          </a:p>
        </p:txBody>
      </p:sp>
      <p:sp>
        <p:nvSpPr>
          <p:cNvPr id="4" name="Footer Placeholder 3">
            <a:extLst>
              <a:ext uri="{FF2B5EF4-FFF2-40B4-BE49-F238E27FC236}">
                <a16:creationId xmlns:a16="http://schemas.microsoft.com/office/drawing/2014/main" id="{EBEBC468-91B0-40FA-999B-F82D0B260DB5}"/>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5" name="Slide Number Placeholder 4">
            <a:extLst>
              <a:ext uri="{FF2B5EF4-FFF2-40B4-BE49-F238E27FC236}">
                <a16:creationId xmlns:a16="http://schemas.microsoft.com/office/drawing/2014/main" id="{A88B5686-7683-4C60-8F76-268F3CFD2DDD}"/>
              </a:ext>
            </a:extLst>
          </p:cNvPr>
          <p:cNvSpPr>
            <a:spLocks noGrp="1"/>
          </p:cNvSpPr>
          <p:nvPr>
            <p:ph type="sldNum" sz="quarter" idx="12"/>
          </p:nvPr>
        </p:nvSpPr>
        <p:spPr/>
        <p:txBody>
          <a:bodyPr/>
          <a:lstStyle/>
          <a:p>
            <a:fld id="{EF026F98-229B-48B0-BECF-EA1F5459ACF1}" type="slidenum">
              <a:rPr lang="en-US" smtClean="0"/>
              <a:t>2</a:t>
            </a:fld>
            <a:endParaRPr lang="en-US" dirty="0"/>
          </a:p>
        </p:txBody>
      </p:sp>
    </p:spTree>
    <p:extLst>
      <p:ext uri="{BB962C8B-B14F-4D97-AF65-F5344CB8AC3E}">
        <p14:creationId xmlns:p14="http://schemas.microsoft.com/office/powerpoint/2010/main" val="290193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689C-CCDD-4417-BE6A-32E43418A42C}"/>
              </a:ext>
            </a:extLst>
          </p:cNvPr>
          <p:cNvSpPr>
            <a:spLocks noGrp="1"/>
          </p:cNvSpPr>
          <p:nvPr>
            <p:ph type="title"/>
          </p:nvPr>
        </p:nvSpPr>
        <p:spPr/>
        <p:txBody>
          <a:bodyPr/>
          <a:lstStyle/>
          <a:p>
            <a:r>
              <a:rPr lang="en-US" dirty="0"/>
              <a:t>Learning Objectives </a:t>
            </a:r>
          </a:p>
        </p:txBody>
      </p:sp>
      <p:sp>
        <p:nvSpPr>
          <p:cNvPr id="6" name="Content Placeholder 5">
            <a:extLst>
              <a:ext uri="{FF2B5EF4-FFF2-40B4-BE49-F238E27FC236}">
                <a16:creationId xmlns:a16="http://schemas.microsoft.com/office/drawing/2014/main" id="{6AA27606-C617-438B-B0CD-6A4CAEAF7FBF}"/>
              </a:ext>
            </a:extLst>
          </p:cNvPr>
          <p:cNvSpPr>
            <a:spLocks noGrp="1"/>
          </p:cNvSpPr>
          <p:nvPr>
            <p:ph idx="1"/>
          </p:nvPr>
        </p:nvSpPr>
        <p:spPr/>
        <p:txBody>
          <a:bodyPr/>
          <a:lstStyle/>
          <a:p>
            <a:r>
              <a:rPr lang="en-US" dirty="0"/>
              <a:t>Explain how a person can be infected with SARS-CoV-2 and not feel sick but can </a:t>
            </a:r>
            <a:r>
              <a:rPr lang="en-US" b="1" dirty="0">
                <a:solidFill>
                  <a:schemeClr val="accent1"/>
                </a:solidFill>
              </a:rPr>
              <a:t>still spread the virus to others</a:t>
            </a:r>
            <a:r>
              <a:rPr lang="en-US" dirty="0"/>
              <a:t>.</a:t>
            </a:r>
          </a:p>
          <a:p>
            <a:r>
              <a:rPr lang="en-US" dirty="0"/>
              <a:t>Discuss one (1) reason </a:t>
            </a:r>
            <a:r>
              <a:rPr lang="en-US" b="1" dirty="0">
                <a:solidFill>
                  <a:schemeClr val="accent1"/>
                </a:solidFill>
              </a:rPr>
              <a:t>why infection control recommendations </a:t>
            </a:r>
            <a:r>
              <a:rPr lang="en-US" dirty="0"/>
              <a:t>for COVID-19, such as masking for source control, </a:t>
            </a:r>
            <a:r>
              <a:rPr lang="en-US" b="1" dirty="0">
                <a:solidFill>
                  <a:schemeClr val="accent1"/>
                </a:solidFill>
              </a:rPr>
              <a:t>are in place in healthcare settings</a:t>
            </a:r>
            <a:r>
              <a:rPr lang="en-US" dirty="0"/>
              <a:t>. </a:t>
            </a:r>
          </a:p>
        </p:txBody>
      </p:sp>
      <p:sp>
        <p:nvSpPr>
          <p:cNvPr id="4" name="Footer Placeholder 3">
            <a:extLst>
              <a:ext uri="{FF2B5EF4-FFF2-40B4-BE49-F238E27FC236}">
                <a16:creationId xmlns:a16="http://schemas.microsoft.com/office/drawing/2014/main" id="{9849AE7E-3426-4372-889A-FBE4FE100594}"/>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3" name="Slide Number Placeholder 2">
            <a:extLst>
              <a:ext uri="{FF2B5EF4-FFF2-40B4-BE49-F238E27FC236}">
                <a16:creationId xmlns:a16="http://schemas.microsoft.com/office/drawing/2014/main" id="{B75E0424-C524-41ED-93FB-08F38FE88419}"/>
              </a:ext>
            </a:extLst>
          </p:cNvPr>
          <p:cNvSpPr>
            <a:spLocks noGrp="1"/>
          </p:cNvSpPr>
          <p:nvPr>
            <p:ph type="sldNum" sz="quarter" idx="12"/>
          </p:nvPr>
        </p:nvSpPr>
        <p:spPr/>
        <p:txBody>
          <a:bodyPr/>
          <a:lstStyle/>
          <a:p>
            <a:fld id="{EF026F98-229B-48B0-BECF-EA1F5459ACF1}" type="slidenum">
              <a:rPr lang="en-US" smtClean="0"/>
              <a:t>3</a:t>
            </a:fld>
            <a:endParaRPr lang="en-US" dirty="0"/>
          </a:p>
        </p:txBody>
      </p:sp>
    </p:spTree>
    <p:extLst>
      <p:ext uri="{BB962C8B-B14F-4D97-AF65-F5344CB8AC3E}">
        <p14:creationId xmlns:p14="http://schemas.microsoft.com/office/powerpoint/2010/main" val="230013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FE6709-7108-4D2E-A0A0-A3A4F0CFCCD5}"/>
              </a:ext>
            </a:extLst>
          </p:cNvPr>
          <p:cNvSpPr>
            <a:spLocks noGrp="1"/>
          </p:cNvSpPr>
          <p:nvPr>
            <p:ph type="title" idx="4294967295"/>
          </p:nvPr>
        </p:nvSpPr>
        <p:spPr>
          <a:xfrm>
            <a:off x="0" y="-457200"/>
            <a:ext cx="9172074" cy="457200"/>
          </a:xfrm>
        </p:spPr>
        <p:txBody>
          <a:bodyPr vert="horz" lIns="91440" tIns="45720" rIns="91440" bIns="45720" rtlCol="0" anchor="b">
            <a:noAutofit/>
          </a:bodyPr>
          <a:lstStyle/>
          <a:p>
            <a:r>
              <a:rPr lang="en-US" sz="1400" dirty="0"/>
              <a:t>Inside Infection Control, Episode 24: How Can COVID-19 Spread When You Don’t Feel Sick?</a:t>
            </a:r>
          </a:p>
        </p:txBody>
      </p:sp>
      <p:pic>
        <p:nvPicPr>
          <p:cNvPr id="8" name="Picture 7" descr="Inside Infection Control&#10;Episode 24&#10;How can COVID-19 spread when you don't feel sick?">
            <a:hlinkClick r:id="rId4"/>
            <a:extLst>
              <a:ext uri="{FF2B5EF4-FFF2-40B4-BE49-F238E27FC236}">
                <a16:creationId xmlns:a16="http://schemas.microsoft.com/office/drawing/2014/main" id="{CC0CE702-BF46-4F24-8980-94F437C5F5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7802" y="1188720"/>
            <a:ext cx="8656396" cy="4480560"/>
          </a:xfrm>
          <a:prstGeom prst="rect">
            <a:avLst/>
          </a:prstGeom>
        </p:spPr>
      </p:pic>
      <p:sp>
        <p:nvSpPr>
          <p:cNvPr id="3" name="Footer Placeholder 3">
            <a:extLst>
              <a:ext uri="{FF2B5EF4-FFF2-40B4-BE49-F238E27FC236}">
                <a16:creationId xmlns:a16="http://schemas.microsoft.com/office/drawing/2014/main" id="{A44B271B-6E8D-4577-88F2-4FC6418F7E2E}"/>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4" name="Slide Number Placeholder 3">
            <a:extLst>
              <a:ext uri="{FF2B5EF4-FFF2-40B4-BE49-F238E27FC236}">
                <a16:creationId xmlns:a16="http://schemas.microsoft.com/office/drawing/2014/main" id="{EFCC8C0C-A13B-4DCD-9881-D2DE84E91F26}"/>
              </a:ext>
            </a:extLst>
          </p:cNvPr>
          <p:cNvSpPr>
            <a:spLocks noGrp="1"/>
          </p:cNvSpPr>
          <p:nvPr>
            <p:ph type="sldNum" sz="quarter" idx="12"/>
          </p:nvPr>
        </p:nvSpPr>
        <p:spPr/>
        <p:txBody>
          <a:bodyPr/>
          <a:lstStyle/>
          <a:p>
            <a:fld id="{EF026F98-229B-48B0-BECF-EA1F5459ACF1}" type="slidenum">
              <a:rPr lang="en-US" smtClean="0"/>
              <a:t>4</a:t>
            </a:fld>
            <a:endParaRPr lang="en-US" dirty="0"/>
          </a:p>
        </p:txBody>
      </p:sp>
    </p:spTree>
    <p:custDataLst>
      <p:tags r:id="rId1"/>
    </p:custDataLst>
    <p:extLst>
      <p:ext uri="{BB962C8B-B14F-4D97-AF65-F5344CB8AC3E}">
        <p14:creationId xmlns:p14="http://schemas.microsoft.com/office/powerpoint/2010/main" val="295418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p:txBody>
          <a:bodyPr/>
          <a:lstStyle/>
          <a:p>
            <a:r>
              <a:rPr lang="en-US" dirty="0"/>
              <a:t>Definitions</a:t>
            </a:r>
          </a:p>
        </p:txBody>
      </p:sp>
      <p:sp>
        <p:nvSpPr>
          <p:cNvPr id="12" name="Content Placeholder 11">
            <a:extLst>
              <a:ext uri="{FF2B5EF4-FFF2-40B4-BE49-F238E27FC236}">
                <a16:creationId xmlns:a16="http://schemas.microsoft.com/office/drawing/2014/main" id="{99D02909-4C94-4D85-9D96-8929B297DDA2}"/>
              </a:ext>
            </a:extLst>
          </p:cNvPr>
          <p:cNvSpPr>
            <a:spLocks noGrp="1"/>
          </p:cNvSpPr>
          <p:nvPr>
            <p:ph sz="half" idx="1"/>
          </p:nvPr>
        </p:nvSpPr>
        <p:spPr>
          <a:xfrm>
            <a:off x="1257300" y="2012952"/>
            <a:ext cx="2857500" cy="1171120"/>
          </a:xfrm>
        </p:spPr>
        <p:txBody>
          <a:bodyPr/>
          <a:lstStyle/>
          <a:p>
            <a:pPr marL="0" indent="0">
              <a:buNone/>
            </a:pPr>
            <a:r>
              <a:rPr lang="en-US" sz="2400" b="1" dirty="0">
                <a:solidFill>
                  <a:schemeClr val="accent1"/>
                </a:solidFill>
                <a:cs typeface="Calibri bold" panose="020F0702030404030204" pitchFamily="34" charset="0"/>
              </a:rPr>
              <a:t>Pre-symptomatic Infection</a:t>
            </a:r>
            <a:endParaRPr lang="en-US" sz="2400" dirty="0"/>
          </a:p>
        </p:txBody>
      </p:sp>
      <p:sp>
        <p:nvSpPr>
          <p:cNvPr id="13" name="Content Placeholder 12">
            <a:extLst>
              <a:ext uri="{FF2B5EF4-FFF2-40B4-BE49-F238E27FC236}">
                <a16:creationId xmlns:a16="http://schemas.microsoft.com/office/drawing/2014/main" id="{D0C1CE4D-EF8F-4639-B71C-C501ED9DF0B8}"/>
              </a:ext>
            </a:extLst>
          </p:cNvPr>
          <p:cNvSpPr>
            <a:spLocks noGrp="1"/>
          </p:cNvSpPr>
          <p:nvPr>
            <p:ph sz="half" idx="2"/>
          </p:nvPr>
        </p:nvSpPr>
        <p:spPr>
          <a:xfrm>
            <a:off x="4495800" y="2012952"/>
            <a:ext cx="6858000" cy="1308099"/>
          </a:xfrm>
        </p:spPr>
        <p:txBody>
          <a:bodyPr/>
          <a:lstStyle/>
          <a:p>
            <a:pPr marL="0" indent="0">
              <a:buNone/>
            </a:pPr>
            <a:r>
              <a:rPr lang="en-US" sz="2400" dirty="0">
                <a:solidFill>
                  <a:srgbClr val="000000"/>
                </a:solidFill>
              </a:rPr>
              <a:t>When a person has been infected with a virus and hasn’t started feeling sick yet but will develop symptoms.  </a:t>
            </a:r>
            <a:endParaRPr lang="en-US" sz="2400" dirty="0"/>
          </a:p>
        </p:txBody>
      </p:sp>
      <p:sp>
        <p:nvSpPr>
          <p:cNvPr id="14" name="Content Placeholder 13">
            <a:extLst>
              <a:ext uri="{FF2B5EF4-FFF2-40B4-BE49-F238E27FC236}">
                <a16:creationId xmlns:a16="http://schemas.microsoft.com/office/drawing/2014/main" id="{40113354-23B3-418D-8744-B5A28272C526}"/>
              </a:ext>
            </a:extLst>
          </p:cNvPr>
          <p:cNvSpPr>
            <a:spLocks noGrp="1"/>
          </p:cNvSpPr>
          <p:nvPr>
            <p:ph sz="half" idx="13"/>
          </p:nvPr>
        </p:nvSpPr>
        <p:spPr>
          <a:xfrm>
            <a:off x="1257300" y="3752852"/>
            <a:ext cx="2857500" cy="1171120"/>
          </a:xfrm>
        </p:spPr>
        <p:txBody>
          <a:bodyPr/>
          <a:lstStyle/>
          <a:p>
            <a:pPr marL="0" indent="0">
              <a:buNone/>
            </a:pPr>
            <a:r>
              <a:rPr lang="en-US" sz="2400" b="1" dirty="0">
                <a:solidFill>
                  <a:schemeClr val="accent1"/>
                </a:solidFill>
                <a:cs typeface="Calibri bold" panose="020F0702030404030204" pitchFamily="34" charset="0"/>
              </a:rPr>
              <a:t>Asymptomatic Infection</a:t>
            </a:r>
          </a:p>
        </p:txBody>
      </p:sp>
      <p:sp>
        <p:nvSpPr>
          <p:cNvPr id="15" name="Content Placeholder 14">
            <a:extLst>
              <a:ext uri="{FF2B5EF4-FFF2-40B4-BE49-F238E27FC236}">
                <a16:creationId xmlns:a16="http://schemas.microsoft.com/office/drawing/2014/main" id="{C2E9E5C7-FC99-4B84-9369-2165241848C3}"/>
              </a:ext>
            </a:extLst>
          </p:cNvPr>
          <p:cNvSpPr>
            <a:spLocks noGrp="1"/>
          </p:cNvSpPr>
          <p:nvPr>
            <p:ph sz="half" idx="14"/>
          </p:nvPr>
        </p:nvSpPr>
        <p:spPr>
          <a:xfrm>
            <a:off x="4680857" y="3752851"/>
            <a:ext cx="6672943" cy="1308099"/>
          </a:xfrm>
        </p:spPr>
        <p:txBody>
          <a:bodyPr/>
          <a:lstStyle/>
          <a:p>
            <a:pPr marL="0" indent="0">
              <a:buNone/>
            </a:pPr>
            <a:r>
              <a:rPr lang="en-US" sz="2400" dirty="0">
                <a:solidFill>
                  <a:srgbClr val="000000"/>
                </a:solidFill>
              </a:rPr>
              <a:t>When a person is infected with a virus and will never feel any symptoms at all. </a:t>
            </a:r>
            <a:endParaRPr lang="en-US" sz="2400" dirty="0"/>
          </a:p>
        </p:txBody>
      </p:sp>
      <p:sp>
        <p:nvSpPr>
          <p:cNvPr id="6" name="Footer Placeholder 3">
            <a:extLst>
              <a:ext uri="{FF2B5EF4-FFF2-40B4-BE49-F238E27FC236}">
                <a16:creationId xmlns:a16="http://schemas.microsoft.com/office/drawing/2014/main" id="{102343D8-C50C-4743-8C73-86D3366BEB5D}"/>
              </a:ext>
            </a:extLst>
          </p:cNvPr>
          <p:cNvSpPr>
            <a:spLocks noGrp="1"/>
          </p:cNvSpPr>
          <p:nvPr>
            <p:ph type="ftr" sz="quarter" idx="10"/>
          </p:nvPr>
        </p:nvSpPr>
        <p:spPr/>
        <p:txBody>
          <a:bodyPr/>
          <a:lstStyle/>
          <a:p>
            <a:r>
              <a:rPr lang="en-US" dirty="0"/>
              <a:t>Asymptomatic Spread of COVID-19</a:t>
            </a:r>
          </a:p>
        </p:txBody>
      </p:sp>
      <p:sp>
        <p:nvSpPr>
          <p:cNvPr id="5" name="Slide Number Placeholder 4">
            <a:extLst>
              <a:ext uri="{FF2B5EF4-FFF2-40B4-BE49-F238E27FC236}">
                <a16:creationId xmlns:a16="http://schemas.microsoft.com/office/drawing/2014/main" id="{4BE413D2-29A5-4ACC-B657-9E4EAE7F4A24}"/>
              </a:ext>
            </a:extLst>
          </p:cNvPr>
          <p:cNvSpPr>
            <a:spLocks noGrp="1"/>
          </p:cNvSpPr>
          <p:nvPr>
            <p:ph type="sldNum" sz="quarter" idx="11"/>
          </p:nvPr>
        </p:nvSpPr>
        <p:spPr/>
        <p:txBody>
          <a:bodyPr/>
          <a:lstStyle/>
          <a:p>
            <a:fld id="{0921C750-0A2B-4FC2-9266-872E12118BE5}" type="slidenum">
              <a:rPr lang="en-US" smtClean="0"/>
              <a:pPr/>
              <a:t>5</a:t>
            </a:fld>
            <a:endParaRPr lang="en-US" dirty="0"/>
          </a:p>
        </p:txBody>
      </p:sp>
      <p:cxnSp>
        <p:nvCxnSpPr>
          <p:cNvPr id="18" name="Straight Connector 17">
            <a:extLst>
              <a:ext uri="{FF2B5EF4-FFF2-40B4-BE49-F238E27FC236}">
                <a16:creationId xmlns:a16="http://schemas.microsoft.com/office/drawing/2014/main" id="{A7319460-C4BB-4F93-910A-12B964CCF95F}"/>
              </a:ext>
              <a:ext uri="{C183D7F6-B498-43B3-948B-1728B52AA6E4}">
                <adec:decorative xmlns:adec="http://schemas.microsoft.com/office/drawing/2017/decorative" val="1"/>
              </a:ext>
            </a:extLst>
          </p:cNvPr>
          <p:cNvCxnSpPr/>
          <p:nvPr/>
        </p:nvCxnSpPr>
        <p:spPr>
          <a:xfrm>
            <a:off x="1257300" y="3468918"/>
            <a:ext cx="9728200" cy="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8987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29C1-5829-47A8-9AD7-F2AD3FB5592D}"/>
              </a:ext>
            </a:extLst>
          </p:cNvPr>
          <p:cNvSpPr>
            <a:spLocks noGrp="1"/>
          </p:cNvSpPr>
          <p:nvPr>
            <p:ph type="title"/>
          </p:nvPr>
        </p:nvSpPr>
        <p:spPr/>
        <p:txBody>
          <a:bodyPr/>
          <a:lstStyle/>
          <a:p>
            <a:r>
              <a:rPr lang="en-US" dirty="0"/>
              <a:t>Recognizing people who are contagious</a:t>
            </a:r>
          </a:p>
        </p:txBody>
      </p:sp>
      <p:sp>
        <p:nvSpPr>
          <p:cNvPr id="5" name="Rectangle 4" descr="Six diverse adults; some appear healthy and some appear unwell.">
            <a:extLst>
              <a:ext uri="{FF2B5EF4-FFF2-40B4-BE49-F238E27FC236}">
                <a16:creationId xmlns:a16="http://schemas.microsoft.com/office/drawing/2014/main" id="{BDAA26BF-5E18-4B57-ACED-3BC381B6465A}"/>
              </a:ext>
            </a:extLst>
          </p:cNvPr>
          <p:cNvSpPr/>
          <p:nvPr/>
        </p:nvSpPr>
        <p:spPr>
          <a:xfrm>
            <a:off x="2743200" y="1384300"/>
            <a:ext cx="5308600" cy="5026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95C117EE-3AD6-489C-ADD6-4A7D8D2F2583}"/>
              </a:ext>
            </a:extLst>
          </p:cNvPr>
          <p:cNvSpPr>
            <a:spLocks noGrp="1"/>
          </p:cNvSpPr>
          <p:nvPr>
            <p:ph sz="half" idx="1"/>
          </p:nvPr>
        </p:nvSpPr>
        <p:spPr>
          <a:xfrm>
            <a:off x="279400" y="2171699"/>
            <a:ext cx="2309586" cy="1524001"/>
          </a:xfrm>
        </p:spPr>
        <p:txBody>
          <a:bodyPr/>
          <a:lstStyle/>
          <a:p>
            <a:pPr marL="0" indent="0">
              <a:buNone/>
            </a:pPr>
            <a:r>
              <a:rPr lang="en-US" b="1" dirty="0">
                <a:solidFill>
                  <a:schemeClr val="accent1"/>
                </a:solidFill>
              </a:rPr>
              <a:t>Can you </a:t>
            </a:r>
            <a:br>
              <a:rPr lang="en-US" b="1" dirty="0">
                <a:solidFill>
                  <a:schemeClr val="accent1"/>
                </a:solidFill>
              </a:rPr>
            </a:br>
            <a:r>
              <a:rPr lang="en-US" b="1" dirty="0">
                <a:solidFill>
                  <a:schemeClr val="accent1"/>
                </a:solidFill>
              </a:rPr>
              <a:t>tell who has COVID-19?</a:t>
            </a:r>
          </a:p>
        </p:txBody>
      </p:sp>
      <p:sp>
        <p:nvSpPr>
          <p:cNvPr id="7" name="Content Placeholder 6">
            <a:extLst>
              <a:ext uri="{FF2B5EF4-FFF2-40B4-BE49-F238E27FC236}">
                <a16:creationId xmlns:a16="http://schemas.microsoft.com/office/drawing/2014/main" id="{8DB92B20-8FD8-43B7-A8DB-CC95C88DFB64}"/>
              </a:ext>
            </a:extLst>
          </p:cNvPr>
          <p:cNvSpPr>
            <a:spLocks noGrp="1"/>
          </p:cNvSpPr>
          <p:nvPr>
            <p:ph sz="half" idx="2"/>
          </p:nvPr>
        </p:nvSpPr>
        <p:spPr>
          <a:xfrm>
            <a:off x="8521700" y="2171699"/>
            <a:ext cx="2959100" cy="3352801"/>
          </a:xfrm>
        </p:spPr>
        <p:txBody>
          <a:bodyPr/>
          <a:lstStyle/>
          <a:p>
            <a:pPr marL="0" indent="0">
              <a:buNone/>
            </a:pPr>
            <a:r>
              <a:rPr lang="en-US" sz="2400" b="1" dirty="0">
                <a:solidFill>
                  <a:schemeClr val="accent1"/>
                </a:solidFill>
              </a:rPr>
              <a:t>No</a:t>
            </a:r>
            <a:r>
              <a:rPr lang="en-US" sz="2400" dirty="0"/>
              <a:t>, even people who appear healthy and show no symptoms may have COVID-19 and may be able to spread the SARS-CoV-2 virus. </a:t>
            </a:r>
          </a:p>
        </p:txBody>
      </p:sp>
      <p:sp>
        <p:nvSpPr>
          <p:cNvPr id="3" name="Footer Placeholder 2">
            <a:extLst>
              <a:ext uri="{FF2B5EF4-FFF2-40B4-BE49-F238E27FC236}">
                <a16:creationId xmlns:a16="http://schemas.microsoft.com/office/drawing/2014/main" id="{5590293E-36B0-4CF3-BC53-BBCBD508E467}"/>
              </a:ext>
            </a:extLst>
          </p:cNvPr>
          <p:cNvSpPr>
            <a:spLocks noGrp="1"/>
          </p:cNvSpPr>
          <p:nvPr>
            <p:ph type="ftr" sz="quarter" idx="11"/>
          </p:nvPr>
        </p:nvSpPr>
        <p:spPr/>
        <p:txBody>
          <a:bodyPr/>
          <a:lstStyle/>
          <a:p>
            <a:r>
              <a:rPr lang="en-US" dirty="0"/>
              <a:t>Asymptomatic Spread of COVID-19</a:t>
            </a:r>
          </a:p>
        </p:txBody>
      </p:sp>
      <p:sp>
        <p:nvSpPr>
          <p:cNvPr id="4" name="Slide Number Placeholder 3">
            <a:extLst>
              <a:ext uri="{FF2B5EF4-FFF2-40B4-BE49-F238E27FC236}">
                <a16:creationId xmlns:a16="http://schemas.microsoft.com/office/drawing/2014/main" id="{6DDE527B-8E42-41C6-ABC9-984824843C17}"/>
              </a:ext>
            </a:extLst>
          </p:cNvPr>
          <p:cNvSpPr>
            <a:spLocks noGrp="1"/>
          </p:cNvSpPr>
          <p:nvPr>
            <p:ph type="sldNum" sz="quarter" idx="12"/>
          </p:nvPr>
        </p:nvSpPr>
        <p:spPr/>
        <p:txBody>
          <a:bodyPr/>
          <a:lstStyle/>
          <a:p>
            <a:fld id="{EF026F98-229B-48B0-BECF-EA1F5459ACF1}" type="slidenum">
              <a:rPr lang="en-US" smtClean="0"/>
              <a:t>6</a:t>
            </a:fld>
            <a:endParaRPr lang="en-US" dirty="0"/>
          </a:p>
        </p:txBody>
      </p:sp>
    </p:spTree>
    <p:extLst>
      <p:ext uri="{BB962C8B-B14F-4D97-AF65-F5344CB8AC3E}">
        <p14:creationId xmlns:p14="http://schemas.microsoft.com/office/powerpoint/2010/main" val="144029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B2718-4AED-437F-8185-D78B80E7FFCA}"/>
              </a:ext>
            </a:extLst>
          </p:cNvPr>
          <p:cNvSpPr>
            <a:spLocks noGrp="1"/>
          </p:cNvSpPr>
          <p:nvPr>
            <p:ph type="title"/>
          </p:nvPr>
        </p:nvSpPr>
        <p:spPr/>
        <p:txBody>
          <a:bodyPr/>
          <a:lstStyle/>
          <a:p>
            <a:r>
              <a:rPr lang="en-US" dirty="0"/>
              <a:t>Controlling the spread</a:t>
            </a:r>
          </a:p>
        </p:txBody>
      </p:sp>
      <p:sp>
        <p:nvSpPr>
          <p:cNvPr id="3" name="Content Placeholder 2">
            <a:extLst>
              <a:ext uri="{FF2B5EF4-FFF2-40B4-BE49-F238E27FC236}">
                <a16:creationId xmlns:a16="http://schemas.microsoft.com/office/drawing/2014/main" id="{28F35838-127B-44B8-A580-7E24B5409F2B}"/>
              </a:ext>
            </a:extLst>
          </p:cNvPr>
          <p:cNvSpPr>
            <a:spLocks noGrp="1"/>
          </p:cNvSpPr>
          <p:nvPr>
            <p:ph sz="half" idx="1"/>
          </p:nvPr>
        </p:nvSpPr>
        <p:spPr>
          <a:xfrm>
            <a:off x="838200" y="1587501"/>
            <a:ext cx="4778829" cy="4279900"/>
          </a:xfrm>
        </p:spPr>
        <p:txBody>
          <a:bodyPr/>
          <a:lstStyle/>
          <a:p>
            <a:pPr marL="0" indent="0">
              <a:buNone/>
            </a:pPr>
            <a:r>
              <a:rPr lang="en-US" dirty="0"/>
              <a:t>People who are </a:t>
            </a:r>
            <a:br>
              <a:rPr lang="en-US" dirty="0"/>
            </a:br>
            <a:r>
              <a:rPr lang="en-US" dirty="0"/>
              <a:t>pre-symptomatic or asymptomatic don’t have symptoms, but </a:t>
            </a:r>
            <a:r>
              <a:rPr lang="en-US" b="1" dirty="0">
                <a:solidFill>
                  <a:schemeClr val="accent1"/>
                </a:solidFill>
              </a:rPr>
              <a:t>they can still spread COVID-19</a:t>
            </a:r>
            <a:r>
              <a:rPr lang="en-US" dirty="0"/>
              <a:t>. </a:t>
            </a:r>
          </a:p>
        </p:txBody>
      </p:sp>
      <p:sp>
        <p:nvSpPr>
          <p:cNvPr id="4" name="Content Placeholder 3">
            <a:extLst>
              <a:ext uri="{FF2B5EF4-FFF2-40B4-BE49-F238E27FC236}">
                <a16:creationId xmlns:a16="http://schemas.microsoft.com/office/drawing/2014/main" id="{B94DEFD4-A520-4FE9-90B7-955484ADD218}"/>
              </a:ext>
            </a:extLst>
          </p:cNvPr>
          <p:cNvSpPr>
            <a:spLocks noGrp="1"/>
          </p:cNvSpPr>
          <p:nvPr>
            <p:ph sz="half" idx="2"/>
          </p:nvPr>
        </p:nvSpPr>
        <p:spPr>
          <a:xfrm>
            <a:off x="6019800" y="1587501"/>
            <a:ext cx="5421086" cy="3682998"/>
          </a:xfrm>
        </p:spPr>
        <p:txBody>
          <a:bodyPr/>
          <a:lstStyle/>
          <a:p>
            <a:pPr marL="0" indent="0">
              <a:buNone/>
            </a:pPr>
            <a:r>
              <a:rPr lang="en-US" b="1" dirty="0">
                <a:solidFill>
                  <a:schemeClr val="accent1"/>
                </a:solidFill>
              </a:rPr>
              <a:t>Why It Matters</a:t>
            </a:r>
          </a:p>
          <a:p>
            <a:pPr marL="0" indent="0">
              <a:buNone/>
            </a:pPr>
            <a:r>
              <a:rPr lang="en-US" dirty="0"/>
              <a:t>We can’t tell who may be infected and able to infect others, so all our </a:t>
            </a:r>
            <a:r>
              <a:rPr lang="en-US" b="1" dirty="0">
                <a:solidFill>
                  <a:schemeClr val="accent1"/>
                </a:solidFill>
              </a:rPr>
              <a:t>infection control actions are still important.</a:t>
            </a:r>
            <a:r>
              <a:rPr lang="en-US" dirty="0"/>
              <a:t> </a:t>
            </a:r>
          </a:p>
        </p:txBody>
      </p:sp>
      <p:sp>
        <p:nvSpPr>
          <p:cNvPr id="5" name="Footer Placeholder 3">
            <a:extLst>
              <a:ext uri="{FF2B5EF4-FFF2-40B4-BE49-F238E27FC236}">
                <a16:creationId xmlns:a16="http://schemas.microsoft.com/office/drawing/2014/main" id="{1B82C6CF-2CA6-419C-A849-55F268E47C0A}"/>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6" name="Slide Number Placeholder 5">
            <a:extLst>
              <a:ext uri="{FF2B5EF4-FFF2-40B4-BE49-F238E27FC236}">
                <a16:creationId xmlns:a16="http://schemas.microsoft.com/office/drawing/2014/main" id="{7191A740-4D75-4870-8515-07876D28D4EF}"/>
              </a:ext>
            </a:extLst>
          </p:cNvPr>
          <p:cNvSpPr>
            <a:spLocks noGrp="1"/>
          </p:cNvSpPr>
          <p:nvPr>
            <p:ph type="sldNum" sz="quarter" idx="12"/>
          </p:nvPr>
        </p:nvSpPr>
        <p:spPr/>
        <p:txBody>
          <a:bodyPr/>
          <a:lstStyle/>
          <a:p>
            <a:fld id="{EF026F98-229B-48B0-BECF-EA1F5459ACF1}" type="slidenum">
              <a:rPr lang="en-US" smtClean="0"/>
              <a:t>7</a:t>
            </a:fld>
            <a:endParaRPr lang="en-US" dirty="0"/>
          </a:p>
        </p:txBody>
      </p:sp>
    </p:spTree>
    <p:extLst>
      <p:ext uri="{BB962C8B-B14F-4D97-AF65-F5344CB8AC3E}">
        <p14:creationId xmlns:p14="http://schemas.microsoft.com/office/powerpoint/2010/main" val="422667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717EC0-D016-4705-9767-10870F3F80F2}"/>
              </a:ext>
            </a:extLst>
          </p:cNvPr>
          <p:cNvSpPr>
            <a:spLocks noGrp="1"/>
          </p:cNvSpPr>
          <p:nvPr>
            <p:ph type="title"/>
          </p:nvPr>
        </p:nvSpPr>
        <p:spPr/>
        <p:txBody>
          <a:bodyPr/>
          <a:lstStyle/>
          <a:p>
            <a:r>
              <a:rPr lang="en-US" dirty="0"/>
              <a:t>Reflection</a:t>
            </a:r>
          </a:p>
        </p:txBody>
      </p:sp>
      <p:sp>
        <p:nvSpPr>
          <p:cNvPr id="2" name="Footer Placeholder 1">
            <a:extLst>
              <a:ext uri="{FF2B5EF4-FFF2-40B4-BE49-F238E27FC236}">
                <a16:creationId xmlns:a16="http://schemas.microsoft.com/office/drawing/2014/main" id="{37D144E4-3A36-48F2-83CA-F4A0E3E1AAD7}"/>
              </a:ext>
            </a:extLst>
          </p:cNvPr>
          <p:cNvSpPr>
            <a:spLocks noGrp="1"/>
          </p:cNvSpPr>
          <p:nvPr>
            <p:ph type="ftr" sz="quarter" idx="11"/>
          </p:nvPr>
        </p:nvSpPr>
        <p:spPr>
          <a:xfrm>
            <a:off x="4680857" y="6410780"/>
            <a:ext cx="6395357" cy="365125"/>
          </a:xfrm>
        </p:spPr>
        <p:txBody>
          <a:bodyPr/>
          <a:lstStyle/>
          <a:p>
            <a:r>
              <a:rPr lang="en-US" dirty="0"/>
              <a:t>Asymptomatic Spread of COVID-19</a:t>
            </a:r>
          </a:p>
        </p:txBody>
      </p:sp>
      <p:sp>
        <p:nvSpPr>
          <p:cNvPr id="3" name="Slide Number Placeholder 2">
            <a:extLst>
              <a:ext uri="{FF2B5EF4-FFF2-40B4-BE49-F238E27FC236}">
                <a16:creationId xmlns:a16="http://schemas.microsoft.com/office/drawing/2014/main" id="{AD525BBE-FCB2-4450-9D01-25F34211F99F}"/>
              </a:ext>
            </a:extLst>
          </p:cNvPr>
          <p:cNvSpPr>
            <a:spLocks noGrp="1"/>
          </p:cNvSpPr>
          <p:nvPr>
            <p:ph type="sldNum" sz="quarter" idx="12"/>
          </p:nvPr>
        </p:nvSpPr>
        <p:spPr/>
        <p:txBody>
          <a:bodyPr/>
          <a:lstStyle/>
          <a:p>
            <a:fld id="{EF026F98-229B-48B0-BECF-EA1F5459ACF1}" type="slidenum">
              <a:rPr lang="en-US" smtClean="0"/>
              <a:t>8</a:t>
            </a:fld>
            <a:endParaRPr lang="en-US" dirty="0"/>
          </a:p>
        </p:txBody>
      </p:sp>
    </p:spTree>
    <p:extLst>
      <p:ext uri="{BB962C8B-B14F-4D97-AF65-F5344CB8AC3E}">
        <p14:creationId xmlns:p14="http://schemas.microsoft.com/office/powerpoint/2010/main" val="171284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C6B4AE-940A-46EA-A964-FEE1260A6E45}"/>
              </a:ext>
            </a:extLst>
          </p:cNvPr>
          <p:cNvSpPr>
            <a:spLocks noGrp="1"/>
          </p:cNvSpPr>
          <p:nvPr>
            <p:ph type="title"/>
          </p:nvPr>
        </p:nvSpPr>
        <p:spPr>
          <a:xfrm>
            <a:off x="839788" y="457200"/>
            <a:ext cx="3932237" cy="1008993"/>
          </a:xfrm>
        </p:spPr>
        <p:txBody>
          <a:bodyPr/>
          <a:lstStyle/>
          <a:p>
            <a:r>
              <a:rPr lang="en-US" dirty="0"/>
              <a:t>WRAP-UP</a:t>
            </a:r>
          </a:p>
        </p:txBody>
      </p:sp>
      <p:sp>
        <p:nvSpPr>
          <p:cNvPr id="5" name="Text Placeholder 4">
            <a:extLst>
              <a:ext uri="{FF2B5EF4-FFF2-40B4-BE49-F238E27FC236}">
                <a16:creationId xmlns:a16="http://schemas.microsoft.com/office/drawing/2014/main" id="{086B45E3-C508-45F8-A816-F6CC9EE4B311}"/>
              </a:ext>
            </a:extLst>
          </p:cNvPr>
          <p:cNvSpPr>
            <a:spLocks noGrp="1"/>
          </p:cNvSpPr>
          <p:nvPr>
            <p:ph type="body" sz="half" idx="2"/>
          </p:nvPr>
        </p:nvSpPr>
        <p:spPr>
          <a:xfrm>
            <a:off x="839788" y="1466193"/>
            <a:ext cx="4788502" cy="5036207"/>
          </a:xfrm>
        </p:spPr>
        <p:txBody>
          <a:bodyPr/>
          <a:lstStyle/>
          <a:p>
            <a:pPr marL="342900" indent="-342900">
              <a:buFont typeface="Arial" panose="020B0604020202020204" pitchFamily="34" charset="0"/>
              <a:buChar char="•"/>
            </a:pPr>
            <a:r>
              <a:rPr lang="en-US" dirty="0"/>
              <a:t>What did you learn today about asymptomatic spread? </a:t>
            </a:r>
          </a:p>
          <a:p>
            <a:pPr marL="342900" indent="-342900">
              <a:buFont typeface="Arial" panose="020B0604020202020204" pitchFamily="34" charset="0"/>
              <a:buChar char="•"/>
            </a:pPr>
            <a:r>
              <a:rPr lang="en-US" dirty="0"/>
              <a:t>What is one thing you’ll need to do, or continue to do, in your work to protect yourself and others from diseases that can spread when people are infected but may not look or feel sick? </a:t>
            </a:r>
          </a:p>
          <a:p>
            <a:pPr marL="342900" indent="-342900">
              <a:buFont typeface="Arial" panose="020B0604020202020204" pitchFamily="34" charset="0"/>
              <a:buChar char="•"/>
            </a:pPr>
            <a:r>
              <a:rPr lang="en-US" dirty="0"/>
              <a:t>Does anyone have any questions still remaining?</a:t>
            </a:r>
          </a:p>
        </p:txBody>
      </p:sp>
      <p:sp>
        <p:nvSpPr>
          <p:cNvPr id="2" name="Slide Number Placeholder 1">
            <a:extLst>
              <a:ext uri="{FF2B5EF4-FFF2-40B4-BE49-F238E27FC236}">
                <a16:creationId xmlns:a16="http://schemas.microsoft.com/office/drawing/2014/main" id="{141C3F12-B353-4EEF-BF3A-3F11C97B258A}"/>
              </a:ext>
            </a:extLst>
          </p:cNvPr>
          <p:cNvSpPr>
            <a:spLocks noGrp="1"/>
          </p:cNvSpPr>
          <p:nvPr>
            <p:ph type="sldNum" sz="quarter" idx="12"/>
          </p:nvPr>
        </p:nvSpPr>
        <p:spPr/>
        <p:txBody>
          <a:bodyPr/>
          <a:lstStyle/>
          <a:p>
            <a:fld id="{82640534-B2B5-4A62-BCD9-9076A5F4FB69}" type="slidenum">
              <a:rPr lang="en-US" smtClean="0"/>
              <a:pPr/>
              <a:t>9</a:t>
            </a:fld>
            <a:endParaRPr lang="en-US" dirty="0"/>
          </a:p>
        </p:txBody>
      </p:sp>
    </p:spTree>
    <p:extLst>
      <p:ext uri="{BB962C8B-B14F-4D97-AF65-F5344CB8AC3E}">
        <p14:creationId xmlns:p14="http://schemas.microsoft.com/office/powerpoint/2010/main" val="954601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10" ma:contentTypeDescription="Create a new document." ma:contentTypeScope="" ma:versionID="c529d45e9749e2578ab2aac78a42159f">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e5932b5113153688b4de4454f9b962b0"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EB2B15-A5ED-4BBB-966A-4FDC507152C9}">
  <ds:schemaRefs>
    <ds:schemaRef ds:uri="7c162c85-2e33-4418-8d6a-3c9ae40ca8a5"/>
    <ds:schemaRef ds:uri="cc8a450b-1a11-4e56-adcc-c88acab015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E540E4F-50F6-44F7-8B8C-8054FC148056}">
  <ds:schemaRefs>
    <ds:schemaRef ds:uri="http://schemas.openxmlformats.org/package/2006/metadata/core-properties"/>
    <ds:schemaRef ds:uri="7c162c85-2e33-4418-8d6a-3c9ae40ca8a5"/>
    <ds:schemaRef ds:uri="http://purl.org/dc/dcmitype/"/>
    <ds:schemaRef ds:uri="http://purl.org/dc/terms/"/>
    <ds:schemaRef ds:uri="http://purl.org/dc/elements/1.1/"/>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cc8a450b-1a11-4e56-adcc-c88acab015c1"/>
  </ds:schemaRefs>
</ds:datastoreItem>
</file>

<file path=customXml/itemProps3.xml><?xml version="1.0" encoding="utf-8"?>
<ds:datastoreItem xmlns:ds="http://schemas.openxmlformats.org/officeDocument/2006/customXml" ds:itemID="{C8A7F835-4E61-447E-9C98-BDC13DD7B6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13780_PFL_PPT_template_CenturyGothic_3-5-21_FINALA</Template>
  <TotalTime>162</TotalTime>
  <Words>2055</Words>
  <Application>Microsoft Office PowerPoint</Application>
  <PresentationFormat>Widescreen</PresentationFormat>
  <Paragraphs>184</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Symbol</vt:lpstr>
      <vt:lpstr>Calibri</vt:lpstr>
      <vt:lpstr>Courier New</vt:lpstr>
      <vt:lpstr>Wingdings</vt:lpstr>
      <vt:lpstr>Century Gothic</vt:lpstr>
      <vt:lpstr>13780_PFL_PPT_template_Avenir_2-26-21_DRAFT</vt:lpstr>
      <vt:lpstr>TOPIC 14:  asymptomatic spread of COVID-19</vt:lpstr>
      <vt:lpstr>Agenda </vt:lpstr>
      <vt:lpstr>Learning Objectives </vt:lpstr>
      <vt:lpstr>Inside Infection Control, Episode 24: How Can COVID-19 Spread When You Don’t Feel Sick?</vt:lpstr>
      <vt:lpstr>Definitions</vt:lpstr>
      <vt:lpstr>Recognizing people who are contagious</vt:lpstr>
      <vt:lpstr>Controlling the spread</vt:lpstr>
      <vt:lpstr>Reflection</vt:lpstr>
      <vt:lpstr>WRAP-UP</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14: Asymptomatic Spread of COVID-19</dc:title>
  <dc:subject>Asymptomatic Spread of COVID-19</dc:subject>
  <dc:creator>Centers for Disease Control and Prevention</dc:creator>
  <cp:keywords>Project Firstline, Infection Control Training, COVID-19, Infection Control, CDC, Multi-Dose Vials, COVID-19 Vaccine, Vaccinations, Vaccination Safety</cp:keywords>
  <cp:lastModifiedBy>Justin Faerber</cp:lastModifiedBy>
  <cp:revision>16</cp:revision>
  <dcterms:created xsi:type="dcterms:W3CDTF">2021-03-15T14:49:49Z</dcterms:created>
  <dcterms:modified xsi:type="dcterms:W3CDTF">2021-09-17T17:44:20Z</dcterms:modified>
</cp:coreProperties>
</file>