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notesSlides/notesSlide16.xml" ContentType="application/vnd.openxmlformats-officedocument.presentationml.notesSlide+xml"/>
  <Override PartName="/ppt/tags/tag16.xml" ContentType="application/vnd.openxmlformats-officedocument.presentationml.tags+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60" r:id="rId4"/>
  </p:sldMasterIdLst>
  <p:notesMasterIdLst>
    <p:notesMasterId r:id="rId22"/>
  </p:notesMasterIdLst>
  <p:sldIdLst>
    <p:sldId id="256" r:id="rId5"/>
    <p:sldId id="258" r:id="rId6"/>
    <p:sldId id="260" r:id="rId7"/>
    <p:sldId id="259" r:id="rId8"/>
    <p:sldId id="327" r:id="rId9"/>
    <p:sldId id="262" r:id="rId10"/>
    <p:sldId id="326" r:id="rId11"/>
    <p:sldId id="331" r:id="rId12"/>
    <p:sldId id="333" r:id="rId13"/>
    <p:sldId id="332" r:id="rId14"/>
    <p:sldId id="295" r:id="rId15"/>
    <p:sldId id="336" r:id="rId16"/>
    <p:sldId id="266" r:id="rId17"/>
    <p:sldId id="292" r:id="rId18"/>
    <p:sldId id="338" r:id="rId19"/>
    <p:sldId id="290" r:id="rId20"/>
    <p:sldId id="291" r:id="rId21"/>
  </p:sldIdLst>
  <p:sldSz cx="12192000" cy="6858000"/>
  <p:notesSz cx="6858000" cy="9144000"/>
  <p:embeddedFontLst>
    <p:embeddedFont>
      <p:font typeface="Calibri" panose="020F0502020204030204" pitchFamily="34" charset="0"/>
      <p:regular r:id="rId23"/>
      <p:bold r:id="rId24"/>
      <p:italic r:id="rId25"/>
      <p:boldItalic r:id="rId26"/>
    </p:embeddedFont>
    <p:embeddedFont>
      <p:font typeface="Century Gothic" panose="020B0502020202020204" pitchFamily="34" charset="0"/>
      <p:regular r:id="rId27"/>
      <p:bold r:id="rId28"/>
      <p:italic r:id="rId29"/>
      <p:boldItalic r:id="rId30"/>
    </p:embeddedFont>
  </p:embeddedFontLst>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Lambert, Shari" initials="LS" lastIdx="4" clrIdx="6">
    <p:extLst>
      <p:ext uri="{19B8F6BF-5375-455C-9EA6-DF929625EA0E}">
        <p15:presenceInfo xmlns:p15="http://schemas.microsoft.com/office/powerpoint/2012/main" userId="S::sbl@rti.org::62ef8086-de81-4226-b645-762e6e5dfc71" providerId="AD"/>
      </p:ext>
    </p:extLst>
  </p:cmAuthor>
  <p:cmAuthor id="1" name="Stadd, Jessie" initials="SJ" lastIdx="2" clrIdx="0">
    <p:extLst>
      <p:ext uri="{19B8F6BF-5375-455C-9EA6-DF929625EA0E}">
        <p15:presenceInfo xmlns:p15="http://schemas.microsoft.com/office/powerpoint/2012/main" userId="S::jstadd@rti.org::44a9573f-fddc-4716-bc25-9dc365c6924d" providerId="AD"/>
      </p:ext>
    </p:extLst>
  </p:cmAuthor>
  <p:cmAuthor id="8" name="Shogren, Julie" initials="SJ" lastIdx="1" clrIdx="7">
    <p:extLst>
      <p:ext uri="{19B8F6BF-5375-455C-9EA6-DF929625EA0E}">
        <p15:presenceInfo xmlns:p15="http://schemas.microsoft.com/office/powerpoint/2012/main" userId="S::jshogren@rti.org::b8ac11d4-25b8-47fb-add8-e9c5ea412aae" providerId="AD"/>
      </p:ext>
    </p:extLst>
  </p:cmAuthor>
  <p:cmAuthor id="2" name="Linda Wilson" initials="LW" lastIdx="13" clrIdx="1">
    <p:extLst>
      <p:ext uri="{19B8F6BF-5375-455C-9EA6-DF929625EA0E}">
        <p15:presenceInfo xmlns:p15="http://schemas.microsoft.com/office/powerpoint/2012/main" userId="Linda Wilson" providerId="None"/>
      </p:ext>
    </p:extLst>
  </p:cmAuthor>
  <p:cmAuthor id="9" name="Anthony, Margaret (CDC/DDID/NCEZID/DHQP) (CTR)" initials="AM((" lastIdx="2" clrIdx="8">
    <p:extLst>
      <p:ext uri="{19B8F6BF-5375-455C-9EA6-DF929625EA0E}">
        <p15:presenceInfo xmlns:p15="http://schemas.microsoft.com/office/powerpoint/2012/main" userId="Anthony, Margaret (CDC/DDID/NCEZID/DHQP) (CTR)" providerId="None"/>
      </p:ext>
    </p:extLst>
  </p:cmAuthor>
  <p:cmAuthor id="3" name="Rasmussen Foster, Laura" initials="RFL" lastIdx="20" clrIdx="2">
    <p:extLst>
      <p:ext uri="{19B8F6BF-5375-455C-9EA6-DF929625EA0E}">
        <p15:presenceInfo xmlns:p15="http://schemas.microsoft.com/office/powerpoint/2012/main" userId="S::lrasmussen@rti.org::5ad58509-b95f-4bf5-82b0-3432a84b06de" providerId="AD"/>
      </p:ext>
    </p:extLst>
  </p:cmAuthor>
  <p:cmAuthor id="10" name="Justin Faerber" initials="JF" lastIdx="1" clrIdx="9">
    <p:extLst>
      <p:ext uri="{19B8F6BF-5375-455C-9EA6-DF929625EA0E}">
        <p15:presenceInfo xmlns:p15="http://schemas.microsoft.com/office/powerpoint/2012/main" userId="Justin Faerber" providerId="None"/>
      </p:ext>
    </p:extLst>
  </p:cmAuthor>
  <p:cmAuthor id="4" name="Aiken, Merrie" initials="AM" lastIdx="16" clrIdx="3">
    <p:extLst>
      <p:ext uri="{19B8F6BF-5375-455C-9EA6-DF929625EA0E}">
        <p15:presenceInfo xmlns:p15="http://schemas.microsoft.com/office/powerpoint/2012/main" userId="S::maiken@rti.org::2e0e472c-16bf-43d7-9edd-cd3f38cba021" providerId="AD"/>
      </p:ext>
    </p:extLst>
  </p:cmAuthor>
  <p:cmAuthor id="5" name="Cox, Kendra (CDC/DDID/NCEZID/DHQP)" initials="CK(" lastIdx="14" clrIdx="4">
    <p:extLst>
      <p:ext uri="{19B8F6BF-5375-455C-9EA6-DF929625EA0E}">
        <p15:presenceInfo xmlns:p15="http://schemas.microsoft.com/office/powerpoint/2012/main" userId="S::gfx4@cdc.gov::3112a3a8-8cbb-4d5b-96ee-72aa1ab53303" providerId="AD"/>
      </p:ext>
    </p:extLst>
  </p:cmAuthor>
  <p:cmAuthor id="6" name="Yates, Kirsten M. (CDC/DDID/NCEZID/DHQP) (CTR)" initials="Y(" lastIdx="1" clrIdx="5">
    <p:extLst>
      <p:ext uri="{19B8F6BF-5375-455C-9EA6-DF929625EA0E}">
        <p15:presenceInfo xmlns:p15="http://schemas.microsoft.com/office/powerpoint/2012/main" userId="S::vrx6@cdc.gov::3a8cfc38-f48f-4f28-85d9-0952e21c969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619C"/>
    <a:srgbClr val="F4DF4D"/>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653" autoAdjust="0"/>
    <p:restoredTop sz="47233" autoAdjust="0"/>
  </p:normalViewPr>
  <p:slideViewPr>
    <p:cSldViewPr snapToGrid="0">
      <p:cViewPr varScale="1">
        <p:scale>
          <a:sx n="28" d="100"/>
          <a:sy n="28" d="100"/>
        </p:scale>
        <p:origin x="1660" y="3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3.fntdata"/><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2.fntdata"/><Relationship Id="rId32"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C60437-1380-44D9-B3CB-061F84E250E7}" type="datetimeFigureOut">
              <a:rPr lang="en-US" smtClean="0"/>
              <a:t>9/14/2021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643369-B893-49E9-AFB9-C82B5FBDF907}" type="slidenum">
              <a:rPr lang="en-US" smtClean="0"/>
              <a:t>‹#›</a:t>
            </a:fld>
            <a:endParaRPr lang="en-US" dirty="0"/>
          </a:p>
        </p:txBody>
      </p:sp>
    </p:spTree>
    <p:extLst>
      <p:ext uri="{BB962C8B-B14F-4D97-AF65-F5344CB8AC3E}">
        <p14:creationId xmlns:p14="http://schemas.microsoft.com/office/powerpoint/2010/main" val="870228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cdc.gov/coronavirus/2019-ncov/hcp/infection-control-recommendations.html#useppe"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cdc.gov/coronavirus/2019-ncov/hcp/infection-control-recommendations.html"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mailto:ProjectFirstline@cdc.gov"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dc.gov/coronavirus/2019-ncov/hcp/infection-control-recommendations.htm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cdc.gov/infectioncontrol/projectfirstline/videos/Ep23-Source-LowRes-New.mp4"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youtube.com/watch?v=9C2wwGm_Su4&amp;list=PLvrp9iOILTQZQGtDnSDGViKDdRtIc13VX&amp;index=24"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cdc.gov/coronavirus/2019-ncov/hcp/infection-control-recommendations.html"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Participants log in and get settled.</a:t>
            </a:r>
          </a:p>
        </p:txBody>
      </p:sp>
      <p:sp>
        <p:nvSpPr>
          <p:cNvPr id="4" name="Slide Number Placeholder 3"/>
          <p:cNvSpPr>
            <a:spLocks noGrp="1"/>
          </p:cNvSpPr>
          <p:nvPr>
            <p:ph type="sldNum" sz="quarter" idx="5"/>
          </p:nvPr>
        </p:nvSpPr>
        <p:spPr/>
        <p:txBody>
          <a:bodyPr/>
          <a:lstStyle/>
          <a:p>
            <a:fld id="{D5643369-B893-49E9-AFB9-C82B5FBDF907}" type="slidenum">
              <a:rPr lang="en-US" smtClean="0"/>
              <a:t>1</a:t>
            </a:fld>
            <a:endParaRPr lang="en-US" dirty="0"/>
          </a:p>
        </p:txBody>
      </p:sp>
    </p:spTree>
    <p:extLst>
      <p:ext uri="{BB962C8B-B14F-4D97-AF65-F5344CB8AC3E}">
        <p14:creationId xmlns:p14="http://schemas.microsoft.com/office/powerpoint/2010/main" val="41628062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a:lnSpc>
                <a:spcPct val="107000"/>
              </a:lnSpc>
              <a:spcBef>
                <a:spcPts val="0"/>
              </a:spcBef>
              <a:spcAft>
                <a:spcPts val="0"/>
              </a:spcAft>
              <a:buFont typeface="Symbol" panose="05050102010706020507" pitchFamily="18" charset="2"/>
              <a:buChar char=""/>
            </a:pPr>
            <a:r>
              <a:rPr lang="en-US" sz="1800" b="0" dirty="0">
                <a:effectLst/>
                <a:latin typeface="Calibri" panose="020F0502020204030204" pitchFamily="34" charset="0"/>
                <a:ea typeface="Calibri" panose="020F0502020204030204" pitchFamily="34" charset="0"/>
                <a:cs typeface="Times New Roman" panose="02020603050405020304" pitchFamily="18" charset="0"/>
              </a:rPr>
              <a:t>Invite participants to return to their notes from the video, and to think specifically about what they learned about masking for source control.</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You may choose to ask participants to share their reactions orally, via chat, or both.  </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“Now we’re going to focus on using masks for source control. Take a minute to review your notes from the video again.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What did you learn about the use of masks for source control? Why do we use masks, and how do they prevent the spread of disease?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i="1" dirty="0">
                <a:effectLst/>
                <a:latin typeface="Calibri" panose="020F0502020204030204" pitchFamily="34" charset="0"/>
                <a:ea typeface="Calibri" panose="020F0502020204030204" pitchFamily="34" charset="0"/>
                <a:cs typeface="Times New Roman" panose="02020603050405020304" pitchFamily="18" charset="0"/>
              </a:rPr>
              <a:t>Pause to allow for responses. Encourage additional discussion.</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4" name="Slide Number Placeholder 3"/>
          <p:cNvSpPr>
            <a:spLocks noGrp="1"/>
          </p:cNvSpPr>
          <p:nvPr>
            <p:ph type="sldNum" sz="quarter" idx="5"/>
          </p:nvPr>
        </p:nvSpPr>
        <p:spPr/>
        <p:txBody>
          <a:bodyPr/>
          <a:lstStyle/>
          <a:p>
            <a:fld id="{D5643369-B893-49E9-AFB9-C82B5FBDF907}" type="slidenum">
              <a:rPr lang="en-US" smtClean="0"/>
              <a:t>10</a:t>
            </a:fld>
            <a:endParaRPr lang="en-US" dirty="0"/>
          </a:p>
        </p:txBody>
      </p:sp>
    </p:spTree>
    <p:extLst>
      <p:ext uri="{BB962C8B-B14F-4D97-AF65-F5344CB8AC3E}">
        <p14:creationId xmlns:p14="http://schemas.microsoft.com/office/powerpoint/2010/main" val="30502175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a:lnSpc>
                <a:spcPct val="107000"/>
              </a:lnSpc>
              <a:spcBef>
                <a:spcPts val="0"/>
              </a:spcBef>
              <a:spcAft>
                <a:spcPts val="0"/>
              </a:spcAft>
              <a:buFont typeface="Symbol" panose="05050102010706020507" pitchFamily="18" charset="2"/>
              <a:buChar char=""/>
            </a:pPr>
            <a:r>
              <a:rPr lang="en-US" sz="1100" b="0" dirty="0">
                <a:effectLst/>
                <a:latin typeface="Calibri" panose="020F0502020204030204" pitchFamily="34" charset="0"/>
                <a:ea typeface="Calibri" panose="020F0502020204030204" pitchFamily="34" charset="0"/>
                <a:cs typeface="Times New Roman" panose="02020603050405020304" pitchFamily="18" charset="0"/>
              </a:rPr>
              <a:t>Emphasize that it is important for a mask used for source control to fit well.</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Wingdings" panose="05000000000000000000" pitchFamily="2" charset="2"/>
              <a:buChar char="§"/>
            </a:pPr>
            <a:r>
              <a:rPr lang="en-US" sz="1100" b="0" dirty="0">
                <a:effectLst/>
                <a:latin typeface="Calibri" panose="020F0502020204030204" pitchFamily="34" charset="0"/>
                <a:ea typeface="Calibri" panose="020F0502020204030204" pitchFamily="34" charset="0"/>
                <a:cs typeface="Times New Roman" panose="02020603050405020304" pitchFamily="18" charset="0"/>
              </a:rPr>
              <a:t>You may wish to provide examples of masks that do not fit well, for comparison.</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100" b="0" dirty="0">
                <a:effectLst/>
                <a:latin typeface="Calibri" panose="020F0502020204030204" pitchFamily="34" charset="0"/>
                <a:ea typeface="Calibri" panose="020F0502020204030204" pitchFamily="34" charset="0"/>
                <a:cs typeface="Times New Roman" panose="02020603050405020304" pitchFamily="18" charset="0"/>
              </a:rPr>
              <a:t>From the CDC: “</a:t>
            </a:r>
            <a:r>
              <a:rPr lang="en-US" sz="1100" b="0" i="1" dirty="0">
                <a:effectLst/>
                <a:latin typeface="Calibri" panose="020F0502020204030204" pitchFamily="34" charset="0"/>
                <a:ea typeface="Calibri" panose="020F0502020204030204" pitchFamily="34" charset="0"/>
                <a:cs typeface="Times New Roman" panose="02020603050405020304" pitchFamily="18" charset="0"/>
              </a:rPr>
              <a:t>Facemasks that conform to the wearer’s face so that more air moves through the material of the facemask rather than through gaps at the edges can also reduce the wearer’s exposure to particles in the air</a:t>
            </a:r>
            <a:r>
              <a:rPr lang="en-US" sz="1100" b="0" dirty="0">
                <a:effectLst/>
                <a:latin typeface="Calibri" panose="020F0502020204030204" pitchFamily="34" charset="0"/>
                <a:ea typeface="Calibri" panose="020F0502020204030204" pitchFamily="34" charset="0"/>
                <a:cs typeface="Times New Roman" panose="02020603050405020304" pitchFamily="18" charset="0"/>
              </a:rPr>
              <a:t>.” (</a:t>
            </a:r>
            <a:r>
              <a:rPr lang="en-US" sz="1100" b="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Infection Control: Severe acute respiratory syndrome coronavirus 2 (SARS-CoV-2) | CDC</a:t>
            </a:r>
            <a:r>
              <a:rPr lang="en-US" sz="1100" b="0" dirty="0">
                <a:effectLst/>
                <a:latin typeface="Calibri" panose="020F0502020204030204" pitchFamily="34" charset="0"/>
                <a:ea typeface="Calibri" panose="020F0502020204030204" pitchFamily="34" charset="0"/>
                <a:cs typeface="Times New Roman" panose="02020603050405020304" pitchFamily="18" charset="0"/>
              </a:rPr>
              <a:t>)</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Tx/>
              <a:buSzTx/>
              <a:buFont typeface="Symbol" panose="05050102010706020507" pitchFamily="18" charset="2"/>
              <a:buChar char=""/>
              <a:tabLst/>
              <a:defRPr/>
            </a:pPr>
            <a:r>
              <a:rPr lang="en-US" sz="1100" b="0" dirty="0">
                <a:effectLst/>
                <a:latin typeface="Calibri" panose="020F0502020204030204" pitchFamily="34" charset="0"/>
                <a:ea typeface="Calibri" panose="020F0502020204030204" pitchFamily="34" charset="0"/>
                <a:cs typeface="Times New Roman" panose="02020603050405020304" pitchFamily="18" charset="0"/>
              </a:rPr>
              <a:t>If asked about masking recommendations for healthcare workers who have been fully vaccinated against COVID-19, you may refer participants </a:t>
            </a:r>
            <a:r>
              <a:rPr lang="en-US" sz="1100" b="0">
                <a:effectLst/>
                <a:latin typeface="Calibri" panose="020F0502020204030204" pitchFamily="34" charset="0"/>
                <a:ea typeface="Calibri" panose="020F0502020204030204" pitchFamily="34" charset="0"/>
                <a:cs typeface="Times New Roman" panose="02020603050405020304" pitchFamily="18" charset="0"/>
              </a:rPr>
              <a:t>to CDC’s </a:t>
            </a:r>
            <a:r>
              <a:rPr lang="en-US" sz="1800">
                <a:effectLst/>
                <a:latin typeface="Calibri" panose="020F0502020204030204" pitchFamily="34" charset="0"/>
                <a:ea typeface="Times New Roman" panose="02020603050405020304" pitchFamily="18" charset="0"/>
              </a:rPr>
              <a:t>Interim </a:t>
            </a:r>
            <a:r>
              <a:rPr lang="en-US" sz="1800" dirty="0">
                <a:effectLst/>
                <a:latin typeface="Calibri" panose="020F0502020204030204" pitchFamily="34" charset="0"/>
                <a:ea typeface="Times New Roman" panose="02020603050405020304" pitchFamily="18" charset="0"/>
              </a:rPr>
              <a:t>Infection Prevention and Control Recommendations for Healthcare Personnel During the Coronavirus Disease 2019 (COVID-19) Pandemic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a:t>
            </a:r>
            <a:r>
              <a:rPr lang="en-US"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4"/>
              </a:rPr>
              <a:t>https://www.cdc.gov/coronavirus/2019-ncov/hcp/infection-control-recommendations.html</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a:t>
            </a:r>
            <a:r>
              <a:rPr lang="en-US" sz="1800" b="0" u="none" dirty="0">
                <a:solidFill>
                  <a:srgbClr val="0563C1"/>
                </a:solidFill>
                <a:effectLst/>
                <a:latin typeface="Calibri" panose="020F0502020204030204" pitchFamily="34" charset="0"/>
                <a:ea typeface="Calibri" panose="020F0502020204030204" pitchFamily="34" charset="0"/>
                <a:cs typeface="Arial" panose="020B0604020202020204" pitchFamily="34" charset="0"/>
              </a:rPr>
              <a:t>.</a:t>
            </a:r>
            <a:r>
              <a:rPr lang="en-US" sz="1100" b="1" u="none"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a:t>
            </a: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“As we heard in the video, source control protects others. Wearing a mask that covers your mouth and nose can block your respiratory droplets from reaching others when you breathe, talk, sneeze, or cough. </a:t>
            </a:r>
          </a:p>
          <a:p>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100" dirty="0">
                <a:effectLst/>
                <a:latin typeface="Calibri" panose="020F0502020204030204" pitchFamily="34" charset="0"/>
                <a:ea typeface="Calibri" panose="020F0502020204030204" pitchFamily="34" charset="0"/>
                <a:cs typeface="Times New Roman" panose="02020603050405020304" pitchFamily="18" charset="0"/>
              </a:rPr>
              <a:t>“When it comes to wearing a mask, your mask should fit well, without gaps at the edges, and cover your mouth and nose. This makes it less likely that your respiratory droplets can reach people and things around you, as well as makes it a source of protection for you.”</a:t>
            </a:r>
            <a:endParaRPr lang="en-US" dirty="0"/>
          </a:p>
        </p:txBody>
      </p:sp>
      <p:sp>
        <p:nvSpPr>
          <p:cNvPr id="4" name="Slide Number Placeholder 3"/>
          <p:cNvSpPr>
            <a:spLocks noGrp="1"/>
          </p:cNvSpPr>
          <p:nvPr>
            <p:ph type="sldNum" sz="quarter" idx="5"/>
          </p:nvPr>
        </p:nvSpPr>
        <p:spPr/>
        <p:txBody>
          <a:bodyPr/>
          <a:lstStyle/>
          <a:p>
            <a:fld id="{D5643369-B893-49E9-AFB9-C82B5FBDF907}" type="slidenum">
              <a:rPr lang="en-US" smtClean="0"/>
              <a:t>11</a:t>
            </a:fld>
            <a:endParaRPr lang="en-US" dirty="0"/>
          </a:p>
        </p:txBody>
      </p:sp>
    </p:spTree>
    <p:extLst>
      <p:ext uri="{BB962C8B-B14F-4D97-AF65-F5344CB8AC3E}">
        <p14:creationId xmlns:p14="http://schemas.microsoft.com/office/powerpoint/2010/main" val="3829952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Reinforce that N95 respirators not only protect the wearer from breathing in respiratory droplets, but many of them also serve as source control, blocking the wearer’s respiratory droplets.</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Depending on your audience, you may wish to refer to other episodes of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Inside Infection Control</a:t>
            </a:r>
            <a:r>
              <a:rPr lang="en-US" sz="1800" dirty="0">
                <a:effectLst/>
                <a:latin typeface="Calibri" panose="020F0502020204030204" pitchFamily="34" charset="0"/>
                <a:ea typeface="Calibri" panose="020F0502020204030204" pitchFamily="34" charset="0"/>
                <a:cs typeface="Times New Roman" panose="02020603050405020304" pitchFamily="18" charset="0"/>
              </a:rPr>
              <a:t>, or to other elements in the Facilitator Toolkit, to add to the discussion of N95 respirators.</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If this session is part of a series and your group has discussed N95 respirators before or plans to in the future, you may wish to refer to that information.</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“Some of you may have cared for patients with COVID-19 and used an N95 respirator. Most N95s used in healthcare are also good for source control because they block your respiratory droplets from being breathed out into the air. So not only are you protected from virus that your </a:t>
            </a:r>
            <a:r>
              <a:rPr lang="en-US" sz="1800" u="sng" dirty="0">
                <a:effectLst/>
                <a:latin typeface="Calibri" panose="020F0502020204030204" pitchFamily="34" charset="0"/>
                <a:ea typeface="Calibri" panose="020F0502020204030204" pitchFamily="34" charset="0"/>
                <a:cs typeface="Times New Roman" panose="02020603050405020304" pitchFamily="18" charset="0"/>
              </a:rPr>
              <a:t>patient</a:t>
            </a:r>
            <a:r>
              <a:rPr lang="en-US" sz="1800" dirty="0">
                <a:effectLst/>
                <a:latin typeface="Calibri" panose="020F0502020204030204" pitchFamily="34" charset="0"/>
                <a:ea typeface="Calibri" panose="020F0502020204030204" pitchFamily="34" charset="0"/>
                <a:cs typeface="Times New Roman" panose="02020603050405020304" pitchFamily="18" charset="0"/>
              </a:rPr>
              <a:t> is breathing out, if you’re infected, your patients and your colleagues are also protected from any virus that </a:t>
            </a:r>
            <a:r>
              <a:rPr lang="en-US" sz="1800" u="sng" dirty="0">
                <a:effectLst/>
                <a:latin typeface="Calibri" panose="020F0502020204030204" pitchFamily="34" charset="0"/>
                <a:ea typeface="Calibri" panose="020F0502020204030204" pitchFamily="34" charset="0"/>
                <a:cs typeface="Times New Roman" panose="02020603050405020304" pitchFamily="18" charset="0"/>
              </a:rPr>
              <a:t>you’re</a:t>
            </a:r>
            <a:r>
              <a:rPr lang="en-US" sz="1800" dirty="0">
                <a:effectLst/>
                <a:latin typeface="Calibri" panose="020F0502020204030204" pitchFamily="34" charset="0"/>
                <a:ea typeface="Calibri" panose="020F0502020204030204" pitchFamily="34" charset="0"/>
                <a:cs typeface="Times New Roman" panose="02020603050405020304" pitchFamily="18" charset="0"/>
              </a:rPr>
              <a:t> breathing out.”</a:t>
            </a:r>
          </a:p>
          <a:p>
            <a:endParaRPr lang="en-US" dirty="0"/>
          </a:p>
          <a:p>
            <a:endParaRPr lang="en-US" dirty="0"/>
          </a:p>
        </p:txBody>
      </p:sp>
      <p:sp>
        <p:nvSpPr>
          <p:cNvPr id="4" name="Slide Number Placeholder 3"/>
          <p:cNvSpPr>
            <a:spLocks noGrp="1"/>
          </p:cNvSpPr>
          <p:nvPr>
            <p:ph type="sldNum" sz="quarter" idx="5"/>
          </p:nvPr>
        </p:nvSpPr>
        <p:spPr/>
        <p:txBody>
          <a:bodyPr/>
          <a:lstStyle/>
          <a:p>
            <a:fld id="{D5643369-B893-49E9-AFB9-C82B5FBDF907}" type="slidenum">
              <a:rPr lang="en-US" smtClean="0"/>
              <a:t>12</a:t>
            </a:fld>
            <a:endParaRPr lang="en-US" dirty="0"/>
          </a:p>
        </p:txBody>
      </p:sp>
    </p:spTree>
    <p:extLst>
      <p:ext uri="{BB962C8B-B14F-4D97-AF65-F5344CB8AC3E}">
        <p14:creationId xmlns:p14="http://schemas.microsoft.com/office/powerpoint/2010/main" val="37150784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Transition to wrap-up of session.</a:t>
            </a:r>
          </a:p>
          <a:p>
            <a:pPr marL="0" marR="0" lvl="0" indent="0">
              <a:lnSpc>
                <a:spcPct val="107000"/>
              </a:lnSpc>
              <a:spcBef>
                <a:spcPts val="0"/>
              </a:spcBef>
              <a:spcAft>
                <a:spcPts val="800"/>
              </a:spcAft>
              <a:buFont typeface="Symbol" panose="05050102010706020507" pitchFamily="18" charset="2"/>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“Let’s use our last few minutes together to reflect on what we’ve learned and think about how we can put what we’ve learned into practice.”</a:t>
            </a:r>
          </a:p>
        </p:txBody>
      </p:sp>
      <p:sp>
        <p:nvSpPr>
          <p:cNvPr id="4" name="Slide Number Placeholder 3"/>
          <p:cNvSpPr>
            <a:spLocks noGrp="1"/>
          </p:cNvSpPr>
          <p:nvPr>
            <p:ph type="sldNum" sz="quarter" idx="5"/>
          </p:nvPr>
        </p:nvSpPr>
        <p:spPr/>
        <p:txBody>
          <a:bodyPr/>
          <a:lstStyle/>
          <a:p>
            <a:fld id="{D5643369-B893-49E9-AFB9-C82B5FBDF907}" type="slidenum">
              <a:rPr lang="en-US" smtClean="0"/>
              <a:t>13</a:t>
            </a:fld>
            <a:endParaRPr lang="en-US" dirty="0"/>
          </a:p>
        </p:txBody>
      </p:sp>
    </p:spTree>
    <p:extLst>
      <p:ext uri="{BB962C8B-B14F-4D97-AF65-F5344CB8AC3E}">
        <p14:creationId xmlns:p14="http://schemas.microsoft.com/office/powerpoint/2010/main" val="24095264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Invite additional, remaining questions.</a:t>
            </a:r>
          </a:p>
          <a:p>
            <a:pPr marL="742950" marR="0" lvl="1" indent="-285750">
              <a:lnSpc>
                <a:spcPct val="107000"/>
              </a:lnSpc>
              <a:spcBef>
                <a:spcPts val="0"/>
              </a:spcBef>
              <a:spcAft>
                <a:spcPts val="0"/>
              </a:spcAft>
              <a:buFont typeface="Wingdings" panose="05000000000000000000" pitchFamily="2"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You may choose to ask participants to respond orally, in the chat, or both.</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If the answers are information that is already included in this session, please respond.</a:t>
            </a:r>
          </a:p>
          <a:p>
            <a:pPr marL="342900" marR="0" lvl="0"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If the questions address content that is not covered in this session, please do not attempt to answer. Instead, take note of the questions and consult with CDC resources to follow up with answers after the session.</a:t>
            </a:r>
          </a:p>
          <a:p>
            <a:pPr marL="0" marR="0">
              <a:lnSpc>
                <a:spcPct val="107000"/>
              </a:lnSpc>
              <a:spcBef>
                <a:spcPts val="0"/>
              </a:spcBef>
              <a:spcAft>
                <a:spcPts val="800"/>
              </a:spcAf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a:t>
            </a: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“Thank you all for your time! Please take a moment to reflect on today’s session and share any remaining questions you have.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Does anyone have any questions still remaining?</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t>
            </a:r>
            <a:r>
              <a:rPr lang="en-US" sz="1100" i="1" dirty="0">
                <a:effectLst/>
                <a:latin typeface="Calibri" panose="020F0502020204030204" pitchFamily="34" charset="0"/>
                <a:ea typeface="Calibri" panose="020F0502020204030204" pitchFamily="34" charset="0"/>
                <a:cs typeface="Times New Roman" panose="02020603050405020304" pitchFamily="18" charset="0"/>
              </a:rPr>
              <a:t>Address questions as appropriate.</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“Thank you for sharing those questions. Project Firstline is actively collecting your questions to help inform more training resources as they’re developed. I’ve written them down and I will get back to you with responses.”</a:t>
            </a:r>
          </a:p>
          <a:p>
            <a:endParaRPr lang="en-US" dirty="0"/>
          </a:p>
        </p:txBody>
      </p:sp>
      <p:sp>
        <p:nvSpPr>
          <p:cNvPr id="4" name="Slide Number Placeholder 3"/>
          <p:cNvSpPr>
            <a:spLocks noGrp="1"/>
          </p:cNvSpPr>
          <p:nvPr>
            <p:ph type="sldNum" sz="quarter" idx="5"/>
          </p:nvPr>
        </p:nvSpPr>
        <p:spPr/>
        <p:txBody>
          <a:bodyPr/>
          <a:lstStyle/>
          <a:p>
            <a:fld id="{D5643369-B893-49E9-AFB9-C82B5FBDF907}" type="slidenum">
              <a:rPr lang="en-US" smtClean="0"/>
              <a:t>14</a:t>
            </a:fld>
            <a:endParaRPr lang="en-US" dirty="0"/>
          </a:p>
        </p:txBody>
      </p:sp>
    </p:spTree>
    <p:extLst>
      <p:ext uri="{BB962C8B-B14F-4D97-AF65-F5344CB8AC3E}">
        <p14:creationId xmlns:p14="http://schemas.microsoft.com/office/powerpoint/2010/main" val="28390275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Review key takeaways.</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You may choose to revisit discussion points or questions that arose during the session.</a:t>
            </a:r>
          </a:p>
          <a:p>
            <a:pPr marL="0" marR="0" lvl="0" indent="0">
              <a:lnSpc>
                <a:spcPct val="107000"/>
              </a:lnSpc>
              <a:spcBef>
                <a:spcPts val="0"/>
              </a:spcBef>
              <a:spcAft>
                <a:spcPts val="800"/>
              </a:spcAft>
              <a:buFont typeface="Symbol" panose="05050102010706020507" pitchFamily="18" charset="2"/>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 hope this training gave you some good information about source control, and why it’s so important. I’ve captured some key takeaways here, which you can review at your leisure after the session today.”</a:t>
            </a:r>
          </a:p>
          <a:p>
            <a:endParaRPr lang="en-US" dirty="0"/>
          </a:p>
        </p:txBody>
      </p:sp>
      <p:sp>
        <p:nvSpPr>
          <p:cNvPr id="4" name="Slide Number Placeholder 3"/>
          <p:cNvSpPr>
            <a:spLocks noGrp="1"/>
          </p:cNvSpPr>
          <p:nvPr>
            <p:ph type="sldNum" sz="quarter" idx="5"/>
          </p:nvPr>
        </p:nvSpPr>
        <p:spPr/>
        <p:txBody>
          <a:bodyPr/>
          <a:lstStyle/>
          <a:p>
            <a:fld id="{553E97AA-F9A2-4B4F-BFD3-2E693337D65B}" type="slidenum">
              <a:rPr lang="en-US" smtClean="0"/>
              <a:t>15</a:t>
            </a:fld>
            <a:endParaRPr lang="en-US" dirty="0"/>
          </a:p>
        </p:txBody>
      </p:sp>
    </p:spTree>
    <p:extLst>
      <p:ext uri="{BB962C8B-B14F-4D97-AF65-F5344CB8AC3E}">
        <p14:creationId xmlns:p14="http://schemas.microsoft.com/office/powerpoint/2010/main" val="14196611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Share additional resources from Project Firstline and CDC.</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Explain how participants can reach you, by the means of your choosing, and how they can reach Project Firstline.</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If this session is part of a series, you may choose to describe the themes of upcoming sessions.</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“We covered a lot today, and there is still more to learn. You can keep exploring these topics on your own using the resources on this slide. You can also follow us on social media. I will stay on the line for a few minutes after our session ends and will be happy to discuss any other questions!”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i="1" dirty="0">
                <a:effectLst/>
                <a:latin typeface="Calibri" panose="020F0502020204030204" pitchFamily="34" charset="0"/>
                <a:ea typeface="Calibri" panose="020F0502020204030204" pitchFamily="34" charset="0"/>
                <a:cs typeface="Times New Roman" panose="02020603050405020304" pitchFamily="18" charset="0"/>
              </a:rPr>
              <a:t>If this session is part of a series</a:t>
            </a:r>
            <a:r>
              <a:rPr lang="en-US" sz="1800" dirty="0">
                <a:effectLst/>
                <a:latin typeface="Calibri" panose="020F0502020204030204" pitchFamily="34" charset="0"/>
                <a:ea typeface="Calibri" panose="020F0502020204030204" pitchFamily="34" charset="0"/>
                <a:cs typeface="Times New Roman" panose="02020603050405020304" pitchFamily="18" charset="0"/>
              </a:rPr>
              <a:t>) “Next time, we will cover [insert training topic].”</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38D9F8C-7B54-4A21-B9B9-EAEDD3B035B4}" type="slidenum">
              <a:rPr lang="en-US" smtClean="0"/>
              <a:t>16</a:t>
            </a:fld>
            <a:endParaRPr lang="en-US" dirty="0"/>
          </a:p>
        </p:txBody>
      </p:sp>
    </p:spTree>
    <p:extLst>
      <p:ext uri="{BB962C8B-B14F-4D97-AF65-F5344CB8AC3E}">
        <p14:creationId xmlns:p14="http://schemas.microsoft.com/office/powerpoint/2010/main" val="39690875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Explain how to access the Feedback Form.</a:t>
            </a:r>
          </a:p>
          <a:p>
            <a:pPr marL="0" marR="0" lvl="0" indent="0">
              <a:lnSpc>
                <a:spcPct val="107000"/>
              </a:lnSpc>
              <a:spcBef>
                <a:spcPts val="0"/>
              </a:spcBef>
              <a:spcAft>
                <a:spcPts val="800"/>
              </a:spcAft>
              <a:buFont typeface="Symbol" panose="05050102010706020507" pitchFamily="18" charset="2"/>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“And, finally, please let us know how you enjoyed today’s session by completing the following feedback form. Thanks again for joining us today.”</a:t>
            </a:r>
          </a:p>
          <a:p>
            <a:pPr marL="0" marR="0">
              <a:lnSpc>
                <a:spcPct val="107000"/>
              </a:lnSpc>
              <a:spcBef>
                <a:spcPts val="0"/>
              </a:spcBef>
              <a:spcAft>
                <a:spcPts val="800"/>
              </a:spcAft>
            </a:pPr>
            <a:endParaRPr lang="en-US" sz="1800" b="1" dirty="0">
              <a:effectLst/>
              <a:latin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cs typeface="Times New Roman" panose="02020603050405020304" pitchFamily="18" charset="0"/>
              </a:rPr>
              <a:t>After the Session</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Send list of participant questions compiled during this session to </a:t>
            </a:r>
            <a:r>
              <a:rPr lang="en-US" sz="1800" dirty="0">
                <a:effectLst/>
                <a:latin typeface="Calibri" panose="020F0502020204030204" pitchFamily="34" charset="0"/>
                <a:ea typeface="Calibri" panose="020F0502020204030204" pitchFamily="34" charset="0"/>
                <a:cs typeface="Times New Roman" panose="02020603050405020304" pitchFamily="18" charset="0"/>
                <a:hlinkClick r:id="rId3"/>
              </a:rPr>
              <a:t>ProjectFirstline@cdc.gov</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fld id="{553E97AA-F9A2-4B4F-BFD3-2E693337D65B}" type="slidenum">
              <a:rPr lang="en-US" smtClean="0"/>
              <a:t>17</a:t>
            </a:fld>
            <a:endParaRPr lang="en-US" dirty="0"/>
          </a:p>
        </p:txBody>
      </p:sp>
    </p:spTree>
    <p:extLst>
      <p:ext uri="{BB962C8B-B14F-4D97-AF65-F5344CB8AC3E}">
        <p14:creationId xmlns:p14="http://schemas.microsoft.com/office/powerpoint/2010/main" val="93116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fontAlgn="base">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Times New Roman" panose="02020603050405020304" pitchFamily="18" charset="0"/>
              </a:rPr>
              <a:t>Welcome </a:t>
            </a:r>
            <a:endParaRPr lang="en-US" sz="1200" dirty="0">
              <a:effectLst/>
              <a:latin typeface="Times New Roman" panose="02020603050405020304" pitchFamily="18" charset="0"/>
              <a:ea typeface="Times New Roman" panose="02020603050405020304" pitchFamily="18" charset="0"/>
            </a:endParaRPr>
          </a:p>
          <a:p>
            <a:pPr marL="342900" marR="0" lvl="0" indent="-342900" fontAlgn="base">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Times New Roman" panose="02020603050405020304" pitchFamily="18" charset="0"/>
              </a:rPr>
              <a:t>Housekeeping, either orally or via chat </a:t>
            </a:r>
            <a:endParaRPr lang="en-US" sz="1200" dirty="0">
              <a:effectLst/>
              <a:latin typeface="Times New Roman" panose="02020603050405020304" pitchFamily="18" charset="0"/>
              <a:ea typeface="Times New Roman" panose="02020603050405020304" pitchFamily="18" charset="0"/>
            </a:endParaRPr>
          </a:p>
          <a:p>
            <a:pPr marL="742950" marR="0" lvl="1" indent="-285750" fontAlgn="base">
              <a:lnSpc>
                <a:spcPct val="107000"/>
              </a:lnSpc>
              <a:spcBef>
                <a:spcPts val="0"/>
              </a:spcBef>
              <a:spcAft>
                <a:spcPts val="0"/>
              </a:spcAft>
              <a:buFont typeface="Wingdings" panose="05000000000000000000" pitchFamily="2" charset="2"/>
              <a:buChar char="§"/>
            </a:pPr>
            <a:r>
              <a:rPr lang="en-US" sz="1100" dirty="0">
                <a:effectLst/>
                <a:latin typeface="Calibri" panose="020F0502020204030204" pitchFamily="34" charset="0"/>
                <a:ea typeface="Times New Roman" panose="02020603050405020304" pitchFamily="18" charset="0"/>
              </a:rPr>
              <a:t>If needed, additional notes specific to the platform you’re using (e.g., how to “raise your hand,” how to post questions) </a:t>
            </a:r>
            <a:endParaRPr lang="en-US" sz="1200" dirty="0">
              <a:effectLst/>
              <a:latin typeface="Times New Roman" panose="02020603050405020304" pitchFamily="18" charset="0"/>
              <a:ea typeface="Times New Roman" panose="02020603050405020304" pitchFamily="18" charset="0"/>
            </a:endParaRPr>
          </a:p>
          <a:p>
            <a:pPr marL="342900" marR="0" lvl="0" indent="-342900" fontAlgn="base">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Times New Roman" panose="02020603050405020304" pitchFamily="18" charset="0"/>
              </a:rPr>
              <a:t>Overview of agenda </a:t>
            </a:r>
            <a:endParaRPr lang="en-US" sz="1200" dirty="0">
              <a:effectLst/>
              <a:latin typeface="Times New Roman" panose="02020603050405020304" pitchFamily="18" charset="0"/>
              <a:ea typeface="Times New Roman" panose="02020603050405020304" pitchFamily="18" charset="0"/>
            </a:endParaRPr>
          </a:p>
          <a:p>
            <a:pPr marL="342900" marR="0" lvl="0" indent="-342900" fontAlgn="base">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Times New Roman" panose="02020603050405020304" pitchFamily="18" charset="0"/>
              </a:rPr>
              <a:t>If this session is part of an ongoing series, you may choose to say “welcome back,” “thank you for joining us again,” etc.  </a:t>
            </a:r>
          </a:p>
          <a:p>
            <a:pPr marL="0" marR="0" lvl="0" indent="0" fontAlgn="base">
              <a:lnSpc>
                <a:spcPct val="107000"/>
              </a:lnSpc>
              <a:spcBef>
                <a:spcPts val="0"/>
              </a:spcBef>
              <a:spcAft>
                <a:spcPts val="0"/>
              </a:spcAft>
              <a:buFont typeface="Symbol" panose="05050102010706020507" pitchFamily="18" charset="2"/>
              <a:buNone/>
            </a:pPr>
            <a:endParaRPr lang="en-US" sz="1200" dirty="0">
              <a:effectLst/>
              <a:latin typeface="Times New Roman" panose="02020603050405020304" pitchFamily="18" charset="0"/>
              <a:ea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a:t>
            </a: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“Welcome to Project Firstline. Thank you for joining us! Before we begin, a few housekeeping notes. We’ll meet today for 20 minutes. Please keep your videos on, to the extent possible, and keep your microphone muted when you are not contributing to the discussion. It’s great to see you all here today!</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“Today, we’ll focus on the importance of source control. We’ll talk about what it is, why it matters, and how we use masks for source control. We’ll also have an opportunity to reflect before we wrap up for the day.”</a:t>
            </a:r>
          </a:p>
        </p:txBody>
      </p:sp>
      <p:sp>
        <p:nvSpPr>
          <p:cNvPr id="4" name="Slide Number Placeholder 3"/>
          <p:cNvSpPr>
            <a:spLocks noGrp="1"/>
          </p:cNvSpPr>
          <p:nvPr>
            <p:ph type="sldNum" sz="quarter" idx="5"/>
          </p:nvPr>
        </p:nvSpPr>
        <p:spPr/>
        <p:txBody>
          <a:bodyPr/>
          <a:lstStyle/>
          <a:p>
            <a:fld id="{D5643369-B893-49E9-AFB9-C82B5FBDF907}" type="slidenum">
              <a:rPr lang="en-US" smtClean="0"/>
              <a:t>2</a:t>
            </a:fld>
            <a:endParaRPr lang="en-US" dirty="0"/>
          </a:p>
        </p:txBody>
      </p:sp>
    </p:spTree>
    <p:extLst>
      <p:ext uri="{BB962C8B-B14F-4D97-AF65-F5344CB8AC3E}">
        <p14:creationId xmlns:p14="http://schemas.microsoft.com/office/powerpoint/2010/main" val="961105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a:lnSpc>
                <a:spcPct val="107000"/>
              </a:lnSpc>
              <a:spcBef>
                <a:spcPts val="0"/>
              </a:spcBef>
              <a:spcAft>
                <a:spcPts val="800"/>
              </a:spcAft>
              <a:buFont typeface="Symbol" panose="05050102010706020507" pitchFamily="18" charset="2"/>
              <a:buChar char=""/>
            </a:pPr>
            <a:r>
              <a:rPr lang="en-US" sz="1800" b="0" dirty="0">
                <a:effectLst/>
                <a:latin typeface="Calibri" panose="020F0502020204030204" pitchFamily="34" charset="0"/>
                <a:ea typeface="Calibri" panose="020F0502020204030204" pitchFamily="34" charset="0"/>
                <a:cs typeface="Times New Roman" panose="02020603050405020304" pitchFamily="18" charset="0"/>
              </a:rPr>
              <a:t>Provide an overview of the session’s Learning Objectives.</a:t>
            </a:r>
          </a:p>
          <a:p>
            <a:pPr marL="0" marR="0" lvl="0" indent="0">
              <a:lnSpc>
                <a:spcPct val="107000"/>
              </a:lnSpc>
              <a:spcBef>
                <a:spcPts val="0"/>
              </a:spcBef>
              <a:spcAft>
                <a:spcPts val="800"/>
              </a:spcAft>
              <a:buFont typeface="Symbol" panose="05050102010706020507" pitchFamily="18" charset="2"/>
              <a:buNone/>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“Here is what we expect to learn today. After today, you’ll be able to explain how source control keeps germs from spreading, and you’ll understand why masks are such an important part of source control for COVID-19.”</a:t>
            </a:r>
          </a:p>
        </p:txBody>
      </p:sp>
      <p:sp>
        <p:nvSpPr>
          <p:cNvPr id="4" name="Slide Number Placeholder 3"/>
          <p:cNvSpPr>
            <a:spLocks noGrp="1"/>
          </p:cNvSpPr>
          <p:nvPr>
            <p:ph type="sldNum" sz="quarter" idx="5"/>
          </p:nvPr>
        </p:nvSpPr>
        <p:spPr/>
        <p:txBody>
          <a:bodyPr/>
          <a:lstStyle/>
          <a:p>
            <a:fld id="{D5643369-B893-49E9-AFB9-C82B5FBDF907}" type="slidenum">
              <a:rPr lang="en-US" smtClean="0"/>
              <a:t>3</a:t>
            </a:fld>
            <a:endParaRPr lang="en-US" dirty="0"/>
          </a:p>
        </p:txBody>
      </p:sp>
    </p:spTree>
    <p:extLst>
      <p:ext uri="{BB962C8B-B14F-4D97-AF65-F5344CB8AC3E}">
        <p14:creationId xmlns:p14="http://schemas.microsoft.com/office/powerpoint/2010/main" val="2508125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a:lnSpc>
                <a:spcPct val="107000"/>
              </a:lnSpc>
              <a:spcBef>
                <a:spcPts val="0"/>
              </a:spcBef>
              <a:spcAft>
                <a:spcPts val="0"/>
              </a:spcAft>
              <a:buFont typeface="Symbol" panose="05050102010706020507" pitchFamily="18" charset="2"/>
              <a:buChar char=""/>
            </a:pPr>
            <a:r>
              <a:rPr lang="en-US" sz="1100" b="0" dirty="0">
                <a:effectLst/>
                <a:latin typeface="Calibri" panose="020F0502020204030204" pitchFamily="34" charset="0"/>
                <a:ea typeface="Calibri" panose="020F0502020204030204" pitchFamily="34" charset="0"/>
                <a:cs typeface="Times New Roman" panose="02020603050405020304" pitchFamily="18" charset="0"/>
              </a:rPr>
              <a:t>These questions will give you a better understanding of your participants’ backgrounds, experience, and level of knowledge. </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b="0" dirty="0">
                <a:effectLst/>
                <a:latin typeface="Calibri" panose="020F0502020204030204" pitchFamily="34" charset="0"/>
                <a:ea typeface="Calibri" panose="020F0502020204030204" pitchFamily="34" charset="0"/>
                <a:cs typeface="Times New Roman" panose="02020603050405020304" pitchFamily="18" charset="0"/>
              </a:rPr>
              <a:t>Tailor your slide delivery for the virtual format and platform, and the number of participants: </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Wingdings" panose="05000000000000000000" pitchFamily="2" charset="2"/>
              <a:buChar char="§"/>
            </a:pPr>
            <a:r>
              <a:rPr lang="en-US" sz="1100" b="0" dirty="0">
                <a:effectLst/>
                <a:latin typeface="Calibri" panose="020F0502020204030204" pitchFamily="34" charset="0"/>
                <a:ea typeface="Calibri" panose="020F0502020204030204" pitchFamily="34" charset="0"/>
                <a:cs typeface="Times New Roman" panose="02020603050405020304" pitchFamily="18" charset="0"/>
              </a:rPr>
              <a:t>You may wish to add role- or facility-specific questions to the introductions.  </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Wingdings" panose="05000000000000000000" pitchFamily="2" charset="2"/>
              <a:buChar char="§"/>
            </a:pPr>
            <a:r>
              <a:rPr lang="en-US" sz="1100" b="0" dirty="0">
                <a:effectLst/>
                <a:latin typeface="Calibri" panose="020F0502020204030204" pitchFamily="34" charset="0"/>
                <a:ea typeface="Calibri" panose="020F0502020204030204" pitchFamily="34" charset="0"/>
                <a:cs typeface="Times New Roman" panose="02020603050405020304" pitchFamily="18" charset="0"/>
              </a:rPr>
              <a:t>If you have a large group, you may decide to skip introductions and use the chat or poll feature for introductions. </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Wingdings" panose="05000000000000000000" pitchFamily="2"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If your group meets regularly, you may wish to skip or shorten the introductions, or use a different “icebreaker” approach.</a:t>
            </a:r>
          </a:p>
          <a:p>
            <a:pPr marL="342900" marR="0" lvl="0" indent="-342900">
              <a:lnSpc>
                <a:spcPct val="107000"/>
              </a:lnSpc>
              <a:spcBef>
                <a:spcPts val="0"/>
              </a:spcBef>
              <a:spcAft>
                <a:spcPts val="800"/>
              </a:spcAft>
              <a:buFont typeface="Symbol" panose="05050102010706020507" pitchFamily="18" charset="2"/>
              <a:buChar char=""/>
            </a:pPr>
            <a:r>
              <a:rPr lang="en-US" sz="1100" b="0" dirty="0">
                <a:effectLst/>
                <a:latin typeface="Calibri" panose="020F0502020204030204" pitchFamily="34" charset="0"/>
                <a:ea typeface="Calibri" panose="020F0502020204030204" pitchFamily="34" charset="0"/>
                <a:cs typeface="Times New Roman" panose="02020603050405020304" pitchFamily="18" charset="0"/>
              </a:rPr>
              <a:t>Be sure to introduce yourself, and anyone who is assisting you.</a:t>
            </a:r>
          </a:p>
          <a:p>
            <a:pPr marL="0" marR="0" lvl="0" indent="0">
              <a:lnSpc>
                <a:spcPct val="107000"/>
              </a:lnSpc>
              <a:spcBef>
                <a:spcPts val="0"/>
              </a:spcBef>
              <a:spcAft>
                <a:spcPts val="800"/>
              </a:spcAft>
              <a:buFont typeface="Symbol" panose="05050102010706020507" pitchFamily="18" charset="2"/>
              <a:buNone/>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a:t>
            </a: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“Let’s take a minute to get to know each other. Please share in a few seconds your name and your role at work.”</a:t>
            </a:r>
          </a:p>
        </p:txBody>
      </p:sp>
      <p:sp>
        <p:nvSpPr>
          <p:cNvPr id="4" name="Slide Number Placeholder 3"/>
          <p:cNvSpPr>
            <a:spLocks noGrp="1"/>
          </p:cNvSpPr>
          <p:nvPr>
            <p:ph type="sldNum" sz="quarter" idx="5"/>
          </p:nvPr>
        </p:nvSpPr>
        <p:spPr/>
        <p:txBody>
          <a:bodyPr/>
          <a:lstStyle/>
          <a:p>
            <a:fld id="{D5643369-B893-49E9-AFB9-C82B5FBDF907}" type="slidenum">
              <a:rPr lang="en-US" smtClean="0"/>
              <a:t>4</a:t>
            </a:fld>
            <a:endParaRPr lang="en-US" dirty="0"/>
          </a:p>
        </p:txBody>
      </p:sp>
    </p:spTree>
    <p:extLst>
      <p:ext uri="{BB962C8B-B14F-4D97-AF65-F5344CB8AC3E}">
        <p14:creationId xmlns:p14="http://schemas.microsoft.com/office/powerpoint/2010/main" val="3916308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Either allow time for participants to read the definition themselves or read it aloud: “</a:t>
            </a:r>
            <a:r>
              <a:rPr lang="en-US" sz="1100" i="1" dirty="0">
                <a:effectLst/>
                <a:latin typeface="Calibri" panose="020F0502020204030204" pitchFamily="34" charset="0"/>
                <a:ea typeface="Calibri" panose="020F0502020204030204" pitchFamily="34" charset="0"/>
                <a:cs typeface="Times New Roman" panose="02020603050405020304" pitchFamily="18" charset="0"/>
              </a:rPr>
              <a:t>Use of well-fitting cloth masks, facemasks, or respirators to cover a person’s mouth and nose to prevent spread of respiratory secretions when they are breathing, talking, sneezing, or coughing</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CDC source for the definition: </a:t>
            </a:r>
            <a:r>
              <a:rPr lang="en-US"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https://www.cdc.gov/coronavirus/2019-ncov/hcp/infection-control-recommendations.html#source-control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You may choose to ask participants to answer, either verbally or in the chat, why they think that source control for COVID-19 focuses on masking.</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Establish:</a:t>
            </a:r>
          </a:p>
          <a:p>
            <a:pPr marL="742950" marR="0" lvl="1" indent="-285750">
              <a:lnSpc>
                <a:spcPct val="107000"/>
              </a:lnSpc>
              <a:spcBef>
                <a:spcPts val="0"/>
              </a:spcBef>
              <a:spcAft>
                <a:spcPts val="0"/>
              </a:spcAft>
              <a:buFont typeface="Wingdings" panose="05000000000000000000" pitchFamily="2"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Source control keeps germs from spreading by stopping them at their source. </a:t>
            </a:r>
          </a:p>
          <a:p>
            <a:pPr marL="742950" marR="0" lvl="1" indent="-285750">
              <a:lnSpc>
                <a:spcPct val="107000"/>
              </a:lnSpc>
              <a:spcBef>
                <a:spcPts val="0"/>
              </a:spcBef>
              <a:spcAft>
                <a:spcPts val="800"/>
              </a:spcAft>
              <a:buFont typeface="Wingdings" panose="05000000000000000000" pitchFamily="2"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For COVID-19, source control focuses on covering the nose and mouth with a mask to keep respiratory droplets out of the air.</a:t>
            </a:r>
          </a:p>
          <a:p>
            <a:pPr marL="742950" marR="0" lvl="1" indent="-285750">
              <a:lnSpc>
                <a:spcPct val="107000"/>
              </a:lnSpc>
              <a:spcBef>
                <a:spcPts val="0"/>
              </a:spcBef>
              <a:spcAft>
                <a:spcPts val="800"/>
              </a:spcAft>
              <a:buFont typeface="Wingdings" panose="05000000000000000000" pitchFamily="2"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A mask should fit well, without gaps at the edges, and cover your nose and mouth. This way, the mask blocks respiratory droplets that are released into the air when you breathe, talk, sing, cough, or sneeze. </a:t>
            </a:r>
          </a:p>
          <a:p>
            <a:pPr marL="457200" marR="0" lvl="1" indent="0">
              <a:lnSpc>
                <a:spcPct val="107000"/>
              </a:lnSpc>
              <a:spcBef>
                <a:spcPts val="0"/>
              </a:spcBef>
              <a:spcAft>
                <a:spcPts val="800"/>
              </a:spcAft>
              <a:buFont typeface="Courier New" panose="02070309020205020404" pitchFamily="49" charset="0"/>
              <a:buNone/>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a:t>
            </a: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“Source control is an important tool to keep germs from spreading. It stops germs at their source, before they can spread to other people.</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“Let’s review this definition of source control from CDC. Go ahead and read the definition to yourself.” (</a:t>
            </a:r>
            <a:r>
              <a:rPr lang="en-US" sz="1100" i="1" dirty="0">
                <a:effectLst/>
                <a:latin typeface="Calibri" panose="020F0502020204030204" pitchFamily="34" charset="0"/>
                <a:ea typeface="Calibri" panose="020F0502020204030204" pitchFamily="34" charset="0"/>
                <a:cs typeface="Times New Roman" panose="02020603050405020304" pitchFamily="18" charset="0"/>
              </a:rPr>
              <a:t>Pause as participants read.</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“This definition specifically refers to source control for respiratory viruses, like SARS-CoV-2. It focuses on covering the mouth and nose to keep respiratory droplets out of the air.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Does anyone have an idea why?</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t>
            </a:r>
            <a:r>
              <a:rPr lang="en-US" sz="1100" i="1" dirty="0">
                <a:effectLst/>
                <a:latin typeface="Calibri" panose="020F0502020204030204" pitchFamily="34" charset="0"/>
                <a:ea typeface="Calibri" panose="020F0502020204030204" pitchFamily="34" charset="0"/>
                <a:cs typeface="Times New Roman" panose="02020603050405020304" pitchFamily="18" charset="0"/>
              </a:rPr>
              <a:t>Pause for responses, either in chat or aloud.</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“That’s right. Wearing a mask for source control blocks your respiratory droplets from being released into the air. A mask should fit well, without gaps at the edges, and cover your nose and mouth. This is important because people who are infected with SARS-CoV-2, the virus that causes COVID-19, have virus in their respiratory droplets that can spread to other people and the environment. </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“Now we’ll check in with the CDC’s Dr. Abby Carlson and then discuss together what we’ve learned.”</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53E97AA-F9A2-4B4F-BFD3-2E693337D65B}" type="slidenum">
              <a:rPr lang="en-US" smtClean="0"/>
              <a:t>5</a:t>
            </a:fld>
            <a:endParaRPr lang="en-US" dirty="0"/>
          </a:p>
        </p:txBody>
      </p:sp>
    </p:spTree>
    <p:extLst>
      <p:ext uri="{BB962C8B-B14F-4D97-AF65-F5344CB8AC3E}">
        <p14:creationId xmlns:p14="http://schemas.microsoft.com/office/powerpoint/2010/main" val="24292816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285750" marR="0" lvl="0" indent="-285750">
              <a:lnSpc>
                <a:spcPct val="107000"/>
              </a:lnSpc>
              <a:spcBef>
                <a:spcPts val="0"/>
              </a:spcBef>
              <a:spcAft>
                <a:spcPts val="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Access the video here:</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b="1" dirty="0">
                <a:effectLst/>
                <a:latin typeface="Calibri" panose="020F0502020204030204" pitchFamily="34" charset="0"/>
                <a:ea typeface="Calibri" panose="020F0502020204030204" pitchFamily="34" charset="0"/>
                <a:cs typeface="Times New Roman" panose="02020603050405020304" pitchFamily="18" charset="0"/>
              </a:rPr>
              <a:t>CDC Website: </a:t>
            </a:r>
            <a:r>
              <a:rPr lang="en-US" sz="1800" u="sng"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https://www.cdc.gov/infectioncontrol/projectfirstline/videos/Ep23-Source-LowRes-New.mp4</a:t>
            </a:r>
            <a:r>
              <a:rPr lang="en-US" sz="1800" u="sng"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marL="285750" marR="0" lvl="0" indent="-285750">
              <a:lnSpc>
                <a:spcPct val="107000"/>
              </a:lnSpc>
              <a:spcBef>
                <a:spcPts val="0"/>
              </a:spcBef>
              <a:spcAft>
                <a:spcPts val="0"/>
              </a:spcAft>
              <a:buFont typeface="Arial" panose="020B0604020202020204" pitchFamily="34" charset="0"/>
              <a:buChar char="•"/>
            </a:pPr>
            <a:endParaRPr lang="en-US" sz="1800" u="sng"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r>
              <a:rPr lang="en-US" sz="18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OR</a:t>
            </a:r>
            <a:br>
              <a:rPr lang="en-US" sz="18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en-US" sz="1800" b="1"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Project Firstline YouTube Playlist: </a:t>
            </a:r>
            <a:r>
              <a:rPr lang="en-US" sz="1800" u="sng"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4"/>
              </a:rPr>
              <a:t>https://www.youtube.com/watch?v=9C2wwGm_Su4&amp;list=PLvrp9iOILTQZQGtDnSDGViKDdRtIc13VX&amp;index=24</a:t>
            </a:r>
            <a:r>
              <a:rPr lang="en-US" sz="18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baseline="0" dirty="0">
              <a:solidFill>
                <a:schemeClr val="tx1"/>
              </a:solidFill>
            </a:endParaRPr>
          </a:p>
        </p:txBody>
      </p:sp>
      <p:sp>
        <p:nvSpPr>
          <p:cNvPr id="4" name="Slide Number Placeholder 3"/>
          <p:cNvSpPr>
            <a:spLocks noGrp="1"/>
          </p:cNvSpPr>
          <p:nvPr>
            <p:ph type="sldNum" sz="quarter" idx="5"/>
          </p:nvPr>
        </p:nvSpPr>
        <p:spPr/>
        <p:txBody>
          <a:bodyPr/>
          <a:lstStyle/>
          <a:p>
            <a:fld id="{D5643369-B893-49E9-AFB9-C82B5FBDF907}" type="slidenum">
              <a:rPr lang="en-US" smtClean="0"/>
              <a:t>6</a:t>
            </a:fld>
            <a:endParaRPr lang="en-US" dirty="0"/>
          </a:p>
        </p:txBody>
      </p:sp>
    </p:spTree>
    <p:extLst>
      <p:ext uri="{BB962C8B-B14F-4D97-AF65-F5344CB8AC3E}">
        <p14:creationId xmlns:p14="http://schemas.microsoft.com/office/powerpoint/2010/main" val="2677166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After the episode, ask the group to discuss what they learned about source control from this video and why source control is important for COVID-19. </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You may choose to ask participants to share their reactions orally, via chat, or both.  </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“Take a moment to review the notes you took during the video.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What did you learn about source control? Specifically, why is source control important for COVID-19 care? Would someone like to respond?</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i="1" dirty="0">
                <a:effectLst/>
                <a:latin typeface="Calibri" panose="020F0502020204030204" pitchFamily="34" charset="0"/>
                <a:ea typeface="Calibri" panose="020F0502020204030204" pitchFamily="34" charset="0"/>
                <a:cs typeface="Times New Roman" panose="02020603050405020304" pitchFamily="18" charset="0"/>
              </a:rPr>
              <a:t>Pause to allow for responses. Encourage additional discussion.</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endParaRPr lang="en-US" b="0" i="0" dirty="0"/>
          </a:p>
        </p:txBody>
      </p:sp>
      <p:sp>
        <p:nvSpPr>
          <p:cNvPr id="4" name="Slide Number Placeholder 3"/>
          <p:cNvSpPr>
            <a:spLocks noGrp="1"/>
          </p:cNvSpPr>
          <p:nvPr>
            <p:ph type="sldNum" sz="quarter" idx="5"/>
          </p:nvPr>
        </p:nvSpPr>
        <p:spPr/>
        <p:txBody>
          <a:bodyPr/>
          <a:lstStyle/>
          <a:p>
            <a:fld id="{553E97AA-F9A2-4B4F-BFD3-2E693337D65B}" type="slidenum">
              <a:rPr lang="en-US" smtClean="0"/>
              <a:t>7</a:t>
            </a:fld>
            <a:endParaRPr lang="en-US" dirty="0"/>
          </a:p>
        </p:txBody>
      </p:sp>
    </p:spTree>
    <p:extLst>
      <p:ext uri="{BB962C8B-B14F-4D97-AF65-F5344CB8AC3E}">
        <p14:creationId xmlns:p14="http://schemas.microsoft.com/office/powerpoint/2010/main" val="32920685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slide has animations for the second column. When you advance to the slide, only the first column will appear.</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After you introduce the concept, ask participants to share, either by coming off mute or via chat, answers to the question,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“Why?”</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After they provide responses, use the animation to reveal the answers.</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Content Outline for Episode 23 of the video series provides additional discussion points that you may wish to use.</a:t>
            </a:r>
          </a:p>
          <a:p>
            <a:pPr marL="342900" marR="0" lvl="0" indent="-342900" algn="l" defTabSz="914400" rtl="0" eaLnBrk="1" fontAlgn="auto" latinLnBrk="0" hangingPunct="1">
              <a:lnSpc>
                <a:spcPct val="107000"/>
              </a:lnSpc>
              <a:spcBef>
                <a:spcPts val="0"/>
              </a:spcBef>
              <a:spcAft>
                <a:spcPts val="800"/>
              </a:spcAft>
              <a:buClrTx/>
              <a:buSzTx/>
              <a:buFont typeface="Symbol" panose="05050102010706020507" pitchFamily="18" charset="2"/>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Depending upon your context and audience, you may wish to refer to CDC’s </a:t>
            </a:r>
            <a:r>
              <a:rPr lang="en-US" sz="1800" dirty="0">
                <a:effectLst/>
                <a:latin typeface="Calibri" panose="020F0502020204030204" pitchFamily="34" charset="0"/>
                <a:ea typeface="Times New Roman" panose="02020603050405020304" pitchFamily="18" charset="0"/>
              </a:rPr>
              <a:t>Interim Infection Prevention and Control Recommendations for Healthcare Personnel During the Coronavirus Disease 2019 (COVID-19) Pandemic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a:t>
            </a:r>
            <a:r>
              <a:rPr lang="en-US"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https://www.cdc.gov/coronavirus/2019-ncov/hcp/infection-control-recommendations.html</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a:t>
            </a:r>
            <a:r>
              <a:rPr lang="en-US" sz="1800" dirty="0">
                <a:effectLst/>
                <a:latin typeface="Calibri" panose="020F0502020204030204" pitchFamily="34" charset="0"/>
                <a:ea typeface="Calibri" panose="020F0502020204030204" pitchFamily="34" charset="0"/>
                <a:cs typeface="Times New Roman" panose="02020603050405020304" pitchFamily="18" charset="0"/>
              </a:rPr>
              <a:t>, which include the most recent recommendations for source control for healthcare workers who have been fully vaccinated against COVID-19.  </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“Source control for COVID-19 is critical to preventing the spread of respiratory droplets. We cover our nose and mouth with a mask to keep the respiratory droplets that we breathe out, out of the air and away from other people.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Why does that matter?</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i="1" dirty="0">
                <a:effectLst/>
                <a:latin typeface="Calibri" panose="020F0502020204030204" pitchFamily="34" charset="0"/>
                <a:ea typeface="Calibri" panose="020F0502020204030204" pitchFamily="34" charset="0"/>
                <a:cs typeface="Times New Roman" panose="02020603050405020304" pitchFamily="18" charset="0"/>
              </a:rPr>
              <a:t>Pause for responses.</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“Yes! When we stop those respiratory droplets at the source, we keep the virus from spreading.”</a:t>
            </a:r>
          </a:p>
          <a:p>
            <a:endParaRPr lang="en-US" dirty="0"/>
          </a:p>
          <a:p>
            <a:endParaRPr lang="en-US" dirty="0"/>
          </a:p>
        </p:txBody>
      </p:sp>
      <p:sp>
        <p:nvSpPr>
          <p:cNvPr id="4" name="Slide Number Placeholder 3"/>
          <p:cNvSpPr>
            <a:spLocks noGrp="1"/>
          </p:cNvSpPr>
          <p:nvPr>
            <p:ph type="sldNum" sz="quarter" idx="5"/>
          </p:nvPr>
        </p:nvSpPr>
        <p:spPr/>
        <p:txBody>
          <a:bodyPr/>
          <a:lstStyle/>
          <a:p>
            <a:fld id="{553E97AA-F9A2-4B4F-BFD3-2E693337D65B}" type="slidenum">
              <a:rPr lang="en-US" smtClean="0"/>
              <a:t>8</a:t>
            </a:fld>
            <a:endParaRPr lang="en-US" dirty="0"/>
          </a:p>
        </p:txBody>
      </p:sp>
    </p:spTree>
    <p:extLst>
      <p:ext uri="{BB962C8B-B14F-4D97-AF65-F5344CB8AC3E}">
        <p14:creationId xmlns:p14="http://schemas.microsoft.com/office/powerpoint/2010/main" val="42466294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slide has animations for the second column. When you advance to the slide, only the first column will appear.</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After you introduce the concept, ask participants to share, either by coming off mute or via chat, answers to the question, “Why?”</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After they provide responses, use the animation to reveal the answers.</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Content Outline for Episode 23 of the video series provides additional discussion points that you may wish to use.</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“Source control is especially important for COVID-19 because we don’t always know who is infected.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Why does that matter?</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i="1" dirty="0">
                <a:effectLst/>
                <a:latin typeface="Calibri" panose="020F0502020204030204" pitchFamily="34" charset="0"/>
                <a:ea typeface="Calibri" panose="020F0502020204030204" pitchFamily="34" charset="0"/>
                <a:cs typeface="Times New Roman" panose="02020603050405020304" pitchFamily="18" charset="0"/>
              </a:rPr>
              <a:t>Pause for responses.</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“That’s right. We don’t always know who’s infected, because people can be infected but not show any symptoms – that’s called being asymptomatic. It matters because the virus can still spread from someone who is infected, but who doesn’t feel sick.”</a:t>
            </a:r>
          </a:p>
        </p:txBody>
      </p:sp>
      <p:sp>
        <p:nvSpPr>
          <p:cNvPr id="4" name="Slide Number Placeholder 3"/>
          <p:cNvSpPr>
            <a:spLocks noGrp="1"/>
          </p:cNvSpPr>
          <p:nvPr>
            <p:ph type="sldNum" sz="quarter" idx="5"/>
          </p:nvPr>
        </p:nvSpPr>
        <p:spPr/>
        <p:txBody>
          <a:bodyPr/>
          <a:lstStyle/>
          <a:p>
            <a:fld id="{553E97AA-F9A2-4B4F-BFD3-2E693337D65B}" type="slidenum">
              <a:rPr lang="en-US" smtClean="0"/>
              <a:t>9</a:t>
            </a:fld>
            <a:endParaRPr lang="en-US" dirty="0"/>
          </a:p>
        </p:txBody>
      </p:sp>
    </p:spTree>
    <p:extLst>
      <p:ext uri="{BB962C8B-B14F-4D97-AF65-F5344CB8AC3E}">
        <p14:creationId xmlns:p14="http://schemas.microsoft.com/office/powerpoint/2010/main" val="21425073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8D976-7CFE-4F59-A7EC-141BD6E7817D}"/>
              </a:ext>
            </a:extLst>
          </p:cNvPr>
          <p:cNvSpPr>
            <a:spLocks noGrp="1"/>
          </p:cNvSpPr>
          <p:nvPr>
            <p:ph type="ctrTitle"/>
          </p:nvPr>
        </p:nvSpPr>
        <p:spPr>
          <a:xfrm>
            <a:off x="673100" y="1122363"/>
            <a:ext cx="6229350" cy="2387600"/>
          </a:xfrm>
        </p:spPr>
        <p:txBody>
          <a:bodyPr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4D165009-C04E-42C8-B4F7-017855762FF4}"/>
              </a:ext>
            </a:extLst>
          </p:cNvPr>
          <p:cNvSpPr>
            <a:spLocks noGrp="1"/>
          </p:cNvSpPr>
          <p:nvPr>
            <p:ph type="subTitle" idx="1"/>
          </p:nvPr>
        </p:nvSpPr>
        <p:spPr>
          <a:xfrm>
            <a:off x="673100" y="3708400"/>
            <a:ext cx="6229350" cy="1259131"/>
          </a:xfrm>
        </p:spPr>
        <p:txBody>
          <a:bodyPr/>
          <a:lstStyle>
            <a:lvl1pPr marL="0" indent="0" algn="l">
              <a:buNone/>
              <a:defRPr sz="2400">
                <a:solidFill>
                  <a:schemeClr val="bg1"/>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996458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3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0DE17-88B6-4C60-A9C4-270508656F4C}"/>
              </a:ext>
            </a:extLst>
          </p:cNvPr>
          <p:cNvSpPr/>
          <p:nvPr userDrawn="1"/>
        </p:nvSpPr>
        <p:spPr>
          <a:xfrm>
            <a:off x="0" y="0"/>
            <a:ext cx="586629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panose="020B0502020202020204" pitchFamily="34" charset="0"/>
            </a:endParaRPr>
          </a:p>
        </p:txBody>
      </p:sp>
      <p:sp>
        <p:nvSpPr>
          <p:cNvPr id="2" name="Title 1">
            <a:extLst>
              <a:ext uri="{FF2B5EF4-FFF2-40B4-BE49-F238E27FC236}">
                <a16:creationId xmlns:a16="http://schemas.microsoft.com/office/drawing/2014/main" id="{BFD84ACF-9614-4C66-8DC5-A16F5FCAA049}"/>
              </a:ext>
            </a:extLst>
          </p:cNvPr>
          <p:cNvSpPr>
            <a:spLocks noGrp="1"/>
          </p:cNvSpPr>
          <p:nvPr>
            <p:ph type="title" hasCustomPrompt="1"/>
          </p:nvPr>
        </p:nvSpPr>
        <p:spPr>
          <a:xfrm>
            <a:off x="839788" y="457200"/>
            <a:ext cx="3932237" cy="1600200"/>
          </a:xfrm>
        </p:spPr>
        <p:txBody>
          <a:bodyPr anchor="b">
            <a:noAutofit/>
          </a:bodyPr>
          <a:lstStyle>
            <a:lvl1pPr>
              <a:defRPr sz="3200" b="1" cap="none"/>
            </a:lvl1pPr>
          </a:lstStyle>
          <a:p>
            <a:r>
              <a:rPr lang="en-US"/>
              <a:t>Click to edit master title style</a:t>
            </a:r>
          </a:p>
        </p:txBody>
      </p:sp>
      <p:sp>
        <p:nvSpPr>
          <p:cNvPr id="4" name="Text Placeholder 3">
            <a:extLst>
              <a:ext uri="{FF2B5EF4-FFF2-40B4-BE49-F238E27FC236}">
                <a16:creationId xmlns:a16="http://schemas.microsoft.com/office/drawing/2014/main" id="{5C716899-0D52-41E6-8655-B0B281D3FF96}"/>
              </a:ext>
            </a:extLst>
          </p:cNvPr>
          <p:cNvSpPr>
            <a:spLocks noGrp="1"/>
          </p:cNvSpPr>
          <p:nvPr>
            <p:ph type="body" sz="half" idx="2"/>
          </p:nvPr>
        </p:nvSpPr>
        <p:spPr>
          <a:xfrm>
            <a:off x="839788" y="2323578"/>
            <a:ext cx="3932237" cy="3545410"/>
          </a:xfrm>
        </p:spPr>
        <p:txBody>
          <a:bodyPr>
            <a:no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ADBB687-CD0B-41D3-931D-0FF2E7861D34}"/>
              </a:ext>
            </a:extLst>
          </p:cNvPr>
          <p:cNvSpPr>
            <a:spLocks noGrp="1"/>
          </p:cNvSpPr>
          <p:nvPr>
            <p:ph type="sldNum" sz="quarter" idx="12"/>
          </p:nvPr>
        </p:nvSpPr>
        <p:spPr/>
        <p:txBody>
          <a:bodyPr/>
          <a:lstStyle>
            <a:lvl1pPr>
              <a:defRPr>
                <a:solidFill>
                  <a:schemeClr val="accent1"/>
                </a:solidFill>
              </a:defRPr>
            </a:lvl1pPr>
          </a:lstStyle>
          <a:p>
            <a:fld id="{82640534-B2B5-4A62-BCD9-9076A5F4FB69}" type="slidenum">
              <a:rPr lang="en-US" smtClean="0"/>
              <a:pPr/>
              <a:t>‹#›</a:t>
            </a:fld>
            <a:endParaRPr lang="en-US" dirty="0"/>
          </a:p>
        </p:txBody>
      </p:sp>
    </p:spTree>
    <p:extLst>
      <p:ext uri="{BB962C8B-B14F-4D97-AF65-F5344CB8AC3E}">
        <p14:creationId xmlns:p14="http://schemas.microsoft.com/office/powerpoint/2010/main" val="3617409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5_Section Header">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7F578-ECBE-4488-B7CB-41F8F33517ED}"/>
              </a:ext>
            </a:extLst>
          </p:cNvPr>
          <p:cNvSpPr>
            <a:spLocks noGrp="1"/>
          </p:cNvSpPr>
          <p:nvPr>
            <p:ph type="title"/>
          </p:nvPr>
        </p:nvSpPr>
        <p:spPr>
          <a:xfrm>
            <a:off x="831850" y="1709738"/>
            <a:ext cx="10515600" cy="2852737"/>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9CBCE1BF-138A-4724-8A67-70D24E72F093}"/>
              </a:ext>
            </a:extLst>
          </p:cNvPr>
          <p:cNvSpPr>
            <a:spLocks noGrp="1"/>
          </p:cNvSpPr>
          <p:nvPr>
            <p:ph type="body" idx="1"/>
          </p:nvPr>
        </p:nvSpPr>
        <p:spPr>
          <a:xfrm>
            <a:off x="831850" y="4699000"/>
            <a:ext cx="10515600" cy="1390650"/>
          </a:xfrm>
        </p:spPr>
        <p:txBody>
          <a:bodyPr/>
          <a:lstStyle>
            <a:lvl1pPr marL="0" indent="0">
              <a:buNone/>
              <a:defRPr sz="2400" b="1">
                <a:solidFill>
                  <a:schemeClr val="bg1"/>
                </a:solidFill>
                <a:latin typeface="Century Gothic" panose="020B0502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EC3234-2342-4C9C-91CB-DE1B0E6AEF57}"/>
              </a:ext>
            </a:extLst>
          </p:cNvPr>
          <p:cNvSpPr>
            <a:spLocks noGrp="1"/>
          </p:cNvSpPr>
          <p:nvPr>
            <p:ph type="dt" sz="half" idx="10"/>
          </p:nvPr>
        </p:nvSpPr>
        <p:spPr/>
        <p:txBody>
          <a:bodyPr/>
          <a:lstStyle>
            <a:lvl1pPr>
              <a:defRPr>
                <a:solidFill>
                  <a:schemeClr val="bg1"/>
                </a:solidFill>
              </a:defRPr>
            </a:lvl1pPr>
          </a:lstStyle>
          <a:p>
            <a:fld id="{D8AB859A-23E1-4ED2-8784-7690102253EF}" type="datetime1">
              <a:rPr lang="en-US" smtClean="0"/>
              <a:t>9/14/2021</a:t>
            </a:fld>
            <a:endParaRPr lang="en-US" dirty="0"/>
          </a:p>
        </p:txBody>
      </p:sp>
      <p:sp>
        <p:nvSpPr>
          <p:cNvPr id="5" name="Footer Placeholder 4">
            <a:extLst>
              <a:ext uri="{FF2B5EF4-FFF2-40B4-BE49-F238E27FC236}">
                <a16:creationId xmlns:a16="http://schemas.microsoft.com/office/drawing/2014/main" id="{18113471-7AE3-451D-8E7C-0DDAFEA2DED0}"/>
              </a:ext>
            </a:extLst>
          </p:cNvPr>
          <p:cNvSpPr>
            <a:spLocks noGrp="1"/>
          </p:cNvSpPr>
          <p:nvPr>
            <p:ph type="ftr" sz="quarter" idx="11"/>
          </p:nvPr>
        </p:nvSpPr>
        <p:spPr/>
        <p:txBody>
          <a:bodyPr/>
          <a:lstStyle>
            <a:lvl1pPr>
              <a:defRPr>
                <a:solidFill>
                  <a:schemeClr val="bg1"/>
                </a:solidFill>
              </a:defRPr>
            </a:lvl1pPr>
          </a:lstStyle>
          <a:p>
            <a:r>
              <a:rPr lang="en-US" dirty="0"/>
              <a:t>Hand Hygiene</a:t>
            </a:r>
          </a:p>
        </p:txBody>
      </p:sp>
      <p:sp>
        <p:nvSpPr>
          <p:cNvPr id="6" name="Slide Number Placeholder 5">
            <a:extLst>
              <a:ext uri="{FF2B5EF4-FFF2-40B4-BE49-F238E27FC236}">
                <a16:creationId xmlns:a16="http://schemas.microsoft.com/office/drawing/2014/main" id="{6EE6252C-8E30-4E1D-AB7F-F29267835346}"/>
              </a:ext>
            </a:extLst>
          </p:cNvPr>
          <p:cNvSpPr>
            <a:spLocks noGrp="1"/>
          </p:cNvSpPr>
          <p:nvPr>
            <p:ph type="sldNum" sz="quarter" idx="12"/>
          </p:nvPr>
        </p:nvSpPr>
        <p:spPr/>
        <p:txBody>
          <a:bodyPr/>
          <a:lstStyle>
            <a:lvl1pPr>
              <a:defRPr>
                <a:solidFill>
                  <a:schemeClr val="bg1"/>
                </a:solidFill>
              </a:defRPr>
            </a:lvl1pPr>
          </a:lstStyle>
          <a:p>
            <a:fld id="{EF026F98-229B-48B0-BECF-EA1F5459ACF1}" type="slidenum">
              <a:rPr lang="en-US" smtClean="0"/>
              <a:t>‹#›</a:t>
            </a:fld>
            <a:endParaRPr lang="en-US" dirty="0"/>
          </a:p>
        </p:txBody>
      </p:sp>
    </p:spTree>
    <p:extLst>
      <p:ext uri="{BB962C8B-B14F-4D97-AF65-F5344CB8AC3E}">
        <p14:creationId xmlns:p14="http://schemas.microsoft.com/office/powerpoint/2010/main" val="21558560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10A4E-106C-469A-B8D7-8009DECC39D4}"/>
              </a:ext>
            </a:extLst>
          </p:cNvPr>
          <p:cNvSpPr>
            <a:spLocks noGrp="1"/>
          </p:cNvSpPr>
          <p:nvPr>
            <p:ph type="title"/>
          </p:nvPr>
        </p:nvSpPr>
        <p:spPr/>
        <p:txBody>
          <a:bodyPr>
            <a:noAutofit/>
          </a:bodyPr>
          <a:lstStyle/>
          <a:p>
            <a:r>
              <a:rPr lang="en-US"/>
              <a:t>Click to edit Master title style</a:t>
            </a:r>
          </a:p>
        </p:txBody>
      </p:sp>
      <p:sp>
        <p:nvSpPr>
          <p:cNvPr id="3" name="Content Placeholder 2">
            <a:extLst>
              <a:ext uri="{FF2B5EF4-FFF2-40B4-BE49-F238E27FC236}">
                <a16:creationId xmlns:a16="http://schemas.microsoft.com/office/drawing/2014/main" id="{32F45C55-417D-4089-9C53-EE5F8AF8B496}"/>
              </a:ext>
            </a:extLst>
          </p:cNvPr>
          <p:cNvSpPr>
            <a:spLocks noGrp="1"/>
          </p:cNvSpPr>
          <p:nvPr>
            <p:ph sz="half" idx="1"/>
          </p:nvPr>
        </p:nvSpPr>
        <p:spPr>
          <a:xfrm>
            <a:off x="838200" y="2722203"/>
            <a:ext cx="5181600" cy="357518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8A681E0-3CBD-440E-9068-62212A4CF2C3}"/>
              </a:ext>
            </a:extLst>
          </p:cNvPr>
          <p:cNvSpPr>
            <a:spLocks noGrp="1"/>
          </p:cNvSpPr>
          <p:nvPr>
            <p:ph sz="half" idx="2"/>
          </p:nvPr>
        </p:nvSpPr>
        <p:spPr>
          <a:xfrm>
            <a:off x="6172200" y="2722203"/>
            <a:ext cx="5181600" cy="357518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C2733B-AC8F-4260-A358-42B3313BEC7B}"/>
              </a:ext>
            </a:extLst>
          </p:cNvPr>
          <p:cNvSpPr>
            <a:spLocks noGrp="1"/>
          </p:cNvSpPr>
          <p:nvPr>
            <p:ph type="dt" sz="half" idx="10"/>
          </p:nvPr>
        </p:nvSpPr>
        <p:spPr/>
        <p:txBody>
          <a:bodyPr/>
          <a:lstStyle/>
          <a:p>
            <a:fld id="{4FD1D1A5-3795-4D27-B8FF-3DE93AEC5231}" type="datetime1">
              <a:rPr lang="en-US" smtClean="0"/>
              <a:t>9/14/2021</a:t>
            </a:fld>
            <a:endParaRPr lang="en-US" dirty="0"/>
          </a:p>
        </p:txBody>
      </p:sp>
      <p:sp>
        <p:nvSpPr>
          <p:cNvPr id="6" name="Footer Placeholder 5">
            <a:extLst>
              <a:ext uri="{FF2B5EF4-FFF2-40B4-BE49-F238E27FC236}">
                <a16:creationId xmlns:a16="http://schemas.microsoft.com/office/drawing/2014/main" id="{349002C6-7870-4649-A303-8828C82468A5}"/>
              </a:ext>
            </a:extLst>
          </p:cNvPr>
          <p:cNvSpPr>
            <a:spLocks noGrp="1"/>
          </p:cNvSpPr>
          <p:nvPr>
            <p:ph type="ftr" sz="quarter" idx="11"/>
          </p:nvPr>
        </p:nvSpPr>
        <p:spPr/>
        <p:txBody>
          <a:bodyPr/>
          <a:lstStyle/>
          <a:p>
            <a:r>
              <a:rPr lang="en-US" dirty="0"/>
              <a:t>Cleaning &amp; Disinfection</a:t>
            </a:r>
          </a:p>
        </p:txBody>
      </p:sp>
      <p:sp>
        <p:nvSpPr>
          <p:cNvPr id="7" name="Slide Number Placeholder 6">
            <a:extLst>
              <a:ext uri="{FF2B5EF4-FFF2-40B4-BE49-F238E27FC236}">
                <a16:creationId xmlns:a16="http://schemas.microsoft.com/office/drawing/2014/main" id="{C60B6C24-1505-4AA7-B679-DE79EA4867BA}"/>
              </a:ext>
            </a:extLst>
          </p:cNvPr>
          <p:cNvSpPr>
            <a:spLocks noGrp="1"/>
          </p:cNvSpPr>
          <p:nvPr>
            <p:ph type="sldNum" sz="quarter" idx="12"/>
          </p:nvPr>
        </p:nvSpPr>
        <p:spPr/>
        <p:txBody>
          <a:bodyPr/>
          <a:lstStyle/>
          <a:p>
            <a:fld id="{0921C750-0A2B-4FC2-9266-872E12118BE5}" type="slidenum">
              <a:rPr lang="en-US" smtClean="0"/>
              <a:pPr/>
              <a:t>‹#›</a:t>
            </a:fld>
            <a:endParaRPr lang="en-US" dirty="0"/>
          </a:p>
        </p:txBody>
      </p:sp>
      <p:sp>
        <p:nvSpPr>
          <p:cNvPr id="8" name="Text Placeholder 2">
            <a:extLst>
              <a:ext uri="{FF2B5EF4-FFF2-40B4-BE49-F238E27FC236}">
                <a16:creationId xmlns:a16="http://schemas.microsoft.com/office/drawing/2014/main" id="{FC2B7E02-A9DF-4AB0-9D84-04CC66183E23}"/>
              </a:ext>
            </a:extLst>
          </p:cNvPr>
          <p:cNvSpPr>
            <a:spLocks noGrp="1"/>
          </p:cNvSpPr>
          <p:nvPr>
            <p:ph type="body" idx="13"/>
          </p:nvPr>
        </p:nvSpPr>
        <p:spPr>
          <a:xfrm>
            <a:off x="839788" y="1755885"/>
            <a:ext cx="10514012" cy="823912"/>
          </a:xfrm>
        </p:spPr>
        <p:txBody>
          <a:bodyPr anchor="b"/>
          <a:lstStyle>
            <a:lvl1pPr marL="0" indent="0">
              <a:spcBef>
                <a:spcPts val="0"/>
              </a:spcBef>
              <a:buNone/>
              <a:defRPr sz="32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3595613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BFF9B5-22AF-45EA-B086-6335297B4B55}"/>
              </a:ext>
            </a:extLst>
          </p:cNvPr>
          <p:cNvSpPr>
            <a:spLocks noGrp="1"/>
          </p:cNvSpPr>
          <p:nvPr>
            <p:ph type="dt" sz="half" idx="10"/>
          </p:nvPr>
        </p:nvSpPr>
        <p:spPr/>
        <p:txBody>
          <a:bodyPr/>
          <a:lstStyle>
            <a:lvl1pPr>
              <a:defRPr>
                <a:solidFill>
                  <a:schemeClr val="accent1"/>
                </a:solidFill>
              </a:defRPr>
            </a:lvl1pPr>
          </a:lstStyle>
          <a:p>
            <a:fld id="{B89CD212-896B-4E17-B94F-9487DFFFFEF2}" type="datetime1">
              <a:rPr lang="en-US" smtClean="0"/>
              <a:t>9/14/2021</a:t>
            </a:fld>
            <a:endParaRPr lang="en-US" dirty="0"/>
          </a:p>
        </p:txBody>
      </p:sp>
      <p:sp>
        <p:nvSpPr>
          <p:cNvPr id="5" name="Footer Placeholder 4">
            <a:extLst>
              <a:ext uri="{FF2B5EF4-FFF2-40B4-BE49-F238E27FC236}">
                <a16:creationId xmlns:a16="http://schemas.microsoft.com/office/drawing/2014/main" id="{702D4E37-8215-4FC8-925A-D9CA6E806707}"/>
              </a:ext>
            </a:extLst>
          </p:cNvPr>
          <p:cNvSpPr>
            <a:spLocks noGrp="1"/>
          </p:cNvSpPr>
          <p:nvPr>
            <p:ph type="ftr" sz="quarter" idx="11"/>
          </p:nvPr>
        </p:nvSpPr>
        <p:spPr/>
        <p:txBody>
          <a:bodyPr/>
          <a:lstStyle>
            <a:lvl1pPr>
              <a:defRPr/>
            </a:lvl1pPr>
          </a:lstStyle>
          <a:p>
            <a:r>
              <a:rPr lang="en-US" dirty="0"/>
              <a:t>Source Control</a:t>
            </a:r>
          </a:p>
        </p:txBody>
      </p:sp>
      <p:sp>
        <p:nvSpPr>
          <p:cNvPr id="6" name="Slide Number Placeholder 5">
            <a:extLst>
              <a:ext uri="{FF2B5EF4-FFF2-40B4-BE49-F238E27FC236}">
                <a16:creationId xmlns:a16="http://schemas.microsoft.com/office/drawing/2014/main" id="{4D41BBAB-2294-4101-ACD4-43E731F08CAB}"/>
              </a:ext>
            </a:extLst>
          </p:cNvPr>
          <p:cNvSpPr>
            <a:spLocks noGrp="1"/>
          </p:cNvSpPr>
          <p:nvPr>
            <p:ph type="sldNum" sz="quarter" idx="12"/>
          </p:nvPr>
        </p:nvSpPr>
        <p:spPr/>
        <p:txBody>
          <a:bodyPr/>
          <a:lstStyle/>
          <a:p>
            <a:fld id="{EF026F98-229B-48B0-BECF-EA1F5459ACF1}" type="slidenum">
              <a:rPr lang="en-US" smtClean="0"/>
              <a:t>‹#›</a:t>
            </a:fld>
            <a:endParaRPr lang="en-US" dirty="0"/>
          </a:p>
        </p:txBody>
      </p:sp>
    </p:spTree>
    <p:extLst>
      <p:ext uri="{BB962C8B-B14F-4D97-AF65-F5344CB8AC3E}">
        <p14:creationId xmlns:p14="http://schemas.microsoft.com/office/powerpoint/2010/main" val="1976017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D2B42-FA63-435E-AE9B-DF38F0D6BE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9A82C3F-8EB3-45A5-BF47-F6C80F6E4D0F}"/>
              </a:ext>
            </a:extLst>
          </p:cNvPr>
          <p:cNvSpPr>
            <a:spLocks noGrp="1"/>
          </p:cNvSpPr>
          <p:nvPr>
            <p:ph type="dt" sz="half" idx="10"/>
          </p:nvPr>
        </p:nvSpPr>
        <p:spPr/>
        <p:txBody>
          <a:bodyPr/>
          <a:lstStyle/>
          <a:p>
            <a:fld id="{CE635EA5-E536-4440-A0F5-5A7227CB92E7}" type="datetime1">
              <a:rPr lang="en-US" smtClean="0"/>
              <a:t>9/14/2021</a:t>
            </a:fld>
            <a:endParaRPr lang="en-US" dirty="0"/>
          </a:p>
        </p:txBody>
      </p:sp>
      <p:sp>
        <p:nvSpPr>
          <p:cNvPr id="4" name="Footer Placeholder 3">
            <a:extLst>
              <a:ext uri="{FF2B5EF4-FFF2-40B4-BE49-F238E27FC236}">
                <a16:creationId xmlns:a16="http://schemas.microsoft.com/office/drawing/2014/main" id="{9E4CA59F-1B3E-452E-9C3C-498A83A2CC21}"/>
              </a:ext>
            </a:extLst>
          </p:cNvPr>
          <p:cNvSpPr>
            <a:spLocks noGrp="1"/>
          </p:cNvSpPr>
          <p:nvPr>
            <p:ph type="ftr" sz="quarter" idx="11"/>
          </p:nvPr>
        </p:nvSpPr>
        <p:spPr/>
        <p:txBody>
          <a:bodyPr/>
          <a:lstStyle/>
          <a:p>
            <a:r>
              <a:rPr lang="en-US" dirty="0"/>
              <a:t>Hand Hygiene</a:t>
            </a:r>
          </a:p>
        </p:txBody>
      </p:sp>
      <p:sp>
        <p:nvSpPr>
          <p:cNvPr id="5" name="Slide Number Placeholder 4">
            <a:extLst>
              <a:ext uri="{FF2B5EF4-FFF2-40B4-BE49-F238E27FC236}">
                <a16:creationId xmlns:a16="http://schemas.microsoft.com/office/drawing/2014/main" id="{9F996FA6-6FCD-4E59-B36F-E9002EBF2943}"/>
              </a:ext>
            </a:extLst>
          </p:cNvPr>
          <p:cNvSpPr>
            <a:spLocks noGrp="1"/>
          </p:cNvSpPr>
          <p:nvPr>
            <p:ph type="sldNum" sz="quarter" idx="12"/>
          </p:nvPr>
        </p:nvSpPr>
        <p:spPr/>
        <p:txBody>
          <a:bodyPr/>
          <a:lstStyle/>
          <a:p>
            <a:fld id="{EF026F98-229B-48B0-BECF-EA1F5459ACF1}" type="slidenum">
              <a:rPr lang="en-US" smtClean="0"/>
              <a:t>‹#›</a:t>
            </a:fld>
            <a:endParaRPr lang="en-US" dirty="0"/>
          </a:p>
        </p:txBody>
      </p:sp>
    </p:spTree>
    <p:extLst>
      <p:ext uri="{BB962C8B-B14F-4D97-AF65-F5344CB8AC3E}">
        <p14:creationId xmlns:p14="http://schemas.microsoft.com/office/powerpoint/2010/main" val="1467005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63951D-AE00-4FC1-A23A-DEC51C3E9DB6}"/>
              </a:ext>
            </a:extLst>
          </p:cNvPr>
          <p:cNvSpPr>
            <a:spLocks noGrp="1"/>
          </p:cNvSpPr>
          <p:nvPr>
            <p:ph type="dt" sz="half" idx="10"/>
          </p:nvPr>
        </p:nvSpPr>
        <p:spPr/>
        <p:txBody>
          <a:bodyPr/>
          <a:lstStyle/>
          <a:p>
            <a:fld id="{E39B08D4-CE16-4AAE-A3E5-F1603859D664}" type="datetime1">
              <a:rPr lang="en-US" smtClean="0"/>
              <a:t>9/14/2021</a:t>
            </a:fld>
            <a:endParaRPr lang="en-US" dirty="0"/>
          </a:p>
        </p:txBody>
      </p:sp>
      <p:sp>
        <p:nvSpPr>
          <p:cNvPr id="3" name="Footer Placeholder 2">
            <a:extLst>
              <a:ext uri="{FF2B5EF4-FFF2-40B4-BE49-F238E27FC236}">
                <a16:creationId xmlns:a16="http://schemas.microsoft.com/office/drawing/2014/main" id="{889C634D-5FFC-459E-9031-9EE884BE87C0}"/>
              </a:ext>
            </a:extLst>
          </p:cNvPr>
          <p:cNvSpPr>
            <a:spLocks noGrp="1"/>
          </p:cNvSpPr>
          <p:nvPr>
            <p:ph type="ftr" sz="quarter" idx="11"/>
          </p:nvPr>
        </p:nvSpPr>
        <p:spPr/>
        <p:txBody>
          <a:bodyPr/>
          <a:lstStyle/>
          <a:p>
            <a:r>
              <a:rPr lang="en-US" dirty="0"/>
              <a:t>Hand Hygiene</a:t>
            </a:r>
          </a:p>
        </p:txBody>
      </p:sp>
      <p:sp>
        <p:nvSpPr>
          <p:cNvPr id="4" name="Slide Number Placeholder 3">
            <a:extLst>
              <a:ext uri="{FF2B5EF4-FFF2-40B4-BE49-F238E27FC236}">
                <a16:creationId xmlns:a16="http://schemas.microsoft.com/office/drawing/2014/main" id="{E8EE1D95-AB3A-4DD2-9E4F-1AB2394ED401}"/>
              </a:ext>
            </a:extLst>
          </p:cNvPr>
          <p:cNvSpPr>
            <a:spLocks noGrp="1"/>
          </p:cNvSpPr>
          <p:nvPr>
            <p:ph type="sldNum" sz="quarter" idx="12"/>
          </p:nvPr>
        </p:nvSpPr>
        <p:spPr/>
        <p:txBody>
          <a:bodyPr/>
          <a:lstStyle/>
          <a:p>
            <a:fld id="{EF026F98-229B-48B0-BECF-EA1F5459ACF1}" type="slidenum">
              <a:rPr lang="en-US" smtClean="0"/>
              <a:t>‹#›</a:t>
            </a:fld>
            <a:endParaRPr lang="en-US" dirty="0"/>
          </a:p>
        </p:txBody>
      </p:sp>
    </p:spTree>
    <p:extLst>
      <p:ext uri="{BB962C8B-B14F-4D97-AF65-F5344CB8AC3E}">
        <p14:creationId xmlns:p14="http://schemas.microsoft.com/office/powerpoint/2010/main" val="4259642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10A4E-106C-469A-B8D7-8009DECC39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F45C55-417D-4089-9C53-EE5F8AF8B496}"/>
              </a:ext>
            </a:extLst>
          </p:cNvPr>
          <p:cNvSpPr>
            <a:spLocks noGrp="1"/>
          </p:cNvSpPr>
          <p:nvPr>
            <p:ph sz="half" idx="1"/>
          </p:nvPr>
        </p:nvSpPr>
        <p:spPr>
          <a:xfrm>
            <a:off x="838200" y="1587501"/>
            <a:ext cx="5181600" cy="4279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8A681E0-3CBD-440E-9068-62212A4CF2C3}"/>
              </a:ext>
            </a:extLst>
          </p:cNvPr>
          <p:cNvSpPr>
            <a:spLocks noGrp="1"/>
          </p:cNvSpPr>
          <p:nvPr>
            <p:ph sz="half" idx="2"/>
          </p:nvPr>
        </p:nvSpPr>
        <p:spPr>
          <a:xfrm>
            <a:off x="6172200" y="1587501"/>
            <a:ext cx="5181600" cy="4279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C2733B-AC8F-4260-A358-42B3313BEC7B}"/>
              </a:ext>
            </a:extLst>
          </p:cNvPr>
          <p:cNvSpPr>
            <a:spLocks noGrp="1"/>
          </p:cNvSpPr>
          <p:nvPr>
            <p:ph type="dt" sz="half" idx="10"/>
          </p:nvPr>
        </p:nvSpPr>
        <p:spPr/>
        <p:txBody>
          <a:bodyPr/>
          <a:lstStyle/>
          <a:p>
            <a:fld id="{CE6319DE-4F39-4351-A4C6-DC246A444062}" type="datetime1">
              <a:rPr lang="en-US" smtClean="0"/>
              <a:t>9/14/2021</a:t>
            </a:fld>
            <a:endParaRPr lang="en-US" dirty="0"/>
          </a:p>
        </p:txBody>
      </p:sp>
      <p:sp>
        <p:nvSpPr>
          <p:cNvPr id="6" name="Footer Placeholder 5">
            <a:extLst>
              <a:ext uri="{FF2B5EF4-FFF2-40B4-BE49-F238E27FC236}">
                <a16:creationId xmlns:a16="http://schemas.microsoft.com/office/drawing/2014/main" id="{349002C6-7870-4649-A303-8828C82468A5}"/>
              </a:ext>
            </a:extLst>
          </p:cNvPr>
          <p:cNvSpPr>
            <a:spLocks noGrp="1"/>
          </p:cNvSpPr>
          <p:nvPr>
            <p:ph type="ftr" sz="quarter" idx="11"/>
          </p:nvPr>
        </p:nvSpPr>
        <p:spPr/>
        <p:txBody>
          <a:bodyPr/>
          <a:lstStyle/>
          <a:p>
            <a:r>
              <a:rPr lang="en-US" dirty="0"/>
              <a:t>Hand Hygiene</a:t>
            </a:r>
          </a:p>
        </p:txBody>
      </p:sp>
      <p:sp>
        <p:nvSpPr>
          <p:cNvPr id="7" name="Slide Number Placeholder 6">
            <a:extLst>
              <a:ext uri="{FF2B5EF4-FFF2-40B4-BE49-F238E27FC236}">
                <a16:creationId xmlns:a16="http://schemas.microsoft.com/office/drawing/2014/main" id="{C60B6C24-1505-4AA7-B679-DE79EA4867BA}"/>
              </a:ext>
            </a:extLst>
          </p:cNvPr>
          <p:cNvSpPr>
            <a:spLocks noGrp="1"/>
          </p:cNvSpPr>
          <p:nvPr>
            <p:ph type="sldNum" sz="quarter" idx="12"/>
          </p:nvPr>
        </p:nvSpPr>
        <p:spPr/>
        <p:txBody>
          <a:bodyPr/>
          <a:lstStyle/>
          <a:p>
            <a:fld id="{EF026F98-229B-48B0-BECF-EA1F5459ACF1}" type="slidenum">
              <a:rPr lang="en-US" smtClean="0"/>
              <a:t>‹#›</a:t>
            </a:fld>
            <a:endParaRPr lang="en-US" dirty="0"/>
          </a:p>
        </p:txBody>
      </p:sp>
    </p:spTree>
    <p:extLst>
      <p:ext uri="{BB962C8B-B14F-4D97-AF65-F5344CB8AC3E}">
        <p14:creationId xmlns:p14="http://schemas.microsoft.com/office/powerpoint/2010/main" val="3553046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63951D-AE00-4FC1-A23A-DEC51C3E9DB6}"/>
              </a:ext>
            </a:extLst>
          </p:cNvPr>
          <p:cNvSpPr>
            <a:spLocks noGrp="1"/>
          </p:cNvSpPr>
          <p:nvPr>
            <p:ph type="dt" sz="half" idx="10"/>
          </p:nvPr>
        </p:nvSpPr>
        <p:spPr/>
        <p:txBody>
          <a:bodyPr/>
          <a:lstStyle/>
          <a:p>
            <a:fld id="{06F4BBE7-65A2-459A-B205-2304AF31B173}" type="datetime1">
              <a:rPr lang="en-US" smtClean="0"/>
              <a:t>9/14/2021</a:t>
            </a:fld>
            <a:endParaRPr lang="en-US" dirty="0"/>
          </a:p>
        </p:txBody>
      </p:sp>
      <p:sp>
        <p:nvSpPr>
          <p:cNvPr id="3" name="Footer Placeholder 2">
            <a:extLst>
              <a:ext uri="{FF2B5EF4-FFF2-40B4-BE49-F238E27FC236}">
                <a16:creationId xmlns:a16="http://schemas.microsoft.com/office/drawing/2014/main" id="{889C634D-5FFC-459E-9031-9EE884BE87C0}"/>
              </a:ext>
            </a:extLst>
          </p:cNvPr>
          <p:cNvSpPr>
            <a:spLocks noGrp="1"/>
          </p:cNvSpPr>
          <p:nvPr>
            <p:ph type="ftr" sz="quarter" idx="11"/>
          </p:nvPr>
        </p:nvSpPr>
        <p:spPr/>
        <p:txBody>
          <a:bodyPr/>
          <a:lstStyle/>
          <a:p>
            <a:r>
              <a:rPr lang="en-US" dirty="0"/>
              <a:t>Hand Hygiene</a:t>
            </a:r>
          </a:p>
        </p:txBody>
      </p:sp>
      <p:sp>
        <p:nvSpPr>
          <p:cNvPr id="4" name="Slide Number Placeholder 3">
            <a:extLst>
              <a:ext uri="{FF2B5EF4-FFF2-40B4-BE49-F238E27FC236}">
                <a16:creationId xmlns:a16="http://schemas.microsoft.com/office/drawing/2014/main" id="{E8EE1D95-AB3A-4DD2-9E4F-1AB2394ED401}"/>
              </a:ext>
            </a:extLst>
          </p:cNvPr>
          <p:cNvSpPr>
            <a:spLocks noGrp="1"/>
          </p:cNvSpPr>
          <p:nvPr>
            <p:ph type="sldNum" sz="quarter" idx="12"/>
          </p:nvPr>
        </p:nvSpPr>
        <p:spPr/>
        <p:txBody>
          <a:bodyPr/>
          <a:lstStyle/>
          <a:p>
            <a:fld id="{EF026F98-229B-48B0-BECF-EA1F5459ACF1}" type="slidenum">
              <a:rPr lang="en-US" smtClean="0"/>
              <a:t>‹#›</a:t>
            </a:fld>
            <a:endParaRPr lang="en-US" dirty="0"/>
          </a:p>
        </p:txBody>
      </p:sp>
      <p:grpSp>
        <p:nvGrpSpPr>
          <p:cNvPr id="5" name="Group 4">
            <a:extLst>
              <a:ext uri="{FF2B5EF4-FFF2-40B4-BE49-F238E27FC236}">
                <a16:creationId xmlns:a16="http://schemas.microsoft.com/office/drawing/2014/main" id="{A0E4A418-0379-469B-A5FA-497074BCAFB1}"/>
              </a:ext>
            </a:extLst>
          </p:cNvPr>
          <p:cNvGrpSpPr/>
          <p:nvPr/>
        </p:nvGrpSpPr>
        <p:grpSpPr>
          <a:xfrm>
            <a:off x="0" y="544094"/>
            <a:ext cx="12198096" cy="75418"/>
            <a:chOff x="0" y="508050"/>
            <a:chExt cx="12083145" cy="71839"/>
          </a:xfrm>
        </p:grpSpPr>
        <p:sp>
          <p:nvSpPr>
            <p:cNvPr id="6" name="Rectangle 5">
              <a:extLst>
                <a:ext uri="{FF2B5EF4-FFF2-40B4-BE49-F238E27FC236}">
                  <a16:creationId xmlns:a16="http://schemas.microsoft.com/office/drawing/2014/main" id="{5FF6C4F7-6CA0-4C44-8CFA-036EA47BF716}"/>
                </a:ext>
              </a:extLst>
            </p:cNvPr>
            <p:cNvSpPr/>
            <p:nvPr userDrawn="1"/>
          </p:nvSpPr>
          <p:spPr>
            <a:xfrm>
              <a:off x="0" y="508050"/>
              <a:ext cx="2416629" cy="718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89B15269-74BB-40CA-83DF-0BA91FDD934D}"/>
                </a:ext>
              </a:extLst>
            </p:cNvPr>
            <p:cNvSpPr/>
            <p:nvPr userDrawn="1"/>
          </p:nvSpPr>
          <p:spPr>
            <a:xfrm>
              <a:off x="2416629" y="508050"/>
              <a:ext cx="2416629" cy="7183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C0C183DD-2AB7-419D-AC1F-48F96B8C737B}"/>
                </a:ext>
              </a:extLst>
            </p:cNvPr>
            <p:cNvSpPr/>
            <p:nvPr userDrawn="1"/>
          </p:nvSpPr>
          <p:spPr>
            <a:xfrm>
              <a:off x="4833258" y="508050"/>
              <a:ext cx="2416629" cy="718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A90A87FA-C8F6-4F4A-9EDE-1FBB75FBC7FF}"/>
                </a:ext>
              </a:extLst>
            </p:cNvPr>
            <p:cNvSpPr/>
            <p:nvPr userDrawn="1"/>
          </p:nvSpPr>
          <p:spPr>
            <a:xfrm>
              <a:off x="7249887" y="508050"/>
              <a:ext cx="2416629" cy="7183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8AE5FDE-2586-4742-A683-929855676D58}"/>
                </a:ext>
              </a:extLst>
            </p:cNvPr>
            <p:cNvSpPr/>
            <p:nvPr userDrawn="1"/>
          </p:nvSpPr>
          <p:spPr>
            <a:xfrm>
              <a:off x="9666516" y="508050"/>
              <a:ext cx="2416629" cy="71839"/>
            </a:xfrm>
            <a:prstGeom prst="rect">
              <a:avLst/>
            </a:prstGeom>
            <a:solidFill>
              <a:srgbClr val="AEDD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ext&#10;&#10;Description automatically generated">
            <a:extLst>
              <a:ext uri="{FF2B5EF4-FFF2-40B4-BE49-F238E27FC236}">
                <a16:creationId xmlns:a16="http://schemas.microsoft.com/office/drawing/2014/main" id="{785764E6-D129-48F9-9778-2C991567CC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533" y="5918199"/>
            <a:ext cx="2139100" cy="803275"/>
          </a:xfrm>
          <a:prstGeom prst="rect">
            <a:avLst/>
          </a:prstGeom>
        </p:spPr>
      </p:pic>
    </p:spTree>
    <p:extLst>
      <p:ext uri="{BB962C8B-B14F-4D97-AF65-F5344CB8AC3E}">
        <p14:creationId xmlns:p14="http://schemas.microsoft.com/office/powerpoint/2010/main" val="1321772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0DE17-88B6-4C60-A9C4-270508656F4C}"/>
              </a:ext>
            </a:extLst>
          </p:cNvPr>
          <p:cNvSpPr/>
          <p:nvPr userDrawn="1"/>
        </p:nvSpPr>
        <p:spPr>
          <a:xfrm>
            <a:off x="0" y="0"/>
            <a:ext cx="586629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panose="020B0502020202020204" pitchFamily="34" charset="0"/>
            </a:endParaRPr>
          </a:p>
        </p:txBody>
      </p:sp>
      <p:sp>
        <p:nvSpPr>
          <p:cNvPr id="2" name="Title 1">
            <a:extLst>
              <a:ext uri="{FF2B5EF4-FFF2-40B4-BE49-F238E27FC236}">
                <a16:creationId xmlns:a16="http://schemas.microsoft.com/office/drawing/2014/main" id="{BFD84ACF-9614-4C66-8DC5-A16F5FCAA049}"/>
              </a:ext>
            </a:extLst>
          </p:cNvPr>
          <p:cNvSpPr>
            <a:spLocks noGrp="1"/>
          </p:cNvSpPr>
          <p:nvPr>
            <p:ph type="title" hasCustomPrompt="1"/>
          </p:nvPr>
        </p:nvSpPr>
        <p:spPr>
          <a:xfrm>
            <a:off x="839788" y="457200"/>
            <a:ext cx="3932237" cy="1600200"/>
          </a:xfrm>
        </p:spPr>
        <p:txBody>
          <a:bodyPr anchor="b">
            <a:noAutofit/>
          </a:bodyPr>
          <a:lstStyle>
            <a:lvl1pPr>
              <a:defRPr sz="3200" b="1" cap="none"/>
            </a:lvl1pPr>
          </a:lstStyle>
          <a:p>
            <a:r>
              <a:rPr lang="en-US"/>
              <a:t>Click to edit master title style</a:t>
            </a:r>
          </a:p>
        </p:txBody>
      </p:sp>
      <p:sp>
        <p:nvSpPr>
          <p:cNvPr id="4" name="Text Placeholder 3">
            <a:extLst>
              <a:ext uri="{FF2B5EF4-FFF2-40B4-BE49-F238E27FC236}">
                <a16:creationId xmlns:a16="http://schemas.microsoft.com/office/drawing/2014/main" id="{5C716899-0D52-41E6-8655-B0B281D3FF96}"/>
              </a:ext>
            </a:extLst>
          </p:cNvPr>
          <p:cNvSpPr>
            <a:spLocks noGrp="1"/>
          </p:cNvSpPr>
          <p:nvPr>
            <p:ph type="body" sz="half" idx="2"/>
          </p:nvPr>
        </p:nvSpPr>
        <p:spPr>
          <a:xfrm>
            <a:off x="839788" y="2323578"/>
            <a:ext cx="3932237" cy="3545410"/>
          </a:xfrm>
        </p:spPr>
        <p:txBody>
          <a:bodyPr>
            <a:no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ADBB687-CD0B-41D3-931D-0FF2E7861D34}"/>
              </a:ext>
            </a:extLst>
          </p:cNvPr>
          <p:cNvSpPr>
            <a:spLocks noGrp="1"/>
          </p:cNvSpPr>
          <p:nvPr>
            <p:ph type="sldNum" sz="quarter" idx="12"/>
          </p:nvPr>
        </p:nvSpPr>
        <p:spPr/>
        <p:txBody>
          <a:bodyPr/>
          <a:lstStyle>
            <a:lvl1pPr>
              <a:defRPr>
                <a:solidFill>
                  <a:schemeClr val="bg1"/>
                </a:solidFill>
              </a:defRPr>
            </a:lvl1pPr>
          </a:lstStyle>
          <a:p>
            <a:fld id="{82640534-B2B5-4A62-BCD9-9076A5F4FB69}" type="slidenum">
              <a:rPr lang="en-US" smtClean="0"/>
              <a:pPr/>
              <a:t>‹#›</a:t>
            </a:fld>
            <a:endParaRPr lang="en-US" dirty="0"/>
          </a:p>
        </p:txBody>
      </p:sp>
    </p:spTree>
    <p:extLst>
      <p:ext uri="{BB962C8B-B14F-4D97-AF65-F5344CB8AC3E}">
        <p14:creationId xmlns:p14="http://schemas.microsoft.com/office/powerpoint/2010/main" val="4117187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0DE17-88B6-4C60-A9C4-270508656F4C}"/>
              </a:ext>
            </a:extLst>
          </p:cNvPr>
          <p:cNvSpPr/>
          <p:nvPr userDrawn="1"/>
        </p:nvSpPr>
        <p:spPr>
          <a:xfrm>
            <a:off x="0" y="0"/>
            <a:ext cx="5866296"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panose="020B0502020202020204" pitchFamily="34" charset="0"/>
            </a:endParaRPr>
          </a:p>
        </p:txBody>
      </p:sp>
      <p:sp>
        <p:nvSpPr>
          <p:cNvPr id="2" name="Title 1">
            <a:extLst>
              <a:ext uri="{FF2B5EF4-FFF2-40B4-BE49-F238E27FC236}">
                <a16:creationId xmlns:a16="http://schemas.microsoft.com/office/drawing/2014/main" id="{BFD84ACF-9614-4C66-8DC5-A16F5FCAA049}"/>
              </a:ext>
            </a:extLst>
          </p:cNvPr>
          <p:cNvSpPr>
            <a:spLocks noGrp="1"/>
          </p:cNvSpPr>
          <p:nvPr>
            <p:ph type="title" hasCustomPrompt="1"/>
          </p:nvPr>
        </p:nvSpPr>
        <p:spPr>
          <a:xfrm>
            <a:off x="839788" y="457200"/>
            <a:ext cx="3932237" cy="1600200"/>
          </a:xfrm>
        </p:spPr>
        <p:txBody>
          <a:bodyPr anchor="b">
            <a:noAutofit/>
          </a:bodyPr>
          <a:lstStyle>
            <a:lvl1pPr>
              <a:defRPr sz="3200" b="1" cap="none"/>
            </a:lvl1pPr>
          </a:lstStyle>
          <a:p>
            <a:r>
              <a:rPr lang="en-US"/>
              <a:t>Click to edit master title style</a:t>
            </a:r>
          </a:p>
        </p:txBody>
      </p:sp>
      <p:sp>
        <p:nvSpPr>
          <p:cNvPr id="4" name="Text Placeholder 3">
            <a:extLst>
              <a:ext uri="{FF2B5EF4-FFF2-40B4-BE49-F238E27FC236}">
                <a16:creationId xmlns:a16="http://schemas.microsoft.com/office/drawing/2014/main" id="{5C716899-0D52-41E6-8655-B0B281D3FF96}"/>
              </a:ext>
            </a:extLst>
          </p:cNvPr>
          <p:cNvSpPr>
            <a:spLocks noGrp="1"/>
          </p:cNvSpPr>
          <p:nvPr>
            <p:ph type="body" sz="half" idx="2"/>
          </p:nvPr>
        </p:nvSpPr>
        <p:spPr>
          <a:xfrm>
            <a:off x="839788" y="2323578"/>
            <a:ext cx="3932237" cy="3545410"/>
          </a:xfrm>
        </p:spPr>
        <p:txBody>
          <a:bodyPr>
            <a:no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ADBB687-CD0B-41D3-931D-0FF2E7861D34}"/>
              </a:ext>
            </a:extLst>
          </p:cNvPr>
          <p:cNvSpPr>
            <a:spLocks noGrp="1"/>
          </p:cNvSpPr>
          <p:nvPr>
            <p:ph type="sldNum" sz="quarter" idx="12"/>
          </p:nvPr>
        </p:nvSpPr>
        <p:spPr/>
        <p:txBody>
          <a:bodyPr/>
          <a:lstStyle>
            <a:lvl1pPr>
              <a:defRPr>
                <a:solidFill>
                  <a:schemeClr val="bg1"/>
                </a:solidFill>
              </a:defRPr>
            </a:lvl1pPr>
          </a:lstStyle>
          <a:p>
            <a:fld id="{82640534-B2B5-4A62-BCD9-9076A5F4FB69}" type="slidenum">
              <a:rPr lang="en-US" smtClean="0"/>
              <a:pPr/>
              <a:t>‹#›</a:t>
            </a:fld>
            <a:endParaRPr lang="en-US" dirty="0"/>
          </a:p>
        </p:txBody>
      </p:sp>
    </p:spTree>
    <p:extLst>
      <p:ext uri="{BB962C8B-B14F-4D97-AF65-F5344CB8AC3E}">
        <p14:creationId xmlns:p14="http://schemas.microsoft.com/office/powerpoint/2010/main" val="4294390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2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0DE17-88B6-4C60-A9C4-270508656F4C}"/>
              </a:ext>
            </a:extLst>
          </p:cNvPr>
          <p:cNvSpPr/>
          <p:nvPr userDrawn="1"/>
        </p:nvSpPr>
        <p:spPr>
          <a:xfrm>
            <a:off x="0" y="0"/>
            <a:ext cx="586629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panose="020B0502020202020204" pitchFamily="34" charset="0"/>
            </a:endParaRPr>
          </a:p>
        </p:txBody>
      </p:sp>
      <p:sp>
        <p:nvSpPr>
          <p:cNvPr id="2" name="Title 1">
            <a:extLst>
              <a:ext uri="{FF2B5EF4-FFF2-40B4-BE49-F238E27FC236}">
                <a16:creationId xmlns:a16="http://schemas.microsoft.com/office/drawing/2014/main" id="{BFD84ACF-9614-4C66-8DC5-A16F5FCAA049}"/>
              </a:ext>
            </a:extLst>
          </p:cNvPr>
          <p:cNvSpPr>
            <a:spLocks noGrp="1"/>
          </p:cNvSpPr>
          <p:nvPr>
            <p:ph type="title" hasCustomPrompt="1"/>
          </p:nvPr>
        </p:nvSpPr>
        <p:spPr>
          <a:xfrm>
            <a:off x="839788" y="457200"/>
            <a:ext cx="3932237" cy="1600200"/>
          </a:xfrm>
        </p:spPr>
        <p:txBody>
          <a:bodyPr anchor="b">
            <a:noAutofit/>
          </a:bodyPr>
          <a:lstStyle>
            <a:lvl1pPr>
              <a:defRPr sz="3200" b="1" cap="none"/>
            </a:lvl1pPr>
          </a:lstStyle>
          <a:p>
            <a:r>
              <a:rPr lang="en-US"/>
              <a:t>Click to edit master title style</a:t>
            </a:r>
          </a:p>
        </p:txBody>
      </p:sp>
      <p:sp>
        <p:nvSpPr>
          <p:cNvPr id="4" name="Text Placeholder 3">
            <a:extLst>
              <a:ext uri="{FF2B5EF4-FFF2-40B4-BE49-F238E27FC236}">
                <a16:creationId xmlns:a16="http://schemas.microsoft.com/office/drawing/2014/main" id="{5C716899-0D52-41E6-8655-B0B281D3FF96}"/>
              </a:ext>
            </a:extLst>
          </p:cNvPr>
          <p:cNvSpPr>
            <a:spLocks noGrp="1"/>
          </p:cNvSpPr>
          <p:nvPr>
            <p:ph type="body" sz="half" idx="2"/>
          </p:nvPr>
        </p:nvSpPr>
        <p:spPr>
          <a:xfrm>
            <a:off x="839788" y="2323578"/>
            <a:ext cx="3932237" cy="3545410"/>
          </a:xfrm>
        </p:spPr>
        <p:txBody>
          <a:bodyPr>
            <a:no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ADBB687-CD0B-41D3-931D-0FF2E7861D34}"/>
              </a:ext>
            </a:extLst>
          </p:cNvPr>
          <p:cNvSpPr>
            <a:spLocks noGrp="1"/>
          </p:cNvSpPr>
          <p:nvPr>
            <p:ph type="sldNum" sz="quarter" idx="12"/>
          </p:nvPr>
        </p:nvSpPr>
        <p:spPr/>
        <p:txBody>
          <a:bodyPr/>
          <a:lstStyle>
            <a:lvl1pPr>
              <a:defRPr>
                <a:solidFill>
                  <a:schemeClr val="bg1"/>
                </a:solidFill>
              </a:defRPr>
            </a:lvl1pPr>
          </a:lstStyle>
          <a:p>
            <a:fld id="{82640534-B2B5-4A62-BCD9-9076A5F4FB69}" type="slidenum">
              <a:rPr lang="en-US" smtClean="0"/>
              <a:pPr/>
              <a:t>‹#›</a:t>
            </a:fld>
            <a:endParaRPr lang="en-US" dirty="0"/>
          </a:p>
        </p:txBody>
      </p:sp>
    </p:spTree>
    <p:extLst>
      <p:ext uri="{BB962C8B-B14F-4D97-AF65-F5344CB8AC3E}">
        <p14:creationId xmlns:p14="http://schemas.microsoft.com/office/powerpoint/2010/main" val="359328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F923CF-412C-49F5-8BA7-99868F594A8E}"/>
              </a:ext>
            </a:extLst>
          </p:cNvPr>
          <p:cNvSpPr/>
          <p:nvPr/>
        </p:nvSpPr>
        <p:spPr>
          <a:xfrm>
            <a:off x="0" y="0"/>
            <a:ext cx="12192000" cy="1143000"/>
          </a:xfrm>
          <a:prstGeom prst="rect">
            <a:avLst/>
          </a:prstGeom>
          <a:solidFill>
            <a:srgbClr val="136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C66BA271-D5F8-4CC2-A01B-97CF4229F48F}"/>
              </a:ext>
            </a:extLst>
          </p:cNvPr>
          <p:cNvGrpSpPr/>
          <p:nvPr/>
        </p:nvGrpSpPr>
        <p:grpSpPr>
          <a:xfrm>
            <a:off x="0" y="1096544"/>
            <a:ext cx="12198096" cy="75418"/>
            <a:chOff x="0" y="508050"/>
            <a:chExt cx="12083145" cy="71839"/>
          </a:xfrm>
        </p:grpSpPr>
        <p:sp>
          <p:nvSpPr>
            <p:cNvPr id="10" name="Rectangle 9">
              <a:extLst>
                <a:ext uri="{FF2B5EF4-FFF2-40B4-BE49-F238E27FC236}">
                  <a16:creationId xmlns:a16="http://schemas.microsoft.com/office/drawing/2014/main" id="{C40C610A-79DF-44F3-AE20-BB3B587E0D5B}"/>
                </a:ext>
              </a:extLst>
            </p:cNvPr>
            <p:cNvSpPr/>
            <p:nvPr userDrawn="1"/>
          </p:nvSpPr>
          <p:spPr>
            <a:xfrm>
              <a:off x="0" y="508050"/>
              <a:ext cx="2416629" cy="718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1" name="Rectangle 10">
              <a:extLst>
                <a:ext uri="{FF2B5EF4-FFF2-40B4-BE49-F238E27FC236}">
                  <a16:creationId xmlns:a16="http://schemas.microsoft.com/office/drawing/2014/main" id="{A68D1D5A-87CB-4111-9332-4D55C89642E0}"/>
                </a:ext>
              </a:extLst>
            </p:cNvPr>
            <p:cNvSpPr/>
            <p:nvPr userDrawn="1"/>
          </p:nvSpPr>
          <p:spPr>
            <a:xfrm>
              <a:off x="2416629" y="508050"/>
              <a:ext cx="2416629" cy="7183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2" name="Rectangle 11">
              <a:extLst>
                <a:ext uri="{FF2B5EF4-FFF2-40B4-BE49-F238E27FC236}">
                  <a16:creationId xmlns:a16="http://schemas.microsoft.com/office/drawing/2014/main" id="{24B97401-B00B-4EE7-B040-B2162037D4FE}"/>
                </a:ext>
              </a:extLst>
            </p:cNvPr>
            <p:cNvSpPr/>
            <p:nvPr userDrawn="1"/>
          </p:nvSpPr>
          <p:spPr>
            <a:xfrm>
              <a:off x="4833258" y="508050"/>
              <a:ext cx="2416629" cy="718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4" name="Rectangle 13">
              <a:extLst>
                <a:ext uri="{FF2B5EF4-FFF2-40B4-BE49-F238E27FC236}">
                  <a16:creationId xmlns:a16="http://schemas.microsoft.com/office/drawing/2014/main" id="{FF11E7FD-A552-4CC7-B99A-DA54D7633AD5}"/>
                </a:ext>
              </a:extLst>
            </p:cNvPr>
            <p:cNvSpPr/>
            <p:nvPr userDrawn="1"/>
          </p:nvSpPr>
          <p:spPr>
            <a:xfrm>
              <a:off x="7249887" y="508050"/>
              <a:ext cx="2416629" cy="7183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5" name="Rectangle 14">
              <a:extLst>
                <a:ext uri="{FF2B5EF4-FFF2-40B4-BE49-F238E27FC236}">
                  <a16:creationId xmlns:a16="http://schemas.microsoft.com/office/drawing/2014/main" id="{2A3D0825-1551-4DE5-BD0E-4C0D41D1E984}"/>
                </a:ext>
              </a:extLst>
            </p:cNvPr>
            <p:cNvSpPr/>
            <p:nvPr userDrawn="1"/>
          </p:nvSpPr>
          <p:spPr>
            <a:xfrm>
              <a:off x="9666516" y="508050"/>
              <a:ext cx="2416629" cy="71839"/>
            </a:xfrm>
            <a:prstGeom prst="rect">
              <a:avLst/>
            </a:prstGeom>
            <a:solidFill>
              <a:srgbClr val="AEDD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grpSp>
      <p:pic>
        <p:nvPicPr>
          <p:cNvPr id="13" name="Picture 12" descr="Text&#10;&#10;Description automatically generated">
            <a:extLst>
              <a:ext uri="{FF2B5EF4-FFF2-40B4-BE49-F238E27FC236}">
                <a16:creationId xmlns:a16="http://schemas.microsoft.com/office/drawing/2014/main" id="{7B50931E-2EBE-4B9A-87D2-81207D1EFE30}"/>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40533" y="5918199"/>
            <a:ext cx="2139100" cy="803275"/>
          </a:xfrm>
          <a:prstGeom prst="rect">
            <a:avLst/>
          </a:prstGeom>
        </p:spPr>
      </p:pic>
      <p:sp>
        <p:nvSpPr>
          <p:cNvPr id="2" name="Title Placeholder 1">
            <a:extLst>
              <a:ext uri="{FF2B5EF4-FFF2-40B4-BE49-F238E27FC236}">
                <a16:creationId xmlns:a16="http://schemas.microsoft.com/office/drawing/2014/main" id="{991C2E39-81A1-4664-BB51-1CA2B869B103}"/>
              </a:ext>
            </a:extLst>
          </p:cNvPr>
          <p:cNvSpPr>
            <a:spLocks noGrp="1"/>
          </p:cNvSpPr>
          <p:nvPr>
            <p:ph type="title"/>
          </p:nvPr>
        </p:nvSpPr>
        <p:spPr>
          <a:xfrm>
            <a:off x="838200" y="238125"/>
            <a:ext cx="10515600" cy="70245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6C1C455-AA5E-419F-B62C-4ED87EAE3D69}"/>
              </a:ext>
            </a:extLst>
          </p:cNvPr>
          <p:cNvSpPr>
            <a:spLocks noGrp="1"/>
          </p:cNvSpPr>
          <p:nvPr>
            <p:ph type="body" idx="1"/>
          </p:nvPr>
        </p:nvSpPr>
        <p:spPr>
          <a:xfrm>
            <a:off x="838200" y="1600200"/>
            <a:ext cx="10515600" cy="4317999"/>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8D3C611C-30A4-4F04-8ED3-9DAD22433B84}"/>
              </a:ext>
            </a:extLst>
          </p:cNvPr>
          <p:cNvSpPr>
            <a:spLocks noGrp="1"/>
          </p:cNvSpPr>
          <p:nvPr>
            <p:ph type="ftr" sz="quarter" idx="3"/>
          </p:nvPr>
        </p:nvSpPr>
        <p:spPr>
          <a:xfrm>
            <a:off x="4680857" y="6410780"/>
            <a:ext cx="6395357" cy="365125"/>
          </a:xfrm>
          <a:prstGeom prst="rect">
            <a:avLst/>
          </a:prstGeom>
        </p:spPr>
        <p:txBody>
          <a:bodyPr vert="horz" lIns="91440" tIns="45720" rIns="91440" bIns="45720" rtlCol="0" anchor="ctr"/>
          <a:lstStyle>
            <a:lvl1pPr algn="r">
              <a:defRPr sz="1200">
                <a:solidFill>
                  <a:schemeClr val="accent1"/>
                </a:solidFill>
                <a:latin typeface="Century Gothic" panose="020B0502020202020204" pitchFamily="34" charset="0"/>
              </a:defRPr>
            </a:lvl1pPr>
          </a:lstStyle>
          <a:p>
            <a:r>
              <a:rPr lang="en-US" dirty="0"/>
              <a:t>Hand Hygiene</a:t>
            </a:r>
          </a:p>
        </p:txBody>
      </p:sp>
      <p:sp>
        <p:nvSpPr>
          <p:cNvPr id="6" name="Slide Number Placeholder 5">
            <a:extLst>
              <a:ext uri="{FF2B5EF4-FFF2-40B4-BE49-F238E27FC236}">
                <a16:creationId xmlns:a16="http://schemas.microsoft.com/office/drawing/2014/main" id="{79B5286E-42F1-4E16-BED0-F8917B0AF489}"/>
              </a:ext>
            </a:extLst>
          </p:cNvPr>
          <p:cNvSpPr>
            <a:spLocks noGrp="1"/>
          </p:cNvSpPr>
          <p:nvPr>
            <p:ph type="sldNum" sz="quarter" idx="4"/>
          </p:nvPr>
        </p:nvSpPr>
        <p:spPr>
          <a:xfrm>
            <a:off x="11353800" y="6410780"/>
            <a:ext cx="620486" cy="365125"/>
          </a:xfrm>
          <a:prstGeom prst="rect">
            <a:avLst/>
          </a:prstGeom>
        </p:spPr>
        <p:txBody>
          <a:bodyPr vert="horz" lIns="91440" tIns="45720" rIns="91440" bIns="45720" rtlCol="0" anchor="ctr"/>
          <a:lstStyle>
            <a:lvl1pPr algn="r">
              <a:defRPr sz="1200">
                <a:solidFill>
                  <a:schemeClr val="accent1"/>
                </a:solidFill>
                <a:latin typeface="Century Gothic" panose="020B0502020202020204" pitchFamily="34" charset="0"/>
              </a:defRPr>
            </a:lvl1pPr>
          </a:lstStyle>
          <a:p>
            <a:fld id="{EF026F98-229B-48B0-BECF-EA1F5459ACF1}" type="slidenum">
              <a:rPr lang="en-US" smtClean="0"/>
              <a:pPr/>
              <a:t>‹#›</a:t>
            </a:fld>
            <a:endParaRPr lang="en-US" dirty="0"/>
          </a:p>
        </p:txBody>
      </p:sp>
      <p:sp>
        <p:nvSpPr>
          <p:cNvPr id="4" name="Date Placeholder 3">
            <a:extLst>
              <a:ext uri="{FF2B5EF4-FFF2-40B4-BE49-F238E27FC236}">
                <a16:creationId xmlns:a16="http://schemas.microsoft.com/office/drawing/2014/main" id="{8742E50E-A16E-4403-B0B9-284DF3835470}"/>
              </a:ext>
            </a:extLst>
          </p:cNvPr>
          <p:cNvSpPr>
            <a:spLocks noGrp="1"/>
          </p:cNvSpPr>
          <p:nvPr>
            <p:ph type="dt" sz="half" idx="2"/>
          </p:nvPr>
        </p:nvSpPr>
        <p:spPr>
          <a:xfrm>
            <a:off x="2615778" y="6410779"/>
            <a:ext cx="1787494" cy="365125"/>
          </a:xfrm>
          <a:prstGeom prst="rect">
            <a:avLst/>
          </a:prstGeom>
        </p:spPr>
        <p:txBody>
          <a:bodyPr vert="horz" lIns="91440" tIns="45720" rIns="91440" bIns="45720" rtlCol="0" anchor="ctr"/>
          <a:lstStyle>
            <a:lvl1pPr algn="r">
              <a:defRPr sz="1200">
                <a:solidFill>
                  <a:schemeClr val="accent1"/>
                </a:solidFill>
                <a:latin typeface="Century Gothic" panose="020B0502020202020204" pitchFamily="34" charset="0"/>
              </a:defRPr>
            </a:lvl1pPr>
          </a:lstStyle>
          <a:p>
            <a:fld id="{5AF263BD-8129-478C-9776-4FDB12B3D65A}" type="datetime1">
              <a:rPr lang="en-US" smtClean="0"/>
              <a:t>9/14/2021</a:t>
            </a:fld>
            <a:endParaRPr lang="en-US" dirty="0"/>
          </a:p>
        </p:txBody>
      </p:sp>
    </p:spTree>
    <p:extLst>
      <p:ext uri="{BB962C8B-B14F-4D97-AF65-F5344CB8AC3E}">
        <p14:creationId xmlns:p14="http://schemas.microsoft.com/office/powerpoint/2010/main" val="14639310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84" r:id="rId7"/>
    <p:sldLayoutId id="2147483685" r:id="rId8"/>
    <p:sldLayoutId id="2147483686" r:id="rId9"/>
    <p:sldLayoutId id="2147483687" r:id="rId10"/>
    <p:sldLayoutId id="2147483671" r:id="rId11"/>
    <p:sldLayoutId id="2147483688" r:id="rId12"/>
  </p:sldLayoutIdLst>
  <p:hf hdr="0" dt="0"/>
  <p:txStyles>
    <p:titleStyle>
      <a:lvl1pPr algn="l" defTabSz="914400" rtl="0" eaLnBrk="1" latinLnBrk="0" hangingPunct="1">
        <a:lnSpc>
          <a:spcPct val="90000"/>
        </a:lnSpc>
        <a:spcBef>
          <a:spcPct val="0"/>
        </a:spcBef>
        <a:buNone/>
        <a:defRPr sz="3000" b="1" kern="1200" cap="all" baseline="0">
          <a:solidFill>
            <a:schemeClr val="bg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5000"/>
        </a:lnSpc>
        <a:spcBef>
          <a:spcPts val="12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5000"/>
        </a:lnSpc>
        <a:spcBef>
          <a:spcPts val="500"/>
        </a:spcBef>
        <a:buClrTx/>
        <a:buSzPct val="90000"/>
        <a:buFont typeface="Wingdings" panose="05000000000000000000" pitchFamily="2" charset="2"/>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5000"/>
        </a:lnSpc>
        <a:spcBef>
          <a:spcPts val="500"/>
        </a:spcBef>
        <a:buFont typeface="Courier New" panose="02070309020205020404" pitchFamily="49" charset="0"/>
        <a:buChar char="o"/>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5000"/>
        </a:lnSpc>
        <a:spcBef>
          <a:spcPts val="500"/>
        </a:spcBef>
        <a:buFont typeface="Century Gothic" panose="020B0502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5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8.xml"/><Relationship Id="rId1" Type="http://schemas.openxmlformats.org/officeDocument/2006/relationships/tags" Target="../tags/tag9.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1.xml"/><Relationship Id="rId1" Type="http://schemas.openxmlformats.org/officeDocument/2006/relationships/tags" Target="../tags/tag1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0.xml"/><Relationship Id="rId1" Type="http://schemas.openxmlformats.org/officeDocument/2006/relationships/tags" Target="../tags/tag1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6.xml.rels><?xml version="1.0" encoding="UTF-8" standalone="yes"?>
<Relationships xmlns="http://schemas.openxmlformats.org/package/2006/relationships"><Relationship Id="rId8" Type="http://schemas.openxmlformats.org/officeDocument/2006/relationships/hyperlink" Target="https://tools.cdc.gov/campaignproxyservice/subscriptions.aspx?topic_id=USCDC_2104" TargetMode="External"/><Relationship Id="rId3" Type="http://schemas.openxmlformats.org/officeDocument/2006/relationships/notesSlide" Target="../notesSlides/notesSlide16.xml"/><Relationship Id="rId7" Type="http://schemas.openxmlformats.org/officeDocument/2006/relationships/hyperlink" Target="https://www.youtube.com/playlist?list=PLvrp9iOILTQZQGtDnSDGViKDdRtIc13VX" TargetMode="External"/><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hyperlink" Target="https://twitter.com/CDC_Firstline" TargetMode="External"/><Relationship Id="rId5" Type="http://schemas.openxmlformats.org/officeDocument/2006/relationships/hyperlink" Target="https://www.facebook.com/CDCProjectFirstline" TargetMode="External"/><Relationship Id="rId4" Type="http://schemas.openxmlformats.org/officeDocument/2006/relationships/hyperlink" Target="https://www.cdc.gov/infectioncontrol/projectfirstline/index.html" TargetMode="Externa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16.xm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5.xml"/><Relationship Id="rId5" Type="http://schemas.openxmlformats.org/officeDocument/2006/relationships/image" Target="../media/image7.png"/><Relationship Id="rId4" Type="http://schemas.openxmlformats.org/officeDocument/2006/relationships/hyperlink" Target="http://bit.ly/WhatIsSourceControl"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9.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6FDAB6A7-F2B8-4DDC-AFB8-7D7006A692D8}"/>
              </a:ext>
            </a:extLst>
          </p:cNvPr>
          <p:cNvSpPr>
            <a:spLocks noGrp="1"/>
          </p:cNvSpPr>
          <p:nvPr>
            <p:ph type="ctrTitle"/>
          </p:nvPr>
        </p:nvSpPr>
        <p:spPr>
          <a:xfrm>
            <a:off x="673100" y="1122363"/>
            <a:ext cx="6229350" cy="2387600"/>
          </a:xfrm>
        </p:spPr>
        <p:txBody>
          <a:bodyPr/>
          <a:lstStyle/>
          <a:p>
            <a:r>
              <a:rPr lang="en-US" dirty="0">
                <a:solidFill>
                  <a:srgbClr val="F4DF4D"/>
                </a:solidFill>
              </a:rPr>
              <a:t>Topic 13:</a:t>
            </a:r>
            <a:r>
              <a:rPr lang="en-US" dirty="0"/>
              <a:t>	</a:t>
            </a:r>
            <a:br>
              <a:rPr lang="en-US" dirty="0"/>
            </a:br>
            <a:r>
              <a:rPr lang="en-US" dirty="0"/>
              <a:t>Source control</a:t>
            </a:r>
          </a:p>
        </p:txBody>
      </p:sp>
      <p:sp>
        <p:nvSpPr>
          <p:cNvPr id="23" name="Subtitle 22">
            <a:extLst>
              <a:ext uri="{FF2B5EF4-FFF2-40B4-BE49-F238E27FC236}">
                <a16:creationId xmlns:a16="http://schemas.microsoft.com/office/drawing/2014/main" id="{83E8E6B0-B8BA-427C-9E26-61A1BD61FD9A}"/>
              </a:ext>
            </a:extLst>
          </p:cNvPr>
          <p:cNvSpPr>
            <a:spLocks noGrp="1"/>
          </p:cNvSpPr>
          <p:nvPr>
            <p:ph type="subTitle" idx="1"/>
          </p:nvPr>
        </p:nvSpPr>
        <p:spPr>
          <a:xfrm>
            <a:off x="7471065" y="5865121"/>
            <a:ext cx="4247962" cy="583806"/>
          </a:xfrm>
        </p:spPr>
        <p:txBody>
          <a:bodyPr/>
          <a:lstStyle/>
          <a:p>
            <a:pPr algn="r"/>
            <a:r>
              <a:rPr lang="en-US" dirty="0">
                <a:solidFill>
                  <a:srgbClr val="595959"/>
                </a:solidFill>
              </a:rPr>
              <a:t> [Date of Training]</a:t>
            </a:r>
          </a:p>
        </p:txBody>
      </p:sp>
      <p:pic>
        <p:nvPicPr>
          <p:cNvPr id="4" name="Picture 3" descr="Logo: Project Firstline - &#10;CDC's National Training Collaborative for Healthcare Infection Prevention &amp; Control">
            <a:extLst>
              <a:ext uri="{FF2B5EF4-FFF2-40B4-BE49-F238E27FC236}">
                <a16:creationId xmlns:a16="http://schemas.microsoft.com/office/drawing/2014/main" id="{AB387948-8BF3-49DB-BBEF-CB1F4B1762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973" y="5554857"/>
            <a:ext cx="2644007" cy="992878"/>
          </a:xfrm>
          <a:prstGeom prst="rect">
            <a:avLst/>
          </a:prstGeom>
        </p:spPr>
      </p:pic>
    </p:spTree>
    <p:custDataLst>
      <p:tags r:id="rId1"/>
    </p:custDataLst>
    <p:extLst>
      <p:ext uri="{BB962C8B-B14F-4D97-AF65-F5344CB8AC3E}">
        <p14:creationId xmlns:p14="http://schemas.microsoft.com/office/powerpoint/2010/main" val="546673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7BA2D-7932-49A9-AE4F-08327585AF06}"/>
              </a:ext>
            </a:extLst>
          </p:cNvPr>
          <p:cNvSpPr>
            <a:spLocks noGrp="1"/>
          </p:cNvSpPr>
          <p:nvPr>
            <p:ph type="title"/>
          </p:nvPr>
        </p:nvSpPr>
        <p:spPr>
          <a:xfrm>
            <a:off x="839788" y="457199"/>
            <a:ext cx="3932237" cy="3457977"/>
          </a:xfrm>
        </p:spPr>
        <p:txBody>
          <a:bodyPr/>
          <a:lstStyle/>
          <a:p>
            <a:r>
              <a:rPr lang="en-US" sz="3600" b="0" dirty="0"/>
              <a:t>How can </a:t>
            </a:r>
            <a:r>
              <a:rPr lang="en-US" sz="3600" dirty="0"/>
              <a:t>masks</a:t>
            </a:r>
            <a:r>
              <a:rPr lang="en-US" sz="3600" b="0" dirty="0"/>
              <a:t> stop germs at the source?</a:t>
            </a:r>
          </a:p>
        </p:txBody>
      </p:sp>
      <p:sp>
        <p:nvSpPr>
          <p:cNvPr id="4" name="Slide Number Placeholder 3">
            <a:extLst>
              <a:ext uri="{FF2B5EF4-FFF2-40B4-BE49-F238E27FC236}">
                <a16:creationId xmlns:a16="http://schemas.microsoft.com/office/drawing/2014/main" id="{95C9ED47-1C22-44AA-A137-F91B7D42EDEA}"/>
              </a:ext>
            </a:extLst>
          </p:cNvPr>
          <p:cNvSpPr>
            <a:spLocks noGrp="1"/>
          </p:cNvSpPr>
          <p:nvPr>
            <p:ph type="sldNum" sz="quarter" idx="12"/>
          </p:nvPr>
        </p:nvSpPr>
        <p:spPr/>
        <p:txBody>
          <a:bodyPr/>
          <a:lstStyle/>
          <a:p>
            <a:fld id="{82640534-B2B5-4A62-BCD9-9076A5F4FB69}" type="slidenum">
              <a:rPr lang="en-US" smtClean="0"/>
              <a:pPr/>
              <a:t>10</a:t>
            </a:fld>
            <a:endParaRPr lang="en-US" dirty="0"/>
          </a:p>
        </p:txBody>
      </p:sp>
    </p:spTree>
    <p:custDataLst>
      <p:tags r:id="rId1"/>
    </p:custDataLst>
    <p:extLst>
      <p:ext uri="{BB962C8B-B14F-4D97-AF65-F5344CB8AC3E}">
        <p14:creationId xmlns:p14="http://schemas.microsoft.com/office/powerpoint/2010/main" val="34290968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C84F3-71FF-4C1E-8FEF-CF3DD6F6E456}"/>
              </a:ext>
            </a:extLst>
          </p:cNvPr>
          <p:cNvSpPr>
            <a:spLocks noGrp="1"/>
          </p:cNvSpPr>
          <p:nvPr>
            <p:ph type="title"/>
          </p:nvPr>
        </p:nvSpPr>
        <p:spPr/>
        <p:txBody>
          <a:bodyPr/>
          <a:lstStyle/>
          <a:p>
            <a:r>
              <a:rPr lang="en-US" dirty="0"/>
              <a:t>Source control tips: Masks </a:t>
            </a:r>
          </a:p>
        </p:txBody>
      </p:sp>
      <p:sp>
        <p:nvSpPr>
          <p:cNvPr id="3" name="Content Placeholder 2">
            <a:extLst>
              <a:ext uri="{FF2B5EF4-FFF2-40B4-BE49-F238E27FC236}">
                <a16:creationId xmlns:a16="http://schemas.microsoft.com/office/drawing/2014/main" id="{5E01005F-E79D-4E2D-AE92-B1BEC4D6F35A}"/>
              </a:ext>
            </a:extLst>
          </p:cNvPr>
          <p:cNvSpPr>
            <a:spLocks noGrp="1"/>
          </p:cNvSpPr>
          <p:nvPr>
            <p:ph idx="1"/>
          </p:nvPr>
        </p:nvSpPr>
        <p:spPr>
          <a:xfrm>
            <a:off x="616541" y="2158520"/>
            <a:ext cx="4064316" cy="3343784"/>
          </a:xfrm>
        </p:spPr>
        <p:txBody>
          <a:bodyPr/>
          <a:lstStyle/>
          <a:p>
            <a:pPr marL="0" indent="0">
              <a:buNone/>
            </a:pPr>
            <a:r>
              <a:rPr lang="en-US" b="1" dirty="0">
                <a:solidFill>
                  <a:schemeClr val="accent1"/>
                </a:solidFill>
              </a:rPr>
              <a:t>Wear a mask that </a:t>
            </a:r>
          </a:p>
          <a:p>
            <a:r>
              <a:rPr lang="en-US" dirty="0"/>
              <a:t>Fits snugly around the cheeks and chin without gaps at the edges </a:t>
            </a:r>
          </a:p>
          <a:p>
            <a:r>
              <a:rPr lang="en-US" dirty="0"/>
              <a:t>Covers your mouth and nose </a:t>
            </a:r>
          </a:p>
        </p:txBody>
      </p:sp>
      <p:sp>
        <p:nvSpPr>
          <p:cNvPr id="6" name="Rectangle 5" descr="A person wearing a poorly fitting mask that is not snug around the cheeks and chin">
            <a:extLst>
              <a:ext uri="{FF2B5EF4-FFF2-40B4-BE49-F238E27FC236}">
                <a16:creationId xmlns:a16="http://schemas.microsoft.com/office/drawing/2014/main" id="{43ADA008-C8E8-463C-9107-05B3CA56DDFC}"/>
              </a:ext>
            </a:extLst>
          </p:cNvPr>
          <p:cNvSpPr/>
          <p:nvPr/>
        </p:nvSpPr>
        <p:spPr>
          <a:xfrm>
            <a:off x="5062653" y="2430965"/>
            <a:ext cx="3155795" cy="26985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descr="A person wearing a poorly fitting mask that is not snug around the cheeks and chin">
            <a:extLst>
              <a:ext uri="{FF2B5EF4-FFF2-40B4-BE49-F238E27FC236}">
                <a16:creationId xmlns:a16="http://schemas.microsoft.com/office/drawing/2014/main" id="{05B92BD6-4F20-4E15-B529-7B2F334A4FDF}"/>
              </a:ext>
            </a:extLst>
          </p:cNvPr>
          <p:cNvSpPr/>
          <p:nvPr/>
        </p:nvSpPr>
        <p:spPr>
          <a:xfrm>
            <a:off x="8407506" y="2430964"/>
            <a:ext cx="3155795" cy="26985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96B40A60-66D3-4D02-8332-328B94D389F2}"/>
              </a:ext>
            </a:extLst>
          </p:cNvPr>
          <p:cNvSpPr>
            <a:spLocks noGrp="1"/>
          </p:cNvSpPr>
          <p:nvPr>
            <p:ph type="ftr" sz="quarter" idx="11"/>
          </p:nvPr>
        </p:nvSpPr>
        <p:spPr/>
        <p:txBody>
          <a:bodyPr/>
          <a:lstStyle/>
          <a:p>
            <a:r>
              <a:rPr lang="en-US" dirty="0"/>
              <a:t>Source Control</a:t>
            </a:r>
          </a:p>
        </p:txBody>
      </p:sp>
      <p:sp>
        <p:nvSpPr>
          <p:cNvPr id="5" name="Slide Number Placeholder 4">
            <a:extLst>
              <a:ext uri="{FF2B5EF4-FFF2-40B4-BE49-F238E27FC236}">
                <a16:creationId xmlns:a16="http://schemas.microsoft.com/office/drawing/2014/main" id="{03A3A16E-F68E-43EA-A566-43CF9AF75590}"/>
              </a:ext>
            </a:extLst>
          </p:cNvPr>
          <p:cNvSpPr>
            <a:spLocks noGrp="1"/>
          </p:cNvSpPr>
          <p:nvPr>
            <p:ph type="sldNum" sz="quarter" idx="12"/>
          </p:nvPr>
        </p:nvSpPr>
        <p:spPr/>
        <p:txBody>
          <a:bodyPr/>
          <a:lstStyle/>
          <a:p>
            <a:fld id="{EF026F98-229B-48B0-BECF-EA1F5459ACF1}" type="slidenum">
              <a:rPr lang="en-US" smtClean="0"/>
              <a:t>11</a:t>
            </a:fld>
            <a:endParaRPr lang="en-US" dirty="0"/>
          </a:p>
        </p:txBody>
      </p:sp>
    </p:spTree>
    <p:custDataLst>
      <p:tags r:id="rId1"/>
    </p:custDataLst>
    <p:extLst>
      <p:ext uri="{BB962C8B-B14F-4D97-AF65-F5344CB8AC3E}">
        <p14:creationId xmlns:p14="http://schemas.microsoft.com/office/powerpoint/2010/main" val="38294881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C84F3-71FF-4C1E-8FEF-CF3DD6F6E456}"/>
              </a:ext>
            </a:extLst>
          </p:cNvPr>
          <p:cNvSpPr>
            <a:spLocks noGrp="1"/>
          </p:cNvSpPr>
          <p:nvPr>
            <p:ph type="title"/>
          </p:nvPr>
        </p:nvSpPr>
        <p:spPr/>
        <p:txBody>
          <a:bodyPr/>
          <a:lstStyle/>
          <a:p>
            <a:r>
              <a:rPr lang="en-US" dirty="0"/>
              <a:t>Source control tips: </a:t>
            </a:r>
            <a:r>
              <a:rPr lang="en-US" cap="none" dirty="0"/>
              <a:t>N95s </a:t>
            </a:r>
            <a:endParaRPr lang="en-US" dirty="0"/>
          </a:p>
        </p:txBody>
      </p:sp>
      <p:sp>
        <p:nvSpPr>
          <p:cNvPr id="3" name="Content Placeholder 2">
            <a:extLst>
              <a:ext uri="{FF2B5EF4-FFF2-40B4-BE49-F238E27FC236}">
                <a16:creationId xmlns:a16="http://schemas.microsoft.com/office/drawing/2014/main" id="{5E01005F-E79D-4E2D-AE92-B1BEC4D6F35A}"/>
              </a:ext>
            </a:extLst>
          </p:cNvPr>
          <p:cNvSpPr>
            <a:spLocks noGrp="1"/>
          </p:cNvSpPr>
          <p:nvPr>
            <p:ph idx="1"/>
          </p:nvPr>
        </p:nvSpPr>
        <p:spPr>
          <a:xfrm>
            <a:off x="838199" y="2061538"/>
            <a:ext cx="4107511" cy="3475119"/>
          </a:xfrm>
        </p:spPr>
        <p:txBody>
          <a:bodyPr/>
          <a:lstStyle/>
          <a:p>
            <a:r>
              <a:rPr lang="en-US" dirty="0"/>
              <a:t>N95s protect you from breathing in respiratory droplets.</a:t>
            </a:r>
          </a:p>
          <a:p>
            <a:r>
              <a:rPr lang="en-US" dirty="0"/>
              <a:t>Most N95s also block your respiratory droplets from being breathed out into the air. </a:t>
            </a:r>
          </a:p>
        </p:txBody>
      </p:sp>
      <p:sp>
        <p:nvSpPr>
          <p:cNvPr id="6" name="Rectangle 5" descr="A person wearing an N95">
            <a:extLst>
              <a:ext uri="{FF2B5EF4-FFF2-40B4-BE49-F238E27FC236}">
                <a16:creationId xmlns:a16="http://schemas.microsoft.com/office/drawing/2014/main" id="{57379C29-1E6C-4BDC-99AA-5A705C8FB48E}"/>
              </a:ext>
            </a:extLst>
          </p:cNvPr>
          <p:cNvSpPr/>
          <p:nvPr/>
        </p:nvSpPr>
        <p:spPr>
          <a:xfrm>
            <a:off x="5920784" y="1650379"/>
            <a:ext cx="5155430" cy="46612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96B40A60-66D3-4D02-8332-328B94D389F2}"/>
              </a:ext>
            </a:extLst>
          </p:cNvPr>
          <p:cNvSpPr>
            <a:spLocks noGrp="1"/>
          </p:cNvSpPr>
          <p:nvPr>
            <p:ph type="ftr" sz="quarter" idx="11"/>
          </p:nvPr>
        </p:nvSpPr>
        <p:spPr/>
        <p:txBody>
          <a:bodyPr/>
          <a:lstStyle/>
          <a:p>
            <a:r>
              <a:rPr lang="en-US" dirty="0"/>
              <a:t>Source Control</a:t>
            </a:r>
          </a:p>
        </p:txBody>
      </p:sp>
      <p:sp>
        <p:nvSpPr>
          <p:cNvPr id="5" name="Slide Number Placeholder 4">
            <a:extLst>
              <a:ext uri="{FF2B5EF4-FFF2-40B4-BE49-F238E27FC236}">
                <a16:creationId xmlns:a16="http://schemas.microsoft.com/office/drawing/2014/main" id="{03A3A16E-F68E-43EA-A566-43CF9AF75590}"/>
              </a:ext>
            </a:extLst>
          </p:cNvPr>
          <p:cNvSpPr>
            <a:spLocks noGrp="1"/>
          </p:cNvSpPr>
          <p:nvPr>
            <p:ph type="sldNum" sz="quarter" idx="12"/>
          </p:nvPr>
        </p:nvSpPr>
        <p:spPr/>
        <p:txBody>
          <a:bodyPr/>
          <a:lstStyle/>
          <a:p>
            <a:fld id="{EF026F98-229B-48B0-BECF-EA1F5459ACF1}" type="slidenum">
              <a:rPr lang="en-US" smtClean="0"/>
              <a:t>12</a:t>
            </a:fld>
            <a:endParaRPr lang="en-US" dirty="0"/>
          </a:p>
        </p:txBody>
      </p:sp>
    </p:spTree>
    <p:custDataLst>
      <p:tags r:id="rId1"/>
    </p:custDataLst>
    <p:extLst>
      <p:ext uri="{BB962C8B-B14F-4D97-AF65-F5344CB8AC3E}">
        <p14:creationId xmlns:p14="http://schemas.microsoft.com/office/powerpoint/2010/main" val="38486215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CAC73D2-A1FB-454A-9DE6-3BE40DCF7EBA}"/>
              </a:ext>
            </a:extLst>
          </p:cNvPr>
          <p:cNvSpPr>
            <a:spLocks noGrp="1"/>
          </p:cNvSpPr>
          <p:nvPr>
            <p:ph type="title"/>
          </p:nvPr>
        </p:nvSpPr>
        <p:spPr/>
        <p:txBody>
          <a:bodyPr/>
          <a:lstStyle/>
          <a:p>
            <a:r>
              <a:rPr lang="en-US" dirty="0"/>
              <a:t>Reflection</a:t>
            </a:r>
          </a:p>
        </p:txBody>
      </p:sp>
      <p:sp>
        <p:nvSpPr>
          <p:cNvPr id="3" name="Slide Number Placeholder 2">
            <a:extLst>
              <a:ext uri="{FF2B5EF4-FFF2-40B4-BE49-F238E27FC236}">
                <a16:creationId xmlns:a16="http://schemas.microsoft.com/office/drawing/2014/main" id="{1DF41F16-2769-4B76-A041-30820A44C9DB}"/>
              </a:ext>
            </a:extLst>
          </p:cNvPr>
          <p:cNvSpPr>
            <a:spLocks noGrp="1"/>
          </p:cNvSpPr>
          <p:nvPr>
            <p:ph type="sldNum" sz="quarter" idx="12"/>
          </p:nvPr>
        </p:nvSpPr>
        <p:spPr/>
        <p:txBody>
          <a:bodyPr/>
          <a:lstStyle/>
          <a:p>
            <a:fld id="{EF026F98-229B-48B0-BECF-EA1F5459ACF1}" type="slidenum">
              <a:rPr lang="en-US" smtClean="0"/>
              <a:t>13</a:t>
            </a:fld>
            <a:endParaRPr lang="en-US" dirty="0"/>
          </a:p>
        </p:txBody>
      </p:sp>
    </p:spTree>
    <p:custDataLst>
      <p:tags r:id="rId1"/>
    </p:custDataLst>
    <p:extLst>
      <p:ext uri="{BB962C8B-B14F-4D97-AF65-F5344CB8AC3E}">
        <p14:creationId xmlns:p14="http://schemas.microsoft.com/office/powerpoint/2010/main" val="23316133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F6123D-6F2B-4167-A245-02174764D329}"/>
              </a:ext>
            </a:extLst>
          </p:cNvPr>
          <p:cNvSpPr>
            <a:spLocks noGrp="1"/>
          </p:cNvSpPr>
          <p:nvPr>
            <p:ph type="title"/>
          </p:nvPr>
        </p:nvSpPr>
        <p:spPr>
          <a:xfrm>
            <a:off x="869285" y="2116393"/>
            <a:ext cx="3932237" cy="1600200"/>
          </a:xfrm>
        </p:spPr>
        <p:txBody>
          <a:bodyPr vert="horz" lIns="91440" tIns="45720" rIns="91440" bIns="45720" rtlCol="0" anchor="b">
            <a:noAutofit/>
          </a:bodyPr>
          <a:lstStyle/>
          <a:p>
            <a:r>
              <a:rPr lang="en-US" sz="3600" b="0" dirty="0"/>
              <a:t>Questions?</a:t>
            </a:r>
          </a:p>
        </p:txBody>
      </p:sp>
      <p:sp>
        <p:nvSpPr>
          <p:cNvPr id="2" name="Slide Number Placeholder 1">
            <a:extLst>
              <a:ext uri="{FF2B5EF4-FFF2-40B4-BE49-F238E27FC236}">
                <a16:creationId xmlns:a16="http://schemas.microsoft.com/office/drawing/2014/main" id="{141C3F12-B353-4EEF-BF3A-3F11C97B258A}"/>
              </a:ext>
            </a:extLst>
          </p:cNvPr>
          <p:cNvSpPr>
            <a:spLocks noGrp="1"/>
          </p:cNvSpPr>
          <p:nvPr>
            <p:ph type="sldNum" sz="quarter" idx="12"/>
          </p:nvPr>
        </p:nvSpPr>
        <p:spPr>
          <a:xfrm>
            <a:off x="11303000" y="6410780"/>
            <a:ext cx="620486" cy="365125"/>
          </a:xfrm>
        </p:spPr>
        <p:txBody>
          <a:bodyPr/>
          <a:lstStyle/>
          <a:p>
            <a:fld id="{82640534-B2B5-4A62-BCD9-9076A5F4FB69}" type="slidenum">
              <a:rPr lang="en-US" smtClean="0"/>
              <a:pPr/>
              <a:t>14</a:t>
            </a:fld>
            <a:endParaRPr lang="en-US" dirty="0"/>
          </a:p>
        </p:txBody>
      </p:sp>
    </p:spTree>
    <p:custDataLst>
      <p:tags r:id="rId1"/>
    </p:custDataLst>
    <p:extLst>
      <p:ext uri="{BB962C8B-B14F-4D97-AF65-F5344CB8AC3E}">
        <p14:creationId xmlns:p14="http://schemas.microsoft.com/office/powerpoint/2010/main" val="954601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F56DA-FCDF-474E-8A02-FCA5F4E07ACF}"/>
              </a:ext>
            </a:extLst>
          </p:cNvPr>
          <p:cNvSpPr>
            <a:spLocks noGrp="1"/>
          </p:cNvSpPr>
          <p:nvPr>
            <p:ph type="title"/>
          </p:nvPr>
        </p:nvSpPr>
        <p:spPr>
          <a:xfrm>
            <a:off x="838200" y="238125"/>
            <a:ext cx="10515600" cy="702457"/>
          </a:xfrm>
        </p:spPr>
        <p:txBody>
          <a:bodyPr/>
          <a:lstStyle/>
          <a:p>
            <a:r>
              <a:rPr lang="en-US" dirty="0"/>
              <a:t>Key takeaways</a:t>
            </a:r>
          </a:p>
        </p:txBody>
      </p:sp>
      <p:sp>
        <p:nvSpPr>
          <p:cNvPr id="3" name="Content Placeholder 2">
            <a:extLst>
              <a:ext uri="{FF2B5EF4-FFF2-40B4-BE49-F238E27FC236}">
                <a16:creationId xmlns:a16="http://schemas.microsoft.com/office/drawing/2014/main" id="{D1F936BD-41C4-4E6E-AA0C-8118CB4A42C8}"/>
              </a:ext>
            </a:extLst>
          </p:cNvPr>
          <p:cNvSpPr>
            <a:spLocks noGrp="1"/>
          </p:cNvSpPr>
          <p:nvPr>
            <p:ph idx="1"/>
          </p:nvPr>
        </p:nvSpPr>
        <p:spPr>
          <a:xfrm>
            <a:off x="838199" y="1600200"/>
            <a:ext cx="10702771" cy="4318000"/>
          </a:xfrm>
        </p:spPr>
        <p:txBody>
          <a:bodyPr/>
          <a:lstStyle/>
          <a:p>
            <a:r>
              <a:rPr lang="en-US" sz="2400" dirty="0"/>
              <a:t>Source control keeps germs from spreading by stopping them at their source, before they can spread to other people.</a:t>
            </a:r>
          </a:p>
          <a:p>
            <a:r>
              <a:rPr lang="en-US" sz="2400" dirty="0"/>
              <a:t>Source control is an important tool to reduce the spread of COVID-19 and other respiratory infections as well as other diseases.</a:t>
            </a:r>
          </a:p>
          <a:p>
            <a:r>
              <a:rPr lang="en-US" sz="2400" dirty="0"/>
              <a:t>For COVID-19, source control focuses on covering your nose and mouth with a mask to keep your respiratory droplets out of the air.</a:t>
            </a:r>
          </a:p>
          <a:p>
            <a:r>
              <a:rPr lang="en-US" sz="2400" dirty="0"/>
              <a:t>Most N95 respirators used in healthcare not only protect you from virus that your patient is breathing out, but also protect your patients and your colleagues from germs that you might be breathing out. </a:t>
            </a:r>
            <a:endParaRPr lang="en-US" dirty="0"/>
          </a:p>
        </p:txBody>
      </p:sp>
      <p:sp>
        <p:nvSpPr>
          <p:cNvPr id="4" name="Footer Placeholder 3">
            <a:extLst>
              <a:ext uri="{FF2B5EF4-FFF2-40B4-BE49-F238E27FC236}">
                <a16:creationId xmlns:a16="http://schemas.microsoft.com/office/drawing/2014/main" id="{CCABCEAD-84AD-4318-9168-FCE8CDBFC105}"/>
              </a:ext>
            </a:extLst>
          </p:cNvPr>
          <p:cNvSpPr>
            <a:spLocks noGrp="1"/>
          </p:cNvSpPr>
          <p:nvPr>
            <p:ph type="ftr" sz="quarter" idx="11"/>
          </p:nvPr>
        </p:nvSpPr>
        <p:spPr>
          <a:xfrm>
            <a:off x="4680857" y="6410780"/>
            <a:ext cx="6395357" cy="365125"/>
          </a:xfrm>
        </p:spPr>
        <p:txBody>
          <a:bodyPr/>
          <a:lstStyle/>
          <a:p>
            <a:r>
              <a:rPr lang="fr-FR" dirty="0"/>
              <a:t>Source Control</a:t>
            </a:r>
            <a:endParaRPr lang="en-US" dirty="0"/>
          </a:p>
        </p:txBody>
      </p:sp>
      <p:sp>
        <p:nvSpPr>
          <p:cNvPr id="5" name="Slide Number Placeholder 4">
            <a:extLst>
              <a:ext uri="{FF2B5EF4-FFF2-40B4-BE49-F238E27FC236}">
                <a16:creationId xmlns:a16="http://schemas.microsoft.com/office/drawing/2014/main" id="{412EBCB5-4EE5-4375-80EE-1EC2AB8CF2C6}"/>
              </a:ext>
            </a:extLst>
          </p:cNvPr>
          <p:cNvSpPr>
            <a:spLocks noGrp="1"/>
          </p:cNvSpPr>
          <p:nvPr>
            <p:ph type="sldNum" sz="quarter" idx="12"/>
          </p:nvPr>
        </p:nvSpPr>
        <p:spPr>
          <a:xfrm>
            <a:off x="11353800" y="6410780"/>
            <a:ext cx="620486" cy="365125"/>
          </a:xfrm>
        </p:spPr>
        <p:txBody>
          <a:bodyPr/>
          <a:lstStyle/>
          <a:p>
            <a:fld id="{0921C750-0A2B-4FC2-9266-872E12118BE5}" type="slidenum">
              <a:rPr lang="en-US" smtClean="0"/>
              <a:pPr/>
              <a:t>15</a:t>
            </a:fld>
            <a:endParaRPr lang="en-US" dirty="0"/>
          </a:p>
        </p:txBody>
      </p:sp>
    </p:spTree>
    <p:custDataLst>
      <p:tags r:id="rId1"/>
    </p:custDataLst>
    <p:extLst>
      <p:ext uri="{BB962C8B-B14F-4D97-AF65-F5344CB8AC3E}">
        <p14:creationId xmlns:p14="http://schemas.microsoft.com/office/powerpoint/2010/main" val="20396476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16F7E-43C1-4DEE-BD57-8169CA87CD90}"/>
              </a:ext>
            </a:extLst>
          </p:cNvPr>
          <p:cNvSpPr>
            <a:spLocks noGrp="1"/>
          </p:cNvSpPr>
          <p:nvPr>
            <p:ph type="title"/>
          </p:nvPr>
        </p:nvSpPr>
        <p:spPr/>
        <p:txBody>
          <a:bodyPr/>
          <a:lstStyle/>
          <a:p>
            <a:r>
              <a:rPr lang="en-US" dirty="0"/>
              <a:t>Resources and Future Training sessions</a:t>
            </a:r>
          </a:p>
        </p:txBody>
      </p:sp>
      <p:sp>
        <p:nvSpPr>
          <p:cNvPr id="3" name="Content Placeholder 2">
            <a:extLst>
              <a:ext uri="{FF2B5EF4-FFF2-40B4-BE49-F238E27FC236}">
                <a16:creationId xmlns:a16="http://schemas.microsoft.com/office/drawing/2014/main" id="{BEB2705A-E3E4-4DD0-897C-625940A692B5}"/>
              </a:ext>
            </a:extLst>
          </p:cNvPr>
          <p:cNvSpPr>
            <a:spLocks noGrp="1"/>
          </p:cNvSpPr>
          <p:nvPr>
            <p:ph idx="1"/>
          </p:nvPr>
        </p:nvSpPr>
        <p:spPr/>
        <p:txBody>
          <a:bodyPr>
            <a:normAutofit fontScale="77500" lnSpcReduction="20000"/>
          </a:bodyPr>
          <a:lstStyle/>
          <a:p>
            <a:pPr marL="0" indent="0">
              <a:lnSpc>
                <a:spcPct val="110000"/>
              </a:lnSpc>
              <a:spcBef>
                <a:spcPts val="0"/>
              </a:spcBef>
              <a:buNone/>
            </a:pPr>
            <a:r>
              <a:rPr lang="en-US" sz="2700" dirty="0">
                <a:latin typeface="+mn-lt"/>
              </a:rPr>
              <a:t>Project Firstline on CDC: </a:t>
            </a:r>
          </a:p>
          <a:p>
            <a:pPr marL="0" indent="0">
              <a:lnSpc>
                <a:spcPct val="110000"/>
              </a:lnSpc>
              <a:spcBef>
                <a:spcPts val="0"/>
              </a:spcBef>
              <a:spcAft>
                <a:spcPts val="1200"/>
              </a:spcAft>
              <a:buNone/>
            </a:pPr>
            <a:r>
              <a:rPr lang="en-US" sz="2700" dirty="0">
                <a:latin typeface="+mn-lt"/>
                <a:hlinkClick r:id="rId4"/>
              </a:rPr>
              <a:t>https://www.cdc.gov/infection control/projectfirstline/index.html</a:t>
            </a:r>
            <a:endParaRPr lang="en-US" sz="2700" dirty="0">
              <a:latin typeface="+mn-lt"/>
            </a:endParaRPr>
          </a:p>
          <a:p>
            <a:pPr marL="0" indent="0">
              <a:lnSpc>
                <a:spcPct val="110000"/>
              </a:lnSpc>
              <a:spcBef>
                <a:spcPts val="0"/>
              </a:spcBef>
              <a:buNone/>
            </a:pPr>
            <a:r>
              <a:rPr lang="en-US" sz="2700" dirty="0">
                <a:latin typeface="+mn-lt"/>
              </a:rPr>
              <a:t>CDC’s Project Firstline on Facebook:</a:t>
            </a:r>
          </a:p>
          <a:p>
            <a:pPr marL="0" indent="0">
              <a:lnSpc>
                <a:spcPct val="110000"/>
              </a:lnSpc>
              <a:spcBef>
                <a:spcPts val="0"/>
              </a:spcBef>
              <a:spcAft>
                <a:spcPts val="1200"/>
              </a:spcAft>
              <a:buNone/>
            </a:pPr>
            <a:r>
              <a:rPr lang="en-US" sz="2700" dirty="0">
                <a:latin typeface="+mn-lt"/>
                <a:hlinkClick r:id="rId5"/>
              </a:rPr>
              <a:t>https://www.facebook.com/CDCProjectFirstline</a:t>
            </a:r>
            <a:r>
              <a:rPr lang="en-US" sz="2700" dirty="0">
                <a:latin typeface="+mn-lt"/>
              </a:rPr>
              <a:t> </a:t>
            </a:r>
          </a:p>
          <a:p>
            <a:pPr marL="0" indent="0">
              <a:lnSpc>
                <a:spcPct val="110000"/>
              </a:lnSpc>
              <a:spcBef>
                <a:spcPts val="0"/>
              </a:spcBef>
              <a:buNone/>
            </a:pPr>
            <a:r>
              <a:rPr lang="en-US" sz="2700" dirty="0">
                <a:latin typeface="+mn-lt"/>
              </a:rPr>
              <a:t>CDC’s Project Firstline on Twitter:</a:t>
            </a:r>
          </a:p>
          <a:p>
            <a:pPr marL="0" indent="0">
              <a:lnSpc>
                <a:spcPct val="110000"/>
              </a:lnSpc>
              <a:spcBef>
                <a:spcPts val="0"/>
              </a:spcBef>
              <a:spcAft>
                <a:spcPts val="1200"/>
              </a:spcAft>
              <a:buNone/>
            </a:pPr>
            <a:r>
              <a:rPr lang="en-US" sz="2700" dirty="0">
                <a:latin typeface="+mn-lt"/>
                <a:hlinkClick r:id="rId6"/>
              </a:rPr>
              <a:t>https://twitter.com/CDC_Firstline</a:t>
            </a:r>
            <a:endParaRPr lang="en-US" sz="2700" dirty="0">
              <a:latin typeface="+mn-lt"/>
            </a:endParaRPr>
          </a:p>
          <a:p>
            <a:pPr marL="0" indent="0">
              <a:lnSpc>
                <a:spcPct val="110000"/>
              </a:lnSpc>
              <a:spcBef>
                <a:spcPts val="0"/>
              </a:spcBef>
              <a:buNone/>
            </a:pPr>
            <a:r>
              <a:rPr lang="en-US" sz="2700" dirty="0">
                <a:latin typeface="+mn-lt"/>
              </a:rPr>
              <a:t>Project Firstline Inside Infection Control on YouTube:</a:t>
            </a:r>
          </a:p>
          <a:p>
            <a:pPr marL="0" indent="0">
              <a:lnSpc>
                <a:spcPct val="110000"/>
              </a:lnSpc>
              <a:spcBef>
                <a:spcPts val="0"/>
              </a:spcBef>
              <a:spcAft>
                <a:spcPts val="1200"/>
              </a:spcAft>
              <a:buNone/>
            </a:pPr>
            <a:r>
              <a:rPr lang="en-US" sz="2700" dirty="0">
                <a:latin typeface="+mn-lt"/>
                <a:hlinkClick r:id="rId7"/>
              </a:rPr>
              <a:t>https://www.youtube.com/playlist?list=PLvrp9iOILTQZQGtDnSDGViKDdRtIc13VX</a:t>
            </a:r>
            <a:r>
              <a:rPr lang="en-US" sz="2700" dirty="0">
                <a:latin typeface="+mn-lt"/>
              </a:rPr>
              <a:t> </a:t>
            </a:r>
          </a:p>
          <a:p>
            <a:pPr marL="0" indent="0">
              <a:lnSpc>
                <a:spcPct val="110000"/>
              </a:lnSpc>
              <a:spcBef>
                <a:spcPts val="0"/>
              </a:spcBef>
              <a:buNone/>
            </a:pPr>
            <a:r>
              <a:rPr lang="en-US" sz="2700" dirty="0">
                <a:latin typeface="+mn-lt"/>
              </a:rPr>
              <a:t>To sign up for Project Firstline e-mails, click here: </a:t>
            </a:r>
            <a:r>
              <a:rPr lang="en-US" sz="2700" dirty="0">
                <a:latin typeface="+mn-lt"/>
                <a:hlinkClick r:id="rId8"/>
              </a:rPr>
              <a:t>https://tools.cdc.gov/campaignproxyservice/subscriptions.aspx?topic_id=USCDC_2104</a:t>
            </a:r>
            <a:r>
              <a:rPr lang="en-US" sz="2700" dirty="0">
                <a:latin typeface="+mn-lt"/>
              </a:rPr>
              <a:t>  </a:t>
            </a:r>
            <a:endParaRPr lang="en-US" sz="1100" dirty="0">
              <a:latin typeface="+mn-lt"/>
            </a:endParaRPr>
          </a:p>
        </p:txBody>
      </p:sp>
      <p:sp>
        <p:nvSpPr>
          <p:cNvPr id="7" name="Footer Placeholder 6">
            <a:extLst>
              <a:ext uri="{FF2B5EF4-FFF2-40B4-BE49-F238E27FC236}">
                <a16:creationId xmlns:a16="http://schemas.microsoft.com/office/drawing/2014/main" id="{A9DE9E60-A169-474C-AA93-A5786E3EF469}"/>
              </a:ext>
            </a:extLst>
          </p:cNvPr>
          <p:cNvSpPr>
            <a:spLocks noGrp="1"/>
          </p:cNvSpPr>
          <p:nvPr>
            <p:ph type="ftr" sz="quarter" idx="11"/>
          </p:nvPr>
        </p:nvSpPr>
        <p:spPr>
          <a:prstGeom prst="rect">
            <a:avLst/>
          </a:prstGeom>
        </p:spPr>
        <p:txBody>
          <a:bodyPr/>
          <a:lstStyle/>
          <a:p>
            <a:r>
              <a:rPr lang="en-US" dirty="0"/>
              <a:t>Source Control</a:t>
            </a:r>
          </a:p>
        </p:txBody>
      </p:sp>
      <p:sp>
        <p:nvSpPr>
          <p:cNvPr id="8" name="Slide Number Placeholder 7">
            <a:extLst>
              <a:ext uri="{FF2B5EF4-FFF2-40B4-BE49-F238E27FC236}">
                <a16:creationId xmlns:a16="http://schemas.microsoft.com/office/drawing/2014/main" id="{DC661A79-4C3E-4894-A251-B67B1C631636}"/>
              </a:ext>
            </a:extLst>
          </p:cNvPr>
          <p:cNvSpPr>
            <a:spLocks noGrp="1"/>
          </p:cNvSpPr>
          <p:nvPr>
            <p:ph type="sldNum" sz="quarter" idx="12"/>
          </p:nvPr>
        </p:nvSpPr>
        <p:spPr/>
        <p:txBody>
          <a:bodyPr/>
          <a:lstStyle/>
          <a:p>
            <a:fld id="{0921C750-0A2B-4FC2-9266-872E12118BE5}" type="slidenum">
              <a:rPr lang="en-US" smtClean="0"/>
              <a:t>16</a:t>
            </a:fld>
            <a:endParaRPr lang="en-US" dirty="0"/>
          </a:p>
        </p:txBody>
      </p:sp>
    </p:spTree>
    <p:custDataLst>
      <p:tags r:id="rId1"/>
    </p:custDataLst>
    <p:extLst>
      <p:ext uri="{BB962C8B-B14F-4D97-AF65-F5344CB8AC3E}">
        <p14:creationId xmlns:p14="http://schemas.microsoft.com/office/powerpoint/2010/main" val="15293506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581B2-323C-4893-9793-70F724013DA7}"/>
              </a:ext>
            </a:extLst>
          </p:cNvPr>
          <p:cNvSpPr>
            <a:spLocks noGrp="1"/>
          </p:cNvSpPr>
          <p:nvPr>
            <p:ph type="title"/>
          </p:nvPr>
        </p:nvSpPr>
        <p:spPr/>
        <p:txBody>
          <a:bodyPr>
            <a:normAutofit/>
          </a:bodyPr>
          <a:lstStyle/>
          <a:p>
            <a:r>
              <a:rPr lang="en-US" dirty="0"/>
              <a:t>Feedback Form</a:t>
            </a:r>
          </a:p>
        </p:txBody>
      </p:sp>
      <p:pic>
        <p:nvPicPr>
          <p:cNvPr id="8" name="Picture 7" descr="A Hispanic female healthcare worker is pictured with pink, blue, yellow and tan background. Picture includes title: Project Firstline is for You.">
            <a:extLst>
              <a:ext uri="{FF2B5EF4-FFF2-40B4-BE49-F238E27FC236}">
                <a16:creationId xmlns:a16="http://schemas.microsoft.com/office/drawing/2014/main" id="{0A1A8A9E-DBE4-4C94-B750-E002486B9B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9976" y="1317033"/>
            <a:ext cx="8072048" cy="4815678"/>
          </a:xfrm>
          <a:prstGeom prst="rect">
            <a:avLst/>
          </a:prstGeom>
          <a:effectLst>
            <a:glow rad="63500">
              <a:schemeClr val="bg1">
                <a:alpha val="7000"/>
              </a:schemeClr>
            </a:glow>
            <a:softEdge rad="635000"/>
          </a:effectLst>
        </p:spPr>
      </p:pic>
      <p:sp>
        <p:nvSpPr>
          <p:cNvPr id="3" name="Footer Placeholder 2">
            <a:extLst>
              <a:ext uri="{FF2B5EF4-FFF2-40B4-BE49-F238E27FC236}">
                <a16:creationId xmlns:a16="http://schemas.microsoft.com/office/drawing/2014/main" id="{488E9407-875C-4477-8F32-A1C324067D4F}"/>
              </a:ext>
            </a:extLst>
          </p:cNvPr>
          <p:cNvSpPr>
            <a:spLocks noGrp="1"/>
          </p:cNvSpPr>
          <p:nvPr>
            <p:ph type="ftr" sz="quarter" idx="11"/>
          </p:nvPr>
        </p:nvSpPr>
        <p:spPr/>
        <p:txBody>
          <a:bodyPr/>
          <a:lstStyle/>
          <a:p>
            <a:r>
              <a:rPr lang="en-US" dirty="0"/>
              <a:t>Source Control</a:t>
            </a:r>
          </a:p>
        </p:txBody>
      </p:sp>
      <p:sp>
        <p:nvSpPr>
          <p:cNvPr id="4" name="Slide Number Placeholder 3">
            <a:extLst>
              <a:ext uri="{FF2B5EF4-FFF2-40B4-BE49-F238E27FC236}">
                <a16:creationId xmlns:a16="http://schemas.microsoft.com/office/drawing/2014/main" id="{6ED11B25-DF7A-4A12-84C4-AD546CFFFA91}"/>
              </a:ext>
            </a:extLst>
          </p:cNvPr>
          <p:cNvSpPr>
            <a:spLocks noGrp="1"/>
          </p:cNvSpPr>
          <p:nvPr>
            <p:ph type="sldNum" sz="quarter" idx="12"/>
          </p:nvPr>
        </p:nvSpPr>
        <p:spPr/>
        <p:txBody>
          <a:bodyPr/>
          <a:lstStyle/>
          <a:p>
            <a:fld id="{0921C750-0A2B-4FC2-9266-872E12118BE5}" type="slidenum">
              <a:rPr lang="en-US" smtClean="0"/>
              <a:pPr/>
              <a:t>17</a:t>
            </a:fld>
            <a:endParaRPr lang="en-US" dirty="0"/>
          </a:p>
        </p:txBody>
      </p:sp>
    </p:spTree>
    <p:custDataLst>
      <p:tags r:id="rId1"/>
    </p:custDataLst>
    <p:extLst>
      <p:ext uri="{BB962C8B-B14F-4D97-AF65-F5344CB8AC3E}">
        <p14:creationId xmlns:p14="http://schemas.microsoft.com/office/powerpoint/2010/main" val="2927968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07055-7C50-43EB-9752-CEDBAE0DA0DA}"/>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AF68813A-92E7-4585-AEF0-3ADEE61EAAF8}"/>
              </a:ext>
            </a:extLst>
          </p:cNvPr>
          <p:cNvSpPr>
            <a:spLocks noGrp="1"/>
          </p:cNvSpPr>
          <p:nvPr>
            <p:ph idx="1"/>
          </p:nvPr>
        </p:nvSpPr>
        <p:spPr/>
        <p:txBody>
          <a:bodyPr/>
          <a:lstStyle/>
          <a:p>
            <a:pPr>
              <a:spcBef>
                <a:spcPts val="1800"/>
              </a:spcBef>
            </a:pPr>
            <a:r>
              <a:rPr lang="en-US" dirty="0"/>
              <a:t>Introductions</a:t>
            </a:r>
          </a:p>
          <a:p>
            <a:pPr>
              <a:spcBef>
                <a:spcPts val="1800"/>
              </a:spcBef>
            </a:pPr>
            <a:r>
              <a:rPr lang="en-US" dirty="0"/>
              <a:t>What Is Source Control? Why Does It Matter?</a:t>
            </a:r>
          </a:p>
          <a:p>
            <a:pPr>
              <a:spcBef>
                <a:spcPts val="1800"/>
              </a:spcBef>
            </a:pPr>
            <a:r>
              <a:rPr lang="en-US" dirty="0"/>
              <a:t>How Can Masks Stop Germs at the Source?</a:t>
            </a:r>
          </a:p>
          <a:p>
            <a:pPr>
              <a:spcBef>
                <a:spcPts val="1800"/>
              </a:spcBef>
            </a:pPr>
            <a:r>
              <a:rPr lang="en-US" dirty="0"/>
              <a:t>Reflection</a:t>
            </a:r>
          </a:p>
        </p:txBody>
      </p:sp>
      <p:sp>
        <p:nvSpPr>
          <p:cNvPr id="4" name="Footer Placeholder 3">
            <a:extLst>
              <a:ext uri="{FF2B5EF4-FFF2-40B4-BE49-F238E27FC236}">
                <a16:creationId xmlns:a16="http://schemas.microsoft.com/office/drawing/2014/main" id="{716FEBDD-3A69-4D3B-9DE2-8680C5E0DC72}"/>
              </a:ext>
            </a:extLst>
          </p:cNvPr>
          <p:cNvSpPr>
            <a:spLocks noGrp="1"/>
          </p:cNvSpPr>
          <p:nvPr>
            <p:ph type="ftr" sz="quarter" idx="11"/>
          </p:nvPr>
        </p:nvSpPr>
        <p:spPr/>
        <p:txBody>
          <a:bodyPr/>
          <a:lstStyle/>
          <a:p>
            <a:r>
              <a:rPr lang="en-US" dirty="0"/>
              <a:t>Source Control</a:t>
            </a:r>
          </a:p>
        </p:txBody>
      </p:sp>
      <p:sp>
        <p:nvSpPr>
          <p:cNvPr id="5" name="Slide Number Placeholder 4">
            <a:extLst>
              <a:ext uri="{FF2B5EF4-FFF2-40B4-BE49-F238E27FC236}">
                <a16:creationId xmlns:a16="http://schemas.microsoft.com/office/drawing/2014/main" id="{71D38768-2733-4B1C-B8A0-B649C9AEBE83}"/>
              </a:ext>
            </a:extLst>
          </p:cNvPr>
          <p:cNvSpPr>
            <a:spLocks noGrp="1"/>
          </p:cNvSpPr>
          <p:nvPr>
            <p:ph type="sldNum" sz="quarter" idx="12"/>
          </p:nvPr>
        </p:nvSpPr>
        <p:spPr/>
        <p:txBody>
          <a:bodyPr/>
          <a:lstStyle/>
          <a:p>
            <a:fld id="{EF026F98-229B-48B0-BECF-EA1F5459ACF1}" type="slidenum">
              <a:rPr lang="en-US" smtClean="0"/>
              <a:t>2</a:t>
            </a:fld>
            <a:endParaRPr lang="en-US" dirty="0"/>
          </a:p>
        </p:txBody>
      </p:sp>
    </p:spTree>
    <p:extLst>
      <p:ext uri="{BB962C8B-B14F-4D97-AF65-F5344CB8AC3E}">
        <p14:creationId xmlns:p14="http://schemas.microsoft.com/office/powerpoint/2010/main" val="2901937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602B8-D474-45E0-B366-16707CE64117}"/>
              </a:ext>
            </a:extLst>
          </p:cNvPr>
          <p:cNvSpPr>
            <a:spLocks noGrp="1"/>
          </p:cNvSpPr>
          <p:nvPr>
            <p:ph type="title"/>
          </p:nvPr>
        </p:nvSpPr>
        <p:spPr/>
        <p:txBody>
          <a:bodyPr/>
          <a:lstStyle/>
          <a:p>
            <a:r>
              <a:rPr lang="en-US" dirty="0"/>
              <a:t>Learning Objectives</a:t>
            </a:r>
          </a:p>
        </p:txBody>
      </p:sp>
      <p:sp>
        <p:nvSpPr>
          <p:cNvPr id="6" name="Content Placeholder 5">
            <a:extLst>
              <a:ext uri="{FF2B5EF4-FFF2-40B4-BE49-F238E27FC236}">
                <a16:creationId xmlns:a16="http://schemas.microsoft.com/office/drawing/2014/main" id="{75BD9C1F-A365-4F48-BDF9-BB2151ADEDB7}"/>
              </a:ext>
            </a:extLst>
          </p:cNvPr>
          <p:cNvSpPr>
            <a:spLocks noGrp="1"/>
          </p:cNvSpPr>
          <p:nvPr>
            <p:ph idx="1"/>
          </p:nvPr>
        </p:nvSpPr>
        <p:spPr/>
        <p:txBody>
          <a:bodyPr/>
          <a:lstStyle/>
          <a:p>
            <a:pPr marL="0" lvl="0" indent="0">
              <a:buNone/>
            </a:pPr>
            <a:endParaRPr lang="en-US" dirty="0"/>
          </a:p>
          <a:p>
            <a:pPr lvl="0"/>
            <a:r>
              <a:rPr lang="en-US" dirty="0"/>
              <a:t>Explain how source control keeps germs from spreading.</a:t>
            </a:r>
          </a:p>
          <a:p>
            <a:pPr marL="0" lvl="0" indent="0">
              <a:buNone/>
            </a:pPr>
            <a:endParaRPr lang="en-US" dirty="0"/>
          </a:p>
          <a:p>
            <a:pPr lvl="0"/>
            <a:r>
              <a:rPr lang="en-US" dirty="0"/>
              <a:t>Discuss one (1) reason why source control for COVID-19 focuses on masking.</a:t>
            </a:r>
          </a:p>
        </p:txBody>
      </p:sp>
      <p:sp>
        <p:nvSpPr>
          <p:cNvPr id="3" name="Footer Placeholder 2">
            <a:extLst>
              <a:ext uri="{FF2B5EF4-FFF2-40B4-BE49-F238E27FC236}">
                <a16:creationId xmlns:a16="http://schemas.microsoft.com/office/drawing/2014/main" id="{9D64EE69-62BB-4E80-8FB4-0A4ADF452ECE}"/>
              </a:ext>
            </a:extLst>
          </p:cNvPr>
          <p:cNvSpPr>
            <a:spLocks noGrp="1"/>
          </p:cNvSpPr>
          <p:nvPr>
            <p:ph type="ftr" sz="quarter" idx="11"/>
          </p:nvPr>
        </p:nvSpPr>
        <p:spPr/>
        <p:txBody>
          <a:bodyPr/>
          <a:lstStyle/>
          <a:p>
            <a:r>
              <a:rPr lang="en-US" dirty="0"/>
              <a:t>Source Control</a:t>
            </a:r>
          </a:p>
        </p:txBody>
      </p:sp>
      <p:sp>
        <p:nvSpPr>
          <p:cNvPr id="4" name="Slide Number Placeholder 3">
            <a:extLst>
              <a:ext uri="{FF2B5EF4-FFF2-40B4-BE49-F238E27FC236}">
                <a16:creationId xmlns:a16="http://schemas.microsoft.com/office/drawing/2014/main" id="{8416C96E-ACE5-4A93-8449-CA01076EE06F}"/>
              </a:ext>
            </a:extLst>
          </p:cNvPr>
          <p:cNvSpPr>
            <a:spLocks noGrp="1"/>
          </p:cNvSpPr>
          <p:nvPr>
            <p:ph type="sldNum" sz="quarter" idx="12"/>
          </p:nvPr>
        </p:nvSpPr>
        <p:spPr/>
        <p:txBody>
          <a:bodyPr/>
          <a:lstStyle/>
          <a:p>
            <a:fld id="{EF026F98-229B-48B0-BECF-EA1F5459ACF1}" type="slidenum">
              <a:rPr lang="en-US" smtClean="0"/>
              <a:t>3</a:t>
            </a:fld>
            <a:endParaRPr lang="en-US" dirty="0"/>
          </a:p>
        </p:txBody>
      </p:sp>
    </p:spTree>
    <p:custDataLst>
      <p:tags r:id="rId1"/>
    </p:custDataLst>
    <p:extLst>
      <p:ext uri="{BB962C8B-B14F-4D97-AF65-F5344CB8AC3E}">
        <p14:creationId xmlns:p14="http://schemas.microsoft.com/office/powerpoint/2010/main" val="2300137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777C89-E47E-4E03-8548-B75DA4A977A8}"/>
              </a:ext>
            </a:extLst>
          </p:cNvPr>
          <p:cNvSpPr>
            <a:spLocks noGrp="1"/>
          </p:cNvSpPr>
          <p:nvPr>
            <p:ph type="title"/>
          </p:nvPr>
        </p:nvSpPr>
        <p:spPr/>
        <p:txBody>
          <a:bodyPr/>
          <a:lstStyle/>
          <a:p>
            <a:r>
              <a:rPr lang="en-US" dirty="0"/>
              <a:t>INTRODUCTIONS</a:t>
            </a:r>
          </a:p>
        </p:txBody>
      </p:sp>
      <p:sp>
        <p:nvSpPr>
          <p:cNvPr id="2" name="Content Placeholder 1">
            <a:extLst>
              <a:ext uri="{FF2B5EF4-FFF2-40B4-BE49-F238E27FC236}">
                <a16:creationId xmlns:a16="http://schemas.microsoft.com/office/drawing/2014/main" id="{136A3D1E-EBA1-4553-9BE6-A4CD5BE38540}"/>
              </a:ext>
            </a:extLst>
          </p:cNvPr>
          <p:cNvSpPr>
            <a:spLocks noGrp="1"/>
          </p:cNvSpPr>
          <p:nvPr>
            <p:ph type="body" sz="half" idx="2"/>
          </p:nvPr>
        </p:nvSpPr>
        <p:spPr/>
        <p:txBody>
          <a:bodyPr/>
          <a:lstStyle/>
          <a:p>
            <a:pPr marL="342900" indent="-342900">
              <a:buFont typeface="Arial" panose="020B0604020202020204" pitchFamily="34" charset="0"/>
              <a:buChar char="•"/>
            </a:pPr>
            <a:r>
              <a:rPr lang="en-US" sz="3200" dirty="0"/>
              <a:t>Your name</a:t>
            </a:r>
          </a:p>
          <a:p>
            <a:pPr marL="342900" indent="-342900">
              <a:buFont typeface="Arial" panose="020B0604020202020204" pitchFamily="34" charset="0"/>
              <a:buChar char="•"/>
            </a:pPr>
            <a:r>
              <a:rPr lang="en-US" sz="3200" dirty="0"/>
              <a:t>Your role </a:t>
            </a:r>
          </a:p>
        </p:txBody>
      </p:sp>
      <p:sp>
        <p:nvSpPr>
          <p:cNvPr id="3" name="Slide Number Placeholder 2">
            <a:extLst>
              <a:ext uri="{FF2B5EF4-FFF2-40B4-BE49-F238E27FC236}">
                <a16:creationId xmlns:a16="http://schemas.microsoft.com/office/drawing/2014/main" id="{EBA9866C-926A-4D60-9D41-7E714FEC15CC}"/>
              </a:ext>
            </a:extLst>
          </p:cNvPr>
          <p:cNvSpPr>
            <a:spLocks noGrp="1"/>
          </p:cNvSpPr>
          <p:nvPr>
            <p:ph type="sldNum" sz="quarter" idx="12"/>
          </p:nvPr>
        </p:nvSpPr>
        <p:spPr>
          <a:xfrm>
            <a:off x="11226800" y="6369054"/>
            <a:ext cx="620486" cy="365125"/>
          </a:xfrm>
        </p:spPr>
        <p:txBody>
          <a:bodyPr/>
          <a:lstStyle/>
          <a:p>
            <a:fld id="{82640534-B2B5-4A62-BCD9-9076A5F4FB69}" type="slidenum">
              <a:rPr lang="en-US" smtClean="0"/>
              <a:pPr/>
              <a:t>4</a:t>
            </a:fld>
            <a:endParaRPr lang="en-US" dirty="0"/>
          </a:p>
        </p:txBody>
      </p:sp>
    </p:spTree>
    <p:extLst>
      <p:ext uri="{BB962C8B-B14F-4D97-AF65-F5344CB8AC3E}">
        <p14:creationId xmlns:p14="http://schemas.microsoft.com/office/powerpoint/2010/main" val="2068282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2644FD-3A87-4BEC-8B2E-90449D27D831}"/>
              </a:ext>
            </a:extLst>
          </p:cNvPr>
          <p:cNvSpPr>
            <a:spLocks noGrp="1"/>
          </p:cNvSpPr>
          <p:nvPr>
            <p:ph type="title"/>
          </p:nvPr>
        </p:nvSpPr>
        <p:spPr/>
        <p:txBody>
          <a:bodyPr/>
          <a:lstStyle/>
          <a:p>
            <a:r>
              <a:rPr lang="en-US" dirty="0"/>
              <a:t>Definition</a:t>
            </a:r>
          </a:p>
        </p:txBody>
      </p:sp>
      <p:sp>
        <p:nvSpPr>
          <p:cNvPr id="3" name="Content Placeholder 2">
            <a:extLst>
              <a:ext uri="{FF2B5EF4-FFF2-40B4-BE49-F238E27FC236}">
                <a16:creationId xmlns:a16="http://schemas.microsoft.com/office/drawing/2014/main" id="{CE07FF35-3EB1-452E-9581-A335B003CFCA}"/>
              </a:ext>
            </a:extLst>
          </p:cNvPr>
          <p:cNvSpPr>
            <a:spLocks noGrp="1"/>
          </p:cNvSpPr>
          <p:nvPr>
            <p:ph sz="half" idx="1"/>
          </p:nvPr>
        </p:nvSpPr>
        <p:spPr>
          <a:xfrm>
            <a:off x="838200" y="2247901"/>
            <a:ext cx="3568700" cy="3619500"/>
          </a:xfrm>
        </p:spPr>
        <p:txBody>
          <a:bodyPr/>
          <a:lstStyle/>
          <a:p>
            <a:pPr marL="0" indent="0">
              <a:buNone/>
            </a:pPr>
            <a:r>
              <a:rPr lang="en-US" b="1" dirty="0">
                <a:solidFill>
                  <a:srgbClr val="13619C"/>
                </a:solidFill>
              </a:rPr>
              <a:t>Source control for COVID-19</a:t>
            </a:r>
          </a:p>
        </p:txBody>
      </p:sp>
      <p:sp>
        <p:nvSpPr>
          <p:cNvPr id="7" name="Content Placeholder 6">
            <a:extLst>
              <a:ext uri="{FF2B5EF4-FFF2-40B4-BE49-F238E27FC236}">
                <a16:creationId xmlns:a16="http://schemas.microsoft.com/office/drawing/2014/main" id="{8E084C6A-E2E8-4FF3-A84A-20103ED8EC8E}"/>
              </a:ext>
            </a:extLst>
          </p:cNvPr>
          <p:cNvSpPr>
            <a:spLocks noGrp="1"/>
          </p:cNvSpPr>
          <p:nvPr>
            <p:ph sz="half" idx="2"/>
          </p:nvPr>
        </p:nvSpPr>
        <p:spPr>
          <a:xfrm>
            <a:off x="4864100" y="2247901"/>
            <a:ext cx="6212114" cy="3619500"/>
          </a:xfrm>
        </p:spPr>
        <p:txBody>
          <a:bodyPr/>
          <a:lstStyle/>
          <a:p>
            <a:pPr marL="0" indent="0">
              <a:buNone/>
            </a:pPr>
            <a:r>
              <a:rPr lang="en-US" dirty="0"/>
              <a:t>Use of well-fitting cloth masks, facemasks, or respirators to cover a person’s mouth and nose to prevent spread of respiratory secretions when they are breathing, talking, sneezing, or coughing.</a:t>
            </a:r>
          </a:p>
        </p:txBody>
      </p:sp>
      <p:sp>
        <p:nvSpPr>
          <p:cNvPr id="6" name="Footer Placeholder 5">
            <a:extLst>
              <a:ext uri="{FF2B5EF4-FFF2-40B4-BE49-F238E27FC236}">
                <a16:creationId xmlns:a16="http://schemas.microsoft.com/office/drawing/2014/main" id="{88FC1DA8-924E-49B9-8CF9-421D787F3292}"/>
              </a:ext>
            </a:extLst>
          </p:cNvPr>
          <p:cNvSpPr>
            <a:spLocks noGrp="1"/>
          </p:cNvSpPr>
          <p:nvPr>
            <p:ph type="ftr" sz="quarter" idx="11"/>
          </p:nvPr>
        </p:nvSpPr>
        <p:spPr/>
        <p:txBody>
          <a:bodyPr/>
          <a:lstStyle/>
          <a:p>
            <a:r>
              <a:rPr lang="en-US" dirty="0"/>
              <a:t>Source Control</a:t>
            </a:r>
          </a:p>
        </p:txBody>
      </p:sp>
      <p:sp>
        <p:nvSpPr>
          <p:cNvPr id="5" name="Slide Number Placeholder 4">
            <a:extLst>
              <a:ext uri="{FF2B5EF4-FFF2-40B4-BE49-F238E27FC236}">
                <a16:creationId xmlns:a16="http://schemas.microsoft.com/office/drawing/2014/main" id="{A92DBE34-B626-44E4-85FE-CB59AD3F258E}"/>
              </a:ext>
            </a:extLst>
          </p:cNvPr>
          <p:cNvSpPr>
            <a:spLocks noGrp="1"/>
          </p:cNvSpPr>
          <p:nvPr>
            <p:ph type="sldNum" sz="quarter" idx="12"/>
          </p:nvPr>
        </p:nvSpPr>
        <p:spPr/>
        <p:txBody>
          <a:bodyPr/>
          <a:lstStyle/>
          <a:p>
            <a:fld id="{0921C750-0A2B-4FC2-9266-872E12118BE5}" type="slidenum">
              <a:rPr lang="en-US" smtClean="0"/>
              <a:pPr/>
              <a:t>5</a:t>
            </a:fld>
            <a:endParaRPr lang="en-US" dirty="0"/>
          </a:p>
        </p:txBody>
      </p:sp>
    </p:spTree>
    <p:custDataLst>
      <p:tags r:id="rId1"/>
    </p:custDataLst>
    <p:extLst>
      <p:ext uri="{BB962C8B-B14F-4D97-AF65-F5344CB8AC3E}">
        <p14:creationId xmlns:p14="http://schemas.microsoft.com/office/powerpoint/2010/main" val="2595617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79B39-B090-489A-B7D2-B66C9D5A47E8}"/>
              </a:ext>
            </a:extLst>
          </p:cNvPr>
          <p:cNvSpPr>
            <a:spLocks noGrp="1"/>
          </p:cNvSpPr>
          <p:nvPr>
            <p:ph type="title" idx="4294967295"/>
          </p:nvPr>
        </p:nvSpPr>
        <p:spPr>
          <a:xfrm>
            <a:off x="3276600" y="2286000"/>
            <a:ext cx="4737100" cy="482600"/>
          </a:xfrm>
        </p:spPr>
        <p:txBody>
          <a:bodyPr vert="horz" lIns="91440" tIns="45720" rIns="91440" bIns="45720" rtlCol="0" anchor="b">
            <a:normAutofit fontScale="90000"/>
          </a:bodyPr>
          <a:lstStyle/>
          <a:p>
            <a:r>
              <a:rPr lang="en-US" sz="2000" dirty="0"/>
              <a:t>Video</a:t>
            </a:r>
            <a:r>
              <a:rPr lang="en-US" sz="2000" baseline="0" dirty="0"/>
              <a:t> - </a:t>
            </a:r>
            <a:r>
              <a:rPr lang="en-US" sz="2000" dirty="0"/>
              <a:t>Inside Infection Control: What is Source Control? Episode 23</a:t>
            </a:r>
          </a:p>
        </p:txBody>
      </p:sp>
      <p:pic>
        <p:nvPicPr>
          <p:cNvPr id="6" name="Picture 5" descr="Inside Infection Control: What is Source Control? Episode 23">
            <a:hlinkClick r:id="rId4"/>
            <a:extLst>
              <a:ext uri="{FF2B5EF4-FFF2-40B4-BE49-F238E27FC236}">
                <a16:creationId xmlns:a16="http://schemas.microsoft.com/office/drawing/2014/main" id="{B868D578-BE0B-4939-80D4-B6538FF6A484}"/>
              </a:ext>
            </a:extLst>
          </p:cNvPr>
          <p:cNvPicPr>
            <a:picLocks noChangeAspect="1"/>
          </p:cNvPicPr>
          <p:nvPr/>
        </p:nvPicPr>
        <p:blipFill>
          <a:blip r:embed="rId5"/>
          <a:stretch>
            <a:fillRect/>
          </a:stretch>
        </p:blipFill>
        <p:spPr>
          <a:xfrm>
            <a:off x="2178843" y="1188720"/>
            <a:ext cx="7834313" cy="4480560"/>
          </a:xfrm>
          <a:prstGeom prst="rect">
            <a:avLst/>
          </a:prstGeom>
        </p:spPr>
      </p:pic>
      <p:sp>
        <p:nvSpPr>
          <p:cNvPr id="3" name="Footer Placeholder 2">
            <a:extLst>
              <a:ext uri="{FF2B5EF4-FFF2-40B4-BE49-F238E27FC236}">
                <a16:creationId xmlns:a16="http://schemas.microsoft.com/office/drawing/2014/main" id="{E691C5A1-558E-4FD6-8AA8-6D323C948202}"/>
              </a:ext>
            </a:extLst>
          </p:cNvPr>
          <p:cNvSpPr>
            <a:spLocks noGrp="1"/>
          </p:cNvSpPr>
          <p:nvPr>
            <p:ph type="ftr" sz="quarter" idx="11"/>
          </p:nvPr>
        </p:nvSpPr>
        <p:spPr/>
        <p:txBody>
          <a:bodyPr/>
          <a:lstStyle/>
          <a:p>
            <a:r>
              <a:rPr lang="en-US" dirty="0"/>
              <a:t>Source Control</a:t>
            </a:r>
          </a:p>
        </p:txBody>
      </p:sp>
      <p:sp>
        <p:nvSpPr>
          <p:cNvPr id="4" name="Slide Number Placeholder 3">
            <a:extLst>
              <a:ext uri="{FF2B5EF4-FFF2-40B4-BE49-F238E27FC236}">
                <a16:creationId xmlns:a16="http://schemas.microsoft.com/office/drawing/2014/main" id="{16C01108-B9E7-4253-9A7E-7A538DAA38F7}"/>
              </a:ext>
            </a:extLst>
          </p:cNvPr>
          <p:cNvSpPr>
            <a:spLocks noGrp="1"/>
          </p:cNvSpPr>
          <p:nvPr>
            <p:ph type="sldNum" sz="quarter" idx="12"/>
          </p:nvPr>
        </p:nvSpPr>
        <p:spPr/>
        <p:txBody>
          <a:bodyPr/>
          <a:lstStyle/>
          <a:p>
            <a:fld id="{EF026F98-229B-48B0-BECF-EA1F5459ACF1}" type="slidenum">
              <a:rPr lang="en-US" smtClean="0"/>
              <a:t>6</a:t>
            </a:fld>
            <a:endParaRPr lang="en-US" dirty="0"/>
          </a:p>
        </p:txBody>
      </p:sp>
    </p:spTree>
    <p:custDataLst>
      <p:tags r:id="rId1"/>
    </p:custDataLst>
    <p:extLst>
      <p:ext uri="{BB962C8B-B14F-4D97-AF65-F5344CB8AC3E}">
        <p14:creationId xmlns:p14="http://schemas.microsoft.com/office/powerpoint/2010/main" val="2954188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1B2811-C8C0-4DFB-9899-4ADF2C74C53C}"/>
              </a:ext>
            </a:extLst>
          </p:cNvPr>
          <p:cNvSpPr>
            <a:spLocks noGrp="1"/>
          </p:cNvSpPr>
          <p:nvPr>
            <p:ph type="title"/>
          </p:nvPr>
        </p:nvSpPr>
        <p:spPr>
          <a:xfrm>
            <a:off x="839788" y="2197100"/>
            <a:ext cx="3821112" cy="1752600"/>
          </a:xfrm>
        </p:spPr>
        <p:txBody>
          <a:bodyPr>
            <a:noAutofit/>
          </a:bodyPr>
          <a:lstStyle/>
          <a:p>
            <a:r>
              <a:rPr lang="en-US" sz="3600" b="0" dirty="0">
                <a:latin typeface="+mj-lt"/>
              </a:rPr>
              <a:t>What did we learn about </a:t>
            </a:r>
            <a:r>
              <a:rPr lang="en-US" sz="3600" dirty="0">
                <a:latin typeface="+mj-lt"/>
              </a:rPr>
              <a:t>source control</a:t>
            </a:r>
            <a:r>
              <a:rPr lang="en-US" sz="3600" b="0" dirty="0">
                <a:latin typeface="+mj-lt"/>
              </a:rPr>
              <a:t>?</a:t>
            </a:r>
          </a:p>
        </p:txBody>
      </p:sp>
      <p:sp>
        <p:nvSpPr>
          <p:cNvPr id="3" name="Slide Number Placeholder 2">
            <a:extLst>
              <a:ext uri="{FF2B5EF4-FFF2-40B4-BE49-F238E27FC236}">
                <a16:creationId xmlns:a16="http://schemas.microsoft.com/office/drawing/2014/main" id="{048BAB71-EC71-43D8-B27E-EE5B2A914308}"/>
              </a:ext>
            </a:extLst>
          </p:cNvPr>
          <p:cNvSpPr>
            <a:spLocks noGrp="1"/>
          </p:cNvSpPr>
          <p:nvPr>
            <p:ph type="sldNum" sz="quarter" idx="12"/>
          </p:nvPr>
        </p:nvSpPr>
        <p:spPr>
          <a:xfrm>
            <a:off x="11404600" y="6410780"/>
            <a:ext cx="620486" cy="365125"/>
          </a:xfrm>
        </p:spPr>
        <p:txBody>
          <a:bodyPr/>
          <a:lstStyle/>
          <a:p>
            <a:fld id="{0921C750-0A2B-4FC2-9266-872E12118BE5}" type="slidenum">
              <a:rPr lang="en-US" smtClean="0"/>
              <a:t>7</a:t>
            </a:fld>
            <a:endParaRPr lang="en-US" dirty="0"/>
          </a:p>
        </p:txBody>
      </p:sp>
    </p:spTree>
    <p:custDataLst>
      <p:tags r:id="rId1"/>
    </p:custDataLst>
    <p:extLst>
      <p:ext uri="{BB962C8B-B14F-4D97-AF65-F5344CB8AC3E}">
        <p14:creationId xmlns:p14="http://schemas.microsoft.com/office/powerpoint/2010/main" val="3039061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5BEBC5-13A0-4367-884D-A077605F7A49}"/>
              </a:ext>
            </a:extLst>
          </p:cNvPr>
          <p:cNvSpPr>
            <a:spLocks noGrp="1"/>
          </p:cNvSpPr>
          <p:nvPr>
            <p:ph type="title"/>
          </p:nvPr>
        </p:nvSpPr>
        <p:spPr/>
        <p:txBody>
          <a:bodyPr>
            <a:normAutofit/>
          </a:bodyPr>
          <a:lstStyle/>
          <a:p>
            <a:r>
              <a:rPr lang="en-US" dirty="0"/>
              <a:t>Source control for COVID-19</a:t>
            </a:r>
          </a:p>
        </p:txBody>
      </p:sp>
      <p:sp>
        <p:nvSpPr>
          <p:cNvPr id="5" name="Content Placeholder 4">
            <a:extLst>
              <a:ext uri="{FF2B5EF4-FFF2-40B4-BE49-F238E27FC236}">
                <a16:creationId xmlns:a16="http://schemas.microsoft.com/office/drawing/2014/main" id="{8DF054E1-A8C9-4609-BC4B-363FD1B63FA4}"/>
              </a:ext>
            </a:extLst>
          </p:cNvPr>
          <p:cNvSpPr>
            <a:spLocks noGrp="1"/>
          </p:cNvSpPr>
          <p:nvPr>
            <p:ph sz="half" idx="1"/>
          </p:nvPr>
        </p:nvSpPr>
        <p:spPr>
          <a:xfrm>
            <a:off x="838200" y="1587501"/>
            <a:ext cx="4357577" cy="4279900"/>
          </a:xfrm>
        </p:spPr>
        <p:txBody>
          <a:bodyPr>
            <a:noAutofit/>
          </a:bodyPr>
          <a:lstStyle/>
          <a:p>
            <a:pPr marL="0" lvl="0" indent="0">
              <a:buNone/>
            </a:pPr>
            <a:r>
              <a:rPr lang="en-US" sz="2400" b="1" dirty="0"/>
              <a:t>For COVID-19, source control focuses on covering your nose and mouth with a mask to keep your respiratory droplets out of the air.</a:t>
            </a:r>
          </a:p>
        </p:txBody>
      </p:sp>
      <p:sp>
        <p:nvSpPr>
          <p:cNvPr id="2" name="Content Placeholder 1">
            <a:extLst>
              <a:ext uri="{FF2B5EF4-FFF2-40B4-BE49-F238E27FC236}">
                <a16:creationId xmlns:a16="http://schemas.microsoft.com/office/drawing/2014/main" id="{F0B75555-C620-4698-8428-81FB23137C90}"/>
              </a:ext>
            </a:extLst>
          </p:cNvPr>
          <p:cNvSpPr>
            <a:spLocks noGrp="1"/>
          </p:cNvSpPr>
          <p:nvPr>
            <p:ph sz="half" idx="2"/>
          </p:nvPr>
        </p:nvSpPr>
        <p:spPr/>
        <p:txBody>
          <a:bodyPr>
            <a:noAutofit/>
          </a:bodyPr>
          <a:lstStyle/>
          <a:p>
            <a:pPr marL="0" indent="0">
              <a:buNone/>
            </a:pPr>
            <a:r>
              <a:rPr lang="en-US" sz="2400" b="1" dirty="0">
                <a:solidFill>
                  <a:schemeClr val="accent1"/>
                </a:solidFill>
              </a:rPr>
              <a:t>Why does that matter?</a:t>
            </a:r>
          </a:p>
          <a:p>
            <a:pPr marL="0" indent="0">
              <a:buNone/>
            </a:pPr>
            <a:r>
              <a:rPr lang="en-US" sz="2400" dirty="0"/>
              <a:t>The main way that SARS-CoV-2, the virus that causes COVID-19, travels between people is through respiratory droplets that come out when an infected person talks, breathes, coughs, or otherwise blows air out of their nose or mouth.</a:t>
            </a:r>
          </a:p>
        </p:txBody>
      </p:sp>
      <p:sp>
        <p:nvSpPr>
          <p:cNvPr id="3" name="Footer Placeholder 2">
            <a:extLst>
              <a:ext uri="{FF2B5EF4-FFF2-40B4-BE49-F238E27FC236}">
                <a16:creationId xmlns:a16="http://schemas.microsoft.com/office/drawing/2014/main" id="{923F6F08-5003-438C-8C52-46CFA2C98D1C}"/>
              </a:ext>
            </a:extLst>
          </p:cNvPr>
          <p:cNvSpPr>
            <a:spLocks noGrp="1"/>
          </p:cNvSpPr>
          <p:nvPr>
            <p:ph type="ftr" sz="quarter" idx="11"/>
          </p:nvPr>
        </p:nvSpPr>
        <p:spPr/>
        <p:txBody>
          <a:bodyPr/>
          <a:lstStyle/>
          <a:p>
            <a:r>
              <a:rPr lang="en-US" dirty="0"/>
              <a:t>Source Control</a:t>
            </a:r>
          </a:p>
        </p:txBody>
      </p:sp>
      <p:sp>
        <p:nvSpPr>
          <p:cNvPr id="9" name="Slide Number Placeholder 8">
            <a:extLst>
              <a:ext uri="{FF2B5EF4-FFF2-40B4-BE49-F238E27FC236}">
                <a16:creationId xmlns:a16="http://schemas.microsoft.com/office/drawing/2014/main" id="{4FD2DE4B-7D98-4D04-8656-2A9372AB9B77}"/>
              </a:ext>
            </a:extLst>
          </p:cNvPr>
          <p:cNvSpPr>
            <a:spLocks noGrp="1"/>
          </p:cNvSpPr>
          <p:nvPr>
            <p:ph type="sldNum" sz="quarter" idx="12"/>
          </p:nvPr>
        </p:nvSpPr>
        <p:spPr/>
        <p:txBody>
          <a:bodyPr/>
          <a:lstStyle/>
          <a:p>
            <a:fld id="{0921C750-0A2B-4FC2-9266-872E12118BE5}" type="slidenum">
              <a:rPr lang="en-US" smtClean="0"/>
              <a:pPr/>
              <a:t>8</a:t>
            </a:fld>
            <a:endParaRPr lang="en-US" dirty="0"/>
          </a:p>
        </p:txBody>
      </p:sp>
    </p:spTree>
    <p:custDataLst>
      <p:tags r:id="rId1"/>
    </p:custDataLst>
    <p:extLst>
      <p:ext uri="{BB962C8B-B14F-4D97-AF65-F5344CB8AC3E}">
        <p14:creationId xmlns:p14="http://schemas.microsoft.com/office/powerpoint/2010/main" val="1362232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5BEBC5-13A0-4367-884D-A077605F7A49}"/>
              </a:ext>
            </a:extLst>
          </p:cNvPr>
          <p:cNvSpPr>
            <a:spLocks noGrp="1"/>
          </p:cNvSpPr>
          <p:nvPr>
            <p:ph type="title"/>
          </p:nvPr>
        </p:nvSpPr>
        <p:spPr/>
        <p:txBody>
          <a:bodyPr>
            <a:normAutofit fontScale="90000"/>
          </a:bodyPr>
          <a:lstStyle/>
          <a:p>
            <a:r>
              <a:rPr lang="en-US" dirty="0"/>
              <a:t>we don’t always know who’s infected with sars-c</a:t>
            </a:r>
            <a:r>
              <a:rPr lang="en-US" cap="none" dirty="0"/>
              <a:t>o</a:t>
            </a:r>
            <a:r>
              <a:rPr lang="en-US" dirty="0"/>
              <a:t>v-2  </a:t>
            </a:r>
          </a:p>
        </p:txBody>
      </p:sp>
      <p:sp>
        <p:nvSpPr>
          <p:cNvPr id="5" name="Content Placeholder 4">
            <a:extLst>
              <a:ext uri="{FF2B5EF4-FFF2-40B4-BE49-F238E27FC236}">
                <a16:creationId xmlns:a16="http://schemas.microsoft.com/office/drawing/2014/main" id="{8DF054E1-A8C9-4609-BC4B-363FD1B63FA4}"/>
              </a:ext>
            </a:extLst>
          </p:cNvPr>
          <p:cNvSpPr>
            <a:spLocks noGrp="1"/>
          </p:cNvSpPr>
          <p:nvPr>
            <p:ph sz="half" idx="1"/>
          </p:nvPr>
        </p:nvSpPr>
        <p:spPr>
          <a:xfrm>
            <a:off x="838200" y="1587501"/>
            <a:ext cx="5108944" cy="4279900"/>
          </a:xfrm>
        </p:spPr>
        <p:txBody>
          <a:bodyPr>
            <a:noAutofit/>
          </a:bodyPr>
          <a:lstStyle/>
          <a:p>
            <a:pPr marL="0" lvl="0" indent="0">
              <a:buNone/>
            </a:pPr>
            <a:r>
              <a:rPr lang="en-US" sz="2400" b="1" dirty="0"/>
              <a:t>People who are infected with SARS-CoV-2 may not show symptoms and may not be aware that they have the virus.</a:t>
            </a:r>
          </a:p>
        </p:txBody>
      </p:sp>
      <p:sp>
        <p:nvSpPr>
          <p:cNvPr id="2" name="Content Placeholder 1">
            <a:extLst>
              <a:ext uri="{FF2B5EF4-FFF2-40B4-BE49-F238E27FC236}">
                <a16:creationId xmlns:a16="http://schemas.microsoft.com/office/drawing/2014/main" id="{F0B75555-C620-4698-8428-81FB23137C90}"/>
              </a:ext>
            </a:extLst>
          </p:cNvPr>
          <p:cNvSpPr>
            <a:spLocks noGrp="1"/>
          </p:cNvSpPr>
          <p:nvPr>
            <p:ph sz="half" idx="2"/>
          </p:nvPr>
        </p:nvSpPr>
        <p:spPr/>
        <p:txBody>
          <a:bodyPr>
            <a:noAutofit/>
          </a:bodyPr>
          <a:lstStyle/>
          <a:p>
            <a:pPr marL="0" indent="0">
              <a:buNone/>
            </a:pPr>
            <a:r>
              <a:rPr lang="en-US" sz="2400" b="1" dirty="0">
                <a:solidFill>
                  <a:schemeClr val="accent1"/>
                </a:solidFill>
              </a:rPr>
              <a:t>Why does that matter?</a:t>
            </a:r>
          </a:p>
          <a:p>
            <a:pPr marL="0" indent="0">
              <a:buNone/>
            </a:pPr>
            <a:r>
              <a:rPr lang="en-US" sz="2400" dirty="0"/>
              <a:t>They can still spread the virus to others through their respiratory droplets, which is why source control for COVID-19 is so important. </a:t>
            </a:r>
          </a:p>
        </p:txBody>
      </p:sp>
      <p:sp>
        <p:nvSpPr>
          <p:cNvPr id="3" name="Footer Placeholder 2">
            <a:extLst>
              <a:ext uri="{FF2B5EF4-FFF2-40B4-BE49-F238E27FC236}">
                <a16:creationId xmlns:a16="http://schemas.microsoft.com/office/drawing/2014/main" id="{923F6F08-5003-438C-8C52-46CFA2C98D1C}"/>
              </a:ext>
            </a:extLst>
          </p:cNvPr>
          <p:cNvSpPr>
            <a:spLocks noGrp="1"/>
          </p:cNvSpPr>
          <p:nvPr>
            <p:ph type="ftr" sz="quarter" idx="11"/>
          </p:nvPr>
        </p:nvSpPr>
        <p:spPr/>
        <p:txBody>
          <a:bodyPr/>
          <a:lstStyle/>
          <a:p>
            <a:r>
              <a:rPr lang="en-US" dirty="0"/>
              <a:t>Source Control</a:t>
            </a:r>
          </a:p>
        </p:txBody>
      </p:sp>
      <p:sp>
        <p:nvSpPr>
          <p:cNvPr id="9" name="Slide Number Placeholder 8">
            <a:extLst>
              <a:ext uri="{FF2B5EF4-FFF2-40B4-BE49-F238E27FC236}">
                <a16:creationId xmlns:a16="http://schemas.microsoft.com/office/drawing/2014/main" id="{4FD2DE4B-7D98-4D04-8656-2A9372AB9B77}"/>
              </a:ext>
            </a:extLst>
          </p:cNvPr>
          <p:cNvSpPr>
            <a:spLocks noGrp="1"/>
          </p:cNvSpPr>
          <p:nvPr>
            <p:ph type="sldNum" sz="quarter" idx="12"/>
          </p:nvPr>
        </p:nvSpPr>
        <p:spPr/>
        <p:txBody>
          <a:bodyPr/>
          <a:lstStyle/>
          <a:p>
            <a:fld id="{0921C750-0A2B-4FC2-9266-872E12118BE5}" type="slidenum">
              <a:rPr lang="en-US" smtClean="0"/>
              <a:pPr/>
              <a:t>9</a:t>
            </a:fld>
            <a:endParaRPr lang="en-US" dirty="0"/>
          </a:p>
        </p:txBody>
      </p:sp>
    </p:spTree>
    <p:custDataLst>
      <p:tags r:id="rId1"/>
    </p:custDataLst>
    <p:extLst>
      <p:ext uri="{BB962C8B-B14F-4D97-AF65-F5344CB8AC3E}">
        <p14:creationId xmlns:p14="http://schemas.microsoft.com/office/powerpoint/2010/main" val="1152467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7"/>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3780_PFL_PPT_template_Avenir_2-26-21_DRAFT">
  <a:themeElements>
    <a:clrScheme name="PFL Power Surge">
      <a:dk1>
        <a:sysClr val="windowText" lastClr="000000"/>
      </a:dk1>
      <a:lt1>
        <a:srgbClr val="FFFFFF"/>
      </a:lt1>
      <a:dk2>
        <a:srgbClr val="7D4578"/>
      </a:dk2>
      <a:lt2>
        <a:srgbClr val="78B441"/>
      </a:lt2>
      <a:accent1>
        <a:srgbClr val="13619C"/>
      </a:accent1>
      <a:accent2>
        <a:srgbClr val="2C998A"/>
      </a:accent2>
      <a:accent3>
        <a:srgbClr val="FAAA51"/>
      </a:accent3>
      <a:accent4>
        <a:srgbClr val="123E67"/>
      </a:accent4>
      <a:accent5>
        <a:srgbClr val="CC314E"/>
      </a:accent5>
      <a:accent6>
        <a:srgbClr val="F4DF4D"/>
      </a:accent6>
      <a:hlink>
        <a:srgbClr val="0070C0"/>
      </a:hlink>
      <a:folHlink>
        <a:srgbClr val="5052A3"/>
      </a:folHlink>
    </a:clrScheme>
    <a:fontScheme name="Custom 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00C7441-9561-4DBA-819E-24C06F538D37}" vid="{5E2362F0-5FBD-4C93-8ADE-1DD9536CF8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C08FB30066ACD4A84E8A945DA409579" ma:contentTypeVersion="10" ma:contentTypeDescription="Create a new document." ma:contentTypeScope="" ma:versionID="c529d45e9749e2578ab2aac78a42159f">
  <xsd:schema xmlns:xsd="http://www.w3.org/2001/XMLSchema" xmlns:xs="http://www.w3.org/2001/XMLSchema" xmlns:p="http://schemas.microsoft.com/office/2006/metadata/properties" xmlns:ns2="7c162c85-2e33-4418-8d6a-3c9ae40ca8a5" xmlns:ns3="cc8a450b-1a11-4e56-adcc-c88acab015c1" targetNamespace="http://schemas.microsoft.com/office/2006/metadata/properties" ma:root="true" ma:fieldsID="e5932b5113153688b4de4454f9b962b0" ns2:_="" ns3:_="">
    <xsd:import namespace="7c162c85-2e33-4418-8d6a-3c9ae40ca8a5"/>
    <xsd:import namespace="cc8a450b-1a11-4e56-adcc-c88acab015c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162c85-2e33-4418-8d6a-3c9ae40ca8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c8a450b-1a11-4e56-adcc-c88acab015c1"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261502E-47D6-4480-8FFC-0B2030AD15A0}">
  <ds:schemaRefs>
    <ds:schemaRef ds:uri="http://schemas.microsoft.com/sharepoint/v3/contenttype/forms"/>
  </ds:schemaRefs>
</ds:datastoreItem>
</file>

<file path=customXml/itemProps2.xml><?xml version="1.0" encoding="utf-8"?>
<ds:datastoreItem xmlns:ds="http://schemas.openxmlformats.org/officeDocument/2006/customXml" ds:itemID="{EFA38675-72EF-4424-BA0F-EB200634DB38}">
  <ds:schemaRefs>
    <ds:schemaRef ds:uri="7c162c85-2e33-4418-8d6a-3c9ae40ca8a5"/>
    <ds:schemaRef ds:uri="cc8a450b-1a11-4e56-adcc-c88acab015c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3AB0212-08B9-4035-94A6-F6F7C372C865}">
  <ds:schemaRefs>
    <ds:schemaRef ds:uri="http://purl.org/dc/dcmitype/"/>
    <ds:schemaRef ds:uri="http://purl.org/dc/terms/"/>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cc8a450b-1a11-4e56-adcc-c88acab015c1"/>
    <ds:schemaRef ds:uri="7c162c85-2e33-4418-8d6a-3c9ae40ca8a5"/>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13780_PFL_PPT_template_CenturyGothic_3-5-21_FINALA</Template>
  <TotalTime>2752</TotalTime>
  <Words>2935</Words>
  <Application>Microsoft Office PowerPoint</Application>
  <PresentationFormat>Widescreen</PresentationFormat>
  <Paragraphs>248</Paragraphs>
  <Slides>17</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Times New Roman</vt:lpstr>
      <vt:lpstr>Arial</vt:lpstr>
      <vt:lpstr>Symbol</vt:lpstr>
      <vt:lpstr>Calibri</vt:lpstr>
      <vt:lpstr>Courier New</vt:lpstr>
      <vt:lpstr>Wingdings</vt:lpstr>
      <vt:lpstr>Century Gothic</vt:lpstr>
      <vt:lpstr>13780_PFL_PPT_template_Avenir_2-26-21_DRAFT</vt:lpstr>
      <vt:lpstr>Topic 13:  Source control</vt:lpstr>
      <vt:lpstr>Agenda</vt:lpstr>
      <vt:lpstr>Learning Objectives</vt:lpstr>
      <vt:lpstr>INTRODUCTIONS</vt:lpstr>
      <vt:lpstr>Definition</vt:lpstr>
      <vt:lpstr>Video - Inside Infection Control: What is Source Control? Episode 23</vt:lpstr>
      <vt:lpstr>What did we learn about source control?</vt:lpstr>
      <vt:lpstr>Source control for COVID-19</vt:lpstr>
      <vt:lpstr>we don’t always know who’s infected with sars-cov-2  </vt:lpstr>
      <vt:lpstr>How can masks stop germs at the source?</vt:lpstr>
      <vt:lpstr>Source control tips: Masks </vt:lpstr>
      <vt:lpstr>Source control tips: N95s </vt:lpstr>
      <vt:lpstr>Reflection</vt:lpstr>
      <vt:lpstr>Questions?</vt:lpstr>
      <vt:lpstr>Key takeaways</vt:lpstr>
      <vt:lpstr>Resources and Future Training sessions</vt:lpstr>
      <vt:lpstr>Feedback Form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13: Source Control</dc:title>
  <dc:subject>Source Control for COVID-19</dc:subject>
  <dc:creator>Centers for Disease Control and Prevention (CDC)</dc:creator>
  <cp:keywords>CDC, Project Firstline, Infection Control Training, COVID-19, Infection Control, Source Control</cp:keywords>
  <cp:lastModifiedBy>Justin Faerber</cp:lastModifiedBy>
  <cp:revision>42</cp:revision>
  <dcterms:created xsi:type="dcterms:W3CDTF">2021-03-09T12:45:04Z</dcterms:created>
  <dcterms:modified xsi:type="dcterms:W3CDTF">2021-09-14T16:18:58Z</dcterms:modified>
</cp:coreProperties>
</file>