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3.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9.xml" ContentType="application/vnd.openxmlformats-officedocument.presentationml.tags+xml"/>
  <Override PartName="/ppt/tags/tag14.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13.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customXml/itemProps1.xml" ContentType="application/vnd.openxmlformats-officedocument.customXmlProperties+xml"/>
  <Override PartName="/ppt/tags/tag7.xml" ContentType="application/vnd.openxmlformats-officedocument.presentationml.tags+xml"/>
  <Override PartName="/customXml/itemProps2.xml" ContentType="application/vnd.openxmlformats-officedocument.customXmlProperties+xml"/>
  <Override PartName="/customXml/itemProps3.xml" ContentType="application/vnd.openxmlformats-officedocument.customXmlProperties+xml"/>
  <Override PartName="/ppt/tags/tag1.xml" ContentType="application/vnd.openxmlformats-officedocument.presentationml.tags+xml"/>
  <Override PartName="/docProps/app.xml" ContentType="application/vnd.openxmlformats-officedocument.extended-properties+xml"/>
  <Override PartName="/ppt/tags/tag16.xml" ContentType="application/vnd.openxmlformats-officedocument.presentationml.tags+xml"/>
  <Override PartName="/ppt/tags/tag15.xml" ContentType="application/vnd.openxmlformats-officedocument.presentationml.tags+xml"/>
  <Override PartName="/ppt/tags/tag22.xml" ContentType="application/vnd.openxmlformats-officedocument.presentationml.tags+xml"/>
  <Override PartName="/ppt/tags/tag18.xml" ContentType="application/vnd.openxmlformats-officedocument.presentationml.tags+xml"/>
  <Override PartName="/ppt/tags/tag23.xml" ContentType="application/vnd.openxmlformats-officedocument.presentationml.tags+xml"/>
  <Override PartName="/ppt/tags/tag20.xml" ContentType="application/vnd.openxmlformats-officedocument.presentationml.tags+xml"/>
  <Override PartName="/ppt/tags/tag24.xml" ContentType="application/vnd.openxmlformats-officedocument.presentationml.tags+xml"/>
  <Override PartName="/ppt/tags/tag17.xml" ContentType="application/vnd.openxmlformats-officedocument.presentationml.tags+xml"/>
  <Override PartName="/ppt/tags/tag25.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3680" r:id="rId5"/>
  </p:sldMasterIdLst>
  <p:notesMasterIdLst>
    <p:notesMasterId r:id="rId30"/>
  </p:notesMasterIdLst>
  <p:handoutMasterIdLst>
    <p:handoutMasterId r:id="rId31"/>
  </p:handoutMasterIdLst>
  <p:sldIdLst>
    <p:sldId id="316" r:id="rId6"/>
    <p:sldId id="257" r:id="rId7"/>
    <p:sldId id="293" r:id="rId8"/>
    <p:sldId id="295" r:id="rId9"/>
    <p:sldId id="320" r:id="rId10"/>
    <p:sldId id="307" r:id="rId11"/>
    <p:sldId id="328" r:id="rId12"/>
    <p:sldId id="287" r:id="rId13"/>
    <p:sldId id="318" r:id="rId14"/>
    <p:sldId id="305" r:id="rId15"/>
    <p:sldId id="319" r:id="rId16"/>
    <p:sldId id="259" r:id="rId17"/>
    <p:sldId id="308" r:id="rId18"/>
    <p:sldId id="297" r:id="rId19"/>
    <p:sldId id="298" r:id="rId20"/>
    <p:sldId id="323" r:id="rId21"/>
    <p:sldId id="326" r:id="rId22"/>
    <p:sldId id="311" r:id="rId23"/>
    <p:sldId id="327" r:id="rId24"/>
    <p:sldId id="324" r:id="rId25"/>
    <p:sldId id="280" r:id="rId26"/>
    <p:sldId id="291" r:id="rId27"/>
    <p:sldId id="290" r:id="rId28"/>
    <p:sldId id="266" r:id="rId29"/>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Yates, Kirsten M. (CDC/DDID/NCEZID/DHQP) (CTR)" initials="Y(" lastIdx="9" clrIdx="6">
    <p:extLst>
      <p:ext uri="{19B8F6BF-5375-455C-9EA6-DF929625EA0E}">
        <p15:presenceInfo xmlns:p15="http://schemas.microsoft.com/office/powerpoint/2012/main" userId="S::vrx6@cdc.gov::3a8cfc38-f48f-4f28-85d9-0952e21c9697" providerId="AD"/>
      </p:ext>
    </p:extLst>
  </p:cmAuthor>
  <p:cmAuthor id="1" name="Stadd, Jessie" initials="SJ" lastIdx="25" clrIdx="0">
    <p:extLst>
      <p:ext uri="{19B8F6BF-5375-455C-9EA6-DF929625EA0E}">
        <p15:presenceInfo xmlns:p15="http://schemas.microsoft.com/office/powerpoint/2012/main" userId="S::jstadd@rti.org::44a9573f-fddc-4716-bc25-9dc365c6924d" providerId="AD"/>
      </p:ext>
    </p:extLst>
  </p:cmAuthor>
  <p:cmAuthor id="2" name="Julie Shogren" initials="JS" lastIdx="24" clrIdx="1">
    <p:extLst>
      <p:ext uri="{19B8F6BF-5375-455C-9EA6-DF929625EA0E}">
        <p15:presenceInfo xmlns:p15="http://schemas.microsoft.com/office/powerpoint/2012/main" userId="S::jshogren@rti.org::b8ac11d4-25b8-47fb-add8-e9c5ea412aae" providerId="AD"/>
      </p:ext>
    </p:extLst>
  </p:cmAuthor>
  <p:cmAuthor id="3" name="Linda Wilson" initials="LW" lastIdx="10" clrIdx="2">
    <p:extLst>
      <p:ext uri="{19B8F6BF-5375-455C-9EA6-DF929625EA0E}">
        <p15:presenceInfo xmlns:p15="http://schemas.microsoft.com/office/powerpoint/2012/main" userId="Linda Wilson" providerId="None"/>
      </p:ext>
    </p:extLst>
  </p:cmAuthor>
  <p:cmAuthor id="4" name="Aiken, Merrie" initials="AM" lastIdx="39" clrIdx="3">
    <p:extLst>
      <p:ext uri="{19B8F6BF-5375-455C-9EA6-DF929625EA0E}">
        <p15:presenceInfo xmlns:p15="http://schemas.microsoft.com/office/powerpoint/2012/main" userId="S::maiken@rti.org::2e0e472c-16bf-43d7-9edd-cd3f38cba021" providerId="AD"/>
      </p:ext>
    </p:extLst>
  </p:cmAuthor>
  <p:cmAuthor id="5" name="Wilson, Linda" initials="WL" lastIdx="11" clrIdx="4">
    <p:extLst>
      <p:ext uri="{19B8F6BF-5375-455C-9EA6-DF929625EA0E}">
        <p15:presenceInfo xmlns:p15="http://schemas.microsoft.com/office/powerpoint/2012/main" userId="S::ljwilson@rti.org::134f9502-648d-4a09-bdc5-589689a2e14a" providerId="AD"/>
      </p:ext>
    </p:extLst>
  </p:cmAuthor>
  <p:cmAuthor id="6" name="Cox, Kendra (CDC/DDID/NCEZID/DHQP)" initials="CK(" lastIdx="30" clrIdx="5">
    <p:extLst>
      <p:ext uri="{19B8F6BF-5375-455C-9EA6-DF929625EA0E}">
        <p15:presenceInfo xmlns:p15="http://schemas.microsoft.com/office/powerpoint/2012/main" userId="S::gfx4@cdc.gov::3112a3a8-8cbb-4d5b-96ee-72aa1ab53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19C"/>
    <a:srgbClr val="2F5597"/>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75169" autoAdjust="0"/>
  </p:normalViewPr>
  <p:slideViewPr>
    <p:cSldViewPr snapToGrid="0">
      <p:cViewPr varScale="1">
        <p:scale>
          <a:sx n="86" d="100"/>
          <a:sy n="86" d="100"/>
        </p:scale>
        <p:origin x="672"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86"/>
    </p:cViewPr>
  </p:sorterViewPr>
  <p:notesViewPr>
    <p:cSldViewPr snapToGrid="0" showGuides="1">
      <p:cViewPr varScale="1">
        <p:scale>
          <a:sx n="62" d="100"/>
          <a:sy n="62" d="100"/>
        </p:scale>
        <p:origin x="3138"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7F1989-5C90-41CB-99A2-1404CFE313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8E50D08-6908-41B4-B325-A1FAB0E859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707453-31FE-4F55-86FA-D76DC1B18E3F}" type="datetimeFigureOut">
              <a:rPr lang="en-US" smtClean="0"/>
              <a:t>9/1/2021</a:t>
            </a:fld>
            <a:endParaRPr lang="en-US"/>
          </a:p>
        </p:txBody>
      </p:sp>
      <p:sp>
        <p:nvSpPr>
          <p:cNvPr id="4" name="Footer Placeholder 3">
            <a:extLst>
              <a:ext uri="{FF2B5EF4-FFF2-40B4-BE49-F238E27FC236}">
                <a16:creationId xmlns:a16="http://schemas.microsoft.com/office/drawing/2014/main" id="{315DCC0C-3BF8-401D-9958-D12ADAA9C2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64844C-DB95-4D5C-8F52-8DC17C9EAE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0BDAC5-CD3F-4439-B579-C2F2038AFF08}" type="slidenum">
              <a:rPr lang="en-US" smtClean="0"/>
              <a:t>‹#›</a:t>
            </a:fld>
            <a:endParaRPr lang="en-US"/>
          </a:p>
        </p:txBody>
      </p:sp>
    </p:spTree>
    <p:extLst>
      <p:ext uri="{BB962C8B-B14F-4D97-AF65-F5344CB8AC3E}">
        <p14:creationId xmlns:p14="http://schemas.microsoft.com/office/powerpoint/2010/main" val="4086741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DA2ED-0422-4582-B371-29C5C1E3C9ED}" type="datetimeFigureOut">
              <a:rPr lang="en-US" smtClean="0"/>
              <a:t>9/1/2021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E97AA-F9A2-4B4F-BFD3-2E693337D65B}" type="slidenum">
              <a:rPr lang="en-US" smtClean="0"/>
              <a:t>‹#›</a:t>
            </a:fld>
            <a:endParaRPr lang="en-US" dirty="0"/>
          </a:p>
        </p:txBody>
      </p:sp>
    </p:spTree>
    <p:extLst>
      <p:ext uri="{BB962C8B-B14F-4D97-AF65-F5344CB8AC3E}">
        <p14:creationId xmlns:p14="http://schemas.microsoft.com/office/powerpoint/2010/main" val="376856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epa.gov/pesticide-registration/list-n-disinfectants-coronavirus-covid-19"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epa.gov/pesticide-registration/selected-epa-registered-disinfectants" TargetMode="External"/><Relationship Id="rId4" Type="http://schemas.openxmlformats.org/officeDocument/2006/relationships/hyperlink" Target="https://www.epa.gov/coronavirus/about-list-n-disinfectants-coronavirus-covid-19-0"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infectioncontrol/projectfirstline/videos/Ep16-CLEANING-LoRes.mp4"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dIuRI9OpjnY"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Notes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Participants log in and get settled. </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a:t>
            </a:fld>
            <a:endParaRPr lang="en-US" dirty="0"/>
          </a:p>
        </p:txBody>
      </p:sp>
    </p:spTree>
    <p:extLst>
      <p:ext uri="{BB962C8B-B14F-4D97-AF65-F5344CB8AC3E}">
        <p14:creationId xmlns:p14="http://schemas.microsoft.com/office/powerpoint/2010/main" val="116538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Based on the table, invite one or two participants to respond to the question, either orally or in the chat: </a:t>
            </a:r>
            <a:r>
              <a:rPr lang="en-US" sz="1100" b="1" i="1" dirty="0">
                <a:effectLst/>
                <a:latin typeface="Calibri" panose="020F0502020204030204" pitchFamily="34" charset="0"/>
                <a:ea typeface="Calibri" panose="020F0502020204030204" pitchFamily="34" charset="0"/>
                <a:cs typeface="Times New Roman" panose="02020603050405020304" pitchFamily="18" charset="0"/>
              </a:rPr>
              <a:t>Who cleans different surfaces and items in your facility? What surfaces and items could be missed because everyone assumes someone else is responsible for cleaning them?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Take this opportunity to reinforce that the entire healthcare team has a role to play in cleaning and disinfection.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Build on the responses to introduce the next activity.</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 small groups, participants will talk through common cleaning and disinfection scenarios in healthcare.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activity is intended to continue encouraging participants to apply the training concepts to their daily work.</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Depending on the makeup of your group, you may wish to provide different scenarios. Please keep in mind:</a:t>
            </a:r>
          </a:p>
          <a:p>
            <a:pPr marL="1143000" lvl="2" indent="-228600">
              <a:lnSpc>
                <a:spcPct val="107000"/>
              </a:lnSpc>
              <a:buFont typeface="Wingdings" panose="05000000000000000000" pitchFamily="2" charset="2"/>
              <a:buChar char=""/>
            </a:pPr>
            <a:r>
              <a:rPr lang="en-US" sz="1100" dirty="0">
                <a:effectLst/>
                <a:latin typeface="Calibri"/>
                <a:ea typeface="Calibri" panose="020F0502020204030204" pitchFamily="34" charset="0"/>
                <a:cs typeface="Calibri"/>
              </a:rPr>
              <a:t>Regardless of your group, include a combination of clinical scenarios (i.e., that involve direct patient care) and non-clinical scenarios. This combination will help </a:t>
            </a:r>
            <a:r>
              <a:rPr lang="en-US" sz="1100" dirty="0">
                <a:latin typeface="Calibri"/>
                <a:ea typeface="Calibri" panose="020F0502020204030204" pitchFamily="34" charset="0"/>
                <a:cs typeface="Calibri"/>
              </a:rPr>
              <a:t>your group</a:t>
            </a:r>
            <a:r>
              <a:rPr lang="en-US" sz="1100" dirty="0">
                <a:effectLst/>
                <a:latin typeface="Calibri"/>
                <a:ea typeface="Calibri" panose="020F0502020204030204" pitchFamily="34" charset="0"/>
                <a:cs typeface="Calibri"/>
              </a:rPr>
              <a:t> remember that the entire healthcare team is responsible for a clean environment.</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Although hand hygiene is an important part of infection control, try to choose scenarios that involve more than hand hygiene. </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possible, try not to place participants in breakout rooms according to their job responsibilities or experience: a mix of people considering a scenario will make for richer discussion.</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Use breakout rooms appropriate to your virtual platform to divide participants into groups.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your webinar platform allows for it, you may invite participants to choose their own breakout room.</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Ideally, the groups should have no more than five people each.</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number of participants per group does not need to be exact, but if the breakdown is uneven, be prepared to ask for volunteers to shift groups as needed.</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Multiple groups can discuss the same scenario.</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As needed, provide instructions related to the breakout room format, such as how to ask you questions.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Inform the groups that they have 10 minutes to discuss a scenario.</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Ask each to identify a spokesperson who will be willing to report back to the broader group.</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After the small groups have gathered, depending on your virtual platform, you may use the broadcast message feature or another means to send reminders of the scenarios, how much time is remaining, etc. You may also choose to “visit” each group to encourage conversation and to hear their thoughts.</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think more about the instances in the table that we’ve just created.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In these instances, who does the cleaning and disinfection? Is it done by us or by others on the healthcare team? What surfaces and items might get missed because everyone assumes someone else is responsible for cleaning them? Can anyone share their thoughts?</a:t>
            </a:r>
            <a:r>
              <a:rPr lang="en-US" sz="1100" b="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 from one or two volunteers.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It’s important for us to think about the whole healthcare team, because we all have a role to play in cleaning and disinfection.</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“Now we will spend some time looking deeper at three common scenarios, as shown on the slide. The scenarios are:</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need an item from a shared cart for a sterile procedure. </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have finished examining a patient and are writing notes in the patient record.</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are picking up a patient’s tray after lunch.</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“We’re going to divide into small groups to work through one of these scenarios.”</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Provide brief instructions on how to choose a breakout room and any other technical notes.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 your small groups, try to identify all the aspects of cleaning and disinfection that are important for infection control in your scenario. Imagine yourself ‘in’ the scene and discuss the following questions:</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In this scenario, where are the risks for germs to spread?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questions about cleaning and disinfection should we be asking?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actions should we take?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“Even if the scenario for your group is not something you personally perform as part of your job, think about the healthcare team and how everyone works to keep a clean environment.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“I’ll remind you when you have a few minutes left, and when we come back together, one volunteer from your group can report on your discussion. Okay, let’s go!”</a:t>
            </a:r>
          </a:p>
        </p:txBody>
      </p:sp>
      <p:sp>
        <p:nvSpPr>
          <p:cNvPr id="4" name="Slide Number Placeholder 3"/>
          <p:cNvSpPr>
            <a:spLocks noGrp="1"/>
          </p:cNvSpPr>
          <p:nvPr>
            <p:ph type="sldNum" sz="quarter" idx="5"/>
          </p:nvPr>
        </p:nvSpPr>
        <p:spPr/>
        <p:txBody>
          <a:bodyPr/>
          <a:lstStyle/>
          <a:p>
            <a:fld id="{553E97AA-F9A2-4B4F-BFD3-2E693337D65B}" type="slidenum">
              <a:rPr lang="en-US" smtClean="0"/>
              <a:t>10</a:t>
            </a:fld>
            <a:endParaRPr lang="en-US" dirty="0"/>
          </a:p>
        </p:txBody>
      </p:sp>
    </p:spTree>
    <p:extLst>
      <p:ext uri="{BB962C8B-B14F-4D97-AF65-F5344CB8AC3E}">
        <p14:creationId xmlns:p14="http://schemas.microsoft.com/office/powerpoint/2010/main" val="294624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At 10 minutes, begin giving groups a message about their remaining time.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Reconvene the groups.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Invite each group to share the highlights of their discussion.</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capture key points on a new slide.</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 you and welcome back! Now we’ll talk through some of the things that came up in your discussion.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Who would like to speak from Group 1?</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553E97AA-F9A2-4B4F-BFD3-2E693337D65B}" type="slidenum">
              <a:rPr lang="en-US" smtClean="0"/>
              <a:t>11</a:t>
            </a:fld>
            <a:endParaRPr lang="en-US" dirty="0"/>
          </a:p>
        </p:txBody>
      </p:sp>
    </p:spTree>
    <p:extLst>
      <p:ext uri="{BB962C8B-B14F-4D97-AF65-F5344CB8AC3E}">
        <p14:creationId xmlns:p14="http://schemas.microsoft.com/office/powerpoint/2010/main" val="13393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Briefly open the floor for final thoughts and any questions or areas of confusion.</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the question. Instead, take note of the questions and consult with CDC resources to follow up with answers after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“Great job! Before we move on, I just want to open it up in case, during your discussions, there were any unanswered questions or things that you’d like to clarify.”</a:t>
            </a:r>
          </a:p>
        </p:txBody>
      </p:sp>
      <p:sp>
        <p:nvSpPr>
          <p:cNvPr id="4" name="Slide Number Placeholder 3"/>
          <p:cNvSpPr>
            <a:spLocks noGrp="1"/>
          </p:cNvSpPr>
          <p:nvPr>
            <p:ph type="sldNum" sz="quarter" idx="5"/>
          </p:nvPr>
        </p:nvSpPr>
        <p:spPr/>
        <p:txBody>
          <a:bodyPr/>
          <a:lstStyle/>
          <a:p>
            <a:fld id="{553E97AA-F9A2-4B4F-BFD3-2E693337D65B}" type="slidenum">
              <a:rPr lang="en-US" smtClean="0"/>
              <a:t>12</a:t>
            </a:fld>
            <a:endParaRPr lang="en-US" dirty="0"/>
          </a:p>
        </p:txBody>
      </p:sp>
    </p:spTree>
    <p:extLst>
      <p:ext uri="{BB962C8B-B14F-4D97-AF65-F5344CB8AC3E}">
        <p14:creationId xmlns:p14="http://schemas.microsoft.com/office/powerpoint/2010/main" val="1134186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bullet points on the following slides summarize content from  Episode 20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 Why Do Cleaning and Disinfection Matter in Healthcare? bit.ly/</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WhyCleanAndDis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 may wish to refer to the Content Outline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Episode 20 for additional discussion points.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time allows, feel free to show the video or to share it as an extension activity.</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“We’ve talked about the ways that cleaning and disinfection are part of our daily work life and how they work. Remember, cleaning is an important step because, if we try to disinfect something that isn’t clean, the disinfectant might not work. And we need disinfectants to kill germs. Now let’s take a few minutes to talk about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why</a:t>
            </a:r>
            <a:r>
              <a:rPr lang="en-US" sz="1800" dirty="0">
                <a:effectLst/>
                <a:latin typeface="Calibri" panose="020F0502020204030204" pitchFamily="34" charset="0"/>
                <a:ea typeface="Calibri" panose="020F0502020204030204" pitchFamily="34" charset="0"/>
                <a:cs typeface="Times New Roman" panose="02020603050405020304" pitchFamily="18" charset="0"/>
              </a:rPr>
              <a:t> this is so important in healthcare.”</a:t>
            </a:r>
          </a:p>
        </p:txBody>
      </p:sp>
      <p:sp>
        <p:nvSpPr>
          <p:cNvPr id="4" name="Slide Number Placeholder 3"/>
          <p:cNvSpPr>
            <a:spLocks noGrp="1"/>
          </p:cNvSpPr>
          <p:nvPr>
            <p:ph type="sldNum" sz="quarter" idx="5"/>
          </p:nvPr>
        </p:nvSpPr>
        <p:spPr/>
        <p:txBody>
          <a:bodyPr/>
          <a:lstStyle/>
          <a:p>
            <a:fld id="{553E97AA-F9A2-4B4F-BFD3-2E693337D65B}" type="slidenum">
              <a:rPr lang="en-US" smtClean="0"/>
              <a:t>13</a:t>
            </a:fld>
            <a:endParaRPr lang="en-US" dirty="0"/>
          </a:p>
        </p:txBody>
      </p:sp>
    </p:spTree>
    <p:extLst>
      <p:ext uri="{BB962C8B-B14F-4D97-AF65-F5344CB8AC3E}">
        <p14:creationId xmlns:p14="http://schemas.microsoft.com/office/powerpoint/2010/main" val="624690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has animations for the second column.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concept, ask participants to share, either orally or in the chat, answers to the question,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wish to refer to the Content Outline for Episode 20 for additional discussion points.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“Cleaning and disinfection are critical in healthcare for many reasons.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It’s common sense that we don’t want a dirty environment for our patients – but why is that? Does anyone have any thoughts?</a:t>
            </a:r>
            <a:r>
              <a:rPr lang="en-US" sz="1800" b="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 then advance to reveal second column.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One reason is because, in healthcare, we have patients who are ill and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not be able to fight off infections as well as someone who is healthy. Germs are more likely to cause problems in these patients because their immune defenses might not be as strong as someone who’s healthy.</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possible to see how some patients might be at risk of infection, such as if they have burns or wounds, or if they’re having a procedure when germs could get into their bodies, such as getting an IV or a catheter. But many patients’ risks for infection can’t be seen, like when a patient’s immune system is weak because of the medication in their cancer treatment.”</a:t>
            </a:r>
          </a:p>
        </p:txBody>
      </p:sp>
      <p:sp>
        <p:nvSpPr>
          <p:cNvPr id="4" name="Slide Number Placeholder 3"/>
          <p:cNvSpPr>
            <a:spLocks noGrp="1"/>
          </p:cNvSpPr>
          <p:nvPr>
            <p:ph type="sldNum" sz="quarter" idx="5"/>
          </p:nvPr>
        </p:nvSpPr>
        <p:spPr/>
        <p:txBody>
          <a:bodyPr/>
          <a:lstStyle/>
          <a:p>
            <a:fld id="{553E97AA-F9A2-4B4F-BFD3-2E693337D65B}" type="slidenum">
              <a:rPr lang="en-US" smtClean="0"/>
              <a:t>14</a:t>
            </a:fld>
            <a:endParaRPr lang="en-US" dirty="0"/>
          </a:p>
        </p:txBody>
      </p:sp>
    </p:spTree>
    <p:extLst>
      <p:ext uri="{BB962C8B-B14F-4D97-AF65-F5344CB8AC3E}">
        <p14:creationId xmlns:p14="http://schemas.microsoft.com/office/powerpoint/2010/main" val="4246629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has animations for the second column.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concept, ask participants to share, either by coming off mute or via chat, answers to the question,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Content Outline for Episode 20 of the video series provides additional talking points that you may wish to use.</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important to keep the healthcare environment clean to stop germs from spreading.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are some places that you can think of that need to be cleaned and disinfected often?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 then advance to reveal second column.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a lot in healthcare! Think about patient rooms. When a patient leaves a room or is discharged, before a new patient goes into that room, it should be cleaned and disinfected to make sure germs don’t spread.</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about high-touch surfaces?</a:t>
            </a:r>
            <a:r>
              <a:rPr lang="en-US" sz="1800" dirty="0">
                <a:effectLst/>
                <a:latin typeface="Calibri" panose="020F0502020204030204" pitchFamily="34" charset="0"/>
                <a:ea typeface="Calibri" panose="020F0502020204030204" pitchFamily="34" charset="0"/>
                <a:cs typeface="Times New Roman" panose="02020603050405020304" pitchFamily="18" charset="0"/>
              </a:rPr>
              <a:t> We also clean and disinfect things that get touched a lot, such as bed rails, keyboards, and light switches. These ‘high-touch surfaces’ need that frequent cleaning and disinfection.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else?</a:t>
            </a:r>
            <a:r>
              <a:rPr lang="en-US" sz="1800" dirty="0">
                <a:effectLst/>
                <a:latin typeface="Calibri" panose="020F0502020204030204" pitchFamily="34" charset="0"/>
                <a:ea typeface="Calibri" panose="020F0502020204030204" pitchFamily="34" charset="0"/>
                <a:cs typeface="Times New Roman" panose="02020603050405020304" pitchFamily="18" charset="0"/>
              </a:rPr>
              <a:t> It’s also important to clean and disinfect things in healthcare that aren’t touched or shared as often but tend to be dirty and have a lot of germs on them, like toilet seats.”</a:t>
            </a:r>
          </a:p>
        </p:txBody>
      </p:sp>
      <p:sp>
        <p:nvSpPr>
          <p:cNvPr id="4" name="Slide Number Placeholder 3"/>
          <p:cNvSpPr>
            <a:spLocks noGrp="1"/>
          </p:cNvSpPr>
          <p:nvPr>
            <p:ph type="sldNum" sz="quarter" idx="5"/>
          </p:nvPr>
        </p:nvSpPr>
        <p:spPr/>
        <p:txBody>
          <a:bodyPr/>
          <a:lstStyle/>
          <a:p>
            <a:fld id="{553E97AA-F9A2-4B4F-BFD3-2E693337D65B}" type="slidenum">
              <a:rPr lang="en-US" smtClean="0"/>
              <a:t>15</a:t>
            </a:fld>
            <a:endParaRPr lang="en-US" dirty="0"/>
          </a:p>
        </p:txBody>
      </p:sp>
    </p:spTree>
    <p:extLst>
      <p:ext uri="{BB962C8B-B14F-4D97-AF65-F5344CB8AC3E}">
        <p14:creationId xmlns:p14="http://schemas.microsoft.com/office/powerpoint/2010/main" val="2543501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bullet points on the following slides summarize content from Episode 22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 Why Does Contact Time Matter for Disinfection? </a:t>
            </a:r>
            <a:r>
              <a:rPr lang="en-US" sz="1800" dirty="0">
                <a:effectLst/>
                <a:latin typeface="Calibri" panose="020F0502020204030204" pitchFamily="34" charset="0"/>
                <a:ea typeface="Calibri" panose="020F0502020204030204" pitchFamily="34" charset="0"/>
              </a:rPr>
              <a:t>bit.ly/</a:t>
            </a:r>
            <a:r>
              <a:rPr lang="en-US" sz="1800" dirty="0" err="1">
                <a:effectLst/>
                <a:latin typeface="Calibri" panose="020F0502020204030204" pitchFamily="34" charset="0"/>
                <a:ea typeface="Calibri" panose="020F0502020204030204" pitchFamily="34" charset="0"/>
              </a:rPr>
              <a:t>WhyContactTime</a:t>
            </a:r>
            <a:r>
              <a:rPr lang="en-US" sz="180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wish to refer to the Content Outline for Episode 22 for additional discussion points.  </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time allows, feel free to show the video or to share it as an extension activity. </a:t>
            </a:r>
          </a:p>
          <a:p>
            <a:pPr marL="285750" marR="0" indent="-285750">
              <a:lnSpc>
                <a:spcPct val="107000"/>
              </a:lnSpc>
              <a:spcBef>
                <a:spcPts val="0"/>
              </a:spcBef>
              <a:spcAft>
                <a:spcPts val="800"/>
              </a:spcAft>
              <a:buFont typeface="Arial" panose="020B0604020202020204" pitchFamily="34" charset="0"/>
              <a:buChar cha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 typeface="Arial" panose="020B0604020202020204" pitchFamily="34" charset="0"/>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we’re going to take a closer look at an important part of disinfection: contact time.”</a:t>
            </a:r>
          </a:p>
        </p:txBody>
      </p:sp>
      <p:sp>
        <p:nvSpPr>
          <p:cNvPr id="4" name="Slide Number Placeholder 3"/>
          <p:cNvSpPr>
            <a:spLocks noGrp="1"/>
          </p:cNvSpPr>
          <p:nvPr>
            <p:ph type="sldNum" sz="quarter" idx="5"/>
          </p:nvPr>
        </p:nvSpPr>
        <p:spPr/>
        <p:txBody>
          <a:bodyPr/>
          <a:lstStyle/>
          <a:p>
            <a:fld id="{553E97AA-F9A2-4B4F-BFD3-2E693337D65B}" type="slidenum">
              <a:rPr lang="en-US" smtClean="0"/>
              <a:t>16</a:t>
            </a:fld>
            <a:endParaRPr lang="en-US" dirty="0"/>
          </a:p>
        </p:txBody>
      </p:sp>
    </p:spTree>
    <p:extLst>
      <p:ext uri="{BB962C8B-B14F-4D97-AF65-F5344CB8AC3E}">
        <p14:creationId xmlns:p14="http://schemas.microsoft.com/office/powerpoint/2010/main" val="1520654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Make sure participants are aware of what contact time is, and the other terms that might be used (dwell time, wet time).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Link the concept of contact time to the reality of cleaning and disinfection at work in healthcare.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wish to tailor this content to your audience, as not all healthcare workers are involved in this work in the same way.</a:t>
            </a:r>
          </a:p>
          <a:p>
            <a:pPr marL="342900" marR="0" lvl="0" indent="-342900">
              <a:lnSpc>
                <a:spcPct val="107000"/>
              </a:lnSpc>
              <a:spcBef>
                <a:spcPts val="0"/>
              </a:spcBef>
              <a:spcAft>
                <a:spcPts val="80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EPA List N: Disinfectants for Coronavirus (COVID-19)</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Segoe UI" panose="020B0502040204020203" pitchFamily="34" charset="0"/>
              </a:rPr>
              <a:t>https://www.epa.gov/pesticide-registration/list-n-disinfectants-coronavirus-covid-19</a:t>
            </a:r>
            <a:endParaRPr lang="en-US" sz="1800" dirty="0">
              <a:effectLst/>
              <a:latin typeface="Arial" panose="020B0604020202020204" pitchFamily="34" charset="0"/>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“First, let’s talk about what contact time is.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Does anyone have any thoughts on how to define it?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“Contact time – also called ‘dwell time’ or ‘wet time’ – is the amount of time a disinfectant needs to sit on a surface, without being wiped away or disturbed, to do its job of killing germs.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“Contact time is important because the product you’re using might not kill germs right away. It takes time before all of the germs are killed and something is truly ‘disinfected.’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time can vary depending on the product. But it is always specific, and it should be on the label. Even if you’re using a product that both cleans and disinfects, all in one, it will still have a contact time that you need to use for it to work correctly.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Now that we know what it is, what does it mean for our daily work?</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17</a:t>
            </a:fld>
            <a:endParaRPr lang="en-US" dirty="0"/>
          </a:p>
        </p:txBody>
      </p:sp>
    </p:spTree>
    <p:extLst>
      <p:ext uri="{BB962C8B-B14F-4D97-AF65-F5344CB8AC3E}">
        <p14:creationId xmlns:p14="http://schemas.microsoft.com/office/powerpoint/2010/main" val="376272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slide has animations. After participants provide responses, trigger the animation as you go through the script.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suggest the information on the label of a disinfecting product that’s important to know in order to use it correctly.</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As participants respond, either by going off mute or in the chat, guide them through the information found on the product label.</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Remind participants why following label instructions on disinfecting products is important.</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“While you can usually judge if something is clean or not just by looking at it, this doesn’t work with disinfection. Because germs are too small for us to see, we can’t judge how well something has been disinfected just by looking at it. That’s why following the instructions when you use disinfecting products is so important.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information do you need from the label to make sure you’re using it correctly?</a:t>
            </a:r>
            <a:r>
              <a:rPr lang="en-US" sz="1100" b="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 Prompt first animation.</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“First of all, in healthcare in the United States, you’ll use disinfectants that are registered with the Environmental Protection Agency, the EPA. The EPA is charged with reviewing chemicals used for disinfection to make sure that they’re safe and effective. Disinfectants used in healthcare facilities will usually have ‘hospital-grade,’ or something similar, on the label.”</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(Prompt second, third, and fourth animation.)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“Other things you need to know are which surfaces the chemical can be used on, which germs the chemical has been proven to kill, and whether the product should be diluted. That means if it needs to have water or another substance added to it to bring the concentration down so it’s safe for use. If so, the label should also tell you how to do that, and what to use.”</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(Prompt fifth and final animation.)</a:t>
            </a:r>
            <a:endParaRPr lang="en-US" sz="1100" dirty="0"/>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“And, of course, the label will tell you the contact time – or dwell time, or wet time.”</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18</a:t>
            </a:fld>
            <a:endParaRPr lang="en-US" dirty="0"/>
          </a:p>
        </p:txBody>
      </p:sp>
    </p:spTree>
    <p:extLst>
      <p:ext uri="{BB962C8B-B14F-4D97-AF65-F5344CB8AC3E}">
        <p14:creationId xmlns:p14="http://schemas.microsoft.com/office/powerpoint/2010/main" val="3702402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Because there is often pressure to move fast in healthcare, this slide is an opportunity to discuss why it is important not to rush the disinfection process.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Time permitting and if applicable, you may wish to open the floor to invite participants to share instances in their experience in which they have felt hurried.</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know that we want to use disinfecting products at the right times, and correctly.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But what do we not want to do?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of the biggest ‘don’ts’ is don’t rush the process. The entire contact time has to finish before something that’s been disinfected can be used again, like shared equipment, or before a new patient comes into a room after the last patient has been discharged. That’s how we can be sure the disinfectant has had time to do its job and kill the germs.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“Don’t try to dry a surface that’s been disinfected more quickly by wiping with another cloth, or by blowing on it with your breath. Also, don’t blow air on the surface another way, like with a fan, unless the manufacturer of the product you’re using says it’s okay to.</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 patient. We know this can be tough. Patients may be waiting for rooms and equipment, and there may be pressure to move fast. But the risk of spreading germs is too great to rush the process. Following the instructions keeps germs from spreading and keeps your patients and co-workers safe!” </a:t>
            </a:r>
          </a:p>
        </p:txBody>
      </p:sp>
      <p:sp>
        <p:nvSpPr>
          <p:cNvPr id="4" name="Slide Number Placeholder 3"/>
          <p:cNvSpPr>
            <a:spLocks noGrp="1"/>
          </p:cNvSpPr>
          <p:nvPr>
            <p:ph type="sldNum" sz="quarter" idx="5"/>
          </p:nvPr>
        </p:nvSpPr>
        <p:spPr/>
        <p:txBody>
          <a:bodyPr/>
          <a:lstStyle/>
          <a:p>
            <a:fld id="{553E97AA-F9A2-4B4F-BFD3-2E693337D65B}" type="slidenum">
              <a:rPr lang="en-US" smtClean="0"/>
              <a:t>19</a:t>
            </a:fld>
            <a:endParaRPr lang="en-US" dirty="0"/>
          </a:p>
        </p:txBody>
      </p:sp>
    </p:spTree>
    <p:extLst>
      <p:ext uri="{BB962C8B-B14F-4D97-AF65-F5344CB8AC3E}">
        <p14:creationId xmlns:p14="http://schemas.microsoft.com/office/powerpoint/2010/main" val="1473450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the group and add a greeting to the chat box.</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adapt the introduction time as needed: spend time on introductions if there are new faces or if group members still do not know each other.</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an ongoing series, you may choose to say “welcome back,” “thank you for joining us again,” etc.</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Announce housekeeping notes, either orally or via chat.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needed, additional notes specific to the platform you’re using (e.g., how to “raise your hand,” how to post questions)</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Provide an overview of the agenda.</a:t>
            </a:r>
          </a:p>
          <a:p>
            <a:pPr marL="0" marR="0" lvl="0" indent="0">
              <a:lnSpc>
                <a:spcPct val="107000"/>
              </a:lnSpc>
              <a:spcBef>
                <a:spcPts val="0"/>
              </a:spcBef>
              <a:spcAft>
                <a:spcPts val="8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to Project Firstline. Thank you for joining us! Before we begin, a few housekeeping notes. We’ll meet today for 1 hour. Please keep your videos on, to the extent possible, and keep your microphone muted when you are not contributing to the discussion. It’s great to see you all here today!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“Today we’ll focus on another essential part of infection control: cleaning and disinfection.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are they? What is the difference between them? And why do they matter?</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553E97AA-F9A2-4B4F-BFD3-2E693337D65B}" type="slidenum">
              <a:rPr lang="en-US" smtClean="0"/>
              <a:t>2</a:t>
            </a:fld>
            <a:endParaRPr lang="en-US" dirty="0"/>
          </a:p>
        </p:txBody>
      </p:sp>
    </p:spTree>
    <p:extLst>
      <p:ext uri="{BB962C8B-B14F-4D97-AF65-F5344CB8AC3E}">
        <p14:creationId xmlns:p14="http://schemas.microsoft.com/office/powerpoint/2010/main" val="2258088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Share links in chat to EPA resources regarding disinfectants that kill SARS-CoV-2.</a:t>
            </a:r>
          </a:p>
          <a:p>
            <a:pPr marL="742950" marR="0" lvl="1" indent="-285750">
              <a:lnSpc>
                <a:spcPct val="107000"/>
              </a:lnSpc>
              <a:spcBef>
                <a:spcPts val="0"/>
              </a:spcBef>
              <a:spcAft>
                <a:spcPts val="0"/>
              </a:spcAft>
              <a:buFont typeface="Courier New" panose="02070309020205020404" pitchFamily="49" charset="0"/>
              <a:buChar char="o"/>
            </a:pPr>
            <a:r>
              <a:rPr lang="en-US" sz="11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List N - Infographic Which disinfectants kill COVID-19?</a:t>
            </a:r>
            <a:r>
              <a:rPr lang="en-US" sz="11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https://www.epa.gov/sites/production/files/2020-12/documents/list_n_how-to_infographic_final_0.pdf</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List N Tool: COVID-19 Disinfectants</a:t>
            </a:r>
            <a:r>
              <a:rPr lang="en-US" sz="11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https://cfpub.epa.gov/giwiz/disinfectants/index.cfm</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About List N: Disinfectants for Coronavirus (COVID-19</a:t>
            </a:r>
            <a:r>
              <a:rPr lang="en-US" sz="11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1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https://www.epa.gov/coronavirus/about-list-n-disinfectants-coronavirus-covid-19-0</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Selected EPA-Registered Disinfectants</a:t>
            </a:r>
            <a:r>
              <a:rPr lang="en-US" sz="11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https://www.epa.gov/pesticide-registration/selected-epa-registered-disinfectants</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These </a:t>
            </a:r>
            <a:r>
              <a:rPr lang="en-US" sz="1100" dirty="0">
                <a:effectLst/>
                <a:latin typeface="Calibri" panose="020F0502020204030204" pitchFamily="34" charset="0"/>
                <a:ea typeface="Calibri" panose="020F0502020204030204" pitchFamily="34" charset="0"/>
                <a:cs typeface="Times New Roman" panose="02020603050405020304" pitchFamily="18" charset="0"/>
              </a:rPr>
              <a:t>links also appear on the “Resources” slide.</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EPA has many resources about disinfectants for use in healthcare and lists of disinfectants that are effective against different germs, including SARS-CoV-2, which is the virus that causes COVID-19. The list for SARS-CoV-2 is called ‘List N.’ We’ll put the links in the chat, and they’re also included on the Resources slide for your reference later.”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20</a:t>
            </a:fld>
            <a:endParaRPr lang="en-US" dirty="0"/>
          </a:p>
        </p:txBody>
      </p:sp>
    </p:spTree>
    <p:extLst>
      <p:ext uri="{BB962C8B-B14F-4D97-AF65-F5344CB8AC3E}">
        <p14:creationId xmlns:p14="http://schemas.microsoft.com/office/powerpoint/2010/main" val="3171479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share what they learned during the session.</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Encourage participants to describe actions that they can take to use what they have learned. They may come off mute and speak, or type in the chat, or both.</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As appropriate, make connections between participants’ responses and the material from the session, particularly “why” cleaning and disinfection are so important in healthcare.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use our last few minutes together to reflect on what we’ve covered today and think about how we can learn more and put what we’ve learned into practice.</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“I’d love to hear from you about what you learned today.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Would anyone like to share?</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Acknowledge and address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“As we just heard, you’ve learned a lot today. I’d like you to identify one thing you’ll need to do, or continue to do, in your daily work to help keep the healthcare environment clean and stop germs from spreading.”</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Acknowledge and address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have any questions still remaining?</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Address questions as appropriate..</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those questions. Project Firstline is actively collecting your questions to help inform more training resources as they’re developed. I’ve written them down, and I will get back to you with responses.”</a:t>
            </a:r>
          </a:p>
        </p:txBody>
      </p:sp>
      <p:sp>
        <p:nvSpPr>
          <p:cNvPr id="4" name="Slide Number Placeholder 3"/>
          <p:cNvSpPr>
            <a:spLocks noGrp="1"/>
          </p:cNvSpPr>
          <p:nvPr>
            <p:ph type="sldNum" sz="quarter" idx="5"/>
          </p:nvPr>
        </p:nvSpPr>
        <p:spPr/>
        <p:txBody>
          <a:bodyPr/>
          <a:lstStyle/>
          <a:p>
            <a:fld id="{553E97AA-F9A2-4B4F-BFD3-2E693337D65B}" type="slidenum">
              <a:rPr lang="en-US" smtClean="0"/>
              <a:t>21</a:t>
            </a:fld>
            <a:endParaRPr lang="en-US" dirty="0"/>
          </a:p>
        </p:txBody>
      </p:sp>
    </p:spTree>
    <p:extLst>
      <p:ext uri="{BB962C8B-B14F-4D97-AF65-F5344CB8AC3E}">
        <p14:creationId xmlns:p14="http://schemas.microsoft.com/office/powerpoint/2010/main" val="3815819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key takeaways.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revisit discussion points or questions that arose during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hope this training gave you some good information about cleaning and disinfection and why it’s so important to do them correctly in healthcare. I’ve captured some key takeaways here, which you can review at your leisure after the session today.”</a:t>
            </a:r>
          </a:p>
        </p:txBody>
      </p:sp>
      <p:sp>
        <p:nvSpPr>
          <p:cNvPr id="4" name="Slide Number Placeholder 3"/>
          <p:cNvSpPr>
            <a:spLocks noGrp="1"/>
          </p:cNvSpPr>
          <p:nvPr>
            <p:ph type="sldNum" sz="quarter" idx="5"/>
          </p:nvPr>
        </p:nvSpPr>
        <p:spPr/>
        <p:txBody>
          <a:bodyPr/>
          <a:lstStyle/>
          <a:p>
            <a:fld id="{553E97AA-F9A2-4B4F-BFD3-2E693337D65B}" type="slidenum">
              <a:rPr lang="en-US" smtClean="0"/>
              <a:t>22</a:t>
            </a:fld>
            <a:endParaRPr lang="en-US" dirty="0"/>
          </a:p>
        </p:txBody>
      </p:sp>
    </p:spTree>
    <p:extLst>
      <p:ext uri="{BB962C8B-B14F-4D97-AF65-F5344CB8AC3E}">
        <p14:creationId xmlns:p14="http://schemas.microsoft.com/office/powerpoint/2010/main" val="1419661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additional resources from Project Firstline and CDC.</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describe the themes of upcoming sessions.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great, thank you. We covered a lot today, and there is still more to learn. You can keep exploring these topics on your own using the resources on this slide. You can also follow us on social media.”</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“Next time, we will cover [insert next training topic].”</a:t>
            </a:r>
          </a:p>
        </p:txBody>
      </p:sp>
      <p:sp>
        <p:nvSpPr>
          <p:cNvPr id="4" name="Slide Number Placeholder 3"/>
          <p:cNvSpPr>
            <a:spLocks noGrp="1"/>
          </p:cNvSpPr>
          <p:nvPr>
            <p:ph type="sldNum" sz="quarter" idx="5"/>
          </p:nvPr>
        </p:nvSpPr>
        <p:spPr/>
        <p:txBody>
          <a:bodyPr/>
          <a:lstStyle/>
          <a:p>
            <a:fld id="{438D9F8C-7B54-4A21-B9B9-EAEDD3B035B4}" type="slidenum">
              <a:rPr lang="en-US" smtClean="0"/>
              <a:t>23</a:t>
            </a:fld>
            <a:endParaRPr lang="en-US" dirty="0"/>
          </a:p>
        </p:txBody>
      </p:sp>
    </p:spTree>
    <p:extLst>
      <p:ext uri="{BB962C8B-B14F-4D97-AF65-F5344CB8AC3E}">
        <p14:creationId xmlns:p14="http://schemas.microsoft.com/office/powerpoint/2010/main" val="3969087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cs typeface="Times New Roman" panose="02020603050405020304" pitchFamily="18" charset="0"/>
              </a:rPr>
              <a:t>After the Session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u="none" strike="noStrike" dirty="0">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553E97AA-F9A2-4B4F-BFD3-2E693337D65B}" type="slidenum">
              <a:rPr lang="en-US" smtClean="0"/>
              <a:t>24</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 an overview of the session’s learning objectives.</a:t>
            </a:r>
          </a:p>
          <a:p>
            <a:pPr marL="0" marR="0" lvl="0" indent="0">
              <a:lnSpc>
                <a:spcPct val="107000"/>
              </a:lnSpc>
              <a:spcBef>
                <a:spcPts val="0"/>
              </a:spcBef>
              <a:spcAft>
                <a:spcPts val="800"/>
              </a:spcAft>
              <a:buFont typeface="Symbol" panose="05050102010706020507" pitchFamily="18" charset="2"/>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what we expect to learn today. By the end of today’s training, you will be able to describe the difference between cleaning and disinfection and discuss why it is important to follow the label instructions on a disinfectant product.”</a:t>
            </a:r>
          </a:p>
        </p:txBody>
      </p:sp>
      <p:sp>
        <p:nvSpPr>
          <p:cNvPr id="4" name="Slide Number Placeholder 3"/>
          <p:cNvSpPr>
            <a:spLocks noGrp="1"/>
          </p:cNvSpPr>
          <p:nvPr>
            <p:ph type="sldNum" sz="quarter" idx="5"/>
          </p:nvPr>
        </p:nvSpPr>
        <p:spPr/>
        <p:txBody>
          <a:bodyPr/>
          <a:lstStyle/>
          <a:p>
            <a:fld id="{553E97AA-F9A2-4B4F-BFD3-2E693337D65B}" type="slidenum">
              <a:rPr lang="en-US" smtClean="0"/>
              <a:t>3</a:t>
            </a:fld>
            <a:endParaRPr lang="en-US" dirty="0"/>
          </a:p>
        </p:txBody>
      </p:sp>
    </p:spTree>
    <p:extLst>
      <p:ext uri="{BB962C8B-B14F-4D97-AF65-F5344CB8AC3E}">
        <p14:creationId xmlns:p14="http://schemas.microsoft.com/office/powerpoint/2010/main" val="227646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These questions will give you a better understanding of your participants’ backgrounds, experience, and level of knowledge.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Tailor your slide delivery for the virtual format and platform and your participants: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wish to add role- or facility-specific questions to the introductions.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 have a large group, you may decide to skip oral introductions and use the chat.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your group meets regularly, you may wish to skip or shorten the introductions, or use a different “icebreaker” approach.</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Be sure to introduce yourself and anyone who is assisting you.</a:t>
            </a:r>
          </a:p>
          <a:p>
            <a:pPr marL="0" marR="0" lvl="0" indent="0">
              <a:lnSpc>
                <a:spcPct val="107000"/>
              </a:lnSpc>
              <a:spcBef>
                <a:spcPts val="0"/>
              </a:spcBef>
              <a:spcAft>
                <a:spcPts val="8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take a minute to get to know each other. Please share in 30 seconds or less your name, your role, and whether cleaning and disinfection play a big part, or a smaller part, in your work responsibilities. I’ll start!”</a:t>
            </a:r>
          </a:p>
        </p:txBody>
      </p:sp>
      <p:sp>
        <p:nvSpPr>
          <p:cNvPr id="4" name="Slide Number Placeholder 3"/>
          <p:cNvSpPr>
            <a:spLocks noGrp="1"/>
          </p:cNvSpPr>
          <p:nvPr>
            <p:ph type="sldNum" sz="quarter" idx="5"/>
          </p:nvPr>
        </p:nvSpPr>
        <p:spPr/>
        <p:txBody>
          <a:bodyPr/>
          <a:lstStyle/>
          <a:p>
            <a:fld id="{553E97AA-F9A2-4B4F-BFD3-2E693337D65B}" type="slidenum">
              <a:rPr lang="en-US" smtClean="0"/>
              <a:t>4</a:t>
            </a:fld>
            <a:endParaRPr lang="en-US" dirty="0"/>
          </a:p>
        </p:txBody>
      </p:sp>
    </p:spTree>
    <p:extLst>
      <p:ext uri="{BB962C8B-B14F-4D97-AF65-F5344CB8AC3E}">
        <p14:creationId xmlns:p14="http://schemas.microsoft.com/office/powerpoint/2010/main" val="1395246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Use the poll feature for your platform to ask participants about the definitions of cleaning and disinfection.</a:t>
            </a: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Times New Roman" panose="02020603050405020304" pitchFamily="18" charset="0"/>
              </a:rPr>
              <a:t>Cleaning is killing germs. Disinfecting is removing dirt and some germs.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Times New Roman" panose="02020603050405020304" pitchFamily="18" charset="0"/>
              </a:rPr>
              <a:t>Disinfecting is a type of cleaning (cleaning with chemicals).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Times New Roman" panose="02020603050405020304" pitchFamily="18" charset="0"/>
              </a:rPr>
              <a:t>Cleaning is a type of disinfecting (disinfecting with soap or detergent).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Times New Roman" panose="02020603050405020304" pitchFamily="18" charset="0"/>
              </a:rPr>
              <a:t>Disinfecting is killing germs. Cleaning is removing dirt and some germs.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platform you are using does not have a poll feature, you may choose to ask participants to enter their responses in the chat. </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We clean and we disinfect a lot in healthcare, but what’s the difference?</a:t>
            </a:r>
            <a:r>
              <a:rPr lang="en-US" sz="1100" dirty="0">
                <a:effectLst/>
                <a:latin typeface="Calibri" panose="020F0502020204030204" pitchFamily="34" charset="0"/>
                <a:ea typeface="Calibri" panose="020F0502020204030204" pitchFamily="34" charset="0"/>
                <a:cs typeface="Times New Roman" panose="02020603050405020304" pitchFamily="18" charset="0"/>
              </a:rPr>
              <a:t> Let’s do a quick poll. Pick the sentence that best describes cleaning and disinfection.”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participants to respond to poll options, and then display poll results.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“Great! Thanks for doing that. The correct answer is that cleaning removes dust, dirt, and grime, including organic material like blood, and some germs. Disinfection kills germs. We’re going to learn more about cleaning and disinfection today and why they’re so important in healthcare.” </a:t>
            </a:r>
          </a:p>
        </p:txBody>
      </p:sp>
      <p:sp>
        <p:nvSpPr>
          <p:cNvPr id="4" name="Slide Number Placeholder 3"/>
          <p:cNvSpPr>
            <a:spLocks noGrp="1"/>
          </p:cNvSpPr>
          <p:nvPr>
            <p:ph type="sldNum" sz="quarter" idx="5"/>
          </p:nvPr>
        </p:nvSpPr>
        <p:spPr/>
        <p:txBody>
          <a:bodyPr/>
          <a:lstStyle/>
          <a:p>
            <a:fld id="{553E97AA-F9A2-4B4F-BFD3-2E693337D65B}" type="slidenum">
              <a:rPr lang="en-US" smtClean="0"/>
              <a:t>5</a:t>
            </a:fld>
            <a:endParaRPr lang="en-US" dirty="0"/>
          </a:p>
        </p:txBody>
      </p:sp>
    </p:spTree>
    <p:extLst>
      <p:ext uri="{BB962C8B-B14F-4D97-AF65-F5344CB8AC3E}">
        <p14:creationId xmlns:p14="http://schemas.microsoft.com/office/powerpoint/2010/main" val="1632729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bullet points on the following slides summarize content from Episode 16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 Cleaning? Disinfection? What’s the Difference?” http://bit.ly/CleanAndDis. You may wish to refer to the Content Outline for Episode 16 for additional discussion points.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Help participants think about moments in their daily work when they might clean or disinfect surfaces or objects.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Encourage participants to make note of their thoughts.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get started.</a:t>
            </a:r>
          </a:p>
          <a:p>
            <a:pPr marL="0" marR="0">
              <a:lnSpc>
                <a:spcPct val="107000"/>
              </a:lnSpc>
              <a:spcBef>
                <a:spcPts val="0"/>
              </a:spcBef>
              <a:spcAft>
                <a:spcPts val="800"/>
              </a:spcAf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 we watch this episode of </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with the CDC’s Dr. Abby Carlson, start thinking about your workday. In your participant booklet, jot down instances when it may be important to clean, or disinfect, or both.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“Now let’s watch the video to make sure everyone is on the same page.”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6</a:t>
            </a:fld>
            <a:endParaRPr lang="en-US" dirty="0"/>
          </a:p>
        </p:txBody>
      </p:sp>
    </p:spTree>
    <p:extLst>
      <p:ext uri="{BB962C8B-B14F-4D97-AF65-F5344CB8AC3E}">
        <p14:creationId xmlns:p14="http://schemas.microsoft.com/office/powerpoint/2010/main" val="2667871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Notes</a:t>
            </a:r>
            <a:r>
              <a:rPr lang="en-US" sz="1200" kern="1200" dirty="0">
                <a:solidFill>
                  <a:schemeClr val="tx1"/>
                </a:solidFill>
                <a:effectLst/>
                <a:latin typeface="+mn-lt"/>
                <a:ea typeface="+mn-ea"/>
                <a:cs typeface="+mn-cs"/>
              </a:rPr>
              <a:t>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Access the video here: </a:t>
            </a:r>
          </a:p>
          <a:p>
            <a:pPr marL="22860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CDC Website: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https://www.cdc.gov/infectioncontrol/projectfirstline/videos/Ep16-CLEANING-LoRes.mp4</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l" defTabSz="914400" rtl="0" eaLnBrk="1" latinLnBrk="0" hangingPunct="1">
              <a:lnSpc>
                <a:spcPct val="107000"/>
              </a:lnSpc>
              <a:spcBef>
                <a:spcPts val="0"/>
              </a:spcBef>
              <a:spcAft>
                <a:spcPts val="800"/>
              </a:spcAft>
              <a:buFont typeface="Symbol" panose="05050102010706020507" pitchFamily="18" charset="2"/>
              <a:buChar char=""/>
            </a:pPr>
            <a:r>
              <a:rPr lang="en-US" sz="18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a:t>
            </a:r>
          </a:p>
          <a:p>
            <a:pPr marL="22860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Project Firstline YouTube Playlist: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https://www.youtube.com/watch?v=dIuRI9OpjnY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b="1" dirty="0"/>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7</a:t>
            </a:fld>
            <a:endParaRPr lang="en-US" dirty="0"/>
          </a:p>
        </p:txBody>
      </p:sp>
    </p:spTree>
    <p:extLst>
      <p:ext uri="{BB962C8B-B14F-4D97-AF65-F5344CB8AC3E}">
        <p14:creationId xmlns:p14="http://schemas.microsoft.com/office/powerpoint/2010/main" val="3455049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Either allow time for participants to read the definitions themselves or read them aloud. </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you heard from Dr. Carlson, cleaning</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removes</a:t>
            </a:r>
            <a:r>
              <a:rPr lang="en-US" sz="1800" dirty="0">
                <a:effectLst/>
                <a:latin typeface="Calibri" panose="020F0502020204030204" pitchFamily="34" charset="0"/>
                <a:ea typeface="Calibri" panose="020F0502020204030204" pitchFamily="34" charset="0"/>
                <a:cs typeface="Times New Roman" panose="02020603050405020304" pitchFamily="18" charset="0"/>
              </a:rPr>
              <a:t> visible dirt, dust, spills, smears, and grime, including organic material like blood, as well as some germs, from surfaces. It’s important to clean before disinfecting because dirt and grime can make disinfectants not work as well. And we need disinfectants to work to</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kill</a:t>
            </a:r>
            <a:r>
              <a:rPr lang="en-US" sz="1800" dirty="0">
                <a:effectLst/>
                <a:latin typeface="Calibri" panose="020F0502020204030204" pitchFamily="34" charset="0"/>
                <a:ea typeface="Calibri" panose="020F0502020204030204" pitchFamily="34" charset="0"/>
                <a:cs typeface="Times New Roman" panose="02020603050405020304" pitchFamily="18" charset="0"/>
              </a:rPr>
              <a:t> germs on surfaces or objects.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Did you already know the difference between cleaning and disinfection? Or is there anything about these definitions that was new to you?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Acknowledge responses.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553E97AA-F9A2-4B4F-BFD3-2E693337D65B}" type="slidenum">
              <a:rPr lang="en-US" smtClean="0"/>
              <a:t>8</a:t>
            </a:fld>
            <a:endParaRPr lang="en-US" dirty="0"/>
          </a:p>
        </p:txBody>
      </p:sp>
    </p:spTree>
    <p:extLst>
      <p:ext uri="{BB962C8B-B14F-4D97-AF65-F5344CB8AC3E}">
        <p14:creationId xmlns:p14="http://schemas.microsoft.com/office/powerpoint/2010/main" val="2429281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return to the thoughts they wrote down about the cleaning and disinfection that they do in their daily work.</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Lead participants in a full-group discussion: </a:t>
            </a:r>
          </a:p>
          <a:p>
            <a:pPr marL="742950" marR="0" lvl="1" indent="-285750">
              <a:lnSpc>
                <a:spcPct val="107000"/>
              </a:lnSpc>
              <a:spcBef>
                <a:spcPts val="0"/>
              </a:spcBef>
              <a:spcAft>
                <a:spcPts val="0"/>
              </a:spcAft>
              <a:buFont typeface="Courier New" panose="02070309020205020404" pitchFamily="49" charset="0"/>
              <a:buChar char="o"/>
            </a:pPr>
            <a:r>
              <a:rPr lang="en-US" sz="1100" b="1" i="1" dirty="0">
                <a:effectLst/>
                <a:latin typeface="Calibri" panose="020F0502020204030204" pitchFamily="34" charset="0"/>
                <a:ea typeface="Calibri" panose="020F0502020204030204" pitchFamily="34" charset="0"/>
                <a:cs typeface="Times New Roman" panose="02020603050405020304" pitchFamily="18" charset="0"/>
              </a:rPr>
              <a:t>At the workplace, when do we clean?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i="1" dirty="0">
                <a:effectLst/>
                <a:latin typeface="Calibri" panose="020F0502020204030204" pitchFamily="34" charset="0"/>
                <a:ea typeface="Calibri" panose="020F0502020204030204" pitchFamily="34" charset="0"/>
                <a:cs typeface="Times New Roman" panose="02020603050405020304" pitchFamily="18" charset="0"/>
              </a:rPr>
              <a:t>When do we disinfect?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i="1" dirty="0">
                <a:effectLst/>
                <a:latin typeface="Calibri" panose="020F0502020204030204" pitchFamily="34" charset="0"/>
                <a:ea typeface="Calibri" panose="020F0502020204030204" pitchFamily="34" charset="0"/>
                <a:cs typeface="Times New Roman" panose="02020603050405020304" pitchFamily="18" charset="0"/>
              </a:rPr>
              <a:t>And what objects are cleaned and disinfected</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create a table such as the one on the slide in their participant booklets.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Ask volunteers to share specific examples from their experiences.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Emphasize, when appropriate, how varied the participants’ workplace duties are.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To help build a shared understanding, you may capture responses directly in the table on the slide. </a:t>
            </a:r>
          </a:p>
          <a:p>
            <a:pPr marL="342900" marR="0" lvl="0" indent="-342900">
              <a:lnSpc>
                <a:spcPct val="107000"/>
              </a:lnSpc>
              <a:spcBef>
                <a:spcPts val="0"/>
              </a:spcBef>
              <a:spcAft>
                <a:spcPts val="6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To support this discussion, you may remind participants that cleaning should happen before disinfection, unless you are using a product designed to do both at the same time. The Content Outline for Episode 16 may be helpful to reinforce other important points.</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go back to those notes you jotted down before the video about instances in your workday when you might clean, or disinfect, or both. If you like, you can create a table like the one on this slide in your participant booklet.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Let’s fill in this table – would anyone care to share some examples? When do you clean, and when do you disinfect? And what objects and surfaces are cleaned and disinfected?</a:t>
            </a:r>
            <a:r>
              <a:rPr lang="en-US" sz="1100" b="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Allow time for participants to share examples, either by coming off mute or in the chat.</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“Those are great examples – we can see how everyone has different job experiences, but we have a lot in common, too!”</a:t>
            </a:r>
          </a:p>
        </p:txBody>
      </p:sp>
      <p:sp>
        <p:nvSpPr>
          <p:cNvPr id="4" name="Slide Number Placeholder 3"/>
          <p:cNvSpPr>
            <a:spLocks noGrp="1"/>
          </p:cNvSpPr>
          <p:nvPr>
            <p:ph type="sldNum" sz="quarter" idx="5"/>
          </p:nvPr>
        </p:nvSpPr>
        <p:spPr/>
        <p:txBody>
          <a:bodyPr/>
          <a:lstStyle/>
          <a:p>
            <a:fld id="{553E97AA-F9A2-4B4F-BFD3-2E693337D65B}" type="slidenum">
              <a:rPr lang="en-US" smtClean="0"/>
              <a:t>9</a:t>
            </a:fld>
            <a:endParaRPr lang="en-US" dirty="0"/>
          </a:p>
        </p:txBody>
      </p:sp>
    </p:spTree>
    <p:extLst>
      <p:ext uri="{BB962C8B-B14F-4D97-AF65-F5344CB8AC3E}">
        <p14:creationId xmlns:p14="http://schemas.microsoft.com/office/powerpoint/2010/main" val="633254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5474878" y="5903354"/>
            <a:ext cx="6229350" cy="638032"/>
          </a:xfrm>
        </p:spPr>
        <p:txBody>
          <a:bodyPr/>
          <a:lstStyle>
            <a:lvl1pPr marL="0" indent="0" algn="r">
              <a:buNone/>
              <a:defRPr sz="24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49527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4FD1D1A5-3795-4D27-B8FF-3DE93AEC5231}" type="datetime1">
              <a:rPr lang="en-US" smtClean="0"/>
              <a:t>9/1/2021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Cleaning &amp; Disinfection</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8" name="Text Placeholder 2">
            <a:extLst>
              <a:ext uri="{FF2B5EF4-FFF2-40B4-BE49-F238E27FC236}">
                <a16:creationId xmlns:a16="http://schemas.microsoft.com/office/drawing/2014/main" id="{FC2B7E02-A9DF-4AB0-9D84-04CC66183E23}"/>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13004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6"/>
            <a:ext cx="10075139" cy="416166"/>
          </a:xfrm>
        </p:spPr>
        <p:txBody>
          <a:bodyP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414945"/>
            <a:ext cx="5157787"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325667"/>
            <a:ext cx="5157787"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414945"/>
            <a:ext cx="5183188"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325667"/>
            <a:ext cx="5183188"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50B32C38-BCE9-4E36-8CA2-8322ABD796E2}" type="datetime1">
              <a:rPr lang="en-US" smtClean="0"/>
              <a:t>9/1/2021</a:t>
            </a:fld>
            <a:endParaRPr lang="en-US" dirty="0"/>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en-US"/>
              <a:t>Cleaning &amp; Disinfection</a:t>
            </a:r>
            <a:endParaRPr lang="en-US" dirty="0"/>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978620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144AC5D3-0F42-4A15-B2B8-18B78EAA8981}" type="datetime1">
              <a:rPr lang="en-US" smtClean="0"/>
              <a:t>9/1/2021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Cleaning &amp; Disinfection</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pPr/>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2503488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810412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478265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4121440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463794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FF359E43-EA82-4F22-A56E-B7A8F6B6B7E1}" type="datetime1">
              <a:rPr lang="en-US" smtClean="0"/>
              <a:t>9/1/2021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651450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338FC5EE-B478-4195-B99F-AA298813CBB0}" type="datetime1">
              <a:rPr lang="en-US" smtClean="0"/>
              <a:t>9/1/2021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1392066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C902833A-AA6C-4C96-BD82-DFEFB4AE1DD0}" type="datetime1">
              <a:rPr lang="en-US" smtClean="0"/>
              <a:t>9/1/2021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837874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0B9219F7-DC78-4DB1-855F-0AAD2AD8F6A1}" type="datetime1">
              <a:rPr lang="en-US" smtClean="0"/>
              <a:t>9/1/2021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1642900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362C6863-EBB1-4CFC-B4D3-11347DE9ADF2}" type="datetime1">
              <a:rPr lang="en-US" smtClean="0"/>
              <a:t>9/1/2021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73297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89DFF-564C-44E1-AD8F-D0860E6DA1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961C73-751E-42C2-846A-CDB3309064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7B4A7A-F94C-478D-AA78-8AF82C08E792}"/>
              </a:ext>
            </a:extLst>
          </p:cNvPr>
          <p:cNvSpPr>
            <a:spLocks noGrp="1"/>
          </p:cNvSpPr>
          <p:nvPr>
            <p:ph type="dt" sz="half" idx="10"/>
          </p:nvPr>
        </p:nvSpPr>
        <p:spPr/>
        <p:txBody>
          <a:bodyPr/>
          <a:lstStyle/>
          <a:p>
            <a:fld id="{9CDDD64E-EA1B-40F9-AF44-DD4CEDB93394}" type="datetime1">
              <a:rPr lang="en-US" smtClean="0"/>
              <a:t>9/1/2021</a:t>
            </a:fld>
            <a:endParaRPr lang="en-US"/>
          </a:p>
        </p:txBody>
      </p:sp>
      <p:sp>
        <p:nvSpPr>
          <p:cNvPr id="5" name="Footer Placeholder 4">
            <a:extLst>
              <a:ext uri="{FF2B5EF4-FFF2-40B4-BE49-F238E27FC236}">
                <a16:creationId xmlns:a16="http://schemas.microsoft.com/office/drawing/2014/main" id="{F8D2D7FC-48B6-4ADF-A8C5-A1A2FA4C84F9}"/>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41C6623E-F662-4CB9-88DC-8368FE4D3765}"/>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721968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0FBC4-1F4D-4AAA-AF63-A9FDB8BC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BC6B0D-5B3F-4AE3-B781-33431EF520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753EE-B2B1-4D15-BD21-02B765C7CE73}"/>
              </a:ext>
            </a:extLst>
          </p:cNvPr>
          <p:cNvSpPr>
            <a:spLocks noGrp="1"/>
          </p:cNvSpPr>
          <p:nvPr>
            <p:ph type="dt" sz="half" idx="10"/>
          </p:nvPr>
        </p:nvSpPr>
        <p:spPr/>
        <p:txBody>
          <a:bodyPr/>
          <a:lstStyle/>
          <a:p>
            <a:fld id="{664A0D49-FA5F-4839-ADE1-FDFA226C4F44}" type="datetime1">
              <a:rPr lang="en-US" smtClean="0"/>
              <a:t>9/1/2021</a:t>
            </a:fld>
            <a:endParaRPr lang="en-US"/>
          </a:p>
        </p:txBody>
      </p:sp>
      <p:sp>
        <p:nvSpPr>
          <p:cNvPr id="5" name="Footer Placeholder 4">
            <a:extLst>
              <a:ext uri="{FF2B5EF4-FFF2-40B4-BE49-F238E27FC236}">
                <a16:creationId xmlns:a16="http://schemas.microsoft.com/office/drawing/2014/main" id="{2769DAC6-086E-43B3-BAB6-CB4663B63B31}"/>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50C5DF30-02E9-46DC-947A-CB535BB2C3AF}"/>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201509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A5E7A-962E-44A9-AD04-1815038C10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81F50D-5491-4933-9C70-AC9BB12A7B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A7EEA9-9AAC-410E-9C12-48BBF4A23D82}"/>
              </a:ext>
            </a:extLst>
          </p:cNvPr>
          <p:cNvSpPr>
            <a:spLocks noGrp="1"/>
          </p:cNvSpPr>
          <p:nvPr>
            <p:ph type="dt" sz="half" idx="10"/>
          </p:nvPr>
        </p:nvSpPr>
        <p:spPr/>
        <p:txBody>
          <a:bodyPr/>
          <a:lstStyle/>
          <a:p>
            <a:fld id="{B0FE66FF-1B11-4D69-AB37-A01413832A38}" type="datetime1">
              <a:rPr lang="en-US" smtClean="0"/>
              <a:t>9/1/2021</a:t>
            </a:fld>
            <a:endParaRPr lang="en-US"/>
          </a:p>
        </p:txBody>
      </p:sp>
      <p:sp>
        <p:nvSpPr>
          <p:cNvPr id="5" name="Footer Placeholder 4">
            <a:extLst>
              <a:ext uri="{FF2B5EF4-FFF2-40B4-BE49-F238E27FC236}">
                <a16:creationId xmlns:a16="http://schemas.microsoft.com/office/drawing/2014/main" id="{6CCB8AB7-FF09-4430-8C31-DAC0173EF3F6}"/>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0D35E8A9-8915-4DE0-8545-3DE10A3ABC82}"/>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700785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3A9CF-0CB7-41BF-947A-921EDB9A3A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2C409-31CC-41F2-A5DB-8E584E73D7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EAF1B9-4982-4A02-BF69-3F64B9C494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A4A139-7B19-40CD-A25E-3D58F36ABA20}"/>
              </a:ext>
            </a:extLst>
          </p:cNvPr>
          <p:cNvSpPr>
            <a:spLocks noGrp="1"/>
          </p:cNvSpPr>
          <p:nvPr>
            <p:ph type="dt" sz="half" idx="10"/>
          </p:nvPr>
        </p:nvSpPr>
        <p:spPr/>
        <p:txBody>
          <a:bodyPr/>
          <a:lstStyle/>
          <a:p>
            <a:fld id="{D162E1C4-9ED9-4A5A-92E0-9A4E3D503426}" type="datetime1">
              <a:rPr lang="en-US" smtClean="0"/>
              <a:t>9/1/2021</a:t>
            </a:fld>
            <a:endParaRPr lang="en-US"/>
          </a:p>
        </p:txBody>
      </p:sp>
      <p:sp>
        <p:nvSpPr>
          <p:cNvPr id="6" name="Footer Placeholder 5">
            <a:extLst>
              <a:ext uri="{FF2B5EF4-FFF2-40B4-BE49-F238E27FC236}">
                <a16:creationId xmlns:a16="http://schemas.microsoft.com/office/drawing/2014/main" id="{9172B53F-B683-4D16-8D92-04CF2297E7C5}"/>
              </a:ext>
            </a:extLst>
          </p:cNvPr>
          <p:cNvSpPr>
            <a:spLocks noGrp="1"/>
          </p:cNvSpPr>
          <p:nvPr>
            <p:ph type="ftr" sz="quarter" idx="11"/>
          </p:nvPr>
        </p:nvSpPr>
        <p:spPr/>
        <p:txBody>
          <a:bodyPr/>
          <a:lstStyle/>
          <a:p>
            <a:r>
              <a:rPr lang="en-US"/>
              <a:t>Cleaning &amp; Disinfection</a:t>
            </a:r>
          </a:p>
        </p:txBody>
      </p:sp>
      <p:sp>
        <p:nvSpPr>
          <p:cNvPr id="7" name="Slide Number Placeholder 6">
            <a:extLst>
              <a:ext uri="{FF2B5EF4-FFF2-40B4-BE49-F238E27FC236}">
                <a16:creationId xmlns:a16="http://schemas.microsoft.com/office/drawing/2014/main" id="{D25AAD27-3A42-4B36-A6CB-B1EB6857A616}"/>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3275826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FCCC5DA5-FBC8-4DF9-99AC-BA72F22B4665}" type="datetime1">
              <a:rPr lang="en-US" smtClean="0"/>
              <a:t>9/1/2021</a:t>
            </a:fld>
            <a:endParaRPr lang="en-US"/>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en-US"/>
              <a:t>Cleaning &amp; Disinfection</a:t>
            </a:r>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867810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1A47D-CB96-44E8-8BB9-9092EE4DD1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05E7F6-44A9-4C10-A247-D77A6011C8DB}"/>
              </a:ext>
            </a:extLst>
          </p:cNvPr>
          <p:cNvSpPr>
            <a:spLocks noGrp="1"/>
          </p:cNvSpPr>
          <p:nvPr>
            <p:ph type="dt" sz="half" idx="10"/>
          </p:nvPr>
        </p:nvSpPr>
        <p:spPr/>
        <p:txBody>
          <a:bodyPr/>
          <a:lstStyle/>
          <a:p>
            <a:fld id="{F28FF3D9-DBF4-4FBB-B90D-1EF6B244F136}" type="datetime1">
              <a:rPr lang="en-US" smtClean="0"/>
              <a:t>9/1/2021</a:t>
            </a:fld>
            <a:endParaRPr lang="en-US"/>
          </a:p>
        </p:txBody>
      </p:sp>
      <p:sp>
        <p:nvSpPr>
          <p:cNvPr id="4" name="Footer Placeholder 3">
            <a:extLst>
              <a:ext uri="{FF2B5EF4-FFF2-40B4-BE49-F238E27FC236}">
                <a16:creationId xmlns:a16="http://schemas.microsoft.com/office/drawing/2014/main" id="{1856F5FB-3B7C-4977-8ECE-8F97078E1C0F}"/>
              </a:ext>
            </a:extLst>
          </p:cNvPr>
          <p:cNvSpPr>
            <a:spLocks noGrp="1"/>
          </p:cNvSpPr>
          <p:nvPr>
            <p:ph type="ftr" sz="quarter" idx="11"/>
          </p:nvPr>
        </p:nvSpPr>
        <p:spPr/>
        <p:txBody>
          <a:bodyPr/>
          <a:lstStyle/>
          <a:p>
            <a:r>
              <a:rPr lang="en-US"/>
              <a:t>Cleaning &amp; Disinfection</a:t>
            </a:r>
          </a:p>
        </p:txBody>
      </p:sp>
      <p:sp>
        <p:nvSpPr>
          <p:cNvPr id="5" name="Slide Number Placeholder 4">
            <a:extLst>
              <a:ext uri="{FF2B5EF4-FFF2-40B4-BE49-F238E27FC236}">
                <a16:creationId xmlns:a16="http://schemas.microsoft.com/office/drawing/2014/main" id="{B1391BB5-55DE-4A63-BE00-BE7C16D2A9DA}"/>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732752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99602-CEB2-4580-8618-B0A37E88769E}"/>
              </a:ext>
            </a:extLst>
          </p:cNvPr>
          <p:cNvSpPr>
            <a:spLocks noGrp="1"/>
          </p:cNvSpPr>
          <p:nvPr>
            <p:ph type="dt" sz="half" idx="10"/>
          </p:nvPr>
        </p:nvSpPr>
        <p:spPr/>
        <p:txBody>
          <a:bodyPr/>
          <a:lstStyle/>
          <a:p>
            <a:fld id="{FF70E9E2-46EA-428E-9FCC-076FA338DBE1}" type="datetime1">
              <a:rPr lang="en-US" smtClean="0"/>
              <a:t>9/1/2021</a:t>
            </a:fld>
            <a:endParaRPr lang="en-US"/>
          </a:p>
        </p:txBody>
      </p:sp>
      <p:sp>
        <p:nvSpPr>
          <p:cNvPr id="3" name="Footer Placeholder 2">
            <a:extLst>
              <a:ext uri="{FF2B5EF4-FFF2-40B4-BE49-F238E27FC236}">
                <a16:creationId xmlns:a16="http://schemas.microsoft.com/office/drawing/2014/main" id="{4FC33AF2-B2FA-4445-A0AD-6AD5AAA583D6}"/>
              </a:ext>
            </a:extLst>
          </p:cNvPr>
          <p:cNvSpPr>
            <a:spLocks noGrp="1"/>
          </p:cNvSpPr>
          <p:nvPr>
            <p:ph type="ftr" sz="quarter" idx="11"/>
          </p:nvPr>
        </p:nvSpPr>
        <p:spPr/>
        <p:txBody>
          <a:bodyPr/>
          <a:lstStyle/>
          <a:p>
            <a:r>
              <a:rPr lang="en-US"/>
              <a:t>Cleaning &amp; Disinfection</a:t>
            </a:r>
          </a:p>
        </p:txBody>
      </p:sp>
      <p:sp>
        <p:nvSpPr>
          <p:cNvPr id="4" name="Slide Number Placeholder 3">
            <a:extLst>
              <a:ext uri="{FF2B5EF4-FFF2-40B4-BE49-F238E27FC236}">
                <a16:creationId xmlns:a16="http://schemas.microsoft.com/office/drawing/2014/main" id="{6DE6D259-EB91-40E4-A107-F5F93F6E6D6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647261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5CD4-8CD2-4833-B12D-FC0E14A0A9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814379-FC25-4491-A6BF-AB4A3C68BB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2BB307-F8F6-4E6D-B245-BC911EDE25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C8F1741B-0380-4B88-A61A-AF8D1B87FC44}" type="datetime1">
              <a:rPr lang="en-US" smtClean="0"/>
              <a:t>9/1/2021</a:t>
            </a:fld>
            <a:endParaRPr lang="en-US"/>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en-US"/>
              <a:t>Cleaning &amp; Disinfection</a:t>
            </a:r>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2513823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8157B-86E5-40DC-92AD-D83F97532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8E4760-FF13-49DA-A2EA-DC11B93ED8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B28F3C4-81C9-49CC-BC99-BDC6C8800D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455B1-8BE3-4DE8-8138-AFA10C4F7F5E}"/>
              </a:ext>
            </a:extLst>
          </p:cNvPr>
          <p:cNvSpPr>
            <a:spLocks noGrp="1"/>
          </p:cNvSpPr>
          <p:nvPr>
            <p:ph type="dt" sz="half" idx="10"/>
          </p:nvPr>
        </p:nvSpPr>
        <p:spPr/>
        <p:txBody>
          <a:bodyPr/>
          <a:lstStyle/>
          <a:p>
            <a:fld id="{58F7CA5E-22B7-4820-B522-2550D45F93A2}" type="datetime1">
              <a:rPr lang="en-US" smtClean="0"/>
              <a:t>9/1/2021</a:t>
            </a:fld>
            <a:endParaRPr lang="en-US"/>
          </a:p>
        </p:txBody>
      </p:sp>
      <p:sp>
        <p:nvSpPr>
          <p:cNvPr id="6" name="Footer Placeholder 5">
            <a:extLst>
              <a:ext uri="{FF2B5EF4-FFF2-40B4-BE49-F238E27FC236}">
                <a16:creationId xmlns:a16="http://schemas.microsoft.com/office/drawing/2014/main" id="{9E1D057A-4D93-476A-A409-D3403CEC4C91}"/>
              </a:ext>
            </a:extLst>
          </p:cNvPr>
          <p:cNvSpPr>
            <a:spLocks noGrp="1"/>
          </p:cNvSpPr>
          <p:nvPr>
            <p:ph type="ftr" sz="quarter" idx="11"/>
          </p:nvPr>
        </p:nvSpPr>
        <p:spPr/>
        <p:txBody>
          <a:bodyPr/>
          <a:lstStyle/>
          <a:p>
            <a:r>
              <a:rPr lang="en-US"/>
              <a:t>Cleaning &amp; Disinfection</a:t>
            </a:r>
          </a:p>
        </p:txBody>
      </p:sp>
      <p:sp>
        <p:nvSpPr>
          <p:cNvPr id="7" name="Slide Number Placeholder 6">
            <a:extLst>
              <a:ext uri="{FF2B5EF4-FFF2-40B4-BE49-F238E27FC236}">
                <a16:creationId xmlns:a16="http://schemas.microsoft.com/office/drawing/2014/main" id="{87075C29-6F49-4012-BF5D-FFC883AB0FD5}"/>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3437739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89241E0C-684B-4097-94C5-D513625AAF2E}" type="datetime1">
              <a:rPr lang="en-US" smtClean="0"/>
              <a:t>9/1/2021</a:t>
            </a:fld>
            <a:endParaRPr lang="en-US" dirty="0"/>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en-US"/>
              <a:t>Cleaning &amp; Disinfection</a:t>
            </a:r>
            <a:endParaRPr lang="en-US" dirty="0"/>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9" name="Content Placeholder 2">
            <a:extLst>
              <a:ext uri="{FF2B5EF4-FFF2-40B4-BE49-F238E27FC236}">
                <a16:creationId xmlns:a16="http://schemas.microsoft.com/office/drawing/2014/main" id="{2877B6BA-5895-44E0-ADA9-647BDD7AD5D5}"/>
              </a:ext>
            </a:extLst>
          </p:cNvPr>
          <p:cNvSpPr>
            <a:spLocks noGrp="1"/>
          </p:cNvSpPr>
          <p:nvPr>
            <p:ph idx="13"/>
          </p:nvPr>
        </p:nvSpPr>
        <p:spPr>
          <a:xfrm>
            <a:off x="838200" y="2633320"/>
            <a:ext cx="5751443" cy="3071740"/>
          </a:xfrm>
        </p:spPr>
        <p:txBody>
          <a:bodyPr/>
          <a:lstStyle>
            <a:lvl1pPr marL="342900" indent="-342900">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51ED1AE0-D571-4F93-9280-C3CE0FAAEFAE}"/>
              </a:ext>
            </a:extLst>
          </p:cNvPr>
          <p:cNvSpPr>
            <a:spLocks noGrp="1"/>
          </p:cNvSpPr>
          <p:nvPr>
            <p:ph type="body" idx="14"/>
          </p:nvPr>
        </p:nvSpPr>
        <p:spPr>
          <a:xfrm>
            <a:off x="839788" y="1743342"/>
            <a:ext cx="5750574"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a:extLst>
              <a:ext uri="{FF2B5EF4-FFF2-40B4-BE49-F238E27FC236}">
                <a16:creationId xmlns:a16="http://schemas.microsoft.com/office/drawing/2014/main" id="{B6942D83-6AF2-45D0-B95A-D3BC7156B652}"/>
              </a:ext>
            </a:extLst>
          </p:cNvPr>
          <p:cNvSpPr>
            <a:spLocks noGrp="1"/>
          </p:cNvSpPr>
          <p:nvPr>
            <p:ph type="title"/>
          </p:nvPr>
        </p:nvSpPr>
        <p:spPr>
          <a:xfrm>
            <a:off x="839788" y="365125"/>
            <a:ext cx="10664755" cy="430005"/>
          </a:xfrm>
        </p:spPr>
        <p:txBody>
          <a:bodyPr/>
          <a:lstStyle/>
          <a:p>
            <a:r>
              <a:rPr lang="en-US"/>
              <a:t>Click to edit Master title style</a:t>
            </a:r>
          </a:p>
        </p:txBody>
      </p:sp>
    </p:spTree>
    <p:extLst>
      <p:ext uri="{BB962C8B-B14F-4D97-AF65-F5344CB8AC3E}">
        <p14:creationId xmlns:p14="http://schemas.microsoft.com/office/powerpoint/2010/main" val="22306980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769E5-27CA-48B4-B00D-0C137E281C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966132-607D-4AA4-BD76-156E182D04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ED3506-9F5F-406E-8946-C886C8A740BC}"/>
              </a:ext>
            </a:extLst>
          </p:cNvPr>
          <p:cNvSpPr>
            <a:spLocks noGrp="1"/>
          </p:cNvSpPr>
          <p:nvPr>
            <p:ph type="dt" sz="half" idx="10"/>
          </p:nvPr>
        </p:nvSpPr>
        <p:spPr/>
        <p:txBody>
          <a:bodyPr/>
          <a:lstStyle/>
          <a:p>
            <a:fld id="{2EBB2023-3F5D-4128-9AE2-BA2C74163596}" type="datetime1">
              <a:rPr lang="en-US" smtClean="0"/>
              <a:t>9/1/2021</a:t>
            </a:fld>
            <a:endParaRPr lang="en-US"/>
          </a:p>
        </p:txBody>
      </p:sp>
      <p:sp>
        <p:nvSpPr>
          <p:cNvPr id="5" name="Footer Placeholder 4">
            <a:extLst>
              <a:ext uri="{FF2B5EF4-FFF2-40B4-BE49-F238E27FC236}">
                <a16:creationId xmlns:a16="http://schemas.microsoft.com/office/drawing/2014/main" id="{FB9C98A7-42B3-415D-90E2-92FBCD21C6E9}"/>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3269B8A0-4001-465A-92E1-A1E3C1D9DBC2}"/>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3505467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22DFB-8BA6-4DB4-BE7C-96440A9DFE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741D25-AFEB-4F9F-B3B5-10F049D0A8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35D78E-135D-43CB-B164-7D2F0DD22031}"/>
              </a:ext>
            </a:extLst>
          </p:cNvPr>
          <p:cNvSpPr>
            <a:spLocks noGrp="1"/>
          </p:cNvSpPr>
          <p:nvPr>
            <p:ph type="dt" sz="half" idx="10"/>
          </p:nvPr>
        </p:nvSpPr>
        <p:spPr/>
        <p:txBody>
          <a:bodyPr/>
          <a:lstStyle/>
          <a:p>
            <a:fld id="{0BB1B7FC-0A00-4CD9-9974-D52392CAF83F}" type="datetime1">
              <a:rPr lang="en-US" smtClean="0"/>
              <a:t>9/1/2021</a:t>
            </a:fld>
            <a:endParaRPr lang="en-US"/>
          </a:p>
        </p:txBody>
      </p:sp>
      <p:sp>
        <p:nvSpPr>
          <p:cNvPr id="5" name="Footer Placeholder 4">
            <a:extLst>
              <a:ext uri="{FF2B5EF4-FFF2-40B4-BE49-F238E27FC236}">
                <a16:creationId xmlns:a16="http://schemas.microsoft.com/office/drawing/2014/main" id="{FD292EE7-8D22-4DC9-B992-A8F0FD996815}"/>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439BCF70-4D86-443B-A8E9-8E1505B6645B}"/>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93562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685800" indent="-685800">
              <a:spcBef>
                <a:spcPts val="3000"/>
              </a:spcBef>
              <a:buNone/>
              <a:tabLst>
                <a:tab pos="685800" algn="l"/>
              </a:tabLst>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EFD47776-BD1C-43A3-AA25-561260CCB8A1}" type="datetime1">
              <a:rPr lang="en-US" smtClean="0"/>
              <a:t>9/1/2021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922584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2423D-EB1D-4054-A60A-986A52D3629A}"/>
              </a:ext>
            </a:extLst>
          </p:cNvPr>
          <p:cNvSpPr/>
          <p:nvPr userDrawn="1"/>
        </p:nvSpPr>
        <p:spPr>
          <a:xfrm>
            <a:off x="2757487" y="1800225"/>
            <a:ext cx="6677025" cy="4000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3026568" y="2119313"/>
            <a:ext cx="6138863" cy="366553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35C3B239-1451-4F85-A2F0-C5C34CB60F5F}" type="datetime1">
              <a:rPr lang="en-US" smtClean="0"/>
              <a:t>9/1/2021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a:xfrm>
            <a:off x="4680857" y="6410780"/>
            <a:ext cx="6395357" cy="365125"/>
          </a:xfrm>
          <a:prstGeom prst="rect">
            <a:avLst/>
          </a:prstGeom>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4059392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685800" indent="-685800">
              <a:spcBef>
                <a:spcPts val="3000"/>
              </a:spcBef>
              <a:buNone/>
              <a:tabLst>
                <a:tab pos="685800" algn="l"/>
              </a:tabLst>
              <a:defRPr sz="2400"/>
            </a:lvl1pPr>
            <a:lvl2pPr marL="1490663" indent="-292100">
              <a:tabLst/>
              <a:defRPr sz="2000"/>
            </a:lvl2pPr>
            <a:lvl3pPr marL="2286000" indent="-284163">
              <a:defRPr sz="1800"/>
            </a:lvl3pPr>
            <a:lvl4pPr marL="2633663" indent="-228600">
              <a:defRPr sz="1600"/>
            </a:lvl4pPr>
            <a:lvl5pPr marL="3200400"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ACD385CD-76DB-4EB9-8643-801928E2649D}" type="datetime1">
              <a:rPr lang="en-US" smtClean="0"/>
              <a:t>9/1/2021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506701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0354B350-70B0-414B-A8B4-AC74B411D964}" type="datetime1">
              <a:rPr lang="en-US" smtClean="0"/>
              <a:t>9/1/2021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a:t>Cleaning &amp; Disinfection</a:t>
            </a:r>
            <a:endParaRPr lang="en-US" dirty="0"/>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026662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9BF7F58B-C29F-43A0-80C0-4CB1D7FF491B}" type="datetime1">
              <a:rPr lang="en-US" smtClean="0"/>
              <a:t>9/1/2021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Cleaning &amp; Disinfection</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13885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B1553BA4-1BE5-4888-BFE3-C8B5DF441FD1}" type="datetime1">
              <a:rPr lang="en-US" smtClean="0"/>
              <a:t>9/1/2021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Cleaning &amp; Disinfection</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908259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0921C750-0A2B-4FC2-9266-872E12118BE5}"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A8B2D0DF-9E27-46F4-B5A4-3E9D4762D35B}" type="datetime1">
              <a:rPr lang="en-US" smtClean="0"/>
              <a:t>9/1/2021</a:t>
            </a:fld>
            <a:endParaRPr lang="en-US" dirty="0"/>
          </a:p>
        </p:txBody>
      </p:sp>
    </p:spTree>
    <p:extLst>
      <p:ext uri="{BB962C8B-B14F-4D97-AF65-F5344CB8AC3E}">
        <p14:creationId xmlns:p14="http://schemas.microsoft.com/office/powerpoint/2010/main" val="9518927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92"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51" r:id="rId20"/>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4C20D-B1D5-458F-A602-9945FCF2E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E94B7B-9469-4361-ACF1-E0E38D3AB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E8555B-B925-4473-A11D-57C5982DDD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D012D-68A1-4A8A-94AC-1FA322FBD903}" type="datetime1">
              <a:rPr lang="en-US" smtClean="0"/>
              <a:t>9/1/2021</a:t>
            </a:fld>
            <a:endParaRPr lang="en-US"/>
          </a:p>
        </p:txBody>
      </p:sp>
      <p:sp>
        <p:nvSpPr>
          <p:cNvPr id="5" name="Footer Placeholder 4">
            <a:extLst>
              <a:ext uri="{FF2B5EF4-FFF2-40B4-BE49-F238E27FC236}">
                <a16:creationId xmlns:a16="http://schemas.microsoft.com/office/drawing/2014/main" id="{4608425E-037B-4A84-9D3F-31293F311E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Cleaning &amp; Disinfection</a:t>
            </a:r>
          </a:p>
        </p:txBody>
      </p:sp>
      <p:sp>
        <p:nvSpPr>
          <p:cNvPr id="6" name="Slide Number Placeholder 5">
            <a:extLst>
              <a:ext uri="{FF2B5EF4-FFF2-40B4-BE49-F238E27FC236}">
                <a16:creationId xmlns:a16="http://schemas.microsoft.com/office/drawing/2014/main" id="{3F561B1E-7CA3-434E-BC80-D050DC4666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8549A-6A9B-4CCA-86BA-05D4B496048D}" type="slidenum">
              <a:rPr lang="en-US" smtClean="0"/>
              <a:t>‹#›</a:t>
            </a:fld>
            <a:endParaRPr lang="en-US"/>
          </a:p>
        </p:txBody>
      </p:sp>
    </p:spTree>
    <p:extLst>
      <p:ext uri="{BB962C8B-B14F-4D97-AF65-F5344CB8AC3E}">
        <p14:creationId xmlns:p14="http://schemas.microsoft.com/office/powerpoint/2010/main" val="274660258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21.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7.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8" Type="http://schemas.openxmlformats.org/officeDocument/2006/relationships/hyperlink" Target="https://tools.cdc.gov/campaignproxyservice/subscriptions.aspx?topic_id=USCDC_2104" TargetMode="External"/><Relationship Id="rId13" Type="http://schemas.openxmlformats.org/officeDocument/2006/relationships/hyperlink" Target="https://www.epa.gov/coronavirus/about-list-n-disinfectants-coronavirus-covid-19-0" TargetMode="External"/><Relationship Id="rId3" Type="http://schemas.openxmlformats.org/officeDocument/2006/relationships/notesSlide" Target="../notesSlides/notesSlide23.xml"/><Relationship Id="rId7" Type="http://schemas.openxmlformats.org/officeDocument/2006/relationships/hyperlink" Target="https://www.youtube.com/playlist?list=PLvrp9iOILTQZQGtDnSDGViKDdRtIc13VX" TargetMode="External"/><Relationship Id="rId12" Type="http://schemas.openxmlformats.org/officeDocument/2006/relationships/hyperlink" Target="https://cfpub.epa.gov/giwiz/disinfectants/index.cfm" TargetMode="External"/><Relationship Id="rId2" Type="http://schemas.openxmlformats.org/officeDocument/2006/relationships/slideLayout" Target="../slideLayouts/slideLayout11.xml"/><Relationship Id="rId1" Type="http://schemas.openxmlformats.org/officeDocument/2006/relationships/tags" Target="../tags/tag24.xml"/><Relationship Id="rId6" Type="http://schemas.openxmlformats.org/officeDocument/2006/relationships/hyperlink" Target="https://twitter.com/CDC_Firstline" TargetMode="External"/><Relationship Id="rId11" Type="http://schemas.openxmlformats.org/officeDocument/2006/relationships/hyperlink" Target="https://www.epa.gov/sites/production/files/2020-04/documents/disinfectants-onepager.pdf" TargetMode="External"/><Relationship Id="rId5" Type="http://schemas.openxmlformats.org/officeDocument/2006/relationships/hyperlink" Target="https://www.facebook.com/CDCProjectFirstline/" TargetMode="External"/><Relationship Id="rId10" Type="http://schemas.openxmlformats.org/officeDocument/2006/relationships/hyperlink" Target="https://www.cdc.gov/hai/prevent/environment/surfaces.html" TargetMode="External"/><Relationship Id="rId4" Type="http://schemas.openxmlformats.org/officeDocument/2006/relationships/hyperlink" Target="https://www.cdc.gov/infectioncontrol/projectfirstline/index.html" TargetMode="External"/><Relationship Id="rId9" Type="http://schemas.openxmlformats.org/officeDocument/2006/relationships/hyperlink" Target="https://www.cdc.gov/hai/prevent/prevention_tools.html#anchor_1561577385" TargetMode="External"/><Relationship Id="rId14" Type="http://schemas.openxmlformats.org/officeDocument/2006/relationships/hyperlink" Target="https://www.epa.gov/pesticide-registration/selected-epa-registered-disinfectants"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8.xml"/><Relationship Id="rId5" Type="http://schemas.openxmlformats.org/officeDocument/2006/relationships/image" Target="../media/image7.png"/><Relationship Id="rId4" Type="http://schemas.openxmlformats.org/officeDocument/2006/relationships/hyperlink" Target="http://bit.ly/CleanAndDis"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FF680F-6853-4E30-AE37-B6BD8F076D5F}"/>
              </a:ext>
            </a:extLst>
          </p:cNvPr>
          <p:cNvSpPr>
            <a:spLocks noGrp="1"/>
          </p:cNvSpPr>
          <p:nvPr>
            <p:ph type="ctrTitle"/>
          </p:nvPr>
        </p:nvSpPr>
        <p:spPr>
          <a:xfrm>
            <a:off x="673100" y="1122363"/>
            <a:ext cx="6229350" cy="2387600"/>
          </a:xfrm>
        </p:spPr>
        <p:txBody>
          <a:bodyPr>
            <a:normAutofit fontScale="90000"/>
          </a:bodyPr>
          <a:lstStyle/>
          <a:p>
            <a:r>
              <a:rPr lang="en-US" dirty="0">
                <a:solidFill>
                  <a:schemeClr val="accent6"/>
                </a:solidFill>
              </a:rPr>
              <a:t>TOPIC 12: </a:t>
            </a:r>
            <a:br>
              <a:rPr lang="en-US" dirty="0"/>
            </a:br>
            <a:r>
              <a:rPr lang="en-US" dirty="0"/>
              <a:t>Environmental Cleaning &amp; Disinfection</a:t>
            </a:r>
          </a:p>
        </p:txBody>
      </p:sp>
      <p:sp>
        <p:nvSpPr>
          <p:cNvPr id="5" name="Subtitle 4">
            <a:extLst>
              <a:ext uri="{FF2B5EF4-FFF2-40B4-BE49-F238E27FC236}">
                <a16:creationId xmlns:a16="http://schemas.microsoft.com/office/drawing/2014/main" id="{23DBCADF-6097-4DFA-A0E6-0BE1284651B5}"/>
              </a:ext>
            </a:extLst>
          </p:cNvPr>
          <p:cNvSpPr>
            <a:spLocks noGrp="1"/>
          </p:cNvSpPr>
          <p:nvPr>
            <p:ph type="subTitle" idx="1"/>
          </p:nvPr>
        </p:nvSpPr>
        <p:spPr>
          <a:xfrm>
            <a:off x="5474878" y="5903354"/>
            <a:ext cx="6229350" cy="638032"/>
          </a:xfrm>
        </p:spPr>
        <p:txBody>
          <a:bodyPr/>
          <a:lstStyle/>
          <a:p>
            <a:r>
              <a:rPr lang="en-US" dirty="0"/>
              <a:t>[Date of training]</a:t>
            </a:r>
          </a:p>
        </p:txBody>
      </p:sp>
      <p:pic>
        <p:nvPicPr>
          <p:cNvPr id="6" name="Picture 5" descr="Logo: Project Firstline, CDC's National Training Collaborative for Healthcare Infection Prevention &amp; Control">
            <a:extLst>
              <a:ext uri="{FF2B5EF4-FFF2-40B4-BE49-F238E27FC236}">
                <a16:creationId xmlns:a16="http://schemas.microsoft.com/office/drawing/2014/main" id="{5FEB882C-591E-4AA8-80E7-423B70A7D5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Tree>
    <p:custDataLst>
      <p:tags r:id="rId1"/>
    </p:custDataLst>
    <p:extLst>
      <p:ext uri="{BB962C8B-B14F-4D97-AF65-F5344CB8AC3E}">
        <p14:creationId xmlns:p14="http://schemas.microsoft.com/office/powerpoint/2010/main" val="306768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a:xfrm>
            <a:off x="839788" y="365126"/>
            <a:ext cx="10075139" cy="416166"/>
          </a:xfrm>
        </p:spPr>
        <p:txBody>
          <a:bodyPr>
            <a:noAutofit/>
          </a:bodyPr>
          <a:lstStyle/>
          <a:p>
            <a:r>
              <a:rPr lang="en-US" dirty="0"/>
              <a:t>Breakout Groups</a:t>
            </a:r>
          </a:p>
        </p:txBody>
      </p:sp>
      <p:sp>
        <p:nvSpPr>
          <p:cNvPr id="7" name="Text Placeholder 6">
            <a:extLst>
              <a:ext uri="{FF2B5EF4-FFF2-40B4-BE49-F238E27FC236}">
                <a16:creationId xmlns:a16="http://schemas.microsoft.com/office/drawing/2014/main" id="{370E06B8-33BB-48FD-A049-EB2665DA0486}"/>
              </a:ext>
            </a:extLst>
          </p:cNvPr>
          <p:cNvSpPr>
            <a:spLocks noGrp="1"/>
          </p:cNvSpPr>
          <p:nvPr>
            <p:ph type="body" idx="1"/>
          </p:nvPr>
        </p:nvSpPr>
        <p:spPr>
          <a:xfrm>
            <a:off x="839788" y="1575329"/>
            <a:ext cx="6018212" cy="823912"/>
          </a:xfrm>
        </p:spPr>
        <p:txBody>
          <a:bodyPr/>
          <a:lstStyle/>
          <a:p>
            <a:r>
              <a:rPr lang="en-US" dirty="0"/>
              <a:t>Participants will be split into breakout groups:</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2"/>
          </p:nvPr>
        </p:nvSpPr>
        <p:spPr>
          <a:xfrm>
            <a:off x="839789" y="2486554"/>
            <a:ext cx="6018212" cy="3684587"/>
          </a:xfrm>
        </p:spPr>
        <p:txBody>
          <a:bodyPr>
            <a:noAutofit/>
          </a:bodyPr>
          <a:lstStyle/>
          <a:p>
            <a:r>
              <a:rPr lang="en-US" b="1" dirty="0">
                <a:solidFill>
                  <a:schemeClr val="accent1"/>
                </a:solidFill>
              </a:rPr>
              <a:t>Group 1 | Scenario: </a:t>
            </a:r>
            <a:r>
              <a:rPr lang="en-US" dirty="0"/>
              <a:t>You need an item from a shared cart for a sterile procedure.</a:t>
            </a:r>
          </a:p>
          <a:p>
            <a:r>
              <a:rPr lang="en-US" b="1" dirty="0">
                <a:solidFill>
                  <a:schemeClr val="accent1"/>
                </a:solidFill>
              </a:rPr>
              <a:t>Group 2 | Scenario: </a:t>
            </a:r>
            <a:r>
              <a:rPr lang="en-US" dirty="0"/>
              <a:t>You have finished examining a patient and are writing notes in the patient record.</a:t>
            </a:r>
          </a:p>
          <a:p>
            <a:r>
              <a:rPr lang="en-US" b="1" dirty="0">
                <a:solidFill>
                  <a:schemeClr val="accent1"/>
                </a:solidFill>
              </a:rPr>
              <a:t>Group 3 | Scenario: </a:t>
            </a:r>
            <a:r>
              <a:rPr lang="en-US" dirty="0"/>
              <a:t>You are picking up a patient’s tray after lunch. </a:t>
            </a:r>
          </a:p>
        </p:txBody>
      </p:sp>
      <p:sp>
        <p:nvSpPr>
          <p:cNvPr id="8" name="Text Placeholder 7">
            <a:extLst>
              <a:ext uri="{FF2B5EF4-FFF2-40B4-BE49-F238E27FC236}">
                <a16:creationId xmlns:a16="http://schemas.microsoft.com/office/drawing/2014/main" id="{5F0ECAA4-DA01-4862-BCCC-D5AE28635FA9}"/>
              </a:ext>
            </a:extLst>
          </p:cNvPr>
          <p:cNvSpPr>
            <a:spLocks noGrp="1"/>
          </p:cNvSpPr>
          <p:nvPr>
            <p:ph type="body" sz="quarter" idx="3"/>
          </p:nvPr>
        </p:nvSpPr>
        <p:spPr>
          <a:xfrm>
            <a:off x="7298266" y="1575329"/>
            <a:ext cx="4385734" cy="823912"/>
          </a:xfrm>
        </p:spPr>
        <p:txBody>
          <a:bodyPr/>
          <a:lstStyle/>
          <a:p>
            <a:r>
              <a:rPr lang="en-US" dirty="0"/>
              <a:t>Questions for Discussion:</a:t>
            </a:r>
          </a:p>
        </p:txBody>
      </p:sp>
      <p:sp>
        <p:nvSpPr>
          <p:cNvPr id="3" name="Content Placeholder 2">
            <a:extLst>
              <a:ext uri="{FF2B5EF4-FFF2-40B4-BE49-F238E27FC236}">
                <a16:creationId xmlns:a16="http://schemas.microsoft.com/office/drawing/2014/main" id="{60EE4207-ADFB-475E-AE46-EAD3B4D0875C}"/>
              </a:ext>
            </a:extLst>
          </p:cNvPr>
          <p:cNvSpPr>
            <a:spLocks noGrp="1"/>
          </p:cNvSpPr>
          <p:nvPr>
            <p:ph sz="quarter" idx="4"/>
          </p:nvPr>
        </p:nvSpPr>
        <p:spPr>
          <a:xfrm>
            <a:off x="7298266" y="2486554"/>
            <a:ext cx="4057121" cy="3684587"/>
          </a:xfrm>
        </p:spPr>
        <p:txBody>
          <a:bodyPr>
            <a:noAutofit/>
          </a:bodyPr>
          <a:lstStyle/>
          <a:p>
            <a:r>
              <a:rPr lang="en-US" dirty="0"/>
              <a:t>Where are the risks for germs to spread?</a:t>
            </a:r>
          </a:p>
          <a:p>
            <a:r>
              <a:rPr lang="en-US" dirty="0"/>
              <a:t>What questions about cleaning and disinfection should we be asking? </a:t>
            </a:r>
          </a:p>
          <a:p>
            <a:r>
              <a:rPr lang="en-US" dirty="0"/>
              <a:t>What actions should we take? </a:t>
            </a:r>
          </a:p>
        </p:txBody>
      </p:sp>
      <p:sp>
        <p:nvSpPr>
          <p:cNvPr id="2" name="Footer Placeholder 1">
            <a:extLst>
              <a:ext uri="{FF2B5EF4-FFF2-40B4-BE49-F238E27FC236}">
                <a16:creationId xmlns:a16="http://schemas.microsoft.com/office/drawing/2014/main" id="{72043C4C-8DE0-4DDF-9251-BF90E7C7DDEA}"/>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6" name="Slide Number Placeholder 5">
            <a:extLst>
              <a:ext uri="{FF2B5EF4-FFF2-40B4-BE49-F238E27FC236}">
                <a16:creationId xmlns:a16="http://schemas.microsoft.com/office/drawing/2014/main" id="{A3903AD8-40B7-42B2-903F-9AFD438EFA33}"/>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10</a:t>
            </a:fld>
            <a:endParaRPr lang="en-US" dirty="0"/>
          </a:p>
        </p:txBody>
      </p:sp>
    </p:spTree>
    <p:custDataLst>
      <p:tags r:id="rId1"/>
    </p:custDataLst>
    <p:extLst>
      <p:ext uri="{BB962C8B-B14F-4D97-AF65-F5344CB8AC3E}">
        <p14:creationId xmlns:p14="http://schemas.microsoft.com/office/powerpoint/2010/main" val="324245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Scenarios: Cleaning and disinfection</a:t>
            </a:r>
          </a:p>
        </p:txBody>
      </p:sp>
      <p:graphicFrame>
        <p:nvGraphicFramePr>
          <p:cNvPr id="6" name="Table 4">
            <a:extLst>
              <a:ext uri="{FF2B5EF4-FFF2-40B4-BE49-F238E27FC236}">
                <a16:creationId xmlns:a16="http://schemas.microsoft.com/office/drawing/2014/main" id="{1D2343ED-D2DB-42B7-BC72-827852221E57}"/>
              </a:ext>
            </a:extLst>
          </p:cNvPr>
          <p:cNvGraphicFramePr>
            <a:graphicFrameLocks/>
          </p:cNvGraphicFramePr>
          <p:nvPr>
            <p:extLst>
              <p:ext uri="{D42A27DB-BD31-4B8C-83A1-F6EECF244321}">
                <p14:modId xmlns:p14="http://schemas.microsoft.com/office/powerpoint/2010/main" val="2705463073"/>
              </p:ext>
            </p:extLst>
          </p:nvPr>
        </p:nvGraphicFramePr>
        <p:xfrm>
          <a:off x="976993" y="1778056"/>
          <a:ext cx="10238014" cy="3916529"/>
        </p:xfrm>
        <a:graphic>
          <a:graphicData uri="http://schemas.openxmlformats.org/drawingml/2006/table">
            <a:tbl>
              <a:tblPr firstRow="1" bandRow="1">
                <a:tableStyleId>{5C22544A-7EE6-4342-B048-85BDC9FD1C3A}</a:tableStyleId>
              </a:tblPr>
              <a:tblGrid>
                <a:gridCol w="6129867">
                  <a:extLst>
                    <a:ext uri="{9D8B030D-6E8A-4147-A177-3AD203B41FA5}">
                      <a16:colId xmlns:a16="http://schemas.microsoft.com/office/drawing/2014/main" val="1921005597"/>
                    </a:ext>
                  </a:extLst>
                </a:gridCol>
                <a:gridCol w="2082800">
                  <a:extLst>
                    <a:ext uri="{9D8B030D-6E8A-4147-A177-3AD203B41FA5}">
                      <a16:colId xmlns:a16="http://schemas.microsoft.com/office/drawing/2014/main" val="3156922332"/>
                    </a:ext>
                  </a:extLst>
                </a:gridCol>
                <a:gridCol w="2025347">
                  <a:extLst>
                    <a:ext uri="{9D8B030D-6E8A-4147-A177-3AD203B41FA5}">
                      <a16:colId xmlns:a16="http://schemas.microsoft.com/office/drawing/2014/main" val="95359550"/>
                    </a:ext>
                  </a:extLst>
                </a:gridCol>
              </a:tblGrid>
              <a:tr h="982615">
                <a:tc>
                  <a:txBody>
                    <a:bodyPr/>
                    <a:lstStyle/>
                    <a:p>
                      <a:pPr algn="ctr"/>
                      <a:r>
                        <a:rPr lang="en-US" sz="2800" b="0" dirty="0"/>
                        <a:t>Work Task</a:t>
                      </a:r>
                    </a:p>
                  </a:txBody>
                  <a:tcPr anchor="ctr">
                    <a:lnL w="28575" cap="flat" cmpd="sng" algn="ctr">
                      <a:solidFill>
                        <a:schemeClr val="tx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solidFill>
                  </a:tcPr>
                </a:tc>
                <a:tc>
                  <a:txBody>
                    <a:bodyPr/>
                    <a:lstStyle/>
                    <a:p>
                      <a:pPr algn="ctr"/>
                      <a:r>
                        <a:rPr lang="en-US" sz="2800" b="0" dirty="0"/>
                        <a:t>Clean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solidFill>
                  </a:tcPr>
                </a:tc>
                <a:tc>
                  <a:txBody>
                    <a:bodyPr/>
                    <a:lstStyle/>
                    <a:p>
                      <a:pPr algn="ctr"/>
                      <a:r>
                        <a:rPr lang="en-US" sz="2800" b="0" dirty="0"/>
                        <a:t>Disinfect</a:t>
                      </a:r>
                    </a:p>
                  </a:txBody>
                  <a:tcPr anchor="ctr">
                    <a:lnL w="28575" cap="flat" cmpd="sng" algn="ctr">
                      <a:solidFill>
                        <a:schemeClr val="bg1"/>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283849429"/>
                  </a:ext>
                </a:extLst>
              </a:tr>
              <a:tr h="10793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Using an item from a shared cart for a sterile procedure</a:t>
                      </a: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3150153"/>
                  </a:ext>
                </a:extLst>
              </a:tr>
              <a:tr h="701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Writing notes in the patient record after examining the patient</a:t>
                      </a: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40688520"/>
                  </a:ext>
                </a:extLst>
              </a:tr>
              <a:tr h="1031585">
                <a:tc>
                  <a:txBody>
                    <a:bodyPr/>
                    <a:lstStyle/>
                    <a:p>
                      <a:r>
                        <a:rPr lang="en-US" sz="2400" dirty="0"/>
                        <a:t>Picking up a patient’s tray after lunch</a:t>
                      </a: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4326176"/>
                  </a:ext>
                </a:extLst>
              </a:tr>
            </a:tbl>
          </a:graphicData>
        </a:graphic>
      </p:graphicFrame>
      <p:sp>
        <p:nvSpPr>
          <p:cNvPr id="3" name="Footer Placeholder 2">
            <a:extLst>
              <a:ext uri="{FF2B5EF4-FFF2-40B4-BE49-F238E27FC236}">
                <a16:creationId xmlns:a16="http://schemas.microsoft.com/office/drawing/2014/main" id="{CCAA18F4-88A1-4332-956D-0280CDC78B61}"/>
              </a:ext>
            </a:extLst>
          </p:cNvPr>
          <p:cNvSpPr>
            <a:spLocks noGrp="1"/>
          </p:cNvSpPr>
          <p:nvPr>
            <p:ph type="ftr" sz="quarter" idx="11"/>
          </p:nvPr>
        </p:nvSpPr>
        <p:spPr>
          <a:xfrm>
            <a:off x="4706257" y="6410780"/>
            <a:ext cx="6395357" cy="365125"/>
          </a:xfrm>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2C4FA41C-7360-47A4-9008-89EAD45CE7FF}"/>
              </a:ext>
            </a:extLst>
          </p:cNvPr>
          <p:cNvSpPr>
            <a:spLocks noGrp="1"/>
          </p:cNvSpPr>
          <p:nvPr>
            <p:ph type="sldNum" sz="quarter" idx="12"/>
          </p:nvPr>
        </p:nvSpPr>
        <p:spPr/>
        <p:txBody>
          <a:bodyPr/>
          <a:lstStyle/>
          <a:p>
            <a:fld id="{0921C750-0A2B-4FC2-9266-872E12118BE5}" type="slidenum">
              <a:rPr lang="en-US" smtClean="0"/>
              <a:t>11</a:t>
            </a:fld>
            <a:endParaRPr lang="en-US" dirty="0"/>
          </a:p>
        </p:txBody>
      </p:sp>
    </p:spTree>
    <p:custDataLst>
      <p:tags r:id="rId1"/>
    </p:custDataLst>
    <p:extLst>
      <p:ext uri="{BB962C8B-B14F-4D97-AF65-F5344CB8AC3E}">
        <p14:creationId xmlns:p14="http://schemas.microsoft.com/office/powerpoint/2010/main" val="215329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B2811-C8C0-4DFB-9899-4ADF2C74C53C}"/>
              </a:ext>
            </a:extLst>
          </p:cNvPr>
          <p:cNvSpPr>
            <a:spLocks noGrp="1"/>
          </p:cNvSpPr>
          <p:nvPr>
            <p:ph type="title"/>
          </p:nvPr>
        </p:nvSpPr>
        <p:spPr>
          <a:xfrm>
            <a:off x="813284" y="2355322"/>
            <a:ext cx="3932237" cy="1073678"/>
          </a:xfrm>
        </p:spPr>
        <p:txBody>
          <a:bodyPr>
            <a:normAutofit/>
          </a:bodyPr>
          <a:lstStyle/>
          <a:p>
            <a:r>
              <a:rPr lang="en-US" dirty="0"/>
              <a:t>Questions and Clarifications?</a:t>
            </a:r>
          </a:p>
        </p:txBody>
      </p:sp>
      <p:sp>
        <p:nvSpPr>
          <p:cNvPr id="2" name="Footer Placeholder 1">
            <a:extLst>
              <a:ext uri="{FF2B5EF4-FFF2-40B4-BE49-F238E27FC236}">
                <a16:creationId xmlns:a16="http://schemas.microsoft.com/office/drawing/2014/main" id="{CF4F1E25-8FA6-4886-88AF-ACAA2910D52F}"/>
              </a:ext>
            </a:extLst>
          </p:cNvPr>
          <p:cNvSpPr>
            <a:spLocks noGrp="1"/>
          </p:cNvSpPr>
          <p:nvPr>
            <p:ph type="ftr" sz="quarter" idx="4294967295"/>
          </p:nvPr>
        </p:nvSpPr>
        <p:spPr>
          <a:xfrm>
            <a:off x="0" y="6356350"/>
            <a:ext cx="4114800" cy="365125"/>
          </a:xfrm>
        </p:spPr>
        <p:txBody>
          <a:bodyPr/>
          <a:lstStyle/>
          <a:p>
            <a:r>
              <a:rPr lang="en-US" dirty="0">
                <a:solidFill>
                  <a:schemeClr val="bg1"/>
                </a:solidFill>
              </a:rPr>
              <a:t>Environmental Cleaning &amp; Disinfection</a:t>
            </a:r>
          </a:p>
        </p:txBody>
      </p:sp>
      <p:sp>
        <p:nvSpPr>
          <p:cNvPr id="3" name="Slide Number Placeholder 2">
            <a:extLst>
              <a:ext uri="{FF2B5EF4-FFF2-40B4-BE49-F238E27FC236}">
                <a16:creationId xmlns:a16="http://schemas.microsoft.com/office/drawing/2014/main" id="{FEBD049D-A1FF-424E-8599-FB289151EF20}"/>
              </a:ext>
            </a:extLst>
          </p:cNvPr>
          <p:cNvSpPr>
            <a:spLocks noGrp="1"/>
          </p:cNvSpPr>
          <p:nvPr>
            <p:ph type="sldNum" sz="quarter" idx="12"/>
          </p:nvPr>
        </p:nvSpPr>
        <p:spPr/>
        <p:txBody>
          <a:bodyPr/>
          <a:lstStyle/>
          <a:p>
            <a:fld id="{0921C750-0A2B-4FC2-9266-872E12118BE5}" type="slidenum">
              <a:rPr lang="en-US" smtClean="0"/>
              <a:t>12</a:t>
            </a:fld>
            <a:endParaRPr lang="en-US" dirty="0"/>
          </a:p>
        </p:txBody>
      </p:sp>
    </p:spTree>
    <p:custDataLst>
      <p:tags r:id="rId1"/>
    </p:custDataLst>
    <p:extLst>
      <p:ext uri="{BB962C8B-B14F-4D97-AF65-F5344CB8AC3E}">
        <p14:creationId xmlns:p14="http://schemas.microsoft.com/office/powerpoint/2010/main" val="3214478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491179-F225-4457-A51B-C768E7A273C0}"/>
              </a:ext>
            </a:extLst>
          </p:cNvPr>
          <p:cNvSpPr>
            <a:spLocks noGrp="1"/>
          </p:cNvSpPr>
          <p:nvPr>
            <p:ph type="title"/>
          </p:nvPr>
        </p:nvSpPr>
        <p:spPr>
          <a:xfrm>
            <a:off x="831850" y="1709738"/>
            <a:ext cx="10515600" cy="2852737"/>
          </a:xfrm>
        </p:spPr>
        <p:txBody>
          <a:bodyPr/>
          <a:lstStyle/>
          <a:p>
            <a:r>
              <a:rPr lang="en-US" dirty="0"/>
              <a:t>Why cleaning and disinfection Matter</a:t>
            </a:r>
          </a:p>
        </p:txBody>
      </p:sp>
      <p:sp>
        <p:nvSpPr>
          <p:cNvPr id="2" name="Footer Placeholder 1">
            <a:extLst>
              <a:ext uri="{FF2B5EF4-FFF2-40B4-BE49-F238E27FC236}">
                <a16:creationId xmlns:a16="http://schemas.microsoft.com/office/drawing/2014/main" id="{D9663B67-9519-428D-9DA5-6F3D2908B345}"/>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3" name="Slide Number Placeholder 2">
            <a:extLst>
              <a:ext uri="{FF2B5EF4-FFF2-40B4-BE49-F238E27FC236}">
                <a16:creationId xmlns:a16="http://schemas.microsoft.com/office/drawing/2014/main" id="{ED167CB6-FD60-473D-96C6-3E7F9FAAF9B4}"/>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13</a:t>
            </a:fld>
            <a:endParaRPr lang="en-US" dirty="0"/>
          </a:p>
        </p:txBody>
      </p:sp>
    </p:spTree>
    <p:custDataLst>
      <p:tags r:id="rId1"/>
    </p:custDataLst>
    <p:extLst>
      <p:ext uri="{BB962C8B-B14F-4D97-AF65-F5344CB8AC3E}">
        <p14:creationId xmlns:p14="http://schemas.microsoft.com/office/powerpoint/2010/main" val="1326813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lstStyle/>
          <a:p>
            <a:r>
              <a:rPr lang="en-US" dirty="0"/>
              <a:t>Patients may have weakened immune systems</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1"/>
          </p:nvPr>
        </p:nvSpPr>
        <p:spPr>
          <a:xfrm>
            <a:off x="838200" y="2292217"/>
            <a:ext cx="4419600" cy="3575183"/>
          </a:xfrm>
        </p:spPr>
        <p:txBody>
          <a:bodyPr>
            <a:noAutofit/>
          </a:bodyPr>
          <a:lstStyle/>
          <a:p>
            <a:pPr marL="0" lvl="0" indent="0">
              <a:lnSpc>
                <a:spcPct val="90000"/>
              </a:lnSpc>
              <a:buNone/>
            </a:pPr>
            <a:r>
              <a:rPr lang="en-US" b="1" dirty="0"/>
              <a:t>In healthcare, we have patients who are ill or weak. </a:t>
            </a:r>
          </a:p>
        </p:txBody>
      </p:sp>
      <p:sp>
        <p:nvSpPr>
          <p:cNvPr id="2" name="Content Placeholder 1">
            <a:extLst>
              <a:ext uri="{FF2B5EF4-FFF2-40B4-BE49-F238E27FC236}">
                <a16:creationId xmlns:a16="http://schemas.microsoft.com/office/drawing/2014/main" id="{F0B75555-C620-4698-8428-81FB23137C90}"/>
              </a:ext>
            </a:extLst>
          </p:cNvPr>
          <p:cNvSpPr>
            <a:spLocks noGrp="1"/>
          </p:cNvSpPr>
          <p:nvPr>
            <p:ph sz="half" idx="2"/>
          </p:nvPr>
        </p:nvSpPr>
        <p:spPr/>
        <p:txBody>
          <a:bodyPr>
            <a:noAutofit/>
          </a:bodyPr>
          <a:lstStyle/>
          <a:p>
            <a:pPr marL="0" indent="0">
              <a:lnSpc>
                <a:spcPct val="90000"/>
              </a:lnSpc>
              <a:buNone/>
            </a:pPr>
            <a:r>
              <a:rPr lang="en-US" b="1" dirty="0">
                <a:solidFill>
                  <a:srgbClr val="13619C"/>
                </a:solidFill>
                <a:cs typeface="Calibri bold" panose="020F0702030404030204" pitchFamily="34" charset="0"/>
              </a:rPr>
              <a:t>Why does that matter?</a:t>
            </a:r>
          </a:p>
          <a:p>
            <a:pPr marL="0" indent="0">
              <a:lnSpc>
                <a:spcPct val="90000"/>
              </a:lnSpc>
              <a:buNone/>
            </a:pPr>
            <a:r>
              <a:rPr lang="en-US" dirty="0"/>
              <a:t>Germs are more likely to cause problems in these patients, because their immune defenses may not be the same as someone who is healthy and living at home. </a:t>
            </a:r>
          </a:p>
        </p:txBody>
      </p:sp>
      <p:sp>
        <p:nvSpPr>
          <p:cNvPr id="3" name="Footer Placeholder 2">
            <a:extLst>
              <a:ext uri="{FF2B5EF4-FFF2-40B4-BE49-F238E27FC236}">
                <a16:creationId xmlns:a16="http://schemas.microsoft.com/office/drawing/2014/main" id="{923F6F08-5003-438C-8C52-46CFA2C98D1C}"/>
              </a:ext>
            </a:extLst>
          </p:cNvPr>
          <p:cNvSpPr>
            <a:spLocks noGrp="1"/>
          </p:cNvSpPr>
          <p:nvPr>
            <p:ph type="ftr" sz="quarter" idx="11"/>
          </p:nvPr>
        </p:nvSpPr>
        <p:spPr/>
        <p:txBody>
          <a:bodyPr/>
          <a:lstStyle/>
          <a:p>
            <a:r>
              <a:rPr lang="en-US" dirty="0"/>
              <a:t>Environmental Cleaning &amp; Disinfection</a:t>
            </a:r>
          </a:p>
        </p:txBody>
      </p:sp>
      <p:sp>
        <p:nvSpPr>
          <p:cNvPr id="9" name="Slide Number Placeholder 8">
            <a:extLst>
              <a:ext uri="{FF2B5EF4-FFF2-40B4-BE49-F238E27FC236}">
                <a16:creationId xmlns:a16="http://schemas.microsoft.com/office/drawing/2014/main" id="{4FD2DE4B-7D98-4D04-8656-2A9372AB9B77}"/>
              </a:ext>
            </a:extLst>
          </p:cNvPr>
          <p:cNvSpPr>
            <a:spLocks noGrp="1"/>
          </p:cNvSpPr>
          <p:nvPr>
            <p:ph type="sldNum" sz="quarter" idx="12"/>
          </p:nvPr>
        </p:nvSpPr>
        <p:spPr/>
        <p:txBody>
          <a:bodyPr/>
          <a:lstStyle/>
          <a:p>
            <a:fld id="{0921C750-0A2B-4FC2-9266-872E12118BE5}" type="slidenum">
              <a:rPr lang="en-US" smtClean="0"/>
              <a:t>14</a:t>
            </a:fld>
            <a:endParaRPr lang="en-US" dirty="0"/>
          </a:p>
        </p:txBody>
      </p:sp>
      <p:sp>
        <p:nvSpPr>
          <p:cNvPr id="6" name="Rectangle 5">
            <a:extLst>
              <a:ext uri="{FF2B5EF4-FFF2-40B4-BE49-F238E27FC236}">
                <a16:creationId xmlns:a16="http://schemas.microsoft.com/office/drawing/2014/main" id="{639EF428-DA7D-4F7B-A429-13CE829B5E94}"/>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36223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lstStyle/>
          <a:p>
            <a:r>
              <a:rPr lang="en-US" dirty="0"/>
              <a:t>The healthcare environment should be kept clean</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1"/>
          </p:nvPr>
        </p:nvSpPr>
        <p:spPr>
          <a:xfrm>
            <a:off x="838200" y="1859080"/>
            <a:ext cx="4610100" cy="3575183"/>
          </a:xfrm>
        </p:spPr>
        <p:txBody>
          <a:bodyPr>
            <a:normAutofit/>
          </a:bodyPr>
          <a:lstStyle/>
          <a:p>
            <a:pPr marL="0" lvl="0" indent="0">
              <a:buNone/>
            </a:pPr>
            <a:r>
              <a:rPr lang="en-US" b="1" dirty="0"/>
              <a:t>It is important to keep the healthcare environment clean to stop germs from spreading. </a:t>
            </a:r>
            <a:endParaRPr lang="en-US" dirty="0"/>
          </a:p>
        </p:txBody>
      </p:sp>
      <p:sp>
        <p:nvSpPr>
          <p:cNvPr id="2" name="Content Placeholder 1">
            <a:extLst>
              <a:ext uri="{FF2B5EF4-FFF2-40B4-BE49-F238E27FC236}">
                <a16:creationId xmlns:a16="http://schemas.microsoft.com/office/drawing/2014/main" id="{F0B75555-C620-4698-8428-81FB23137C90}"/>
              </a:ext>
            </a:extLst>
          </p:cNvPr>
          <p:cNvSpPr>
            <a:spLocks noGrp="1"/>
          </p:cNvSpPr>
          <p:nvPr>
            <p:ph sz="half" idx="2"/>
          </p:nvPr>
        </p:nvSpPr>
        <p:spPr>
          <a:xfrm>
            <a:off x="6172200" y="1859080"/>
            <a:ext cx="5181600" cy="3950087"/>
          </a:xfrm>
        </p:spPr>
        <p:txBody>
          <a:bodyPr>
            <a:normAutofit/>
          </a:bodyPr>
          <a:lstStyle/>
          <a:p>
            <a:pPr marL="0" indent="0">
              <a:buNone/>
            </a:pPr>
            <a:r>
              <a:rPr lang="en-US" b="1" dirty="0">
                <a:solidFill>
                  <a:srgbClr val="13619C"/>
                </a:solidFill>
                <a:cs typeface="Calibri bold" panose="020F0702030404030204" pitchFamily="34" charset="0"/>
              </a:rPr>
              <a:t>Where and When?</a:t>
            </a:r>
          </a:p>
          <a:p>
            <a:r>
              <a:rPr lang="en-US" dirty="0"/>
              <a:t>Patient rooms </a:t>
            </a:r>
          </a:p>
          <a:p>
            <a:r>
              <a:rPr lang="en-US" dirty="0"/>
              <a:t>High-touch surfaces </a:t>
            </a:r>
          </a:p>
          <a:p>
            <a:pPr lvl="1"/>
            <a:r>
              <a:rPr lang="en-US" dirty="0"/>
              <a:t>Bed rails</a:t>
            </a:r>
          </a:p>
          <a:p>
            <a:pPr lvl="1"/>
            <a:r>
              <a:rPr lang="en-US" dirty="0"/>
              <a:t>Keyboards</a:t>
            </a:r>
          </a:p>
          <a:p>
            <a:pPr lvl="1"/>
            <a:r>
              <a:rPr lang="en-US" dirty="0"/>
              <a:t>Light switches</a:t>
            </a:r>
          </a:p>
          <a:p>
            <a:r>
              <a:rPr lang="en-US" dirty="0"/>
              <a:t>Surfaces and objects that often have a lot of germs on them</a:t>
            </a:r>
          </a:p>
          <a:p>
            <a:pPr lvl="1"/>
            <a:r>
              <a:rPr lang="en-US" dirty="0"/>
              <a:t>Toilet seats </a:t>
            </a:r>
          </a:p>
        </p:txBody>
      </p:sp>
      <p:sp>
        <p:nvSpPr>
          <p:cNvPr id="3" name="Footer Placeholder 2">
            <a:extLst>
              <a:ext uri="{FF2B5EF4-FFF2-40B4-BE49-F238E27FC236}">
                <a16:creationId xmlns:a16="http://schemas.microsoft.com/office/drawing/2014/main" id="{C34B870D-0FC5-4647-A295-EE3A7637E4CE}"/>
              </a:ext>
            </a:extLst>
          </p:cNvPr>
          <p:cNvSpPr>
            <a:spLocks noGrp="1"/>
          </p:cNvSpPr>
          <p:nvPr>
            <p:ph type="ftr" sz="quarter" idx="11"/>
          </p:nvPr>
        </p:nvSpPr>
        <p:spPr/>
        <p:txBody>
          <a:bodyPr/>
          <a:lstStyle/>
          <a:p>
            <a:r>
              <a:rPr lang="en-US" dirty="0"/>
              <a:t>Environmental Cleaning &amp; Disinfection</a:t>
            </a:r>
          </a:p>
        </p:txBody>
      </p:sp>
      <p:sp>
        <p:nvSpPr>
          <p:cNvPr id="6" name="Slide Number Placeholder 5">
            <a:extLst>
              <a:ext uri="{FF2B5EF4-FFF2-40B4-BE49-F238E27FC236}">
                <a16:creationId xmlns:a16="http://schemas.microsoft.com/office/drawing/2014/main" id="{1EFDE877-4506-4068-8F13-8218AC38D36A}"/>
              </a:ext>
            </a:extLst>
          </p:cNvPr>
          <p:cNvSpPr>
            <a:spLocks noGrp="1"/>
          </p:cNvSpPr>
          <p:nvPr>
            <p:ph type="sldNum" sz="quarter" idx="12"/>
          </p:nvPr>
        </p:nvSpPr>
        <p:spPr/>
        <p:txBody>
          <a:bodyPr/>
          <a:lstStyle/>
          <a:p>
            <a:fld id="{0921C750-0A2B-4FC2-9266-872E12118BE5}" type="slidenum">
              <a:rPr lang="en-US" smtClean="0"/>
              <a:t>15</a:t>
            </a:fld>
            <a:endParaRPr lang="en-US" dirty="0"/>
          </a:p>
        </p:txBody>
      </p:sp>
    </p:spTree>
    <p:custDataLst>
      <p:tags r:id="rId1"/>
    </p:custDataLst>
    <p:extLst>
      <p:ext uri="{BB962C8B-B14F-4D97-AF65-F5344CB8AC3E}">
        <p14:creationId xmlns:p14="http://schemas.microsoft.com/office/powerpoint/2010/main" val="373778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491179-F225-4457-A51B-C768E7A273C0}"/>
              </a:ext>
            </a:extLst>
          </p:cNvPr>
          <p:cNvSpPr>
            <a:spLocks noGrp="1"/>
          </p:cNvSpPr>
          <p:nvPr>
            <p:ph type="title"/>
          </p:nvPr>
        </p:nvSpPr>
        <p:spPr>
          <a:xfrm>
            <a:off x="831850" y="1709738"/>
            <a:ext cx="10515600" cy="2852737"/>
          </a:xfrm>
        </p:spPr>
        <p:txBody>
          <a:bodyPr/>
          <a:lstStyle/>
          <a:p>
            <a:r>
              <a:rPr lang="en-US" dirty="0"/>
              <a:t>What is contact time?</a:t>
            </a:r>
          </a:p>
        </p:txBody>
      </p:sp>
      <p:sp>
        <p:nvSpPr>
          <p:cNvPr id="2" name="Footer Placeholder 1">
            <a:extLst>
              <a:ext uri="{FF2B5EF4-FFF2-40B4-BE49-F238E27FC236}">
                <a16:creationId xmlns:a16="http://schemas.microsoft.com/office/drawing/2014/main" id="{7161BAB7-45EA-43E5-B545-97F98CA7F6DD}"/>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3" name="Slide Number Placeholder 2">
            <a:extLst>
              <a:ext uri="{FF2B5EF4-FFF2-40B4-BE49-F238E27FC236}">
                <a16:creationId xmlns:a16="http://schemas.microsoft.com/office/drawing/2014/main" id="{F6AF5F44-A501-4D43-99C7-D30D4E6BA4F7}"/>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16</a:t>
            </a:fld>
            <a:endParaRPr lang="en-US" dirty="0"/>
          </a:p>
        </p:txBody>
      </p:sp>
    </p:spTree>
    <p:custDataLst>
      <p:tags r:id="rId1"/>
    </p:custDataLst>
    <p:extLst>
      <p:ext uri="{BB962C8B-B14F-4D97-AF65-F5344CB8AC3E}">
        <p14:creationId xmlns:p14="http://schemas.microsoft.com/office/powerpoint/2010/main" val="384574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644FD-3A87-4BEC-8B2E-90449D27D831}"/>
              </a:ext>
            </a:extLst>
          </p:cNvPr>
          <p:cNvSpPr>
            <a:spLocks noGrp="1"/>
          </p:cNvSpPr>
          <p:nvPr>
            <p:ph type="title"/>
          </p:nvPr>
        </p:nvSpPr>
        <p:spPr/>
        <p:txBody>
          <a:bodyPr/>
          <a:lstStyle/>
          <a:p>
            <a:r>
              <a:rPr lang="en-US" dirty="0"/>
              <a:t>Definition</a:t>
            </a:r>
          </a:p>
        </p:txBody>
      </p:sp>
      <p:sp>
        <p:nvSpPr>
          <p:cNvPr id="6" name="Content Placeholder 5">
            <a:extLst>
              <a:ext uri="{FF2B5EF4-FFF2-40B4-BE49-F238E27FC236}">
                <a16:creationId xmlns:a16="http://schemas.microsoft.com/office/drawing/2014/main" id="{D40D0FBC-431C-4FCA-A439-4413F240BD73}"/>
              </a:ext>
            </a:extLst>
          </p:cNvPr>
          <p:cNvSpPr>
            <a:spLocks noGrp="1"/>
          </p:cNvSpPr>
          <p:nvPr>
            <p:ph idx="1"/>
          </p:nvPr>
        </p:nvSpPr>
        <p:spPr>
          <a:xfrm>
            <a:off x="838200" y="1866899"/>
            <a:ext cx="10238014" cy="2514601"/>
          </a:xfrm>
        </p:spPr>
        <p:txBody>
          <a:bodyPr/>
          <a:lstStyle/>
          <a:p>
            <a:pPr marL="2628900" indent="-2628900">
              <a:buNone/>
            </a:pPr>
            <a:r>
              <a:rPr lang="en-US" b="1" dirty="0">
                <a:solidFill>
                  <a:srgbClr val="13619C"/>
                </a:solidFill>
                <a:cs typeface="Calibri bold" panose="020F0702030404030204" pitchFamily="34" charset="0"/>
              </a:rPr>
              <a:t>Contact Time</a:t>
            </a:r>
            <a:r>
              <a:rPr lang="en-US" dirty="0"/>
              <a:t>	</a:t>
            </a:r>
            <a:r>
              <a:rPr lang="en-US" dirty="0">
                <a:solidFill>
                  <a:srgbClr val="000000"/>
                </a:solidFill>
              </a:rPr>
              <a:t>Sometimes called “dwell time,” this is the amount of time a disinfectant needs to sit on a surface, without being wiped away or disturbed, to effectively kill germs.</a:t>
            </a:r>
            <a:endParaRPr lang="en-US" b="1" dirty="0">
              <a:solidFill>
                <a:srgbClr val="13619C"/>
              </a:solidFill>
              <a:cs typeface="Calibri bold" panose="020F0702030404030204" pitchFamily="34" charset="0"/>
            </a:endParaRPr>
          </a:p>
        </p:txBody>
      </p:sp>
      <p:sp>
        <p:nvSpPr>
          <p:cNvPr id="3" name="Footer Placeholder 2">
            <a:extLst>
              <a:ext uri="{FF2B5EF4-FFF2-40B4-BE49-F238E27FC236}">
                <a16:creationId xmlns:a16="http://schemas.microsoft.com/office/drawing/2014/main" id="{6265930C-D3F2-4AAE-89E1-E2A7B7B96A52}"/>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3379216E-DA48-4305-BC40-38AE6FE8B427}"/>
              </a:ext>
            </a:extLst>
          </p:cNvPr>
          <p:cNvSpPr>
            <a:spLocks noGrp="1"/>
          </p:cNvSpPr>
          <p:nvPr>
            <p:ph type="sldNum" sz="quarter" idx="12"/>
          </p:nvPr>
        </p:nvSpPr>
        <p:spPr/>
        <p:txBody>
          <a:bodyPr/>
          <a:lstStyle/>
          <a:p>
            <a:fld id="{0921C750-0A2B-4FC2-9266-872E12118BE5}" type="slidenum">
              <a:rPr lang="en-US" smtClean="0"/>
              <a:pPr/>
              <a:t>17</a:t>
            </a:fld>
            <a:endParaRPr lang="en-US" dirty="0"/>
          </a:p>
        </p:txBody>
      </p:sp>
    </p:spTree>
    <p:custDataLst>
      <p:tags r:id="rId1"/>
    </p:custDataLst>
    <p:extLst>
      <p:ext uri="{BB962C8B-B14F-4D97-AF65-F5344CB8AC3E}">
        <p14:creationId xmlns:p14="http://schemas.microsoft.com/office/powerpoint/2010/main" val="3291244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lstStyle/>
          <a:p>
            <a:r>
              <a:rPr lang="en-US" dirty="0"/>
              <a:t>The Disinfectant Label</a:t>
            </a:r>
          </a:p>
        </p:txBody>
      </p:sp>
      <p:sp>
        <p:nvSpPr>
          <p:cNvPr id="2" name="Content Placeholder 1">
            <a:extLst>
              <a:ext uri="{FF2B5EF4-FFF2-40B4-BE49-F238E27FC236}">
                <a16:creationId xmlns:a16="http://schemas.microsoft.com/office/drawing/2014/main" id="{732AACC8-7049-4CBF-BEDE-749CC7FEB75A}"/>
              </a:ext>
            </a:extLst>
          </p:cNvPr>
          <p:cNvSpPr>
            <a:spLocks noGrp="1"/>
          </p:cNvSpPr>
          <p:nvPr>
            <p:ph idx="1"/>
          </p:nvPr>
        </p:nvSpPr>
        <p:spPr>
          <a:xfrm>
            <a:off x="1589126" y="1485900"/>
            <a:ext cx="9374529" cy="4411889"/>
          </a:xfrm>
        </p:spPr>
        <p:txBody>
          <a:bodyPr/>
          <a:lstStyle/>
          <a:p>
            <a:pPr marL="0" indent="0">
              <a:tabLst/>
            </a:pPr>
            <a:r>
              <a:rPr lang="en-US" sz="3200" b="1" dirty="0">
                <a:solidFill>
                  <a:srgbClr val="13619C"/>
                </a:solidFill>
              </a:rPr>
              <a:t>What information do you need from a disinfectant’s label?</a:t>
            </a:r>
          </a:p>
          <a:p>
            <a:pPr marL="514350" indent="-514350">
              <a:spcBef>
                <a:spcPts val="2000"/>
              </a:spcBef>
              <a:buFont typeface="+mj-lt"/>
              <a:buAutoNum type="arabicPeriod"/>
            </a:pPr>
            <a:r>
              <a:rPr lang="en-US" dirty="0"/>
              <a:t>Is the product EPA-approved? </a:t>
            </a:r>
          </a:p>
          <a:p>
            <a:pPr marL="514350" indent="-514350">
              <a:spcBef>
                <a:spcPts val="2000"/>
              </a:spcBef>
              <a:buFont typeface="+mj-lt"/>
              <a:buAutoNum type="arabicPeriod"/>
            </a:pPr>
            <a:r>
              <a:rPr lang="en-US" dirty="0"/>
              <a:t>On which surfaces can the disinfectant be used? </a:t>
            </a:r>
          </a:p>
          <a:p>
            <a:pPr marL="514350" indent="-514350">
              <a:spcBef>
                <a:spcPts val="2000"/>
              </a:spcBef>
              <a:buFont typeface="+mj-lt"/>
              <a:buAutoNum type="arabicPeriod"/>
            </a:pPr>
            <a:r>
              <a:rPr lang="en-US" dirty="0"/>
              <a:t>What germs has the disinfectant been proven to kill?</a:t>
            </a:r>
          </a:p>
          <a:p>
            <a:pPr marL="514350" indent="-514350">
              <a:spcBef>
                <a:spcPts val="2000"/>
              </a:spcBef>
              <a:buFont typeface="+mj-lt"/>
              <a:buAutoNum type="arabicPeriod"/>
            </a:pPr>
            <a:r>
              <a:rPr lang="en-US" dirty="0"/>
              <a:t>Should the product be diluted? </a:t>
            </a:r>
          </a:p>
          <a:p>
            <a:pPr marL="514350" indent="-514350">
              <a:spcBef>
                <a:spcPts val="2000"/>
              </a:spcBef>
              <a:buFont typeface="+mj-lt"/>
              <a:buAutoNum type="arabicPeriod"/>
            </a:pPr>
            <a:r>
              <a:rPr lang="en-US" dirty="0"/>
              <a:t>What is the contact time? </a:t>
            </a:r>
          </a:p>
        </p:txBody>
      </p:sp>
      <p:sp>
        <p:nvSpPr>
          <p:cNvPr id="3" name="Footer Placeholder 2">
            <a:extLst>
              <a:ext uri="{FF2B5EF4-FFF2-40B4-BE49-F238E27FC236}">
                <a16:creationId xmlns:a16="http://schemas.microsoft.com/office/drawing/2014/main" id="{E4169E59-90A6-4EE0-8384-90428A642E88}"/>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E39FBF92-B9C2-4397-9F29-75A20F8A293D}"/>
              </a:ext>
            </a:extLst>
          </p:cNvPr>
          <p:cNvSpPr>
            <a:spLocks noGrp="1"/>
          </p:cNvSpPr>
          <p:nvPr>
            <p:ph type="sldNum" sz="quarter" idx="12"/>
          </p:nvPr>
        </p:nvSpPr>
        <p:spPr/>
        <p:txBody>
          <a:bodyPr/>
          <a:lstStyle/>
          <a:p>
            <a:fld id="{0921C750-0A2B-4FC2-9266-872E12118BE5}" type="slidenum">
              <a:rPr lang="en-US" smtClean="0"/>
              <a:t>18</a:t>
            </a:fld>
            <a:endParaRPr lang="en-US" dirty="0"/>
          </a:p>
        </p:txBody>
      </p:sp>
    </p:spTree>
    <p:custDataLst>
      <p:tags r:id="rId1"/>
    </p:custDataLst>
    <p:extLst>
      <p:ext uri="{BB962C8B-B14F-4D97-AF65-F5344CB8AC3E}">
        <p14:creationId xmlns:p14="http://schemas.microsoft.com/office/powerpoint/2010/main" val="417269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D5D5CB-7BB9-4FF5-813F-0ABCB0D0891A}"/>
              </a:ext>
            </a:extLst>
          </p:cNvPr>
          <p:cNvSpPr>
            <a:spLocks noGrp="1"/>
          </p:cNvSpPr>
          <p:nvPr>
            <p:ph type="title"/>
          </p:nvPr>
        </p:nvSpPr>
        <p:spPr>
          <a:xfrm>
            <a:off x="839788" y="365126"/>
            <a:ext cx="10075139" cy="416166"/>
          </a:xfrm>
        </p:spPr>
        <p:txBody>
          <a:bodyPr>
            <a:normAutofit fontScale="90000"/>
          </a:bodyPr>
          <a:lstStyle/>
          <a:p>
            <a:r>
              <a:rPr lang="en-US" dirty="0"/>
              <a:t>Dos and Don’ts for disinfection</a:t>
            </a:r>
          </a:p>
        </p:txBody>
      </p:sp>
      <p:sp>
        <p:nvSpPr>
          <p:cNvPr id="7" name="Text Placeholder 6">
            <a:extLst>
              <a:ext uri="{FF2B5EF4-FFF2-40B4-BE49-F238E27FC236}">
                <a16:creationId xmlns:a16="http://schemas.microsoft.com/office/drawing/2014/main" id="{2B8DC492-4D5B-4DC2-98DB-3D30523C7A12}"/>
              </a:ext>
            </a:extLst>
          </p:cNvPr>
          <p:cNvSpPr>
            <a:spLocks noGrp="1"/>
          </p:cNvSpPr>
          <p:nvPr>
            <p:ph type="body" idx="1"/>
          </p:nvPr>
        </p:nvSpPr>
        <p:spPr>
          <a:xfrm>
            <a:off x="839788" y="1414945"/>
            <a:ext cx="5157787" cy="823912"/>
          </a:xfrm>
        </p:spPr>
        <p:txBody>
          <a:bodyPr/>
          <a:lstStyle/>
          <a:p>
            <a:r>
              <a:rPr lang="en-US" dirty="0"/>
              <a:t>Dos</a:t>
            </a:r>
          </a:p>
        </p:txBody>
      </p:sp>
      <p:sp>
        <p:nvSpPr>
          <p:cNvPr id="6" name="Content Placeholder 5">
            <a:extLst>
              <a:ext uri="{FF2B5EF4-FFF2-40B4-BE49-F238E27FC236}">
                <a16:creationId xmlns:a16="http://schemas.microsoft.com/office/drawing/2014/main" id="{ADAAF3CE-F8BE-4C4C-87AD-E4FA16E880E9}"/>
              </a:ext>
            </a:extLst>
          </p:cNvPr>
          <p:cNvSpPr>
            <a:spLocks noGrp="1"/>
          </p:cNvSpPr>
          <p:nvPr>
            <p:ph sz="half" idx="2"/>
          </p:nvPr>
        </p:nvSpPr>
        <p:spPr>
          <a:xfrm>
            <a:off x="839789" y="2325688"/>
            <a:ext cx="4164012" cy="3684587"/>
          </a:xfrm>
        </p:spPr>
        <p:txBody>
          <a:bodyPr/>
          <a:lstStyle/>
          <a:p>
            <a:r>
              <a:rPr lang="en-US" b="1" dirty="0">
                <a:solidFill>
                  <a:schemeClr val="accent1"/>
                </a:solidFill>
              </a:rPr>
              <a:t>Do follow the listed contact time. </a:t>
            </a:r>
            <a:r>
              <a:rPr lang="en-US" dirty="0"/>
              <a:t>This ensures items are disinfected to keep germs from spreading.</a:t>
            </a:r>
          </a:p>
        </p:txBody>
      </p:sp>
      <p:sp>
        <p:nvSpPr>
          <p:cNvPr id="8" name="Text Placeholder 7">
            <a:extLst>
              <a:ext uri="{FF2B5EF4-FFF2-40B4-BE49-F238E27FC236}">
                <a16:creationId xmlns:a16="http://schemas.microsoft.com/office/drawing/2014/main" id="{B4F32DF5-7E43-4D41-BDE6-A1EA62DA588D}"/>
              </a:ext>
            </a:extLst>
          </p:cNvPr>
          <p:cNvSpPr>
            <a:spLocks noGrp="1"/>
          </p:cNvSpPr>
          <p:nvPr>
            <p:ph type="body" sz="quarter" idx="3"/>
          </p:nvPr>
        </p:nvSpPr>
        <p:spPr>
          <a:xfrm>
            <a:off x="6172200" y="1414945"/>
            <a:ext cx="5183188" cy="823912"/>
          </a:xfrm>
        </p:spPr>
        <p:txBody>
          <a:bodyPr/>
          <a:lstStyle/>
          <a:p>
            <a:r>
              <a:rPr lang="en-US" dirty="0"/>
              <a:t>Don’ts</a:t>
            </a:r>
          </a:p>
        </p:txBody>
      </p:sp>
      <p:sp>
        <p:nvSpPr>
          <p:cNvPr id="9" name="Content Placeholder 8">
            <a:extLst>
              <a:ext uri="{FF2B5EF4-FFF2-40B4-BE49-F238E27FC236}">
                <a16:creationId xmlns:a16="http://schemas.microsoft.com/office/drawing/2014/main" id="{86AEFA98-C569-4001-9A05-B4A6332DAA39}"/>
              </a:ext>
            </a:extLst>
          </p:cNvPr>
          <p:cNvSpPr>
            <a:spLocks noGrp="1"/>
          </p:cNvSpPr>
          <p:nvPr>
            <p:ph sz="quarter" idx="4"/>
          </p:nvPr>
        </p:nvSpPr>
        <p:spPr>
          <a:xfrm>
            <a:off x="6172200" y="2325688"/>
            <a:ext cx="5052391" cy="3684587"/>
          </a:xfrm>
        </p:spPr>
        <p:txBody>
          <a:bodyPr/>
          <a:lstStyle/>
          <a:p>
            <a:r>
              <a:rPr lang="en-US" b="1" dirty="0">
                <a:solidFill>
                  <a:schemeClr val="accent1"/>
                </a:solidFill>
              </a:rPr>
              <a:t>Don’t rush </a:t>
            </a:r>
            <a:r>
              <a:rPr lang="en-US" dirty="0"/>
              <a:t>the process. Wait until contact time is complete before using objects or surfaces or before a new patient comes into a room.</a:t>
            </a:r>
          </a:p>
          <a:p>
            <a:pPr>
              <a:spcBef>
                <a:spcPts val="1800"/>
              </a:spcBef>
            </a:pPr>
            <a:r>
              <a:rPr lang="en-US" b="1" dirty="0">
                <a:solidFill>
                  <a:schemeClr val="accent1"/>
                </a:solidFill>
              </a:rPr>
              <a:t>Don’t wipe </a:t>
            </a:r>
            <a:r>
              <a:rPr lang="en-US" dirty="0"/>
              <a:t>the surface to dry it faster.</a:t>
            </a:r>
          </a:p>
          <a:p>
            <a:pPr>
              <a:spcBef>
                <a:spcPts val="1800"/>
              </a:spcBef>
            </a:pPr>
            <a:r>
              <a:rPr lang="en-US" b="1" dirty="0">
                <a:solidFill>
                  <a:schemeClr val="accent1"/>
                </a:solidFill>
              </a:rPr>
              <a:t>Don’t blow </a:t>
            </a:r>
            <a:r>
              <a:rPr lang="en-US" dirty="0"/>
              <a:t>on the surface to dry it faster.</a:t>
            </a:r>
          </a:p>
        </p:txBody>
      </p:sp>
      <p:sp>
        <p:nvSpPr>
          <p:cNvPr id="2" name="Footer Placeholder 1">
            <a:extLst>
              <a:ext uri="{FF2B5EF4-FFF2-40B4-BE49-F238E27FC236}">
                <a16:creationId xmlns:a16="http://schemas.microsoft.com/office/drawing/2014/main" id="{EA1033D0-138B-424B-8AB3-7D8370642A72}"/>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3" name="Slide Number Placeholder 2">
            <a:extLst>
              <a:ext uri="{FF2B5EF4-FFF2-40B4-BE49-F238E27FC236}">
                <a16:creationId xmlns:a16="http://schemas.microsoft.com/office/drawing/2014/main" id="{CA36671F-B0F4-4054-B628-C338F52C6E59}"/>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19</a:t>
            </a:fld>
            <a:endParaRPr lang="en-US" dirty="0"/>
          </a:p>
        </p:txBody>
      </p:sp>
    </p:spTree>
    <p:custDataLst>
      <p:tags r:id="rId1"/>
    </p:custDataLst>
    <p:extLst>
      <p:ext uri="{BB962C8B-B14F-4D97-AF65-F5344CB8AC3E}">
        <p14:creationId xmlns:p14="http://schemas.microsoft.com/office/powerpoint/2010/main" val="3105843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r>
              <a:rPr lang="en-US" dirty="0"/>
              <a:t>Introductions</a:t>
            </a:r>
          </a:p>
          <a:p>
            <a:r>
              <a:rPr lang="en-US" dirty="0"/>
              <a:t>Cleaning and Disinfection: What is the Difference?</a:t>
            </a:r>
          </a:p>
          <a:p>
            <a:r>
              <a:rPr lang="en-US" dirty="0"/>
              <a:t>Why Cleaning and Disinfection Matter</a:t>
            </a:r>
          </a:p>
          <a:p>
            <a:r>
              <a:rPr lang="en-US" dirty="0"/>
              <a:t>What is Contact Time?</a:t>
            </a:r>
          </a:p>
          <a:p>
            <a:r>
              <a:rPr lang="en-US" dirty="0"/>
              <a:t>Reflection</a:t>
            </a:r>
          </a:p>
        </p:txBody>
      </p:sp>
      <p:sp>
        <p:nvSpPr>
          <p:cNvPr id="4" name="Footer Placeholder 3">
            <a:extLst>
              <a:ext uri="{FF2B5EF4-FFF2-40B4-BE49-F238E27FC236}">
                <a16:creationId xmlns:a16="http://schemas.microsoft.com/office/drawing/2014/main" id="{58BA3D63-B054-4FAB-88EE-99ABEC588701}"/>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F1D4C70B-2788-4910-9ABB-25E45FBA5D44}"/>
              </a:ext>
            </a:extLst>
          </p:cNvPr>
          <p:cNvSpPr>
            <a:spLocks noGrp="1"/>
          </p:cNvSpPr>
          <p:nvPr>
            <p:ph type="sldNum" sz="quarter" idx="12"/>
          </p:nvPr>
        </p:nvSpPr>
        <p:spPr/>
        <p:txBody>
          <a:bodyPr/>
          <a:lstStyle/>
          <a:p>
            <a:fld id="{0921C750-0A2B-4FC2-9266-872E12118BE5}" type="slidenum">
              <a:rPr lang="en-US" smtClean="0"/>
              <a:t>2</a:t>
            </a:fld>
            <a:endParaRPr lang="en-US" dirty="0"/>
          </a:p>
        </p:txBody>
      </p:sp>
    </p:spTree>
    <p:custDataLst>
      <p:tags r:id="rId1"/>
    </p:custDataLst>
    <p:extLst>
      <p:ext uri="{BB962C8B-B14F-4D97-AF65-F5344CB8AC3E}">
        <p14:creationId xmlns:p14="http://schemas.microsoft.com/office/powerpoint/2010/main" val="799745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D0E7B-CCA0-4B65-A4C6-5E28E8E573AD}"/>
              </a:ext>
            </a:extLst>
          </p:cNvPr>
          <p:cNvSpPr>
            <a:spLocks noGrp="1"/>
          </p:cNvSpPr>
          <p:nvPr>
            <p:ph type="title"/>
          </p:nvPr>
        </p:nvSpPr>
        <p:spPr/>
        <p:txBody>
          <a:bodyPr/>
          <a:lstStyle/>
          <a:p>
            <a:r>
              <a:rPr lang="en-US" dirty="0"/>
              <a:t>Disinfectants that kill SARS-C</a:t>
            </a:r>
            <a:r>
              <a:rPr lang="en-US" cap="none" dirty="0"/>
              <a:t>o</a:t>
            </a:r>
            <a:r>
              <a:rPr lang="en-US" dirty="0"/>
              <a:t>V-2</a:t>
            </a:r>
          </a:p>
        </p:txBody>
      </p:sp>
      <p:sp>
        <p:nvSpPr>
          <p:cNvPr id="3" name="Content Placeholder 2">
            <a:extLst>
              <a:ext uri="{FF2B5EF4-FFF2-40B4-BE49-F238E27FC236}">
                <a16:creationId xmlns:a16="http://schemas.microsoft.com/office/drawing/2014/main" id="{B5CF8C65-7695-4827-B749-1EE47FCD1D71}"/>
              </a:ext>
            </a:extLst>
          </p:cNvPr>
          <p:cNvSpPr>
            <a:spLocks noGrp="1"/>
          </p:cNvSpPr>
          <p:nvPr>
            <p:ph sz="half" idx="2"/>
          </p:nvPr>
        </p:nvSpPr>
        <p:spPr>
          <a:xfrm>
            <a:off x="1947334" y="2683934"/>
            <a:ext cx="3784600" cy="3014134"/>
          </a:xfrm>
        </p:spPr>
        <p:txBody>
          <a:bodyPr/>
          <a:lstStyle/>
          <a:p>
            <a:pPr marL="0" indent="0">
              <a:buNone/>
            </a:pPr>
            <a:r>
              <a:rPr lang="en-US" dirty="0"/>
              <a:t>EPA’s </a:t>
            </a:r>
            <a:r>
              <a:rPr lang="en-US" dirty="0">
                <a:solidFill>
                  <a:srgbClr val="13619C"/>
                </a:solidFill>
                <a:latin typeface="Calibri bold" panose="020F0702030404030204" pitchFamily="34" charset="0"/>
                <a:cs typeface="Calibri bold" panose="020F0702030404030204" pitchFamily="34" charset="0"/>
              </a:rPr>
              <a:t>List N </a:t>
            </a:r>
            <a:r>
              <a:rPr lang="en-US" dirty="0"/>
              <a:t>is a searchable database that makes it easy to find products that kill SARS-CoV-2</a:t>
            </a:r>
          </a:p>
        </p:txBody>
      </p:sp>
      <p:pic>
        <p:nvPicPr>
          <p:cNvPr id="5" name="Content Placeholder 4">
            <a:extLst>
              <a:ext uri="{FF2B5EF4-FFF2-40B4-BE49-F238E27FC236}">
                <a16:creationId xmlns:a16="http://schemas.microsoft.com/office/drawing/2014/main" id="{E53D96DD-5571-468B-A599-3E08D62183A8}"/>
              </a:ext>
              <a:ext uri="{C183D7F6-B498-43B3-948B-1728B52AA6E4}">
                <adec:decorative xmlns:adec="http://schemas.microsoft.com/office/drawing/2017/decorative" val="1"/>
              </a:ext>
            </a:extLst>
          </p:cNvPr>
          <p:cNvPicPr>
            <a:picLocks noGrp="1" noChangeAspect="1"/>
          </p:cNvPicPr>
          <p:nvPr>
            <p:ph sz="half" idx="1"/>
          </p:nvPr>
        </p:nvPicPr>
        <p:blipFill>
          <a:blip r:embed="rId4"/>
          <a:stretch>
            <a:fillRect/>
          </a:stretch>
        </p:blipFill>
        <p:spPr>
          <a:xfrm>
            <a:off x="6460067" y="1543227"/>
            <a:ext cx="3672773" cy="4741217"/>
          </a:xfrm>
          <a:ln>
            <a:solidFill>
              <a:schemeClr val="tx1"/>
            </a:solidFill>
          </a:ln>
        </p:spPr>
      </p:pic>
      <p:sp>
        <p:nvSpPr>
          <p:cNvPr id="4" name="Footer Placeholder 3">
            <a:extLst>
              <a:ext uri="{FF2B5EF4-FFF2-40B4-BE49-F238E27FC236}">
                <a16:creationId xmlns:a16="http://schemas.microsoft.com/office/drawing/2014/main" id="{925D5995-0361-45A9-9F9B-988552997BDA}"/>
              </a:ext>
            </a:extLst>
          </p:cNvPr>
          <p:cNvSpPr>
            <a:spLocks noGrp="1"/>
          </p:cNvSpPr>
          <p:nvPr>
            <p:ph type="ftr" sz="quarter" idx="11"/>
          </p:nvPr>
        </p:nvSpPr>
        <p:spPr/>
        <p:txBody>
          <a:bodyPr/>
          <a:lstStyle/>
          <a:p>
            <a:r>
              <a:rPr lang="en-US" dirty="0"/>
              <a:t>Environmental Cleaning &amp; Disinfection</a:t>
            </a:r>
          </a:p>
        </p:txBody>
      </p:sp>
      <p:sp>
        <p:nvSpPr>
          <p:cNvPr id="6" name="Slide Number Placeholder 5">
            <a:extLst>
              <a:ext uri="{FF2B5EF4-FFF2-40B4-BE49-F238E27FC236}">
                <a16:creationId xmlns:a16="http://schemas.microsoft.com/office/drawing/2014/main" id="{9C548113-D9B4-4E20-BBCB-BD40B989921B}"/>
              </a:ext>
            </a:extLst>
          </p:cNvPr>
          <p:cNvSpPr>
            <a:spLocks noGrp="1"/>
          </p:cNvSpPr>
          <p:nvPr>
            <p:ph type="sldNum" sz="quarter" idx="12"/>
          </p:nvPr>
        </p:nvSpPr>
        <p:spPr/>
        <p:txBody>
          <a:bodyPr/>
          <a:lstStyle/>
          <a:p>
            <a:fld id="{0921C750-0A2B-4FC2-9266-872E12118BE5}" type="slidenum">
              <a:rPr lang="en-US" smtClean="0"/>
              <a:t>20</a:t>
            </a:fld>
            <a:endParaRPr lang="en-US" dirty="0"/>
          </a:p>
        </p:txBody>
      </p:sp>
    </p:spTree>
    <p:custDataLst>
      <p:tags r:id="rId1"/>
    </p:custDataLst>
    <p:extLst>
      <p:ext uri="{BB962C8B-B14F-4D97-AF65-F5344CB8AC3E}">
        <p14:creationId xmlns:p14="http://schemas.microsoft.com/office/powerpoint/2010/main" val="1229937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831850" y="1709738"/>
            <a:ext cx="10515600" cy="2852737"/>
          </a:xfrm>
        </p:spPr>
        <p:txBody>
          <a:bodyPr/>
          <a:lstStyle/>
          <a:p>
            <a:r>
              <a:rPr lang="en-US" dirty="0">
                <a:solidFill>
                  <a:schemeClr val="accent6"/>
                </a:solidFill>
              </a:rPr>
              <a:t>Reflection: </a:t>
            </a:r>
            <a:br>
              <a:rPr lang="en-US" dirty="0"/>
            </a:br>
            <a:r>
              <a:rPr lang="en-US" dirty="0"/>
              <a:t>What did you learn today?  </a:t>
            </a:r>
          </a:p>
        </p:txBody>
      </p:sp>
      <p:sp>
        <p:nvSpPr>
          <p:cNvPr id="3" name="Footer Placeholder 2">
            <a:extLst>
              <a:ext uri="{FF2B5EF4-FFF2-40B4-BE49-F238E27FC236}">
                <a16:creationId xmlns:a16="http://schemas.microsoft.com/office/drawing/2014/main" id="{2DC960E0-AAAC-46AE-9091-185ECCCCFDB3}"/>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4" name="Slide Number Placeholder 3">
            <a:extLst>
              <a:ext uri="{FF2B5EF4-FFF2-40B4-BE49-F238E27FC236}">
                <a16:creationId xmlns:a16="http://schemas.microsoft.com/office/drawing/2014/main" id="{BC474FAB-73A5-42A5-8CA5-3B8A8B64E3EE}"/>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21</a:t>
            </a:fld>
            <a:endParaRPr lang="en-US" dirty="0"/>
          </a:p>
        </p:txBody>
      </p:sp>
    </p:spTree>
    <p:custDataLst>
      <p:tags r:id="rId1"/>
    </p:custDataLst>
    <p:extLst>
      <p:ext uri="{BB962C8B-B14F-4D97-AF65-F5344CB8AC3E}">
        <p14:creationId xmlns:p14="http://schemas.microsoft.com/office/powerpoint/2010/main" val="869445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56DA-FCDF-474E-8A02-FCA5F4E07ACF}"/>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D1F936BD-41C4-4E6E-AA0C-8118CB4A42C8}"/>
              </a:ext>
            </a:extLst>
          </p:cNvPr>
          <p:cNvSpPr>
            <a:spLocks noGrp="1"/>
          </p:cNvSpPr>
          <p:nvPr>
            <p:ph idx="1"/>
          </p:nvPr>
        </p:nvSpPr>
        <p:spPr>
          <a:xfrm>
            <a:off x="838200" y="1516681"/>
            <a:ext cx="10515600" cy="4317999"/>
          </a:xfrm>
        </p:spPr>
        <p:txBody>
          <a:bodyPr/>
          <a:lstStyle/>
          <a:p>
            <a:pPr>
              <a:spcBef>
                <a:spcPts val="1800"/>
              </a:spcBef>
            </a:pPr>
            <a:r>
              <a:rPr lang="en-US" b="1" dirty="0">
                <a:solidFill>
                  <a:schemeClr val="accent1"/>
                </a:solidFill>
              </a:rPr>
              <a:t>Cleaning removes visible dirt,</a:t>
            </a:r>
            <a:r>
              <a:rPr lang="en-US" dirty="0"/>
              <a:t> dust, spills, smears, and grime, including organic material like blood, as well as some germs, from surfaces. It’s important to clean before disinfecting because dirt and grime can make disinfectants not work as well. </a:t>
            </a:r>
          </a:p>
          <a:p>
            <a:pPr>
              <a:spcBef>
                <a:spcPts val="1800"/>
              </a:spcBef>
            </a:pPr>
            <a:r>
              <a:rPr lang="en-US" b="1" dirty="0">
                <a:solidFill>
                  <a:schemeClr val="accent1"/>
                </a:solidFill>
              </a:rPr>
              <a:t>Disinfecting kill germs </a:t>
            </a:r>
            <a:r>
              <a:rPr lang="en-US" dirty="0"/>
              <a:t>on surfaces or objects.</a:t>
            </a:r>
          </a:p>
          <a:p>
            <a:pPr>
              <a:spcBef>
                <a:spcPts val="1800"/>
              </a:spcBef>
            </a:pPr>
            <a:r>
              <a:rPr lang="en-US" dirty="0"/>
              <a:t>It is important to </a:t>
            </a:r>
            <a:r>
              <a:rPr lang="en-US" b="1" dirty="0">
                <a:solidFill>
                  <a:schemeClr val="accent1"/>
                </a:solidFill>
              </a:rPr>
              <a:t>keep the healthcare environment clean to stop the spread of germs</a:t>
            </a:r>
            <a:r>
              <a:rPr lang="en-US" dirty="0"/>
              <a:t>.</a:t>
            </a:r>
          </a:p>
          <a:p>
            <a:pPr>
              <a:spcBef>
                <a:spcPts val="1800"/>
              </a:spcBef>
            </a:pPr>
            <a:r>
              <a:rPr lang="en-US" b="1" dirty="0">
                <a:solidFill>
                  <a:schemeClr val="accent1"/>
                </a:solidFill>
              </a:rPr>
              <a:t>Follow the instructions on the disinfectant label</a:t>
            </a:r>
            <a:r>
              <a:rPr lang="en-US" dirty="0"/>
              <a:t> – especially instructions for contact time. </a:t>
            </a:r>
          </a:p>
        </p:txBody>
      </p:sp>
      <p:sp>
        <p:nvSpPr>
          <p:cNvPr id="4" name="Footer Placeholder 3">
            <a:extLst>
              <a:ext uri="{FF2B5EF4-FFF2-40B4-BE49-F238E27FC236}">
                <a16:creationId xmlns:a16="http://schemas.microsoft.com/office/drawing/2014/main" id="{775DAF7E-6B7F-4C7E-B813-D46BD6D08577}"/>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79E66E19-80F8-47D8-9E60-DE2074BAC11C}"/>
              </a:ext>
            </a:extLst>
          </p:cNvPr>
          <p:cNvSpPr>
            <a:spLocks noGrp="1"/>
          </p:cNvSpPr>
          <p:nvPr>
            <p:ph type="sldNum" sz="quarter" idx="12"/>
          </p:nvPr>
        </p:nvSpPr>
        <p:spPr/>
        <p:txBody>
          <a:bodyPr/>
          <a:lstStyle/>
          <a:p>
            <a:fld id="{0921C750-0A2B-4FC2-9266-872E12118BE5}" type="slidenum">
              <a:rPr lang="en-US" smtClean="0"/>
              <a:pPr/>
              <a:t>22</a:t>
            </a:fld>
            <a:endParaRPr lang="en-US" dirty="0"/>
          </a:p>
        </p:txBody>
      </p:sp>
    </p:spTree>
    <p:custDataLst>
      <p:tags r:id="rId1"/>
    </p:custDataLst>
    <p:extLst>
      <p:ext uri="{BB962C8B-B14F-4D97-AF65-F5344CB8AC3E}">
        <p14:creationId xmlns:p14="http://schemas.microsoft.com/office/powerpoint/2010/main" val="2039647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normAutofit fontScale="90000"/>
          </a:bodyPr>
          <a:lstStyle/>
          <a:p>
            <a:r>
              <a:rPr lang="en-US" dirty="0"/>
              <a:t>Resources and Future Training sessions</a:t>
            </a:r>
          </a:p>
        </p:txBody>
      </p:sp>
      <p:sp>
        <p:nvSpPr>
          <p:cNvPr id="7" name="Text Placeholder 6">
            <a:extLst>
              <a:ext uri="{FF2B5EF4-FFF2-40B4-BE49-F238E27FC236}">
                <a16:creationId xmlns:a16="http://schemas.microsoft.com/office/drawing/2014/main" id="{C5179791-2AFE-4D88-BA2D-4CA9F26C7975}"/>
              </a:ext>
            </a:extLst>
          </p:cNvPr>
          <p:cNvSpPr>
            <a:spLocks noGrp="1"/>
          </p:cNvSpPr>
          <p:nvPr>
            <p:ph type="body" idx="1"/>
          </p:nvPr>
        </p:nvSpPr>
        <p:spPr>
          <a:xfrm>
            <a:off x="836612" y="1278732"/>
            <a:ext cx="5157787" cy="602795"/>
          </a:xfrm>
        </p:spPr>
        <p:txBody>
          <a:bodyPr/>
          <a:lstStyle/>
          <a:p>
            <a:r>
              <a:rPr lang="en-US" dirty="0"/>
              <a:t>Project Firstline Resources	</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sz="half" idx="2"/>
          </p:nvPr>
        </p:nvSpPr>
        <p:spPr>
          <a:xfrm>
            <a:off x="839789" y="1893399"/>
            <a:ext cx="4418012" cy="4577827"/>
          </a:xfrm>
        </p:spPr>
        <p:txBody>
          <a:bodyPr>
            <a:normAutofit/>
          </a:bodyPr>
          <a:lstStyle/>
          <a:p>
            <a:pPr marL="0" indent="0">
              <a:lnSpc>
                <a:spcPct val="110000"/>
              </a:lnSpc>
              <a:spcBef>
                <a:spcPts val="0"/>
              </a:spcBef>
              <a:buNone/>
            </a:pPr>
            <a:r>
              <a:rPr lang="en-US" sz="1200" dirty="0">
                <a:latin typeface="+mn-lt"/>
              </a:rPr>
              <a:t>Project Firstline on CDC: </a:t>
            </a:r>
          </a:p>
          <a:p>
            <a:pPr marL="0" indent="0">
              <a:lnSpc>
                <a:spcPct val="110000"/>
              </a:lnSpc>
              <a:spcBef>
                <a:spcPts val="0"/>
              </a:spcBef>
              <a:spcAft>
                <a:spcPts val="1200"/>
              </a:spcAft>
              <a:buNone/>
            </a:pPr>
            <a:r>
              <a:rPr lang="en-US" sz="1200" dirty="0">
                <a:latin typeface="+mn-lt"/>
                <a:hlinkClick r:id="rId4"/>
              </a:rPr>
              <a:t>https://www.cdc.gov/infection control/projectfirstline/index.html</a:t>
            </a:r>
            <a:endParaRPr lang="en-US" sz="1200" dirty="0">
              <a:latin typeface="+mn-lt"/>
            </a:endParaRPr>
          </a:p>
          <a:p>
            <a:pPr marL="0" indent="0">
              <a:lnSpc>
                <a:spcPct val="110000"/>
              </a:lnSpc>
              <a:spcBef>
                <a:spcPts val="0"/>
              </a:spcBef>
              <a:buNone/>
            </a:pPr>
            <a:r>
              <a:rPr lang="en-US" sz="1200" dirty="0">
                <a:latin typeface="+mn-lt"/>
              </a:rPr>
              <a:t>Project Firstline on Facebook:</a:t>
            </a:r>
          </a:p>
          <a:p>
            <a:pPr marL="0" indent="0">
              <a:lnSpc>
                <a:spcPct val="110000"/>
              </a:lnSpc>
              <a:spcBef>
                <a:spcPts val="0"/>
              </a:spcBef>
              <a:spcAft>
                <a:spcPts val="1200"/>
              </a:spcAft>
              <a:buNone/>
            </a:pPr>
            <a:r>
              <a:rPr lang="en-US" sz="1200" dirty="0">
                <a:latin typeface="+mn-lt"/>
                <a:hlinkClick r:id="rId5"/>
              </a:rPr>
              <a:t>https://www.facebook.com/CDCProjectFirstline/</a:t>
            </a:r>
            <a:endParaRPr lang="en-US" sz="1200" dirty="0">
              <a:latin typeface="+mn-lt"/>
            </a:endParaRPr>
          </a:p>
          <a:p>
            <a:pPr marL="0" indent="0">
              <a:lnSpc>
                <a:spcPct val="110000"/>
              </a:lnSpc>
              <a:spcBef>
                <a:spcPts val="0"/>
              </a:spcBef>
              <a:buNone/>
            </a:pPr>
            <a:r>
              <a:rPr lang="en-US" sz="1200" dirty="0">
                <a:latin typeface="+mn-lt"/>
              </a:rPr>
              <a:t>Twitter:</a:t>
            </a:r>
          </a:p>
          <a:p>
            <a:pPr marL="0" indent="0">
              <a:lnSpc>
                <a:spcPct val="110000"/>
              </a:lnSpc>
              <a:spcBef>
                <a:spcPts val="0"/>
              </a:spcBef>
              <a:spcAft>
                <a:spcPts val="1200"/>
              </a:spcAft>
              <a:buNone/>
            </a:pPr>
            <a:r>
              <a:rPr lang="en-US" sz="1200" dirty="0">
                <a:latin typeface="+mn-lt"/>
                <a:hlinkClick r:id="rId6"/>
              </a:rPr>
              <a:t>https://twitter.com/CDC_Firstline</a:t>
            </a:r>
            <a:endParaRPr lang="en-US" sz="1200" dirty="0">
              <a:latin typeface="+mn-lt"/>
            </a:endParaRPr>
          </a:p>
          <a:p>
            <a:pPr marL="0" indent="0">
              <a:lnSpc>
                <a:spcPct val="110000"/>
              </a:lnSpc>
              <a:spcBef>
                <a:spcPts val="0"/>
              </a:spcBef>
              <a:buNone/>
            </a:pPr>
            <a:r>
              <a:rPr lang="en-US" sz="1200" dirty="0">
                <a:latin typeface="+mn-lt"/>
              </a:rPr>
              <a:t>Youtube:</a:t>
            </a:r>
          </a:p>
          <a:p>
            <a:pPr marL="0" indent="0">
              <a:lnSpc>
                <a:spcPct val="110000"/>
              </a:lnSpc>
              <a:spcBef>
                <a:spcPts val="0"/>
              </a:spcBef>
              <a:spcAft>
                <a:spcPts val="1200"/>
              </a:spcAft>
              <a:buNone/>
            </a:pPr>
            <a:r>
              <a:rPr lang="en-US" sz="1200" dirty="0">
                <a:latin typeface="+mn-lt"/>
                <a:hlinkClick r:id="rId7"/>
              </a:rPr>
              <a:t>https://www.youtube.com/playlist?list=PLvrp9iOILTQZQGtDnSDGViKDdRtIc13VX</a:t>
            </a:r>
            <a:r>
              <a:rPr lang="en-US" sz="1200" dirty="0">
                <a:latin typeface="+mn-lt"/>
              </a:rPr>
              <a:t> </a:t>
            </a:r>
          </a:p>
          <a:p>
            <a:pPr marL="0" indent="0">
              <a:lnSpc>
                <a:spcPct val="110000"/>
              </a:lnSpc>
              <a:spcBef>
                <a:spcPts val="0"/>
              </a:spcBef>
              <a:buNone/>
            </a:pPr>
            <a:r>
              <a:rPr lang="en-US" sz="1200" dirty="0">
                <a:latin typeface="+mn-lt"/>
              </a:rPr>
              <a:t>To sign up for Project Firstline e-mails, click here: </a:t>
            </a:r>
            <a:r>
              <a:rPr lang="en-US" sz="1200" dirty="0">
                <a:latin typeface="+mn-lt"/>
                <a:hlinkClick r:id="rId8"/>
              </a:rPr>
              <a:t>https://tools.cdc.gov/campaignproxyservice/subscriptions.aspx?topic_id=USCDC_2104</a:t>
            </a:r>
            <a:r>
              <a:rPr lang="en-US" sz="1200" dirty="0">
                <a:latin typeface="+mn-lt"/>
              </a:rPr>
              <a:t> </a:t>
            </a:r>
          </a:p>
        </p:txBody>
      </p:sp>
      <p:sp>
        <p:nvSpPr>
          <p:cNvPr id="8" name="Text Placeholder 7">
            <a:extLst>
              <a:ext uri="{FF2B5EF4-FFF2-40B4-BE49-F238E27FC236}">
                <a16:creationId xmlns:a16="http://schemas.microsoft.com/office/drawing/2014/main" id="{2DDEDBAC-C24F-475F-90F2-08175F3A3898}"/>
              </a:ext>
            </a:extLst>
          </p:cNvPr>
          <p:cNvSpPr>
            <a:spLocks noGrp="1"/>
          </p:cNvSpPr>
          <p:nvPr>
            <p:ph type="body" sz="quarter" idx="3"/>
          </p:nvPr>
        </p:nvSpPr>
        <p:spPr>
          <a:xfrm>
            <a:off x="5707117" y="1290603"/>
            <a:ext cx="5673674" cy="602795"/>
          </a:xfrm>
        </p:spPr>
        <p:txBody>
          <a:bodyPr/>
          <a:lstStyle/>
          <a:p>
            <a:r>
              <a:rPr lang="en-US" dirty="0"/>
              <a:t>Other Resources </a:t>
            </a:r>
          </a:p>
        </p:txBody>
      </p:sp>
      <p:sp>
        <p:nvSpPr>
          <p:cNvPr id="9" name="Content Placeholder 8">
            <a:extLst>
              <a:ext uri="{FF2B5EF4-FFF2-40B4-BE49-F238E27FC236}">
                <a16:creationId xmlns:a16="http://schemas.microsoft.com/office/drawing/2014/main" id="{2378F5E2-376F-4889-990A-79F142276A3E}"/>
              </a:ext>
            </a:extLst>
          </p:cNvPr>
          <p:cNvSpPr>
            <a:spLocks noGrp="1"/>
          </p:cNvSpPr>
          <p:nvPr>
            <p:ph sz="quarter" idx="4"/>
          </p:nvPr>
        </p:nvSpPr>
        <p:spPr>
          <a:xfrm>
            <a:off x="5707117" y="1893399"/>
            <a:ext cx="6053959" cy="4517382"/>
          </a:xfrm>
        </p:spPr>
        <p:txBody>
          <a:bodyPr/>
          <a:lstStyle/>
          <a:p>
            <a:pPr marL="0" indent="0">
              <a:buNone/>
            </a:pPr>
            <a:r>
              <a:rPr lang="en-US" sz="1200" dirty="0">
                <a:latin typeface="+mn-lt"/>
              </a:rPr>
              <a:t>CDC’s Environmental Cleaning Evaluation Tools: </a:t>
            </a:r>
            <a:r>
              <a:rPr lang="en-US" sz="1200" dirty="0">
                <a:latin typeface="+mn-lt"/>
                <a:hlinkClick r:id="rId9"/>
              </a:rPr>
              <a:t>https://www.cdc.gov/hai/prevent/prevention_tools.html#anchor_1561577385</a:t>
            </a:r>
            <a:r>
              <a:rPr lang="en-US" sz="1200" dirty="0">
                <a:latin typeface="+mn-lt"/>
              </a:rPr>
              <a:t> </a:t>
            </a:r>
          </a:p>
          <a:p>
            <a:pPr marL="0" indent="0">
              <a:buNone/>
            </a:pPr>
            <a:r>
              <a:rPr lang="en-US" sz="1200" dirty="0">
                <a:latin typeface="+mn-lt"/>
              </a:rPr>
              <a:t>CDC’s Reduce Risk from Surfaces: </a:t>
            </a:r>
            <a:r>
              <a:rPr lang="en-US" sz="1200" dirty="0">
                <a:latin typeface="+mn-lt"/>
                <a:hlinkClick r:id="rId10"/>
              </a:rPr>
              <a:t>https://www.cdc.gov/hai/prevent/environment/surfaces.html</a:t>
            </a:r>
            <a:r>
              <a:rPr lang="en-US" sz="1200" dirty="0">
                <a:latin typeface="+mn-lt"/>
              </a:rPr>
              <a:t> </a:t>
            </a:r>
          </a:p>
          <a:p>
            <a:pPr marL="0" indent="0">
              <a:buNone/>
            </a:pPr>
            <a:r>
              <a:rPr lang="en-US" sz="1200" dirty="0">
                <a:latin typeface="+mn-lt"/>
              </a:rPr>
              <a:t>EPA’s Six Steps for Safe &amp; Effective Disinfectant Use:</a:t>
            </a:r>
            <a:br>
              <a:rPr lang="en-US" sz="1200" dirty="0">
                <a:latin typeface="+mn-lt"/>
              </a:rPr>
            </a:br>
            <a:r>
              <a:rPr lang="en-US" sz="1200" dirty="0">
                <a:latin typeface="+mn-lt"/>
                <a:hlinkClick r:id="rId11"/>
              </a:rPr>
              <a:t>https://www.epa.gov/sites/production/files/2020-04/documents/disinfectants-onepager.pdf</a:t>
            </a:r>
            <a:r>
              <a:rPr lang="en-US" sz="1200" dirty="0">
                <a:latin typeface="+mn-lt"/>
              </a:rPr>
              <a:t> </a:t>
            </a:r>
          </a:p>
          <a:p>
            <a:pPr marL="0" indent="0">
              <a:buNone/>
            </a:pPr>
            <a:r>
              <a:rPr lang="en-US" sz="1200" dirty="0">
                <a:latin typeface="+mn-lt"/>
              </a:rPr>
              <a:t>EPA’s List N Tool: </a:t>
            </a:r>
            <a:br>
              <a:rPr lang="en-US" sz="1200" dirty="0">
                <a:latin typeface="+mn-lt"/>
              </a:rPr>
            </a:br>
            <a:r>
              <a:rPr lang="en-US" sz="1200" dirty="0">
                <a:latin typeface="+mn-lt"/>
                <a:hlinkClick r:id="rId12"/>
              </a:rPr>
              <a:t>https://cfpub.epa.gov/giwiz/disinfectants/index.cfm</a:t>
            </a:r>
            <a:r>
              <a:rPr lang="en-US" sz="1200" dirty="0">
                <a:latin typeface="+mn-lt"/>
              </a:rPr>
              <a:t> </a:t>
            </a:r>
          </a:p>
          <a:p>
            <a:pPr marL="0" indent="0">
              <a:buNone/>
            </a:pPr>
            <a:r>
              <a:rPr lang="en-US" sz="1200" dirty="0">
                <a:effectLst/>
                <a:latin typeface="+mn-lt"/>
                <a:ea typeface="Calibri" panose="020F0502020204030204" pitchFamily="34" charset="0"/>
                <a:cs typeface="Times New Roman" panose="02020603050405020304" pitchFamily="18" charset="0"/>
              </a:rPr>
              <a:t>About List N: Disinfectants for Coronavirus (COVID-19): </a:t>
            </a:r>
            <a:r>
              <a:rPr lang="en-US" sz="1200" u="sng" dirty="0">
                <a:solidFill>
                  <a:srgbClr val="0563C1"/>
                </a:solidFill>
                <a:effectLst/>
                <a:latin typeface="+mn-lt"/>
                <a:ea typeface="Calibri" panose="020F0502020204030204" pitchFamily="34" charset="0"/>
                <a:cs typeface="Times New Roman" panose="02020603050405020304" pitchFamily="18" charset="0"/>
                <a:hlinkClick r:id="rId13"/>
              </a:rPr>
              <a:t>https://www.epa.gov/coronavirus/about-list-n-disinfectants-coronavirus-covid-19-0</a:t>
            </a:r>
            <a:r>
              <a:rPr lang="en-US" sz="1200" dirty="0">
                <a:effectLst/>
                <a:latin typeface="+mn-lt"/>
                <a:ea typeface="Calibri" panose="020F0502020204030204" pitchFamily="34" charset="0"/>
                <a:cs typeface="Times New Roman" panose="02020603050405020304" pitchFamily="18" charset="0"/>
              </a:rPr>
              <a:t> </a:t>
            </a:r>
          </a:p>
          <a:p>
            <a:pPr marL="0" indent="0">
              <a:buNone/>
            </a:pPr>
            <a:r>
              <a:rPr lang="en-US" sz="1200" dirty="0">
                <a:latin typeface="+mn-lt"/>
              </a:rPr>
              <a:t>Selected EPA-Registered Disinfectants: </a:t>
            </a:r>
            <a:r>
              <a:rPr lang="en-US" sz="1200" u="sng" dirty="0">
                <a:solidFill>
                  <a:srgbClr val="0563C1"/>
                </a:solidFill>
                <a:effectLst/>
                <a:ea typeface="Calibri" panose="020F0502020204030204" pitchFamily="34" charset="0"/>
                <a:cs typeface="Times New Roman" panose="02020603050405020304" pitchFamily="18" charset="0"/>
                <a:hlinkClick r:id="rId14"/>
              </a:rPr>
              <a:t>https://www.epa.gov/pesticide-registration/selected-epa-registered-disinfectants</a:t>
            </a:r>
            <a:r>
              <a:rPr lang="en-US" sz="1200" dirty="0">
                <a:effectLst/>
                <a:ea typeface="Calibri" panose="020F0502020204030204" pitchFamily="34" charset="0"/>
                <a:cs typeface="Times New Roman" panose="02020603050405020304" pitchFamily="18" charset="0"/>
              </a:rPr>
              <a:t> </a:t>
            </a:r>
          </a:p>
          <a:p>
            <a:pPr marL="0" indent="0">
              <a:buNone/>
            </a:pPr>
            <a:r>
              <a:rPr lang="en-US" sz="1200" dirty="0">
                <a:effectLst/>
                <a:ea typeface="Calibri" panose="020F0502020204030204" pitchFamily="34" charset="0"/>
                <a:cs typeface="Times New Roman" panose="02020603050405020304" pitchFamily="18" charset="0"/>
              </a:rPr>
              <a:t>List N - Infographic Which disinfectants kill COVID-19?: </a:t>
            </a:r>
            <a:r>
              <a:rPr lang="en-US" sz="1200" u="sng" dirty="0">
                <a:solidFill>
                  <a:srgbClr val="0563C1"/>
                </a:solidFill>
                <a:effectLst/>
                <a:ea typeface="Calibri" panose="020F0502020204030204" pitchFamily="34" charset="0"/>
                <a:cs typeface="Times New Roman" panose="02020603050405020304" pitchFamily="18" charset="0"/>
              </a:rPr>
              <a:t>https://www.epa.gov/sites/production/files/2020-12/documents/list_n_how-to_infographic_final_0.pdf</a:t>
            </a:r>
            <a:endParaRPr lang="en-US" sz="1200" dirty="0"/>
          </a:p>
        </p:txBody>
      </p:sp>
      <p:sp>
        <p:nvSpPr>
          <p:cNvPr id="12" name="Footer Placeholder 9">
            <a:extLst>
              <a:ext uri="{FF2B5EF4-FFF2-40B4-BE49-F238E27FC236}">
                <a16:creationId xmlns:a16="http://schemas.microsoft.com/office/drawing/2014/main" id="{26A07AB5-C320-4003-876A-D1564C3B8969}"/>
              </a:ext>
            </a:extLst>
          </p:cNvPr>
          <p:cNvSpPr txBox="1">
            <a:spLocks/>
          </p:cNvSpPr>
          <p:nvPr/>
        </p:nvSpPr>
        <p:spPr>
          <a:xfrm>
            <a:off x="7877827" y="6433434"/>
            <a:ext cx="3197679" cy="32657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Environmental Cleaning &amp; Disinfection</a:t>
            </a:r>
          </a:p>
        </p:txBody>
      </p:sp>
      <p:sp>
        <p:nvSpPr>
          <p:cNvPr id="11" name="Slide Number Placeholder 10">
            <a:extLst>
              <a:ext uri="{FF2B5EF4-FFF2-40B4-BE49-F238E27FC236}">
                <a16:creationId xmlns:a16="http://schemas.microsoft.com/office/drawing/2014/main" id="{16BAFEEC-DBCD-44B7-9B50-ACB821C819BD}"/>
              </a:ext>
            </a:extLst>
          </p:cNvPr>
          <p:cNvSpPr>
            <a:spLocks noGrp="1"/>
          </p:cNvSpPr>
          <p:nvPr>
            <p:ph type="sldNum" sz="quarter" idx="12"/>
          </p:nvPr>
        </p:nvSpPr>
        <p:spPr/>
        <p:txBody>
          <a:bodyPr/>
          <a:lstStyle/>
          <a:p>
            <a:fld id="{0921C750-0A2B-4FC2-9266-872E12118BE5}" type="slidenum">
              <a:rPr lang="en-US" smtClean="0"/>
              <a:t>23</a:t>
            </a:fld>
            <a:endParaRPr lang="en-US" dirty="0"/>
          </a:p>
        </p:txBody>
      </p:sp>
    </p:spTree>
    <p:custDataLst>
      <p:tags r:id="rId1"/>
    </p:custDataLst>
    <p:extLst>
      <p:ext uri="{BB962C8B-B14F-4D97-AF65-F5344CB8AC3E}">
        <p14:creationId xmlns:p14="http://schemas.microsoft.com/office/powerpoint/2010/main" val="1529350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rmAutofit/>
          </a:bodyPr>
          <a:lstStyle/>
          <a:p>
            <a:r>
              <a:rPr lang="en-US" dirty="0"/>
              <a:t>Feedback Form</a:t>
            </a:r>
          </a:p>
        </p:txBody>
      </p:sp>
      <p:pic>
        <p:nvPicPr>
          <p:cNvPr id="6" name="Picture 5" descr="A Hispanic female healthcare worker is pictured with pink, blue, yellow and tan background. Picture includes title: Project Firstline is for You.">
            <a:extLst>
              <a:ext uri="{FF2B5EF4-FFF2-40B4-BE49-F238E27FC236}">
                <a16:creationId xmlns:a16="http://schemas.microsoft.com/office/drawing/2014/main" id="{3CE9A44E-12A0-4E31-B35F-16CF4F34E4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E7C533AC-38C2-4ECD-AD83-BD706F7E3A17}"/>
              </a:ext>
            </a:extLst>
          </p:cNvPr>
          <p:cNvSpPr>
            <a:spLocks noGrp="1"/>
          </p:cNvSpPr>
          <p:nvPr>
            <p:ph type="ftr" sz="quarter" idx="11"/>
          </p:nvPr>
        </p:nvSpPr>
        <p:spPr/>
        <p:txBody>
          <a:bodyPr/>
          <a:lstStyle/>
          <a:p>
            <a:r>
              <a:rPr lang="en-US" dirty="0"/>
              <a:t>Environmental Cleaning &amp; Disinfection</a:t>
            </a:r>
          </a:p>
        </p:txBody>
      </p:sp>
      <p:sp>
        <p:nvSpPr>
          <p:cNvPr id="4" name="Slide Number Placeholder 3">
            <a:extLst>
              <a:ext uri="{FF2B5EF4-FFF2-40B4-BE49-F238E27FC236}">
                <a16:creationId xmlns:a16="http://schemas.microsoft.com/office/drawing/2014/main" id="{19F4A183-8E01-46B3-894C-CE117879BF62}"/>
              </a:ext>
            </a:extLst>
          </p:cNvPr>
          <p:cNvSpPr>
            <a:spLocks noGrp="1"/>
          </p:cNvSpPr>
          <p:nvPr>
            <p:ph type="sldNum" sz="quarter" idx="12"/>
          </p:nvPr>
        </p:nvSpPr>
        <p:spPr/>
        <p:txBody>
          <a:bodyPr/>
          <a:lstStyle/>
          <a:p>
            <a:fld id="{0921C750-0A2B-4FC2-9266-872E12118BE5}" type="slidenum">
              <a:rPr lang="en-US" smtClean="0"/>
              <a:t>24</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8200" y="238125"/>
            <a:ext cx="10515600" cy="702457"/>
          </a:xfrm>
        </p:spPr>
        <p:txBody>
          <a:bodyPr/>
          <a:lstStyle/>
          <a:p>
            <a:r>
              <a:rPr lang="en-US" dirty="0"/>
              <a:t>Learning OBJECTIVES</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0" y="1600200"/>
            <a:ext cx="10515600" cy="4317999"/>
          </a:xfrm>
        </p:spPr>
        <p:txBody>
          <a:bodyPr>
            <a:normAutofit/>
          </a:bodyPr>
          <a:lstStyle/>
          <a:p>
            <a:pPr lvl="0">
              <a:spcBef>
                <a:spcPts val="2400"/>
              </a:spcBef>
            </a:pPr>
            <a:r>
              <a:rPr lang="en-US" dirty="0"/>
              <a:t>Describe the difference between cleaning and disinfection.</a:t>
            </a:r>
          </a:p>
          <a:p>
            <a:pPr lvl="0">
              <a:spcBef>
                <a:spcPts val="2400"/>
              </a:spcBef>
            </a:pPr>
            <a:r>
              <a:rPr lang="en-US" dirty="0"/>
              <a:t>Discuss why it is important to follow the label instructions on a disinfectant product. </a:t>
            </a:r>
          </a:p>
        </p:txBody>
      </p:sp>
      <p:sp>
        <p:nvSpPr>
          <p:cNvPr id="4" name="Footer Placeholder 3">
            <a:extLst>
              <a:ext uri="{FF2B5EF4-FFF2-40B4-BE49-F238E27FC236}">
                <a16:creationId xmlns:a16="http://schemas.microsoft.com/office/drawing/2014/main" id="{D77DF395-0226-4ECA-8982-D9DD513D5173}"/>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DE7C78D4-6638-4D7B-B52D-E03D77F5A9EE}"/>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3</a:t>
            </a:fld>
            <a:endParaRPr lang="en-US" dirty="0"/>
          </a:p>
        </p:txBody>
      </p:sp>
    </p:spTree>
    <p:custDataLst>
      <p:tags r:id="rId1"/>
    </p:custDataLst>
    <p:extLst>
      <p:ext uri="{BB962C8B-B14F-4D97-AF65-F5344CB8AC3E}">
        <p14:creationId xmlns:p14="http://schemas.microsoft.com/office/powerpoint/2010/main" val="394977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8200" y="238125"/>
            <a:ext cx="10515600" cy="702457"/>
          </a:xfrm>
        </p:spPr>
        <p:txBody>
          <a:bodyPr/>
          <a:lstStyle/>
          <a:p>
            <a:r>
              <a:rPr lang="en-US" dirty="0"/>
              <a:t>Introductions </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0" y="1600200"/>
            <a:ext cx="10515600" cy="4318000"/>
          </a:xfrm>
        </p:spPr>
        <p:txBody>
          <a:bodyPr>
            <a:normAutofit/>
          </a:bodyPr>
          <a:lstStyle/>
          <a:p>
            <a:pPr marL="0" lvl="0" indent="0">
              <a:buNone/>
            </a:pPr>
            <a:r>
              <a:rPr lang="en-US" dirty="0"/>
              <a:t>Please introduce yourself with:</a:t>
            </a:r>
          </a:p>
          <a:p>
            <a:pPr lvl="0"/>
            <a:r>
              <a:rPr lang="en-US" dirty="0"/>
              <a:t>Your name</a:t>
            </a:r>
          </a:p>
          <a:p>
            <a:pPr lvl="0"/>
            <a:r>
              <a:rPr lang="en-US" dirty="0"/>
              <a:t>Your role (e.g., organization, unit)</a:t>
            </a:r>
          </a:p>
          <a:p>
            <a:pPr lvl="0"/>
            <a:r>
              <a:rPr lang="en-US" dirty="0"/>
              <a:t>Whether cleaning and disinfection play a big part, or a smaller part, in your work responsibilities</a:t>
            </a:r>
          </a:p>
        </p:txBody>
      </p:sp>
      <p:sp>
        <p:nvSpPr>
          <p:cNvPr id="4" name="Footer Placeholder 3">
            <a:extLst>
              <a:ext uri="{FF2B5EF4-FFF2-40B4-BE49-F238E27FC236}">
                <a16:creationId xmlns:a16="http://schemas.microsoft.com/office/drawing/2014/main" id="{01E809A1-2256-4525-B9B7-50DC22964553}"/>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C6681B45-C49D-4AA5-9874-310AD094BA00}"/>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4</a:t>
            </a:fld>
            <a:endParaRPr lang="en-US" dirty="0"/>
          </a:p>
        </p:txBody>
      </p:sp>
    </p:spTree>
    <p:custDataLst>
      <p:tags r:id="rId1"/>
    </p:custDataLst>
    <p:extLst>
      <p:ext uri="{BB962C8B-B14F-4D97-AF65-F5344CB8AC3E}">
        <p14:creationId xmlns:p14="http://schemas.microsoft.com/office/powerpoint/2010/main" val="2911151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97097-A60B-497B-9E3D-D32CEC6E8299}"/>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id="{411A7588-9273-497A-BEBA-E21D6B289F07}"/>
              </a:ext>
            </a:extLst>
          </p:cNvPr>
          <p:cNvSpPr>
            <a:spLocks noGrp="1"/>
          </p:cNvSpPr>
          <p:nvPr>
            <p:ph idx="1"/>
          </p:nvPr>
        </p:nvSpPr>
        <p:spPr/>
        <p:txBody>
          <a:bodyPr/>
          <a:lstStyle/>
          <a:p>
            <a:r>
              <a:rPr lang="en-US" dirty="0"/>
              <a:t>Cleaning is killing germs. Disinfecting is removing dirt and some germs.</a:t>
            </a:r>
          </a:p>
          <a:p>
            <a:r>
              <a:rPr lang="en-US" dirty="0"/>
              <a:t>Disinfecting is a type of cleaning (cleaning with chemicals).</a:t>
            </a:r>
          </a:p>
          <a:p>
            <a:r>
              <a:rPr lang="en-US" dirty="0"/>
              <a:t>Cleaning is a type of disinfecting (disinfecting with soap or detergent). </a:t>
            </a:r>
          </a:p>
          <a:p>
            <a:r>
              <a:rPr lang="en-US" dirty="0"/>
              <a:t>Disinfecting is killing germs. Cleaning is removing dirt and some germs.</a:t>
            </a:r>
          </a:p>
        </p:txBody>
      </p:sp>
      <p:sp>
        <p:nvSpPr>
          <p:cNvPr id="4" name="Footer Placeholder 3">
            <a:extLst>
              <a:ext uri="{FF2B5EF4-FFF2-40B4-BE49-F238E27FC236}">
                <a16:creationId xmlns:a16="http://schemas.microsoft.com/office/drawing/2014/main" id="{777FFF97-E73B-47D8-AB1E-2C43FB05C52F}"/>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BA360520-DD4B-4B11-B785-3A902F721F9D}"/>
              </a:ext>
            </a:extLst>
          </p:cNvPr>
          <p:cNvSpPr>
            <a:spLocks noGrp="1"/>
          </p:cNvSpPr>
          <p:nvPr>
            <p:ph type="sldNum" sz="quarter" idx="12"/>
          </p:nvPr>
        </p:nvSpPr>
        <p:spPr/>
        <p:txBody>
          <a:bodyPr/>
          <a:lstStyle/>
          <a:p>
            <a:fld id="{0921C750-0A2B-4FC2-9266-872E12118BE5}" type="slidenum">
              <a:rPr lang="en-US" smtClean="0"/>
              <a:t>5</a:t>
            </a:fld>
            <a:endParaRPr lang="en-US" dirty="0"/>
          </a:p>
        </p:txBody>
      </p:sp>
    </p:spTree>
    <p:custDataLst>
      <p:tags r:id="rId1"/>
    </p:custDataLst>
    <p:extLst>
      <p:ext uri="{BB962C8B-B14F-4D97-AF65-F5344CB8AC3E}">
        <p14:creationId xmlns:p14="http://schemas.microsoft.com/office/powerpoint/2010/main" val="1689512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491179-F225-4457-A51B-C768E7A273C0}"/>
              </a:ext>
            </a:extLst>
          </p:cNvPr>
          <p:cNvSpPr>
            <a:spLocks noGrp="1"/>
          </p:cNvSpPr>
          <p:nvPr>
            <p:ph type="title"/>
          </p:nvPr>
        </p:nvSpPr>
        <p:spPr>
          <a:xfrm>
            <a:off x="831850" y="1709738"/>
            <a:ext cx="10515600" cy="2852737"/>
          </a:xfrm>
        </p:spPr>
        <p:txBody>
          <a:bodyPr/>
          <a:lstStyle/>
          <a:p>
            <a:r>
              <a:rPr lang="en-US" dirty="0"/>
              <a:t>Cleaning and Disinfection: What is the Difference?</a:t>
            </a:r>
          </a:p>
        </p:txBody>
      </p:sp>
      <p:sp>
        <p:nvSpPr>
          <p:cNvPr id="2" name="Footer Placeholder 1">
            <a:extLst>
              <a:ext uri="{FF2B5EF4-FFF2-40B4-BE49-F238E27FC236}">
                <a16:creationId xmlns:a16="http://schemas.microsoft.com/office/drawing/2014/main" id="{237356BF-CD2C-47E2-9614-DDD63A80B5D4}"/>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3" name="Slide Number Placeholder 2">
            <a:extLst>
              <a:ext uri="{FF2B5EF4-FFF2-40B4-BE49-F238E27FC236}">
                <a16:creationId xmlns:a16="http://schemas.microsoft.com/office/drawing/2014/main" id="{91ECA4D8-C063-4AAD-94BD-A2655FB9E7F2}"/>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6</a:t>
            </a:fld>
            <a:endParaRPr lang="en-US" dirty="0"/>
          </a:p>
        </p:txBody>
      </p:sp>
    </p:spTree>
    <p:custDataLst>
      <p:tags r:id="rId1"/>
    </p:custDataLst>
    <p:extLst>
      <p:ext uri="{BB962C8B-B14F-4D97-AF65-F5344CB8AC3E}">
        <p14:creationId xmlns:p14="http://schemas.microsoft.com/office/powerpoint/2010/main" val="3388471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10B5614-4CDD-4C48-B0B4-EC91CB7729B4}"/>
              </a:ext>
            </a:extLst>
          </p:cNvPr>
          <p:cNvSpPr>
            <a:spLocks noGrp="1"/>
          </p:cNvSpPr>
          <p:nvPr>
            <p:ph type="title" idx="4294967295"/>
          </p:nvPr>
        </p:nvSpPr>
        <p:spPr>
          <a:xfrm>
            <a:off x="838200" y="-541421"/>
            <a:ext cx="7884695" cy="541421"/>
          </a:xfrm>
        </p:spPr>
        <p:txBody>
          <a:bodyPr vert="horz" lIns="91440" tIns="45720" rIns="91440" bIns="45720" rtlCol="0" anchor="b">
            <a:noAutofit/>
          </a:bodyPr>
          <a:lstStyle/>
          <a:p>
            <a:r>
              <a:rPr lang="en-US" sz="1200" dirty="0"/>
              <a:t>Inside infection control,</a:t>
            </a:r>
            <a:r>
              <a:rPr lang="en-US" sz="1200" baseline="0" dirty="0"/>
              <a:t> </a:t>
            </a:r>
            <a:r>
              <a:rPr lang="en-US" sz="1200" dirty="0"/>
              <a:t>episode 16:</a:t>
            </a:r>
            <a:r>
              <a:rPr lang="en-US" sz="1200" baseline="0" dirty="0"/>
              <a:t> Cleaning and Disinfection: What is the Difference?</a:t>
            </a:r>
            <a:endParaRPr lang="en-US" sz="1200" dirty="0"/>
          </a:p>
        </p:txBody>
      </p:sp>
      <p:pic>
        <p:nvPicPr>
          <p:cNvPr id="6" name="Picture 5" descr="Inside Infection Control: Cleaning? Disinfection? What is the Difference? ">
            <a:hlinkClick r:id="rId4"/>
            <a:extLst>
              <a:ext uri="{FF2B5EF4-FFF2-40B4-BE49-F238E27FC236}">
                <a16:creationId xmlns:a16="http://schemas.microsoft.com/office/drawing/2014/main" id="{1F7873C5-DAFB-460C-B483-CF2108B1FD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9131" y="1188720"/>
            <a:ext cx="7973737" cy="4480560"/>
          </a:xfrm>
          <a:prstGeom prst="rect">
            <a:avLst/>
          </a:prstGeom>
        </p:spPr>
      </p:pic>
      <p:sp>
        <p:nvSpPr>
          <p:cNvPr id="3" name="Footer Placeholder 2">
            <a:extLst>
              <a:ext uri="{FF2B5EF4-FFF2-40B4-BE49-F238E27FC236}">
                <a16:creationId xmlns:a16="http://schemas.microsoft.com/office/drawing/2014/main" id="{A2A750C9-CE03-418B-89B7-198197461E98}"/>
              </a:ext>
            </a:extLst>
          </p:cNvPr>
          <p:cNvSpPr>
            <a:spLocks noGrp="1"/>
          </p:cNvSpPr>
          <p:nvPr>
            <p:ph type="ftr" sz="quarter" idx="11"/>
          </p:nvPr>
        </p:nvSpPr>
        <p:spPr/>
        <p:txBody>
          <a:bodyPr/>
          <a:lstStyle/>
          <a:p>
            <a:r>
              <a:rPr lang="en-US" dirty="0"/>
              <a:t>Environmental Cleaning &amp; Disinfection</a:t>
            </a:r>
          </a:p>
        </p:txBody>
      </p:sp>
      <p:sp>
        <p:nvSpPr>
          <p:cNvPr id="4" name="Slide Number Placeholder 3">
            <a:extLst>
              <a:ext uri="{FF2B5EF4-FFF2-40B4-BE49-F238E27FC236}">
                <a16:creationId xmlns:a16="http://schemas.microsoft.com/office/drawing/2014/main" id="{AD8DD7FE-E985-436E-BF00-019D88722C13}"/>
              </a:ext>
            </a:extLst>
          </p:cNvPr>
          <p:cNvSpPr>
            <a:spLocks noGrp="1"/>
          </p:cNvSpPr>
          <p:nvPr>
            <p:ph type="sldNum" sz="quarter" idx="12"/>
          </p:nvPr>
        </p:nvSpPr>
        <p:spPr/>
        <p:txBody>
          <a:bodyPr/>
          <a:lstStyle/>
          <a:p>
            <a:fld id="{0921C750-0A2B-4FC2-9266-872E12118BE5}" type="slidenum">
              <a:rPr lang="en-US" smtClean="0"/>
              <a:pPr/>
              <a:t>7</a:t>
            </a:fld>
            <a:endParaRPr lang="en-US" dirty="0"/>
          </a:p>
        </p:txBody>
      </p:sp>
    </p:spTree>
    <p:custDataLst>
      <p:tags r:id="rId1"/>
    </p:custDataLst>
    <p:extLst>
      <p:ext uri="{BB962C8B-B14F-4D97-AF65-F5344CB8AC3E}">
        <p14:creationId xmlns:p14="http://schemas.microsoft.com/office/powerpoint/2010/main" val="1785430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644FD-3A87-4BEC-8B2E-90449D27D831}"/>
              </a:ext>
            </a:extLst>
          </p:cNvPr>
          <p:cNvSpPr>
            <a:spLocks noGrp="1"/>
          </p:cNvSpPr>
          <p:nvPr>
            <p:ph type="title"/>
          </p:nvPr>
        </p:nvSpPr>
        <p:spPr/>
        <p:txBody>
          <a:bodyPr/>
          <a:lstStyle/>
          <a:p>
            <a:r>
              <a:rPr lang="en-US" dirty="0"/>
              <a:t>Definitions</a:t>
            </a:r>
          </a:p>
        </p:txBody>
      </p:sp>
      <p:sp>
        <p:nvSpPr>
          <p:cNvPr id="2" name="Content Placeholder 1">
            <a:extLst>
              <a:ext uri="{FF2B5EF4-FFF2-40B4-BE49-F238E27FC236}">
                <a16:creationId xmlns:a16="http://schemas.microsoft.com/office/drawing/2014/main" id="{FBA4E4ED-78D4-4A55-A2E2-D225E66A1AB2}"/>
              </a:ext>
            </a:extLst>
          </p:cNvPr>
          <p:cNvSpPr>
            <a:spLocks noGrp="1"/>
          </p:cNvSpPr>
          <p:nvPr>
            <p:ph idx="1"/>
          </p:nvPr>
        </p:nvSpPr>
        <p:spPr>
          <a:xfrm>
            <a:off x="838200" y="2000253"/>
            <a:ext cx="10515600" cy="3917946"/>
          </a:xfrm>
        </p:spPr>
        <p:txBody>
          <a:bodyPr/>
          <a:lstStyle/>
          <a:p>
            <a:pPr marL="2457450" indent="-2457450">
              <a:buNone/>
            </a:pPr>
            <a:r>
              <a:rPr lang="en-US" b="1" dirty="0">
                <a:solidFill>
                  <a:schemeClr val="accent1"/>
                </a:solidFill>
                <a:cs typeface="Calibri bold" panose="020F0702030404030204" pitchFamily="34" charset="0"/>
              </a:rPr>
              <a:t>Cleaning	</a:t>
            </a:r>
            <a:r>
              <a:rPr lang="en-US" dirty="0">
                <a:solidFill>
                  <a:srgbClr val="000000"/>
                </a:solidFill>
              </a:rPr>
              <a:t>Cleaning is a process that removes things like dust, dirt, grime, and other spills, smears, and everyday messes from surfaces, along with some germs.</a:t>
            </a:r>
          </a:p>
          <a:p>
            <a:pPr marL="2457450" indent="-2457450">
              <a:spcBef>
                <a:spcPts val="7200"/>
              </a:spcBef>
              <a:buNone/>
            </a:pPr>
            <a:r>
              <a:rPr lang="en-US" b="1" dirty="0">
                <a:solidFill>
                  <a:schemeClr val="accent1"/>
                </a:solidFill>
                <a:cs typeface="Calibri bold" panose="020F0702030404030204" pitchFamily="34" charset="0"/>
              </a:rPr>
              <a:t>Disinfection	</a:t>
            </a:r>
            <a:r>
              <a:rPr lang="en-US" dirty="0">
                <a:solidFill>
                  <a:srgbClr val="000000"/>
                </a:solidFill>
              </a:rPr>
              <a:t>Disinfection is a process that kills germs. </a:t>
            </a:r>
            <a:endParaRPr lang="en-US" dirty="0"/>
          </a:p>
        </p:txBody>
      </p:sp>
      <p:cxnSp>
        <p:nvCxnSpPr>
          <p:cNvPr id="7" name="Straight Connector 6">
            <a:extLst>
              <a:ext uri="{FF2B5EF4-FFF2-40B4-BE49-F238E27FC236}">
                <a16:creationId xmlns:a16="http://schemas.microsoft.com/office/drawing/2014/main" id="{16692A02-EB6E-4D4E-AFD9-D9302C2E7BBE}"/>
              </a:ext>
              <a:ext uri="{C183D7F6-B498-43B3-948B-1728B52AA6E4}">
                <adec:decorative xmlns:adec="http://schemas.microsoft.com/office/drawing/2017/decorative" val="1"/>
              </a:ext>
            </a:extLst>
          </p:cNvPr>
          <p:cNvCxnSpPr/>
          <p:nvPr/>
        </p:nvCxnSpPr>
        <p:spPr>
          <a:xfrm>
            <a:off x="838200" y="3443518"/>
            <a:ext cx="106489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37961C5F-01CC-4A9C-85C0-89933D40075D}"/>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4BE413D2-29A5-4ACC-B657-9E4EAE7F4A24}"/>
              </a:ext>
            </a:extLst>
          </p:cNvPr>
          <p:cNvSpPr>
            <a:spLocks noGrp="1"/>
          </p:cNvSpPr>
          <p:nvPr>
            <p:ph type="sldNum" sz="quarter" idx="12"/>
          </p:nvPr>
        </p:nvSpPr>
        <p:spPr/>
        <p:txBody>
          <a:bodyPr/>
          <a:lstStyle/>
          <a:p>
            <a:fld id="{0921C750-0A2B-4FC2-9266-872E12118BE5}" type="slidenum">
              <a:rPr lang="en-US" smtClean="0"/>
              <a:pPr/>
              <a:t>8</a:t>
            </a:fld>
            <a:endParaRPr lang="en-US" dirty="0"/>
          </a:p>
        </p:txBody>
      </p:sp>
    </p:spTree>
    <p:custDataLst>
      <p:tags r:id="rId1"/>
    </p:custDataLst>
    <p:extLst>
      <p:ext uri="{BB962C8B-B14F-4D97-AF65-F5344CB8AC3E}">
        <p14:creationId xmlns:p14="http://schemas.microsoft.com/office/powerpoint/2010/main" val="288987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8200" y="238125"/>
            <a:ext cx="10515600" cy="702457"/>
          </a:xfrm>
        </p:spPr>
        <p:txBody>
          <a:bodyPr/>
          <a:lstStyle/>
          <a:p>
            <a:r>
              <a:rPr lang="en-US" dirty="0"/>
              <a:t>Cleaning and Disinfecting in healthcare</a:t>
            </a:r>
          </a:p>
        </p:txBody>
      </p:sp>
      <p:graphicFrame>
        <p:nvGraphicFramePr>
          <p:cNvPr id="6" name="Table 4">
            <a:extLst>
              <a:ext uri="{FF2B5EF4-FFF2-40B4-BE49-F238E27FC236}">
                <a16:creationId xmlns:a16="http://schemas.microsoft.com/office/drawing/2014/main" id="{BCA70088-D6B5-42B0-A069-0CC3BCDFF44E}"/>
              </a:ext>
            </a:extLst>
          </p:cNvPr>
          <p:cNvGraphicFramePr>
            <a:graphicFrameLocks/>
          </p:cNvGraphicFramePr>
          <p:nvPr>
            <p:extLst>
              <p:ext uri="{D42A27DB-BD31-4B8C-83A1-F6EECF244321}">
                <p14:modId xmlns:p14="http://schemas.microsoft.com/office/powerpoint/2010/main" val="703114445"/>
              </p:ext>
            </p:extLst>
          </p:nvPr>
        </p:nvGraphicFramePr>
        <p:xfrm>
          <a:off x="976993" y="2233735"/>
          <a:ext cx="10238014" cy="2883891"/>
        </p:xfrm>
        <a:graphic>
          <a:graphicData uri="http://schemas.openxmlformats.org/drawingml/2006/table">
            <a:tbl>
              <a:tblPr firstRow="1" bandRow="1">
                <a:tableStyleId>{5C22544A-7EE6-4342-B048-85BDC9FD1C3A}</a:tableStyleId>
              </a:tblPr>
              <a:tblGrid>
                <a:gridCol w="6129867">
                  <a:extLst>
                    <a:ext uri="{9D8B030D-6E8A-4147-A177-3AD203B41FA5}">
                      <a16:colId xmlns:a16="http://schemas.microsoft.com/office/drawing/2014/main" val="1921005597"/>
                    </a:ext>
                  </a:extLst>
                </a:gridCol>
                <a:gridCol w="2082800">
                  <a:extLst>
                    <a:ext uri="{9D8B030D-6E8A-4147-A177-3AD203B41FA5}">
                      <a16:colId xmlns:a16="http://schemas.microsoft.com/office/drawing/2014/main" val="3156922332"/>
                    </a:ext>
                  </a:extLst>
                </a:gridCol>
                <a:gridCol w="2025347">
                  <a:extLst>
                    <a:ext uri="{9D8B030D-6E8A-4147-A177-3AD203B41FA5}">
                      <a16:colId xmlns:a16="http://schemas.microsoft.com/office/drawing/2014/main" val="95359550"/>
                    </a:ext>
                  </a:extLst>
                </a:gridCol>
              </a:tblGrid>
              <a:tr h="917769">
                <a:tc>
                  <a:txBody>
                    <a:bodyPr/>
                    <a:lstStyle/>
                    <a:p>
                      <a:pPr algn="ctr"/>
                      <a:r>
                        <a:rPr lang="en-US" sz="2800" b="0" dirty="0"/>
                        <a:t>Work Task</a:t>
                      </a:r>
                    </a:p>
                  </a:txBody>
                  <a:tcPr anchor="ctr">
                    <a:lnL w="28575" cap="flat" cmpd="sng" algn="ctr">
                      <a:solidFill>
                        <a:schemeClr val="tx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solidFill>
                  </a:tcPr>
                </a:tc>
                <a:tc>
                  <a:txBody>
                    <a:bodyPr/>
                    <a:lstStyle/>
                    <a:p>
                      <a:pPr algn="ctr"/>
                      <a:r>
                        <a:rPr lang="en-US" sz="2800" b="0" dirty="0"/>
                        <a:t>Clean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solidFill>
                  </a:tcPr>
                </a:tc>
                <a:tc>
                  <a:txBody>
                    <a:bodyPr/>
                    <a:lstStyle/>
                    <a:p>
                      <a:pPr algn="ctr"/>
                      <a:r>
                        <a:rPr lang="en-US" sz="2800" b="0" dirty="0"/>
                        <a:t>Disinfect</a:t>
                      </a:r>
                    </a:p>
                  </a:txBody>
                  <a:tcPr anchor="ctr">
                    <a:lnL w="28575" cap="flat" cmpd="sng" algn="ctr">
                      <a:solidFill>
                        <a:schemeClr val="bg1"/>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283849429"/>
                  </a:ext>
                </a:extLst>
              </a:tr>
              <a:tr h="655374">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3150153"/>
                  </a:ext>
                </a:extLst>
              </a:tr>
              <a:tr h="655374">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40688520"/>
                  </a:ext>
                </a:extLst>
              </a:tr>
              <a:tr h="655374">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4326176"/>
                  </a:ext>
                </a:extLst>
              </a:tr>
            </a:tbl>
          </a:graphicData>
        </a:graphic>
      </p:graphicFrame>
      <p:sp>
        <p:nvSpPr>
          <p:cNvPr id="3" name="Footer Placeholder 2">
            <a:extLst>
              <a:ext uri="{FF2B5EF4-FFF2-40B4-BE49-F238E27FC236}">
                <a16:creationId xmlns:a16="http://schemas.microsoft.com/office/drawing/2014/main" id="{A45EF632-4E83-45E2-8F04-B0BC3951765F}"/>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AA61C530-2D88-4CD7-B796-1B061E60CC5F}"/>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9</a:t>
            </a:fld>
            <a:endParaRPr lang="en-US" dirty="0"/>
          </a:p>
        </p:txBody>
      </p:sp>
    </p:spTree>
    <p:custDataLst>
      <p:tags r:id="rId1"/>
    </p:custDataLst>
    <p:extLst>
      <p:ext uri="{BB962C8B-B14F-4D97-AF65-F5344CB8AC3E}">
        <p14:creationId xmlns:p14="http://schemas.microsoft.com/office/powerpoint/2010/main" val="17827177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08FB30066ACD4A84E8A945DA409579" ma:contentTypeVersion="10" ma:contentTypeDescription="Create a new document." ma:contentTypeScope="" ma:versionID="c529d45e9749e2578ab2aac78a42159f">
  <xsd:schema xmlns:xsd="http://www.w3.org/2001/XMLSchema" xmlns:xs="http://www.w3.org/2001/XMLSchema" xmlns:p="http://schemas.microsoft.com/office/2006/metadata/properties" xmlns:ns2="7c162c85-2e33-4418-8d6a-3c9ae40ca8a5" xmlns:ns3="cc8a450b-1a11-4e56-adcc-c88acab015c1" targetNamespace="http://schemas.microsoft.com/office/2006/metadata/properties" ma:root="true" ma:fieldsID="e5932b5113153688b4de4454f9b962b0" ns2:_="" ns3:_="">
    <xsd:import namespace="7c162c85-2e33-4418-8d6a-3c9ae40ca8a5"/>
    <xsd:import namespace="cc8a450b-1a11-4e56-adcc-c88acab015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62c85-2e33-4418-8d6a-3c9ae40ca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8a450b-1a11-4e56-adcc-c88acab015c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B5B16E-3148-4798-AF54-A34FA49B66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62c85-2e33-4418-8d6a-3c9ae40ca8a5"/>
    <ds:schemaRef ds:uri="cc8a450b-1a11-4e56-adcc-c88acab015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352214-8F75-49AC-A2BD-76678AB9C8A4}">
  <ds:schemaRefs>
    <ds:schemaRef ds:uri="http://schemas.microsoft.com/sharepoint/v3/contenttype/forms"/>
  </ds:schemaRefs>
</ds:datastoreItem>
</file>

<file path=customXml/itemProps3.xml><?xml version="1.0" encoding="utf-8"?>
<ds:datastoreItem xmlns:ds="http://schemas.openxmlformats.org/officeDocument/2006/customXml" ds:itemID="{1CB03E63-A999-4428-B2B4-E0676FFD030C}">
  <ds:schemaRefs>
    <ds:schemaRef ds:uri="cc8a450b-1a11-4e56-adcc-c88acab015c1"/>
    <ds:schemaRef ds:uri="http://purl.org/dc/elements/1.1/"/>
    <ds:schemaRef ds:uri="7c162c85-2e33-4418-8d6a-3c9ae40ca8a5"/>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http://purl.org/dc/term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13870_PFL_PPE1_Eye_60min_v1</Template>
  <TotalTime>13365</TotalTime>
  <Words>5760</Words>
  <Application>Microsoft Office PowerPoint</Application>
  <PresentationFormat>Widescreen</PresentationFormat>
  <Paragraphs>471</Paragraphs>
  <Slides>24</Slides>
  <Notes>24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Arial</vt:lpstr>
      <vt:lpstr>Calibri</vt:lpstr>
      <vt:lpstr>Calibri bold</vt:lpstr>
      <vt:lpstr>Calibri Light</vt:lpstr>
      <vt:lpstr>Century Gothic</vt:lpstr>
      <vt:lpstr>Courier New</vt:lpstr>
      <vt:lpstr>Segoe UI</vt:lpstr>
      <vt:lpstr>Symbol</vt:lpstr>
      <vt:lpstr>Wingdings</vt:lpstr>
      <vt:lpstr>13780_PFL_PPT_template_Avenir_2-26-21_DRAFT</vt:lpstr>
      <vt:lpstr>Custom Design</vt:lpstr>
      <vt:lpstr>TOPIC 12:  Environmental Cleaning &amp; Disinfection</vt:lpstr>
      <vt:lpstr>Agenda</vt:lpstr>
      <vt:lpstr>Learning OBJECTIVES</vt:lpstr>
      <vt:lpstr>Introductions </vt:lpstr>
      <vt:lpstr>Poll</vt:lpstr>
      <vt:lpstr>Cleaning and Disinfection: What is the Difference?</vt:lpstr>
      <vt:lpstr>Inside infection control, episode 16: Cleaning and Disinfection: What is the Difference?</vt:lpstr>
      <vt:lpstr>Definitions</vt:lpstr>
      <vt:lpstr>Cleaning and Disinfecting in healthcare</vt:lpstr>
      <vt:lpstr>Breakout Groups</vt:lpstr>
      <vt:lpstr>Scenarios: Cleaning and disinfection</vt:lpstr>
      <vt:lpstr>Questions and Clarifications?</vt:lpstr>
      <vt:lpstr>Why cleaning and disinfection Matter</vt:lpstr>
      <vt:lpstr>Patients may have weakened immune systems</vt:lpstr>
      <vt:lpstr>The healthcare environment should be kept clean</vt:lpstr>
      <vt:lpstr>What is contact time?</vt:lpstr>
      <vt:lpstr>Definition</vt:lpstr>
      <vt:lpstr>The Disinfectant Label</vt:lpstr>
      <vt:lpstr>Dos and Don’ts for disinfection</vt:lpstr>
      <vt:lpstr>Disinfectants that kill SARS-CoV-2</vt:lpstr>
      <vt:lpstr>Reflection:  What did you learn today?  </vt:lpstr>
      <vt:lpstr>Key Takeaways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12: Environmental Cleaning &amp; Disinfection</dc:title>
  <dc:subject>Environmental Cleaning &amp; Disinfection</dc:subject>
  <dc:creator>Centers for Disease Control and Prevention</dc:creator>
  <cp:keywords>Project Firstline, Infection Control Training, COVID-19, Infection Control, CDC, Multi-Dose Vials, COVID-19 Vaccine, Vaccinations, Vaccination Safety</cp:keywords>
  <cp:lastModifiedBy>Occoquan, Danny</cp:lastModifiedBy>
  <cp:revision>304</cp:revision>
  <dcterms:created xsi:type="dcterms:W3CDTF">2021-01-21T13:57:54Z</dcterms:created>
  <dcterms:modified xsi:type="dcterms:W3CDTF">2021-09-01T21:19:10Z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0x010100EC08FB30066ACD4A84E8A945DA409579</vt:lpwstr>
  </property>
</Properties>
</file>