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26"/>
  </p:notesMasterIdLst>
  <p:handoutMasterIdLst>
    <p:handoutMasterId r:id="rId27"/>
  </p:handoutMasterIdLst>
  <p:sldIdLst>
    <p:sldId id="316" r:id="rId6"/>
    <p:sldId id="257" r:id="rId7"/>
    <p:sldId id="293" r:id="rId8"/>
    <p:sldId id="320" r:id="rId9"/>
    <p:sldId id="307" r:id="rId10"/>
    <p:sldId id="329" r:id="rId11"/>
    <p:sldId id="287" r:id="rId12"/>
    <p:sldId id="259" r:id="rId13"/>
    <p:sldId id="308" r:id="rId14"/>
    <p:sldId id="297" r:id="rId15"/>
    <p:sldId id="298" r:id="rId16"/>
    <p:sldId id="323" r:id="rId17"/>
    <p:sldId id="326" r:id="rId18"/>
    <p:sldId id="311" r:id="rId19"/>
    <p:sldId id="327" r:id="rId20"/>
    <p:sldId id="324" r:id="rId21"/>
    <p:sldId id="280" r:id="rId22"/>
    <p:sldId id="291" r:id="rId23"/>
    <p:sldId id="290" r:id="rId24"/>
    <p:sldId id="26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11" clrIdx="6">
    <p:extLst>
      <p:ext uri="{19B8F6BF-5375-455C-9EA6-DF929625EA0E}">
        <p15:presenceInfo xmlns:p15="http://schemas.microsoft.com/office/powerpoint/2012/main" userId="S::gfx4@cdc.gov::3112a3a8-8cbb-4d5b-96ee-72aa1ab53303" providerId="AD"/>
      </p:ext>
    </p:extLst>
  </p:cmAuthor>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6"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Aiken, Merrie" initials="AM" lastIdx="40"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Anthony, Margaret (CDC/DDID/NCEZID/DHQP) (CTR)" initials="AM((" lastIdx="2" clrIdx="5">
    <p:extLst>
      <p:ext uri="{19B8F6BF-5375-455C-9EA6-DF929625EA0E}">
        <p15:presenceInfo xmlns:p15="http://schemas.microsoft.com/office/powerpoint/2012/main" userId="Anthony, Margaret (CDC/DDID/NCEZID/DHQP) (C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3820" autoAdjust="0"/>
  </p:normalViewPr>
  <p:slideViewPr>
    <p:cSldViewPr snapToGrid="0">
      <p:cViewPr varScale="1">
        <p:scale>
          <a:sx n="65" d="100"/>
          <a:sy n="65" d="100"/>
        </p:scale>
        <p:origin x="40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6" d="100"/>
          <a:sy n="66" d="100"/>
        </p:scale>
        <p:origin x="113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9/3/2021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342900" marR="0" lvl="0" indent="-342900">
              <a:lnSpc>
                <a:spcPct val="107000"/>
              </a:lnSpc>
              <a:spcBef>
                <a:spcPts val="0"/>
              </a:spcBef>
              <a:spcAft>
                <a:spcPts val="80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bullets on the following slides summarize content from Episode 22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Does Contact Time Matter for Disinfection?</a:t>
            </a:r>
            <a:r>
              <a:rPr lang="en-US" sz="1800" dirty="0">
                <a:effectLst/>
                <a:latin typeface="Calibri" panose="020F0502020204030204" pitchFamily="34" charset="0"/>
                <a:ea typeface="Calibri" panose="020F0502020204030204" pitchFamily="34" charset="0"/>
              </a:rPr>
              <a:t> bit.ly/</a:t>
            </a:r>
            <a:r>
              <a:rPr lang="en-US" sz="1800" dirty="0" err="1">
                <a:effectLst/>
                <a:latin typeface="Calibri" panose="020F0502020204030204" pitchFamily="34" charset="0"/>
                <a:ea typeface="Calibri" panose="020F0502020204030204" pitchFamily="34" charset="0"/>
              </a:rPr>
              <a:t>WhyContactTime</a:t>
            </a:r>
            <a:r>
              <a:rPr lang="en-US" sz="1800" dirty="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For time reasons, the video is not shown during the 20-minute sessions.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 </a:t>
            </a:r>
          </a:p>
          <a:p>
            <a:pPr marL="0" marR="0" indent="0">
              <a:lnSpc>
                <a:spcPct val="107000"/>
              </a:lnSpc>
              <a:spcBef>
                <a:spcPts val="0"/>
              </a:spcBef>
              <a:spcAft>
                <a:spcPts val="800"/>
              </a:spcAft>
              <a:buFont typeface="Arial" panose="020B0604020202020204" pitchFamily="34" charse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the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in chat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https://www.epa.gov/sites/production/files/2020-12/documents/list_n_how-to_infographic_final_0.pdf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317147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19</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difference between cleaning and disinfection and discuss why it is important to follow the label instructions on a disinfectant product.”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the poll feature for your platform to ask participants about the definitions of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killing germs. Disinfecting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a type of cleaning (cleaning with chemicals).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a type of disinfecting (disinfecting with soap or detergent).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killing germs. Cleaning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clean and we disinfect a lot in healthcare, but what’s the difference?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do a quick poll. Pick the sentence that best describes cleaning and disinfection.”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participants to respond to poll options, and then display poll results.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doing that. The correct answer is that cleaning removes dust, dirt, and grime, including organic material like blood, and some germs. Disinfection kills germs. We’re going to learn more about cleaning and disinfection today and why they’re so important in healthcare.” </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63272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Facilitator Notes</a:t>
            </a:r>
            <a:r>
              <a:rPr lang="en-US" sz="1000" kern="1200" dirty="0">
                <a:solidFill>
                  <a:schemeClr val="tx1"/>
                </a:solidFill>
                <a:effectLst/>
                <a:latin typeface="+mn-lt"/>
                <a:ea typeface="+mn-ea"/>
                <a:cs typeface="+mn-cs"/>
              </a:rPr>
              <a:t> </a:t>
            </a:r>
          </a:p>
          <a:p>
            <a:pPr marL="285750" marR="0" lvl="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Access the video here: </a:t>
            </a:r>
            <a:br>
              <a:rPr lang="en-US" sz="1200" b="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OR</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28694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Briefly open the floor for final thoughts and any questions or areas of confusion.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“Great job! Before we move on, I just want to open it up in case you have any questions or things that you’d like to clarify.”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WhyCleanAndDis</a:t>
            </a:r>
            <a:r>
              <a:rPr lang="en-US" sz="1800" dirty="0">
                <a:effectLst/>
                <a:latin typeface="Calibri" panose="020F0502020204030204" pitchFamily="34" charset="0"/>
                <a:ea typeface="Calibri" panose="020F0502020204030204" pitchFamily="34" charset="0"/>
              </a:rPr>
              <a:t>. For time reasons, the video is not shown during the 20-minute sessions.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624690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9/3/2021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9/3/2021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9/3/2021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9/3/2021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9/3/2021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9/3/2021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9/3/2021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9/3/2021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9/3/2021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9/3/2021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9/3/2021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9/3/2021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9/3/2021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9/3/2021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9/3/2021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9/3/2021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9/3/2021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9/3/2021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9/3/2021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9/3/2021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9/3/2021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9.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12: </a:t>
            </a:r>
            <a:br>
              <a:rPr lang="en-US" dirty="0"/>
            </a:br>
            <a:r>
              <a:rPr lang="en-US" dirty="0"/>
              <a:t>Environmental Cleaning &amp; Disinfection</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5C57F50E-A584-477B-8087-EC9FA8D4C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625622"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a:xfrm>
            <a:off x="4680857" y="6381499"/>
            <a:ext cx="6395357" cy="365125"/>
          </a:xfrm>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88089"/>
            <a:ext cx="4535311"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096000" y="1888089"/>
            <a:ext cx="5181600" cy="4118563"/>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22205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8" name="Content Placeholder 7">
            <a:extLst>
              <a:ext uri="{FF2B5EF4-FFF2-40B4-BE49-F238E27FC236}">
                <a16:creationId xmlns:a16="http://schemas.microsoft.com/office/drawing/2014/main" id="{45859F71-A898-4E45-9AE4-5CFAEA1C1403}"/>
              </a:ext>
            </a:extLst>
          </p:cNvPr>
          <p:cNvSpPr>
            <a:spLocks noGrp="1"/>
          </p:cNvSpPr>
          <p:nvPr>
            <p:ph sz="half" idx="1"/>
          </p:nvPr>
        </p:nvSpPr>
        <p:spPr>
          <a:xfrm>
            <a:off x="1531916" y="2080797"/>
            <a:ext cx="2671949" cy="1927595"/>
          </a:xfrm>
        </p:spPr>
        <p:txBody>
          <a:bodyPr/>
          <a:lstStyle/>
          <a:p>
            <a:pPr marL="0" indent="0">
              <a:buNone/>
            </a:pPr>
            <a:r>
              <a:rPr lang="en-US" b="1" dirty="0">
                <a:solidFill>
                  <a:srgbClr val="13619C"/>
                </a:solidFill>
                <a:cs typeface="Calibri bold" panose="020F0702030404030204" pitchFamily="34" charset="0"/>
              </a:rPr>
              <a:t>Contact Time</a:t>
            </a:r>
            <a:endParaRPr lang="en-US" dirty="0"/>
          </a:p>
        </p:txBody>
      </p:sp>
      <p:sp>
        <p:nvSpPr>
          <p:cNvPr id="9" name="Content Placeholder 8">
            <a:extLst>
              <a:ext uri="{FF2B5EF4-FFF2-40B4-BE49-F238E27FC236}">
                <a16:creationId xmlns:a16="http://schemas.microsoft.com/office/drawing/2014/main" id="{5E77AF76-0F25-4B66-8ED2-34F62C3B980F}"/>
              </a:ext>
            </a:extLst>
          </p:cNvPr>
          <p:cNvSpPr>
            <a:spLocks noGrp="1"/>
          </p:cNvSpPr>
          <p:nvPr>
            <p:ph sz="half" idx="2"/>
          </p:nvPr>
        </p:nvSpPr>
        <p:spPr>
          <a:xfrm>
            <a:off x="3871356" y="2080797"/>
            <a:ext cx="7482444" cy="2111745"/>
          </a:xfrm>
        </p:spPr>
        <p:txBody>
          <a:bodyPr/>
          <a:lstStyle/>
          <a:p>
            <a:pPr marL="0" indent="0">
              <a:buNone/>
            </a:pPr>
            <a:r>
              <a:rPr lang="en-US" dirty="0">
                <a:solidFill>
                  <a:srgbClr val="000000"/>
                </a:solidFill>
              </a:rPr>
              <a:t>Sometimes called “dwell time,” this is the amount of time a disinfectant needs to sit on a surface, without being wiped away or disturbed, to effectively kill germs.</a:t>
            </a:r>
            <a:endParaRPr lang="en-US" dirty="0"/>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89126" y="1419726"/>
            <a:ext cx="9374529" cy="4519080"/>
          </a:xfrm>
        </p:spPr>
        <p:txBody>
          <a:bodyPr/>
          <a:lstStyle/>
          <a:p>
            <a:pPr marL="0" indent="0">
              <a:tabLst/>
            </a:pPr>
            <a:r>
              <a:rPr lang="en-US" sz="3200" b="1" dirty="0">
                <a:solidFill>
                  <a:srgbClr val="13619C"/>
                </a:solidFill>
              </a:rPr>
              <a:t>What information do you need from a 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a:t>Dos</a:t>
            </a:r>
            <a:endParaRPr lang="en-US" dirty="0"/>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 </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a:t>Don’ts</a:t>
            </a:r>
            <a:endParaRPr lang="en-US" dirty="0"/>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4904014"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 </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a:t>
            </a:r>
          </a:p>
          <a:p>
            <a:pPr>
              <a:spcBef>
                <a:spcPts val="3000"/>
              </a:spcBef>
            </a:pPr>
            <a:r>
              <a:rPr lang="en-US" b="1" dirty="0">
                <a:solidFill>
                  <a:schemeClr val="accent1"/>
                </a:solidFill>
              </a:rPr>
              <a:t>Disinfecting kill germs </a:t>
            </a:r>
            <a:r>
              <a:rPr lang="en-US" dirty="0"/>
              <a:t>on surfaces or objects.</a:t>
            </a:r>
          </a:p>
          <a:p>
            <a:pPr>
              <a:spcBef>
                <a:spcPts val="3000"/>
              </a:spcBef>
            </a:pPr>
            <a:r>
              <a:rPr lang="en-US" dirty="0"/>
              <a:t>It is important to </a:t>
            </a:r>
            <a:r>
              <a:rPr lang="en-US" b="1" dirty="0">
                <a:solidFill>
                  <a:schemeClr val="accent1"/>
                </a:solidFill>
              </a:rPr>
              <a:t>keep the healthcare environment clean to stop the spread of germs</a:t>
            </a:r>
            <a:r>
              <a:rPr lang="en-US" dirty="0"/>
              <a:t>.</a:t>
            </a:r>
          </a:p>
          <a:p>
            <a:pPr>
              <a:spcBef>
                <a:spcPts val="30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18</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4870505"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8" y="2058291"/>
            <a:ext cx="4459235" cy="4577827"/>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706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70617" y="2058291"/>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effectLst/>
              <a:ea typeface="Calibri" panose="020F0502020204030204" pitchFamily="34" charset="0"/>
              <a:cs typeface="Times New Roman" panose="02020603050405020304" pitchFamily="18" charset="0"/>
            </a:endParaRPr>
          </a:p>
          <a:p>
            <a:pPr marL="0" indent="0">
              <a:buNone/>
            </a:pPr>
            <a:endParaRPr lang="en-US" sz="1200" dirty="0"/>
          </a:p>
          <a:p>
            <a:endParaRPr lang="en-US" sz="1200" dirty="0"/>
          </a:p>
        </p:txBody>
      </p:sp>
      <p:sp>
        <p:nvSpPr>
          <p:cNvPr id="12" name="Footer Placeholder 9">
            <a:extLst>
              <a:ext uri="{FF2B5EF4-FFF2-40B4-BE49-F238E27FC236}">
                <a16:creationId xmlns:a16="http://schemas.microsoft.com/office/drawing/2014/main" id="{8B49093D-41EE-4F81-BD12-49CEBB97C28B}"/>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Welcome</a:t>
            </a:r>
          </a:p>
          <a:p>
            <a:r>
              <a:rPr lang="en-US" dirty="0"/>
              <a:t>Cleaning and Disinfection: What is the Difference?</a:t>
            </a:r>
          </a:p>
          <a:p>
            <a:r>
              <a:rPr lang="en-US" dirty="0"/>
              <a:t>Why Cleaning and Disinfection Matter</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pPr lvl="0">
              <a:spcBef>
                <a:spcPts val="2400"/>
              </a:spcBef>
            </a:pPr>
            <a:r>
              <a:rPr lang="en-US" dirty="0"/>
              <a:t>Describe the difference between cleaning and disinfection.</a:t>
            </a:r>
          </a:p>
          <a:p>
            <a:pPr lvl="0">
              <a:spcBef>
                <a:spcPts val="2400"/>
              </a:spcBef>
            </a:pPr>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D77DF395-0226-4ECA-8982-D9DD513D517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DE7C78D4-6638-4D7B-B52D-E03D77F5A9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7097-A60B-497B-9E3D-D32CEC6E82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411A7588-9273-497A-BEBA-E21D6B289F07}"/>
              </a:ext>
            </a:extLst>
          </p:cNvPr>
          <p:cNvSpPr>
            <a:spLocks noGrp="1"/>
          </p:cNvSpPr>
          <p:nvPr>
            <p:ph idx="1"/>
          </p:nvPr>
        </p:nvSpPr>
        <p:spPr/>
        <p:txBody>
          <a:bodyPr/>
          <a:lstStyle/>
          <a:p>
            <a:r>
              <a:rPr lang="en-US" dirty="0"/>
              <a:t>Cleaning is killing germs. Disinfecting is removing dirt and some germs.</a:t>
            </a:r>
          </a:p>
          <a:p>
            <a:r>
              <a:rPr lang="en-US" dirty="0"/>
              <a:t>Disinfecting is a type of cleaning (cleaning with chemicals).</a:t>
            </a:r>
          </a:p>
          <a:p>
            <a:r>
              <a:rPr lang="en-US" dirty="0"/>
              <a:t>Cleaning is a type of disinfecting (disinfecting with soap or detergent). </a:t>
            </a:r>
          </a:p>
          <a:p>
            <a:r>
              <a:rPr lang="en-US" dirty="0"/>
              <a:t>Disinfecting is killing germs. Cleaning is removing dirt and some germs.</a:t>
            </a:r>
          </a:p>
        </p:txBody>
      </p:sp>
      <p:sp>
        <p:nvSpPr>
          <p:cNvPr id="4" name="Footer Placeholder 3">
            <a:extLst>
              <a:ext uri="{FF2B5EF4-FFF2-40B4-BE49-F238E27FC236}">
                <a16:creationId xmlns:a16="http://schemas.microsoft.com/office/drawing/2014/main" id="{777FFF97-E73B-47D8-AB1E-2C43FB05C52F}"/>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BA360520-DD4B-4B11-B785-3A902F721F9D}"/>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168951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29AD-54B9-4A67-A14D-51100D8D6FEF}"/>
              </a:ext>
            </a:extLst>
          </p:cNvPr>
          <p:cNvSpPr>
            <a:spLocks noGrp="1"/>
          </p:cNvSpPr>
          <p:nvPr>
            <p:ph type="title" idx="4294967295"/>
          </p:nvPr>
        </p:nvSpPr>
        <p:spPr>
          <a:xfrm>
            <a:off x="-1" y="-252663"/>
            <a:ext cx="5522495" cy="252663"/>
          </a:xfrm>
        </p:spPr>
        <p:txBody>
          <a:bodyPr>
            <a:normAutofit/>
          </a:bodyPr>
          <a:lstStyle/>
          <a:p>
            <a:r>
              <a:rPr lang="en-US" sz="800" dirty="0"/>
              <a:t>INSIDE INFECTION CONTROL, EPISODE 16: Cleaning? Disinfection? What is the Difference?</a:t>
            </a:r>
          </a:p>
        </p:txBody>
      </p:sp>
      <p:pic>
        <p:nvPicPr>
          <p:cNvPr id="6" name="Picture 5" descr="Inside Infection Control: Cleaning? Disinfection? What is the Difference? ">
            <a:hlinkClick r:id="rId4"/>
            <a:extLst>
              <a:ext uri="{FF2B5EF4-FFF2-40B4-BE49-F238E27FC236}">
                <a16:creationId xmlns:a16="http://schemas.microsoft.com/office/drawing/2014/main" id="{26953A06-DA5A-4E4C-AFCA-C12FFC55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C63D38B4-94BF-4DF8-BFB2-872C2A493501}"/>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248080C2-D381-43AD-9AE2-20315E1C17BF}"/>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209339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12" name="Content Placeholder 11">
            <a:extLst>
              <a:ext uri="{FF2B5EF4-FFF2-40B4-BE49-F238E27FC236}">
                <a16:creationId xmlns:a16="http://schemas.microsoft.com/office/drawing/2014/main" id="{9FE69A53-7B6A-427D-B827-6625EC6410B8}"/>
              </a:ext>
            </a:extLst>
          </p:cNvPr>
          <p:cNvSpPr>
            <a:spLocks noGrp="1"/>
          </p:cNvSpPr>
          <p:nvPr>
            <p:ph sz="half" idx="1"/>
          </p:nvPr>
        </p:nvSpPr>
        <p:spPr>
          <a:xfrm>
            <a:off x="838200" y="1892301"/>
            <a:ext cx="10515600" cy="1632402"/>
          </a:xfrm>
        </p:spPr>
        <p:txBody>
          <a:bodyPr/>
          <a:lstStyle/>
          <a:p>
            <a:pPr marL="2628900" indent="-262890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endParaRPr lang="en-US" dirty="0"/>
          </a:p>
        </p:txBody>
      </p:sp>
      <p:cxnSp>
        <p:nvCxnSpPr>
          <p:cNvPr id="10" name="Straight Connector 9">
            <a:extLst>
              <a:ext uri="{FF2B5EF4-FFF2-40B4-BE49-F238E27FC236}">
                <a16:creationId xmlns:a16="http://schemas.microsoft.com/office/drawing/2014/main" id="{510630BC-97EB-4DA9-A32A-BC503EF7AD3B}"/>
              </a:ext>
              <a:ext uri="{C183D7F6-B498-43B3-948B-1728B52AA6E4}">
                <adec:decorative xmlns:adec="http://schemas.microsoft.com/office/drawing/2017/decorative" val="1"/>
              </a:ext>
            </a:extLst>
          </p:cNvPr>
          <p:cNvCxnSpPr/>
          <p:nvPr/>
        </p:nvCxnSpPr>
        <p:spPr>
          <a:xfrm>
            <a:off x="838200" y="3683000"/>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1EBF4F1-E53C-4E0B-BB80-2AA92AC43B5D}"/>
              </a:ext>
            </a:extLst>
          </p:cNvPr>
          <p:cNvSpPr>
            <a:spLocks noGrp="1"/>
          </p:cNvSpPr>
          <p:nvPr>
            <p:ph sz="half" idx="2"/>
          </p:nvPr>
        </p:nvSpPr>
        <p:spPr>
          <a:xfrm>
            <a:off x="838200" y="3942898"/>
            <a:ext cx="10414000" cy="1397454"/>
          </a:xfrm>
        </p:spPr>
        <p:txBody>
          <a:bodyPr/>
          <a:lstStyle/>
          <a:p>
            <a:pPr marL="2628900" indent="-2628900">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a:t>
            </a:r>
            <a:endParaRPr lang="en-US" dirty="0"/>
          </a:p>
        </p:txBody>
      </p: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52488" y="2679700"/>
            <a:ext cx="3932237" cy="1073678"/>
          </a:xfrm>
        </p:spPr>
        <p:txBody>
          <a:bodyPr>
            <a:normAutofit/>
          </a:bodyPr>
          <a:lstStyle/>
          <a:p>
            <a:r>
              <a:rPr lang="en-US" dirty="0"/>
              <a:t>Questions and Clarifications?</a:t>
            </a:r>
          </a:p>
        </p:txBody>
      </p:sp>
      <p:sp>
        <p:nvSpPr>
          <p:cNvPr id="3" name="Slide Number Placeholder 2">
            <a:extLst>
              <a:ext uri="{FF2B5EF4-FFF2-40B4-BE49-F238E27FC236}">
                <a16:creationId xmlns:a16="http://schemas.microsoft.com/office/drawing/2014/main" id="{FEBD049D-A1FF-424E-8599-FB289151EF20}"/>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25CC4F89-FD11-4F35-A31C-03B9E23155CE}">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B03E63-A999-4428-B2B4-E0676FFD030C}">
  <ds:schemaRefs>
    <ds:schemaRef ds:uri="cc8a450b-1a11-4e56-adcc-c88acab015c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7c162c85-2e33-4418-8d6a-3c9ae40ca8a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13870_PFL_PPE1_Eye_60min_v1</Template>
  <TotalTime>10069</TotalTime>
  <Words>4155</Words>
  <Application>Microsoft Office PowerPoint</Application>
  <PresentationFormat>Widescreen</PresentationFormat>
  <Paragraphs>350</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vt:lpstr>
      <vt:lpstr>Agenda</vt:lpstr>
      <vt:lpstr>Learning OBJECTIVES</vt:lpstr>
      <vt:lpstr>Poll</vt:lpstr>
      <vt:lpstr>Cleaning and Disinfection: What’s the Difference?</vt:lpstr>
      <vt:lpstr>INSIDE INFECTION CONTROL, EPISODE 16: Cleaning? Disinfection? What is the Difference?</vt:lpstr>
      <vt:lpstr>Definitions</vt:lpstr>
      <vt:lpstr>Questions and Clarifications?</vt:lpstr>
      <vt:lpstr>Why cleaning and disinfection Matter</vt:lpstr>
      <vt:lpstr>Patients may have weakened immune systems</vt:lpstr>
      <vt:lpstr>The healthcare environment should be kept clean</vt:lpstr>
      <vt:lpstr>What is contact time?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dc:title>
  <dc:subject>Environmental Cleaning &amp; Disinfection</dc:subject>
  <dc:creator>Centers for Disease Control and Prevention</dc:creator>
  <cp:keywords>Project Firstline, Infection Control Training, COVID-19, Infection Control, CDC, Multi-Dose Vials, COVID-19 Vaccine, Vaccinations, Vaccination Safety</cp:keywords>
  <cp:lastModifiedBy>Woodring, Jacqueline M. (CDC/DDID/NCEZID/DHQP)</cp:lastModifiedBy>
  <cp:revision>286</cp:revision>
  <dcterms:created xsi:type="dcterms:W3CDTF">2021-01-21T13:57:54Z</dcterms:created>
  <dcterms:modified xsi:type="dcterms:W3CDTF">2021-09-03T17:46:57Z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2021-09-03T17:46:04Z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da861517-002d-4d31-9b8d-086c598076c0</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ies>
</file>