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ppt/tags/tag8.xml" ContentType="application/vnd.openxmlformats-officedocument.presentationml.tags+xml"/>
  <Override PartName="/customXml/itemProps2.xml" ContentType="application/vnd.openxmlformats-officedocument.customXmlProperties+xml"/>
  <Override PartName="/ppt/tags/tag4.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ppt/tags/tag13.xml" ContentType="application/vnd.openxmlformats-officedocument.presentationml.tags+xml"/>
  <Override PartName="/ppt/tags/tag11.xml" ContentType="application/vnd.openxmlformats-officedocument.presentationml.tags+xml"/>
  <Override PartName="/ppt/tags/tag14.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19"/>
  </p:notesMasterIdLst>
  <p:handoutMasterIdLst>
    <p:handoutMasterId r:id="rId20"/>
  </p:handoutMasterIdLst>
  <p:sldIdLst>
    <p:sldId id="316" r:id="rId6"/>
    <p:sldId id="329" r:id="rId7"/>
    <p:sldId id="257" r:id="rId8"/>
    <p:sldId id="307" r:id="rId9"/>
    <p:sldId id="328" r:id="rId10"/>
    <p:sldId id="287" r:id="rId11"/>
    <p:sldId id="308" r:id="rId12"/>
    <p:sldId id="297" r:id="rId13"/>
    <p:sldId id="298" r:id="rId14"/>
    <p:sldId id="280" r:id="rId15"/>
    <p:sldId id="291" r:id="rId16"/>
    <p:sldId id="290" r:id="rId17"/>
    <p:sldId id="266"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9" clrIdx="2">
    <p:extLst>
      <p:ext uri="{19B8F6BF-5375-455C-9EA6-DF929625EA0E}">
        <p15:presenceInfo xmlns:p15="http://schemas.microsoft.com/office/powerpoint/2012/main" userId="Linda Wilson" providerId="None"/>
      </p:ext>
    </p:extLst>
  </p:cmAuthor>
  <p:cmAuthor id="4" name="Aiken, Merrie" initials="AM" lastIdx="38"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Cox, Kendra (CDC/DDID/NCEZID/DHQP)" initials="C(" lastIdx="9" clrIdx="5">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5955" autoAdjust="0"/>
  </p:normalViewPr>
  <p:slideViewPr>
    <p:cSldViewPr snapToGrid="0">
      <p:cViewPr varScale="1">
        <p:scale>
          <a:sx n="87" d="100"/>
          <a:sy n="87" d="100"/>
        </p:scale>
        <p:origin x="63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16-CLEANING-LoRes.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dIuRI9Opjn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cleaning and disinfection and why it’s so important to do them correctly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cleaning and disinfection.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they? What is the difference between them? And why do they matter?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171579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“By the end of today’s training, you will be able to describe the difference between cleaning and disinfection, and why they matter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participants think about moments in their daily work when they might clean or disinfect surfaces or objects.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their thoughts.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get started.</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watch this episode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the CDC’s Dr. Abby Carlson, start thinking about your workday. In your participant booklet, jot down instances when it may be important to clean, or disinfect, or both.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let’s watch the video to make sure everyone is on the same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https://www.cdc.gov/infectioncontrol/projectfirstline/videos/Ep16-CLEANING-LoRes.mp4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https://www.youtube.com/watch?v=dIuRI9OpjnY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cleaning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removes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visible dirt, dust, spills, smears, and grime, including organic material like blood, as well as some germs, from surfaces. It’s important to clean before disinfecting because dirt and grime can make disinfectants not work as well. And we need disinfectants to work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germs on surfaces or objects.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you already know the difference between cleaning and disinfection? Or is there anything about these definitions that was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20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 Cleaning and Disinfection Matter in Healthcare? bit.ly/</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WhyCleanAndDis</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time reasons, the video is not shown during the </a:t>
            </a:r>
            <a:r>
              <a:rPr lang="en-US" sz="1800">
                <a:effectLst/>
                <a:latin typeface="Calibri" panose="020F0502020204030204" pitchFamily="34" charset="0"/>
                <a:ea typeface="Calibri" panose="020F0502020204030204" pitchFamily="34" charset="0"/>
                <a:cs typeface="Times New Roman" panose="02020603050405020304" pitchFamily="18" charset="0"/>
              </a:rPr>
              <a:t>10-minute sessions.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ways that cleaning and disinfection are part of our daily work life and how they work. Remember, cleaning is an important step because, if we try to disinfect something that isn’t clean, the disinfectant might not work. And we need disinfectants to kill germs. Now let’s take a few minutes to talk about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so important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orally or in the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“Cleaning and disinfection are critical in healthcare for many reasons.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common sense that we don’t want a dirty environment for our patients – but why is that? Does anyone have any thoughts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One reason is because, in healthcare, we have patients who are ill and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able to fight off infections as well as someone who is healthy. Germs are more likely to cause problems in these patients because their immune defenses might not be as strong as someone who’s healthy.</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possible to see how some patients might be at risk of infection, such as if they have burns or wounds, or if they’re having a procedure when germs could get into their bodies, such as getting an IV or a catheter. But many patients’ risks for infection can’t be seen, like when a patient’s immune system is weak because of the medication in their cancer treatment.”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a:t>
            </a:r>
            <a:r>
              <a:rPr lang="en-US" sz="1800">
                <a:effectLst/>
                <a:latin typeface="Calibri" panose="020F0502020204030204" pitchFamily="34" charset="0"/>
                <a:ea typeface="Calibri" panose="020F0502020204030204" pitchFamily="34" charset="0"/>
                <a:cs typeface="Times New Roman" panose="02020603050405020304" pitchFamily="18" charset="0"/>
              </a:rPr>
              <a:t>discussion points. </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keep the healthcare environment clean to stop germs from spreading.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places that you can think of that need to be cleaned and disinfected often?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lot in healthcare! Think about patient rooms. When a patient leaves a room or is discharged, before a new patient goes into that room, it should be cleaned and disinfected to make sure germs don’t spread.</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about high-touch surfaces?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also clean and disinfect things that get touched a lot, such as bed rails, keyboards, and light switches. These ‘high-touch surfaces’ need that frequent cleaning and disinfection.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else?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also important to clean and disinfect things in healthcare that aren’t touched or shared as often but tend to be dirty and have a lot of germs on them, like toilet seats.”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254350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9/1/2021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9/1/2021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9/1/2021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9/1/2021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9/1/2021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9/1/2021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9/1/2021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9/1/2021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9/1/2021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9/1/2021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9/1/2021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9/1/2021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9/1/2021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9/1/2021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9/1/2021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9/1/2021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9/1/2021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9/1/2021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9/1/2021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9/1/2021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9/1/2021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9/1/2021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9/1/2021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9/1/2021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12.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2"/>
            <a:ext cx="6229350" cy="3449638"/>
          </a:xfrm>
        </p:spPr>
        <p:txBody>
          <a:bodyPr>
            <a:normAutofit fontScale="90000"/>
          </a:bodyPr>
          <a:lstStyle/>
          <a:p>
            <a:r>
              <a:rPr lang="en-US" dirty="0">
                <a:solidFill>
                  <a:schemeClr val="accent6"/>
                </a:solidFill>
              </a:rPr>
              <a:t>TOPIC 12: </a:t>
            </a:r>
            <a:br>
              <a:rPr lang="en-US" dirty="0"/>
            </a:br>
            <a:r>
              <a:rPr lang="en-US" dirty="0"/>
              <a:t>Environmental Cleaning &amp; Disinfection: Why do cleaning and disinfection matter?</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E6FD6E2B-CD32-4555-B41C-351BE6310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3000"/>
              </a:spcBef>
            </a:pPr>
            <a:r>
              <a:rPr lang="en-US" b="1" dirty="0">
                <a:solidFill>
                  <a:schemeClr val="accent1"/>
                </a:solidFill>
              </a:rPr>
              <a:t>Cleaning removes visible dirt,</a:t>
            </a:r>
            <a:r>
              <a:rPr lang="en-US" dirty="0"/>
              <a:t> dust, spills, smears, and grime, including organic material like blood, as well as some germs, from surfaces. It’s important to clean before disinfecting because dirt and grime can make disinfectants not work as well.</a:t>
            </a:r>
          </a:p>
          <a:p>
            <a:pPr>
              <a:spcBef>
                <a:spcPts val="3000"/>
              </a:spcBef>
            </a:pPr>
            <a:r>
              <a:rPr lang="en-US" b="1" dirty="0">
                <a:solidFill>
                  <a:schemeClr val="accent1"/>
                </a:solidFill>
              </a:rPr>
              <a:t>Disinfecting kill germs </a:t>
            </a:r>
            <a:r>
              <a:rPr lang="en-US" dirty="0"/>
              <a:t>on surfaces or objects.</a:t>
            </a:r>
          </a:p>
          <a:p>
            <a:pPr>
              <a:spcBef>
                <a:spcPts val="3000"/>
              </a:spcBef>
              <a:buClr>
                <a:schemeClr val="accent1"/>
              </a:buClr>
            </a:pPr>
            <a:r>
              <a:rPr lang="en-US" dirty="0"/>
              <a:t>It is important to </a:t>
            </a:r>
            <a:r>
              <a:rPr lang="en-US" b="1" dirty="0">
                <a:solidFill>
                  <a:schemeClr val="accent1"/>
                </a:solidFill>
              </a:rPr>
              <a:t>keep the healthcare environment clean to stop the spread of germs.</a:t>
            </a:r>
            <a:endParaRPr lang="en-US" dirty="0"/>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5157787"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9" y="2111115"/>
            <a:ext cx="4505098" cy="3718186"/>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control/projectfirstline/index.html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a:latin typeface="+mn-lt"/>
              </a:rPr>
              <a:t>Youtube:</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07117" y="1290603"/>
            <a:ext cx="5673674" cy="602795"/>
          </a:xfrm>
        </p:spPr>
        <p:txBody>
          <a:bodyPr/>
          <a:lstStyle/>
          <a:p>
            <a:r>
              <a:rPr lang="en-US" dirty="0"/>
              <a:t>Other Resources </a:t>
            </a:r>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07117" y="2111114"/>
            <a:ext cx="6053959" cy="4118236"/>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p>
        </p:txBody>
      </p:sp>
      <p:sp>
        <p:nvSpPr>
          <p:cNvPr id="12" name="Footer Placeholder 9">
            <a:extLst>
              <a:ext uri="{FF2B5EF4-FFF2-40B4-BE49-F238E27FC236}">
                <a16:creationId xmlns:a16="http://schemas.microsoft.com/office/drawing/2014/main" id="{7768BBDD-21BF-4571-A931-2F08A2D3030E}"/>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sz="half" idx="2"/>
          </p:nvPr>
        </p:nvSpPr>
        <p:spPr>
          <a:xfrm>
            <a:off x="839788" y="1584960"/>
            <a:ext cx="9157652" cy="4425295"/>
          </a:xfrm>
        </p:spPr>
        <p:txBody>
          <a:bodyPr>
            <a:normAutofit/>
          </a:bodyPr>
          <a:lstStyle/>
          <a:p>
            <a:r>
              <a:rPr lang="en-US" dirty="0"/>
              <a:t>Welcome</a:t>
            </a:r>
          </a:p>
          <a:p>
            <a:r>
              <a:rPr lang="en-US" dirty="0"/>
              <a:t>Cleaning and Disinfection: What is the Difference?</a:t>
            </a:r>
          </a:p>
          <a:p>
            <a:r>
              <a:rPr lang="en-US" dirty="0"/>
              <a:t>Why Cleaning and Disinfection Matter</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34081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10" name="Content Placeholder 9">
            <a:extLst>
              <a:ext uri="{FF2B5EF4-FFF2-40B4-BE49-F238E27FC236}">
                <a16:creationId xmlns:a16="http://schemas.microsoft.com/office/drawing/2014/main" id="{49DA8F9D-92CB-406F-91E4-700C2C822E55}"/>
              </a:ext>
            </a:extLst>
          </p:cNvPr>
          <p:cNvSpPr>
            <a:spLocks noGrp="1"/>
          </p:cNvSpPr>
          <p:nvPr>
            <p:ph sz="quarter" idx="4"/>
          </p:nvPr>
        </p:nvSpPr>
        <p:spPr>
          <a:xfrm>
            <a:off x="1166191" y="1656522"/>
            <a:ext cx="10189197" cy="4353733"/>
          </a:xfrm>
        </p:spPr>
        <p:txBody>
          <a:bodyPr/>
          <a:lstStyle/>
          <a:p>
            <a:r>
              <a:rPr lang="en-US" dirty="0"/>
              <a:t>Describe the difference between cleaning and disinfection.</a:t>
            </a:r>
          </a:p>
          <a:p>
            <a:r>
              <a:rPr lang="en-US" dirty="0"/>
              <a:t>Why do cleaning and disinfection matter in healthcare? </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Cleaning and Disinfection: What is the Difference?</a:t>
            </a:r>
          </a:p>
        </p:txBody>
      </p:sp>
      <p:sp>
        <p:nvSpPr>
          <p:cNvPr id="2" name="Footer Placeholder 1">
            <a:extLst>
              <a:ext uri="{FF2B5EF4-FFF2-40B4-BE49-F238E27FC236}">
                <a16:creationId xmlns:a16="http://schemas.microsoft.com/office/drawing/2014/main" id="{237356BF-CD2C-47E2-9614-DDD63A80B5D4}"/>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91ECA4D8-C063-4AAD-94BD-A2655FB9E7F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0B5614-4CDD-4C48-B0B4-EC91CB7729B4}"/>
              </a:ext>
            </a:extLst>
          </p:cNvPr>
          <p:cNvSpPr>
            <a:spLocks noGrp="1"/>
          </p:cNvSpPr>
          <p:nvPr>
            <p:ph type="title" idx="4294967295"/>
          </p:nvPr>
        </p:nvSpPr>
        <p:spPr>
          <a:xfrm>
            <a:off x="1" y="-288758"/>
            <a:ext cx="7267074" cy="288758"/>
          </a:xfrm>
        </p:spPr>
        <p:txBody>
          <a:bodyPr vert="horz" lIns="91440" tIns="45720" rIns="91440" bIns="45720" rtlCol="0" anchor="b">
            <a:normAutofit/>
          </a:bodyPr>
          <a:lstStyle/>
          <a:p>
            <a:r>
              <a:rPr lang="en-US" sz="800" dirty="0"/>
              <a:t>Inside infection control, episode 16: Cleaning? Disinfection? What is the difference?</a:t>
            </a:r>
          </a:p>
        </p:txBody>
      </p:sp>
      <p:pic>
        <p:nvPicPr>
          <p:cNvPr id="8" name="Picture 7" descr="Inside Infection Control: Cleaning? Disinfection? What is the Difference? ">
            <a:hlinkClick r:id="rId4"/>
            <a:extLst>
              <a:ext uri="{FF2B5EF4-FFF2-40B4-BE49-F238E27FC236}">
                <a16:creationId xmlns:a16="http://schemas.microsoft.com/office/drawing/2014/main" id="{D80A9C50-BE5A-46CE-A4E5-89F3D60F1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A2A750C9-CE03-418B-89B7-198197461E98}"/>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AD8DD7FE-E985-436E-BF00-019D88722C13}"/>
              </a:ext>
            </a:extLst>
          </p:cNvPr>
          <p:cNvSpPr>
            <a:spLocks noGrp="1"/>
          </p:cNvSpPr>
          <p:nvPr>
            <p:ph type="sldNum" sz="quarter" idx="12"/>
          </p:nvPr>
        </p:nvSpPr>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178543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6" name="Content Placeholder 5">
            <a:extLst>
              <a:ext uri="{FF2B5EF4-FFF2-40B4-BE49-F238E27FC236}">
                <a16:creationId xmlns:a16="http://schemas.microsoft.com/office/drawing/2014/main" id="{79FC6893-86A8-42B8-942E-C8E2BD023764}"/>
              </a:ext>
            </a:extLst>
          </p:cNvPr>
          <p:cNvSpPr>
            <a:spLocks noGrp="1"/>
          </p:cNvSpPr>
          <p:nvPr>
            <p:ph sz="half" idx="1"/>
          </p:nvPr>
        </p:nvSpPr>
        <p:spPr>
          <a:xfrm>
            <a:off x="838200" y="2006601"/>
            <a:ext cx="10515600" cy="1476374"/>
          </a:xfrm>
        </p:spPr>
        <p:txBody>
          <a:bodyPr/>
          <a:lstStyle/>
          <a:p>
            <a:pPr marL="2457450" indent="-2457450">
              <a:buNone/>
            </a:pPr>
            <a:r>
              <a:rPr lang="en-US" b="1" dirty="0">
                <a:solidFill>
                  <a:schemeClr val="accent1"/>
                </a:solidFill>
                <a:cs typeface="Calibri bold" panose="020F0702030404030204" pitchFamily="34" charset="0"/>
              </a:rPr>
              <a:t>Cleaning	</a:t>
            </a:r>
            <a:r>
              <a:rPr lang="en-US" dirty="0">
                <a:solidFill>
                  <a:srgbClr val="000000"/>
                </a:solidFill>
              </a:rPr>
              <a:t>Cleaning is a process that removes things like dust, dirt, grime, and other spills, smears, and everyday messes from surfaces, along with some germs.</a:t>
            </a:r>
            <a:endParaRPr lang="en-US" dirty="0"/>
          </a:p>
        </p:txBody>
      </p:sp>
      <p:cxnSp>
        <p:nvCxnSpPr>
          <p:cNvPr id="9" name="Straight Connector 8">
            <a:extLst>
              <a:ext uri="{FF2B5EF4-FFF2-40B4-BE49-F238E27FC236}">
                <a16:creationId xmlns:a16="http://schemas.microsoft.com/office/drawing/2014/main" id="{EF9321E5-1CBB-44FC-9A3E-124C7FBBC53E}"/>
              </a:ext>
              <a:ext uri="{C183D7F6-B498-43B3-948B-1728B52AA6E4}">
                <adec:decorative xmlns:adec="http://schemas.microsoft.com/office/drawing/2017/decorative" val="1"/>
              </a:ext>
            </a:extLst>
          </p:cNvPr>
          <p:cNvCxnSpPr/>
          <p:nvPr/>
        </p:nvCxnSpPr>
        <p:spPr>
          <a:xfrm>
            <a:off x="838200" y="3429000"/>
            <a:ext cx="10648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483D23F-D29E-45EB-97B4-9F54A9F09F47}"/>
              </a:ext>
            </a:extLst>
          </p:cNvPr>
          <p:cNvSpPr>
            <a:spLocks noGrp="1"/>
          </p:cNvSpPr>
          <p:nvPr>
            <p:ph sz="half" idx="2"/>
          </p:nvPr>
        </p:nvSpPr>
        <p:spPr>
          <a:xfrm>
            <a:off x="838200" y="3848100"/>
            <a:ext cx="10238014" cy="1371601"/>
          </a:xfrm>
        </p:spPr>
        <p:txBody>
          <a:bodyPr/>
          <a:lstStyle/>
          <a:p>
            <a:pPr marL="2457450" indent="-2457450">
              <a:buNone/>
            </a:pPr>
            <a:r>
              <a:rPr lang="en-US" b="1" dirty="0">
                <a:solidFill>
                  <a:schemeClr val="accent1"/>
                </a:solidFill>
                <a:cs typeface="Calibri bold" panose="020F0702030404030204" pitchFamily="34" charset="0"/>
              </a:rPr>
              <a:t>Disinfection	</a:t>
            </a:r>
            <a:r>
              <a:rPr lang="en-US" dirty="0">
                <a:solidFill>
                  <a:srgbClr val="000000"/>
                </a:solidFill>
              </a:rPr>
              <a:t>Disinfection is a process that kills germs.</a:t>
            </a:r>
            <a:endParaRPr lang="en-US" dirty="0"/>
          </a:p>
        </p:txBody>
      </p:sp>
      <p:sp>
        <p:nvSpPr>
          <p:cNvPr id="3" name="Footer Placeholder 2">
            <a:extLst>
              <a:ext uri="{FF2B5EF4-FFF2-40B4-BE49-F238E27FC236}">
                <a16:creationId xmlns:a16="http://schemas.microsoft.com/office/drawing/2014/main" id="{37961C5F-01CC-4A9C-85C0-89933D40075D}"/>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Why cleaning and disinfection Matter</a:t>
            </a:r>
          </a:p>
        </p:txBody>
      </p:sp>
      <p:sp>
        <p:nvSpPr>
          <p:cNvPr id="2" name="Footer Placeholder 1">
            <a:extLst>
              <a:ext uri="{FF2B5EF4-FFF2-40B4-BE49-F238E27FC236}">
                <a16:creationId xmlns:a16="http://schemas.microsoft.com/office/drawing/2014/main" id="{D9663B67-9519-428D-9DA5-6F3D2908B345}"/>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ED167CB6-FD60-473D-96C6-3E7F9FAAF9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Patients may have weakened immune systems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376351" cy="3575183"/>
          </a:xfrm>
        </p:spPr>
        <p:txBody>
          <a:bodyPr>
            <a:noAutofit/>
          </a:bodyPr>
          <a:lstStyle/>
          <a:p>
            <a:pPr marL="0" lvl="0" indent="0">
              <a:lnSpc>
                <a:spcPct val="90000"/>
              </a:lnSpc>
              <a:buNone/>
            </a:pPr>
            <a:r>
              <a:rPr lang="en-US" b="1" dirty="0"/>
              <a:t>In healthcare, we have patients who are ill or weak. </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lnSpc>
                <a:spcPct val="90000"/>
              </a:lnSpc>
              <a:buNone/>
            </a:pPr>
            <a:r>
              <a:rPr lang="en-US" b="1" dirty="0">
                <a:solidFill>
                  <a:srgbClr val="13619C"/>
                </a:solidFill>
                <a:cs typeface="Calibri bold" panose="020F0702030404030204" pitchFamily="34" charset="0"/>
              </a:rPr>
              <a:t>Why does that matter?</a:t>
            </a:r>
          </a:p>
          <a:p>
            <a:pPr marL="0" indent="0">
              <a:lnSpc>
                <a:spcPct val="90000"/>
              </a:lnSpc>
              <a:buNone/>
            </a:pPr>
            <a:r>
              <a:rPr lang="en-US" dirty="0"/>
              <a:t>Germs are more likely to cause problems in these patients, because their immune defenses may not be the same as someone who is healthy and living at home.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Environmental Cleaning &amp; Disinfection</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t>8</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healthcare environment should be kept clean</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843982"/>
            <a:ext cx="4524632" cy="3575183"/>
          </a:xfrm>
        </p:spPr>
        <p:txBody>
          <a:bodyPr>
            <a:normAutofit/>
          </a:bodyPr>
          <a:lstStyle/>
          <a:p>
            <a:pPr marL="0" lvl="0" indent="0">
              <a:buNone/>
            </a:pPr>
            <a:r>
              <a:rPr lang="en-US" b="1" dirty="0"/>
              <a:t>It is important to keep the healthcare environment clean to stop germs from spreading. </a:t>
            </a:r>
            <a:endParaRPr lang="en-US" dirty="0"/>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1843982"/>
            <a:ext cx="5181600" cy="4118563"/>
          </a:xfrm>
        </p:spPr>
        <p:txBody>
          <a:bodyPr>
            <a:normAutofit/>
          </a:bodyPr>
          <a:lstStyle/>
          <a:p>
            <a:pPr marL="0" indent="0">
              <a:buNone/>
            </a:pPr>
            <a:r>
              <a:rPr lang="en-US" b="1" dirty="0">
                <a:solidFill>
                  <a:srgbClr val="13619C"/>
                </a:solidFill>
                <a:cs typeface="Calibri bold" panose="020F0702030404030204" pitchFamily="34" charset="0"/>
              </a:rPr>
              <a:t>Where and When?</a:t>
            </a:r>
          </a:p>
          <a:p>
            <a:r>
              <a:rPr lang="en-US" dirty="0"/>
              <a:t>Patient Rooms </a:t>
            </a:r>
          </a:p>
          <a:p>
            <a:r>
              <a:rPr lang="en-US" dirty="0"/>
              <a:t>High-touch Surfaces </a:t>
            </a:r>
          </a:p>
          <a:p>
            <a:pPr lvl="1"/>
            <a:r>
              <a:rPr lang="en-US" dirty="0"/>
              <a:t>Bed rails </a:t>
            </a:r>
          </a:p>
          <a:p>
            <a:pPr lvl="1"/>
            <a:r>
              <a:rPr lang="en-US" dirty="0"/>
              <a:t>Keyboards</a:t>
            </a:r>
          </a:p>
          <a:p>
            <a:pPr lvl="1"/>
            <a:r>
              <a:rPr lang="en-US" dirty="0"/>
              <a:t>Light switches</a:t>
            </a:r>
          </a:p>
          <a:p>
            <a:r>
              <a:rPr lang="en-US" dirty="0"/>
              <a:t>Surfaces and objects that often have a lot of germs on them</a:t>
            </a:r>
          </a:p>
          <a:p>
            <a:pPr lvl="1"/>
            <a:r>
              <a:rPr lang="en-US" dirty="0"/>
              <a:t>Toilet seats </a:t>
            </a:r>
          </a:p>
        </p:txBody>
      </p:sp>
      <p:sp>
        <p:nvSpPr>
          <p:cNvPr id="3" name="Footer Placeholder 2">
            <a:extLst>
              <a:ext uri="{FF2B5EF4-FFF2-40B4-BE49-F238E27FC236}">
                <a16:creationId xmlns:a16="http://schemas.microsoft.com/office/drawing/2014/main" id="{C34B870D-0FC5-4647-A295-EE3A7637E4CE}"/>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1EFDE877-4506-4068-8F13-8218AC38D36A}"/>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59479-2ADB-44F2-9953-9C3CB3C4D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03E63-A999-4428-B2B4-E0676FFD030C}">
  <ds:schemaRefs>
    <ds:schemaRef ds:uri="http://purl.org/dc/terms/"/>
    <ds:schemaRef ds:uri="7c162c85-2e33-4418-8d6a-3c9ae40ca8a5"/>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cc8a450b-1a11-4e56-adcc-c88acab015c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13870_PFL_PPE1_Eye_60min_v1</Template>
  <TotalTime>9839</TotalTime>
  <Words>2389</Words>
  <Application>Microsoft Office PowerPoint</Application>
  <PresentationFormat>Widescreen</PresentationFormat>
  <Paragraphs>213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Courier New</vt:lpstr>
      <vt:lpstr>Symbol</vt:lpstr>
      <vt:lpstr>Wingdings</vt:lpstr>
      <vt:lpstr>13780_PFL_PPT_template_Avenir_2-26-21_DRAFT</vt:lpstr>
      <vt:lpstr>Custom Design</vt:lpstr>
      <vt:lpstr>TOPIC 12:  Environmental Cleaning &amp; Disinfection: Why do cleaning and disinfection matter?</vt:lpstr>
      <vt:lpstr>Agenda</vt:lpstr>
      <vt:lpstr>Learning Objectives</vt:lpstr>
      <vt:lpstr>Cleaning and Disinfection: What is the Difference?</vt:lpstr>
      <vt:lpstr>Inside infection control, episode 16: Cleaning? Disinfection? What is the difference?</vt:lpstr>
      <vt:lpstr>Definitions</vt:lpstr>
      <vt:lpstr>Why cleaning and disinfection Matter</vt:lpstr>
      <vt:lpstr>Patients may have weakened immune systems</vt:lpstr>
      <vt:lpstr>The healthcare environment should be kept clean</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 Why do cleaning and disinfection matter?</dc:title>
  <dc:subject>Environmental Cleaning &amp; Disinfection: Why do cleaning and disinfection matter?</dc:subject>
  <dc:creator>Centers for Disease Control and Prevention</dc:creator>
  <cp:keywords>Project Firstline, Infection Control Training, COVID-19, Infection Control, CDC, Multi-Dose Vials, COVID-19 Vaccine, Vaccinations, Vaccination Safety</cp:keywords>
  <cp:lastModifiedBy>Occoquan, Danny</cp:lastModifiedBy>
  <cp:revision>258</cp:revision>
  <dcterms:created xsi:type="dcterms:W3CDTF">2021-01-21T13:57:54Z</dcterms:created>
  <dcterms:modified xsi:type="dcterms:W3CDTF">2021-09-01T21:11:36Z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0x010100EC08FB30066ACD4A84E8A945DA409579</vt:lpwstr>
  </property>
</Properties>
</file>