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97" r:id="rId5"/>
    <p:sldId id="273" r:id="rId6"/>
    <p:sldId id="274" r:id="rId7"/>
    <p:sldId id="298" r:id="rId8"/>
    <p:sldId id="295" r:id="rId9"/>
    <p:sldId id="292" r:id="rId10"/>
    <p:sldId id="290" r:id="rId11"/>
    <p:sldId id="26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initials="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08" autoAdjust="0"/>
  </p:normalViewPr>
  <p:slideViewPr>
    <p:cSldViewPr snapToGrid="0">
      <p:cViewPr varScale="1">
        <p:scale>
          <a:sx n="60" d="100"/>
          <a:sy n="60" d="100"/>
        </p:scale>
        <p:origin x="78" y="9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userId="39b54e8a-75b3-4198-bd57-c5a7d40723ea" providerId="ADAL" clId="{7547FFA2-2EF7-4501-B72A-5AAEE4272145}"/>
    <pc:docChg chg="undo custSel modSld">
      <pc:chgData name="Jacqueline" userId="39b54e8a-75b3-4198-bd57-c5a7d40723ea" providerId="ADAL" clId="{7547FFA2-2EF7-4501-B72A-5AAEE4272145}" dt="2021-08-26T16:54:18.899" v="254" actId="20577"/>
      <pc:docMkLst>
        <pc:docMk/>
      </pc:docMkLst>
      <pc:sldChg chg="modNotesTx">
        <pc:chgData name="Jacqueline" userId="39b54e8a-75b3-4198-bd57-c5a7d40723ea" providerId="ADAL" clId="{7547FFA2-2EF7-4501-B72A-5AAEE4272145}" dt="2021-08-26T16:54:18.899" v="254" actId="20577"/>
        <pc:sldMkLst>
          <pc:docMk/>
          <pc:sldMk cId="3492406701" sldId="298"/>
        </pc:sldMkLst>
      </pc:sldChg>
    </pc:docChg>
  </pc:docChgLst>
  <pc:docChgLst>
    <pc:chgData name="Carter, Danielle (CDC/DDID/NCEZID/DHQP) (CTR)" userId="S::lwu9@cdc.gov::79b899af-cedc-48a8-bc74-ef981c2cddb1" providerId="AD" clId="Web-{90BCB09F-B02F-0000-8FD6-DFD9D3975800}"/>
    <pc:docChg chg="modSld">
      <pc:chgData name="Carter, Danielle (CDC/DDID/NCEZID/DHQP) (CTR)" userId="S::lwu9@cdc.gov::79b899af-cedc-48a8-bc74-ef981c2cddb1" providerId="AD" clId="Web-{90BCB09F-B02F-0000-8FD6-DFD9D3975800}" dt="2021-03-03T19:42:32.508" v="5"/>
      <pc:docMkLst>
        <pc:docMk/>
      </pc:docMkLst>
      <pc:sldChg chg="addSp delSp modSp">
        <pc:chgData name="Carter, Danielle (CDC/DDID/NCEZID/DHQP) (CTR)" userId="S::lwu9@cdc.gov::79b899af-cedc-48a8-bc74-ef981c2cddb1" providerId="AD" clId="Web-{90BCB09F-B02F-0000-8FD6-DFD9D3975800}" dt="2021-03-03T19:42:32.508" v="5"/>
        <pc:sldMkLst>
          <pc:docMk/>
          <pc:sldMk cId="4206241298" sldId="297"/>
        </pc:sldMkLst>
        <pc:picChg chg="add mod">
          <ac:chgData name="Carter, Danielle (CDC/DDID/NCEZID/DHQP) (CTR)" userId="S::lwu9@cdc.gov::79b899af-cedc-48a8-bc74-ef981c2cddb1" providerId="AD" clId="Web-{90BCB09F-B02F-0000-8FD6-DFD9D3975800}" dt="2021-03-03T19:42:32.508" v="5"/>
          <ac:picMkLst>
            <pc:docMk/>
            <pc:sldMk cId="4206241298" sldId="297"/>
            <ac:picMk id="2" creationId="{551B06AF-A2F6-4938-BC56-706046922AD1}"/>
          </ac:picMkLst>
        </pc:picChg>
        <pc:picChg chg="del">
          <ac:chgData name="Carter, Danielle (CDC/DDID/NCEZID/DHQP) (CTR)" userId="S::lwu9@cdc.gov::79b899af-cedc-48a8-bc74-ef981c2cddb1" providerId="AD" clId="Web-{90BCB09F-B02F-0000-8FD6-DFD9D3975800}" dt="2021-03-03T19:41:47.321" v="0"/>
          <ac:picMkLst>
            <pc:docMk/>
            <pc:sldMk cId="4206241298" sldId="297"/>
            <ac:picMk id="4" creationId="{724CC03B-DD86-4497-B49B-6A64A941F894}"/>
          </ac:picMkLst>
        </pc:picChg>
      </pc:sldChg>
    </pc:docChg>
  </pc:docChgLst>
  <pc:docChgLst>
    <pc:chgData name="Woodring, Jacqueline M. (CDC/DDID/NCEZID/DHQP)" userId="39b54e8a-75b3-4198-bd57-c5a7d40723ea" providerId="ADAL" clId="{EF693A10-6C78-4B0E-9EDD-8D4279966CB9}"/>
    <pc:docChg chg="modSld">
      <pc:chgData name="Woodring, Jacqueline M. (CDC/DDID/NCEZID/DHQP)" userId="39b54e8a-75b3-4198-bd57-c5a7d40723ea" providerId="ADAL" clId="{EF693A10-6C78-4B0E-9EDD-8D4279966CB9}" dt="2021-05-28T19:16:17.948" v="6" actId="14826"/>
      <pc:docMkLst>
        <pc:docMk/>
      </pc:docMkLst>
      <pc:sldChg chg="modSp">
        <pc:chgData name="Woodring, Jacqueline M. (CDC/DDID/NCEZID/DHQP)" userId="39b54e8a-75b3-4198-bd57-c5a7d40723ea" providerId="ADAL" clId="{EF693A10-6C78-4B0E-9EDD-8D4279966CB9}" dt="2021-05-28T19:16:17.948" v="6" actId="14826"/>
        <pc:sldMkLst>
          <pc:docMk/>
          <pc:sldMk cId="2927968747" sldId="266"/>
        </pc:sldMkLst>
        <pc:picChg chg="mod">
          <ac:chgData name="Woodring, Jacqueline M. (CDC/DDID/NCEZID/DHQP)" userId="39b54e8a-75b3-4198-bd57-c5a7d40723ea" providerId="ADAL" clId="{EF693A10-6C78-4B0E-9EDD-8D4279966CB9}" dt="2021-05-28T19:16:17.948" v="6" actId="14826"/>
          <ac:picMkLst>
            <pc:docMk/>
            <pc:sldMk cId="2927968747" sldId="266"/>
            <ac:picMk id="12" creationId="{DE2C3628-4463-47B5-BD3C-35C0530511C8}"/>
          </ac:picMkLst>
        </pc:picChg>
      </pc:sldChg>
      <pc:sldChg chg="modSp">
        <pc:chgData name="Woodring, Jacqueline M. (CDC/DDID/NCEZID/DHQP)" userId="39b54e8a-75b3-4198-bd57-c5a7d40723ea" providerId="ADAL" clId="{EF693A10-6C78-4B0E-9EDD-8D4279966CB9}" dt="2021-05-28T19:14:58.448" v="0" actId="14826"/>
        <pc:sldMkLst>
          <pc:docMk/>
          <pc:sldMk cId="1657472180" sldId="273"/>
        </pc:sldMkLst>
        <pc:picChg chg="mod">
          <ac:chgData name="Woodring, Jacqueline M. (CDC/DDID/NCEZID/DHQP)" userId="39b54e8a-75b3-4198-bd57-c5a7d40723ea" providerId="ADAL" clId="{EF693A10-6C78-4B0E-9EDD-8D4279966CB9}" dt="2021-05-28T19:14:58.448" v="0" actId="14826"/>
          <ac:picMkLst>
            <pc:docMk/>
            <pc:sldMk cId="1657472180" sldId="273"/>
            <ac:picMk id="8" creationId="{909823B6-D8D8-4A79-A29C-C6314C0F0861}"/>
          </ac:picMkLst>
        </pc:picChg>
      </pc:sldChg>
      <pc:sldChg chg="modSp">
        <pc:chgData name="Woodring, Jacqueline M. (CDC/DDID/NCEZID/DHQP)" userId="39b54e8a-75b3-4198-bd57-c5a7d40723ea" providerId="ADAL" clId="{EF693A10-6C78-4B0E-9EDD-8D4279966CB9}" dt="2021-05-28T19:15:05.354" v="1" actId="14826"/>
        <pc:sldMkLst>
          <pc:docMk/>
          <pc:sldMk cId="1420175651" sldId="274"/>
        </pc:sldMkLst>
        <pc:picChg chg="mod">
          <ac:chgData name="Woodring, Jacqueline M. (CDC/DDID/NCEZID/DHQP)" userId="39b54e8a-75b3-4198-bd57-c5a7d40723ea" providerId="ADAL" clId="{EF693A10-6C78-4B0E-9EDD-8D4279966CB9}" dt="2021-05-28T19:15:05.354" v="1" actId="14826"/>
          <ac:picMkLst>
            <pc:docMk/>
            <pc:sldMk cId="1420175651" sldId="274"/>
            <ac:picMk id="9" creationId="{D36F0E1A-4484-4BDA-B2F7-30338DC51BBD}"/>
          </ac:picMkLst>
        </pc:picChg>
      </pc:sldChg>
      <pc:sldChg chg="modSp">
        <pc:chgData name="Woodring, Jacqueline M. (CDC/DDID/NCEZID/DHQP)" userId="39b54e8a-75b3-4198-bd57-c5a7d40723ea" providerId="ADAL" clId="{EF693A10-6C78-4B0E-9EDD-8D4279966CB9}" dt="2021-05-28T19:16:12.228" v="5" actId="14826"/>
        <pc:sldMkLst>
          <pc:docMk/>
          <pc:sldMk cId="765677078" sldId="290"/>
        </pc:sldMkLst>
        <pc:picChg chg="mod">
          <ac:chgData name="Woodring, Jacqueline M. (CDC/DDID/NCEZID/DHQP)" userId="39b54e8a-75b3-4198-bd57-c5a7d40723ea" providerId="ADAL" clId="{EF693A10-6C78-4B0E-9EDD-8D4279966CB9}" dt="2021-05-28T19:16:12.228" v="5" actId="14826"/>
          <ac:picMkLst>
            <pc:docMk/>
            <pc:sldMk cId="765677078" sldId="290"/>
            <ac:picMk id="15" creationId="{CF6A9CED-707A-4F01-80EA-683E97650851}"/>
          </ac:picMkLst>
        </pc:picChg>
      </pc:sldChg>
      <pc:sldChg chg="modSp">
        <pc:chgData name="Woodring, Jacqueline M. (CDC/DDID/NCEZID/DHQP)" userId="39b54e8a-75b3-4198-bd57-c5a7d40723ea" providerId="ADAL" clId="{EF693A10-6C78-4B0E-9EDD-8D4279966CB9}" dt="2021-05-28T19:16:05.290" v="4" actId="14826"/>
        <pc:sldMkLst>
          <pc:docMk/>
          <pc:sldMk cId="3476217523" sldId="292"/>
        </pc:sldMkLst>
        <pc:picChg chg="mod">
          <ac:chgData name="Woodring, Jacqueline M. (CDC/DDID/NCEZID/DHQP)" userId="39b54e8a-75b3-4198-bd57-c5a7d40723ea" providerId="ADAL" clId="{EF693A10-6C78-4B0E-9EDD-8D4279966CB9}" dt="2021-05-28T19:16:05.290" v="4" actId="14826"/>
          <ac:picMkLst>
            <pc:docMk/>
            <pc:sldMk cId="3476217523" sldId="292"/>
            <ac:picMk id="11" creationId="{C435CDBC-CF95-4E4C-AEB1-80477DEC52B4}"/>
          </ac:picMkLst>
        </pc:picChg>
      </pc:sldChg>
      <pc:sldChg chg="modSp">
        <pc:chgData name="Woodring, Jacqueline M. (CDC/DDID/NCEZID/DHQP)" userId="39b54e8a-75b3-4198-bd57-c5a7d40723ea" providerId="ADAL" clId="{EF693A10-6C78-4B0E-9EDD-8D4279966CB9}" dt="2021-05-28T19:15:56.288" v="3" actId="14826"/>
        <pc:sldMkLst>
          <pc:docMk/>
          <pc:sldMk cId="2940412448" sldId="295"/>
        </pc:sldMkLst>
        <pc:picChg chg="mod">
          <ac:chgData name="Woodring, Jacqueline M. (CDC/DDID/NCEZID/DHQP)" userId="39b54e8a-75b3-4198-bd57-c5a7d40723ea" providerId="ADAL" clId="{EF693A10-6C78-4B0E-9EDD-8D4279966CB9}" dt="2021-05-28T19:15:56.288" v="3" actId="14826"/>
          <ac:picMkLst>
            <pc:docMk/>
            <pc:sldMk cId="2940412448" sldId="295"/>
            <ac:picMk id="16" creationId="{D8AB202B-E5B9-4E70-9596-4715CCD1CB38}"/>
          </ac:picMkLst>
        </pc:picChg>
      </pc:sldChg>
      <pc:sldChg chg="modSp">
        <pc:chgData name="Woodring, Jacqueline M. (CDC/DDID/NCEZID/DHQP)" userId="39b54e8a-75b3-4198-bd57-c5a7d40723ea" providerId="ADAL" clId="{EF693A10-6C78-4B0E-9EDD-8D4279966CB9}" dt="2021-05-28T19:15:14.334" v="2" actId="14826"/>
        <pc:sldMkLst>
          <pc:docMk/>
          <pc:sldMk cId="3492406701" sldId="298"/>
        </pc:sldMkLst>
        <pc:picChg chg="mod">
          <ac:chgData name="Woodring, Jacqueline M. (CDC/DDID/NCEZID/DHQP)" userId="39b54e8a-75b3-4198-bd57-c5a7d40723ea" providerId="ADAL" clId="{EF693A10-6C78-4B0E-9EDD-8D4279966CB9}" dt="2021-05-28T19:15:14.334" v="2" actId="14826"/>
          <ac:picMkLst>
            <pc:docMk/>
            <pc:sldMk cId="3492406701" sldId="298"/>
            <ac:picMk id="5" creationId="{E06DDB44-7483-4CB5-B2F9-97DFB9A87528}"/>
          </ac:picMkLst>
        </pc:picChg>
      </pc:sldChg>
    </pc:docChg>
  </pc:docChgLst>
  <pc:docChgLst>
    <pc:chgData name="Woodring, Jacqueline M. (CDC/DDID/NCEZID/DHQP)" userId="39b54e8a-75b3-4198-bd57-c5a7d40723ea" providerId="ADAL" clId="{7547FFA2-2EF7-4501-B72A-5AAEE4272145}"/>
    <pc:docChg chg="undo custSel modSld">
      <pc:chgData name="Woodring, Jacqueline M. (CDC/DDID/NCEZID/DHQP)" userId="39b54e8a-75b3-4198-bd57-c5a7d40723ea" providerId="ADAL" clId="{7547FFA2-2EF7-4501-B72A-5AAEE4272145}" dt="2021-08-31T16:25:02.672" v="14" actId="14"/>
      <pc:docMkLst>
        <pc:docMk/>
      </pc:docMkLst>
      <pc:sldChg chg="modNotesTx">
        <pc:chgData name="Woodring, Jacqueline M. (CDC/DDID/NCEZID/DHQP)" userId="39b54e8a-75b3-4198-bd57-c5a7d40723ea" providerId="ADAL" clId="{7547FFA2-2EF7-4501-B72A-5AAEE4272145}" dt="2021-08-31T16:25:02.672" v="14" actId="14"/>
        <pc:sldMkLst>
          <pc:docMk/>
          <pc:sldMk cId="3492406701" sldId="298"/>
        </pc:sldMkLst>
      </pc:sldChg>
    </pc:docChg>
  </pc:docChgLst>
  <pc:docChgLst>
    <pc:chgData name="Kendra" userId="3112a3a8-8cbb-4d5b-96ee-72aa1ab53303" providerId="ADAL" clId="{262A5162-56C8-454E-A3D3-333A31B6D4BC}"/>
    <pc:docChg chg="custSel modSld">
      <pc:chgData name="Kendra" userId="3112a3a8-8cbb-4d5b-96ee-72aa1ab53303" providerId="ADAL" clId="{262A5162-56C8-454E-A3D3-333A31B6D4BC}" dt="2021-03-02T01:17:43.342" v="4" actId="1589"/>
      <pc:docMkLst>
        <pc:docMk/>
      </pc:docMkLst>
      <pc:sldChg chg="addCm modCm">
        <pc:chgData name="Kendra" userId="3112a3a8-8cbb-4d5b-96ee-72aa1ab53303" providerId="ADAL" clId="{262A5162-56C8-454E-A3D3-333A31B6D4BC}" dt="2021-03-02T01:17:43.342" v="4" actId="1589"/>
        <pc:sldMkLst>
          <pc:docMk/>
          <pc:sldMk cId="2940412448" sldId="295"/>
        </pc:sldMkLst>
      </pc:sldChg>
    </pc:docChg>
  </pc:docChgLst>
  <pc:docChgLst>
    <pc:chgData name="Anna" userId="79b899af-cedc-48a8-bc74-ef981c2cddb1" providerId="ADAL" clId="{4F35041A-C6BA-458F-AA9B-C7B53AA0ED2C}"/>
    <pc:docChg chg="custSel modSld">
      <pc:chgData name="Anna" userId="79b899af-cedc-48a8-bc74-ef981c2cddb1" providerId="ADAL" clId="{4F35041A-C6BA-458F-AA9B-C7B53AA0ED2C}" dt="2021-03-03T21:21:16.225" v="166" actId="1592"/>
      <pc:docMkLst>
        <pc:docMk/>
      </pc:docMkLst>
      <pc:sldChg chg="modSp mod delCm">
        <pc:chgData name="Anna" userId="79b899af-cedc-48a8-bc74-ef981c2cddb1" providerId="ADAL" clId="{4F35041A-C6BA-458F-AA9B-C7B53AA0ED2C}" dt="2021-03-03T21:21:16.225" v="166" actId="1592"/>
        <pc:sldMkLst>
          <pc:docMk/>
          <pc:sldMk cId="2940412448" sldId="295"/>
        </pc:sldMkLst>
        <pc:spChg chg="mod">
          <ac:chgData name="Anna" userId="79b899af-cedc-48a8-bc74-ef981c2cddb1" providerId="ADAL" clId="{4F35041A-C6BA-458F-AA9B-C7B53AA0ED2C}" dt="2021-03-03T19:47:18.168" v="163" actId="20577"/>
          <ac:spMkLst>
            <pc:docMk/>
            <pc:sldMk cId="2940412448" sldId="295"/>
            <ac:spMk id="3" creationId="{80DDD973-9327-4212-9D8D-25DDA8060921}"/>
          </ac:spMkLst>
        </pc:spChg>
      </pc:sldChg>
      <pc:sldChg chg="modSp mod">
        <pc:chgData name="Anna" userId="79b899af-cedc-48a8-bc74-ef981c2cddb1" providerId="ADAL" clId="{4F35041A-C6BA-458F-AA9B-C7B53AA0ED2C}" dt="2021-03-03T19:49:18.472" v="165" actId="962"/>
        <pc:sldMkLst>
          <pc:docMk/>
          <pc:sldMk cId="4206241298" sldId="297"/>
        </pc:sldMkLst>
        <pc:picChg chg="mod">
          <ac:chgData name="Anna" userId="79b899af-cedc-48a8-bc74-ef981c2cddb1" providerId="ADAL" clId="{4F35041A-C6BA-458F-AA9B-C7B53AA0ED2C}" dt="2021-03-03T19:49:18.472" v="165" actId="962"/>
          <ac:picMkLst>
            <pc:docMk/>
            <pc:sldMk cId="4206241298" sldId="297"/>
            <ac:picMk id="2" creationId="{551B06AF-A2F6-4938-BC56-706046922A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9C5F4-7477-4CF8-928E-3CD43DC496FA}"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0ADA8-33D1-4CA2-B2E9-B5FCD4CF3725}" type="slidenum">
              <a:rPr lang="en-US" smtClean="0"/>
              <a:t>‹#›</a:t>
            </a:fld>
            <a:endParaRPr lang="en-US"/>
          </a:p>
        </p:txBody>
      </p:sp>
    </p:spTree>
    <p:extLst>
      <p:ext uri="{BB962C8B-B14F-4D97-AF65-F5344CB8AC3E}">
        <p14:creationId xmlns:p14="http://schemas.microsoft.com/office/powerpoint/2010/main" val="417907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tLgq4fsVv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Los participantes inician la sesión y se acomodan.</a:t>
            </a:r>
          </a:p>
          <a:p>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1</a:t>
            </a:fld>
            <a:endParaRPr lang="en-US"/>
          </a:p>
        </p:txBody>
      </p:sp>
    </p:spTree>
    <p:extLst>
      <p:ext uri="{BB962C8B-B14F-4D97-AF65-F5344CB8AC3E}">
        <p14:creationId xmlns:p14="http://schemas.microsoft.com/office/powerpoint/2010/main" val="40554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Gracias por acompañarnos en este segmento de la reunión de hoy. Durante las próximas reuniones, dedicaremos un tiempo a algunos segmentos breves de 10 minutos sobre el control de infecciones. A medida que avancemos, veremos juntos algunos videos cortos y pensaremos en nuestro trabajo diario. La sesión de hoy será muy general, pero en futuras sesiones profundizaremos en los detalles del control de infecciones”.</a:t>
            </a:r>
          </a:p>
          <a:p>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2</a:t>
            </a:fld>
            <a:endParaRPr lang="en-US"/>
          </a:p>
        </p:txBody>
      </p:sp>
    </p:spTree>
    <p:extLst>
      <p:ext uri="{BB962C8B-B14F-4D97-AF65-F5344CB8AC3E}">
        <p14:creationId xmlns:p14="http://schemas.microsoft.com/office/powerpoint/2010/main" val="318285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“Como solo tenemos 10 minutos juntos, comencemos. Quisiera comenzar con una pregunta. </a:t>
            </a:r>
            <a:r>
              <a:rPr lang="es-US" sz="1200" b="1" i="0" strike="noStrike" cap="none" spc="0" baseline="0" dirty="0">
                <a:solidFill>
                  <a:srgbClr val="000000"/>
                </a:solidFill>
                <a:effectLst/>
                <a:latin typeface="Calibri"/>
                <a:ea typeface="Calibri"/>
                <a:cs typeface="Calibri"/>
              </a:rPr>
              <a:t>¿Por qué, </a:t>
            </a:r>
            <a:r>
              <a:rPr lang="es-US" sz="1200" b="1" i="1" strike="noStrike" cap="none" spc="0" baseline="0" dirty="0">
                <a:solidFill>
                  <a:srgbClr val="000000"/>
                </a:solidFill>
                <a:effectLst/>
                <a:latin typeface="Calibri"/>
                <a:ea typeface="Calibri"/>
                <a:cs typeface="Calibri"/>
              </a:rPr>
              <a:t>personalmente</a:t>
            </a:r>
            <a:r>
              <a:rPr lang="es-US" sz="1200" b="1" i="0" strike="noStrike" cap="none" spc="0" baseline="0" dirty="0">
                <a:solidFill>
                  <a:srgbClr val="000000"/>
                </a:solidFill>
                <a:effectLst/>
                <a:latin typeface="Calibri"/>
                <a:ea typeface="Calibri"/>
                <a:cs typeface="Calibri"/>
              </a:rPr>
              <a:t>, realizan control de infecciones? </a:t>
            </a:r>
            <a:r>
              <a:rPr lang="es-US" sz="1200" b="0" i="0" strike="noStrike" cap="none" spc="0" baseline="0" dirty="0">
                <a:solidFill>
                  <a:srgbClr val="000000"/>
                </a:solidFill>
                <a:effectLst/>
                <a:latin typeface="Calibri"/>
                <a:ea typeface="Calibri"/>
                <a:cs typeface="Calibri"/>
              </a:rPr>
              <a:t>Quisiera mostrarles un breve video de una médica de los CDC que habla sobre esto. Mientras vemos el siguiente video, los invito a pensar en esta pregunta y a escribir sus respuestas en el chat. El control de infecciones es importante por muchas razones”.</a:t>
            </a:r>
          </a:p>
          <a:p>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3</a:t>
            </a:fld>
            <a:endParaRPr lang="en-US"/>
          </a:p>
        </p:txBody>
      </p:sp>
    </p:spTree>
    <p:extLst>
      <p:ext uri="{BB962C8B-B14F-4D97-AF65-F5344CB8AC3E}">
        <p14:creationId xmlns:p14="http://schemas.microsoft.com/office/powerpoint/2010/main" val="78701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Acceder al video aquí: </a:t>
            </a:r>
          </a:p>
          <a:p>
            <a:pPr marL="0" marR="0" lvl="0" indent="0" algn="l" defTabSz="914400" rtl="0" eaLnBrk="1" fontAlgn="auto" latinLnBrk="0" hangingPunct="1">
              <a:lnSpc>
                <a:spcPct val="100000"/>
              </a:lnSpc>
              <a:spcBef>
                <a:spcPct val="0"/>
              </a:spcBef>
              <a:spcAft>
                <a:spcPct val="0"/>
              </a:spcAft>
              <a:buClrTx/>
              <a:buSzTx/>
              <a:buFontTx/>
              <a:buNone/>
              <a:defRPr/>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https://www.youtube.com/watch?v=atLgq4fsVvo</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US" sz="1200" b="0" i="0" u="sng" strike="noStrike" cap="none" spc="0" baseline="0" dirty="0">
              <a:solidFill>
                <a:srgbClr val="000000"/>
              </a:solidFill>
              <a:effectLst/>
              <a:uFill>
                <a:solidFill>
                  <a:srgbClr val="000000"/>
                </a:solidFill>
              </a:u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dirty="0" smtClean="0">
                <a:effectLst/>
                <a:latin typeface="Segoe UI" panose="020B0502040204020203" pitchFamily="34" charset="0"/>
              </a:rPr>
              <a:t>Los videos están en inglés, pero para activar los subtítulos en español en YouTube, sigan los siguientes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dirty="0" smtClean="0">
                <a:effectLst/>
                <a:latin typeface="Segoe UI" panose="020B0502040204020203" pitchFamily="34" charset="0"/>
              </a:rPr>
              <a:t>•	Hagan clic en el botón que dice "CC", "</a:t>
            </a:r>
            <a:r>
              <a:rPr lang="es-ES" sz="2800" b="0" i="0" dirty="0" err="1" smtClean="0">
                <a:effectLst/>
                <a:latin typeface="Segoe UI" panose="020B0502040204020203" pitchFamily="34" charset="0"/>
              </a:rPr>
              <a:t>subtitles</a:t>
            </a:r>
            <a:r>
              <a:rPr lang="es-ES" sz="2800" b="0" i="0" dirty="0" smtClean="0">
                <a:effectLst/>
                <a:latin typeface="Segoe UI" panose="020B0502040204020203" pitchFamily="34" charset="0"/>
              </a:rPr>
              <a:t>/</a:t>
            </a:r>
            <a:r>
              <a:rPr lang="es-ES" sz="2800" b="0" i="0" dirty="0" err="1" smtClean="0">
                <a:effectLst/>
                <a:latin typeface="Segoe UI" panose="020B0502040204020203" pitchFamily="34" charset="0"/>
              </a:rPr>
              <a:t>closed</a:t>
            </a:r>
            <a:r>
              <a:rPr lang="es-ES" sz="2800" b="0" i="0" dirty="0" smtClean="0">
                <a:effectLst/>
                <a:latin typeface="Segoe UI" panose="020B0502040204020203" pitchFamily="34" charset="0"/>
              </a:rPr>
              <a:t> </a:t>
            </a:r>
            <a:r>
              <a:rPr lang="es-ES" sz="2800" b="0" i="0" dirty="0" err="1" smtClean="0">
                <a:effectLst/>
                <a:latin typeface="Segoe UI" panose="020B0502040204020203" pitchFamily="34" charset="0"/>
              </a:rPr>
              <a:t>captioning</a:t>
            </a:r>
            <a:r>
              <a:rPr lang="es-ES" sz="2800" b="0" i="0" dirty="0" smtClean="0">
                <a:effectLst/>
                <a:latin typeface="Segoe UI" panose="020B0502040204020203" pitchFamily="34" charset="0"/>
              </a:rPr>
              <a:t>", para activar los subtítulos.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dirty="0" smtClean="0">
                <a:effectLst/>
                <a:latin typeface="Segoe UI" panose="020B0502040204020203" pitchFamily="34" charset="0"/>
              </a:rPr>
              <a:t>•	Hagan clic en “</a:t>
            </a:r>
            <a:r>
              <a:rPr lang="es-ES" sz="2800" b="0" i="0" dirty="0" err="1" smtClean="0">
                <a:effectLst/>
                <a:latin typeface="Segoe UI" panose="020B0502040204020203" pitchFamily="34" charset="0"/>
              </a:rPr>
              <a:t>settings</a:t>
            </a:r>
            <a:r>
              <a:rPr lang="es-ES" sz="2800" b="0" i="0" dirty="0" smtClean="0">
                <a:effectLst/>
                <a:latin typeface="Segoe UI" panose="020B0502040204020203" pitchFamily="34" charset="0"/>
              </a:rPr>
              <a:t>” que está a la derecha del botón de "</a:t>
            </a:r>
            <a:r>
              <a:rPr lang="es-ES" sz="2800" b="0" i="0" dirty="0" err="1" smtClean="0">
                <a:effectLst/>
                <a:latin typeface="Segoe UI" panose="020B0502040204020203" pitchFamily="34" charset="0"/>
              </a:rPr>
              <a:t>closed</a:t>
            </a:r>
            <a:r>
              <a:rPr lang="es-ES" sz="2800" b="0" i="0" dirty="0" smtClean="0">
                <a:effectLst/>
                <a:latin typeface="Segoe UI" panose="020B0502040204020203" pitchFamily="34" charset="0"/>
              </a:rPr>
              <a:t> </a:t>
            </a:r>
            <a:r>
              <a:rPr lang="es-ES" sz="2800" b="0" i="0" dirty="0" err="1" smtClean="0">
                <a:effectLst/>
                <a:latin typeface="Segoe UI" panose="020B0502040204020203" pitchFamily="34" charset="0"/>
              </a:rPr>
              <a:t>captioning</a:t>
            </a:r>
            <a:r>
              <a:rPr lang="es-ES" sz="2800" b="0" i="0" dirty="0" smtClean="0">
                <a:effectLst/>
                <a:latin typeface="Segoe UI" panose="020B0502040204020203" pitchFamily="34" charset="0"/>
              </a:rPr>
              <a:t>" (CC).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dirty="0" smtClean="0">
                <a:effectLst/>
                <a:latin typeface="Segoe UI" panose="020B0502040204020203" pitchFamily="34" charset="0"/>
              </a:rPr>
              <a:t>•	Hagan clic en “</a:t>
            </a:r>
            <a:r>
              <a:rPr lang="es-ES" sz="2800" b="0" i="0" dirty="0" err="1" smtClean="0">
                <a:effectLst/>
                <a:latin typeface="Segoe UI" panose="020B0502040204020203" pitchFamily="34" charset="0"/>
              </a:rPr>
              <a:t>Subtitles</a:t>
            </a:r>
            <a:r>
              <a:rPr lang="es-ES" sz="2800" b="0" i="0" dirty="0" smtClean="0">
                <a:effectLst/>
                <a:latin typeface="Segoe UI" panose="020B0502040204020203" pitchFamily="34" charset="0"/>
              </a:rPr>
              <a:t>/CC”.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dirty="0" smtClean="0">
                <a:effectLst/>
                <a:latin typeface="Segoe UI" panose="020B0502040204020203" pitchFamily="34" charset="0"/>
              </a:rPr>
              <a:t>•	Hagan clic en “</a:t>
            </a:r>
            <a:r>
              <a:rPr lang="es-ES" sz="2800" b="0" i="0" dirty="0" err="1" smtClean="0">
                <a:effectLst/>
                <a:latin typeface="Segoe UI" panose="020B0502040204020203" pitchFamily="34" charset="0"/>
              </a:rPr>
              <a:t>Autotranslate</a:t>
            </a:r>
            <a:r>
              <a:rPr lang="es-ES" sz="2800" b="0" i="0" dirty="0" smtClean="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smtClean="0">
                <a:effectLst/>
                <a:latin typeface="Segoe UI" panose="020B0502040204020203" pitchFamily="34" charset="0"/>
              </a:rPr>
              <a:t>•	Seleccionen “Spanish” de la lista de idiomas disponibles.</a:t>
            </a:r>
          </a:p>
          <a:p>
            <a:pPr marL="0" indent="0">
              <a:buNone/>
            </a:pPr>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4</a:t>
            </a:fld>
            <a:endParaRPr lang="en-US"/>
          </a:p>
        </p:txBody>
      </p:sp>
    </p:spTree>
    <p:extLst>
      <p:ext uri="{BB962C8B-B14F-4D97-AF65-F5344CB8AC3E}">
        <p14:creationId xmlns:p14="http://schemas.microsoft.com/office/powerpoint/2010/main" val="396765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“Veo algunas respuestas excelentes a la pregunta en el chat. El control de infecciones es importante por todos estos motivos. Participamos en estrategias de control de infecciones para mantener a todos seguros y saludables. En su folleto del participante, se enumeran más mensajes clave de hoy.</a:t>
            </a:r>
          </a:p>
          <a:p>
            <a:r>
              <a:rPr lang="es-US" sz="1200" b="0" i="0" strike="noStrike" cap="none" spc="0" baseline="0" dirty="0">
                <a:solidFill>
                  <a:srgbClr val="000000"/>
                </a:solidFill>
                <a:effectLst/>
                <a:latin typeface="Calibri"/>
                <a:ea typeface="Calibri"/>
                <a:cs typeface="Calibri"/>
              </a:rPr>
              <a:t>“El Proyecto Firstline tiene como objetivo explicar los ‘porqués’ del control de infecciones, los motivos de la orientación actual y darnos a todos la oportunidad de obtener respuestas a nuestras propias preguntas. </a:t>
            </a:r>
            <a:r>
              <a:rPr lang="es-US" sz="1200" b="1" i="0" strike="noStrike" cap="none" spc="0" baseline="0" dirty="0">
                <a:solidFill>
                  <a:srgbClr val="000000"/>
                </a:solidFill>
                <a:effectLst/>
                <a:latin typeface="Calibri"/>
                <a:ea typeface="Calibri"/>
                <a:cs typeface="Calibri"/>
              </a:rPr>
              <a:t>Entonces, ¿qué preguntas tienen? </a:t>
            </a:r>
            <a:r>
              <a:rPr lang="es-US" sz="1200" b="0" i="0" strike="noStrike" cap="none" spc="0" baseline="0" dirty="0">
                <a:solidFill>
                  <a:srgbClr val="000000"/>
                </a:solidFill>
                <a:effectLst/>
                <a:latin typeface="Calibri"/>
                <a:ea typeface="Calibri"/>
                <a:cs typeface="Calibri"/>
              </a:rPr>
              <a:t>Esta diapositiva muestra algunos de los temas que trataremos en las próximas sesiones. Si tienen preguntas sobre cualquier tema relacionado con el control de infecciones en el trabajo, escríbanlas en el chat. Los CDC están recopilando preguntas de los trabajadores de primera línea para incluirlas en futuros episodios de video y materiales de capacitación. Queremos asegurarnos de que sus voces se escuchen y, después de la sesión de hoy, enviaré las preguntas de nuestro grupo a los CDC”.</a:t>
            </a:r>
          </a:p>
          <a:p>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5</a:t>
            </a:fld>
            <a:endParaRPr lang="en-US"/>
          </a:p>
        </p:txBody>
      </p:sp>
    </p:spTree>
    <p:extLst>
      <p:ext uri="{BB962C8B-B14F-4D97-AF65-F5344CB8AC3E}">
        <p14:creationId xmlns:p14="http://schemas.microsoft.com/office/powerpoint/2010/main" val="262875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rPr>
              <a:t>Guion de ejemplo</a:t>
            </a:r>
          </a:p>
          <a:p>
            <a:r>
              <a:rPr lang="es-US" sz="1200" b="0" i="0" strike="noStrike" cap="none" spc="0" baseline="0">
                <a:solidFill>
                  <a:srgbClr val="000000"/>
                </a:solidFill>
                <a:effectLst/>
                <a:latin typeface="Calibri"/>
                <a:ea typeface="Calibri"/>
                <a:cs typeface="Calibri"/>
              </a:rPr>
              <a:t>“Antes de cerrar hoy, me gustaría señalar que se les ha entregado un folleto del participante con los objetivos de aprendizaje y mensajes clave de cada sesión, así como un espacio para escribir. No duden en usar este espacio para reflexionar más sobre la sesión de hoy. El folleto es para ustedes”.</a:t>
            </a:r>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6</a:t>
            </a:fld>
            <a:endParaRPr lang="en-US"/>
          </a:p>
        </p:txBody>
      </p:sp>
    </p:spTree>
    <p:extLst>
      <p:ext uri="{BB962C8B-B14F-4D97-AF65-F5344CB8AC3E}">
        <p14:creationId xmlns:p14="http://schemas.microsoft.com/office/powerpoint/2010/main" val="271297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analizaremos un poco algunos conceptos básicos de microbiología, cómo actúan los virus y cómo el COVID-19 nos enferma. Mientras tanto, pueden seguir explorando estos temas por su cuenta usando los recursos de esta diapositiva. También, pueden seguirnos en las redes sociales. Por último, me gustaría compartir un pequeño regalo de bienvenida como agradecimiento por participar hoy”.</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Distribuir digitalmente el afiche “El Proyecto Firstline es para usted”</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7</a:t>
            </a:fld>
            <a:endParaRPr lang="en-US"/>
          </a:p>
        </p:txBody>
      </p:sp>
    </p:spTree>
    <p:extLst>
      <p:ext uri="{BB962C8B-B14F-4D97-AF65-F5344CB8AC3E}">
        <p14:creationId xmlns:p14="http://schemas.microsoft.com/office/powerpoint/2010/main" val="245994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8</a:t>
            </a:fld>
            <a:endParaRPr lang="en-US"/>
          </a:p>
        </p:txBody>
      </p:sp>
    </p:spTree>
    <p:extLst>
      <p:ext uri="{BB962C8B-B14F-4D97-AF65-F5344CB8AC3E}">
        <p14:creationId xmlns:p14="http://schemas.microsoft.com/office/powerpoint/2010/main" val="113972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xmlns="" id="{42EC680F-9E7D-428C-8BFE-11727A124B69}"/>
              </a:ext>
            </a:extLst>
          </p:cNvPr>
          <p:cNvSpPr txBox="1">
            <a:spLocks noGrp="1"/>
          </p:cNvSpPr>
          <p:nvPr>
            <p:ph type="title" idx="4294967295"/>
          </p:nvPr>
        </p:nvSpPr>
        <p:spPr>
          <a:xfrm>
            <a:off x="1865744" y="5862994"/>
            <a:ext cx="8248073" cy="106680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US" sz="3200" b="1" i="0" strike="noStrike" cap="none" spc="0" baseline="0">
                <a:solidFill>
                  <a:srgbClr val="2F5597"/>
                </a:solidFill>
                <a:effectLst/>
                <a:latin typeface="Calibri"/>
                <a:ea typeface="Calibri"/>
                <a:cs typeface="Calibri"/>
              </a:rPr>
              <a:t>Tema 1: El concepto del control de infecciones</a:t>
            </a:r>
          </a:p>
          <a:p>
            <a:pPr marL="0" marR="0" lvl="0" indent="0" algn="ctr" defTabSz="914400" rtl="0" eaLnBrk="1" fontAlgn="auto" latinLnBrk="0" hangingPunct="1">
              <a:lnSpc>
                <a:spcPct val="100000"/>
              </a:lnSpc>
              <a:spcBef>
                <a:spcPct val="0"/>
              </a:spcBef>
              <a:spcAft>
                <a:spcPct val="0"/>
              </a:spcAft>
              <a:buClrTx/>
              <a:buSzTx/>
              <a:buFontTx/>
              <a:buNone/>
              <a:defRPr/>
            </a:pPr>
            <a:r>
              <a:rPr lang="es-US" sz="3200" b="0" i="0" strike="noStrike" cap="none" spc="0" baseline="0">
                <a:solidFill>
                  <a:srgbClr val="2F5597"/>
                </a:solidFill>
                <a:effectLst/>
                <a:latin typeface="Calibri"/>
                <a:ea typeface="Calibri"/>
                <a:cs typeface="Calibri"/>
              </a:rPr>
              <a:t>[Fecha de la capacitación]</a:t>
            </a:r>
          </a:p>
        </p:txBody>
      </p:sp>
      <p:pic>
        <p:nvPicPr>
          <p:cNvPr id="2"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551B06AF-A2F6-4938-BC56-706046922AD1}"/>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368968" y="1373740"/>
            <a:ext cx="4636383"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42062412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37E44E-C09B-4823-8BE9-5B13697AB3A7}"/>
              </a:ext>
            </a:extLst>
          </p:cNvPr>
          <p:cNvSpPr>
            <a:spLocks noGrp="1"/>
          </p:cNvSpPr>
          <p:nvPr>
            <p:ph type="title" idx="4294967295"/>
          </p:nvPr>
        </p:nvSpPr>
        <p:spPr>
          <a:xfrm>
            <a:off x="838200" y="1023938"/>
            <a:ext cx="10515600" cy="4903787"/>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4400" b="1" i="0" strike="noStrike" cap="none" spc="0" baseline="0">
                <a:solidFill>
                  <a:srgbClr val="000000"/>
                </a:solidFill>
                <a:effectLst/>
                <a:latin typeface="Calibri"/>
                <a:ea typeface="Calibri"/>
                <a:cs typeface="Calibri"/>
              </a:rPr>
              <a:t>Programa:</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El Proyecto Firstline y el concepto del control de infecciones</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Video</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Conversación y reflexión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Formulario de comentarios de la sesión y próximos pasos</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4400" b="1" i="0" strike="noStrike" cap="none" spc="0" baseline="0">
                <a:solidFill>
                  <a:srgbClr val="000000"/>
                </a:solidFill>
                <a:effectLst/>
                <a:latin typeface="Calibri"/>
                <a:ea typeface="Calibri"/>
                <a:cs typeface="Calibri"/>
              </a:rPr>
              <a:t>Objetivos de aprendizaje: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Articular al menos un (1) objetivo principal del control de infecciones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xmlns="" id="{F9A65AFF-4098-4AFD-B247-B2CD234419B4}"/>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06D7FB8-FC8E-4A3D-9E8A-268BCA045EEE}"/>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86A0056-2CAC-40B0-8D5C-329484C9BF8E}"/>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909823B6-D8D8-4A79-A29C-C6314C0F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85918"/>
            <a:ext cx="1634834" cy="613913"/>
          </a:xfrm>
          <a:prstGeom prst="rect">
            <a:avLst/>
          </a:prstGeom>
        </p:spPr>
      </p:pic>
    </p:spTree>
    <p:extLst>
      <p:ext uri="{BB962C8B-B14F-4D97-AF65-F5344CB8AC3E}">
        <p14:creationId xmlns:p14="http://schemas.microsoft.com/office/powerpoint/2010/main" val="16574721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1B2811-C8C0-4DFB-9899-4ADF2C74C53C}"/>
              </a:ext>
            </a:extLst>
          </p:cNvPr>
          <p:cNvSpPr>
            <a:spLocks noGrp="1"/>
          </p:cNvSpPr>
          <p:nvPr>
            <p:ph type="title"/>
          </p:nvPr>
        </p:nvSpPr>
        <p:spPr>
          <a:xfrm>
            <a:off x="838200" y="998538"/>
            <a:ext cx="10515600" cy="2852737"/>
          </a:xfrm>
        </p:spPr>
        <p:txBody>
          <a:bodyPr/>
          <a:lstStyle/>
          <a:p>
            <a:pPr algn="ctr"/>
            <a:r>
              <a:rPr lang="es-US" sz="6000" b="1" i="1" strike="noStrike" cap="none" spc="0" baseline="0">
                <a:solidFill>
                  <a:srgbClr val="000000"/>
                </a:solidFill>
                <a:effectLst/>
                <a:latin typeface="Calibri"/>
                <a:ea typeface="Calibri"/>
                <a:cs typeface="Calibri"/>
              </a:rPr>
              <a:t>¿Por qué realizamos un control de infecciones?</a:t>
            </a:r>
            <a:endParaRPr lang="en-US" i="1">
              <a:latin typeface="+mn-lt"/>
            </a:endParaRPr>
          </a:p>
        </p:txBody>
      </p:sp>
      <p:sp>
        <p:nvSpPr>
          <p:cNvPr id="6" name="Rectangle 5">
            <a:extLst>
              <a:ext uri="{FF2B5EF4-FFF2-40B4-BE49-F238E27FC236}">
                <a16:creationId xmlns:a16="http://schemas.microsoft.com/office/drawing/2014/main" xmlns="" id="{F7E71846-EBAA-4792-965D-789EBD661849}"/>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20D141C-B3E9-422D-9D1C-119AF2F4FBE3}"/>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B7D97C3-6CD0-4287-A0B6-B3304E16C870}"/>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D36F0E1A-4484-4BDA-B2F7-30338DC51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85918"/>
            <a:ext cx="1634834" cy="613913"/>
          </a:xfrm>
          <a:prstGeom prst="rect">
            <a:avLst/>
          </a:prstGeom>
        </p:spPr>
      </p:pic>
    </p:spTree>
    <p:extLst>
      <p:ext uri="{BB962C8B-B14F-4D97-AF65-F5344CB8AC3E}">
        <p14:creationId xmlns:p14="http://schemas.microsoft.com/office/powerpoint/2010/main" val="1420175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B2CDD20-1480-4739-91BF-874D1401DF3A}"/>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charset="0"/>
                <a:cs typeface="Calibri Light" charset="0"/>
              </a:rPr>
              <a:t>Video: ¿Cuál es el objetivo del control de infecciones?</a:t>
            </a:r>
          </a:p>
        </p:txBody>
      </p:sp>
      <p:pic>
        <p:nvPicPr>
          <p:cNvPr id="5" name="Picture 4">
            <a:extLst>
              <a:ext uri="{FF2B5EF4-FFF2-40B4-BE49-F238E27FC236}">
                <a16:creationId xmlns:a16="http://schemas.microsoft.com/office/drawing/2014/main" xmlns="" id="{E06DDB44-7483-4CB5-B2F9-97DFB9A87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281972" y="317187"/>
            <a:ext cx="9617036"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6"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1</a:t>
            </a:r>
            <a:endParaRPr lang="en-US" sz="4000" b="1" dirty="0">
              <a:solidFill>
                <a:schemeClr val="bg1"/>
              </a:solidFill>
              <a:latin typeface="+mn-lt"/>
            </a:endParaRPr>
          </a:p>
        </p:txBody>
      </p:sp>
      <p:sp>
        <p:nvSpPr>
          <p:cNvPr id="8" name="Title 1">
            <a:extLst>
              <a:ext uri="{FF2B5EF4-FFF2-40B4-BE49-F238E27FC236}">
                <a16:creationId xmlns:a16="http://schemas.microsoft.com/office/drawing/2014/main" xmlns="" id="{4A0581B2-323C-4893-9793-70F724013DA7}"/>
              </a:ext>
            </a:extLst>
          </p:cNvPr>
          <p:cNvSpPr txBox="1"/>
          <p:nvPr/>
        </p:nvSpPr>
        <p:spPr>
          <a:xfrm>
            <a:off x="1570729" y="2410998"/>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¿CUÁL ES EL OBJETIVO DEL CONTROL DE INFECCIONES?</a:t>
            </a:r>
            <a:endParaRPr lang="en-US" sz="5400" b="1">
              <a:solidFill>
                <a:srgbClr val="0E3E68"/>
              </a:solidFill>
              <a:latin typeface="+mn-lt"/>
            </a:endParaRPr>
          </a:p>
        </p:txBody>
      </p:sp>
    </p:spTree>
    <p:extLst>
      <p:ext uri="{BB962C8B-B14F-4D97-AF65-F5344CB8AC3E}">
        <p14:creationId xmlns:p14="http://schemas.microsoft.com/office/powerpoint/2010/main" val="34924067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35EE4AA-63CA-44FB-A245-8C5F8CF9B2FB}"/>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541E172-1E1E-4825-B3A5-CE4A4C90C6E7}"/>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D079D99-DB4A-46E3-920F-331EBE7F7A1E}"/>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BB29CF-80B2-47E8-A428-F7D094BD64F9}"/>
              </a:ext>
            </a:extLst>
          </p:cNvPr>
          <p:cNvSpPr>
            <a:spLocks noGrp="1"/>
          </p:cNvSpPr>
          <p:nvPr>
            <p:ph type="title"/>
          </p:nvPr>
        </p:nvSpPr>
        <p:spPr>
          <a:xfrm>
            <a:off x="385354" y="305011"/>
            <a:ext cx="10515600" cy="1067494"/>
          </a:xfrm>
        </p:spPr>
        <p:txBody>
          <a:bodyPr/>
          <a:lstStyle/>
          <a:p>
            <a:r>
              <a:rPr lang="es-US" sz="4400" b="1" i="0" strike="noStrike" cap="none" spc="0" baseline="0">
                <a:solidFill>
                  <a:srgbClr val="000000"/>
                </a:solidFill>
                <a:effectLst/>
                <a:latin typeface="Calibri"/>
                <a:ea typeface="Calibri"/>
                <a:cs typeface="Calibri"/>
              </a:rPr>
              <a:t>Temas de la próxima sesión</a:t>
            </a:r>
          </a:p>
        </p:txBody>
      </p:sp>
      <p:sp>
        <p:nvSpPr>
          <p:cNvPr id="14" name="TextBox 13">
            <a:extLst>
              <a:ext uri="{FF2B5EF4-FFF2-40B4-BE49-F238E27FC236}">
                <a16:creationId xmlns:a16="http://schemas.microsoft.com/office/drawing/2014/main" xmlns="" id="{76768BDB-5C65-4558-A5E3-86CAF21B6828}"/>
              </a:ext>
            </a:extLst>
          </p:cNvPr>
          <p:cNvSpPr txBox="1"/>
          <p:nvPr/>
        </p:nvSpPr>
        <p:spPr>
          <a:xfrm>
            <a:off x="452847" y="1539740"/>
            <a:ext cx="4023360" cy="1005840"/>
          </a:xfrm>
          <a:prstGeom prst="rect">
            <a:avLst/>
          </a:prstGeom>
          <a:noFill/>
        </p:spPr>
        <p:txBody>
          <a:bodyPr wrap="square" rtlCol="0">
            <a:spAutoFit/>
          </a:bodyPr>
          <a:lstStyle/>
          <a:p>
            <a:r>
              <a:rPr lang="es-US" sz="3200" b="1" i="0" strike="noStrike" cap="none" spc="0" baseline="0">
                <a:solidFill>
                  <a:srgbClr val="000000"/>
                </a:solidFill>
                <a:effectLst/>
                <a:latin typeface="Calibri"/>
                <a:ea typeface="Calibri"/>
                <a:cs typeface="Calibri"/>
              </a:rPr>
              <a:t>Próximamente</a:t>
            </a:r>
          </a:p>
          <a:p>
            <a:endParaRPr lang="en-US" sz="2800"/>
          </a:p>
        </p:txBody>
      </p:sp>
      <p:sp>
        <p:nvSpPr>
          <p:cNvPr id="3" name="Content Placeholder 2">
            <a:extLst>
              <a:ext uri="{FF2B5EF4-FFF2-40B4-BE49-F238E27FC236}">
                <a16:creationId xmlns:a16="http://schemas.microsoft.com/office/drawing/2014/main" xmlns="" id="{80DDD973-9327-4212-9D8D-25DDA8060921}"/>
              </a:ext>
            </a:extLst>
          </p:cNvPr>
          <p:cNvSpPr>
            <a:spLocks noGrp="1"/>
          </p:cNvSpPr>
          <p:nvPr>
            <p:ph sz="half" idx="1"/>
          </p:nvPr>
        </p:nvSpPr>
        <p:spPr>
          <a:xfrm>
            <a:off x="0" y="1754778"/>
            <a:ext cx="3689684" cy="4351338"/>
          </a:xfrm>
        </p:spPr>
        <p:txBody>
          <a:bodyPr>
            <a:normAutofit lnSpcReduction="10000"/>
          </a:bodyPr>
          <a:lstStyle/>
          <a:p>
            <a:pPr marL="0" indent="0">
              <a:buNone/>
            </a:pPr>
            <a:endParaRPr lang="en-US" b="1" dirty="0"/>
          </a:p>
          <a:p>
            <a:pPr lvl="1"/>
            <a:r>
              <a:rPr lang="es-US" sz="2400" b="0" i="0" strike="noStrike" cap="none" spc="0" baseline="0" dirty="0">
                <a:solidFill>
                  <a:srgbClr val="000000"/>
                </a:solidFill>
                <a:effectLst/>
                <a:latin typeface="Calibri"/>
                <a:ea typeface="Calibri"/>
                <a:cs typeface="Calibri"/>
              </a:rPr>
              <a:t>La ciencia básica de los virus </a:t>
            </a:r>
          </a:p>
          <a:p>
            <a:pPr lvl="1"/>
            <a:r>
              <a:rPr lang="es-US" sz="2400" b="0" i="0" strike="noStrike" cap="none" spc="0" baseline="0" dirty="0">
                <a:solidFill>
                  <a:srgbClr val="000000"/>
                </a:solidFill>
                <a:effectLst/>
                <a:latin typeface="Calibri"/>
                <a:ea typeface="Calibri"/>
                <a:cs typeface="Calibri"/>
              </a:rPr>
              <a:t>Cómo las gotitas respiratorias propagan el COVID-19</a:t>
            </a:r>
          </a:p>
          <a:p>
            <a:pPr lvl="1"/>
            <a:r>
              <a:rPr lang="es-US" sz="2400" b="0" i="0" strike="noStrike" cap="none" spc="0" baseline="0" dirty="0">
                <a:solidFill>
                  <a:srgbClr val="000000"/>
                </a:solidFill>
                <a:effectLst/>
                <a:latin typeface="Calibri"/>
                <a:ea typeface="Calibri"/>
                <a:cs typeface="Calibri"/>
              </a:rPr>
              <a:t>Cómo se propagan los virus de las superficies a las personas</a:t>
            </a:r>
          </a:p>
          <a:p>
            <a:pPr lvl="1"/>
            <a:r>
              <a:rPr lang="es-US" sz="2400" b="0" i="0" strike="noStrike" cap="none" spc="0" baseline="0" dirty="0">
                <a:solidFill>
                  <a:srgbClr val="000000"/>
                </a:solidFill>
                <a:effectLst/>
                <a:latin typeface="Calibri"/>
                <a:ea typeface="Calibri"/>
                <a:cs typeface="Calibri"/>
              </a:rPr>
              <a:t>Cómo se propaga el COVID-19: un repaso</a:t>
            </a:r>
          </a:p>
        </p:txBody>
      </p:sp>
      <p:sp>
        <p:nvSpPr>
          <p:cNvPr id="13" name="TextBox 12">
            <a:extLst>
              <a:ext uri="{FF2B5EF4-FFF2-40B4-BE49-F238E27FC236}">
                <a16:creationId xmlns:a16="http://schemas.microsoft.com/office/drawing/2014/main" xmlns="" id="{F69C7852-163D-4917-AC3C-880982F56F0A}"/>
              </a:ext>
            </a:extLst>
          </p:cNvPr>
          <p:cNvSpPr txBox="1"/>
          <p:nvPr/>
        </p:nvSpPr>
        <p:spPr>
          <a:xfrm>
            <a:off x="4534789" y="1539740"/>
            <a:ext cx="5721532" cy="853440"/>
          </a:xfrm>
          <a:prstGeom prst="rect">
            <a:avLst/>
          </a:prstGeom>
          <a:noFill/>
        </p:spPr>
        <p:txBody>
          <a:bodyPr wrap="square" rtlCol="0">
            <a:spAutoFit/>
          </a:bodyPr>
          <a:lstStyle/>
          <a:p>
            <a:r>
              <a:rPr lang="es-US" sz="3200" b="1" i="0" strike="noStrike" cap="none" spc="0" baseline="0">
                <a:solidFill>
                  <a:srgbClr val="000000"/>
                </a:solidFill>
                <a:effectLst/>
                <a:latin typeface="Calibri"/>
                <a:ea typeface="Calibri"/>
                <a:cs typeface="Calibri"/>
              </a:rPr>
              <a:t>Temas y tópicos más amplios</a:t>
            </a:r>
          </a:p>
          <a:p>
            <a:endParaRPr lang="en-US"/>
          </a:p>
        </p:txBody>
      </p:sp>
      <p:sp>
        <p:nvSpPr>
          <p:cNvPr id="4" name="Content Placeholder 3">
            <a:extLst>
              <a:ext uri="{FF2B5EF4-FFF2-40B4-BE49-F238E27FC236}">
                <a16:creationId xmlns:a16="http://schemas.microsoft.com/office/drawing/2014/main" xmlns="" id="{7700FA5A-D93F-4C3F-A64A-1BA27061FBEE}"/>
              </a:ext>
            </a:extLst>
          </p:cNvPr>
          <p:cNvSpPr>
            <a:spLocks noGrp="1"/>
          </p:cNvSpPr>
          <p:nvPr>
            <p:ph sz="half" idx="2"/>
          </p:nvPr>
        </p:nvSpPr>
        <p:spPr>
          <a:xfrm>
            <a:off x="4075611" y="2196107"/>
            <a:ext cx="7872547" cy="4351338"/>
          </a:xfrm>
        </p:spPr>
        <p:txBody>
          <a:bodyPr numCol="3">
            <a:normAutofit lnSpcReduction="10000"/>
          </a:bodyPr>
          <a:lstStyle/>
          <a:p>
            <a:pPr lvl="1"/>
            <a:r>
              <a:rPr lang="es-US" sz="2400" b="0" i="0" strike="noStrike" cap="none" spc="0" baseline="0" dirty="0">
                <a:solidFill>
                  <a:srgbClr val="000000"/>
                </a:solidFill>
                <a:effectLst/>
                <a:latin typeface="Calibri"/>
                <a:ea typeface="Calibri"/>
                <a:cs typeface="Calibri"/>
              </a:rPr>
              <a:t>Control de infecciones: aspectos básicos</a:t>
            </a:r>
          </a:p>
          <a:p>
            <a:pPr lvl="1"/>
            <a:r>
              <a:rPr lang="es-US" sz="2400" b="0" i="0" strike="noStrike" cap="none" spc="0" baseline="0" dirty="0">
                <a:solidFill>
                  <a:srgbClr val="000000"/>
                </a:solidFill>
                <a:effectLst/>
                <a:latin typeface="Calibri"/>
                <a:ea typeface="Calibri"/>
                <a:cs typeface="Calibri"/>
              </a:rPr>
              <a:t>Control de fuentes</a:t>
            </a:r>
          </a:p>
          <a:p>
            <a:pPr lvl="1"/>
            <a:r>
              <a:rPr lang="es-US" sz="2400" b="0" i="0" strike="noStrike" cap="none" spc="0" baseline="0" dirty="0">
                <a:solidFill>
                  <a:srgbClr val="000000"/>
                </a:solidFill>
                <a:effectLst/>
                <a:latin typeface="Calibri"/>
                <a:ea typeface="Calibri"/>
                <a:cs typeface="Calibri"/>
              </a:rPr>
              <a:t>EPP: datos básicos</a:t>
            </a:r>
          </a:p>
          <a:p>
            <a:pPr lvl="1"/>
            <a:r>
              <a:rPr lang="es-US" sz="2400" b="0" i="0" strike="noStrike" cap="none" spc="0" baseline="0" dirty="0">
                <a:solidFill>
                  <a:srgbClr val="000000"/>
                </a:solidFill>
                <a:effectLst/>
                <a:latin typeface="Calibri"/>
                <a:ea typeface="Calibri"/>
                <a:cs typeface="Calibri"/>
              </a:rPr>
              <a:t>EPP: cómo ponérselo y quitárselo</a:t>
            </a:r>
          </a:p>
          <a:p>
            <a:pPr marL="457200" lvl="1" indent="0">
              <a:buNone/>
            </a:pPr>
            <a:endParaRPr lang="en-US" dirty="0"/>
          </a:p>
          <a:p>
            <a:pPr marL="457200" lvl="1" indent="0">
              <a:buNone/>
            </a:pPr>
            <a:endParaRPr lang="en-US" dirty="0"/>
          </a:p>
          <a:p>
            <a:pPr lvl="1"/>
            <a:r>
              <a:rPr lang="es-US" sz="2400" b="0" i="0" strike="noStrike" cap="none" spc="0" baseline="0" dirty="0">
                <a:solidFill>
                  <a:srgbClr val="000000"/>
                </a:solidFill>
                <a:effectLst/>
                <a:latin typeface="Calibri"/>
                <a:ea typeface="Calibri"/>
                <a:cs typeface="Calibri"/>
              </a:rPr>
              <a:t>Higiene de las manos</a:t>
            </a:r>
          </a:p>
          <a:p>
            <a:pPr lvl="1"/>
            <a:r>
              <a:rPr lang="es-US" sz="2400" b="0" i="0" strike="noStrike" cap="none" spc="0" baseline="0" dirty="0">
                <a:solidFill>
                  <a:srgbClr val="000000"/>
                </a:solidFill>
                <a:effectLst/>
                <a:latin typeface="Calibri"/>
                <a:ea typeface="Calibri"/>
                <a:cs typeface="Calibri"/>
              </a:rPr>
              <a:t>Estándares de atención para crisis</a:t>
            </a:r>
          </a:p>
          <a:p>
            <a:pPr lvl="1"/>
            <a:r>
              <a:rPr lang="es-US" sz="2400" b="0" i="0" strike="noStrike" cap="none" spc="0" baseline="0" dirty="0" err="1">
                <a:solidFill>
                  <a:srgbClr val="000000"/>
                </a:solidFill>
                <a:effectLst/>
                <a:latin typeface="Calibri"/>
                <a:ea typeface="Calibri"/>
                <a:cs typeface="Calibri"/>
              </a:rPr>
              <a:t>Triaje</a:t>
            </a:r>
            <a:endParaRPr lang="es-US" sz="2400" b="0" i="0" strike="noStrike" cap="none" spc="0" baseline="0" dirty="0">
              <a:solidFill>
                <a:srgbClr val="000000"/>
              </a:solidFill>
              <a:effectLst/>
              <a:latin typeface="Calibri"/>
              <a:ea typeface="Calibri"/>
              <a:cs typeface="Calibri"/>
            </a:endParaRPr>
          </a:p>
          <a:p>
            <a:pPr lvl="1"/>
            <a:r>
              <a:rPr lang="es-US" sz="2400" b="0" i="0" strike="noStrike" cap="none" spc="0" baseline="0" dirty="0">
                <a:solidFill>
                  <a:srgbClr val="000000"/>
                </a:solidFill>
                <a:effectLst/>
                <a:latin typeface="Calibri"/>
                <a:ea typeface="Calibri"/>
                <a:cs typeface="Calibri"/>
              </a:rPr>
              <a:t>Precauciones estándar y basadas en la transmisión</a:t>
            </a:r>
          </a:p>
          <a:p>
            <a:pPr lvl="1"/>
            <a:endParaRPr lang="en-US" dirty="0"/>
          </a:p>
          <a:p>
            <a:pPr lvl="1"/>
            <a:endParaRPr lang="en-US" dirty="0"/>
          </a:p>
          <a:p>
            <a:pPr lvl="1"/>
            <a:endParaRPr lang="en-US" dirty="0"/>
          </a:p>
          <a:p>
            <a:pPr lvl="1"/>
            <a:r>
              <a:rPr lang="es-US" sz="2400" b="0" i="0" strike="noStrike" cap="none" spc="0" baseline="0" dirty="0">
                <a:solidFill>
                  <a:srgbClr val="000000"/>
                </a:solidFill>
                <a:effectLst/>
                <a:latin typeface="Calibri"/>
                <a:ea typeface="Calibri"/>
                <a:cs typeface="Calibri"/>
              </a:rPr>
              <a:t>Conceptos básicos de microbiología</a:t>
            </a:r>
          </a:p>
          <a:p>
            <a:pPr lvl="1"/>
            <a:r>
              <a:rPr lang="es-US" sz="2400" b="0" i="0" strike="noStrike" cap="none" spc="0" baseline="0" dirty="0">
                <a:solidFill>
                  <a:srgbClr val="000000"/>
                </a:solidFill>
                <a:effectLst/>
                <a:latin typeface="Calibri"/>
                <a:ea typeface="Calibri"/>
                <a:cs typeface="Calibri"/>
              </a:rPr>
              <a:t>Cómo reconocer el riesgo</a:t>
            </a:r>
          </a:p>
          <a:p>
            <a:pPr lvl="1"/>
            <a:r>
              <a:rPr lang="es-US" sz="2400" b="0" i="0" strike="noStrike" cap="none" spc="0" baseline="0" dirty="0">
                <a:solidFill>
                  <a:srgbClr val="000000"/>
                </a:solidFill>
                <a:effectLst/>
                <a:latin typeface="Calibri"/>
                <a:ea typeface="Calibri"/>
                <a:cs typeface="Calibri"/>
              </a:rPr>
              <a:t>Limpieza y desinfección ambiental</a:t>
            </a:r>
          </a:p>
        </p:txBody>
      </p:sp>
      <p:pic>
        <p:nvPicPr>
          <p:cNvPr id="16" name="Picture 15">
            <a:extLst>
              <a:ext uri="{FF2B5EF4-FFF2-40B4-BE49-F238E27FC236}">
                <a16:creationId xmlns:a16="http://schemas.microsoft.com/office/drawing/2014/main" xmlns="" id="{D8AB202B-E5B9-4E70-9596-4715CCD1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85918"/>
            <a:ext cx="1634834" cy="613913"/>
          </a:xfrm>
          <a:prstGeom prst="rect">
            <a:avLst/>
          </a:prstGeom>
        </p:spPr>
      </p:pic>
    </p:spTree>
    <p:extLst>
      <p:ext uri="{BB962C8B-B14F-4D97-AF65-F5344CB8AC3E}">
        <p14:creationId xmlns:p14="http://schemas.microsoft.com/office/powerpoint/2010/main" val="29404124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5F213-8B4B-4559-ABD8-38371268F70A}"/>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83CDA2A4-60DC-4095-819D-ACC002919A67}"/>
              </a:ext>
            </a:extLst>
          </p:cNvPr>
          <p:cNvSpPr>
            <a:spLocks noGrp="1"/>
          </p:cNvSpPr>
          <p:nvPr>
            <p:ph idx="1"/>
          </p:nvPr>
        </p:nvSpPr>
        <p:spPr>
          <a:xfrm>
            <a:off x="838200" y="2064348"/>
            <a:ext cx="9885218" cy="3472293"/>
          </a:xfrm>
        </p:spPr>
        <p:txBody>
          <a:bodyPr>
            <a:normAutofit fontScale="32500" lnSpcReduction="20000"/>
          </a:bodyPr>
          <a:lstStyle/>
          <a:p>
            <a:pPr lvl="0"/>
            <a:r>
              <a:rPr lang="es-US" sz="9800" b="0" i="0" strike="noStrike" cap="none" spc="0" baseline="0">
                <a:solidFill>
                  <a:srgbClr val="000000"/>
                </a:solidFill>
                <a:effectLst/>
                <a:latin typeface="Calibri"/>
                <a:ea typeface="Calibri"/>
                <a:cs typeface="Calibri"/>
              </a:rPr>
              <a:t>El objetivo de todo lo que hacemos en el control de infecciones, para cualquier enfermedad, es evitar que las personas se enfermen.</a:t>
            </a:r>
          </a:p>
          <a:p>
            <a:pPr marL="0" lvl="0" indent="0">
              <a:buNone/>
            </a:pPr>
            <a:endParaRPr lang="en-US" sz="9800"/>
          </a:p>
          <a:p>
            <a:pPr lvl="0"/>
            <a:r>
              <a:rPr lang="es-US" sz="9800" b="0" i="0" strike="noStrike" cap="none" spc="0" baseline="0">
                <a:solidFill>
                  <a:srgbClr val="000000"/>
                </a:solidFill>
                <a:effectLst/>
                <a:latin typeface="Calibri"/>
                <a:ea typeface="Calibri"/>
                <a:cs typeface="Calibri"/>
              </a:rPr>
              <a:t>El objetivo del Proyecto Firstline es asegurarse de que tengan los conocimientos sobre el control de infecciones que necesitan y merecen para mantenerse a ustedes mismos, a sus pacientes, a sus colegas y a sus familias seguros.</a:t>
            </a:r>
          </a:p>
          <a:p>
            <a:endParaRPr lang="en-US"/>
          </a:p>
        </p:txBody>
      </p:sp>
      <p:sp>
        <p:nvSpPr>
          <p:cNvPr id="4" name="Rectangle 3">
            <a:extLst>
              <a:ext uri="{FF2B5EF4-FFF2-40B4-BE49-F238E27FC236}">
                <a16:creationId xmlns:a16="http://schemas.microsoft.com/office/drawing/2014/main" xmlns="" id="{9CD45EA2-19A3-4DC6-82FC-E78873730856}"/>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EE0499B-64A0-4D0F-9027-0E304E49A30E}"/>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E468D98-0500-4DEA-A6D5-3A818141ADB4}"/>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C435CDBC-CF95-4E4C-AEB1-80477DEC5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85918"/>
            <a:ext cx="1634834" cy="613913"/>
          </a:xfrm>
          <a:prstGeom prst="rect">
            <a:avLst/>
          </a:prstGeom>
        </p:spPr>
      </p:pic>
    </p:spTree>
    <p:extLst>
      <p:ext uri="{BB962C8B-B14F-4D97-AF65-F5344CB8AC3E}">
        <p14:creationId xmlns:p14="http://schemas.microsoft.com/office/powerpoint/2010/main" val="34762175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600175" y="51885"/>
            <a:ext cx="10515600" cy="1095272"/>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600175" y="1147157"/>
            <a:ext cx="11253246" cy="5054748"/>
          </a:xfrm>
        </p:spPr>
        <p:txBody>
          <a:bodyPr numCol="1">
            <a:normAutofit fontScale="92500" lnSpcReduction="20000"/>
          </a:bodyPr>
          <a:lstStyle/>
          <a:p>
            <a:pPr marL="0" indent="0">
              <a:buNone/>
            </a:pPr>
            <a:r>
              <a:rPr lang="es-US" sz="2400" b="1" i="0" strike="noStrike" cap="none" spc="0" baseline="0">
                <a:solidFill>
                  <a:srgbClr val="000000"/>
                </a:solidFill>
                <a:effectLst/>
                <a:latin typeface="Calibri"/>
                <a:ea typeface="Calibri"/>
                <a:cs typeface="Calibri"/>
              </a:rPr>
              <a:t>Proyecto Firstline en los CDC:</a:t>
            </a:r>
          </a:p>
          <a:p>
            <a:pPr marL="0" indent="0">
              <a:buNone/>
            </a:pPr>
            <a:r>
              <a:rPr lang="es-US" sz="24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sz="2400"/>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Proyecto Firstline en Facebook:</a:t>
            </a:r>
          </a:p>
          <a:p>
            <a:pPr marL="0" indent="0">
              <a:buNone/>
            </a:pPr>
            <a:r>
              <a:rPr lang="es-US" sz="2400" b="0" i="0" strike="noStrike" cap="none" spc="0" baseline="0">
                <a:solidFill>
                  <a:srgbClr val="000000"/>
                </a:solidFill>
                <a:effectLst/>
                <a:latin typeface="Calibri"/>
                <a:ea typeface="Calibri"/>
                <a:cs typeface="Calibri"/>
                <a:hlinkClick r:id="rId4" history="0"/>
              </a:rPr>
              <a:t>https://www.facebook.com/CDCProjectFirstline/</a:t>
            </a:r>
            <a:endParaRPr lang="en-US" sz="2400"/>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Twitter:</a:t>
            </a:r>
          </a:p>
          <a:p>
            <a:pPr marL="0" indent="0">
              <a:buNone/>
            </a:pPr>
            <a:r>
              <a:rPr lang="es-US" sz="2400" b="0" i="0" strike="noStrike" cap="none" spc="0" baseline="0">
                <a:solidFill>
                  <a:srgbClr val="000000"/>
                </a:solidFill>
                <a:effectLst/>
                <a:latin typeface="Calibri"/>
                <a:ea typeface="Calibri"/>
                <a:cs typeface="Calibri"/>
                <a:hlinkClick r:id="rId5" history="0"/>
              </a:rPr>
              <a:t>https://twitter.com/CDC_Firstline</a:t>
            </a:r>
            <a:endParaRPr lang="en-US" sz="2400"/>
          </a:p>
          <a:p>
            <a:pPr marL="0" indent="0">
              <a:buNone/>
            </a:pPr>
            <a:endParaRPr lang="en-US" sz="2400"/>
          </a:p>
          <a:p>
            <a:pPr marL="0" indent="0">
              <a:buNone/>
            </a:pPr>
            <a:r>
              <a:rPr lang="es-US" sz="2400" b="1" i="0" strike="noStrike" cap="none" spc="0" baseline="0">
                <a:solidFill>
                  <a:srgbClr val="000000"/>
                </a:solidFill>
                <a:effectLst/>
                <a:latin typeface="Calibri"/>
                <a:ea typeface="Calibri"/>
                <a:cs typeface="Calibri"/>
              </a:rPr>
              <a:t>Lista de videos en YouTube:</a:t>
            </a:r>
          </a:p>
          <a:p>
            <a:pPr marL="0" indent="0">
              <a:buNone/>
            </a:pPr>
            <a:r>
              <a:rPr lang="es-US" sz="24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400" b="0" i="0" strike="noStrike" cap="none" spc="0" baseline="0">
                <a:solidFill>
                  <a:srgbClr val="000000"/>
                </a:solidFill>
                <a:effectLst/>
                <a:latin typeface="Calibri"/>
                <a:ea typeface="Calibri"/>
                <a:cs typeface="Calibri"/>
              </a:rPr>
              <a:t> </a:t>
            </a:r>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4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400" b="0" i="0" strike="noStrike" cap="none" spc="0" baseline="0">
                <a:solidFill>
                  <a:srgbClr val="000000"/>
                </a:solidFill>
                <a:effectLst/>
                <a:latin typeface="Calibri"/>
                <a:ea typeface="Calibri"/>
                <a:cs typeface="Calibri"/>
              </a:rPr>
              <a:t>   </a:t>
            </a:r>
          </a:p>
          <a:p>
            <a:pPr marL="0" indent="0">
              <a:buNone/>
            </a:pPr>
            <a:endParaRPr lang="en-US" sz="2400"/>
          </a:p>
          <a:p>
            <a:pPr marL="0" indent="0">
              <a:buNone/>
            </a:pPr>
            <a:endParaRPr lang="en-US" sz="2400"/>
          </a:p>
        </p:txBody>
      </p:sp>
      <p:sp>
        <p:nvSpPr>
          <p:cNvPr id="7" name="Rectangle 6">
            <a:extLst>
              <a:ext uri="{FF2B5EF4-FFF2-40B4-BE49-F238E27FC236}">
                <a16:creationId xmlns:a16="http://schemas.microsoft.com/office/drawing/2014/main" xmlns="" id="{EE1F734D-670C-4407-8A11-3DCA8BF9F215}"/>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15C181E-92A7-4757-A377-149DDCCCA95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0C8BC56-A102-4C19-AFA0-AA347A8790CC}"/>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CF6A9CED-707A-4F01-80EA-683E97650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8358" y="6168251"/>
            <a:ext cx="1634834" cy="613913"/>
          </a:xfrm>
          <a:prstGeom prst="rect">
            <a:avLst/>
          </a:prstGeom>
        </p:spPr>
      </p:pic>
    </p:spTree>
    <p:extLst>
      <p:ext uri="{BB962C8B-B14F-4D97-AF65-F5344CB8AC3E}">
        <p14:creationId xmlns:p14="http://schemas.microsoft.com/office/powerpoint/2010/main" val="7656770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510553" y="1158214"/>
            <a:ext cx="3644352" cy="1325563"/>
          </a:xfrm>
        </p:spPr>
        <p:txBody>
          <a:bodyPr>
            <a:normAutofit/>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311D3176-94C5-4564-915D-93B7B26B4C16}"/>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ED14F05-A2CA-442E-97F2-DCE1941AB468}"/>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33E7246-E9F2-4C0D-931C-922F5EAD5233}"/>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F65DAA54-6869-40B3-9C4C-41952E1B7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35" y="497812"/>
            <a:ext cx="8918982" cy="5320947"/>
          </a:xfrm>
          <a:prstGeom prst="rect">
            <a:avLst/>
          </a:prstGeom>
          <a:effectLst>
            <a:glow rad="63500">
              <a:schemeClr val="bg1">
                <a:alpha val="7000"/>
              </a:schemeClr>
            </a:glow>
            <a:softEdge rad="635000"/>
          </a:effectLst>
        </p:spPr>
      </p:pic>
      <p:pic>
        <p:nvPicPr>
          <p:cNvPr id="12" name="Picture 11">
            <a:extLst>
              <a:ext uri="{FF2B5EF4-FFF2-40B4-BE49-F238E27FC236}">
                <a16:creationId xmlns:a16="http://schemas.microsoft.com/office/drawing/2014/main" xmlns="" id="{DE2C3628-4463-47B5-BD3C-35C053051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6" y="6185918"/>
            <a:ext cx="1634834" cy="613913"/>
          </a:xfrm>
          <a:prstGeom prst="rect">
            <a:avLst/>
          </a:prstGeom>
        </p:spPr>
      </p:pic>
      <p:sp>
        <p:nvSpPr>
          <p:cNvPr id="8"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E8FE19-3910-43EA-B630-969F0D3B5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83E83E-D52C-4F11-8549-4E50FCA9F7C9}">
  <ds:schemaRefs>
    <ds:schemaRef ds:uri="http://schemas.microsoft.com/sharepoint/v3/contenttype/forms"/>
  </ds:schemaRefs>
</ds:datastoreItem>
</file>

<file path=customXml/itemProps3.xml><?xml version="1.0" encoding="utf-8"?>
<ds:datastoreItem xmlns:ds="http://schemas.openxmlformats.org/officeDocument/2006/customXml" ds:itemID="{583CB6EE-5CD2-405C-A7C7-544980BB26A9}">
  <ds:schemaRefs>
    <ds:schemaRef ds:uri="1483b978-e15e-4754-9528-54c1cd79355d"/>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UI</vt:lpstr>
      <vt:lpstr>Office Theme</vt:lpstr>
      <vt:lpstr>Tema 1: El concepto del control de infecciones [Fecha de la capacitación]</vt:lpstr>
      <vt:lpstr>Programa: El Proyecto Firstline y el concepto del control de infecciones Video Conversación y reflexión Formulario de comentarios de la sesión y próximos pasos  Objetivos de aprendizaje: Articular al menos un (1) objetivo principal del control de infecciones </vt:lpstr>
      <vt:lpstr>¿Por qué realizamos un control de infecciones?</vt:lpstr>
      <vt:lpstr>Video: ¿Cuál es el objetivo del control de infecciones?</vt:lpstr>
      <vt:lpstr>Temas de la próxima sesión</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14</cp:revision>
  <dcterms:created xsi:type="dcterms:W3CDTF">2020-12-07T18:24:10Z</dcterms:created>
  <dcterms:modified xsi:type="dcterms:W3CDTF">2021-09-09T16:07:33Z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e63dbf0e-4d38-4007-9adb-74e27021d547</vt:lpwstr>
  </property>
  <property fmtid="{D5CDD505-2E9C-101B-9397-08002B2CF9AE}" pid="3" name="ContentTypeId">
    <vt:lpwstr>0x010100D78B19DEB749D044A1284B1E650E3D58</vt:lpwstr>
  </property>
  <property fmtid="{D5CDD505-2E9C-101B-9397-08002B2CF9AE}" pid="4" name="MSIP_Label_7b94a7b8-f06c-4dfe-bdcc-9b548fd58c31_ActionId">
    <vt:lpwstr>6d9c63c1-a95e-48cf-8313-1d7fc3f1a0d5</vt:lpwstr>
  </property>
  <property fmtid="{D5CDD505-2E9C-101B-9397-08002B2CF9AE}" pid="5" name="MSIP_Label_7b94a7b8-f06c-4dfe-bdcc-9b548fd58c31_ContentBits">
    <vt:lpwstr>0</vt:lpwstr>
  </property>
  <property fmtid="{D5CDD505-2E9C-101B-9397-08002B2CF9AE}" pid="6" name="MSIP_Label_7b94a7b8-f06c-4dfe-bdcc-9b548fd58c31_Enabled">
    <vt:lpwstr>true</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etDate">
    <vt:lpwstr>2020-12-07T18:29:47Z</vt:lpwstr>
  </property>
  <property fmtid="{D5CDD505-2E9C-101B-9397-08002B2CF9AE}" pid="10" name="MSIP_Label_7b94a7b8-f06c-4dfe-bdcc-9b548fd58c31_SiteId">
    <vt:lpwstr>9ce70869-60db-44fd-abe8-d2767077fc8f</vt:lpwstr>
  </property>
</Properties>
</file>