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omments/modernComment_143_0.xml" ContentType="application/vnd.ms-powerpoint.comment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23" r:id="rId2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2">
          <p15:clr>
            <a:srgbClr val="A4A3A4"/>
          </p15:clr>
        </p15:guide>
        <p15:guide id="2" pos="334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8E09117-E628-5FE3-6624-E7F6C6552FFB}" name="James Dodd" initials="JD" userId="S::James.Dodd@lstmed.ac.uk::d8e3c6c3-3fea-4e03-af40-818ddaa80b6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toveg@hotmail.com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 autoAdjust="0"/>
    <p:restoredTop sz="94660" autoAdjust="0"/>
  </p:normalViewPr>
  <p:slideViewPr>
    <p:cSldViewPr snapToGrid="0" showGuides="1">
      <p:cViewPr varScale="1">
        <p:scale>
          <a:sx n="93" d="100"/>
          <a:sy n="93" d="100"/>
        </p:scale>
        <p:origin x="216" y="640"/>
      </p:cViewPr>
      <p:guideLst>
        <p:guide orient="horz" pos="142"/>
        <p:guide pos="33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8/10/relationships/authors" Target="authors.xml"/></Relationships>
</file>

<file path=ppt/comments/modernComment_143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DF122740-6B87-4BC0-84A6-CFC85238A413}" authorId="{D8E09117-E628-5FE3-6624-E7F6C6552FFB}" created="2023-03-20T08:19:52.806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323"/>
      <ac:spMk id="9" creationId="{A07AB473-AC5B-A9B0-3ECE-98EE54BFD845}"/>
    </ac:deMkLst>
    <p188:txBody>
      <a:bodyPr/>
      <a:lstStyle/>
      <a:p>
        <a:r>
          <a:rPr lang="en-GB"/>
          <a:t>Where were weights &lt;250g or &gt;6500g?
Adjusted birthweight in study ranged from 420-4890g (minimum 800g for a live birth)</a:t>
        </a:r>
      </a:p>
    </p188:txBody>
  </p188:cm>
  <p188:cm id="{480488C4-9D89-44E8-B440-B71B02D3964F}" authorId="{D8E09117-E628-5FE3-6624-E7F6C6552FFB}" created="2023-03-20T08:21:58.262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323"/>
      <ac:spMk id="9" creationId="{A07AB473-AC5B-A9B0-3ECE-98EE54BFD845}"/>
    </ac:deMkLst>
    <p188:txBody>
      <a:bodyPr/>
      <a:lstStyle/>
      <a:p>
        <a:r>
          <a:rPr lang="en-GB"/>
          <a:t>No life-births with GA&lt;26 weeks (although there were some very large values &gt;45wks)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B2EFFF2-4410-CEF1-49A6-B6EC92496DB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80D6DA-13CD-4A6C-3C92-5AB7C1812F0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DB74DFB-9D11-764D-AD08-9E0A06C22B4C}" type="datetimeFigureOut">
              <a:rPr lang="en-GB"/>
              <a:pPr>
                <a:defRPr/>
              </a:pPr>
              <a:t>18/06/2023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3A7607F-7E6A-D3B9-FB92-A0822B4B0AA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9066C70-EFE0-4A2E-37A4-7338A07E44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586003-87A8-D7E3-78BF-03BB0524AF1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4CF62-39EE-162E-6EC8-83F46F16D2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22F00C6-B026-8340-BFED-3D07050E42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>
            <a:extLst>
              <a:ext uri="{FF2B5EF4-FFF2-40B4-BE49-F238E27FC236}">
                <a16:creationId xmlns:a16="http://schemas.microsoft.com/office/drawing/2014/main" id="{AA3A259E-A5C9-0E3C-F0BB-E1D77D1E235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8" name="Notes Placeholder 2">
            <a:extLst>
              <a:ext uri="{FF2B5EF4-FFF2-40B4-BE49-F238E27FC236}">
                <a16:creationId xmlns:a16="http://schemas.microsoft.com/office/drawing/2014/main" id="{B97A7844-E8B5-CDDC-52EE-B7182212CD4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0A6AEE65-6B79-F961-F9A5-9421A3A544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820F17D-59EE-B64E-AA27-71776EEFF0F7}" type="slidenum">
              <a:rPr lang="en-GB" altLang="en-US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BAAEC-2AEF-A60C-9843-913EFA8AF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AEC12-9A8C-4E49-8B0D-A51A06975615}" type="datetimeFigureOut">
              <a:rPr lang="en-GB"/>
              <a:pPr>
                <a:defRPr/>
              </a:pPr>
              <a:t>18/06/2023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58037C-AA12-697E-B8DD-B577BD82B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EF3FEE-F663-ABBB-C8B0-BB792AF9E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3FBD8-4708-0042-B70A-ED7A22105A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3476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DB9CC8-9D90-8CEB-B541-543041CB9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DE908-480B-0C4E-8785-98A0CC69E3AE}" type="datetimeFigureOut">
              <a:rPr lang="en-GB"/>
              <a:pPr>
                <a:defRPr/>
              </a:pPr>
              <a:t>18/06/2023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DCF30D-4B23-AE02-421D-BAD872FA9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4C11B-7C58-CDA9-CA0C-AA1F2570F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C8D22-E9CE-0940-8C70-6D4858C950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8856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E7AAD-D870-871D-5215-5F0D14DB6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C1D4E-FCF2-E84C-B6C8-C41CC851F248}" type="datetimeFigureOut">
              <a:rPr lang="en-GB"/>
              <a:pPr>
                <a:defRPr/>
              </a:pPr>
              <a:t>18/06/2023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CEB95-0B6A-DF1C-09F4-DAA312572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6C44A-6398-E6B6-4DC9-4F365B6B4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8341C-D257-BB4F-B0BF-28C96756BA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6141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81E8B-7213-80FF-7590-79D6FBA96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66665-0C48-2945-A09B-FCDF701F88A7}" type="datetimeFigureOut">
              <a:rPr lang="en-GB"/>
              <a:pPr>
                <a:defRPr/>
              </a:pPr>
              <a:t>18/06/2023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7E83D-0FA9-B936-439F-12CB1A96C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77282-4853-23E6-40E7-9FB9BEDF7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43085-2B52-2B4A-A305-5E3F4F87ED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6603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ACE1C-7D3B-BA8F-44C6-79A830D77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9C649-7347-CE4C-8B2A-01B92BC7A556}" type="datetimeFigureOut">
              <a:rPr lang="en-GB"/>
              <a:pPr>
                <a:defRPr/>
              </a:pPr>
              <a:t>18/06/2023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F88B41-BFA0-D359-CA01-9F4DA3264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25E86D-EECD-E4ED-F355-939B770F5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7E8B0-87F3-BB4A-9C6E-FAEE445376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5860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5321A34-381D-B12D-5570-B74A70B0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538B8-A1A4-374B-8034-B980A59B8C5B}" type="datetimeFigureOut">
              <a:rPr lang="en-GB"/>
              <a:pPr>
                <a:defRPr/>
              </a:pPr>
              <a:t>18/06/2023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CA1BD8F-E1C9-3BE3-1274-76FCD10E1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89F8C20-0F73-6BEC-F499-5CA399EA7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31FF1-FD69-3348-9F15-8C89EFA820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8642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767AA51-62AA-4169-AFFE-E903E80EA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13643-1544-A244-9583-F527D5CC520A}" type="datetimeFigureOut">
              <a:rPr lang="en-GB"/>
              <a:pPr>
                <a:defRPr/>
              </a:pPr>
              <a:t>18/06/2023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96F5ED5-E3FE-76E2-F9F1-C46DDE866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33DCD1A-6777-9818-7840-40C80ACAA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30B2A-656B-A644-8D7C-9E9B532C5F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8899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4E344FC-47DD-45AA-46B4-4DE277054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04A9C-0C23-8B4C-9770-24CB98561E8E}" type="datetimeFigureOut">
              <a:rPr lang="en-GB"/>
              <a:pPr>
                <a:defRPr/>
              </a:pPr>
              <a:t>18/06/2023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606907C-F06E-5479-86C1-C415C32B3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6C45EAE-800D-D18A-A87A-2719914B4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2C1A1-A8E1-CF4B-83D8-28274221BC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1810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6FC0B3C-70E3-172A-387C-E3C11C0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08434-B5F1-4A48-B047-CA9325036918}" type="datetimeFigureOut">
              <a:rPr lang="en-GB"/>
              <a:pPr>
                <a:defRPr/>
              </a:pPr>
              <a:t>18/06/2023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FFAF871-2B19-D55B-C10F-1753FAC42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A957F99-8DE9-E27F-0CDE-D9FAF4C24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99E51-1AF9-C84C-8F33-103B320B55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6307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7950A0D-B5DB-94CD-2CC4-19174ADC7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2233A-98B0-C540-A94B-0C84FE19502E}" type="datetimeFigureOut">
              <a:rPr lang="en-GB"/>
              <a:pPr>
                <a:defRPr/>
              </a:pPr>
              <a:t>18/06/2023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BC23870-57C7-CA63-BFF9-4316581E4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1653EA1-5447-E35A-1AA4-34C499D81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02E24-68E1-C14F-B0F0-A9A02BE93B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094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807338F-AC7F-7372-ED62-E4DBABB59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F1047-33EF-5245-8848-D5D9A9C94522}" type="datetimeFigureOut">
              <a:rPr lang="en-GB"/>
              <a:pPr>
                <a:defRPr/>
              </a:pPr>
              <a:t>18/06/2023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412973-DF1F-3A56-EC41-B3BC258D0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B31D68D-9624-B627-61E2-1D27D01FB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CD040-D2CD-9348-90A1-6427DD2524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6396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AB9DE00-8C09-DC4B-94EE-9E2BC4117A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  <a:endParaRPr lang="en-US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D0F9B42-826C-F6C4-F229-54A1DE72A8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2706B-6A42-A44B-5A62-7CD075FA21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1BE7862-EDD8-3D46-A914-28CE3A3FFD68}" type="datetimeFigureOut">
              <a:rPr lang="en-GB"/>
              <a:pPr>
                <a:defRPr/>
              </a:pPr>
              <a:t>18/06/2023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83B069-BAB9-C47F-355A-AF99DBED2B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84485-BE33-C2FA-1C8D-982B694094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E264B2E-E004-B44D-ADBF-5207D28AD4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43_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2F58452-9D8B-23F4-4118-5A380478F7FE}"/>
              </a:ext>
            </a:extLst>
          </p:cNvPr>
          <p:cNvGrpSpPr/>
          <p:nvPr/>
        </p:nvGrpSpPr>
        <p:grpSpPr>
          <a:xfrm>
            <a:off x="814797" y="568044"/>
            <a:ext cx="10800000" cy="6071963"/>
            <a:chOff x="1477194" y="332509"/>
            <a:chExt cx="10562406" cy="6599583"/>
          </a:xfrm>
        </p:grpSpPr>
        <p:grpSp>
          <p:nvGrpSpPr>
            <p:cNvPr id="28674" name="Group 13">
              <a:extLst>
                <a:ext uri="{FF2B5EF4-FFF2-40B4-BE49-F238E27FC236}">
                  <a16:creationId xmlns:a16="http://schemas.microsoft.com/office/drawing/2014/main" id="{8A95EF47-324C-C3D6-3749-1268D8C654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77194" y="332509"/>
              <a:ext cx="5392329" cy="6489741"/>
              <a:chOff x="2418691" y="945742"/>
              <a:chExt cx="4348288" cy="5920954"/>
            </a:xfrm>
          </p:grpSpPr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BAFDD8D1-C57F-6799-157D-4585EB426E1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390142" y="4885171"/>
                <a:ext cx="2341685" cy="0"/>
              </a:xfrm>
              <a:prstGeom prst="straightConnector1">
                <a:avLst/>
              </a:prstGeom>
              <a:ln>
                <a:solidFill>
                  <a:schemeClr val="accent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8678" name="Group 8">
                <a:extLst>
                  <a:ext uri="{FF2B5EF4-FFF2-40B4-BE49-F238E27FC236}">
                    <a16:creationId xmlns:a16="http://schemas.microsoft.com/office/drawing/2014/main" id="{828DC424-5BB7-3E3F-1DAE-1E64786B52D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18691" y="945742"/>
                <a:ext cx="4348288" cy="5920954"/>
                <a:chOff x="3363509" y="944780"/>
                <a:chExt cx="4371742" cy="6127648"/>
              </a:xfrm>
            </p:grpSpPr>
            <p:grpSp>
              <p:nvGrpSpPr>
                <p:cNvPr id="28679" name="Group 16">
                  <a:extLst>
                    <a:ext uri="{FF2B5EF4-FFF2-40B4-BE49-F238E27FC236}">
                      <a16:creationId xmlns:a16="http://schemas.microsoft.com/office/drawing/2014/main" id="{91B7700A-1969-0087-2D9F-3836B91058B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363509" y="944780"/>
                  <a:ext cx="4371742" cy="3564337"/>
                  <a:chOff x="2568700" y="358573"/>
                  <a:chExt cx="4354376" cy="2976690"/>
                </a:xfrm>
              </p:grpSpPr>
              <p:sp>
                <p:nvSpPr>
                  <p:cNvPr id="5" name="Rounded Rectangle 4">
                    <a:extLst>
                      <a:ext uri="{FF2B5EF4-FFF2-40B4-BE49-F238E27FC236}">
                        <a16:creationId xmlns:a16="http://schemas.microsoft.com/office/drawing/2014/main" id="{30284089-CFEB-388F-244E-2473D29756A4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591843" y="1511199"/>
                    <a:ext cx="3401245" cy="527696"/>
                  </a:xfrm>
                  <a:prstGeom prst="roundRect">
                    <a:avLst/>
                  </a:prstGeom>
                  <a:ln>
                    <a:solidFill>
                      <a:schemeClr val="accent1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GB" sz="1400" dirty="0">
                        <a:latin typeface="Arial" pitchFamily="34" charset="0"/>
                        <a:cs typeface="Arial" pitchFamily="34" charset="0"/>
                      </a:rPr>
                      <a:t>1,586 women were randomly pre-selected for fetal-growth monitoring</a:t>
                    </a:r>
                  </a:p>
                </p:txBody>
              </p:sp>
              <p:grpSp>
                <p:nvGrpSpPr>
                  <p:cNvPr id="28685" name="Group 98">
                    <a:extLst>
                      <a:ext uri="{FF2B5EF4-FFF2-40B4-BE49-F238E27FC236}">
                        <a16:creationId xmlns:a16="http://schemas.microsoft.com/office/drawing/2014/main" id="{D4BA9C47-A48C-E82E-C73D-20D16197CEE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568700" y="358573"/>
                    <a:ext cx="3425933" cy="2976690"/>
                    <a:chOff x="1400058" y="447865"/>
                    <a:chExt cx="1671329" cy="2933379"/>
                  </a:xfrm>
                </p:grpSpPr>
                <p:grpSp>
                  <p:nvGrpSpPr>
                    <p:cNvPr id="28687" name="Group 77">
                      <a:extLst>
                        <a:ext uri="{FF2B5EF4-FFF2-40B4-BE49-F238E27FC236}">
                          <a16:creationId xmlns:a16="http://schemas.microsoft.com/office/drawing/2014/main" id="{10F8DA4D-190C-9C0A-FA0C-AE9DA5B3C8C3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400058" y="2088181"/>
                      <a:ext cx="1659285" cy="1293063"/>
                      <a:chOff x="1642255" y="2014891"/>
                      <a:chExt cx="1659589" cy="1359186"/>
                    </a:xfrm>
                  </p:grpSpPr>
                  <p:cxnSp>
                    <p:nvCxnSpPr>
                      <p:cNvPr id="23" name="Straight Arrow Connector 22">
                        <a:extLst>
                          <a:ext uri="{FF2B5EF4-FFF2-40B4-BE49-F238E27FC236}">
                            <a16:creationId xmlns:a16="http://schemas.microsoft.com/office/drawing/2014/main" id="{8845E070-F2B5-75ED-35B2-74F3759D6E1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5400000">
                        <a:off x="2163644" y="2470665"/>
                        <a:ext cx="911548" cy="0"/>
                      </a:xfrm>
                      <a:prstGeom prst="straightConnector1">
                        <a:avLst/>
                      </a:prstGeom>
                      <a:ln>
                        <a:solidFill>
                          <a:schemeClr val="accent1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74" name="Rounded Rectangle 73">
                        <a:extLst>
                          <a:ext uri="{FF2B5EF4-FFF2-40B4-BE49-F238E27FC236}">
                            <a16:creationId xmlns:a16="http://schemas.microsoft.com/office/drawing/2014/main" id="{D402EC33-5AFF-8799-6DB6-AAE49067336F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1642255" y="2933005"/>
                        <a:ext cx="1659589" cy="441072"/>
                      </a:xfrm>
                      <a:prstGeom prst="roundRect">
                        <a:avLst/>
                      </a:prstGeom>
                      <a:ln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  <p:txBody>
                      <a:bodyPr anchor="ctr"/>
                      <a:lstStyle/>
                      <a:p>
                        <a:pPr eaLnBrk="1" fontAlgn="auto" hangingPunct="1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r>
                          <a:rPr lang="en-GB" sz="1400" dirty="0">
                            <a:latin typeface="Arial" pitchFamily="34" charset="0"/>
                            <a:cs typeface="Arial" pitchFamily="34" charset="0"/>
                          </a:rPr>
                          <a:t>1,435 mother-newborn pair were eligible for analysis (4,174 observations)</a:t>
                        </a:r>
                      </a:p>
                    </p:txBody>
                  </p:sp>
                </p:grpSp>
                <p:sp>
                  <p:nvSpPr>
                    <p:cNvPr id="44" name="Rounded Rectangle 43">
                      <a:extLst>
                        <a:ext uri="{FF2B5EF4-FFF2-40B4-BE49-F238E27FC236}">
                          <a16:creationId xmlns:a16="http://schemas.microsoft.com/office/drawing/2014/main" id="{533C034B-81B9-6239-9754-6A55C57A3035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1412102" y="447865"/>
                      <a:ext cx="1659285" cy="654348"/>
                    </a:xfrm>
                    <a:prstGeom prst="roundRect">
                      <a:avLst/>
                    </a:prstGeom>
                    <a:ln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anchor="ctr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GB" sz="1400" dirty="0">
                          <a:latin typeface="Arial" pitchFamily="34" charset="0"/>
                          <a:cs typeface="Arial" pitchFamily="34" charset="0"/>
                        </a:rPr>
                        <a:t>4,680 eligible Women were enrolled in the IMPROVE trial between March 2018 and August 2019</a:t>
                      </a:r>
                    </a:p>
                  </p:txBody>
                </p:sp>
                <p:cxnSp>
                  <p:nvCxnSpPr>
                    <p:cNvPr id="62" name="Straight Arrow Connector 61">
                      <a:extLst>
                        <a:ext uri="{FF2B5EF4-FFF2-40B4-BE49-F238E27FC236}">
                          <a16:creationId xmlns:a16="http://schemas.microsoft.com/office/drawing/2014/main" id="{C610DA67-B076-0FAB-D638-C294BDBF01D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 rot="5400000">
                      <a:off x="2117333" y="1342464"/>
                      <a:ext cx="520763" cy="0"/>
                    </a:xfrm>
                    <a:prstGeom prst="straightConnector1">
                      <a:avLst/>
                    </a:prstGeom>
                    <a:ln>
                      <a:solidFill>
                        <a:schemeClr val="accent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" name="Straight Arrow Connector 2">
                    <a:extLst>
                      <a:ext uri="{FF2B5EF4-FFF2-40B4-BE49-F238E27FC236}">
                        <a16:creationId xmlns:a16="http://schemas.microsoft.com/office/drawing/2014/main" id="{A1DE80FD-CB30-D311-2314-77837DDBAE2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>
                    <a:off x="4579654" y="2350723"/>
                    <a:ext cx="2343422" cy="0"/>
                  </a:xfrm>
                  <a:prstGeom prst="straightConnector1">
                    <a:avLst/>
                  </a:prstGeom>
                  <a:ln>
                    <a:solidFill>
                      <a:schemeClr val="accent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680" name="Group 7">
                  <a:extLst>
                    <a:ext uri="{FF2B5EF4-FFF2-40B4-BE49-F238E27FC236}">
                      <a16:creationId xmlns:a16="http://schemas.microsoft.com/office/drawing/2014/main" id="{3042C02C-0D1F-D90E-CF4D-5589121BDC1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363509" y="4485920"/>
                  <a:ext cx="3414810" cy="2586508"/>
                  <a:chOff x="3363509" y="4485920"/>
                  <a:chExt cx="3414810" cy="2586508"/>
                </a:xfrm>
              </p:grpSpPr>
              <p:sp>
                <p:nvSpPr>
                  <p:cNvPr id="4" name="Rounded Rectangle 3">
                    <a:extLst>
                      <a:ext uri="{FF2B5EF4-FFF2-40B4-BE49-F238E27FC236}">
                        <a16:creationId xmlns:a16="http://schemas.microsoft.com/office/drawing/2014/main" id="{F7E90DE6-2413-8CC6-20BE-8728DBC974D7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3363509" y="5633680"/>
                    <a:ext cx="3414810" cy="1438748"/>
                  </a:xfrm>
                  <a:prstGeom prst="roundRect">
                    <a:avLst/>
                  </a:prstGeom>
                  <a:ln>
                    <a:solidFill>
                      <a:schemeClr val="accent1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GB" sz="1400" dirty="0">
                      <a:latin typeface="Arial" pitchFamily="34" charset="0"/>
                      <a:cs typeface="Arial" pitchFamily="34" charset="0"/>
                    </a:endParaRPr>
                  </a:p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GB" sz="1400" b="1" dirty="0">
                      <a:latin typeface="Arial" pitchFamily="34" charset="0"/>
                      <a:cs typeface="Arial" pitchFamily="34" charset="0"/>
                    </a:endParaRPr>
                  </a:p>
                  <a:p>
                    <a:pPr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GB" sz="1400" dirty="0">
                        <a:latin typeface="Arial" pitchFamily="34" charset="0"/>
                        <a:cs typeface="Arial" pitchFamily="34" charset="0"/>
                      </a:rPr>
                      <a:t>1,435 mother-newborn pairs (3,950 observations) with eligible weights:</a:t>
                    </a:r>
                  </a:p>
                  <a:p>
                    <a:pPr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GB" sz="1400" dirty="0">
                        <a:latin typeface="Arial" pitchFamily="34" charset="0"/>
                        <a:cs typeface="Arial" pitchFamily="34" charset="0"/>
                      </a:rPr>
                      <a:t>Fetal weight at enrolment (573)</a:t>
                    </a:r>
                  </a:p>
                  <a:p>
                    <a:pPr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GB" sz="1400" dirty="0">
                        <a:latin typeface="Arial" pitchFamily="34" charset="0"/>
                        <a:cs typeface="Arial" pitchFamily="34" charset="0"/>
                      </a:rPr>
                      <a:t>Fetal weight at week 25-30 (1,007)</a:t>
                    </a:r>
                  </a:p>
                  <a:p>
                    <a:pPr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GB" sz="1400" dirty="0">
                        <a:latin typeface="Arial" pitchFamily="34" charset="0"/>
                        <a:cs typeface="Arial" pitchFamily="34" charset="0"/>
                      </a:rPr>
                      <a:t>Fetal weight at week 32-37 (</a:t>
                    </a:r>
                    <a:r>
                      <a:rPr lang="en-GB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a:t>1,045</a:t>
                    </a:r>
                    <a:r>
                      <a:rPr lang="en-GB" sz="1400" dirty="0">
                        <a:latin typeface="Arial" pitchFamily="34" charset="0"/>
                        <a:cs typeface="Arial" pitchFamily="34" charset="0"/>
                      </a:rPr>
                      <a:t>)</a:t>
                    </a:r>
                  </a:p>
                  <a:p>
                    <a:pPr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GB" sz="1400" dirty="0">
                        <a:latin typeface="Arial" pitchFamily="34" charset="0"/>
                        <a:cs typeface="Arial" pitchFamily="34" charset="0"/>
                      </a:rPr>
                      <a:t>Birthweight at delivery (1,325)</a:t>
                    </a:r>
                  </a:p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GB" sz="1400" dirty="0">
                      <a:latin typeface="Arial" pitchFamily="34" charset="0"/>
                      <a:cs typeface="Arial" pitchFamily="34" charset="0"/>
                    </a:endParaRPr>
                  </a:p>
                  <a:p>
                    <a:pPr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buFont typeface="Arial" pitchFamily="34" charset="0"/>
                      <a:buChar char="•"/>
                      <a:defRPr/>
                    </a:pPr>
                    <a:endParaRPr lang="en-GB" sz="1100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cxnSp>
                <p:nvCxnSpPr>
                  <p:cNvPr id="7" name="Straight Arrow Connector 6">
                    <a:extLst>
                      <a:ext uri="{FF2B5EF4-FFF2-40B4-BE49-F238E27FC236}">
                        <a16:creationId xmlns:a16="http://schemas.microsoft.com/office/drawing/2014/main" id="{17719022-7913-0EDA-5BF3-DFFC09C1E5C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rot="5400000">
                    <a:off x="4758734" y="5072778"/>
                    <a:ext cx="1173716" cy="0"/>
                  </a:xfrm>
                  <a:prstGeom prst="straightConnector1">
                    <a:avLst/>
                  </a:prstGeom>
                  <a:ln>
                    <a:solidFill>
                      <a:schemeClr val="accent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4E95ECF4-27EE-21E0-9715-4286DB267289}"/>
                </a:ext>
              </a:extLst>
            </p:cNvPr>
            <p:cNvSpPr/>
            <p:nvPr/>
          </p:nvSpPr>
          <p:spPr bwMode="auto">
            <a:xfrm>
              <a:off x="6841812" y="1944152"/>
              <a:ext cx="4032001" cy="1724262"/>
            </a:xfrm>
            <a:prstGeom prst="round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 dirty="0">
                <a:latin typeface="Arial" pitchFamily="34" charset="0"/>
                <a:cs typeface="Arial" pitchFamily="34" charset="0"/>
              </a:endParaRP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Excluded:</a:t>
              </a:r>
            </a:p>
            <a:p>
              <a:pPr marL="285750" indent="-285750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Twin pregnancy (1)</a:t>
              </a:r>
            </a:p>
            <a:p>
              <a:pPr marL="285750" indent="-285750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Congenital abnormality (2)</a:t>
              </a:r>
            </a:p>
            <a:p>
              <a:pPr marL="285750" indent="-285750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Miscarriage (9)</a:t>
              </a:r>
            </a:p>
            <a:p>
              <a:pPr marL="285750" indent="-285750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Stillbirths (29)</a:t>
              </a:r>
            </a:p>
            <a:p>
              <a:pPr marL="285750" indent="-285750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Missing FW/BW (59)</a:t>
              </a:r>
            </a:p>
            <a:p>
              <a:pPr marL="285750" indent="-285750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&lt;14 days between weights (51)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endParaRPr lang="en-GB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A07AB473-AC5B-A9B0-3ECE-98EE54BFD845}"/>
                </a:ext>
              </a:extLst>
            </p:cNvPr>
            <p:cNvSpPr/>
            <p:nvPr/>
          </p:nvSpPr>
          <p:spPr bwMode="auto">
            <a:xfrm>
              <a:off x="6820150" y="3845955"/>
              <a:ext cx="4032001" cy="1603965"/>
            </a:xfrm>
            <a:prstGeom prst="round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Excluded:</a:t>
              </a:r>
            </a:p>
            <a:p>
              <a:pPr marL="285750" indent="-285750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Weight &lt;250g or &gt;6500g (16)</a:t>
              </a:r>
            </a:p>
            <a:p>
              <a:pPr marL="285750" indent="-285750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GA &lt;18 or &gt;45 weeks (18)</a:t>
              </a:r>
            </a:p>
            <a:p>
              <a:pPr marL="285750" indent="-285750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Improbable GA/FW/BW (4)</a:t>
              </a:r>
            </a:p>
            <a:p>
              <a:pPr marL="285750" indent="-285750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Z-score &gt;</a:t>
              </a:r>
              <a:r>
                <a:rPr lang="en-GB" sz="1800" dirty="0"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  <a:sym typeface="Symbol" pitchFamily="2" charset="2"/>
                </a:rPr>
                <a:t> </a:t>
              </a:r>
              <a:r>
                <a:rPr lang="en-GB" dirty="0">
                  <a:effectLst/>
                </a:rPr>
                <a:t> </a:t>
              </a: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5 (81)</a:t>
              </a:r>
            </a:p>
            <a:p>
              <a:pPr marL="285750" indent="-285750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Change  in Z-score per week &gt;1 (105)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227323B-23B6-4AD0-761F-B228DF26D99D}"/>
                </a:ext>
              </a:extLst>
            </p:cNvPr>
            <p:cNvSpPr txBox="1"/>
            <p:nvPr/>
          </p:nvSpPr>
          <p:spPr>
            <a:xfrm>
              <a:off x="6096000" y="5627461"/>
              <a:ext cx="5943600" cy="13046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Figure S1: Flow diagram for the pregnancy cohort.</a:t>
              </a:r>
            </a:p>
            <a:p>
              <a:r>
                <a:rPr lang="en-US" dirty="0"/>
                <a:t>BW: birthweight, FW: fetal weight, GA: gestational age, IMPROVE: Improving pregnancy outcome using intermittent preventive treatment of malaria in pregnancy.</a:t>
              </a:r>
            </a:p>
          </p:txBody>
        </p:sp>
      </p:grpSp>
    </p:spTree>
  </p:cSld>
  <p:clrMapOvr>
    <a:masterClrMapping/>
  </p:clrMapOvr>
  <p:extLst mod="1">
    <p:ext uri="{6950BFC3-D8DA-4A85-94F7-54DA5524770B}">
      <p188:commentRel xmlns="" xmlns:p188="http://schemas.microsoft.com/office/powerpoint/2018/8/main" r:id="rId3"/>
    </p:ext>
  </p:extLs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4198</TotalTime>
  <Words>195</Words>
  <Application>Microsoft Macintosh PowerPoint</Application>
  <PresentationFormat>Widescreen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DengXian</vt:lpstr>
      <vt:lpstr>Arial</vt:lpstr>
      <vt:lpstr>Calibri</vt:lpstr>
      <vt:lpstr>Calibri Light</vt:lpstr>
      <vt:lpstr>Symbol</vt:lpstr>
      <vt:lpstr>Office Theme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Tracy Seddon</dc:creator>
  <cp:lastModifiedBy>mtoveg@hotmail.com</cp:lastModifiedBy>
  <cp:revision>284</cp:revision>
  <dcterms:created xsi:type="dcterms:W3CDTF">2017-05-19T14:06:38Z</dcterms:created>
  <dcterms:modified xsi:type="dcterms:W3CDTF">2023-06-17T21:46:58Z</dcterms:modified>
</cp:coreProperties>
</file>