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5"/>
    <p:restoredTop sz="94648"/>
  </p:normalViewPr>
  <p:slideViewPr>
    <p:cSldViewPr snapToGrid="0">
      <p:cViewPr>
        <p:scale>
          <a:sx n="133" d="100"/>
          <a:sy n="133" d="100"/>
        </p:scale>
        <p:origin x="1968" y="-3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ahashibe/Documents/1.DIRECT%20Sync/3Manuscripts/2MS%20Submitted/1.AA%20BC%20CVD%20paper%20/2023-06_cancer/SEER%20Asian%20BC%20and%20CVD%20Table%20Figure%203%202023013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ahashibe/Documents/1.DIRECT%20Sync/3Manuscripts/2MS%20Submitted/1.AA%20BC%20CVD%20paper%20/2023-06_cancer/SEER%20Asian%20BC%20and%20CVD%20Table%20Figure%203%202023013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ahashibe/Documents/1.DIRECT%20Sync/3Manuscripts/2MS%20Submitted/1.AA%20BC%20CVD%20paper%20/2023-06_cancer/SEER%20Asian%20BC%20and%20CVD%20Table%20Figure%203%202023013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ahashibe/Documents/1.DIRECT%20Sync/3Manuscripts/2MS%20Submitted/1.AA%20BC%20CVD%20paper%20/2023-06_cancer/SEER%20Asian%20BC%20and%20CVD%20Table%20Figure%203%202023013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iahashibe/Documents/1.DIRECT%20Sync/3Manuscripts/2MS%20Submitted/1.AA%20BC%20CVD%20paper%20/2023-08-31_Revision/prep/SEER%20Asian%20BC%20and%20CVD%20Table%20Figure%203%2020230130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Acute Myocardial Infarction</a:t>
            </a:r>
          </a:p>
        </c:rich>
      </c:tx>
      <c:layout>
        <c:manualLayout>
          <c:xMode val="edge"/>
          <c:yMode val="edge"/>
          <c:x val="0.1622414852228517"/>
          <c:y val="3.70370224626471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AMI!$M$3:$M$12</c:f>
                <c:numCache>
                  <c:formatCode>General</c:formatCode>
                  <c:ptCount val="10"/>
                  <c:pt idx="0">
                    <c:v>3.4</c:v>
                  </c:pt>
                  <c:pt idx="1">
                    <c:v>1.5</c:v>
                  </c:pt>
                  <c:pt idx="2">
                    <c:v>1.6</c:v>
                  </c:pt>
                  <c:pt idx="3">
                    <c:v>0.8</c:v>
                  </c:pt>
                  <c:pt idx="4">
                    <c:v>1.5</c:v>
                  </c:pt>
                  <c:pt idx="5">
                    <c:v>0.2</c:v>
                  </c:pt>
                  <c:pt idx="6">
                    <c:v>0.9</c:v>
                  </c:pt>
                  <c:pt idx="7">
                    <c:v>0.6</c:v>
                  </c:pt>
                  <c:pt idx="8">
                    <c:v>0.4</c:v>
                  </c:pt>
                  <c:pt idx="9">
                    <c:v>0.6</c:v>
                  </c:pt>
                </c:numCache>
              </c:numRef>
            </c:plus>
            <c:minus>
              <c:numRef>
                <c:f>AMI!$M$3:$M$12</c:f>
                <c:numCache>
                  <c:formatCode>General</c:formatCode>
                  <c:ptCount val="10"/>
                  <c:pt idx="0">
                    <c:v>3.4</c:v>
                  </c:pt>
                  <c:pt idx="1">
                    <c:v>1.5</c:v>
                  </c:pt>
                  <c:pt idx="2">
                    <c:v>1.6</c:v>
                  </c:pt>
                  <c:pt idx="3">
                    <c:v>0.8</c:v>
                  </c:pt>
                  <c:pt idx="4">
                    <c:v>1.5</c:v>
                  </c:pt>
                  <c:pt idx="5">
                    <c:v>0.2</c:v>
                  </c:pt>
                  <c:pt idx="6">
                    <c:v>0.9</c:v>
                  </c:pt>
                  <c:pt idx="7">
                    <c:v>0.6</c:v>
                  </c:pt>
                  <c:pt idx="8">
                    <c:v>0.4</c:v>
                  </c:pt>
                  <c:pt idx="9">
                    <c:v>0.6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AMI!$D$3:$D$12</c:f>
              <c:strCache>
                <c:ptCount val="10"/>
                <c:pt idx="0">
                  <c:v>Other Pacific Islander</c:v>
                </c:pt>
                <c:pt idx="1">
                  <c:v>Asian Indian Pakistani</c:v>
                </c:pt>
                <c:pt idx="2">
                  <c:v>Hawaiian</c:v>
                </c:pt>
                <c:pt idx="3">
                  <c:v>Filipino</c:v>
                </c:pt>
                <c:pt idx="4">
                  <c:v>Vietnamese</c:v>
                </c:pt>
                <c:pt idx="5">
                  <c:v>NHW</c:v>
                </c:pt>
                <c:pt idx="6">
                  <c:v>Other Asian</c:v>
                </c:pt>
                <c:pt idx="7">
                  <c:v>Chinese</c:v>
                </c:pt>
                <c:pt idx="8">
                  <c:v>Japanese</c:v>
                </c:pt>
                <c:pt idx="9">
                  <c:v>Korean</c:v>
                </c:pt>
              </c:strCache>
            </c:strRef>
          </c:cat>
          <c:val>
            <c:numRef>
              <c:f>AMI!$L$3:$L$12</c:f>
              <c:numCache>
                <c:formatCode>General</c:formatCode>
                <c:ptCount val="10"/>
                <c:pt idx="0">
                  <c:v>7.5</c:v>
                </c:pt>
                <c:pt idx="1">
                  <c:v>5</c:v>
                </c:pt>
                <c:pt idx="2">
                  <c:v>3.9</c:v>
                </c:pt>
                <c:pt idx="3">
                  <c:v>3.6</c:v>
                </c:pt>
                <c:pt idx="4">
                  <c:v>3.1</c:v>
                </c:pt>
                <c:pt idx="5">
                  <c:v>2.9</c:v>
                </c:pt>
                <c:pt idx="6">
                  <c:v>2.7</c:v>
                </c:pt>
                <c:pt idx="7">
                  <c:v>2</c:v>
                </c:pt>
                <c:pt idx="8">
                  <c:v>1.5</c:v>
                </c:pt>
                <c:pt idx="9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AB-0A47-BCFD-706504664A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8353551"/>
        <c:axId val="238346479"/>
      </c:barChart>
      <c:catAx>
        <c:axId val="2383535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346479"/>
        <c:crosses val="autoZero"/>
        <c:auto val="1"/>
        <c:lblAlgn val="ctr"/>
        <c:lblOffset val="100"/>
        <c:noMultiLvlLbl val="0"/>
      </c:catAx>
      <c:valAx>
        <c:axId val="238346479"/>
        <c:scaling>
          <c:orientation val="minMax"/>
          <c:max val="3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 1,000 person-year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3535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Heart Failure</a:t>
            </a:r>
          </a:p>
        </c:rich>
      </c:tx>
      <c:layout>
        <c:manualLayout>
          <c:xMode val="edge"/>
          <c:yMode val="edge"/>
          <c:x val="0.3872707786526684"/>
          <c:y val="3.70370370370370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HF!$M$3:$M$12</c:f>
                <c:numCache>
                  <c:formatCode>General</c:formatCode>
                  <c:ptCount val="10"/>
                  <c:pt idx="0">
                    <c:v>6.4</c:v>
                  </c:pt>
                  <c:pt idx="1">
                    <c:v>4.2</c:v>
                  </c:pt>
                  <c:pt idx="2">
                    <c:v>3.4</c:v>
                  </c:pt>
                  <c:pt idx="3">
                    <c:v>4.3</c:v>
                  </c:pt>
                  <c:pt idx="4">
                    <c:v>0.5</c:v>
                  </c:pt>
                  <c:pt idx="5">
                    <c:v>2</c:v>
                  </c:pt>
                  <c:pt idx="6">
                    <c:v>1.6</c:v>
                  </c:pt>
                  <c:pt idx="7">
                    <c:v>2</c:v>
                  </c:pt>
                  <c:pt idx="8">
                    <c:v>2.9</c:v>
                  </c:pt>
                  <c:pt idx="9">
                    <c:v>1.2</c:v>
                  </c:pt>
                </c:numCache>
              </c:numRef>
            </c:plus>
            <c:minus>
              <c:numRef>
                <c:f>HF!$M$3:$M$12</c:f>
                <c:numCache>
                  <c:formatCode>General</c:formatCode>
                  <c:ptCount val="10"/>
                  <c:pt idx="0">
                    <c:v>6.4</c:v>
                  </c:pt>
                  <c:pt idx="1">
                    <c:v>4.2</c:v>
                  </c:pt>
                  <c:pt idx="2">
                    <c:v>3.4</c:v>
                  </c:pt>
                  <c:pt idx="3">
                    <c:v>4.3</c:v>
                  </c:pt>
                  <c:pt idx="4">
                    <c:v>0.5</c:v>
                  </c:pt>
                  <c:pt idx="5">
                    <c:v>2</c:v>
                  </c:pt>
                  <c:pt idx="6">
                    <c:v>1.6</c:v>
                  </c:pt>
                  <c:pt idx="7">
                    <c:v>2</c:v>
                  </c:pt>
                  <c:pt idx="8">
                    <c:v>2.9</c:v>
                  </c:pt>
                  <c:pt idx="9">
                    <c:v>1.2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HF!$D$3:$D$12</c:f>
              <c:strCache>
                <c:ptCount val="10"/>
                <c:pt idx="0">
                  <c:v>Other Pacific Islander</c:v>
                </c:pt>
                <c:pt idx="1">
                  <c:v>Hawaiian</c:v>
                </c:pt>
                <c:pt idx="2">
                  <c:v>Asian Indian Pakistani</c:v>
                </c:pt>
                <c:pt idx="3">
                  <c:v>Vietnamese</c:v>
                </c:pt>
                <c:pt idx="4">
                  <c:v>NHW</c:v>
                </c:pt>
                <c:pt idx="5">
                  <c:v>Filipino</c:v>
                </c:pt>
                <c:pt idx="6">
                  <c:v>Chinese</c:v>
                </c:pt>
                <c:pt idx="7">
                  <c:v>Other Asian</c:v>
                </c:pt>
                <c:pt idx="8">
                  <c:v>Korean</c:v>
                </c:pt>
                <c:pt idx="9">
                  <c:v>Japanese</c:v>
                </c:pt>
              </c:strCache>
            </c:strRef>
          </c:cat>
          <c:val>
            <c:numRef>
              <c:f>HF!$L$3:$L$12</c:f>
              <c:numCache>
                <c:formatCode>General</c:formatCode>
                <c:ptCount val="10"/>
                <c:pt idx="0">
                  <c:v>24.1</c:v>
                </c:pt>
                <c:pt idx="1">
                  <c:v>23.3</c:v>
                </c:pt>
                <c:pt idx="2">
                  <c:v>22.1</c:v>
                </c:pt>
                <c:pt idx="3">
                  <c:v>21.4</c:v>
                </c:pt>
                <c:pt idx="4">
                  <c:v>20.6</c:v>
                </c:pt>
                <c:pt idx="5">
                  <c:v>20.3</c:v>
                </c:pt>
                <c:pt idx="6">
                  <c:v>13.7</c:v>
                </c:pt>
                <c:pt idx="7">
                  <c:v>13.4</c:v>
                </c:pt>
                <c:pt idx="8">
                  <c:v>13.3</c:v>
                </c:pt>
                <c:pt idx="9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E6-EC44-89EA-AC0F5452D5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8353551"/>
        <c:axId val="238346479"/>
      </c:barChart>
      <c:catAx>
        <c:axId val="2383535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346479"/>
        <c:crosses val="autoZero"/>
        <c:auto val="1"/>
        <c:lblAlgn val="ctr"/>
        <c:lblOffset val="100"/>
        <c:noMultiLvlLbl val="0"/>
      </c:catAx>
      <c:valAx>
        <c:axId val="238346479"/>
        <c:scaling>
          <c:orientation val="minMax"/>
          <c:max val="3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 1,000 person-year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3535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Stroke/Transient Ischemic Attack</a:t>
            </a:r>
          </a:p>
        </c:rich>
      </c:tx>
      <c:layout>
        <c:manualLayout>
          <c:xMode val="edge"/>
          <c:yMode val="edge"/>
          <c:x val="0.10290909520484294"/>
          <c:y val="3.70370224626471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stroke!$M$3:$M$12</c:f>
                <c:numCache>
                  <c:formatCode>General</c:formatCode>
                  <c:ptCount val="10"/>
                  <c:pt idx="0">
                    <c:v>3.1</c:v>
                  </c:pt>
                  <c:pt idx="1">
                    <c:v>0.4</c:v>
                  </c:pt>
                  <c:pt idx="2">
                    <c:v>1.4</c:v>
                  </c:pt>
                  <c:pt idx="3">
                    <c:v>1.4</c:v>
                  </c:pt>
                  <c:pt idx="4">
                    <c:v>2.2000000000000002</c:v>
                  </c:pt>
                  <c:pt idx="5">
                    <c:v>4</c:v>
                  </c:pt>
                  <c:pt idx="6">
                    <c:v>1.7</c:v>
                  </c:pt>
                  <c:pt idx="7">
                    <c:v>1.1000000000000001</c:v>
                  </c:pt>
                  <c:pt idx="8">
                    <c:v>2.5</c:v>
                  </c:pt>
                  <c:pt idx="9">
                    <c:v>2</c:v>
                  </c:pt>
                </c:numCache>
              </c:numRef>
            </c:plus>
            <c:minus>
              <c:numRef>
                <c:f>stroke!$M$3:$M$12</c:f>
                <c:numCache>
                  <c:formatCode>General</c:formatCode>
                  <c:ptCount val="10"/>
                  <c:pt idx="0">
                    <c:v>3.1</c:v>
                  </c:pt>
                  <c:pt idx="1">
                    <c:v>0.4</c:v>
                  </c:pt>
                  <c:pt idx="2">
                    <c:v>1.4</c:v>
                  </c:pt>
                  <c:pt idx="3">
                    <c:v>1.4</c:v>
                  </c:pt>
                  <c:pt idx="4">
                    <c:v>2.2000000000000002</c:v>
                  </c:pt>
                  <c:pt idx="5">
                    <c:v>4</c:v>
                  </c:pt>
                  <c:pt idx="6">
                    <c:v>1.7</c:v>
                  </c:pt>
                  <c:pt idx="7">
                    <c:v>1.1000000000000001</c:v>
                  </c:pt>
                  <c:pt idx="8">
                    <c:v>2.5</c:v>
                  </c:pt>
                  <c:pt idx="9">
                    <c:v>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stroke!$D$3:$D$12</c:f>
              <c:strCache>
                <c:ptCount val="10"/>
                <c:pt idx="0">
                  <c:v>Hawaiian</c:v>
                </c:pt>
                <c:pt idx="1">
                  <c:v>NHW</c:v>
                </c:pt>
                <c:pt idx="2">
                  <c:v>Chinese</c:v>
                </c:pt>
                <c:pt idx="3">
                  <c:v>Filipino</c:v>
                </c:pt>
                <c:pt idx="4">
                  <c:v>Asian Indian Pakistani</c:v>
                </c:pt>
                <c:pt idx="5">
                  <c:v>Other Pacific Islander</c:v>
                </c:pt>
                <c:pt idx="6">
                  <c:v>Other Asian</c:v>
                </c:pt>
                <c:pt idx="7">
                  <c:v>Japanese</c:v>
                </c:pt>
                <c:pt idx="8">
                  <c:v>Vietnamese</c:v>
                </c:pt>
                <c:pt idx="9">
                  <c:v>Korean</c:v>
                </c:pt>
              </c:strCache>
            </c:strRef>
          </c:cat>
          <c:val>
            <c:numRef>
              <c:f>stroke!$L$3:$L$12</c:f>
              <c:numCache>
                <c:formatCode>General</c:formatCode>
                <c:ptCount val="10"/>
                <c:pt idx="0">
                  <c:v>13.4</c:v>
                </c:pt>
                <c:pt idx="1">
                  <c:v>11.1</c:v>
                </c:pt>
                <c:pt idx="2">
                  <c:v>10.8</c:v>
                </c:pt>
                <c:pt idx="3">
                  <c:v>10.5</c:v>
                </c:pt>
                <c:pt idx="4">
                  <c:v>10.1</c:v>
                </c:pt>
                <c:pt idx="5">
                  <c:v>9.8000000000000007</c:v>
                </c:pt>
                <c:pt idx="6">
                  <c:v>9.6999999999999993</c:v>
                </c:pt>
                <c:pt idx="7">
                  <c:v>8.1999999999999993</c:v>
                </c:pt>
                <c:pt idx="8">
                  <c:v>7.4</c:v>
                </c:pt>
                <c:pt idx="9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58-F949-A68A-283E9FCBE1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8353551"/>
        <c:axId val="238346479"/>
      </c:barChart>
      <c:catAx>
        <c:axId val="2383535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346479"/>
        <c:crosses val="autoZero"/>
        <c:auto val="1"/>
        <c:lblAlgn val="ctr"/>
        <c:lblOffset val="100"/>
        <c:noMultiLvlLbl val="0"/>
      </c:catAx>
      <c:valAx>
        <c:axId val="238346479"/>
        <c:scaling>
          <c:orientation val="minMax"/>
          <c:max val="35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 1,000 person-year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3535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Ischemic Heart Disease</a:t>
            </a:r>
          </a:p>
        </c:rich>
      </c:tx>
      <c:layout>
        <c:manualLayout>
          <c:xMode val="edge"/>
          <c:yMode val="edge"/>
          <c:x val="0.24479303825346979"/>
          <c:y val="3.70370078882688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IHD!$M$3:$M$12</c:f>
                <c:numCache>
                  <c:formatCode>General</c:formatCode>
                  <c:ptCount val="10"/>
                  <c:pt idx="0">
                    <c:v>4.7</c:v>
                  </c:pt>
                  <c:pt idx="1">
                    <c:v>3.6</c:v>
                  </c:pt>
                  <c:pt idx="2">
                    <c:v>6.2</c:v>
                  </c:pt>
                  <c:pt idx="3">
                    <c:v>0.6</c:v>
                  </c:pt>
                  <c:pt idx="4">
                    <c:v>2.1</c:v>
                  </c:pt>
                  <c:pt idx="5">
                    <c:v>3.9</c:v>
                  </c:pt>
                  <c:pt idx="6">
                    <c:v>1.9</c:v>
                  </c:pt>
                  <c:pt idx="7">
                    <c:v>3.5</c:v>
                  </c:pt>
                  <c:pt idx="8">
                    <c:v>2.2000000000000002</c:v>
                  </c:pt>
                  <c:pt idx="9">
                    <c:v>1.4</c:v>
                  </c:pt>
                </c:numCache>
              </c:numRef>
            </c:plus>
            <c:minus>
              <c:numRef>
                <c:f>IHD!$M$3:$M$12</c:f>
                <c:numCache>
                  <c:formatCode>General</c:formatCode>
                  <c:ptCount val="10"/>
                  <c:pt idx="0">
                    <c:v>4.7</c:v>
                  </c:pt>
                  <c:pt idx="1">
                    <c:v>3.6</c:v>
                  </c:pt>
                  <c:pt idx="2">
                    <c:v>6.2</c:v>
                  </c:pt>
                  <c:pt idx="3">
                    <c:v>0.6</c:v>
                  </c:pt>
                  <c:pt idx="4">
                    <c:v>2.1</c:v>
                  </c:pt>
                  <c:pt idx="5">
                    <c:v>3.9</c:v>
                  </c:pt>
                  <c:pt idx="6">
                    <c:v>1.9</c:v>
                  </c:pt>
                  <c:pt idx="7">
                    <c:v>3.5</c:v>
                  </c:pt>
                  <c:pt idx="8">
                    <c:v>2.2000000000000002</c:v>
                  </c:pt>
                  <c:pt idx="9">
                    <c:v>1.4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IHD!$D$3:$D$12</c:f>
              <c:strCache>
                <c:ptCount val="10"/>
                <c:pt idx="0">
                  <c:v>Vietnamese</c:v>
                </c:pt>
                <c:pt idx="1">
                  <c:v>Asian Indian Pakistani</c:v>
                </c:pt>
                <c:pt idx="2">
                  <c:v>Other Pacific Islander</c:v>
                </c:pt>
                <c:pt idx="3">
                  <c:v>NHW</c:v>
                </c:pt>
                <c:pt idx="4">
                  <c:v>Filipino</c:v>
                </c:pt>
                <c:pt idx="5">
                  <c:v>Hawaiian</c:v>
                </c:pt>
                <c:pt idx="6">
                  <c:v>Chinese</c:v>
                </c:pt>
                <c:pt idx="7">
                  <c:v>Korean</c:v>
                </c:pt>
                <c:pt idx="8">
                  <c:v>Other Asian</c:v>
                </c:pt>
                <c:pt idx="9">
                  <c:v>Japanese</c:v>
                </c:pt>
              </c:strCache>
            </c:strRef>
          </c:cat>
          <c:val>
            <c:numRef>
              <c:f>IHD!$L$3:$L$12</c:f>
              <c:numCache>
                <c:formatCode>General</c:formatCode>
                <c:ptCount val="10"/>
                <c:pt idx="0">
                  <c:v>23.2</c:v>
                </c:pt>
                <c:pt idx="1">
                  <c:v>21.9</c:v>
                </c:pt>
                <c:pt idx="2">
                  <c:v>21.5</c:v>
                </c:pt>
                <c:pt idx="3">
                  <c:v>20.8</c:v>
                </c:pt>
                <c:pt idx="4">
                  <c:v>20.100000000000001</c:v>
                </c:pt>
                <c:pt idx="5">
                  <c:v>18.3</c:v>
                </c:pt>
                <c:pt idx="6">
                  <c:v>17.7</c:v>
                </c:pt>
                <c:pt idx="7">
                  <c:v>16.2</c:v>
                </c:pt>
                <c:pt idx="8">
                  <c:v>15</c:v>
                </c:pt>
                <c:pt idx="9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A2-0340-AB92-A32F6B0D36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8353551"/>
        <c:axId val="238346479"/>
      </c:barChart>
      <c:catAx>
        <c:axId val="2383535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346479"/>
        <c:crosses val="autoZero"/>
        <c:auto val="1"/>
        <c:lblAlgn val="ctr"/>
        <c:lblOffset val="100"/>
        <c:noMultiLvlLbl val="0"/>
      </c:catAx>
      <c:valAx>
        <c:axId val="238346479"/>
        <c:scaling>
          <c:orientation val="minMax"/>
          <c:max val="3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 1,000 person-year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83535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baseline="0">
                <a:effectLst/>
              </a:rPr>
              <a:t>Composite </a:t>
            </a:r>
            <a:r>
              <a:rPr lang="en-US"/>
              <a:t>CVD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CVD!$G$2:$G$11</c:f>
                <c:numCache>
                  <c:formatCode>General</c:formatCode>
                  <c:ptCount val="10"/>
                  <c:pt idx="0">
                    <c:v>6.6</c:v>
                  </c:pt>
                  <c:pt idx="1">
                    <c:v>5</c:v>
                  </c:pt>
                  <c:pt idx="2">
                    <c:v>5.8</c:v>
                  </c:pt>
                  <c:pt idx="3">
                    <c:v>0.8</c:v>
                  </c:pt>
                  <c:pt idx="4">
                    <c:v>8.5</c:v>
                  </c:pt>
                  <c:pt idx="5">
                    <c:v>2.9</c:v>
                  </c:pt>
                  <c:pt idx="6">
                    <c:v>2.7</c:v>
                  </c:pt>
                  <c:pt idx="7">
                    <c:v>3.1</c:v>
                  </c:pt>
                  <c:pt idx="8">
                    <c:v>4.5999999999999996</c:v>
                  </c:pt>
                  <c:pt idx="9">
                    <c:v>2</c:v>
                  </c:pt>
                </c:numCache>
              </c:numRef>
            </c:plus>
            <c:minus>
              <c:numRef>
                <c:f>CVD!$G$2:$G$11</c:f>
                <c:numCache>
                  <c:formatCode>General</c:formatCode>
                  <c:ptCount val="10"/>
                  <c:pt idx="0">
                    <c:v>6.6</c:v>
                  </c:pt>
                  <c:pt idx="1">
                    <c:v>5</c:v>
                  </c:pt>
                  <c:pt idx="2">
                    <c:v>5.8</c:v>
                  </c:pt>
                  <c:pt idx="3">
                    <c:v>0.8</c:v>
                  </c:pt>
                  <c:pt idx="4">
                    <c:v>8.5</c:v>
                  </c:pt>
                  <c:pt idx="5">
                    <c:v>2.9</c:v>
                  </c:pt>
                  <c:pt idx="6">
                    <c:v>2.7</c:v>
                  </c:pt>
                  <c:pt idx="7">
                    <c:v>3.1</c:v>
                  </c:pt>
                  <c:pt idx="8">
                    <c:v>4.5999999999999996</c:v>
                  </c:pt>
                  <c:pt idx="9">
                    <c:v>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strRef>
              <c:f>CVD!$C$2:$C$11</c:f>
              <c:strCache>
                <c:ptCount val="10"/>
                <c:pt idx="0">
                  <c:v>Vietnamese</c:v>
                </c:pt>
                <c:pt idx="1">
                  <c:v>Asian Indian Pakistani</c:v>
                </c:pt>
                <c:pt idx="2">
                  <c:v>Hawaiian</c:v>
                </c:pt>
                <c:pt idx="3">
                  <c:v>NHW</c:v>
                </c:pt>
                <c:pt idx="4">
                  <c:v>Other Pacific Islander</c:v>
                </c:pt>
                <c:pt idx="5">
                  <c:v>Filipino</c:v>
                </c:pt>
                <c:pt idx="6">
                  <c:v>Chinese</c:v>
                </c:pt>
                <c:pt idx="7">
                  <c:v>Other Asian</c:v>
                </c:pt>
                <c:pt idx="8">
                  <c:v>Korean</c:v>
                </c:pt>
                <c:pt idx="9">
                  <c:v>Japanese</c:v>
                </c:pt>
              </c:strCache>
            </c:strRef>
          </c:cat>
          <c:val>
            <c:numRef>
              <c:f>CVD!$D$2:$D$11</c:f>
              <c:numCache>
                <c:formatCode>General</c:formatCode>
                <c:ptCount val="10"/>
                <c:pt idx="0">
                  <c:v>41</c:v>
                </c:pt>
                <c:pt idx="1">
                  <c:v>37.4</c:v>
                </c:pt>
                <c:pt idx="2">
                  <c:v>35.799999999999997</c:v>
                </c:pt>
                <c:pt idx="3">
                  <c:v>34.200000000000003</c:v>
                </c:pt>
                <c:pt idx="4">
                  <c:v>34.1</c:v>
                </c:pt>
                <c:pt idx="5">
                  <c:v>33.1</c:v>
                </c:pt>
                <c:pt idx="6">
                  <c:v>29.6</c:v>
                </c:pt>
                <c:pt idx="7">
                  <c:v>26.9</c:v>
                </c:pt>
                <c:pt idx="8">
                  <c:v>25.4</c:v>
                </c:pt>
                <c:pt idx="9">
                  <c:v>22.2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2D-D340-B259-09B4D4AB76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9538463"/>
        <c:axId val="789356191"/>
      </c:barChart>
      <c:catAx>
        <c:axId val="7895384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9356191"/>
        <c:crosses val="autoZero"/>
        <c:auto val="1"/>
        <c:lblAlgn val="ctr"/>
        <c:lblOffset val="100"/>
        <c:noMultiLvlLbl val="0"/>
      </c:catAx>
      <c:valAx>
        <c:axId val="7893561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 1,000 person-year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895384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1"/>
      </a:solidFill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B971B-BFD9-314D-A195-B465C7A9B43E}" type="datetimeFigureOut">
              <a:rPr lang="en-US" smtClean="0"/>
              <a:t>10/8/23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C4DAB7-EAB0-D849-9C39-A7CDB4439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74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C4DAB7-EAB0-D849-9C39-A7CDB44396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057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10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116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413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35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913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532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518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0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271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379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07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DE689-6586-5349-9A8E-7860977143AA}" type="datetimeFigureOut">
              <a:rPr lang="en-US" smtClean="0"/>
              <a:t>10/8/23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CFB9E-28AF-DF4B-B04D-D65E4840E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989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BC0A68F-8DBD-6D3F-69D5-A1F6D3D1F8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7555707"/>
              </p:ext>
            </p:extLst>
          </p:nvPr>
        </p:nvGraphicFramePr>
        <p:xfrm>
          <a:off x="593834" y="3371119"/>
          <a:ext cx="3047408" cy="2541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69DDAC26-FAE4-8E88-C1CF-95FE638CBA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672491"/>
              </p:ext>
            </p:extLst>
          </p:nvPr>
        </p:nvGraphicFramePr>
        <p:xfrm>
          <a:off x="3791369" y="3371119"/>
          <a:ext cx="3387195" cy="2541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7162E4CD-5325-4208-1381-DD5B1ED992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4302432"/>
              </p:ext>
            </p:extLst>
          </p:nvPr>
        </p:nvGraphicFramePr>
        <p:xfrm>
          <a:off x="593834" y="6148552"/>
          <a:ext cx="3047408" cy="2541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501DFFAF-CDF6-D206-4772-2CF1489833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4571866"/>
              </p:ext>
            </p:extLst>
          </p:nvPr>
        </p:nvGraphicFramePr>
        <p:xfrm>
          <a:off x="3791370" y="6148553"/>
          <a:ext cx="3387196" cy="2541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E9FE6A3A-1C6F-A19B-9AA3-62C49E60E3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21130655"/>
              </p:ext>
            </p:extLst>
          </p:nvPr>
        </p:nvGraphicFramePr>
        <p:xfrm>
          <a:off x="1505369" y="524428"/>
          <a:ext cx="4572000" cy="2728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9429C55-01EF-5ACB-30B3-E3B6E8696B90}"/>
              </a:ext>
            </a:extLst>
          </p:cNvPr>
          <p:cNvSpPr txBox="1"/>
          <p:nvPr/>
        </p:nvSpPr>
        <p:spPr>
          <a:xfrm>
            <a:off x="432707" y="8689793"/>
            <a:ext cx="690698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This figure shows the incidence rate per 1,000 person years for the composite CVD, acute myocardial infarction, heart failure, stroke/transient ischemic attack and ischemic heart disease for ANHPI breast cancer subgroups and NHW breast cancer patients in SEER Medicare.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177C37-C583-79F2-AA38-6256D70D0334}"/>
              </a:ext>
            </a:extLst>
          </p:cNvPr>
          <p:cNvSpPr txBox="1"/>
          <p:nvPr/>
        </p:nvSpPr>
        <p:spPr>
          <a:xfrm>
            <a:off x="5235464" y="37000"/>
            <a:ext cx="3886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Supplemental Figure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30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</TotalTime>
  <Words>79</Words>
  <Application>Microsoft Macintosh PowerPoint</Application>
  <PresentationFormat>Custom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Mia Hashibe</dc:creator>
  <cp:lastModifiedBy>Mia Hashibe</cp:lastModifiedBy>
  <cp:revision>7</cp:revision>
  <dcterms:created xsi:type="dcterms:W3CDTF">2023-06-09T16:29:06Z</dcterms:created>
  <dcterms:modified xsi:type="dcterms:W3CDTF">2023-10-08T19:29:27Z</dcterms:modified>
</cp:coreProperties>
</file>