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94"/>
  </p:normalViewPr>
  <p:slideViewPr>
    <p:cSldViewPr snapToGrid="0">
      <p:cViewPr varScale="1">
        <p:scale>
          <a:sx n="82" d="100"/>
          <a:sy n="82" d="100"/>
        </p:scale>
        <p:origin x="23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ahashibe/Documents/1.DIRECT%20Sync/3Manuscripts/1MS%20In%20Preparation/1.AA%20BC%20CVD%20paper%20/demo_figur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'SUPPLEMENTAL Table 2'!$B$17</c:f>
              <c:strCache>
                <c:ptCount val="1"/>
                <c:pt idx="0">
                  <c:v>Japanese</c:v>
                </c:pt>
              </c:strCache>
            </c:strRef>
          </c:tx>
          <c:spPr>
            <a:solidFill>
              <a:srgbClr val="D883FF"/>
            </a:solidFill>
            <a:ln>
              <a:noFill/>
            </a:ln>
            <a:effectLst/>
          </c:spPr>
          <c:invertIfNegative val="0"/>
          <c:cat>
            <c:strRef>
              <c:f>'SUPPLEMENTAL Table 2'!$C$16:$J$16</c:f>
              <c:strCache>
                <c:ptCount val="8"/>
                <c:pt idx="0">
                  <c:v>Local stage</c:v>
                </c:pt>
                <c:pt idx="1">
                  <c:v>Ductal carcinoma</c:v>
                </c:pt>
                <c:pt idx="2">
                  <c:v>HER2 negative</c:v>
                </c:pt>
                <c:pt idx="3">
                  <c:v>ER-</c:v>
                </c:pt>
                <c:pt idx="4">
                  <c:v>PR-</c:v>
                </c:pt>
                <c:pt idx="5">
                  <c:v>Partial mastectomy</c:v>
                </c:pt>
                <c:pt idx="6">
                  <c:v>Beam Radiation</c:v>
                </c:pt>
                <c:pt idx="7">
                  <c:v>Chemotherapy </c:v>
                </c:pt>
              </c:strCache>
            </c:strRef>
          </c:cat>
          <c:val>
            <c:numRef>
              <c:f>'SUPPLEMENTAL Table 2'!$C$17:$J$17</c:f>
              <c:numCache>
                <c:formatCode>0.0</c:formatCode>
                <c:ptCount val="8"/>
                <c:pt idx="0">
                  <c:v>75.599999999999994</c:v>
                </c:pt>
                <c:pt idx="1">
                  <c:v>76.2</c:v>
                </c:pt>
                <c:pt idx="2">
                  <c:v>86.7</c:v>
                </c:pt>
                <c:pt idx="3">
                  <c:v>13.1</c:v>
                </c:pt>
                <c:pt idx="4">
                  <c:v>24.8</c:v>
                </c:pt>
                <c:pt idx="5">
                  <c:v>58.8</c:v>
                </c:pt>
                <c:pt idx="6">
                  <c:v>49.6</c:v>
                </c:pt>
                <c:pt idx="7">
                  <c:v>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2E-394F-B307-5111D62B14F2}"/>
            </c:ext>
          </c:extLst>
        </c:ser>
        <c:ser>
          <c:idx val="1"/>
          <c:order val="1"/>
          <c:tx>
            <c:strRef>
              <c:f>'SUPPLEMENTAL Table 2'!$B$18</c:f>
              <c:strCache>
                <c:ptCount val="1"/>
                <c:pt idx="0">
                  <c:v>Hawaiian</c:v>
                </c:pt>
              </c:strCache>
            </c:strRef>
          </c:tx>
          <c:spPr>
            <a:solidFill>
              <a:srgbClr val="FF2F92"/>
            </a:solidFill>
            <a:ln>
              <a:noFill/>
            </a:ln>
            <a:effectLst/>
          </c:spPr>
          <c:invertIfNegative val="0"/>
          <c:cat>
            <c:strRef>
              <c:f>'SUPPLEMENTAL Table 2'!$C$16:$J$16</c:f>
              <c:strCache>
                <c:ptCount val="8"/>
                <c:pt idx="0">
                  <c:v>Local stage</c:v>
                </c:pt>
                <c:pt idx="1">
                  <c:v>Ductal carcinoma</c:v>
                </c:pt>
                <c:pt idx="2">
                  <c:v>HER2 negative</c:v>
                </c:pt>
                <c:pt idx="3">
                  <c:v>ER-</c:v>
                </c:pt>
                <c:pt idx="4">
                  <c:v>PR-</c:v>
                </c:pt>
                <c:pt idx="5">
                  <c:v>Partial mastectomy</c:v>
                </c:pt>
                <c:pt idx="6">
                  <c:v>Beam Radiation</c:v>
                </c:pt>
                <c:pt idx="7">
                  <c:v>Chemotherapy </c:v>
                </c:pt>
              </c:strCache>
            </c:strRef>
          </c:cat>
          <c:val>
            <c:numRef>
              <c:f>'SUPPLEMENTAL Table 2'!$C$18:$J$18</c:f>
              <c:numCache>
                <c:formatCode>0.0</c:formatCode>
                <c:ptCount val="8"/>
                <c:pt idx="0">
                  <c:v>74.099999999999994</c:v>
                </c:pt>
                <c:pt idx="1">
                  <c:v>73.2</c:v>
                </c:pt>
                <c:pt idx="2">
                  <c:v>84.9</c:v>
                </c:pt>
                <c:pt idx="3">
                  <c:v>10.5</c:v>
                </c:pt>
                <c:pt idx="4">
                  <c:v>21.6</c:v>
                </c:pt>
                <c:pt idx="5">
                  <c:v>57.6</c:v>
                </c:pt>
                <c:pt idx="6">
                  <c:v>50.7</c:v>
                </c:pt>
                <c:pt idx="7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2E-394F-B307-5111D62B14F2}"/>
            </c:ext>
          </c:extLst>
        </c:ser>
        <c:ser>
          <c:idx val="2"/>
          <c:order val="2"/>
          <c:tx>
            <c:strRef>
              <c:f>'SUPPLEMENTAL Table 2'!$B$19</c:f>
              <c:strCache>
                <c:ptCount val="1"/>
                <c:pt idx="0">
                  <c:v>Other Asian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'SUPPLEMENTAL Table 2'!$C$16:$J$16</c:f>
              <c:strCache>
                <c:ptCount val="8"/>
                <c:pt idx="0">
                  <c:v>Local stage</c:v>
                </c:pt>
                <c:pt idx="1">
                  <c:v>Ductal carcinoma</c:v>
                </c:pt>
                <c:pt idx="2">
                  <c:v>HER2 negative</c:v>
                </c:pt>
                <c:pt idx="3">
                  <c:v>ER-</c:v>
                </c:pt>
                <c:pt idx="4">
                  <c:v>PR-</c:v>
                </c:pt>
                <c:pt idx="5">
                  <c:v>Partial mastectomy</c:v>
                </c:pt>
                <c:pt idx="6">
                  <c:v>Beam Radiation</c:v>
                </c:pt>
                <c:pt idx="7">
                  <c:v>Chemotherapy </c:v>
                </c:pt>
              </c:strCache>
            </c:strRef>
          </c:cat>
          <c:val>
            <c:numRef>
              <c:f>'SUPPLEMENTAL Table 2'!$C$19:$J$19</c:f>
              <c:numCache>
                <c:formatCode>0.0</c:formatCode>
                <c:ptCount val="8"/>
                <c:pt idx="0">
                  <c:v>72.8</c:v>
                </c:pt>
                <c:pt idx="1">
                  <c:v>74.099999999999994</c:v>
                </c:pt>
                <c:pt idx="2">
                  <c:v>82.8</c:v>
                </c:pt>
                <c:pt idx="3">
                  <c:v>11.7</c:v>
                </c:pt>
                <c:pt idx="4">
                  <c:v>22.1</c:v>
                </c:pt>
                <c:pt idx="5">
                  <c:v>55.6</c:v>
                </c:pt>
                <c:pt idx="6">
                  <c:v>40.5</c:v>
                </c:pt>
                <c:pt idx="7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2E-394F-B307-5111D62B14F2}"/>
            </c:ext>
          </c:extLst>
        </c:ser>
        <c:ser>
          <c:idx val="3"/>
          <c:order val="3"/>
          <c:tx>
            <c:strRef>
              <c:f>'SUPPLEMENTAL Table 2'!$B$20</c:f>
              <c:strCache>
                <c:ptCount val="1"/>
                <c:pt idx="0">
                  <c:v>Korean</c:v>
                </c:pt>
              </c:strCache>
            </c:strRef>
          </c:tx>
          <c:spPr>
            <a:solidFill>
              <a:srgbClr val="7FD437"/>
            </a:solidFill>
            <a:ln>
              <a:noFill/>
            </a:ln>
            <a:effectLst/>
          </c:spPr>
          <c:invertIfNegative val="0"/>
          <c:cat>
            <c:strRef>
              <c:f>'SUPPLEMENTAL Table 2'!$C$16:$J$16</c:f>
              <c:strCache>
                <c:ptCount val="8"/>
                <c:pt idx="0">
                  <c:v>Local stage</c:v>
                </c:pt>
                <c:pt idx="1">
                  <c:v>Ductal carcinoma</c:v>
                </c:pt>
                <c:pt idx="2">
                  <c:v>HER2 negative</c:v>
                </c:pt>
                <c:pt idx="3">
                  <c:v>ER-</c:v>
                </c:pt>
                <c:pt idx="4">
                  <c:v>PR-</c:v>
                </c:pt>
                <c:pt idx="5">
                  <c:v>Partial mastectomy</c:v>
                </c:pt>
                <c:pt idx="6">
                  <c:v>Beam Radiation</c:v>
                </c:pt>
                <c:pt idx="7">
                  <c:v>Chemotherapy </c:v>
                </c:pt>
              </c:strCache>
            </c:strRef>
          </c:cat>
          <c:val>
            <c:numRef>
              <c:f>'SUPPLEMENTAL Table 2'!$C$20:$J$20</c:f>
              <c:numCache>
                <c:formatCode>0.0</c:formatCode>
                <c:ptCount val="8"/>
                <c:pt idx="0">
                  <c:v>72.400000000000006</c:v>
                </c:pt>
                <c:pt idx="1">
                  <c:v>81.2</c:v>
                </c:pt>
                <c:pt idx="2">
                  <c:v>72.099999999999994</c:v>
                </c:pt>
                <c:pt idx="3">
                  <c:v>22.2</c:v>
                </c:pt>
                <c:pt idx="4">
                  <c:v>31.2</c:v>
                </c:pt>
                <c:pt idx="5">
                  <c:v>49.9</c:v>
                </c:pt>
                <c:pt idx="6">
                  <c:v>43.7</c:v>
                </c:pt>
                <c:pt idx="7">
                  <c:v>18.7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2E-394F-B307-5111D62B14F2}"/>
            </c:ext>
          </c:extLst>
        </c:ser>
        <c:ser>
          <c:idx val="4"/>
          <c:order val="4"/>
          <c:tx>
            <c:strRef>
              <c:f>'SUPPLEMENTAL Table 2'!$B$21</c:f>
              <c:strCache>
                <c:ptCount val="1"/>
                <c:pt idx="0">
                  <c:v>Asian Indian and Pakistani</c:v>
                </c:pt>
              </c:strCache>
            </c:strRef>
          </c:tx>
          <c:spPr>
            <a:solidFill>
              <a:srgbClr val="FF2600"/>
            </a:solidFill>
            <a:ln>
              <a:noFill/>
            </a:ln>
            <a:effectLst/>
          </c:spPr>
          <c:invertIfNegative val="0"/>
          <c:cat>
            <c:strRef>
              <c:f>'SUPPLEMENTAL Table 2'!$C$16:$J$16</c:f>
              <c:strCache>
                <c:ptCount val="8"/>
                <c:pt idx="0">
                  <c:v>Local stage</c:v>
                </c:pt>
                <c:pt idx="1">
                  <c:v>Ductal carcinoma</c:v>
                </c:pt>
                <c:pt idx="2">
                  <c:v>HER2 negative</c:v>
                </c:pt>
                <c:pt idx="3">
                  <c:v>ER-</c:v>
                </c:pt>
                <c:pt idx="4">
                  <c:v>PR-</c:v>
                </c:pt>
                <c:pt idx="5">
                  <c:v>Partial mastectomy</c:v>
                </c:pt>
                <c:pt idx="6">
                  <c:v>Beam Radiation</c:v>
                </c:pt>
                <c:pt idx="7">
                  <c:v>Chemotherapy </c:v>
                </c:pt>
              </c:strCache>
            </c:strRef>
          </c:cat>
          <c:val>
            <c:numRef>
              <c:f>'SUPPLEMENTAL Table 2'!$C$21:$J$21</c:f>
              <c:numCache>
                <c:formatCode>0.0</c:formatCode>
                <c:ptCount val="8"/>
                <c:pt idx="0">
                  <c:v>71.7</c:v>
                </c:pt>
                <c:pt idx="1">
                  <c:v>70</c:v>
                </c:pt>
                <c:pt idx="2">
                  <c:v>79.8</c:v>
                </c:pt>
                <c:pt idx="3">
                  <c:v>17.600000000000001</c:v>
                </c:pt>
                <c:pt idx="4">
                  <c:v>25.8</c:v>
                </c:pt>
                <c:pt idx="5">
                  <c:v>53.7</c:v>
                </c:pt>
                <c:pt idx="6">
                  <c:v>47</c:v>
                </c:pt>
                <c:pt idx="7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2E-394F-B307-5111D62B14F2}"/>
            </c:ext>
          </c:extLst>
        </c:ser>
        <c:ser>
          <c:idx val="5"/>
          <c:order val="5"/>
          <c:tx>
            <c:strRef>
              <c:f>'SUPPLEMENTAL Table 2'!$B$22</c:f>
              <c:strCache>
                <c:ptCount val="1"/>
                <c:pt idx="0">
                  <c:v>ANHPI </c:v>
                </c:pt>
              </c:strCache>
            </c:strRef>
          </c:tx>
          <c:spPr>
            <a:solidFill>
              <a:srgbClr val="FFFC00"/>
            </a:solidFill>
            <a:ln>
              <a:noFill/>
            </a:ln>
            <a:effectLst/>
          </c:spPr>
          <c:invertIfNegative val="0"/>
          <c:cat>
            <c:strRef>
              <c:f>'SUPPLEMENTAL Table 2'!$C$16:$J$16</c:f>
              <c:strCache>
                <c:ptCount val="8"/>
                <c:pt idx="0">
                  <c:v>Local stage</c:v>
                </c:pt>
                <c:pt idx="1">
                  <c:v>Ductal carcinoma</c:v>
                </c:pt>
                <c:pt idx="2">
                  <c:v>HER2 negative</c:v>
                </c:pt>
                <c:pt idx="3">
                  <c:v>ER-</c:v>
                </c:pt>
                <c:pt idx="4">
                  <c:v>PR-</c:v>
                </c:pt>
                <c:pt idx="5">
                  <c:v>Partial mastectomy</c:v>
                </c:pt>
                <c:pt idx="6">
                  <c:v>Beam Radiation</c:v>
                </c:pt>
                <c:pt idx="7">
                  <c:v>Chemotherapy </c:v>
                </c:pt>
              </c:strCache>
            </c:strRef>
          </c:cat>
          <c:val>
            <c:numRef>
              <c:f>'SUPPLEMENTAL Table 2'!$C$22:$J$22</c:f>
              <c:numCache>
                <c:formatCode>0.0</c:formatCode>
                <c:ptCount val="8"/>
                <c:pt idx="0">
                  <c:v>70.900000000000006</c:v>
                </c:pt>
                <c:pt idx="1">
                  <c:v>74.3</c:v>
                </c:pt>
                <c:pt idx="2">
                  <c:v>81.3</c:v>
                </c:pt>
                <c:pt idx="3">
                  <c:v>13.8</c:v>
                </c:pt>
                <c:pt idx="4">
                  <c:v>24.6</c:v>
                </c:pt>
                <c:pt idx="5">
                  <c:v>52.5</c:v>
                </c:pt>
                <c:pt idx="6">
                  <c:v>44.1</c:v>
                </c:pt>
                <c:pt idx="7">
                  <c:v>20.6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42E-394F-B307-5111D62B14F2}"/>
            </c:ext>
          </c:extLst>
        </c:ser>
        <c:ser>
          <c:idx val="6"/>
          <c:order val="6"/>
          <c:tx>
            <c:strRef>
              <c:f>'SUPPLEMENTAL Table 2'!$B$23</c:f>
              <c:strCache>
                <c:ptCount val="1"/>
                <c:pt idx="0">
                  <c:v>NHW</c:v>
                </c:pt>
              </c:strCache>
            </c:strRef>
          </c:tx>
          <c:spPr>
            <a:solidFill>
              <a:srgbClr val="00FDFF"/>
            </a:solidFill>
            <a:ln>
              <a:noFill/>
            </a:ln>
            <a:effectLst/>
          </c:spPr>
          <c:invertIfNegative val="0"/>
          <c:cat>
            <c:strRef>
              <c:f>'SUPPLEMENTAL Table 2'!$C$16:$J$16</c:f>
              <c:strCache>
                <c:ptCount val="8"/>
                <c:pt idx="0">
                  <c:v>Local stage</c:v>
                </c:pt>
                <c:pt idx="1">
                  <c:v>Ductal carcinoma</c:v>
                </c:pt>
                <c:pt idx="2">
                  <c:v>HER2 negative</c:v>
                </c:pt>
                <c:pt idx="3">
                  <c:v>ER-</c:v>
                </c:pt>
                <c:pt idx="4">
                  <c:v>PR-</c:v>
                </c:pt>
                <c:pt idx="5">
                  <c:v>Partial mastectomy</c:v>
                </c:pt>
                <c:pt idx="6">
                  <c:v>Beam Radiation</c:v>
                </c:pt>
                <c:pt idx="7">
                  <c:v>Chemotherapy </c:v>
                </c:pt>
              </c:strCache>
            </c:strRef>
          </c:cat>
          <c:val>
            <c:numRef>
              <c:f>'SUPPLEMENTAL Table 2'!$C$23:$J$23</c:f>
              <c:numCache>
                <c:formatCode>0.0</c:formatCode>
                <c:ptCount val="8"/>
                <c:pt idx="0">
                  <c:v>70.3</c:v>
                </c:pt>
                <c:pt idx="1">
                  <c:v>68.5</c:v>
                </c:pt>
                <c:pt idx="2">
                  <c:v>82.8</c:v>
                </c:pt>
                <c:pt idx="3">
                  <c:v>11.6</c:v>
                </c:pt>
                <c:pt idx="4">
                  <c:v>23</c:v>
                </c:pt>
                <c:pt idx="5">
                  <c:v>60.1</c:v>
                </c:pt>
                <c:pt idx="6">
                  <c:v>45</c:v>
                </c:pt>
                <c:pt idx="7">
                  <c:v>19.899999999999999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42E-394F-B307-5111D62B14F2}"/>
            </c:ext>
          </c:extLst>
        </c:ser>
        <c:ser>
          <c:idx val="7"/>
          <c:order val="7"/>
          <c:tx>
            <c:strRef>
              <c:f>'SUPPLEMENTAL Table 2'!$B$24</c:f>
              <c:strCache>
                <c:ptCount val="1"/>
                <c:pt idx="0">
                  <c:v>Chinese</c:v>
                </c:pt>
              </c:strCache>
            </c:strRef>
          </c:tx>
          <c:spPr>
            <a:solidFill>
              <a:srgbClr val="FF9300"/>
            </a:solidFill>
            <a:ln>
              <a:noFill/>
            </a:ln>
            <a:effectLst/>
          </c:spPr>
          <c:invertIfNegative val="0"/>
          <c:cat>
            <c:strRef>
              <c:f>'SUPPLEMENTAL Table 2'!$C$16:$J$16</c:f>
              <c:strCache>
                <c:ptCount val="8"/>
                <c:pt idx="0">
                  <c:v>Local stage</c:v>
                </c:pt>
                <c:pt idx="1">
                  <c:v>Ductal carcinoma</c:v>
                </c:pt>
                <c:pt idx="2">
                  <c:v>HER2 negative</c:v>
                </c:pt>
                <c:pt idx="3">
                  <c:v>ER-</c:v>
                </c:pt>
                <c:pt idx="4">
                  <c:v>PR-</c:v>
                </c:pt>
                <c:pt idx="5">
                  <c:v>Partial mastectomy</c:v>
                </c:pt>
                <c:pt idx="6">
                  <c:v>Beam Radiation</c:v>
                </c:pt>
                <c:pt idx="7">
                  <c:v>Chemotherapy </c:v>
                </c:pt>
              </c:strCache>
            </c:strRef>
          </c:cat>
          <c:val>
            <c:numRef>
              <c:f>'SUPPLEMENTAL Table 2'!$C$24:$J$24</c:f>
              <c:numCache>
                <c:formatCode>0.0</c:formatCode>
                <c:ptCount val="8"/>
                <c:pt idx="0">
                  <c:v>69.8</c:v>
                </c:pt>
                <c:pt idx="1">
                  <c:v>71.900000000000006</c:v>
                </c:pt>
                <c:pt idx="2">
                  <c:v>78</c:v>
                </c:pt>
                <c:pt idx="3">
                  <c:v>13.9</c:v>
                </c:pt>
                <c:pt idx="4">
                  <c:v>24.9</c:v>
                </c:pt>
                <c:pt idx="5">
                  <c:v>50.8</c:v>
                </c:pt>
                <c:pt idx="6">
                  <c:v>40.5</c:v>
                </c:pt>
                <c:pt idx="7">
                  <c:v>16.600000000000001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42E-394F-B307-5111D62B14F2}"/>
            </c:ext>
          </c:extLst>
        </c:ser>
        <c:ser>
          <c:idx val="8"/>
          <c:order val="8"/>
          <c:tx>
            <c:strRef>
              <c:f>'SUPPLEMENTAL Table 2'!$B$25</c:f>
              <c:strCache>
                <c:ptCount val="1"/>
                <c:pt idx="0">
                  <c:v>Vietnamese</c:v>
                </c:pt>
              </c:strCache>
            </c:strRef>
          </c:tx>
          <c:spPr>
            <a:solidFill>
              <a:srgbClr val="FF99FF"/>
            </a:solidFill>
            <a:ln>
              <a:noFill/>
            </a:ln>
            <a:effectLst/>
          </c:spPr>
          <c:invertIfNegative val="0"/>
          <c:cat>
            <c:strRef>
              <c:f>'SUPPLEMENTAL Table 2'!$C$16:$J$16</c:f>
              <c:strCache>
                <c:ptCount val="8"/>
                <c:pt idx="0">
                  <c:v>Local stage</c:v>
                </c:pt>
                <c:pt idx="1">
                  <c:v>Ductal carcinoma</c:v>
                </c:pt>
                <c:pt idx="2">
                  <c:v>HER2 negative</c:v>
                </c:pt>
                <c:pt idx="3">
                  <c:v>ER-</c:v>
                </c:pt>
                <c:pt idx="4">
                  <c:v>PR-</c:v>
                </c:pt>
                <c:pt idx="5">
                  <c:v>Partial mastectomy</c:v>
                </c:pt>
                <c:pt idx="6">
                  <c:v>Beam Radiation</c:v>
                </c:pt>
                <c:pt idx="7">
                  <c:v>Chemotherapy </c:v>
                </c:pt>
              </c:strCache>
            </c:strRef>
          </c:cat>
          <c:val>
            <c:numRef>
              <c:f>'SUPPLEMENTAL Table 2'!$C$25:$J$25</c:f>
              <c:numCache>
                <c:formatCode>0.0</c:formatCode>
                <c:ptCount val="8"/>
                <c:pt idx="0">
                  <c:v>66.3</c:v>
                </c:pt>
                <c:pt idx="1">
                  <c:v>75.3</c:v>
                </c:pt>
                <c:pt idx="2">
                  <c:v>79.5</c:v>
                </c:pt>
                <c:pt idx="3">
                  <c:v>15.9</c:v>
                </c:pt>
                <c:pt idx="4">
                  <c:v>27.9</c:v>
                </c:pt>
                <c:pt idx="5">
                  <c:v>43.5</c:v>
                </c:pt>
                <c:pt idx="6">
                  <c:v>34.799999999999997</c:v>
                </c:pt>
                <c:pt idx="7">
                  <c:v>23.9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42E-394F-B307-5111D62B14F2}"/>
            </c:ext>
          </c:extLst>
        </c:ser>
        <c:ser>
          <c:idx val="9"/>
          <c:order val="9"/>
          <c:tx>
            <c:strRef>
              <c:f>'SUPPLEMENTAL Table 2'!$B$26</c:f>
              <c:strCache>
                <c:ptCount val="1"/>
                <c:pt idx="0">
                  <c:v>Filipino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'SUPPLEMENTAL Table 2'!$C$16:$J$16</c:f>
              <c:strCache>
                <c:ptCount val="8"/>
                <c:pt idx="0">
                  <c:v>Local stage</c:v>
                </c:pt>
                <c:pt idx="1">
                  <c:v>Ductal carcinoma</c:v>
                </c:pt>
                <c:pt idx="2">
                  <c:v>HER2 negative</c:v>
                </c:pt>
                <c:pt idx="3">
                  <c:v>ER-</c:v>
                </c:pt>
                <c:pt idx="4">
                  <c:v>PR-</c:v>
                </c:pt>
                <c:pt idx="5">
                  <c:v>Partial mastectomy</c:v>
                </c:pt>
                <c:pt idx="6">
                  <c:v>Beam Radiation</c:v>
                </c:pt>
                <c:pt idx="7">
                  <c:v>Chemotherapy </c:v>
                </c:pt>
              </c:strCache>
            </c:strRef>
          </c:cat>
          <c:val>
            <c:numRef>
              <c:f>'SUPPLEMENTAL Table 2'!$C$26:$J$26</c:f>
              <c:numCache>
                <c:formatCode>0.0</c:formatCode>
                <c:ptCount val="8"/>
                <c:pt idx="0">
                  <c:v>66.099999999999994</c:v>
                </c:pt>
                <c:pt idx="1">
                  <c:v>73.7</c:v>
                </c:pt>
                <c:pt idx="2">
                  <c:v>80.599999999999994</c:v>
                </c:pt>
                <c:pt idx="3">
                  <c:v>13.3</c:v>
                </c:pt>
                <c:pt idx="4">
                  <c:v>23.5</c:v>
                </c:pt>
                <c:pt idx="5">
                  <c:v>45.1</c:v>
                </c:pt>
                <c:pt idx="6">
                  <c:v>40.9</c:v>
                </c:pt>
                <c:pt idx="7">
                  <c:v>25.9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42E-394F-B307-5111D62B14F2}"/>
            </c:ext>
          </c:extLst>
        </c:ser>
        <c:ser>
          <c:idx val="10"/>
          <c:order val="10"/>
          <c:tx>
            <c:strRef>
              <c:f>'SUPPLEMENTAL Table 2'!$B$27</c:f>
              <c:strCache>
                <c:ptCount val="1"/>
                <c:pt idx="0">
                  <c:v>Other Pacific Islander</c:v>
                </c:pt>
              </c:strCache>
            </c:strRef>
          </c:tx>
          <c:spPr>
            <a:solidFill>
              <a:srgbClr val="009051"/>
            </a:solidFill>
            <a:ln>
              <a:noFill/>
            </a:ln>
            <a:effectLst/>
          </c:spPr>
          <c:invertIfNegative val="0"/>
          <c:cat>
            <c:strRef>
              <c:f>'SUPPLEMENTAL Table 2'!$C$16:$J$16</c:f>
              <c:strCache>
                <c:ptCount val="8"/>
                <c:pt idx="0">
                  <c:v>Local stage</c:v>
                </c:pt>
                <c:pt idx="1">
                  <c:v>Ductal carcinoma</c:v>
                </c:pt>
                <c:pt idx="2">
                  <c:v>HER2 negative</c:v>
                </c:pt>
                <c:pt idx="3">
                  <c:v>ER-</c:v>
                </c:pt>
                <c:pt idx="4">
                  <c:v>PR-</c:v>
                </c:pt>
                <c:pt idx="5">
                  <c:v>Partial mastectomy</c:v>
                </c:pt>
                <c:pt idx="6">
                  <c:v>Beam Radiation</c:v>
                </c:pt>
                <c:pt idx="7">
                  <c:v>Chemotherapy </c:v>
                </c:pt>
              </c:strCache>
            </c:strRef>
          </c:cat>
          <c:val>
            <c:numRef>
              <c:f>'SUPPLEMENTAL Table 2'!$C$27:$J$27</c:f>
              <c:numCache>
                <c:formatCode>0.0</c:formatCode>
                <c:ptCount val="8"/>
                <c:pt idx="0">
                  <c:v>58.2</c:v>
                </c:pt>
                <c:pt idx="1">
                  <c:v>78.2</c:v>
                </c:pt>
                <c:pt idx="2">
                  <c:v>77.599999999999994</c:v>
                </c:pt>
                <c:pt idx="3">
                  <c:v>11.8</c:v>
                </c:pt>
                <c:pt idx="4">
                  <c:v>24.2</c:v>
                </c:pt>
                <c:pt idx="5">
                  <c:v>54.2</c:v>
                </c:pt>
                <c:pt idx="6">
                  <c:v>49</c:v>
                </c:pt>
                <c:pt idx="7">
                  <c:v>26.8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42E-394F-B307-5111D62B1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53849167"/>
        <c:axId val="1453855279"/>
      </c:barChart>
      <c:catAx>
        <c:axId val="1453849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3855279"/>
        <c:crosses val="autoZero"/>
        <c:auto val="1"/>
        <c:lblAlgn val="ctr"/>
        <c:lblOffset val="100"/>
        <c:noMultiLvlLbl val="0"/>
      </c:catAx>
      <c:valAx>
        <c:axId val="1453855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38491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8106A-402A-3344-8D34-AE44A81238E3}" type="datetimeFigureOut">
              <a:rPr lang="en-US" smtClean="0"/>
              <a:t>10/8/23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3B4FFF-CB02-8242-9EBB-46CDE145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78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3B4FFF-CB02-8242-9EBB-46CDE145D6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73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10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16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413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3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1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3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1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0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71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7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7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8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8DDD9E84-A04A-0243-9CB1-EDF413CCF8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3481570"/>
              </p:ext>
            </p:extLst>
          </p:nvPr>
        </p:nvGraphicFramePr>
        <p:xfrm>
          <a:off x="1117842" y="1327515"/>
          <a:ext cx="5536713" cy="5754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ADAB6C7-ABE3-6E49-FFE3-47F60DAEE152}"/>
              </a:ext>
            </a:extLst>
          </p:cNvPr>
          <p:cNvSpPr txBox="1"/>
          <p:nvPr/>
        </p:nvSpPr>
        <p:spPr>
          <a:xfrm>
            <a:off x="752021" y="7787929"/>
            <a:ext cx="626835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This figure shows the clinical characteristics of ANHPI subgroups of older breast cancer patients and older NHW breast cancer patients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in SEER Medicare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E47CC6-6E9F-0792-A3FC-B6DD3C4CE4CD}"/>
              </a:ext>
            </a:extLst>
          </p:cNvPr>
          <p:cNvSpPr txBox="1"/>
          <p:nvPr/>
        </p:nvSpPr>
        <p:spPr>
          <a:xfrm>
            <a:off x="5075341" y="252214"/>
            <a:ext cx="38900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Supplemental Figure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532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</TotalTime>
  <Words>28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Mia Hashibe</dc:creator>
  <cp:lastModifiedBy>Mia Hashibe</cp:lastModifiedBy>
  <cp:revision>7</cp:revision>
  <dcterms:created xsi:type="dcterms:W3CDTF">2023-06-09T16:29:06Z</dcterms:created>
  <dcterms:modified xsi:type="dcterms:W3CDTF">2023-10-08T19:28:45Z</dcterms:modified>
</cp:coreProperties>
</file>