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074"/>
    <p:restoredTop sz="94743"/>
  </p:normalViewPr>
  <p:slideViewPr>
    <p:cSldViewPr snapToGrid="0">
      <p:cViewPr varScale="1">
        <p:scale>
          <a:sx n="95" d="100"/>
          <a:sy n="95" d="100"/>
        </p:scale>
        <p:origin x="23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ahashibe/Documents/1.DIRECT%20Sync/3Manuscripts/1MS%20In%20Preparation/1.AA%20BC%20CVD%20paper%20/demo_figur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'SUPPLEMENTAL Table 1'!$R$3</c:f>
              <c:strCache>
                <c:ptCount val="1"/>
                <c:pt idx="0">
                  <c:v>Asian Indian and Pakistani</c:v>
                </c:pt>
              </c:strCache>
            </c:strRef>
          </c:tx>
          <c:spPr>
            <a:solidFill>
              <a:srgbClr val="FF2600"/>
            </a:solidFill>
            <a:ln>
              <a:noFill/>
            </a:ln>
            <a:effectLst/>
          </c:spPr>
          <c:invertIfNegative val="0"/>
          <c:cat>
            <c:strRef>
              <c:f>'SUPPLEMENTAL Table 1'!$S$2:$X$2</c:f>
              <c:strCache>
                <c:ptCount val="6"/>
                <c:pt idx="0">
                  <c:v>Highest education </c:v>
                </c:pt>
                <c:pt idx="1">
                  <c:v>Highest income </c:v>
                </c:pt>
                <c:pt idx="2">
                  <c:v>Highest SES </c:v>
                </c:pt>
                <c:pt idx="3">
                  <c:v>2+ comorbidities</c:v>
                </c:pt>
                <c:pt idx="4">
                  <c:v>Obesity before cancer diagnosis</c:v>
                </c:pt>
                <c:pt idx="5">
                  <c:v>Tobacco use disorder before cancer diagnosis</c:v>
                </c:pt>
              </c:strCache>
            </c:strRef>
          </c:cat>
          <c:val>
            <c:numRef>
              <c:f>'SUPPLEMENTAL Table 1'!$S$3:$X$3</c:f>
              <c:numCache>
                <c:formatCode>0.0</c:formatCode>
                <c:ptCount val="6"/>
                <c:pt idx="0">
                  <c:v>29.1</c:v>
                </c:pt>
                <c:pt idx="1">
                  <c:v>37.9</c:v>
                </c:pt>
                <c:pt idx="2">
                  <c:v>47.1</c:v>
                </c:pt>
                <c:pt idx="3">
                  <c:v>16.100000000000001</c:v>
                </c:pt>
                <c:pt idx="4">
                  <c:v>11.1</c:v>
                </c:pt>
                <c:pt idx="5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A1-B545-8725-DA6E7826348C}"/>
            </c:ext>
          </c:extLst>
        </c:ser>
        <c:ser>
          <c:idx val="1"/>
          <c:order val="1"/>
          <c:tx>
            <c:strRef>
              <c:f>'SUPPLEMENTAL Table 1'!$R$4</c:f>
              <c:strCache>
                <c:ptCount val="1"/>
                <c:pt idx="0">
                  <c:v>Chinese</c:v>
                </c:pt>
              </c:strCache>
            </c:strRef>
          </c:tx>
          <c:spPr>
            <a:solidFill>
              <a:srgbClr val="FF9300"/>
            </a:solidFill>
            <a:ln>
              <a:noFill/>
            </a:ln>
            <a:effectLst/>
          </c:spPr>
          <c:invertIfNegative val="0"/>
          <c:cat>
            <c:strRef>
              <c:f>'SUPPLEMENTAL Table 1'!$S$2:$X$2</c:f>
              <c:strCache>
                <c:ptCount val="6"/>
                <c:pt idx="0">
                  <c:v>Highest education </c:v>
                </c:pt>
                <c:pt idx="1">
                  <c:v>Highest income </c:v>
                </c:pt>
                <c:pt idx="2">
                  <c:v>Highest SES </c:v>
                </c:pt>
                <c:pt idx="3">
                  <c:v>2+ comorbidities</c:v>
                </c:pt>
                <c:pt idx="4">
                  <c:v>Obesity before cancer diagnosis</c:v>
                </c:pt>
                <c:pt idx="5">
                  <c:v>Tobacco use disorder before cancer diagnosis</c:v>
                </c:pt>
              </c:strCache>
            </c:strRef>
          </c:cat>
          <c:val>
            <c:numRef>
              <c:f>'SUPPLEMENTAL Table 1'!$S$4:$X$4</c:f>
              <c:numCache>
                <c:formatCode>0.0</c:formatCode>
                <c:ptCount val="6"/>
                <c:pt idx="0">
                  <c:v>22.1</c:v>
                </c:pt>
                <c:pt idx="1">
                  <c:v>28.1</c:v>
                </c:pt>
                <c:pt idx="2">
                  <c:v>34.299999999999997</c:v>
                </c:pt>
                <c:pt idx="3">
                  <c:v>15.5</c:v>
                </c:pt>
                <c:pt idx="4">
                  <c:v>4.2</c:v>
                </c:pt>
                <c:pt idx="5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A1-B545-8725-DA6E7826348C}"/>
            </c:ext>
          </c:extLst>
        </c:ser>
        <c:ser>
          <c:idx val="2"/>
          <c:order val="2"/>
          <c:tx>
            <c:strRef>
              <c:f>'SUPPLEMENTAL Table 1'!$R$5</c:f>
              <c:strCache>
                <c:ptCount val="1"/>
                <c:pt idx="0">
                  <c:v>Other Asian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'SUPPLEMENTAL Table 1'!$S$2:$X$2</c:f>
              <c:strCache>
                <c:ptCount val="6"/>
                <c:pt idx="0">
                  <c:v>Highest education </c:v>
                </c:pt>
                <c:pt idx="1">
                  <c:v>Highest income </c:v>
                </c:pt>
                <c:pt idx="2">
                  <c:v>Highest SES </c:v>
                </c:pt>
                <c:pt idx="3">
                  <c:v>2+ comorbidities</c:v>
                </c:pt>
                <c:pt idx="4">
                  <c:v>Obesity before cancer diagnosis</c:v>
                </c:pt>
                <c:pt idx="5">
                  <c:v>Tobacco use disorder before cancer diagnosis</c:v>
                </c:pt>
              </c:strCache>
            </c:strRef>
          </c:cat>
          <c:val>
            <c:numRef>
              <c:f>'SUPPLEMENTAL Table 1'!$S$5:$X$5</c:f>
              <c:numCache>
                <c:formatCode>0.0</c:formatCode>
                <c:ptCount val="6"/>
                <c:pt idx="0">
                  <c:v>26.4</c:v>
                </c:pt>
                <c:pt idx="1">
                  <c:v>27</c:v>
                </c:pt>
                <c:pt idx="2">
                  <c:v>32.5</c:v>
                </c:pt>
                <c:pt idx="3">
                  <c:v>15</c:v>
                </c:pt>
                <c:pt idx="4">
                  <c:v>6.2</c:v>
                </c:pt>
                <c:pt idx="5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5A1-B545-8725-DA6E7826348C}"/>
            </c:ext>
          </c:extLst>
        </c:ser>
        <c:ser>
          <c:idx val="3"/>
          <c:order val="3"/>
          <c:tx>
            <c:strRef>
              <c:f>'SUPPLEMENTAL Table 1'!$R$6</c:f>
              <c:strCache>
                <c:ptCount val="1"/>
                <c:pt idx="0">
                  <c:v>ANHPI</c:v>
                </c:pt>
              </c:strCache>
            </c:strRef>
          </c:tx>
          <c:spPr>
            <a:solidFill>
              <a:srgbClr val="FFFC00"/>
            </a:solidFill>
            <a:ln>
              <a:noFill/>
            </a:ln>
            <a:effectLst/>
          </c:spPr>
          <c:invertIfNegative val="0"/>
          <c:cat>
            <c:strRef>
              <c:f>'SUPPLEMENTAL Table 1'!$S$2:$X$2</c:f>
              <c:strCache>
                <c:ptCount val="6"/>
                <c:pt idx="0">
                  <c:v>Highest education </c:v>
                </c:pt>
                <c:pt idx="1">
                  <c:v>Highest income </c:v>
                </c:pt>
                <c:pt idx="2">
                  <c:v>Highest SES </c:v>
                </c:pt>
                <c:pt idx="3">
                  <c:v>2+ comorbidities</c:v>
                </c:pt>
                <c:pt idx="4">
                  <c:v>Obesity before cancer diagnosis</c:v>
                </c:pt>
                <c:pt idx="5">
                  <c:v>Tobacco use disorder before cancer diagnosis</c:v>
                </c:pt>
              </c:strCache>
            </c:strRef>
          </c:cat>
          <c:val>
            <c:numRef>
              <c:f>'SUPPLEMENTAL Table 1'!$S$6:$X$6</c:f>
              <c:numCache>
                <c:formatCode>0.0</c:formatCode>
                <c:ptCount val="6"/>
                <c:pt idx="0">
                  <c:v>19.399999999999999</c:v>
                </c:pt>
                <c:pt idx="1">
                  <c:v>24.2</c:v>
                </c:pt>
                <c:pt idx="2">
                  <c:v>31.1</c:v>
                </c:pt>
                <c:pt idx="3">
                  <c:v>15.7</c:v>
                </c:pt>
                <c:pt idx="4">
                  <c:v>6.7</c:v>
                </c:pt>
                <c:pt idx="5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5A1-B545-8725-DA6E7826348C}"/>
            </c:ext>
          </c:extLst>
        </c:ser>
        <c:ser>
          <c:idx val="4"/>
          <c:order val="4"/>
          <c:tx>
            <c:strRef>
              <c:f>'SUPPLEMENTAL Table 1'!$R$7</c:f>
              <c:strCache>
                <c:ptCount val="1"/>
                <c:pt idx="0">
                  <c:v>Japanese</c:v>
                </c:pt>
              </c:strCache>
            </c:strRef>
          </c:tx>
          <c:spPr>
            <a:solidFill>
              <a:srgbClr val="D883FF"/>
            </a:solidFill>
            <a:ln>
              <a:noFill/>
            </a:ln>
            <a:effectLst/>
          </c:spPr>
          <c:invertIfNegative val="0"/>
          <c:cat>
            <c:strRef>
              <c:f>'SUPPLEMENTAL Table 1'!$S$2:$X$2</c:f>
              <c:strCache>
                <c:ptCount val="6"/>
                <c:pt idx="0">
                  <c:v>Highest education </c:v>
                </c:pt>
                <c:pt idx="1">
                  <c:v>Highest income </c:v>
                </c:pt>
                <c:pt idx="2">
                  <c:v>Highest SES </c:v>
                </c:pt>
                <c:pt idx="3">
                  <c:v>2+ comorbidities</c:v>
                </c:pt>
                <c:pt idx="4">
                  <c:v>Obesity before cancer diagnosis</c:v>
                </c:pt>
                <c:pt idx="5">
                  <c:v>Tobacco use disorder before cancer diagnosis</c:v>
                </c:pt>
              </c:strCache>
            </c:strRef>
          </c:cat>
          <c:val>
            <c:numRef>
              <c:f>'SUPPLEMENTAL Table 1'!$S$7:$X$7</c:f>
              <c:numCache>
                <c:formatCode>0.0</c:formatCode>
                <c:ptCount val="6"/>
                <c:pt idx="0">
                  <c:v>20.6</c:v>
                </c:pt>
                <c:pt idx="1">
                  <c:v>22.5</c:v>
                </c:pt>
                <c:pt idx="2">
                  <c:v>31</c:v>
                </c:pt>
                <c:pt idx="3">
                  <c:v>11.5</c:v>
                </c:pt>
                <c:pt idx="4">
                  <c:v>4.2</c:v>
                </c:pt>
                <c:pt idx="5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5A1-B545-8725-DA6E7826348C}"/>
            </c:ext>
          </c:extLst>
        </c:ser>
        <c:ser>
          <c:idx val="5"/>
          <c:order val="5"/>
          <c:tx>
            <c:strRef>
              <c:f>'SUPPLEMENTAL Table 1'!$R$8</c:f>
              <c:strCache>
                <c:ptCount val="1"/>
                <c:pt idx="0">
                  <c:v>Korean</c:v>
                </c:pt>
              </c:strCache>
            </c:strRef>
          </c:tx>
          <c:spPr>
            <a:solidFill>
              <a:srgbClr val="7FD437"/>
            </a:solidFill>
            <a:ln>
              <a:noFill/>
            </a:ln>
            <a:effectLst/>
          </c:spPr>
          <c:invertIfNegative val="0"/>
          <c:cat>
            <c:strRef>
              <c:f>'SUPPLEMENTAL Table 1'!$S$2:$X$2</c:f>
              <c:strCache>
                <c:ptCount val="6"/>
                <c:pt idx="0">
                  <c:v>Highest education </c:v>
                </c:pt>
                <c:pt idx="1">
                  <c:v>Highest income </c:v>
                </c:pt>
                <c:pt idx="2">
                  <c:v>Highest SES </c:v>
                </c:pt>
                <c:pt idx="3">
                  <c:v>2+ comorbidities</c:v>
                </c:pt>
                <c:pt idx="4">
                  <c:v>Obesity before cancer diagnosis</c:v>
                </c:pt>
                <c:pt idx="5">
                  <c:v>Tobacco use disorder before cancer diagnosis</c:v>
                </c:pt>
              </c:strCache>
            </c:strRef>
          </c:cat>
          <c:val>
            <c:numRef>
              <c:f>'SUPPLEMENTAL Table 1'!$S$8:$X$8</c:f>
              <c:numCache>
                <c:formatCode>0.0</c:formatCode>
                <c:ptCount val="6"/>
                <c:pt idx="0">
                  <c:v>19.600000000000001</c:v>
                </c:pt>
                <c:pt idx="1">
                  <c:v>21.6</c:v>
                </c:pt>
                <c:pt idx="2">
                  <c:v>30.2</c:v>
                </c:pt>
                <c:pt idx="3">
                  <c:v>17.600000000000001</c:v>
                </c:pt>
                <c:pt idx="4">
                  <c:v>2.2999999999999998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5A1-B545-8725-DA6E7826348C}"/>
            </c:ext>
          </c:extLst>
        </c:ser>
        <c:ser>
          <c:idx val="6"/>
          <c:order val="6"/>
          <c:tx>
            <c:strRef>
              <c:f>'SUPPLEMENTAL Table 1'!$R$9</c:f>
              <c:strCache>
                <c:ptCount val="1"/>
                <c:pt idx="0">
                  <c:v>Filipino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'SUPPLEMENTAL Table 1'!$S$2:$X$2</c:f>
              <c:strCache>
                <c:ptCount val="6"/>
                <c:pt idx="0">
                  <c:v>Highest education </c:v>
                </c:pt>
                <c:pt idx="1">
                  <c:v>Highest income </c:v>
                </c:pt>
                <c:pt idx="2">
                  <c:v>Highest SES </c:v>
                </c:pt>
                <c:pt idx="3">
                  <c:v>2+ comorbidities</c:v>
                </c:pt>
                <c:pt idx="4">
                  <c:v>Obesity before cancer diagnosis</c:v>
                </c:pt>
                <c:pt idx="5">
                  <c:v>Tobacco use disorder before cancer diagnosis</c:v>
                </c:pt>
              </c:strCache>
            </c:strRef>
          </c:cat>
          <c:val>
            <c:numRef>
              <c:f>'SUPPLEMENTAL Table 1'!$S$9:$X$9</c:f>
              <c:numCache>
                <c:formatCode>0.0</c:formatCode>
                <c:ptCount val="6"/>
                <c:pt idx="0">
                  <c:v>12.1</c:v>
                </c:pt>
                <c:pt idx="1">
                  <c:v>20.9</c:v>
                </c:pt>
                <c:pt idx="2">
                  <c:v>27.8</c:v>
                </c:pt>
                <c:pt idx="3">
                  <c:v>19.2</c:v>
                </c:pt>
                <c:pt idx="4">
                  <c:v>8.8000000000000007</c:v>
                </c:pt>
                <c:pt idx="5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5A1-B545-8725-DA6E7826348C}"/>
            </c:ext>
          </c:extLst>
        </c:ser>
        <c:ser>
          <c:idx val="7"/>
          <c:order val="7"/>
          <c:tx>
            <c:strRef>
              <c:f>'SUPPLEMENTAL Table 1'!$R$10</c:f>
              <c:strCache>
                <c:ptCount val="1"/>
                <c:pt idx="0">
                  <c:v>NHW</c:v>
                </c:pt>
              </c:strCache>
            </c:strRef>
          </c:tx>
          <c:spPr>
            <a:solidFill>
              <a:srgbClr val="00FDFF"/>
            </a:solidFill>
            <a:ln>
              <a:noFill/>
            </a:ln>
            <a:effectLst/>
          </c:spPr>
          <c:invertIfNegative val="0"/>
          <c:cat>
            <c:strRef>
              <c:f>'SUPPLEMENTAL Table 1'!$S$2:$X$2</c:f>
              <c:strCache>
                <c:ptCount val="6"/>
                <c:pt idx="0">
                  <c:v>Highest education </c:v>
                </c:pt>
                <c:pt idx="1">
                  <c:v>Highest income </c:v>
                </c:pt>
                <c:pt idx="2">
                  <c:v>Highest SES </c:v>
                </c:pt>
                <c:pt idx="3">
                  <c:v>2+ comorbidities</c:v>
                </c:pt>
                <c:pt idx="4">
                  <c:v>Obesity before cancer diagnosis</c:v>
                </c:pt>
                <c:pt idx="5">
                  <c:v>Tobacco use disorder before cancer diagnosis</c:v>
                </c:pt>
              </c:strCache>
            </c:strRef>
          </c:cat>
          <c:val>
            <c:numRef>
              <c:f>'SUPPLEMENTAL Table 1'!$S$10:$X$10</c:f>
              <c:numCache>
                <c:formatCode>0.0</c:formatCode>
                <c:ptCount val="6"/>
                <c:pt idx="0">
                  <c:v>23.2</c:v>
                </c:pt>
                <c:pt idx="1">
                  <c:v>19.5</c:v>
                </c:pt>
                <c:pt idx="2">
                  <c:v>26.4</c:v>
                </c:pt>
                <c:pt idx="3">
                  <c:v>12.4</c:v>
                </c:pt>
                <c:pt idx="4">
                  <c:v>12.8</c:v>
                </c:pt>
                <c:pt idx="5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5A1-B545-8725-DA6E7826348C}"/>
            </c:ext>
          </c:extLst>
        </c:ser>
        <c:ser>
          <c:idx val="8"/>
          <c:order val="8"/>
          <c:tx>
            <c:strRef>
              <c:f>'SUPPLEMENTAL Table 1'!$R$11</c:f>
              <c:strCache>
                <c:ptCount val="1"/>
                <c:pt idx="0">
                  <c:v>Other Pacific Islander</c:v>
                </c:pt>
              </c:strCache>
            </c:strRef>
          </c:tx>
          <c:spPr>
            <a:solidFill>
              <a:srgbClr val="009051"/>
            </a:solidFill>
            <a:ln>
              <a:noFill/>
            </a:ln>
            <a:effectLst/>
          </c:spPr>
          <c:invertIfNegative val="0"/>
          <c:cat>
            <c:strRef>
              <c:f>'SUPPLEMENTAL Table 1'!$S$2:$X$2</c:f>
              <c:strCache>
                <c:ptCount val="6"/>
                <c:pt idx="0">
                  <c:v>Highest education </c:v>
                </c:pt>
                <c:pt idx="1">
                  <c:v>Highest income </c:v>
                </c:pt>
                <c:pt idx="2">
                  <c:v>Highest SES </c:v>
                </c:pt>
                <c:pt idx="3">
                  <c:v>2+ comorbidities</c:v>
                </c:pt>
                <c:pt idx="4">
                  <c:v>Obesity before cancer diagnosis</c:v>
                </c:pt>
                <c:pt idx="5">
                  <c:v>Tobacco use disorder before cancer diagnosis</c:v>
                </c:pt>
              </c:strCache>
            </c:strRef>
          </c:cat>
          <c:val>
            <c:numRef>
              <c:f>'SUPPLEMENTAL Table 1'!$S$11:$X$11</c:f>
              <c:numCache>
                <c:formatCode>0.0</c:formatCode>
                <c:ptCount val="6"/>
                <c:pt idx="0">
                  <c:v>16.399999999999999</c:v>
                </c:pt>
                <c:pt idx="1">
                  <c:v>17</c:v>
                </c:pt>
                <c:pt idx="2">
                  <c:v>23</c:v>
                </c:pt>
                <c:pt idx="3">
                  <c:v>20</c:v>
                </c:pt>
                <c:pt idx="4">
                  <c:v>20</c:v>
                </c:pt>
                <c:pt idx="5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5A1-B545-8725-DA6E7826348C}"/>
            </c:ext>
          </c:extLst>
        </c:ser>
        <c:ser>
          <c:idx val="9"/>
          <c:order val="9"/>
          <c:tx>
            <c:strRef>
              <c:f>'SUPPLEMENTAL Table 1'!$R$12</c:f>
              <c:strCache>
                <c:ptCount val="1"/>
                <c:pt idx="0">
                  <c:v>Vietnamese</c:v>
                </c:pt>
              </c:strCache>
            </c:strRef>
          </c:tx>
          <c:spPr>
            <a:solidFill>
              <a:srgbClr val="FF99FF"/>
            </a:solidFill>
            <a:ln>
              <a:noFill/>
            </a:ln>
            <a:effectLst/>
          </c:spPr>
          <c:invertIfNegative val="0"/>
          <c:cat>
            <c:strRef>
              <c:f>'SUPPLEMENTAL Table 1'!$S$2:$X$2</c:f>
              <c:strCache>
                <c:ptCount val="6"/>
                <c:pt idx="0">
                  <c:v>Highest education </c:v>
                </c:pt>
                <c:pt idx="1">
                  <c:v>Highest income </c:v>
                </c:pt>
                <c:pt idx="2">
                  <c:v>Highest SES </c:v>
                </c:pt>
                <c:pt idx="3">
                  <c:v>2+ comorbidities</c:v>
                </c:pt>
                <c:pt idx="4">
                  <c:v>Obesity before cancer diagnosis</c:v>
                </c:pt>
                <c:pt idx="5">
                  <c:v>Tobacco use disorder before cancer diagnosis</c:v>
                </c:pt>
              </c:strCache>
            </c:strRef>
          </c:cat>
          <c:val>
            <c:numRef>
              <c:f>'SUPPLEMENTAL Table 1'!$S$12:$X$12</c:f>
              <c:numCache>
                <c:formatCode>0.0</c:formatCode>
                <c:ptCount val="6"/>
                <c:pt idx="0">
                  <c:v>9.9</c:v>
                </c:pt>
                <c:pt idx="1">
                  <c:v>17.899999999999999</c:v>
                </c:pt>
                <c:pt idx="2">
                  <c:v>20.2</c:v>
                </c:pt>
                <c:pt idx="3">
                  <c:v>17.899999999999999</c:v>
                </c:pt>
                <c:pt idx="4">
                  <c:v>5.8</c:v>
                </c:pt>
                <c:pt idx="5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5A1-B545-8725-DA6E7826348C}"/>
            </c:ext>
          </c:extLst>
        </c:ser>
        <c:ser>
          <c:idx val="10"/>
          <c:order val="10"/>
          <c:tx>
            <c:strRef>
              <c:f>'SUPPLEMENTAL Table 1'!$R$13</c:f>
              <c:strCache>
                <c:ptCount val="1"/>
                <c:pt idx="0">
                  <c:v>Hawaiian</c:v>
                </c:pt>
              </c:strCache>
            </c:strRef>
          </c:tx>
          <c:spPr>
            <a:solidFill>
              <a:srgbClr val="FF2F92"/>
            </a:solidFill>
            <a:ln>
              <a:noFill/>
            </a:ln>
            <a:effectLst/>
          </c:spPr>
          <c:invertIfNegative val="0"/>
          <c:cat>
            <c:strRef>
              <c:f>'SUPPLEMENTAL Table 1'!$S$2:$X$2</c:f>
              <c:strCache>
                <c:ptCount val="6"/>
                <c:pt idx="0">
                  <c:v>Highest education </c:v>
                </c:pt>
                <c:pt idx="1">
                  <c:v>Highest income </c:v>
                </c:pt>
                <c:pt idx="2">
                  <c:v>Highest SES </c:v>
                </c:pt>
                <c:pt idx="3">
                  <c:v>2+ comorbidities</c:v>
                </c:pt>
                <c:pt idx="4">
                  <c:v>Obesity before cancer diagnosis</c:v>
                </c:pt>
                <c:pt idx="5">
                  <c:v>Tobacco use disorder before cancer diagnosis</c:v>
                </c:pt>
              </c:strCache>
            </c:strRef>
          </c:cat>
          <c:val>
            <c:numRef>
              <c:f>'SUPPLEMENTAL Table 1'!$S$13:$X$13</c:f>
              <c:numCache>
                <c:formatCode>0.0</c:formatCode>
                <c:ptCount val="6"/>
                <c:pt idx="0">
                  <c:v>10.8</c:v>
                </c:pt>
                <c:pt idx="1">
                  <c:v>13.8</c:v>
                </c:pt>
                <c:pt idx="2">
                  <c:v>20</c:v>
                </c:pt>
                <c:pt idx="3">
                  <c:v>18.100000000000001</c:v>
                </c:pt>
                <c:pt idx="4">
                  <c:v>14.3</c:v>
                </c:pt>
                <c:pt idx="5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5A1-B545-8725-DA6E782634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96464735"/>
        <c:axId val="1396466383"/>
      </c:barChart>
      <c:catAx>
        <c:axId val="13964647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96466383"/>
        <c:crosses val="autoZero"/>
        <c:auto val="1"/>
        <c:lblAlgn val="ctr"/>
        <c:lblOffset val="100"/>
        <c:noMultiLvlLbl val="0"/>
      </c:catAx>
      <c:valAx>
        <c:axId val="13964663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964647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10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16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413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3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13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532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18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0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71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79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7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8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1A7E5E-C323-5C4F-B0FF-18B7F727C8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32139"/>
              </p:ext>
            </p:extLst>
          </p:nvPr>
        </p:nvGraphicFramePr>
        <p:xfrm>
          <a:off x="816429" y="653144"/>
          <a:ext cx="6139542" cy="5535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D6816A-6104-F9E1-91A2-30BDEC4BEF91}"/>
              </a:ext>
            </a:extLst>
          </p:cNvPr>
          <p:cNvSpPr txBox="1"/>
          <p:nvPr/>
        </p:nvSpPr>
        <p:spPr>
          <a:xfrm>
            <a:off x="816429" y="6839554"/>
            <a:ext cx="62865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This figure shows the characteristics of ANHPI subgroups of older breast cancer patients and older NHW breast cancer patients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in SEER-Medicare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(Highest education = census tract &lt;5% non high school grads; highest income = census tract income $90,000+; highest SES = census tract Yost Index Quintile 5)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5C9411-D6E2-11A9-DA50-76B8EA53851F}"/>
              </a:ext>
            </a:extLst>
          </p:cNvPr>
          <p:cNvSpPr txBox="1"/>
          <p:nvPr/>
        </p:nvSpPr>
        <p:spPr>
          <a:xfrm>
            <a:off x="4882243" y="283812"/>
            <a:ext cx="3886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Supplemental Figure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880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</TotalTime>
  <Words>58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Mia Hashibe</dc:creator>
  <cp:lastModifiedBy>Mia Hashibe</cp:lastModifiedBy>
  <cp:revision>7</cp:revision>
  <dcterms:created xsi:type="dcterms:W3CDTF">2023-06-09T16:29:06Z</dcterms:created>
  <dcterms:modified xsi:type="dcterms:W3CDTF">2023-10-08T19:27:54Z</dcterms:modified>
</cp:coreProperties>
</file>