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7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AF7FB-6A3A-4354-973C-9A2455121A5B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0C13-5D16-41A3-88DB-29EB6D463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0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AF7FB-6A3A-4354-973C-9A2455121A5B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0C13-5D16-41A3-88DB-29EB6D463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57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AF7FB-6A3A-4354-973C-9A2455121A5B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0C13-5D16-41A3-88DB-29EB6D463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3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AF7FB-6A3A-4354-973C-9A2455121A5B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0C13-5D16-41A3-88DB-29EB6D463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99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AF7FB-6A3A-4354-973C-9A2455121A5B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0C13-5D16-41A3-88DB-29EB6D463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726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AF7FB-6A3A-4354-973C-9A2455121A5B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0C13-5D16-41A3-88DB-29EB6D463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229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AF7FB-6A3A-4354-973C-9A2455121A5B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0C13-5D16-41A3-88DB-29EB6D463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5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AF7FB-6A3A-4354-973C-9A2455121A5B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0C13-5D16-41A3-88DB-29EB6D463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44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AF7FB-6A3A-4354-973C-9A2455121A5B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0C13-5D16-41A3-88DB-29EB6D463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816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AF7FB-6A3A-4354-973C-9A2455121A5B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0C13-5D16-41A3-88DB-29EB6D463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1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AF7FB-6A3A-4354-973C-9A2455121A5B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0C13-5D16-41A3-88DB-29EB6D463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32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AF7FB-6A3A-4354-973C-9A2455121A5B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C0C13-5D16-41A3-88DB-29EB6D463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10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microsoft.com/office/2007/relationships/hdphoto" Target="../media/hdphoto2.wdp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microsoft.com/office/2007/relationships/hdphoto" Target="../media/hdphoto9.wdp"/><Relationship Id="rId3" Type="http://schemas.microsoft.com/office/2007/relationships/hdphoto" Target="../media/hdphoto4.wdp"/><Relationship Id="rId7" Type="http://schemas.microsoft.com/office/2007/relationships/hdphoto" Target="../media/hdphoto6.wdp"/><Relationship Id="rId12" Type="http://schemas.openxmlformats.org/officeDocument/2006/relationships/image" Target="../media/image17.png"/><Relationship Id="rId17" Type="http://schemas.microsoft.com/office/2007/relationships/hdphoto" Target="../media/hdphoto11.wdp"/><Relationship Id="rId2" Type="http://schemas.openxmlformats.org/officeDocument/2006/relationships/image" Target="../media/image12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microsoft.com/office/2007/relationships/hdphoto" Target="../media/hdphoto8.wdp"/><Relationship Id="rId5" Type="http://schemas.microsoft.com/office/2007/relationships/hdphoto" Target="../media/hdphoto5.wdp"/><Relationship Id="rId15" Type="http://schemas.microsoft.com/office/2007/relationships/hdphoto" Target="../media/hdphoto10.wdp"/><Relationship Id="rId10" Type="http://schemas.openxmlformats.org/officeDocument/2006/relationships/image" Target="../media/image16.png"/><Relationship Id="rId4" Type="http://schemas.openxmlformats.org/officeDocument/2006/relationships/image" Target="../media/image13.png"/><Relationship Id="rId9" Type="http://schemas.microsoft.com/office/2007/relationships/hdphoto" Target="../media/hdphoto7.wdp"/><Relationship Id="rId1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27" name="Group 2226"/>
          <p:cNvGrpSpPr/>
          <p:nvPr/>
        </p:nvGrpSpPr>
        <p:grpSpPr>
          <a:xfrm>
            <a:off x="992546" y="2032969"/>
            <a:ext cx="9537803" cy="3648863"/>
            <a:chOff x="269875" y="2593408"/>
            <a:chExt cx="9537803" cy="3648863"/>
          </a:xfrm>
        </p:grpSpPr>
        <p:sp>
          <p:nvSpPr>
            <p:cNvPr id="42" name="Line 5"/>
            <p:cNvSpPr>
              <a:spLocks noChangeShapeType="1"/>
            </p:cNvSpPr>
            <p:nvPr/>
          </p:nvSpPr>
          <p:spPr bwMode="auto">
            <a:xfrm>
              <a:off x="1195388" y="3332163"/>
              <a:ext cx="0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6"/>
            <p:cNvSpPr>
              <a:spLocks noChangeShapeType="1"/>
            </p:cNvSpPr>
            <p:nvPr/>
          </p:nvSpPr>
          <p:spPr bwMode="auto">
            <a:xfrm>
              <a:off x="1195388" y="3609976"/>
              <a:ext cx="0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7"/>
            <p:cNvSpPr>
              <a:spLocks noChangeShapeType="1"/>
            </p:cNvSpPr>
            <p:nvPr/>
          </p:nvSpPr>
          <p:spPr bwMode="auto">
            <a:xfrm>
              <a:off x="1195388" y="3332163"/>
              <a:ext cx="0" cy="27781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8"/>
            <p:cNvSpPr>
              <a:spLocks noChangeShapeType="1"/>
            </p:cNvSpPr>
            <p:nvPr/>
          </p:nvSpPr>
          <p:spPr bwMode="auto">
            <a:xfrm>
              <a:off x="1150938" y="3471863"/>
              <a:ext cx="44450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9"/>
            <p:cNvSpPr>
              <a:spLocks noChangeShapeType="1"/>
            </p:cNvSpPr>
            <p:nvPr/>
          </p:nvSpPr>
          <p:spPr bwMode="auto">
            <a:xfrm>
              <a:off x="1150938" y="3886201"/>
              <a:ext cx="44450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10"/>
            <p:cNvSpPr>
              <a:spLocks noChangeShapeType="1"/>
            </p:cNvSpPr>
            <p:nvPr/>
          </p:nvSpPr>
          <p:spPr bwMode="auto">
            <a:xfrm>
              <a:off x="1150938" y="3471863"/>
              <a:ext cx="0" cy="41433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11"/>
            <p:cNvSpPr>
              <a:spLocks noChangeShapeType="1"/>
            </p:cNvSpPr>
            <p:nvPr/>
          </p:nvSpPr>
          <p:spPr bwMode="auto">
            <a:xfrm>
              <a:off x="755650" y="3679826"/>
              <a:ext cx="395288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2"/>
            <p:cNvSpPr>
              <a:spLocks noChangeArrowheads="1"/>
            </p:cNvSpPr>
            <p:nvPr/>
          </p:nvSpPr>
          <p:spPr bwMode="auto">
            <a:xfrm>
              <a:off x="879476" y="3567113"/>
              <a:ext cx="244475" cy="134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96.8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Line 13"/>
            <p:cNvSpPr>
              <a:spLocks noChangeShapeType="1"/>
            </p:cNvSpPr>
            <p:nvPr/>
          </p:nvSpPr>
          <p:spPr bwMode="auto">
            <a:xfrm>
              <a:off x="755650" y="4164013"/>
              <a:ext cx="439738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14"/>
            <p:cNvSpPr>
              <a:spLocks noChangeShapeType="1"/>
            </p:cNvSpPr>
            <p:nvPr/>
          </p:nvSpPr>
          <p:spPr bwMode="auto">
            <a:xfrm>
              <a:off x="755650" y="3679826"/>
              <a:ext cx="0" cy="48418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15"/>
            <p:cNvSpPr>
              <a:spLocks noChangeShapeType="1"/>
            </p:cNvSpPr>
            <p:nvPr/>
          </p:nvSpPr>
          <p:spPr bwMode="auto">
            <a:xfrm>
              <a:off x="615950" y="3919538"/>
              <a:ext cx="139700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16"/>
            <p:cNvSpPr>
              <a:spLocks noChangeArrowheads="1"/>
            </p:cNvSpPr>
            <p:nvPr/>
          </p:nvSpPr>
          <p:spPr bwMode="auto">
            <a:xfrm>
              <a:off x="482600" y="3806826"/>
              <a:ext cx="244475" cy="134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67.4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Line 17"/>
            <p:cNvSpPr>
              <a:spLocks noChangeShapeType="1"/>
            </p:cNvSpPr>
            <p:nvPr/>
          </p:nvSpPr>
          <p:spPr bwMode="auto">
            <a:xfrm>
              <a:off x="615950" y="4440238"/>
              <a:ext cx="579438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18"/>
            <p:cNvSpPr>
              <a:spLocks noChangeShapeType="1"/>
            </p:cNvSpPr>
            <p:nvPr/>
          </p:nvSpPr>
          <p:spPr bwMode="auto">
            <a:xfrm>
              <a:off x="615950" y="3919538"/>
              <a:ext cx="0" cy="52070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19"/>
            <p:cNvSpPr>
              <a:spLocks noChangeShapeType="1"/>
            </p:cNvSpPr>
            <p:nvPr/>
          </p:nvSpPr>
          <p:spPr bwMode="auto">
            <a:xfrm>
              <a:off x="541338" y="4179888"/>
              <a:ext cx="7461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20"/>
            <p:cNvSpPr>
              <a:spLocks noChangeArrowheads="1"/>
            </p:cNvSpPr>
            <p:nvPr/>
          </p:nvSpPr>
          <p:spPr bwMode="auto">
            <a:xfrm>
              <a:off x="344488" y="4067176"/>
              <a:ext cx="244475" cy="134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57.3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Line 21"/>
            <p:cNvSpPr>
              <a:spLocks noChangeShapeType="1"/>
            </p:cNvSpPr>
            <p:nvPr/>
          </p:nvSpPr>
          <p:spPr bwMode="auto">
            <a:xfrm>
              <a:off x="1111251" y="4716463"/>
              <a:ext cx="84138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22"/>
            <p:cNvSpPr>
              <a:spLocks noChangeShapeType="1"/>
            </p:cNvSpPr>
            <p:nvPr/>
          </p:nvSpPr>
          <p:spPr bwMode="auto">
            <a:xfrm>
              <a:off x="1111251" y="4992688"/>
              <a:ext cx="84138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23"/>
            <p:cNvSpPr>
              <a:spLocks noChangeShapeType="1"/>
            </p:cNvSpPr>
            <p:nvPr/>
          </p:nvSpPr>
          <p:spPr bwMode="auto">
            <a:xfrm>
              <a:off x="1111251" y="4716463"/>
              <a:ext cx="0" cy="27622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24"/>
            <p:cNvSpPr>
              <a:spLocks noChangeShapeType="1"/>
            </p:cNvSpPr>
            <p:nvPr/>
          </p:nvSpPr>
          <p:spPr bwMode="auto">
            <a:xfrm>
              <a:off x="1065213" y="4854576"/>
              <a:ext cx="46038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25"/>
            <p:cNvSpPr>
              <a:spLocks noChangeArrowheads="1"/>
            </p:cNvSpPr>
            <p:nvPr/>
          </p:nvSpPr>
          <p:spPr bwMode="auto">
            <a:xfrm>
              <a:off x="839788" y="4740276"/>
              <a:ext cx="244475" cy="134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93.8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Line 26"/>
            <p:cNvSpPr>
              <a:spLocks noChangeShapeType="1"/>
            </p:cNvSpPr>
            <p:nvPr/>
          </p:nvSpPr>
          <p:spPr bwMode="auto">
            <a:xfrm>
              <a:off x="1065213" y="5268913"/>
              <a:ext cx="13017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27"/>
            <p:cNvSpPr>
              <a:spLocks noChangeShapeType="1"/>
            </p:cNvSpPr>
            <p:nvPr/>
          </p:nvSpPr>
          <p:spPr bwMode="auto">
            <a:xfrm>
              <a:off x="1065213" y="4854576"/>
              <a:ext cx="0" cy="41433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28"/>
            <p:cNvSpPr>
              <a:spLocks noChangeShapeType="1"/>
            </p:cNvSpPr>
            <p:nvPr/>
          </p:nvSpPr>
          <p:spPr bwMode="auto">
            <a:xfrm>
              <a:off x="1014413" y="5062538"/>
              <a:ext cx="50800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29"/>
            <p:cNvSpPr>
              <a:spLocks noChangeArrowheads="1"/>
            </p:cNvSpPr>
            <p:nvPr/>
          </p:nvSpPr>
          <p:spPr bwMode="auto">
            <a:xfrm>
              <a:off x="792163" y="4949826"/>
              <a:ext cx="244475" cy="134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90.3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Line 30"/>
            <p:cNvSpPr>
              <a:spLocks noChangeShapeType="1"/>
            </p:cNvSpPr>
            <p:nvPr/>
          </p:nvSpPr>
          <p:spPr bwMode="auto">
            <a:xfrm>
              <a:off x="1065213" y="5545138"/>
              <a:ext cx="13017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31"/>
            <p:cNvSpPr>
              <a:spLocks noChangeShapeType="1"/>
            </p:cNvSpPr>
            <p:nvPr/>
          </p:nvSpPr>
          <p:spPr bwMode="auto">
            <a:xfrm>
              <a:off x="1065213" y="5822951"/>
              <a:ext cx="13017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32"/>
            <p:cNvSpPr>
              <a:spLocks noChangeShapeType="1"/>
            </p:cNvSpPr>
            <p:nvPr/>
          </p:nvSpPr>
          <p:spPr bwMode="auto">
            <a:xfrm>
              <a:off x="1065213" y="5545138"/>
              <a:ext cx="0" cy="27781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33"/>
            <p:cNvSpPr>
              <a:spLocks noChangeShapeType="1"/>
            </p:cNvSpPr>
            <p:nvPr/>
          </p:nvSpPr>
          <p:spPr bwMode="auto">
            <a:xfrm>
              <a:off x="1014413" y="5684838"/>
              <a:ext cx="50800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34"/>
            <p:cNvSpPr>
              <a:spLocks noChangeArrowheads="1"/>
            </p:cNvSpPr>
            <p:nvPr/>
          </p:nvSpPr>
          <p:spPr bwMode="auto">
            <a:xfrm>
              <a:off x="792163" y="5570538"/>
              <a:ext cx="244475" cy="134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90.3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Line 35"/>
            <p:cNvSpPr>
              <a:spLocks noChangeShapeType="1"/>
            </p:cNvSpPr>
            <p:nvPr/>
          </p:nvSpPr>
          <p:spPr bwMode="auto">
            <a:xfrm>
              <a:off x="1014413" y="5062538"/>
              <a:ext cx="0" cy="62230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36"/>
            <p:cNvSpPr>
              <a:spLocks noChangeShapeType="1"/>
            </p:cNvSpPr>
            <p:nvPr/>
          </p:nvSpPr>
          <p:spPr bwMode="auto">
            <a:xfrm>
              <a:off x="682625" y="5370513"/>
              <a:ext cx="331788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37"/>
            <p:cNvSpPr>
              <a:spLocks noChangeArrowheads="1"/>
            </p:cNvSpPr>
            <p:nvPr/>
          </p:nvSpPr>
          <p:spPr bwMode="auto">
            <a:xfrm>
              <a:off x="742950" y="5257801"/>
              <a:ext cx="244475" cy="134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86.6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Line 38"/>
            <p:cNvSpPr>
              <a:spLocks noChangeShapeType="1"/>
            </p:cNvSpPr>
            <p:nvPr/>
          </p:nvSpPr>
          <p:spPr bwMode="auto">
            <a:xfrm>
              <a:off x="682625" y="6099176"/>
              <a:ext cx="51276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39"/>
            <p:cNvSpPr>
              <a:spLocks noChangeShapeType="1"/>
            </p:cNvSpPr>
            <p:nvPr/>
          </p:nvSpPr>
          <p:spPr bwMode="auto">
            <a:xfrm>
              <a:off x="682625" y="5370513"/>
              <a:ext cx="0" cy="72866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40"/>
            <p:cNvSpPr>
              <a:spLocks noChangeShapeType="1"/>
            </p:cNvSpPr>
            <p:nvPr/>
          </p:nvSpPr>
          <p:spPr bwMode="auto">
            <a:xfrm>
              <a:off x="541338" y="5734051"/>
              <a:ext cx="141288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41"/>
            <p:cNvSpPr>
              <a:spLocks noChangeArrowheads="1"/>
            </p:cNvSpPr>
            <p:nvPr/>
          </p:nvSpPr>
          <p:spPr bwMode="auto">
            <a:xfrm>
              <a:off x="409575" y="5621338"/>
              <a:ext cx="244475" cy="134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62.0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Line 42"/>
            <p:cNvSpPr>
              <a:spLocks noChangeShapeType="1"/>
            </p:cNvSpPr>
            <p:nvPr/>
          </p:nvSpPr>
          <p:spPr bwMode="auto">
            <a:xfrm>
              <a:off x="541338" y="4179888"/>
              <a:ext cx="0" cy="1554163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43"/>
            <p:cNvSpPr>
              <a:spLocks noChangeArrowheads="1"/>
            </p:cNvSpPr>
            <p:nvPr/>
          </p:nvSpPr>
          <p:spPr bwMode="auto">
            <a:xfrm>
              <a:off x="269875" y="4843463"/>
              <a:ext cx="244475" cy="134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51.7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Line 45"/>
            <p:cNvSpPr>
              <a:spLocks noChangeShapeType="1"/>
            </p:cNvSpPr>
            <p:nvPr/>
          </p:nvSpPr>
          <p:spPr bwMode="auto">
            <a:xfrm>
              <a:off x="541338" y="3195638"/>
              <a:ext cx="654051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46"/>
            <p:cNvSpPr>
              <a:spLocks/>
            </p:cNvSpPr>
            <p:nvPr/>
          </p:nvSpPr>
          <p:spPr bwMode="auto">
            <a:xfrm>
              <a:off x="1195388" y="3132138"/>
              <a:ext cx="0" cy="63500"/>
            </a:xfrm>
            <a:custGeom>
              <a:avLst/>
              <a:gdLst>
                <a:gd name="T0" fmla="*/ 42 h 42"/>
                <a:gd name="T1" fmla="*/ 21 h 42"/>
                <a:gd name="T2" fmla="*/ 0 h 4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2">
                  <a:moveTo>
                    <a:pt x="0" y="42"/>
                  </a:moveTo>
                  <a:lnTo>
                    <a:pt x="0" y="21"/>
                  </a:ln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47"/>
            <p:cNvSpPr>
              <a:spLocks noChangeArrowheads="1"/>
            </p:cNvSpPr>
            <p:nvPr/>
          </p:nvSpPr>
          <p:spPr bwMode="auto">
            <a:xfrm rot="16200000">
              <a:off x="1098551" y="2933700"/>
              <a:ext cx="241300" cy="155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Line 48"/>
            <p:cNvSpPr>
              <a:spLocks noChangeShapeType="1"/>
            </p:cNvSpPr>
            <p:nvPr/>
          </p:nvSpPr>
          <p:spPr bwMode="auto">
            <a:xfrm flipV="1">
              <a:off x="1060451" y="3163888"/>
              <a:ext cx="0" cy="317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49"/>
            <p:cNvSpPr>
              <a:spLocks noChangeShapeType="1"/>
            </p:cNvSpPr>
            <p:nvPr/>
          </p:nvSpPr>
          <p:spPr bwMode="auto">
            <a:xfrm flipV="1">
              <a:off x="923926" y="3163888"/>
              <a:ext cx="0" cy="317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50"/>
            <p:cNvSpPr>
              <a:spLocks noChangeShapeType="1"/>
            </p:cNvSpPr>
            <p:nvPr/>
          </p:nvSpPr>
          <p:spPr bwMode="auto">
            <a:xfrm flipV="1">
              <a:off x="788988" y="3163888"/>
              <a:ext cx="0" cy="317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51"/>
            <p:cNvSpPr>
              <a:spLocks noChangeShapeType="1"/>
            </p:cNvSpPr>
            <p:nvPr/>
          </p:nvSpPr>
          <p:spPr bwMode="auto">
            <a:xfrm flipV="1">
              <a:off x="652463" y="3163888"/>
              <a:ext cx="0" cy="3175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102" name="Picture 5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5088" y="3195638"/>
              <a:ext cx="4222754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03" name="Picture 5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5088" y="3473451"/>
              <a:ext cx="4222754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04" name="Picture 5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5088" y="3749676"/>
              <a:ext cx="4222754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05" name="Picture 57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5088" y="4025901"/>
              <a:ext cx="4222754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06" name="Picture 58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5088" y="4303713"/>
              <a:ext cx="4222754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07" name="Picture 59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5088" y="4579938"/>
              <a:ext cx="4222754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08" name="Picture 60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5088" y="4856163"/>
              <a:ext cx="4222754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09" name="Picture 61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5088" y="5132388"/>
              <a:ext cx="4222754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10" name="Picture 6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5088" y="5408613"/>
              <a:ext cx="4222754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11" name="Picture 63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5088" y="5686426"/>
              <a:ext cx="4222754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12" name="Picture 64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5088" y="5962651"/>
              <a:ext cx="4222754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86" name="Rectangle 76"/>
            <p:cNvSpPr>
              <a:spLocks noChangeArrowheads="1"/>
            </p:cNvSpPr>
            <p:nvPr/>
          </p:nvSpPr>
          <p:spPr bwMode="auto">
            <a:xfrm>
              <a:off x="6929443" y="3224213"/>
              <a:ext cx="73025" cy="36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87" name="Rectangle 77"/>
            <p:cNvSpPr>
              <a:spLocks noChangeArrowheads="1"/>
            </p:cNvSpPr>
            <p:nvPr/>
          </p:nvSpPr>
          <p:spPr bwMode="auto">
            <a:xfrm>
              <a:off x="6929443" y="3500438"/>
              <a:ext cx="73025" cy="36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88" name="Rectangle 78"/>
            <p:cNvSpPr>
              <a:spLocks noChangeArrowheads="1"/>
            </p:cNvSpPr>
            <p:nvPr/>
          </p:nvSpPr>
          <p:spPr bwMode="auto">
            <a:xfrm>
              <a:off x="6929443" y="3776663"/>
              <a:ext cx="73025" cy="36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89" name="Rectangle 79"/>
            <p:cNvSpPr>
              <a:spLocks noChangeArrowheads="1"/>
            </p:cNvSpPr>
            <p:nvPr/>
          </p:nvSpPr>
          <p:spPr bwMode="auto">
            <a:xfrm>
              <a:off x="6929443" y="4054476"/>
              <a:ext cx="73025" cy="36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90" name="Rectangle 80"/>
            <p:cNvSpPr>
              <a:spLocks noChangeArrowheads="1"/>
            </p:cNvSpPr>
            <p:nvPr/>
          </p:nvSpPr>
          <p:spPr bwMode="auto">
            <a:xfrm>
              <a:off x="6929443" y="4330701"/>
              <a:ext cx="73025" cy="36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91" name="Rectangle 81"/>
            <p:cNvSpPr>
              <a:spLocks noChangeArrowheads="1"/>
            </p:cNvSpPr>
            <p:nvPr/>
          </p:nvSpPr>
          <p:spPr bwMode="auto">
            <a:xfrm>
              <a:off x="6929443" y="4606926"/>
              <a:ext cx="73025" cy="36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92" name="Rectangle 82"/>
            <p:cNvSpPr>
              <a:spLocks noChangeArrowheads="1"/>
            </p:cNvSpPr>
            <p:nvPr/>
          </p:nvSpPr>
          <p:spPr bwMode="auto">
            <a:xfrm>
              <a:off x="6929443" y="4883151"/>
              <a:ext cx="73025" cy="36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93" name="Rectangle 83"/>
            <p:cNvSpPr>
              <a:spLocks noChangeArrowheads="1"/>
            </p:cNvSpPr>
            <p:nvPr/>
          </p:nvSpPr>
          <p:spPr bwMode="auto">
            <a:xfrm>
              <a:off x="6929443" y="5159376"/>
              <a:ext cx="73025" cy="36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94" name="Rectangle 84"/>
            <p:cNvSpPr>
              <a:spLocks noChangeArrowheads="1"/>
            </p:cNvSpPr>
            <p:nvPr/>
          </p:nvSpPr>
          <p:spPr bwMode="auto">
            <a:xfrm>
              <a:off x="6929443" y="5435601"/>
              <a:ext cx="73025" cy="36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95" name="Rectangle 85"/>
            <p:cNvSpPr>
              <a:spLocks noChangeArrowheads="1"/>
            </p:cNvSpPr>
            <p:nvPr/>
          </p:nvSpPr>
          <p:spPr bwMode="auto">
            <a:xfrm>
              <a:off x="6929443" y="5713413"/>
              <a:ext cx="73025" cy="36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96" name="Rectangle 86"/>
            <p:cNvSpPr>
              <a:spLocks noChangeArrowheads="1"/>
            </p:cNvSpPr>
            <p:nvPr/>
          </p:nvSpPr>
          <p:spPr bwMode="auto">
            <a:xfrm>
              <a:off x="6929443" y="5989638"/>
              <a:ext cx="73025" cy="36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97" name="Rectangle 87"/>
            <p:cNvSpPr>
              <a:spLocks noChangeArrowheads="1"/>
            </p:cNvSpPr>
            <p:nvPr/>
          </p:nvSpPr>
          <p:spPr bwMode="auto">
            <a:xfrm>
              <a:off x="6289563" y="3234516"/>
              <a:ext cx="163506" cy="15388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C3</a:t>
              </a:r>
              <a:endPara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98" name="Rectangle 88"/>
            <p:cNvSpPr>
              <a:spLocks noChangeArrowheads="1"/>
            </p:cNvSpPr>
            <p:nvPr/>
          </p:nvSpPr>
          <p:spPr bwMode="auto">
            <a:xfrm>
              <a:off x="6291296" y="3490500"/>
              <a:ext cx="163506" cy="15388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C4</a:t>
              </a:r>
              <a:endPara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99" name="Rectangle 89"/>
            <p:cNvSpPr>
              <a:spLocks noChangeArrowheads="1"/>
            </p:cNvSpPr>
            <p:nvPr/>
          </p:nvSpPr>
          <p:spPr bwMode="auto">
            <a:xfrm>
              <a:off x="6290388" y="3787185"/>
              <a:ext cx="163506" cy="15388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C5</a:t>
              </a:r>
              <a:endPara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00" name="Rectangle 90"/>
            <p:cNvSpPr>
              <a:spLocks noChangeArrowheads="1"/>
            </p:cNvSpPr>
            <p:nvPr/>
          </p:nvSpPr>
          <p:spPr bwMode="auto">
            <a:xfrm>
              <a:off x="6293726" y="4074168"/>
              <a:ext cx="155492" cy="15388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A4</a:t>
              </a:r>
              <a:endPara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01" name="Rectangle 91"/>
            <p:cNvSpPr>
              <a:spLocks noChangeArrowheads="1"/>
            </p:cNvSpPr>
            <p:nvPr/>
          </p:nvSpPr>
          <p:spPr bwMode="auto">
            <a:xfrm>
              <a:off x="6285996" y="4349658"/>
              <a:ext cx="155492" cy="15388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A3</a:t>
              </a:r>
              <a:endPara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13" name="Rectangle 92"/>
            <p:cNvSpPr>
              <a:spLocks noChangeArrowheads="1"/>
            </p:cNvSpPr>
            <p:nvPr/>
          </p:nvSpPr>
          <p:spPr bwMode="auto">
            <a:xfrm>
              <a:off x="6293726" y="4636971"/>
              <a:ext cx="155492" cy="15388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000" dirty="0" smtClean="0">
                  <a:solidFill>
                    <a:srgbClr val="000000"/>
                  </a:solidFill>
                </a:rPr>
                <a:t>B4</a:t>
              </a:r>
              <a:endPara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114" name="Rectangle 93"/>
            <p:cNvSpPr>
              <a:spLocks noChangeArrowheads="1"/>
            </p:cNvSpPr>
            <p:nvPr/>
          </p:nvSpPr>
          <p:spPr bwMode="auto">
            <a:xfrm>
              <a:off x="6293726" y="4941125"/>
              <a:ext cx="155492" cy="15388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B2</a:t>
              </a:r>
              <a:endPara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15" name="Rectangle 94"/>
            <p:cNvSpPr>
              <a:spLocks noChangeArrowheads="1"/>
            </p:cNvSpPr>
            <p:nvPr/>
          </p:nvSpPr>
          <p:spPr bwMode="auto">
            <a:xfrm>
              <a:off x="6300727" y="5195889"/>
              <a:ext cx="155492" cy="15388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B1</a:t>
              </a:r>
              <a:endPara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16" name="Rectangle 95"/>
            <p:cNvSpPr>
              <a:spLocks noChangeArrowheads="1"/>
            </p:cNvSpPr>
            <p:nvPr/>
          </p:nvSpPr>
          <p:spPr bwMode="auto">
            <a:xfrm>
              <a:off x="6300914" y="5451346"/>
              <a:ext cx="155492" cy="15388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B5</a:t>
              </a:r>
              <a:endPara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17" name="Rectangle 96"/>
            <p:cNvSpPr>
              <a:spLocks noChangeArrowheads="1"/>
            </p:cNvSpPr>
            <p:nvPr/>
          </p:nvSpPr>
          <p:spPr bwMode="auto">
            <a:xfrm>
              <a:off x="6300727" y="5776377"/>
              <a:ext cx="155492" cy="15388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B3</a:t>
              </a:r>
              <a:endPara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18" name="Rectangle 97"/>
            <p:cNvSpPr>
              <a:spLocks noChangeArrowheads="1"/>
            </p:cNvSpPr>
            <p:nvPr/>
          </p:nvSpPr>
          <p:spPr bwMode="auto">
            <a:xfrm>
              <a:off x="6300727" y="6038535"/>
              <a:ext cx="155492" cy="15388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A1</a:t>
              </a:r>
              <a:endPara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588963" y="2593408"/>
              <a:ext cx="826059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en-US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ercent similarity			                                                   Description                                </a:t>
              </a:r>
              <a:r>
                <a:rPr lang="en-U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en-US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elatedness</a:t>
              </a:r>
              <a:endParaRPr lang="en-US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3" name="Rounded Rectangle 242"/>
            <p:cNvSpPr/>
            <p:nvPr/>
          </p:nvSpPr>
          <p:spPr>
            <a:xfrm>
              <a:off x="1173163" y="3190597"/>
              <a:ext cx="8454155" cy="553165"/>
            </a:xfrm>
            <a:prstGeom prst="roundRect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6" name="TextBox 2225"/>
            <p:cNvSpPr txBox="1"/>
            <p:nvPr/>
          </p:nvSpPr>
          <p:spPr>
            <a:xfrm>
              <a:off x="7462686" y="3332163"/>
              <a:ext cx="17235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Cluster A, indistinguishable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5" name="Rounded Rectangle 244"/>
            <p:cNvSpPr/>
            <p:nvPr/>
          </p:nvSpPr>
          <p:spPr>
            <a:xfrm>
              <a:off x="1111252" y="3152636"/>
              <a:ext cx="8696426" cy="878028"/>
            </a:xfrm>
            <a:prstGeom prst="roundRect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TextBox 245"/>
            <p:cNvSpPr txBox="1"/>
            <p:nvPr/>
          </p:nvSpPr>
          <p:spPr>
            <a:xfrm>
              <a:off x="7482160" y="3761968"/>
              <a:ext cx="15969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Cluster A, closely related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7" name="Rounded Rectangle 246"/>
            <p:cNvSpPr/>
            <p:nvPr/>
          </p:nvSpPr>
          <p:spPr>
            <a:xfrm>
              <a:off x="981075" y="4583697"/>
              <a:ext cx="8826603" cy="821742"/>
            </a:xfrm>
            <a:prstGeom prst="roundRect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7519866" y="4851855"/>
              <a:ext cx="15969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Cluster B, closely related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7644596" y="4026485"/>
              <a:ext cx="73770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Unrelated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0" name="TextBox 249"/>
            <p:cNvSpPr txBox="1"/>
            <p:nvPr/>
          </p:nvSpPr>
          <p:spPr>
            <a:xfrm>
              <a:off x="7634768" y="4296869"/>
              <a:ext cx="73770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Unrelated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4" name="TextBox 253"/>
            <p:cNvSpPr txBox="1"/>
            <p:nvPr/>
          </p:nvSpPr>
          <p:spPr>
            <a:xfrm>
              <a:off x="7644596" y="5996050"/>
              <a:ext cx="73770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Unrelated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56" name="TextBox 255"/>
          <p:cNvSpPr txBox="1"/>
          <p:nvPr/>
        </p:nvSpPr>
        <p:spPr>
          <a:xfrm>
            <a:off x="112799" y="1116096"/>
            <a:ext cx="5248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PFGE comparing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Serratia </a:t>
            </a:r>
            <a:r>
              <a:rPr lang="en-US" sz="1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marcescens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patient isolates and </a:t>
            </a:r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environmental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samples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three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outpatient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hemodialysis facilities. </a:t>
            </a:r>
          </a:p>
        </p:txBody>
      </p:sp>
      <p:sp>
        <p:nvSpPr>
          <p:cNvPr id="257" name="TextBox 256"/>
          <p:cNvSpPr txBox="1"/>
          <p:nvPr/>
        </p:nvSpPr>
        <p:spPr>
          <a:xfrm>
            <a:off x="8276312" y="4969717"/>
            <a:ext cx="16049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Cluster C, closely related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8" name="Rounded Rectangle 257"/>
          <p:cNvSpPr/>
          <p:nvPr/>
        </p:nvSpPr>
        <p:spPr>
          <a:xfrm>
            <a:off x="1737083" y="4853785"/>
            <a:ext cx="8793265" cy="544248"/>
          </a:xfrm>
          <a:prstGeom prst="round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5" name="Group 94"/>
          <p:cNvGrpSpPr/>
          <p:nvPr/>
        </p:nvGrpSpPr>
        <p:grpSpPr>
          <a:xfrm>
            <a:off x="10530348" y="1562346"/>
            <a:ext cx="1032308" cy="461665"/>
            <a:chOff x="7538506" y="4830023"/>
            <a:chExt cx="1032308" cy="461665"/>
          </a:xfrm>
        </p:grpSpPr>
        <p:sp>
          <p:nvSpPr>
            <p:cNvPr id="96" name="TextBox 95"/>
            <p:cNvSpPr txBox="1"/>
            <p:nvPr/>
          </p:nvSpPr>
          <p:spPr>
            <a:xfrm>
              <a:off x="7656414" y="4830023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Patient</a:t>
              </a:r>
            </a:p>
            <a:p>
              <a:r>
                <a:rPr lang="en-US" sz="1200" dirty="0" smtClean="0"/>
                <a:t>Wall Box</a:t>
              </a:r>
              <a:endParaRPr lang="en-US" sz="1200" dirty="0"/>
            </a:p>
          </p:txBody>
        </p:sp>
        <p:sp>
          <p:nvSpPr>
            <p:cNvPr id="97" name="Rectangle 96"/>
            <p:cNvSpPr>
              <a:spLocks noChangeAspect="1"/>
            </p:cNvSpPr>
            <p:nvPr/>
          </p:nvSpPr>
          <p:spPr>
            <a:xfrm>
              <a:off x="7538506" y="4901523"/>
              <a:ext cx="137160" cy="13716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>
              <a:spLocks noChangeAspect="1"/>
            </p:cNvSpPr>
            <p:nvPr/>
          </p:nvSpPr>
          <p:spPr>
            <a:xfrm>
              <a:off x="7538506" y="5075197"/>
              <a:ext cx="137160" cy="13716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0" name="TextBox 99"/>
          <p:cNvSpPr txBox="1"/>
          <p:nvPr/>
        </p:nvSpPr>
        <p:spPr>
          <a:xfrm>
            <a:off x="184513" y="5941316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Cluster A: Indistinguishable patient and wall box isolates and a third wall box isolate that is closely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related</a:t>
            </a:r>
            <a:r>
              <a:rPr lang="en-US" sz="800" smtClean="0">
                <a:latin typeface="Arial" panose="020B0604020202020204" pitchFamily="34" charset="0"/>
                <a:cs typeface="Arial" panose="020B0604020202020204" pitchFamily="34" charset="0"/>
              </a:rPr>
              <a:t>, Facility C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Cluster B: 1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closely related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cluster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of patient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isolates, Facility B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patients with 1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band difference and a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3rd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closely related patient with 3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band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differences)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Cluster C: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 closely related cluster of patient isolates,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Facility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(2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patients with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band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differences) 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112799" y="236709"/>
            <a:ext cx="11423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S2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Pulsed-Field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lectrophoresis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(PFGE)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Comparing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atient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solates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Environmental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amples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rom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hree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utpatient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emodialysis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acilities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343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7164" y="783543"/>
            <a:ext cx="5248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 PFGE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comparing </a:t>
            </a:r>
            <a:r>
              <a:rPr lang="en-US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Pseudomonas aeruginosa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patient isolates and 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environmental samples from three outpatient hemodialysis facilities.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0025" y="5309208"/>
            <a:ext cx="11618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Cluster A: 1 indistinguishable cluster of tap water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samples, Facilities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A and B</a:t>
            </a:r>
          </a:p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Cluster B: 1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closely related cluster of patient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isolates, Facility A (3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patients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with 2 band differences)</a:t>
            </a: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38815" y="1889780"/>
            <a:ext cx="8578552" cy="2006335"/>
            <a:chOff x="1235228" y="2995909"/>
            <a:chExt cx="8578552" cy="2006335"/>
          </a:xfrm>
        </p:grpSpPr>
        <p:grpSp>
          <p:nvGrpSpPr>
            <p:cNvPr id="5" name="Group 4"/>
            <p:cNvGrpSpPr>
              <a:grpSpLocks noChangeAspect="1"/>
            </p:cNvGrpSpPr>
            <p:nvPr/>
          </p:nvGrpSpPr>
          <p:grpSpPr bwMode="auto">
            <a:xfrm>
              <a:off x="1350963" y="3275014"/>
              <a:ext cx="7539038" cy="1716088"/>
              <a:chOff x="851" y="2063"/>
              <a:chExt cx="4749" cy="1081"/>
            </a:xfrm>
          </p:grpSpPr>
          <p:sp>
            <p:nvSpPr>
              <p:cNvPr id="7" name="Line 5"/>
              <p:cNvSpPr>
                <a:spLocks noChangeShapeType="1"/>
              </p:cNvSpPr>
              <p:nvPr/>
            </p:nvSpPr>
            <p:spPr bwMode="auto">
              <a:xfrm>
                <a:off x="1426" y="2251"/>
                <a:ext cx="0" cy="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/>
            </p:nvSpPr>
            <p:spPr bwMode="auto">
              <a:xfrm>
                <a:off x="1426" y="2370"/>
                <a:ext cx="0" cy="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/>
            </p:nvSpPr>
            <p:spPr bwMode="auto">
              <a:xfrm>
                <a:off x="1426" y="2251"/>
                <a:ext cx="0" cy="119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>
                <a:off x="1426" y="2310"/>
                <a:ext cx="0" cy="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/>
            </p:nvSpPr>
            <p:spPr bwMode="auto">
              <a:xfrm>
                <a:off x="1426" y="2489"/>
                <a:ext cx="0" cy="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1426" y="2310"/>
                <a:ext cx="0" cy="179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>
                <a:off x="1058" y="2399"/>
                <a:ext cx="368" cy="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1398" y="2608"/>
                <a:ext cx="28" cy="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1398" y="2726"/>
                <a:ext cx="28" cy="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1398" y="2608"/>
                <a:ext cx="0" cy="118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>
                <a:off x="1356" y="2667"/>
                <a:ext cx="42" cy="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1271" y="2617"/>
                <a:ext cx="115" cy="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97.0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1356" y="2846"/>
                <a:ext cx="70" cy="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>
                <a:off x="1356" y="2667"/>
                <a:ext cx="0" cy="179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>
                <a:off x="1138" y="2756"/>
                <a:ext cx="218" cy="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1229" y="2707"/>
                <a:ext cx="115" cy="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92.5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" name="Line 21"/>
              <p:cNvSpPr>
                <a:spLocks noChangeShapeType="1"/>
              </p:cNvSpPr>
              <p:nvPr/>
            </p:nvSpPr>
            <p:spPr bwMode="auto">
              <a:xfrm>
                <a:off x="1138" y="2965"/>
                <a:ext cx="288" cy="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/>
            </p:nvSpPr>
            <p:spPr bwMode="auto">
              <a:xfrm>
                <a:off x="1138" y="2756"/>
                <a:ext cx="0" cy="209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/>
            </p:nvSpPr>
            <p:spPr bwMode="auto">
              <a:xfrm>
                <a:off x="1058" y="2861"/>
                <a:ext cx="80" cy="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1011" y="2811"/>
                <a:ext cx="115" cy="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69.2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1058" y="2399"/>
                <a:ext cx="0" cy="462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/>
            </p:nvSpPr>
            <p:spPr bwMode="auto">
              <a:xfrm>
                <a:off x="977" y="2630"/>
                <a:ext cx="81" cy="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931" y="2580"/>
                <a:ext cx="115" cy="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60.7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" name="Line 28"/>
              <p:cNvSpPr>
                <a:spLocks noChangeShapeType="1"/>
              </p:cNvSpPr>
              <p:nvPr/>
            </p:nvSpPr>
            <p:spPr bwMode="auto">
              <a:xfrm>
                <a:off x="1057" y="3084"/>
                <a:ext cx="369" cy="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/>
            </p:nvSpPr>
            <p:spPr bwMode="auto">
              <a:xfrm>
                <a:off x="977" y="3089"/>
                <a:ext cx="80" cy="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/>
            </p:nvSpPr>
            <p:spPr bwMode="auto">
              <a:xfrm>
                <a:off x="977" y="2630"/>
                <a:ext cx="11" cy="464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Rectangle 34"/>
              <p:cNvSpPr>
                <a:spLocks noChangeArrowheads="1"/>
              </p:cNvSpPr>
              <p:nvPr/>
            </p:nvSpPr>
            <p:spPr bwMode="auto">
              <a:xfrm>
                <a:off x="851" y="2837"/>
                <a:ext cx="115" cy="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52.0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" name="Line 36"/>
              <p:cNvSpPr>
                <a:spLocks noChangeShapeType="1"/>
              </p:cNvSpPr>
              <p:nvPr/>
            </p:nvSpPr>
            <p:spPr bwMode="auto">
              <a:xfrm>
                <a:off x="977" y="2191"/>
                <a:ext cx="449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auto">
              <a:xfrm>
                <a:off x="1426" y="2165"/>
                <a:ext cx="0" cy="26"/>
              </a:xfrm>
              <a:custGeom>
                <a:avLst/>
                <a:gdLst>
                  <a:gd name="T0" fmla="*/ 28 h 28"/>
                  <a:gd name="T1" fmla="*/ 14 h 28"/>
                  <a:gd name="T2" fmla="*/ 0 h 2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8">
                    <a:moveTo>
                      <a:pt x="0" y="28"/>
                    </a:moveTo>
                    <a:lnTo>
                      <a:pt x="0" y="14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Rectangle 38"/>
              <p:cNvSpPr>
                <a:spLocks noChangeArrowheads="1"/>
              </p:cNvSpPr>
              <p:nvPr/>
            </p:nvSpPr>
            <p:spPr bwMode="auto">
              <a:xfrm rot="16200000">
                <a:off x="1384" y="2082"/>
                <a:ext cx="102" cy="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" name="Line 39"/>
              <p:cNvSpPr>
                <a:spLocks noChangeShapeType="1"/>
              </p:cNvSpPr>
              <p:nvPr/>
            </p:nvSpPr>
            <p:spPr bwMode="auto">
              <a:xfrm flipV="1">
                <a:off x="1380" y="2178"/>
                <a:ext cx="0" cy="1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/>
            </p:nvSpPr>
            <p:spPr bwMode="auto">
              <a:xfrm flipV="1">
                <a:off x="1333" y="2178"/>
                <a:ext cx="0" cy="1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/>
            </p:nvSpPr>
            <p:spPr bwMode="auto">
              <a:xfrm flipV="1">
                <a:off x="1286" y="2178"/>
                <a:ext cx="0" cy="1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42"/>
              <p:cNvSpPr>
                <a:spLocks/>
              </p:cNvSpPr>
              <p:nvPr/>
            </p:nvSpPr>
            <p:spPr bwMode="auto">
              <a:xfrm>
                <a:off x="1239" y="2165"/>
                <a:ext cx="0" cy="26"/>
              </a:xfrm>
              <a:custGeom>
                <a:avLst/>
                <a:gdLst>
                  <a:gd name="T0" fmla="*/ 28 h 28"/>
                  <a:gd name="T1" fmla="*/ 14 h 28"/>
                  <a:gd name="T2" fmla="*/ 0 h 2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8">
                    <a:moveTo>
                      <a:pt x="0" y="28"/>
                    </a:moveTo>
                    <a:lnTo>
                      <a:pt x="0" y="14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Rectangle 43"/>
              <p:cNvSpPr>
                <a:spLocks noChangeArrowheads="1"/>
              </p:cNvSpPr>
              <p:nvPr/>
            </p:nvSpPr>
            <p:spPr bwMode="auto">
              <a:xfrm rot="16200000">
                <a:off x="1208" y="2095"/>
                <a:ext cx="75" cy="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80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" name="Line 44"/>
              <p:cNvSpPr>
                <a:spLocks noChangeShapeType="1"/>
              </p:cNvSpPr>
              <p:nvPr/>
            </p:nvSpPr>
            <p:spPr bwMode="auto">
              <a:xfrm flipV="1">
                <a:off x="1191" y="2178"/>
                <a:ext cx="0" cy="1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/>
            </p:nvSpPr>
            <p:spPr bwMode="auto">
              <a:xfrm flipV="1">
                <a:off x="1145" y="2178"/>
                <a:ext cx="0" cy="1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/>
            </p:nvSpPr>
            <p:spPr bwMode="auto">
              <a:xfrm flipV="1">
                <a:off x="1098" y="2178"/>
                <a:ext cx="0" cy="1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47"/>
              <p:cNvSpPr>
                <a:spLocks/>
              </p:cNvSpPr>
              <p:nvPr/>
            </p:nvSpPr>
            <p:spPr bwMode="auto">
              <a:xfrm>
                <a:off x="1051" y="2165"/>
                <a:ext cx="0" cy="26"/>
              </a:xfrm>
              <a:custGeom>
                <a:avLst/>
                <a:gdLst>
                  <a:gd name="T0" fmla="*/ 28 h 28"/>
                  <a:gd name="T1" fmla="*/ 14 h 28"/>
                  <a:gd name="T2" fmla="*/ 0 h 2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8">
                    <a:moveTo>
                      <a:pt x="0" y="28"/>
                    </a:moveTo>
                    <a:lnTo>
                      <a:pt x="0" y="14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Rectangle 48"/>
              <p:cNvSpPr>
                <a:spLocks noChangeArrowheads="1"/>
              </p:cNvSpPr>
              <p:nvPr/>
            </p:nvSpPr>
            <p:spPr bwMode="auto">
              <a:xfrm rot="16200000">
                <a:off x="1022" y="2095"/>
                <a:ext cx="75" cy="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60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1" name="Line 49"/>
              <p:cNvSpPr>
                <a:spLocks noChangeShapeType="1"/>
              </p:cNvSpPr>
              <p:nvPr/>
            </p:nvSpPr>
            <p:spPr bwMode="auto">
              <a:xfrm flipV="1">
                <a:off x="1004" y="2178"/>
                <a:ext cx="0" cy="1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076" name="Picture 5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rightnessContrast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86" y="2191"/>
                <a:ext cx="2152" cy="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77" name="Picture 5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rightnessContrast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74" y="2310"/>
                <a:ext cx="2152" cy="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78" name="Picture 54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rightnessContrast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86" y="2429"/>
                <a:ext cx="2152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79" name="Picture 55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rightnessContrast bright="-20000" contrast="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86" y="2549"/>
                <a:ext cx="2152" cy="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80" name="Picture 56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BEBA8EAE-BF5A-486C-A8C5-ECC9F3942E4B}">
                    <a14:imgProps xmlns:a14="http://schemas.microsoft.com/office/drawing/2010/main">
                      <a14:imgLayer r:embed="rId11">
                        <a14:imgEffect>
                          <a14:brightnessContrast bright="-20000" contrast="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80" y="2668"/>
                <a:ext cx="2152" cy="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81" name="Picture 57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BEBA8EAE-BF5A-486C-A8C5-ECC9F3942E4B}">
                    <a14:imgProps xmlns:a14="http://schemas.microsoft.com/office/drawing/2010/main">
                      <a14:imgLayer r:embed="rId13">
                        <a14:imgEffect>
                          <a14:brightnessContrast bright="-20000" contrast="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74" y="2787"/>
                <a:ext cx="2152" cy="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82" name="Picture 58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brightnessContrast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86" y="2906"/>
                <a:ext cx="2152" cy="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83" name="Picture 59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BEBA8EAE-BF5A-486C-A8C5-ECC9F3942E4B}">
                    <a14:imgProps xmlns:a14="http://schemas.microsoft.com/office/drawing/2010/main">
                      <a14:imgLayer r:embed="rId17">
                        <a14:imgEffect>
                          <a14:brightnessContrast contrast="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86" y="3025"/>
                <a:ext cx="2152" cy="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3" name="Rectangle 70"/>
              <p:cNvSpPr>
                <a:spLocks noChangeArrowheads="1"/>
              </p:cNvSpPr>
              <p:nvPr/>
            </p:nvSpPr>
            <p:spPr bwMode="auto">
              <a:xfrm>
                <a:off x="3722" y="2212"/>
                <a:ext cx="680" cy="97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Facility A tap water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56" name="Rectangle 71"/>
              <p:cNvSpPr>
                <a:spLocks noChangeArrowheads="1"/>
              </p:cNvSpPr>
              <p:nvPr/>
            </p:nvSpPr>
            <p:spPr bwMode="auto">
              <a:xfrm>
                <a:off x="3722" y="2331"/>
                <a:ext cx="921" cy="97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Facility B tap water sink A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57" name="Rectangle 72"/>
              <p:cNvSpPr>
                <a:spLocks noChangeArrowheads="1"/>
              </p:cNvSpPr>
              <p:nvPr/>
            </p:nvSpPr>
            <p:spPr bwMode="auto">
              <a:xfrm>
                <a:off x="3722" y="2450"/>
                <a:ext cx="921" cy="97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Facility B tap water </a:t>
                </a:r>
                <a:r>
                  <a:rPr lang="en-US" altLang="en-US" sz="1000" dirty="0" smtClean="0">
                    <a:solidFill>
                      <a:srgbClr val="000000"/>
                    </a:solidFill>
                  </a:rPr>
                  <a:t>sink B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58" name="Rectangle 73"/>
              <p:cNvSpPr>
                <a:spLocks noChangeArrowheads="1"/>
              </p:cNvSpPr>
              <p:nvPr/>
            </p:nvSpPr>
            <p:spPr bwMode="auto">
              <a:xfrm>
                <a:off x="3722" y="2570"/>
                <a:ext cx="675" cy="97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Facility A </a:t>
                </a:r>
                <a:r>
                  <a:rPr lang="en-US" altLang="en-US" sz="1000" dirty="0" smtClean="0">
                    <a:solidFill>
                      <a:srgbClr val="000000"/>
                    </a:solidFill>
                  </a:rPr>
                  <a:t>Patient A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59" name="Rectangle 74"/>
              <p:cNvSpPr>
                <a:spLocks noChangeArrowheads="1"/>
              </p:cNvSpPr>
              <p:nvPr/>
            </p:nvSpPr>
            <p:spPr bwMode="auto">
              <a:xfrm>
                <a:off x="3722" y="2688"/>
                <a:ext cx="675" cy="97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Facility A </a:t>
                </a:r>
                <a:r>
                  <a:rPr lang="en-US" altLang="en-US" sz="1000" dirty="0" smtClean="0">
                    <a:solidFill>
                      <a:srgbClr val="000000"/>
                    </a:solidFill>
                  </a:rPr>
                  <a:t>Patient B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60" name="Rectangle 75"/>
              <p:cNvSpPr>
                <a:spLocks noChangeArrowheads="1"/>
              </p:cNvSpPr>
              <p:nvPr/>
            </p:nvSpPr>
            <p:spPr bwMode="auto">
              <a:xfrm>
                <a:off x="3722" y="2807"/>
                <a:ext cx="680" cy="97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Facility A </a:t>
                </a:r>
                <a:r>
                  <a:rPr lang="en-US" altLang="en-US" sz="1000" dirty="0" smtClean="0">
                    <a:solidFill>
                      <a:srgbClr val="000000"/>
                    </a:solidFill>
                  </a:rPr>
                  <a:t>Patient C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61" name="Rectangle 76"/>
              <p:cNvSpPr>
                <a:spLocks noChangeArrowheads="1"/>
              </p:cNvSpPr>
              <p:nvPr/>
            </p:nvSpPr>
            <p:spPr bwMode="auto">
              <a:xfrm>
                <a:off x="3722" y="2926"/>
                <a:ext cx="681" cy="97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Facility B Wall box 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62" name="Rectangle 77"/>
              <p:cNvSpPr>
                <a:spLocks noChangeArrowheads="1"/>
              </p:cNvSpPr>
              <p:nvPr/>
            </p:nvSpPr>
            <p:spPr bwMode="auto">
              <a:xfrm>
                <a:off x="3722" y="3045"/>
                <a:ext cx="675" cy="97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Facility B </a:t>
                </a:r>
                <a:r>
                  <a:rPr lang="en-US" altLang="en-US" sz="1000" dirty="0" smtClean="0">
                    <a:solidFill>
                      <a:srgbClr val="000000"/>
                    </a:solidFill>
                  </a:rPr>
                  <a:t>Patient A</a:t>
                </a:r>
                <a:endPara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074" name="Rectangle 89"/>
              <p:cNvSpPr>
                <a:spLocks noChangeArrowheads="1"/>
              </p:cNvSpPr>
              <p:nvPr/>
            </p:nvSpPr>
            <p:spPr bwMode="auto">
              <a:xfrm>
                <a:off x="5568" y="2322"/>
                <a:ext cx="32" cy="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75" name="Rectangle 90"/>
              <p:cNvSpPr>
                <a:spLocks noChangeArrowheads="1"/>
              </p:cNvSpPr>
              <p:nvPr/>
            </p:nvSpPr>
            <p:spPr bwMode="auto">
              <a:xfrm>
                <a:off x="5568" y="2441"/>
                <a:ext cx="32" cy="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85" name="Rectangle 91"/>
              <p:cNvSpPr>
                <a:spLocks noChangeArrowheads="1"/>
              </p:cNvSpPr>
              <p:nvPr/>
            </p:nvSpPr>
            <p:spPr bwMode="auto">
              <a:xfrm>
                <a:off x="5568" y="2561"/>
                <a:ext cx="32" cy="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86" name="Rectangle 92"/>
              <p:cNvSpPr>
                <a:spLocks noChangeArrowheads="1"/>
              </p:cNvSpPr>
              <p:nvPr/>
            </p:nvSpPr>
            <p:spPr bwMode="auto">
              <a:xfrm>
                <a:off x="5568" y="2679"/>
                <a:ext cx="32" cy="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87" name="Rectangle 93"/>
              <p:cNvSpPr>
                <a:spLocks noChangeArrowheads="1"/>
              </p:cNvSpPr>
              <p:nvPr/>
            </p:nvSpPr>
            <p:spPr bwMode="auto">
              <a:xfrm>
                <a:off x="5568" y="2798"/>
                <a:ext cx="32" cy="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88" name="Rectangle 94"/>
              <p:cNvSpPr>
                <a:spLocks noChangeArrowheads="1"/>
              </p:cNvSpPr>
              <p:nvPr/>
            </p:nvSpPr>
            <p:spPr bwMode="auto">
              <a:xfrm>
                <a:off x="5568" y="2917"/>
                <a:ext cx="32" cy="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109" name="Rounded Rectangle 1108"/>
            <p:cNvSpPr/>
            <p:nvPr/>
          </p:nvSpPr>
          <p:spPr>
            <a:xfrm>
              <a:off x="1933576" y="4051039"/>
              <a:ext cx="7880204" cy="554299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1933576" y="3479539"/>
              <a:ext cx="7880204" cy="554299"/>
            </a:xfrm>
            <a:prstGeom prst="roundRect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0" name="TextBox 1109"/>
            <p:cNvSpPr txBox="1"/>
            <p:nvPr/>
          </p:nvSpPr>
          <p:spPr>
            <a:xfrm>
              <a:off x="8467128" y="3519227"/>
              <a:ext cx="12362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Cluster A</a:t>
              </a:r>
            </a:p>
            <a:p>
              <a:pPr algn="ctr"/>
              <a:r>
                <a:rPr lang="en-U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Indistinguishable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8554995" y="4043102"/>
              <a:ext cx="11352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Cluster </a:t>
              </a:r>
              <a:r>
                <a:rPr lang="en-US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en-US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Closely Related</a:t>
              </a:r>
              <a:endParaRPr lang="en-US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8738162" y="4602134"/>
              <a:ext cx="77457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Unrelated</a:t>
              </a:r>
            </a:p>
            <a:p>
              <a:pPr algn="ctr"/>
              <a:r>
                <a:rPr lang="en-US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Unrelated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235228" y="2995909"/>
              <a:ext cx="827341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en-US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ercent similarity			                           description                                                          relatedness</a:t>
              </a:r>
              <a:endParaRPr lang="en-US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10229850" y="1466850"/>
            <a:ext cx="1332806" cy="741827"/>
            <a:chOff x="7538506" y="4830023"/>
            <a:chExt cx="1032308" cy="646331"/>
          </a:xfrm>
        </p:grpSpPr>
        <p:sp>
          <p:nvSpPr>
            <p:cNvPr id="76" name="TextBox 75"/>
            <p:cNvSpPr txBox="1"/>
            <p:nvPr/>
          </p:nvSpPr>
          <p:spPr>
            <a:xfrm>
              <a:off x="7656414" y="4830023"/>
              <a:ext cx="914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Patient</a:t>
              </a:r>
            </a:p>
            <a:p>
              <a:r>
                <a:rPr lang="en-US" sz="1200" dirty="0" smtClean="0"/>
                <a:t>Environment</a:t>
              </a:r>
              <a:endParaRPr lang="en-US" sz="1200" dirty="0"/>
            </a:p>
          </p:txBody>
        </p:sp>
        <p:sp>
          <p:nvSpPr>
            <p:cNvPr id="77" name="Rectangle 76"/>
            <p:cNvSpPr>
              <a:spLocks noChangeAspect="1"/>
            </p:cNvSpPr>
            <p:nvPr/>
          </p:nvSpPr>
          <p:spPr>
            <a:xfrm>
              <a:off x="7538506" y="4901523"/>
              <a:ext cx="137160" cy="13716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>
              <a:spLocks noChangeAspect="1"/>
            </p:cNvSpPr>
            <p:nvPr/>
          </p:nvSpPr>
          <p:spPr>
            <a:xfrm>
              <a:off x="7538506" y="5075197"/>
              <a:ext cx="137160" cy="13716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1816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267</Words>
  <Application>Microsoft Office PowerPoint</Application>
  <PresentationFormat>Widescreen</PresentationFormat>
  <Paragraphs>66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West-Deadwyler, Rolieria (CDC/OID/NCEZID)</dc:creator>
  <cp:lastModifiedBy>Novosad, Shannon A. (CDC/DDID/NCEZID/DHQP)</cp:lastModifiedBy>
  <cp:revision>41</cp:revision>
  <dcterms:created xsi:type="dcterms:W3CDTF">2016-12-12T21:44:47Z</dcterms:created>
  <dcterms:modified xsi:type="dcterms:W3CDTF">2018-12-03T16:49:49Z</dcterms:modified>
</cp:coreProperties>
</file>