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8.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9.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0.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1.xml" ContentType="application/vnd.openxmlformats-officedocument.presentationml.notesSlid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4.xml" ContentType="application/vnd.openxmlformats-officedocument.drawingml.chartshapes+xml"/>
  <Override PartName="/ppt/notesSlides/notesSlide43.xml" ContentType="application/vnd.openxmlformats-officedocument.presentationml.notesSlide+xml"/>
  <Override PartName="/ppt/charts/chart4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8.xml" ContentType="application/vnd.openxmlformats-officedocument.presentationml.notesSlide+xml"/>
  <Override PartName="/ppt/charts/chart49.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9.xml" ContentType="application/vnd.openxmlformats-officedocument.presentationml.notesSlide+xml"/>
  <Override PartName="/ppt/charts/chart50.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0.xml" ContentType="application/vnd.openxmlformats-officedocument.presentationml.notesSlide+xml"/>
  <Override PartName="/ppt/charts/chart51.xml" ContentType="application/vnd.openxmlformats-officedocument.drawingml.chart+xml"/>
  <Override PartName="/ppt/drawings/drawing5.xml" ContentType="application/vnd.openxmlformats-officedocument.drawingml.chartshapes+xml"/>
  <Override PartName="/ppt/notesSlides/notesSlide51.xml" ContentType="application/vnd.openxmlformats-officedocument.presentationml.notesSlid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2.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3.xml" ContentType="application/vnd.openxmlformats-officedocument.presentationml.notesSlid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4.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7.xml" ContentType="application/vnd.openxmlformats-officedocument.presentationml.notesSlid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8.xml" ContentType="application/vnd.openxmlformats-officedocument.presentationml.notesSlide+xml"/>
  <Override PartName="/ppt/charts/chart6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9.xml" ContentType="application/vnd.openxmlformats-officedocument.presentationml.notesSlide+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6.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2.xml" ContentType="application/vnd.openxmlformats-officedocument.presentationml.notesSlid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3.xml" ContentType="application/vnd.openxmlformats-officedocument.presentationml.notesSlide+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4.xml" ContentType="application/vnd.openxmlformats-officedocument.presentationml.notesSlid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7.xml" ContentType="application/vnd.openxmlformats-officedocument.drawingml.chartshapes+xml"/>
  <Override PartName="/ppt/notesSlides/notesSlide65.xml" ContentType="application/vnd.openxmlformats-officedocument.presentationml.notesSlide+xml"/>
  <Override PartName="/ppt/charts/chart6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8.xml" ContentType="application/vnd.openxmlformats-officedocument.drawingml.chartshapes+xml"/>
  <Override PartName="/ppt/notesSlides/notesSlide66.xml" ContentType="application/vnd.openxmlformats-officedocument.presentationml.notesSlide+xml"/>
  <Override PartName="/ppt/charts/chart6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7.xml" ContentType="application/vnd.openxmlformats-officedocument.presentationml.notesSlide+xml"/>
  <Override PartName="/ppt/charts/chart7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09" r:id="rId8"/>
  </p:sldMasterIdLst>
  <p:notesMasterIdLst>
    <p:notesMasterId r:id="rId77"/>
  </p:notesMasterIdLst>
  <p:handoutMasterIdLst>
    <p:handoutMasterId r:id="rId78"/>
  </p:handoutMasterIdLst>
  <p:sldIdLst>
    <p:sldId id="1403" r:id="rId9"/>
    <p:sldId id="1389" r:id="rId10"/>
    <p:sldId id="456" r:id="rId11"/>
    <p:sldId id="473" r:id="rId12"/>
    <p:sldId id="470" r:id="rId13"/>
    <p:sldId id="333" r:id="rId14"/>
    <p:sldId id="1391" r:id="rId15"/>
    <p:sldId id="1406" r:id="rId16"/>
    <p:sldId id="571" r:id="rId17"/>
    <p:sldId id="393" r:id="rId18"/>
    <p:sldId id="341" r:id="rId19"/>
    <p:sldId id="1378" r:id="rId20"/>
    <p:sldId id="489" r:id="rId21"/>
    <p:sldId id="488" r:id="rId22"/>
    <p:sldId id="472" r:id="rId23"/>
    <p:sldId id="570" r:id="rId24"/>
    <p:sldId id="1397" r:id="rId25"/>
    <p:sldId id="1395" r:id="rId26"/>
    <p:sldId id="1405" r:id="rId27"/>
    <p:sldId id="481" r:id="rId28"/>
    <p:sldId id="1398" r:id="rId29"/>
    <p:sldId id="1392" r:id="rId30"/>
    <p:sldId id="1399" r:id="rId31"/>
    <p:sldId id="1393" r:id="rId32"/>
    <p:sldId id="1394" r:id="rId33"/>
    <p:sldId id="447" r:id="rId34"/>
    <p:sldId id="544" r:id="rId35"/>
    <p:sldId id="490" r:id="rId36"/>
    <p:sldId id="477" r:id="rId37"/>
    <p:sldId id="524" r:id="rId38"/>
    <p:sldId id="538" r:id="rId39"/>
    <p:sldId id="539" r:id="rId40"/>
    <p:sldId id="540" r:id="rId41"/>
    <p:sldId id="545" r:id="rId42"/>
    <p:sldId id="1404" r:id="rId43"/>
    <p:sldId id="479" r:id="rId44"/>
    <p:sldId id="509" r:id="rId45"/>
    <p:sldId id="369" r:id="rId46"/>
    <p:sldId id="436" r:id="rId47"/>
    <p:sldId id="498" r:id="rId48"/>
    <p:sldId id="437" r:id="rId49"/>
    <p:sldId id="438" r:id="rId50"/>
    <p:sldId id="501" r:id="rId51"/>
    <p:sldId id="439" r:id="rId52"/>
    <p:sldId id="502" r:id="rId53"/>
    <p:sldId id="485" r:id="rId54"/>
    <p:sldId id="452" r:id="rId55"/>
    <p:sldId id="441" r:id="rId56"/>
    <p:sldId id="442" r:id="rId57"/>
    <p:sldId id="443" r:id="rId58"/>
    <p:sldId id="458" r:id="rId59"/>
    <p:sldId id="425" r:id="rId60"/>
    <p:sldId id="382" r:id="rId61"/>
    <p:sldId id="383" r:id="rId62"/>
    <p:sldId id="511" r:id="rId63"/>
    <p:sldId id="559" r:id="rId64"/>
    <p:sldId id="561" r:id="rId65"/>
    <p:sldId id="428" r:id="rId66"/>
    <p:sldId id="1390" r:id="rId67"/>
    <p:sldId id="460" r:id="rId68"/>
    <p:sldId id="1380" r:id="rId69"/>
    <p:sldId id="462" r:id="rId70"/>
    <p:sldId id="463" r:id="rId71"/>
    <p:sldId id="464" r:id="rId72"/>
    <p:sldId id="1381" r:id="rId73"/>
    <p:sldId id="1401" r:id="rId74"/>
    <p:sldId id="1402" r:id="rId75"/>
    <p:sldId id="361" r:id="rId76"/>
  </p:sldIdLst>
  <p:sldSz cx="12192000" cy="6858000"/>
  <p:notesSz cx="7315200" cy="9601200"/>
  <p:embeddedFontLst>
    <p:embeddedFont>
      <p:font typeface="Calibri" panose="020F0502020204030204" pitchFamily="34" charset="0"/>
      <p:regular r:id="rId79"/>
      <p:bold r:id="rId80"/>
      <p:italic r:id="rId81"/>
      <p:boldItalic r:id="rId82"/>
    </p:embeddedFont>
    <p:embeddedFont>
      <p:font typeface="Calibri Light" panose="020F0302020204030204" pitchFamily="34" charset="0"/>
      <p:regular r:id="rId83"/>
      <p:italic r:id="rId84"/>
    </p:embeddedFont>
    <p:embeddedFont>
      <p:font typeface="Cambria Math" panose="02040503050406030204" pitchFamily="18" charset="0"/>
      <p:regular r:id="rId85"/>
    </p:embeddedFont>
    <p:embeddedFont>
      <p:font typeface="Myriad Web Pro" panose="020B0604020202020204" charset="0"/>
      <p:regular r:id="rId86"/>
      <p:bold r:id="rId87"/>
      <p:italic r:id="rId88"/>
      <p:boldItalic r:id="rId89"/>
    </p:embeddedFont>
    <p:embeddedFont>
      <p:font typeface="Segoe UI" panose="020B0502040204020203" pitchFamily="34" charset="0"/>
      <p:regular r:id="rId90"/>
      <p:bold r:id="rId91"/>
      <p:italic r:id="rId92"/>
      <p:boldItalic r:id="rId9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91201-E67B-28AE-6175-A54E7B444AFF}" name="Feng, Pei-Jean (//NCHHSTP)-SU" initials="FPJ(S" userId="Feng, Pei-Jean (//NCHHSTP)-SU" providerId="None"/>
  <p188:author id="{E2DAD404-5152-234E-0377-99B406EB37B4}" name="Allen, Leeanna (CDC/DDID/NCHHSTP/DTE)" initials="AL(" userId="S::iei5@cdc.gov::c55763ca-55d4-48ea-8a8f-6f201dd3c749" providerId="AD"/>
  <p188:author id="{CF78361F-F472-FF25-A840-C9C8C4A3F38D}" name="Allison Maiuri" initials="AM" userId="S::fpg3@cdc.gov::e501f85d-6eaf-4562-8784-330c8872bdce" providerId="AD"/>
  <p188:author id="{25EEDF30-E25C-FCC5-212F-AA3B882B0A86}" name="Self, Julie Lynn (CDC/DDID/NCHHSTP/DTE)" initials="SJL(" userId="S::yxj9@cdc.gov::b0c15203-d06e-4f8a-93be-4cafda4cc0aa" providerId="AD"/>
  <p188:author id="{1945D141-DDD3-EFDB-BC16-43DAC4EAE0E1}" name="Walker, William (Billy) (CDC/DDID/NCHHSTP/DTE)" initials="WLW" userId="Walker, William (Billy) (CDC/DDID/NCHHSTP/DTE)" providerId="None"/>
  <p188:author id="{41A12776-E675-4BEE-B9C5-E96793986193}" name="Feng, Pei-Jean" initials="PF" userId="Feng, Pei-Jean" providerId="None"/>
  <p188:author id="{01C28078-D7DA-2966-497E-3391E73A2670}" name="Augustine, Ryan (CDC/DDID/NCHHSTP/DTE)" initials="AR(" userId="S::mvv7@cdc.gov::450bfa04-8906-4291-b3ae-5ff68c0b3bf5" providerId="AD"/>
  <p188:author id="{9DA86497-2C5B-1C49-236C-A17A849F5E62}" name="Miller, Erin (CDC/DDID/NCHHSTP/DTE)" initials="ME(" userId="S::ssy3@cdc.gov::128df035-7289-43cf-84fc-19d2df55a584" providerId="AD"/>
  <p188:author id="{B0AFC9A9-9EF6-FB7C-C99A-D0CFF3B011C6}" name="Pei Jean Feng" initials="PJF" userId="S::ewc6@cdc.gov::239ea777-a985-43c5-9b7b-36c9bf0e18b4" providerId="AD"/>
  <p188:author id="{17C32DAA-5FC4-018E-F31D-E9B41B4A16F7}" name="Langer, Adam J. (CDC/DDID/NCHHSTP/DTE)" initials="LAJ(" userId="S::akl7@cdc.gov::fadb3565-89f1-4382-acf7-a4a11b8b5474" providerId="AD"/>
  <p188:author id="{148FACB0-4496-DE41-E2B6-19CE579BE820}" name="Kammerer, Steve (CDC/DDID/NCHHSTP/DTE)" initials="KS(" userId="S::fzk3@cdc.gov::5ff58567-e670-4ff5-89af-90b01f473128" providerId="AD"/>
  <p188:author id="{7E31D9B5-BF5E-15A9-9457-A08D292119FB}" name="Feng, Pei-Jean (//NCHHSTP)-SU" initials="F(" userId="S::ewc6-su@cdc.gov::4c7f677b-436e-41ca-9114-e27d08c8e713" providerId="AD"/>
  <p188:author id="{62B041DD-AD77-E698-BFB3-17529D6D9B32}" name="Pratt, Robert (CDC/DDID/NCHHSTP/DTE)" initials="PR(" userId="S::rbp5@cdc.gov::411d62a7-afbc-448c-bd39-7ebff3f5a7cf" providerId="AD"/>
  <p188:author id="{3D5C61E6-B7A2-6682-4828-67B194B15D1E}" name="Salmon-Trejo, LaTweika (CDC/DDID/NCHHSTP/DTE)" initials="S(" userId="S::psq2@cdc.gov::91773110-83cb-4b0f-971e-f55645d588e3" providerId="AD"/>
  <p188:author id="{E1CA81E9-C8E4-8C14-1E8B-43284E9C2CB4}" name="Walker, William (Billy) (CDC/DDID/NCHHSTP/DTE)" initials="W(" userId="S::lxq4@cdc.gov::d61da025-b507-4400-90d3-de22e3dec7ad" providerId="AD"/>
  <p188:author id="{63DD1EEA-37EF-7991-8ECA-7BA24700131A}" name="Moore, Meredith (CDC/DDID/NCHHSTP/DTE)" initials="MM(" userId="S::mue1@cdc.gov::69583902-ec31-4f49-a302-f6fe8b89fd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63B1"/>
    <a:srgbClr val="CEF2EE"/>
    <a:srgbClr val="B6DAFA"/>
    <a:srgbClr val="259393"/>
    <a:srgbClr val="000000"/>
    <a:srgbClr val="F6A01A"/>
    <a:srgbClr val="A376A6"/>
    <a:srgbClr val="DFB0D6"/>
    <a:srgbClr val="EA865A"/>
    <a:srgbClr val="4BA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DB5CE-597B-5E75-70FD-D0D5605C84A1}" v="1" dt="2022-09-13T13:36:28.646"/>
    <p1510:client id="{8E541D25-08D4-4B38-8054-A320AF636C89}" v="1625" dt="2022-09-14T12:43:34.397"/>
    <p1510:client id="{D8470818-F906-8E75-4D19-4BE4CED7C3F2}" v="1" dt="2022-09-13T15:05:44.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6" autoAdjust="0"/>
  </p:normalViewPr>
  <p:slideViewPr>
    <p:cSldViewPr snapToGrid="0">
      <p:cViewPr varScale="1">
        <p:scale>
          <a:sx n="54" d="100"/>
          <a:sy n="54" d="100"/>
        </p:scale>
        <p:origin x="480" y="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font" Target="fonts/font1.fntdata"/><Relationship Id="rId5" Type="http://schemas.openxmlformats.org/officeDocument/2006/relationships/slideMaster" Target="slideMasters/slideMaster2.xml"/><Relationship Id="rId90" Type="http://schemas.openxmlformats.org/officeDocument/2006/relationships/font" Target="fonts/font12.fntdata"/><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9.fntdata"/><Relationship Id="rId61" Type="http://schemas.openxmlformats.org/officeDocument/2006/relationships/slide" Target="slides/slide53.xml"/><Relationship Id="rId82" Type="http://schemas.openxmlformats.org/officeDocument/2006/relationships/font" Target="fonts/font4.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notesMaster" Target="notesMasters/notesMaster1.xml"/><Relationship Id="rId100"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5.fntdata"/><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8.xml"/><Relationship Id="rId1" Type="http://schemas.microsoft.com/office/2011/relationships/chartStyle" Target="style38.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9.xml"/><Relationship Id="rId1" Type="http://schemas.microsoft.com/office/2011/relationships/chartStyle" Target="style3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1.xml"/><Relationship Id="rId1" Type="http://schemas.microsoft.com/office/2011/relationships/chartStyle" Target="style41.xm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0.xml"/><Relationship Id="rId1" Type="http://schemas.microsoft.com/office/2011/relationships/chartStyle" Target="style5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1.xml"/><Relationship Id="rId1" Type="http://schemas.microsoft.com/office/2011/relationships/chartStyle" Target="style5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4.xml"/><Relationship Id="rId1" Type="http://schemas.microsoft.com/office/2011/relationships/chartStyle" Target="style5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5.xml"/><Relationship Id="rId1" Type="http://schemas.microsoft.com/office/2011/relationships/chartStyle" Target="style5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7.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7.xml"/><Relationship Id="rId1" Type="http://schemas.microsoft.com/office/2011/relationships/chartStyle" Target="style5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0.xml"/><Relationship Id="rId1" Type="http://schemas.microsoft.com/office/2011/relationships/chartStyle" Target="style6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1.xml"/><Relationship Id="rId1" Type="http://schemas.microsoft.com/office/2011/relationships/chartStyle" Target="style6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4035532616926E-2"/>
          <c:y val="4.7904949381327333E-2"/>
          <c:w val="0.89296474426237038"/>
          <c:h val="0.82435362516092092"/>
        </c:manualLayout>
      </c:layout>
      <c:lineChart>
        <c:grouping val="standard"/>
        <c:varyColors val="0"/>
        <c:ser>
          <c:idx val="0"/>
          <c:order val="0"/>
          <c:tx>
            <c:v>goal</c:v>
          </c:tx>
          <c:spPr>
            <a:ln w="31750" cap="rnd">
              <a:solidFill>
                <a:schemeClr val="accent1"/>
              </a:solidFill>
              <a:prstDash val="dash"/>
              <a:round/>
            </a:ln>
            <a:effectLst/>
          </c:spPr>
          <c:marker>
            <c:symbol val="none"/>
          </c:marker>
          <c:dPt>
            <c:idx val="37"/>
            <c:marker>
              <c:symbol val="none"/>
            </c:marker>
            <c:bubble3D val="0"/>
            <c:extLst>
              <c:ext xmlns:c16="http://schemas.microsoft.com/office/drawing/2014/chart" uri="{C3380CC4-5D6E-409C-BE32-E72D297353CC}">
                <c16:uniqueId val="{00000002-8C7D-4BD5-91DF-0EEB04C4E24A}"/>
              </c:ext>
            </c:extLst>
          </c:dPt>
          <c:dPt>
            <c:idx val="38"/>
            <c:marker>
              <c:symbol val="none"/>
            </c:marker>
            <c:bubble3D val="0"/>
            <c:spPr>
              <a:ln w="31750" cap="rnd">
                <a:solidFill>
                  <a:schemeClr val="accent1"/>
                </a:solidFill>
                <a:prstDash val="dash"/>
                <a:round/>
              </a:ln>
              <a:effectLst/>
            </c:spPr>
            <c:extLst>
              <c:ext xmlns:c16="http://schemas.microsoft.com/office/drawing/2014/chart" uri="{C3380CC4-5D6E-409C-BE32-E72D297353CC}">
                <c16:uniqueId val="{00000000-0127-4A0E-8835-2AA2C46BF768}"/>
              </c:ext>
            </c:extLst>
          </c:dPt>
          <c:cat>
            <c:numRef>
              <c:f>Sheet1!$C$2:$C$41</c:f>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f>Sheet1!$B$2:$B$41</c:f>
              <c:numCache>
                <c:formatCode>General</c:formatCode>
                <c:ptCount val="40"/>
                <c:pt idx="0">
                  <c:v>330</c:v>
                </c:pt>
                <c:pt idx="1">
                  <c:v>330</c:v>
                </c:pt>
                <c:pt idx="2">
                  <c:v>330</c:v>
                </c:pt>
                <c:pt idx="3">
                  <c:v>330</c:v>
                </c:pt>
                <c:pt idx="4">
                  <c:v>330</c:v>
                </c:pt>
                <c:pt idx="5">
                  <c:v>330</c:v>
                </c:pt>
                <c:pt idx="6">
                  <c:v>330</c:v>
                </c:pt>
                <c:pt idx="7">
                  <c:v>330</c:v>
                </c:pt>
                <c:pt idx="8">
                  <c:v>330</c:v>
                </c:pt>
                <c:pt idx="9">
                  <c:v>330</c:v>
                </c:pt>
                <c:pt idx="10">
                  <c:v>330</c:v>
                </c:pt>
                <c:pt idx="11">
                  <c:v>330</c:v>
                </c:pt>
                <c:pt idx="12">
                  <c:v>330</c:v>
                </c:pt>
                <c:pt idx="13">
                  <c:v>330</c:v>
                </c:pt>
                <c:pt idx="14">
                  <c:v>330</c:v>
                </c:pt>
                <c:pt idx="15">
                  <c:v>330</c:v>
                </c:pt>
                <c:pt idx="16">
                  <c:v>330</c:v>
                </c:pt>
                <c:pt idx="17">
                  <c:v>330</c:v>
                </c:pt>
                <c:pt idx="18">
                  <c:v>330</c:v>
                </c:pt>
                <c:pt idx="19">
                  <c:v>330</c:v>
                </c:pt>
                <c:pt idx="20">
                  <c:v>330</c:v>
                </c:pt>
                <c:pt idx="21">
                  <c:v>330</c:v>
                </c:pt>
                <c:pt idx="22">
                  <c:v>330</c:v>
                </c:pt>
                <c:pt idx="23">
                  <c:v>330</c:v>
                </c:pt>
                <c:pt idx="24">
                  <c:v>330</c:v>
                </c:pt>
                <c:pt idx="25">
                  <c:v>330</c:v>
                </c:pt>
                <c:pt idx="26">
                  <c:v>330</c:v>
                </c:pt>
                <c:pt idx="27">
                  <c:v>330</c:v>
                </c:pt>
                <c:pt idx="28">
                  <c:v>330</c:v>
                </c:pt>
                <c:pt idx="29">
                  <c:v>330</c:v>
                </c:pt>
                <c:pt idx="30">
                  <c:v>330</c:v>
                </c:pt>
                <c:pt idx="31">
                  <c:v>330</c:v>
                </c:pt>
                <c:pt idx="32">
                  <c:v>330</c:v>
                </c:pt>
                <c:pt idx="33">
                  <c:v>330</c:v>
                </c:pt>
                <c:pt idx="34">
                  <c:v>330</c:v>
                </c:pt>
                <c:pt idx="35">
                  <c:v>330</c:v>
                </c:pt>
                <c:pt idx="36">
                  <c:v>330</c:v>
                </c:pt>
                <c:pt idx="37">
                  <c:v>330</c:v>
                </c:pt>
                <c:pt idx="38">
                  <c:v>330</c:v>
                </c:pt>
                <c:pt idx="39">
                  <c:v>330</c:v>
                </c:pt>
              </c:numCache>
            </c:numRef>
          </c:val>
          <c:smooth val="0"/>
          <c:extLst>
            <c:ext xmlns:c16="http://schemas.microsoft.com/office/drawing/2014/chart" uri="{C3380CC4-5D6E-409C-BE32-E72D297353CC}">
              <c16:uniqueId val="{00000000-BDED-4471-BE79-EAF00B921CF3}"/>
            </c:ext>
          </c:extLst>
        </c:ser>
        <c:ser>
          <c:idx val="1"/>
          <c:order val="1"/>
          <c:tx>
            <c:v>num_cases</c:v>
          </c:tx>
          <c:spPr>
            <a:ln w="28575" cap="rnd">
              <a:solidFill>
                <a:schemeClr val="accent2"/>
              </a:solidFill>
              <a:round/>
            </a:ln>
            <a:effectLst/>
          </c:spPr>
          <c:marker>
            <c:symbol val="none"/>
          </c:marker>
          <c:cat>
            <c:numRef>
              <c:f>Sheet1!$C$2:$C$41</c:f>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f>Sheet1!$A$2:$A$41</c:f>
              <c:numCache>
                <c:formatCode>#,##0</c:formatCode>
                <c:ptCount val="40"/>
                <c:pt idx="0">
                  <c:v>25520</c:v>
                </c:pt>
                <c:pt idx="1">
                  <c:v>23846</c:v>
                </c:pt>
                <c:pt idx="2">
                  <c:v>22255</c:v>
                </c:pt>
                <c:pt idx="3">
                  <c:v>22201</c:v>
                </c:pt>
                <c:pt idx="4">
                  <c:v>22768</c:v>
                </c:pt>
                <c:pt idx="5">
                  <c:v>22517</c:v>
                </c:pt>
                <c:pt idx="6">
                  <c:v>22436</c:v>
                </c:pt>
                <c:pt idx="7">
                  <c:v>23495</c:v>
                </c:pt>
                <c:pt idx="8">
                  <c:v>25701</c:v>
                </c:pt>
                <c:pt idx="9">
                  <c:v>26283</c:v>
                </c:pt>
                <c:pt idx="10">
                  <c:v>26673</c:v>
                </c:pt>
                <c:pt idx="11">
                  <c:v>25105</c:v>
                </c:pt>
                <c:pt idx="12">
                  <c:v>24207</c:v>
                </c:pt>
                <c:pt idx="13">
                  <c:v>22727</c:v>
                </c:pt>
                <c:pt idx="14">
                  <c:v>21212</c:v>
                </c:pt>
                <c:pt idx="15">
                  <c:v>19753</c:v>
                </c:pt>
                <c:pt idx="16">
                  <c:v>18288</c:v>
                </c:pt>
                <c:pt idx="17">
                  <c:v>17493</c:v>
                </c:pt>
                <c:pt idx="18">
                  <c:v>16306</c:v>
                </c:pt>
                <c:pt idx="19">
                  <c:v>15943</c:v>
                </c:pt>
                <c:pt idx="20">
                  <c:v>15054</c:v>
                </c:pt>
                <c:pt idx="21">
                  <c:v>14832</c:v>
                </c:pt>
                <c:pt idx="22">
                  <c:v>14498</c:v>
                </c:pt>
                <c:pt idx="23">
                  <c:v>14053</c:v>
                </c:pt>
                <c:pt idx="24">
                  <c:v>13720</c:v>
                </c:pt>
                <c:pt idx="25">
                  <c:v>13274</c:v>
                </c:pt>
                <c:pt idx="26">
                  <c:v>12943</c:v>
                </c:pt>
                <c:pt idx="27">
                  <c:v>11494</c:v>
                </c:pt>
                <c:pt idx="28">
                  <c:v>11071</c:v>
                </c:pt>
                <c:pt idx="29">
                  <c:v>10474</c:v>
                </c:pt>
                <c:pt idx="30">
                  <c:v>9923</c:v>
                </c:pt>
                <c:pt idx="31">
                  <c:v>9539</c:v>
                </c:pt>
                <c:pt idx="32">
                  <c:v>9382</c:v>
                </c:pt>
                <c:pt idx="33">
                  <c:v>9538</c:v>
                </c:pt>
                <c:pt idx="34">
                  <c:v>9240</c:v>
                </c:pt>
                <c:pt idx="35">
                  <c:v>9069</c:v>
                </c:pt>
                <c:pt idx="36">
                  <c:v>8998</c:v>
                </c:pt>
                <c:pt idx="37">
                  <c:v>8898</c:v>
                </c:pt>
                <c:pt idx="38">
                  <c:v>7171</c:v>
                </c:pt>
                <c:pt idx="39">
                  <c:v>7882</c:v>
                </c:pt>
              </c:numCache>
            </c:numRef>
          </c:val>
          <c:smooth val="0"/>
          <c:extLst>
            <c:ext xmlns:c16="http://schemas.microsoft.com/office/drawing/2014/chart" uri="{C3380CC4-5D6E-409C-BE32-E72D297353CC}">
              <c16:uniqueId val="{00000004-9A5B-4507-A07F-0C1991A54B84}"/>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LblSkip val="3"/>
        <c:tickMarkSkip val="1"/>
        <c:noMultiLvlLbl val="0"/>
      </c:catAx>
      <c:valAx>
        <c:axId val="7869452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1899792299431"/>
          <c:y val="2.9807318711296969E-2"/>
          <c:w val="0.72465526517403545"/>
          <c:h val="0.9505172530914815"/>
        </c:manualLayout>
      </c:layout>
      <c:barChart>
        <c:barDir val="bar"/>
        <c:grouping val="clustered"/>
        <c:varyColors val="0"/>
        <c:ser>
          <c:idx val="0"/>
          <c:order val="0"/>
          <c:tx>
            <c:strRef>
              <c:f>Sheet1!$B$1</c:f>
              <c:strCache>
                <c:ptCount val="1"/>
                <c:pt idx="0">
                  <c:v>U.S. rate</c:v>
                </c:pt>
              </c:strCache>
            </c:strRef>
          </c:tx>
          <c:spPr>
            <a:solidFill>
              <a:srgbClr val="005D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Ethiopia</c:v>
                </c:pt>
                <c:pt idx="1">
                  <c:v>Guinea</c:v>
                </c:pt>
                <c:pt idx="2">
                  <c:v>Federated States of Micronesia</c:v>
                </c:pt>
                <c:pt idx="3">
                  <c:v>Nepal</c:v>
                </c:pt>
                <c:pt idx="4">
                  <c:v>Somalia</c:v>
                </c:pt>
                <c:pt idx="5">
                  <c:v>Myanmar</c:v>
                </c:pt>
                <c:pt idx="6">
                  <c:v>Bhutan</c:v>
                </c:pt>
                <c:pt idx="7">
                  <c:v>Mongolia</c:v>
                </c:pt>
                <c:pt idx="8">
                  <c:v>Republic of the Congo</c:v>
                </c:pt>
                <c:pt idx="9">
                  <c:v>Republic of the Marshall Islands</c:v>
                </c:pt>
              </c:strCache>
            </c:strRef>
          </c:cat>
          <c:val>
            <c:numRef>
              <c:f>Sheet1!$B$2:$B$11</c:f>
              <c:numCache>
                <c:formatCode>0.0</c:formatCode>
                <c:ptCount val="10"/>
                <c:pt idx="0">
                  <c:v>47.308285286</c:v>
                </c:pt>
                <c:pt idx="1">
                  <c:v>50.574459898000001</c:v>
                </c:pt>
                <c:pt idx="2">
                  <c:v>58.546295483000002</c:v>
                </c:pt>
                <c:pt idx="3">
                  <c:v>60.774879716000001</c:v>
                </c:pt>
                <c:pt idx="4">
                  <c:v>69.58803881</c:v>
                </c:pt>
                <c:pt idx="5">
                  <c:v>69.973492866000001</c:v>
                </c:pt>
                <c:pt idx="6">
                  <c:v>70.267571516000004</c:v>
                </c:pt>
                <c:pt idx="7">
                  <c:v>76.941966113000007</c:v>
                </c:pt>
                <c:pt idx="8">
                  <c:v>100.968833898</c:v>
                </c:pt>
                <c:pt idx="9">
                  <c:v>169.55215338400001</c:v>
                </c:pt>
              </c:numCache>
            </c:numRef>
          </c:val>
          <c:extLst>
            <c:ext xmlns:c16="http://schemas.microsoft.com/office/drawing/2014/chart" uri="{C3380CC4-5D6E-409C-BE32-E72D297353CC}">
              <c16:uniqueId val="{00000000-5264-4246-9D4B-8EA4E69A38CB}"/>
            </c:ext>
          </c:extLst>
        </c:ser>
        <c:dLbls>
          <c:showLegendKey val="0"/>
          <c:showVal val="0"/>
          <c:showCatName val="0"/>
          <c:showSerName val="0"/>
          <c:showPercent val="0"/>
          <c:showBubbleSize val="0"/>
        </c:dLbls>
        <c:gapWidth val="10"/>
        <c:axId val="2054704111"/>
        <c:axId val="2056998159"/>
      </c:barChart>
      <c:catAx>
        <c:axId val="2054704111"/>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56998159"/>
        <c:crosses val="autoZero"/>
        <c:auto val="0"/>
        <c:lblAlgn val="ctr"/>
        <c:lblOffset val="0"/>
        <c:noMultiLvlLbl val="0"/>
      </c:catAx>
      <c:valAx>
        <c:axId val="2056998159"/>
        <c:scaling>
          <c:orientation val="minMax"/>
          <c:max val="170"/>
          <c:min val="0"/>
        </c:scaling>
        <c:delete val="1"/>
        <c:axPos val="b"/>
        <c:majorGridlines>
          <c:spPr>
            <a:ln w="9525" cap="flat" cmpd="sng" algn="ctr">
              <a:noFill/>
              <a:round/>
            </a:ln>
            <a:effectLst/>
          </c:spPr>
        </c:majorGridlines>
        <c:numFmt formatCode="0" sourceLinked="0"/>
        <c:majorTickMark val="out"/>
        <c:minorTickMark val="none"/>
        <c:tickLblPos val="nextTo"/>
        <c:crossAx val="205470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1447944006997"/>
          <c:y val="3.7348986577891756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numFmt formatCode="0%" sourceLinked="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&lt;1 year</c:v>
                </c:pt>
                <c:pt idx="1">
                  <c:v>1-4 years</c:v>
                </c:pt>
                <c:pt idx="2">
                  <c:v>5–9 years</c:v>
                </c:pt>
                <c:pt idx="3">
                  <c:v>10–14 years</c:v>
                </c:pt>
                <c:pt idx="4">
                  <c:v>15–19 years</c:v>
                </c:pt>
                <c:pt idx="5">
                  <c:v>20–24 years</c:v>
                </c:pt>
                <c:pt idx="6">
                  <c:v>25–29 years</c:v>
                </c:pt>
                <c:pt idx="7">
                  <c:v>30–34 years</c:v>
                </c:pt>
                <c:pt idx="8">
                  <c:v>35–39 years</c:v>
                </c:pt>
                <c:pt idx="9">
                  <c:v>≥40 years</c:v>
                </c:pt>
              </c:strCache>
            </c:strRef>
          </c:cat>
          <c:val>
            <c:numRef>
              <c:f>Sheet1!$B$2:$B$11</c:f>
              <c:numCache>
                <c:formatCode>0%</c:formatCode>
                <c:ptCount val="10"/>
                <c:pt idx="0">
                  <c:v>9.8000000000000004E-2</c:v>
                </c:pt>
                <c:pt idx="1">
                  <c:v>0.154</c:v>
                </c:pt>
                <c:pt idx="2">
                  <c:v>0.13700000000000001</c:v>
                </c:pt>
                <c:pt idx="3">
                  <c:v>9.8000000000000004E-2</c:v>
                </c:pt>
                <c:pt idx="4">
                  <c:v>7.3999999999999996E-2</c:v>
                </c:pt>
                <c:pt idx="5">
                  <c:v>8.5000000000000006E-2</c:v>
                </c:pt>
                <c:pt idx="6">
                  <c:v>6.0999999999999999E-2</c:v>
                </c:pt>
                <c:pt idx="7">
                  <c:v>5.6000000000000001E-2</c:v>
                </c:pt>
                <c:pt idx="8">
                  <c:v>4.2000000000000003E-2</c:v>
                </c:pt>
                <c:pt idx="9">
                  <c:v>0.09</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6936893994543"/>
          <c:y val="3.7710985927290996E-2"/>
          <c:w val="0.87021144732668354"/>
          <c:h val="0.86066430027363605"/>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General</c:formatCode>
                <c:ptCount val="11"/>
                <c:pt idx="0">
                  <c:v>3154</c:v>
                </c:pt>
                <c:pt idx="1">
                  <c:v>3041</c:v>
                </c:pt>
                <c:pt idx="2">
                  <c:v>3095</c:v>
                </c:pt>
                <c:pt idx="3">
                  <c:v>3083</c:v>
                </c:pt>
                <c:pt idx="4">
                  <c:v>3295</c:v>
                </c:pt>
                <c:pt idx="5">
                  <c:v>3206</c:v>
                </c:pt>
                <c:pt idx="6">
                  <c:v>3269</c:v>
                </c:pt>
                <c:pt idx="7">
                  <c:v>3212</c:v>
                </c:pt>
                <c:pt idx="8">
                  <c:v>3164</c:v>
                </c:pt>
                <c:pt idx="9">
                  <c:v>2582</c:v>
                </c:pt>
                <c:pt idx="10" formatCode="0">
                  <c:v>2834</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3001</c:v>
                </c:pt>
                <c:pt idx="1">
                  <c:v>2787</c:v>
                </c:pt>
                <c:pt idx="2">
                  <c:v>2692</c:v>
                </c:pt>
                <c:pt idx="3">
                  <c:v>2751</c:v>
                </c:pt>
                <c:pt idx="4">
                  <c:v>2700</c:v>
                </c:pt>
                <c:pt idx="5">
                  <c:v>2590</c:v>
                </c:pt>
                <c:pt idx="6">
                  <c:v>2553</c:v>
                </c:pt>
                <c:pt idx="7">
                  <c:v>2624</c:v>
                </c:pt>
                <c:pt idx="8">
                  <c:v>2691</c:v>
                </c:pt>
                <c:pt idx="9">
                  <c:v>2132</c:v>
                </c:pt>
                <c:pt idx="10" formatCode="0">
                  <c:v>2410</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0">
                  <c:v>2398</c:v>
                </c:pt>
                <c:pt idx="1">
                  <c:v>2245</c:v>
                </c:pt>
                <c:pt idx="2">
                  <c:v>2087</c:v>
                </c:pt>
                <c:pt idx="3">
                  <c:v>2009</c:v>
                </c:pt>
                <c:pt idx="4">
                  <c:v>1998</c:v>
                </c:pt>
                <c:pt idx="5">
                  <c:v>1985</c:v>
                </c:pt>
                <c:pt idx="6">
                  <c:v>1909</c:v>
                </c:pt>
                <c:pt idx="7">
                  <c:v>1797</c:v>
                </c:pt>
                <c:pt idx="8">
                  <c:v>1751</c:v>
                </c:pt>
                <c:pt idx="9">
                  <c:v>1413</c:v>
                </c:pt>
                <c:pt idx="10" formatCode="0">
                  <c:v>1420</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EA865A"/>
            </a:solidFill>
            <a:ln w="19050">
              <a:noFill/>
            </a:ln>
            <a:effectLst/>
          </c:spPr>
          <c:invertIfNegative val="0"/>
          <c:val>
            <c:numRef>
              <c:f>Sheet1!$F$2:$F$12</c:f>
              <c:numCache>
                <c:formatCode>General</c:formatCode>
                <c:ptCount val="11"/>
                <c:pt idx="0">
                  <c:v>1634</c:v>
                </c:pt>
                <c:pt idx="1">
                  <c:v>1555</c:v>
                </c:pt>
                <c:pt idx="2">
                  <c:v>1407</c:v>
                </c:pt>
                <c:pt idx="3">
                  <c:v>1235</c:v>
                </c:pt>
                <c:pt idx="4">
                  <c:v>1234</c:v>
                </c:pt>
                <c:pt idx="5">
                  <c:v>1195</c:v>
                </c:pt>
                <c:pt idx="6">
                  <c:v>1055</c:v>
                </c:pt>
                <c:pt idx="7">
                  <c:v>1067</c:v>
                </c:pt>
                <c:pt idx="8">
                  <c:v>1007</c:v>
                </c:pt>
                <c:pt idx="9">
                  <c:v>777</c:v>
                </c:pt>
                <c:pt idx="10" formatCode="0">
                  <c:v>884</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Sheet1!$G$2:$G$12</c:f>
              <c:numCache>
                <c:formatCode>General</c:formatCode>
                <c:ptCount val="11"/>
                <c:pt idx="0">
                  <c:v>132</c:v>
                </c:pt>
                <c:pt idx="1">
                  <c:v>134</c:v>
                </c:pt>
                <c:pt idx="2">
                  <c:v>124</c:v>
                </c:pt>
                <c:pt idx="3">
                  <c:v>118</c:v>
                </c:pt>
                <c:pt idx="4">
                  <c:v>145</c:v>
                </c:pt>
                <c:pt idx="5">
                  <c:v>110</c:v>
                </c:pt>
                <c:pt idx="6">
                  <c:v>93</c:v>
                </c:pt>
                <c:pt idx="7">
                  <c:v>103</c:v>
                </c:pt>
                <c:pt idx="8">
                  <c:v>81</c:v>
                </c:pt>
                <c:pt idx="9">
                  <c:v>77</c:v>
                </c:pt>
                <c:pt idx="10" formatCode="0">
                  <c:v>87</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Sheet1!$H$2:$H$12</c:f>
              <c:numCache>
                <c:formatCode>General</c:formatCode>
                <c:ptCount val="11"/>
                <c:pt idx="0">
                  <c:v>81</c:v>
                </c:pt>
                <c:pt idx="1">
                  <c:v>65</c:v>
                </c:pt>
                <c:pt idx="2">
                  <c:v>62</c:v>
                </c:pt>
                <c:pt idx="3">
                  <c:v>91</c:v>
                </c:pt>
                <c:pt idx="4">
                  <c:v>101</c:v>
                </c:pt>
                <c:pt idx="5">
                  <c:v>76</c:v>
                </c:pt>
                <c:pt idx="6">
                  <c:v>110</c:v>
                </c:pt>
                <c:pt idx="7">
                  <c:v>112</c:v>
                </c:pt>
                <c:pt idx="8">
                  <c:v>105</c:v>
                </c:pt>
                <c:pt idx="9">
                  <c:v>117</c:v>
                </c:pt>
                <c:pt idx="10" formatCode="0">
                  <c:v>115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Sheet1!$I$2:$I$12</c:f>
              <c:numCache>
                <c:formatCode>General</c:formatCode>
                <c:ptCount val="11"/>
                <c:pt idx="0">
                  <c:v>54</c:v>
                </c:pt>
                <c:pt idx="1">
                  <c:v>55</c:v>
                </c:pt>
                <c:pt idx="2">
                  <c:v>47</c:v>
                </c:pt>
                <c:pt idx="3">
                  <c:v>78</c:v>
                </c:pt>
                <c:pt idx="4">
                  <c:v>45</c:v>
                </c:pt>
                <c:pt idx="5">
                  <c:v>56</c:v>
                </c:pt>
                <c:pt idx="6">
                  <c:v>57</c:v>
                </c:pt>
                <c:pt idx="7">
                  <c:v>57</c:v>
                </c:pt>
                <c:pt idx="8">
                  <c:v>65</c:v>
                </c:pt>
                <c:pt idx="9">
                  <c:v>48</c:v>
                </c:pt>
                <c:pt idx="10" formatCode="0">
                  <c:v>79</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2"/>
        <c:noMultiLvlLbl val="0"/>
      </c:catAx>
      <c:valAx>
        <c:axId val="531145288"/>
        <c:scaling>
          <c:orientation val="minMax"/>
          <c:max val="120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869122330442"/>
          <c:y val="3.7711044098211126E-2"/>
          <c:w val="0.86303298453885202"/>
          <c:h val="0.81986949136901577"/>
        </c:manualLayout>
      </c:layout>
      <c:barChart>
        <c:barDir val="col"/>
        <c:grouping val="percent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General</c:formatCode>
                <c:ptCount val="11"/>
                <c:pt idx="0">
                  <c:v>3154</c:v>
                </c:pt>
                <c:pt idx="1">
                  <c:v>3041</c:v>
                </c:pt>
                <c:pt idx="2">
                  <c:v>3095</c:v>
                </c:pt>
                <c:pt idx="3">
                  <c:v>3083</c:v>
                </c:pt>
                <c:pt idx="4">
                  <c:v>3295</c:v>
                </c:pt>
                <c:pt idx="5">
                  <c:v>3206</c:v>
                </c:pt>
                <c:pt idx="6">
                  <c:v>3269</c:v>
                </c:pt>
                <c:pt idx="7">
                  <c:v>3212</c:v>
                </c:pt>
                <c:pt idx="8">
                  <c:v>3164</c:v>
                </c:pt>
                <c:pt idx="9">
                  <c:v>2582</c:v>
                </c:pt>
                <c:pt idx="10" formatCode="0">
                  <c:v>2834</c:v>
                </c:pt>
              </c:numCache>
            </c:numRef>
          </c:val>
          <c:extLst>
            <c:ext xmlns:c16="http://schemas.microsoft.com/office/drawing/2014/chart" uri="{C3380CC4-5D6E-409C-BE32-E72D297353CC}">
              <c16:uniqueId val="{00000000-1E6C-4D26-ABB2-BFCA2C3B094D}"/>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3001</c:v>
                </c:pt>
                <c:pt idx="1">
                  <c:v>2787</c:v>
                </c:pt>
                <c:pt idx="2">
                  <c:v>2692</c:v>
                </c:pt>
                <c:pt idx="3">
                  <c:v>2751</c:v>
                </c:pt>
                <c:pt idx="4">
                  <c:v>2700</c:v>
                </c:pt>
                <c:pt idx="5">
                  <c:v>2590</c:v>
                </c:pt>
                <c:pt idx="6">
                  <c:v>2553</c:v>
                </c:pt>
                <c:pt idx="7">
                  <c:v>2624</c:v>
                </c:pt>
                <c:pt idx="8">
                  <c:v>2691</c:v>
                </c:pt>
                <c:pt idx="9">
                  <c:v>2132</c:v>
                </c:pt>
                <c:pt idx="10" formatCode="0">
                  <c:v>2410</c:v>
                </c:pt>
              </c:numCache>
            </c:numRef>
          </c:val>
          <c:extLst>
            <c:ext xmlns:c16="http://schemas.microsoft.com/office/drawing/2014/chart" uri="{C3380CC4-5D6E-409C-BE32-E72D297353CC}">
              <c16:uniqueId val="{00000001-1E6C-4D26-ABB2-BFCA2C3B094D}"/>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0">
                  <c:v>2398</c:v>
                </c:pt>
                <c:pt idx="1">
                  <c:v>2245</c:v>
                </c:pt>
                <c:pt idx="2">
                  <c:v>2087</c:v>
                </c:pt>
                <c:pt idx="3">
                  <c:v>2009</c:v>
                </c:pt>
                <c:pt idx="4">
                  <c:v>1998</c:v>
                </c:pt>
                <c:pt idx="5">
                  <c:v>1985</c:v>
                </c:pt>
                <c:pt idx="6">
                  <c:v>1909</c:v>
                </c:pt>
                <c:pt idx="7">
                  <c:v>1797</c:v>
                </c:pt>
                <c:pt idx="8">
                  <c:v>1751</c:v>
                </c:pt>
                <c:pt idx="9">
                  <c:v>1413</c:v>
                </c:pt>
                <c:pt idx="10" formatCode="0">
                  <c:v>1420</c:v>
                </c:pt>
              </c:numCache>
            </c:numRef>
          </c:val>
          <c:extLst>
            <c:ext xmlns:c16="http://schemas.microsoft.com/office/drawing/2014/chart" uri="{C3380CC4-5D6E-409C-BE32-E72D297353CC}">
              <c16:uniqueId val="{00000002-1E6C-4D26-ABB2-BFCA2C3B094D}"/>
            </c:ext>
          </c:extLst>
        </c:ser>
        <c:ser>
          <c:idx val="3"/>
          <c:order val="3"/>
          <c:tx>
            <c:strRef>
              <c:f>Sheet1!$F$1</c:f>
              <c:strCache>
                <c:ptCount val="1"/>
                <c:pt idx="0">
                  <c:v>White</c:v>
                </c:pt>
              </c:strCache>
            </c:strRef>
          </c:tx>
          <c:spPr>
            <a:solidFill>
              <a:srgbClr val="EA865A"/>
            </a:solidFill>
            <a:ln w="19050">
              <a:noFill/>
            </a:ln>
            <a:effectLst/>
          </c:spPr>
          <c:invertIfNegative val="0"/>
          <c:val>
            <c:numRef>
              <c:f>Sheet1!$F$2:$F$12</c:f>
              <c:numCache>
                <c:formatCode>General</c:formatCode>
                <c:ptCount val="11"/>
                <c:pt idx="0">
                  <c:v>1634</c:v>
                </c:pt>
                <c:pt idx="1">
                  <c:v>1555</c:v>
                </c:pt>
                <c:pt idx="2">
                  <c:v>1407</c:v>
                </c:pt>
                <c:pt idx="3">
                  <c:v>1235</c:v>
                </c:pt>
                <c:pt idx="4">
                  <c:v>1234</c:v>
                </c:pt>
                <c:pt idx="5">
                  <c:v>1195</c:v>
                </c:pt>
                <c:pt idx="6">
                  <c:v>1055</c:v>
                </c:pt>
                <c:pt idx="7">
                  <c:v>1067</c:v>
                </c:pt>
                <c:pt idx="8">
                  <c:v>1007</c:v>
                </c:pt>
                <c:pt idx="9">
                  <c:v>777</c:v>
                </c:pt>
                <c:pt idx="10" formatCode="0">
                  <c:v>884</c:v>
                </c:pt>
              </c:numCache>
            </c:numRef>
          </c:val>
          <c:extLst>
            <c:ext xmlns:c16="http://schemas.microsoft.com/office/drawing/2014/chart" uri="{C3380CC4-5D6E-409C-BE32-E72D297353CC}">
              <c16:uniqueId val="{00000003-1E6C-4D26-ABB2-BFCA2C3B094D}"/>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Sheet1!$G$2:$G$12</c:f>
              <c:numCache>
                <c:formatCode>General</c:formatCode>
                <c:ptCount val="11"/>
                <c:pt idx="0">
                  <c:v>132</c:v>
                </c:pt>
                <c:pt idx="1">
                  <c:v>134</c:v>
                </c:pt>
                <c:pt idx="2">
                  <c:v>124</c:v>
                </c:pt>
                <c:pt idx="3">
                  <c:v>118</c:v>
                </c:pt>
                <c:pt idx="4">
                  <c:v>145</c:v>
                </c:pt>
                <c:pt idx="5">
                  <c:v>110</c:v>
                </c:pt>
                <c:pt idx="6">
                  <c:v>93</c:v>
                </c:pt>
                <c:pt idx="7">
                  <c:v>103</c:v>
                </c:pt>
                <c:pt idx="8">
                  <c:v>81</c:v>
                </c:pt>
                <c:pt idx="9">
                  <c:v>77</c:v>
                </c:pt>
                <c:pt idx="10" formatCode="0">
                  <c:v>87</c:v>
                </c:pt>
              </c:numCache>
            </c:numRef>
          </c:val>
          <c:extLst>
            <c:ext xmlns:c16="http://schemas.microsoft.com/office/drawing/2014/chart" uri="{C3380CC4-5D6E-409C-BE32-E72D297353CC}">
              <c16:uniqueId val="{00000004-1E6C-4D26-ABB2-BFCA2C3B094D}"/>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Sheet1!$H$2:$H$12</c:f>
              <c:numCache>
                <c:formatCode>General</c:formatCode>
                <c:ptCount val="11"/>
                <c:pt idx="0">
                  <c:v>81</c:v>
                </c:pt>
                <c:pt idx="1">
                  <c:v>65</c:v>
                </c:pt>
                <c:pt idx="2">
                  <c:v>62</c:v>
                </c:pt>
                <c:pt idx="3">
                  <c:v>91</c:v>
                </c:pt>
                <c:pt idx="4">
                  <c:v>101</c:v>
                </c:pt>
                <c:pt idx="5">
                  <c:v>76</c:v>
                </c:pt>
                <c:pt idx="6">
                  <c:v>110</c:v>
                </c:pt>
                <c:pt idx="7">
                  <c:v>112</c:v>
                </c:pt>
                <c:pt idx="8">
                  <c:v>105</c:v>
                </c:pt>
                <c:pt idx="9">
                  <c:v>117</c:v>
                </c:pt>
                <c:pt idx="10" formatCode="0">
                  <c:v>115</c:v>
                </c:pt>
              </c:numCache>
            </c:numRef>
          </c:val>
          <c:extLst>
            <c:ext xmlns:c16="http://schemas.microsoft.com/office/drawing/2014/chart" uri="{C3380CC4-5D6E-409C-BE32-E72D297353CC}">
              <c16:uniqueId val="{00000005-1E6C-4D26-ABB2-BFCA2C3B094D}"/>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Sheet1!$I$2:$I$12</c:f>
              <c:numCache>
                <c:formatCode>General</c:formatCode>
                <c:ptCount val="11"/>
                <c:pt idx="0">
                  <c:v>54</c:v>
                </c:pt>
                <c:pt idx="1">
                  <c:v>55</c:v>
                </c:pt>
                <c:pt idx="2">
                  <c:v>47</c:v>
                </c:pt>
                <c:pt idx="3">
                  <c:v>78</c:v>
                </c:pt>
                <c:pt idx="4">
                  <c:v>45</c:v>
                </c:pt>
                <c:pt idx="5">
                  <c:v>56</c:v>
                </c:pt>
                <c:pt idx="6">
                  <c:v>57</c:v>
                </c:pt>
                <c:pt idx="7">
                  <c:v>57</c:v>
                </c:pt>
                <c:pt idx="8">
                  <c:v>65</c:v>
                </c:pt>
                <c:pt idx="9">
                  <c:v>48</c:v>
                </c:pt>
                <c:pt idx="10" formatCode="0">
                  <c:v>79</c:v>
                </c:pt>
              </c:numCache>
            </c:numRef>
          </c:val>
          <c:extLst>
            <c:ext xmlns:c16="http://schemas.microsoft.com/office/drawing/2014/chart" uri="{C3380CC4-5D6E-409C-BE32-E72D297353CC}">
              <c16:uniqueId val="{00000006-1E6C-4D26-ABB2-BFCA2C3B094D}"/>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tickLblSkip val="2"/>
        <c:noMultiLvlLbl val="0"/>
      </c:catAx>
      <c:valAx>
        <c:axId val="53114528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47511745642051"/>
          <c:y val="3.7711044098211126E-2"/>
          <c:w val="0.58629319889386555"/>
          <c:h val="0.93264435044887983"/>
        </c:manualLayout>
      </c:layout>
      <c:barChart>
        <c:barDir val="bar"/>
        <c:grouping val="percentStacked"/>
        <c:varyColors val="0"/>
        <c:ser>
          <c:idx val="0"/>
          <c:order val="0"/>
          <c:tx>
            <c:v>Race/Ethnicity</c:v>
          </c:tx>
          <c:spPr>
            <a:solidFill>
              <a:srgbClr val="A13D84"/>
            </a:solidFill>
            <a:ln w="19050">
              <a:noFill/>
            </a:ln>
            <a:effectLst/>
          </c:spPr>
          <c:invertIfNegative val="0"/>
          <c:dLbls>
            <c:dLbl>
              <c:idx val="0"/>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281-4879-9B22-D19683A57D58}"/>
                </c:ext>
              </c:extLst>
            </c:dLbl>
            <c:dLbl>
              <c:idx val="1"/>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281-4879-9B22-D19683A57D58}"/>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281-4879-9B22-D19683A57D58}"/>
                </c:ext>
              </c:extLst>
            </c:dLbl>
            <c:dLbl>
              <c:idx val="3"/>
              <c:layout>
                <c:manualLayout>
                  <c:x val="1.061844182782379E-2"/>
                  <c:y val="8.7533821806726336E-17"/>
                </c:manualLayout>
              </c:layout>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81-4879-9B22-D19683A57D58}"/>
                </c:ext>
              </c:extLst>
            </c:dLbl>
            <c:dLbl>
              <c:idx val="4"/>
              <c:layout>
                <c:manualLayout>
                  <c:x val="2.5691860042063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1-4879-9B22-D19683A57D58}"/>
                </c:ext>
              </c:extLst>
            </c:dLbl>
            <c:dLbl>
              <c:idx val="5"/>
              <c:layout>
                <c:manualLayout>
                  <c:x val="2.2907675138100235E-2"/>
                  <c:y val="8.75338218067263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81-4879-9B22-D19683A57D58}"/>
                </c:ext>
              </c:extLst>
            </c:dLbl>
            <c:dLbl>
              <c:idx val="6"/>
              <c:layout>
                <c:manualLayout>
                  <c:x val="2.7687330951034955E-2"/>
                  <c:y val="-2.38731362740651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4-4281-4879-9B22-D19683A57D58}"/>
                </c:ext>
              </c:extLst>
            </c:dLbl>
            <c:dLbl>
              <c:idx val="7"/>
              <c:layout>
                <c:manualLayout>
                  <c:x val="2.4700939896919058E-2"/>
                  <c:y val="-2.3871256499555338E-3"/>
                </c:manualLayout>
              </c:layout>
              <c:tx>
                <c:rich>
                  <a:bodyPr/>
                  <a:lstStyle/>
                  <a:p>
                    <a:r>
                      <a:rPr lang="en-US"/>
                      <a:t>&lt;1%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81-4879-9B22-D19683A57D58}"/>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Asian</c:v>
                </c:pt>
                <c:pt idx="1">
                  <c:v>Hispanic or Latino</c:v>
                </c:pt>
                <c:pt idx="2">
                  <c:v>Black or African American</c:v>
                </c:pt>
                <c:pt idx="3">
                  <c:v>White</c:v>
                </c:pt>
                <c:pt idx="4">
                  <c:v>American Indian or Alaska Native</c:v>
                </c:pt>
                <c:pt idx="5">
                  <c:v>Native Hawaiian or Other Pacific Islander</c:v>
                </c:pt>
                <c:pt idx="6">
                  <c:v>Multiple race</c:v>
                </c:pt>
                <c:pt idx="7">
                  <c:v>Unknown or missing</c:v>
                </c:pt>
              </c:strCache>
            </c:strRef>
          </c:cat>
          <c:val>
            <c:numRef>
              <c:f>Sheet1!$C$2:$C$9</c:f>
              <c:numCache>
                <c:formatCode>0.0</c:formatCode>
                <c:ptCount val="8"/>
                <c:pt idx="0">
                  <c:v>35.955341283938083</c:v>
                </c:pt>
                <c:pt idx="1">
                  <c:v>30.575995940116723</c:v>
                </c:pt>
                <c:pt idx="2">
                  <c:v>18.015732047703629</c:v>
                </c:pt>
                <c:pt idx="3">
                  <c:v>11.215427556457753</c:v>
                </c:pt>
                <c:pt idx="4">
                  <c:v>1.1037807663029688</c:v>
                </c:pt>
                <c:pt idx="5">
                  <c:v>1.4590205531590967</c:v>
                </c:pt>
                <c:pt idx="6">
                  <c:v>1.0022836843440752</c:v>
                </c:pt>
                <c:pt idx="7">
                  <c:v>0.67241816797767062</c:v>
                </c:pt>
              </c:numCache>
            </c:numRef>
          </c:val>
          <c:extLst>
            <c:ext xmlns:c16="http://schemas.microsoft.com/office/drawing/2014/chart" uri="{C3380CC4-5D6E-409C-BE32-E72D297353CC}">
              <c16:uniqueId val="{00000000-3B21-4A51-ABF5-16C39E419BB0}"/>
            </c:ext>
          </c:extLst>
        </c:ser>
        <c:ser>
          <c:idx val="1"/>
          <c:order val="1"/>
          <c:tx>
            <c:v>All others</c:v>
          </c:tx>
          <c:spPr>
            <a:solidFill>
              <a:srgbClr val="ECCCE3"/>
            </a:solidFill>
            <a:ln w="19050">
              <a:noFill/>
            </a:ln>
            <a:effectLst/>
          </c:spPr>
          <c:invertIfNegative val="0"/>
          <c:cat>
            <c:strRef>
              <c:f>Sheet1!$A$2:$A$9</c:f>
              <c:strCache>
                <c:ptCount val="8"/>
                <c:pt idx="0">
                  <c:v>Asian</c:v>
                </c:pt>
                <c:pt idx="1">
                  <c:v>Hispanic or Latino</c:v>
                </c:pt>
                <c:pt idx="2">
                  <c:v>Black or African American</c:v>
                </c:pt>
                <c:pt idx="3">
                  <c:v>White</c:v>
                </c:pt>
                <c:pt idx="4">
                  <c:v>American Indian or Alaska Native</c:v>
                </c:pt>
                <c:pt idx="5">
                  <c:v>Native Hawaiian or Other Pacific Islander</c:v>
                </c:pt>
                <c:pt idx="6">
                  <c:v>Multiple race</c:v>
                </c:pt>
                <c:pt idx="7">
                  <c:v>Unknown or missing</c:v>
                </c:pt>
              </c:strCache>
            </c:strRef>
          </c:cat>
          <c:val>
            <c:numRef>
              <c:f>Sheet1!$E$2:$E$9</c:f>
              <c:numCache>
                <c:formatCode>0.0</c:formatCode>
                <c:ptCount val="8"/>
                <c:pt idx="0">
                  <c:v>64.044658716061903</c:v>
                </c:pt>
                <c:pt idx="1">
                  <c:v>69.424004059883288</c:v>
                </c:pt>
                <c:pt idx="2">
                  <c:v>81.984267952296378</c:v>
                </c:pt>
                <c:pt idx="3">
                  <c:v>88.78457244354226</c:v>
                </c:pt>
                <c:pt idx="4">
                  <c:v>98.896219233697039</c:v>
                </c:pt>
                <c:pt idx="5">
                  <c:v>98.540979446840907</c:v>
                </c:pt>
                <c:pt idx="6">
                  <c:v>98.997716315655921</c:v>
                </c:pt>
                <c:pt idx="7">
                  <c:v>99.327581832022332</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72178033915251E-2"/>
          <c:y val="5.4086065562398783E-2"/>
          <c:w val="0.67863310118861464"/>
          <c:h val="0.85472513126212368"/>
        </c:manualLayout>
      </c:layout>
      <c:lineChart>
        <c:grouping val="standard"/>
        <c:varyColors val="0"/>
        <c:ser>
          <c:idx val="0"/>
          <c:order val="0"/>
          <c:tx>
            <c:strRef>
              <c:f>Sheet1!$B$1</c:f>
              <c:strCache>
                <c:ptCount val="1"/>
                <c:pt idx="0">
                  <c:v>American Indian/Alaska Native</c:v>
                </c:pt>
              </c:strCache>
            </c:strRef>
          </c:tx>
          <c:spPr>
            <a:ln w="31750">
              <a:solidFill>
                <a:srgbClr val="A87FE5"/>
              </a:solidFill>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0.0</c:formatCode>
                <c:ptCount val="11"/>
                <c:pt idx="0">
                  <c:v>5.7680912690000001</c:v>
                </c:pt>
                <c:pt idx="1">
                  <c:v>5.8028101190000001</c:v>
                </c:pt>
                <c:pt idx="2">
                  <c:v>5.3241666070000004</c:v>
                </c:pt>
                <c:pt idx="3">
                  <c:v>5.0246420369999996</c:v>
                </c:pt>
                <c:pt idx="4">
                  <c:v>6.1277694880000002</c:v>
                </c:pt>
                <c:pt idx="5">
                  <c:v>4.6155576180000004</c:v>
                </c:pt>
                <c:pt idx="6">
                  <c:v>3.8781364429999998</c:v>
                </c:pt>
                <c:pt idx="7">
                  <c:v>4.2733943449999998</c:v>
                </c:pt>
                <c:pt idx="8">
                  <c:v>3.343832693</c:v>
                </c:pt>
                <c:pt idx="9">
                  <c:v>3.1498214619999998</c:v>
                </c:pt>
                <c:pt idx="10">
                  <c:v>3.548245535</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0.0</c:formatCode>
                <c:ptCount val="11"/>
                <c:pt idx="0">
                  <c:v>20.702951181</c:v>
                </c:pt>
                <c:pt idx="1">
                  <c:v>19.347157803000002</c:v>
                </c:pt>
                <c:pt idx="2">
                  <c:v>19.089256801000001</c:v>
                </c:pt>
                <c:pt idx="3">
                  <c:v>18.408593510999999</c:v>
                </c:pt>
                <c:pt idx="4">
                  <c:v>19.037762717</c:v>
                </c:pt>
                <c:pt idx="5">
                  <c:v>17.960906066</c:v>
                </c:pt>
                <c:pt idx="6">
                  <c:v>17.816967475999999</c:v>
                </c:pt>
                <c:pt idx="7">
                  <c:v>17.150427617999998</c:v>
                </c:pt>
                <c:pt idx="8">
                  <c:v>16.587042919000002</c:v>
                </c:pt>
                <c:pt idx="9">
                  <c:v>13.24184324</c:v>
                </c:pt>
                <c:pt idx="10">
                  <c:v>14.396089871999999</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w="31750">
              <a:solidFill>
                <a:srgbClr val="259393"/>
              </a:solidFill>
              <a:prstDash val="dash"/>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0.0</c:formatCode>
                <c:ptCount val="11"/>
                <c:pt idx="0">
                  <c:v>6.2473984910000002</c:v>
                </c:pt>
                <c:pt idx="1">
                  <c:v>5.7915348760000001</c:v>
                </c:pt>
                <c:pt idx="2">
                  <c:v>5.3338796530000003</c:v>
                </c:pt>
                <c:pt idx="3">
                  <c:v>5.0859072779999996</c:v>
                </c:pt>
                <c:pt idx="4">
                  <c:v>5.0103164119999999</c:v>
                </c:pt>
                <c:pt idx="5">
                  <c:v>4.9322360459999999</c:v>
                </c:pt>
                <c:pt idx="6">
                  <c:v>4.7032789050000003</c:v>
                </c:pt>
                <c:pt idx="7">
                  <c:v>4.3937753820000003</c:v>
                </c:pt>
                <c:pt idx="8">
                  <c:v>4.2508122970000004</c:v>
                </c:pt>
                <c:pt idx="9">
                  <c:v>3.3864113159999998</c:v>
                </c:pt>
                <c:pt idx="10">
                  <c:v>3.3923785579999999</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spPr>
            <a:ln w="31750">
              <a:solidFill>
                <a:srgbClr val="78B832"/>
              </a:solidFill>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0.0</c:formatCode>
                <c:ptCount val="11"/>
                <c:pt idx="0">
                  <c:v>15.837108496000001</c:v>
                </c:pt>
                <c:pt idx="1">
                  <c:v>12.430104566000001</c:v>
                </c:pt>
                <c:pt idx="2">
                  <c:v>11.589044987999999</c:v>
                </c:pt>
                <c:pt idx="3">
                  <c:v>16.672193529000001</c:v>
                </c:pt>
                <c:pt idx="4">
                  <c:v>18.116396953999999</c:v>
                </c:pt>
                <c:pt idx="5">
                  <c:v>13.333941548</c:v>
                </c:pt>
                <c:pt idx="6">
                  <c:v>18.889308651</c:v>
                </c:pt>
                <c:pt idx="7">
                  <c:v>18.867733817000001</c:v>
                </c:pt>
                <c:pt idx="8">
                  <c:v>17.38053777</c:v>
                </c:pt>
                <c:pt idx="9">
                  <c:v>18.918355170000002</c:v>
                </c:pt>
                <c:pt idx="10">
                  <c:v>18.363390744</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w="31750">
              <a:solidFill>
                <a:srgbClr val="EA865A"/>
              </a:solidFill>
              <a:prstDash val="dash"/>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Sheet1!$F$2:$F$12</c:f>
              <c:numCache>
                <c:formatCode>0.0</c:formatCode>
                <c:ptCount val="11"/>
                <c:pt idx="0">
                  <c:v>0.82732114999999995</c:v>
                </c:pt>
                <c:pt idx="1">
                  <c:v>0.78666172599999995</c:v>
                </c:pt>
                <c:pt idx="2">
                  <c:v>0.71156383999999995</c:v>
                </c:pt>
                <c:pt idx="3">
                  <c:v>0.62419777300000001</c:v>
                </c:pt>
                <c:pt idx="4">
                  <c:v>0.62354206599999995</c:v>
                </c:pt>
                <c:pt idx="5">
                  <c:v>0.60375529100000003</c:v>
                </c:pt>
                <c:pt idx="6">
                  <c:v>0.53337156500000005</c:v>
                </c:pt>
                <c:pt idx="7">
                  <c:v>0.54012755099999998</c:v>
                </c:pt>
                <c:pt idx="8">
                  <c:v>0.51050510800000004</c:v>
                </c:pt>
                <c:pt idx="9">
                  <c:v>0.39299562599999999</c:v>
                </c:pt>
                <c:pt idx="10">
                  <c:v>0.44911069999999997</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w="31750">
              <a:solidFill>
                <a:srgbClr val="005DAA"/>
              </a:solidFill>
              <a:prstDash val="solid"/>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Sheet1!$G$2:$G$12</c:f>
              <c:numCache>
                <c:formatCode>0.0</c:formatCode>
                <c:ptCount val="11"/>
                <c:pt idx="0">
                  <c:v>0.92539103300000003</c:v>
                </c:pt>
                <c:pt idx="1">
                  <c:v>0.91301339599999998</c:v>
                </c:pt>
                <c:pt idx="2">
                  <c:v>0.75622177400000001</c:v>
                </c:pt>
                <c:pt idx="3">
                  <c:v>1.2167300379999999</c:v>
                </c:pt>
                <c:pt idx="4">
                  <c:v>0.68078864400000005</c:v>
                </c:pt>
                <c:pt idx="5">
                  <c:v>0.82233690199999998</c:v>
                </c:pt>
                <c:pt idx="6">
                  <c:v>0.81379801699999998</c:v>
                </c:pt>
                <c:pt idx="7">
                  <c:v>0.79250286700000006</c:v>
                </c:pt>
                <c:pt idx="8">
                  <c:v>0.88122473400000001</c:v>
                </c:pt>
                <c:pt idx="9">
                  <c:v>0.62972242599999995</c:v>
                </c:pt>
                <c:pt idx="10">
                  <c:v>1.014033323</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spPr>
            <a:ln w="31750">
              <a:solidFill>
                <a:srgbClr val="A22474"/>
              </a:solidFill>
              <a:prstDash val="solid"/>
            </a:ln>
          </c:spPr>
          <c:marker>
            <c:symbol val="none"/>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Sheet1!$H$2:$H$12</c:f>
              <c:numCache>
                <c:formatCode>0.0</c:formatCode>
                <c:ptCount val="11"/>
                <c:pt idx="0">
                  <c:v>5.7906686220000001</c:v>
                </c:pt>
                <c:pt idx="1">
                  <c:v>5.271497439</c:v>
                </c:pt>
                <c:pt idx="2">
                  <c:v>4.9938031949999999</c:v>
                </c:pt>
                <c:pt idx="3">
                  <c:v>5.0037671039999996</c:v>
                </c:pt>
                <c:pt idx="4">
                  <c:v>4.8112768629999998</c:v>
                </c:pt>
                <c:pt idx="5">
                  <c:v>4.5212149459999997</c:v>
                </c:pt>
                <c:pt idx="6">
                  <c:v>4.3713635860000002</c:v>
                </c:pt>
                <c:pt idx="7">
                  <c:v>4.4123953130000002</c:v>
                </c:pt>
                <c:pt idx="8">
                  <c:v>4.4549670619999997</c:v>
                </c:pt>
                <c:pt idx="9">
                  <c:v>3.4454262020000002</c:v>
                </c:pt>
                <c:pt idx="10">
                  <c:v>3.8469492669999998</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tickLblSkip val="2"/>
        <c:noMultiLvlLbl val="0"/>
      </c:catAx>
      <c:valAx>
        <c:axId val="284716600"/>
        <c:scaling>
          <c:orientation val="minMax"/>
          <c:max val="25"/>
        </c:scaling>
        <c:delete val="0"/>
        <c:axPos val="l"/>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007741875892"/>
          <c:y val="0.10691792404234625"/>
          <c:w val="0.87898001696649719"/>
          <c:h val="0.79686186272057824"/>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c:formatCode>
                <c:ptCount val="11"/>
                <c:pt idx="0">
                  <c:v>131</c:v>
                </c:pt>
                <c:pt idx="1">
                  <c:v>122</c:v>
                </c:pt>
                <c:pt idx="2">
                  <c:v>154</c:v>
                </c:pt>
                <c:pt idx="3">
                  <c:v>138</c:v>
                </c:pt>
                <c:pt idx="4">
                  <c:v>138</c:v>
                </c:pt>
                <c:pt idx="5">
                  <c:v>145</c:v>
                </c:pt>
                <c:pt idx="6">
                  <c:v>128</c:v>
                </c:pt>
                <c:pt idx="7">
                  <c:v>135</c:v>
                </c:pt>
                <c:pt idx="8">
                  <c:v>113</c:v>
                </c:pt>
                <c:pt idx="9">
                  <c:v>96</c:v>
                </c:pt>
                <c:pt idx="10">
                  <c:v>124</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#,##0</c:formatCode>
                <c:ptCount val="11"/>
                <c:pt idx="0">
                  <c:v>763</c:v>
                </c:pt>
                <c:pt idx="1">
                  <c:v>692</c:v>
                </c:pt>
                <c:pt idx="2">
                  <c:v>657</c:v>
                </c:pt>
                <c:pt idx="3">
                  <c:v>651</c:v>
                </c:pt>
                <c:pt idx="4">
                  <c:v>660</c:v>
                </c:pt>
                <c:pt idx="5">
                  <c:v>599</c:v>
                </c:pt>
                <c:pt idx="6">
                  <c:v>580</c:v>
                </c:pt>
                <c:pt idx="7">
                  <c:v>582</c:v>
                </c:pt>
                <c:pt idx="8">
                  <c:v>608</c:v>
                </c:pt>
                <c:pt idx="9">
                  <c:v>474</c:v>
                </c:pt>
                <c:pt idx="10">
                  <c:v>543</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#,##0</c:formatCode>
                <c:ptCount val="11"/>
                <c:pt idx="0">
                  <c:v>1533</c:v>
                </c:pt>
                <c:pt idx="1">
                  <c:v>1348</c:v>
                </c:pt>
                <c:pt idx="2">
                  <c:v>1251</c:v>
                </c:pt>
                <c:pt idx="3">
                  <c:v>1183</c:v>
                </c:pt>
                <c:pt idx="4">
                  <c:v>1142</c:v>
                </c:pt>
                <c:pt idx="5">
                  <c:v>1071</c:v>
                </c:pt>
                <c:pt idx="6">
                  <c:v>1005</c:v>
                </c:pt>
                <c:pt idx="7">
                  <c:v>949</c:v>
                </c:pt>
                <c:pt idx="8">
                  <c:v>911</c:v>
                </c:pt>
                <c:pt idx="9">
                  <c:v>731</c:v>
                </c:pt>
                <c:pt idx="10">
                  <c:v>758</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EA865A"/>
            </a:solidFill>
            <a:ln w="19050">
              <a:noFill/>
            </a:ln>
            <a:effectLst/>
          </c:spPr>
          <c:invertIfNegative val="0"/>
          <c:val>
            <c:numRef>
              <c:f>Sheet1!$F$2:$F$12</c:f>
              <c:numCache>
                <c:formatCode>#,##0</c:formatCode>
                <c:ptCount val="11"/>
                <c:pt idx="0">
                  <c:v>1306</c:v>
                </c:pt>
                <c:pt idx="1">
                  <c:v>1257</c:v>
                </c:pt>
                <c:pt idx="2">
                  <c:v>1084</c:v>
                </c:pt>
                <c:pt idx="3">
                  <c:v>958</c:v>
                </c:pt>
                <c:pt idx="4">
                  <c:v>978</c:v>
                </c:pt>
                <c:pt idx="5">
                  <c:v>913</c:v>
                </c:pt>
                <c:pt idx="6">
                  <c:v>791</c:v>
                </c:pt>
                <c:pt idx="7">
                  <c:v>806</c:v>
                </c:pt>
                <c:pt idx="8">
                  <c:v>754</c:v>
                </c:pt>
                <c:pt idx="9">
                  <c:v>565</c:v>
                </c:pt>
                <c:pt idx="10">
                  <c:v>639</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Sheet1!$G$2:$G$12</c:f>
              <c:numCache>
                <c:formatCode>General</c:formatCode>
                <c:ptCount val="11"/>
                <c:pt idx="0">
                  <c:v>130</c:v>
                </c:pt>
                <c:pt idx="1">
                  <c:v>133</c:v>
                </c:pt>
                <c:pt idx="2">
                  <c:v>122</c:v>
                </c:pt>
                <c:pt idx="3">
                  <c:v>118</c:v>
                </c:pt>
                <c:pt idx="4">
                  <c:v>144</c:v>
                </c:pt>
                <c:pt idx="5">
                  <c:v>110</c:v>
                </c:pt>
                <c:pt idx="6">
                  <c:v>91</c:v>
                </c:pt>
                <c:pt idx="7">
                  <c:v>101</c:v>
                </c:pt>
                <c:pt idx="8">
                  <c:v>79</c:v>
                </c:pt>
                <c:pt idx="9">
                  <c:v>77</c:v>
                </c:pt>
                <c:pt idx="10" formatCode="0">
                  <c:v>86</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Sheet1!$H$2:$H$12</c:f>
              <c:numCache>
                <c:formatCode>General</c:formatCode>
                <c:ptCount val="11"/>
                <c:pt idx="0">
                  <c:v>24</c:v>
                </c:pt>
                <c:pt idx="1">
                  <c:v>19</c:v>
                </c:pt>
                <c:pt idx="2">
                  <c:v>16</c:v>
                </c:pt>
                <c:pt idx="3">
                  <c:v>35</c:v>
                </c:pt>
                <c:pt idx="4">
                  <c:v>39</c:v>
                </c:pt>
                <c:pt idx="5">
                  <c:v>29</c:v>
                </c:pt>
                <c:pt idx="6">
                  <c:v>41</c:v>
                </c:pt>
                <c:pt idx="7">
                  <c:v>39</c:v>
                </c:pt>
                <c:pt idx="8">
                  <c:v>26</c:v>
                </c:pt>
                <c:pt idx="9">
                  <c:v>42</c:v>
                </c:pt>
                <c:pt idx="10" formatCode="0">
                  <c:v>44</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rgbClr val="005DAA"/>
            </a:solidFill>
            <a:ln w="19050">
              <a:noFill/>
            </a:ln>
            <a:effectLst/>
          </c:spPr>
          <c:invertIfNegative val="0"/>
          <c:val>
            <c:numRef>
              <c:f>Sheet1!$I$2:$I$12</c:f>
              <c:numCache>
                <c:formatCode>General</c:formatCode>
                <c:ptCount val="11"/>
                <c:pt idx="0">
                  <c:v>24</c:v>
                </c:pt>
                <c:pt idx="1">
                  <c:v>21</c:v>
                </c:pt>
                <c:pt idx="2">
                  <c:v>22</c:v>
                </c:pt>
                <c:pt idx="3">
                  <c:v>25</c:v>
                </c:pt>
                <c:pt idx="4">
                  <c:v>22</c:v>
                </c:pt>
                <c:pt idx="5">
                  <c:v>13</c:v>
                </c:pt>
                <c:pt idx="6">
                  <c:v>19</c:v>
                </c:pt>
                <c:pt idx="7">
                  <c:v>24</c:v>
                </c:pt>
                <c:pt idx="8">
                  <c:v>20</c:v>
                </c:pt>
                <c:pt idx="9">
                  <c:v>18</c:v>
                </c:pt>
                <c:pt idx="10" formatCode="0">
                  <c:v>22</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tickLblSkip val="2"/>
        <c:noMultiLvlLbl val="0"/>
      </c:catAx>
      <c:valAx>
        <c:axId val="531145288"/>
        <c:scaling>
          <c:orientation val="minMax"/>
          <c:max val="4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31850798548379E-2"/>
          <c:y val="3.1472204112531099E-2"/>
          <c:w val="0.914772459001993"/>
          <c:h val="0.86596775640557266"/>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Sheet1!$B$2:$B$28</c:f>
              <c:numCache>
                <c:formatCode>0.0</c:formatCode>
                <c:ptCount val="11"/>
                <c:pt idx="0">
                  <c:v>6.6213191199999999</c:v>
                </c:pt>
                <c:pt idx="1">
                  <c:v>6.1942286559999999</c:v>
                </c:pt>
                <c:pt idx="2">
                  <c:v>5.5699445790000004</c:v>
                </c:pt>
                <c:pt idx="3">
                  <c:v>5.2305984690000003</c:v>
                </c:pt>
                <c:pt idx="4">
                  <c:v>6.9666081760000003</c:v>
                </c:pt>
                <c:pt idx="5">
                  <c:v>5.0546871189999996</c:v>
                </c:pt>
                <c:pt idx="6">
                  <c:v>3.8064244920000001</c:v>
                </c:pt>
                <c:pt idx="7">
                  <c:v>3.949890361</c:v>
                </c:pt>
                <c:pt idx="8">
                  <c:v>3.3547043570000001</c:v>
                </c:pt>
                <c:pt idx="9">
                  <c:v>3.495219493</c:v>
                </c:pt>
                <c:pt idx="10">
                  <c:v>3.807253792</c:v>
                </c:pt>
              </c:numCache>
            </c:numRef>
          </c:val>
          <c:smooth val="0"/>
          <c:extLst>
            <c:ext xmlns:c16="http://schemas.microsoft.com/office/drawing/2014/chart" uri="{C3380CC4-5D6E-409C-BE32-E72D297353CC}">
              <c16:uniqueId val="{00000000-AE98-40AE-AF5D-2A06A42B41C8}"/>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Sheet1!$C$2:$C$28</c:f>
              <c:numCache>
                <c:formatCode>0.0</c:formatCode>
                <c:ptCount val="11"/>
                <c:pt idx="0">
                  <c:v>2.4375330970000002</c:v>
                </c:pt>
                <c:pt idx="1">
                  <c:v>2.0725568170000002</c:v>
                </c:pt>
                <c:pt idx="2">
                  <c:v>2.482589231</c:v>
                </c:pt>
                <c:pt idx="3">
                  <c:v>2.1162245880000001</c:v>
                </c:pt>
                <c:pt idx="4">
                  <c:v>2.0890150510000001</c:v>
                </c:pt>
                <c:pt idx="5">
                  <c:v>2.1041477689999999</c:v>
                </c:pt>
                <c:pt idx="6">
                  <c:v>1.840729976</c:v>
                </c:pt>
                <c:pt idx="7">
                  <c:v>1.875647098</c:v>
                </c:pt>
                <c:pt idx="8">
                  <c:v>1.47240901</c:v>
                </c:pt>
                <c:pt idx="9">
                  <c:v>1.1667359209999999</c:v>
                </c:pt>
                <c:pt idx="10">
                  <c:v>1.5186837909999999</c:v>
                </c:pt>
              </c:numCache>
            </c:numRef>
          </c:val>
          <c:smooth val="0"/>
          <c:extLst>
            <c:ext xmlns:c16="http://schemas.microsoft.com/office/drawing/2014/chart" uri="{C3380CC4-5D6E-409C-BE32-E72D297353CC}">
              <c16:uniqueId val="{00000001-AE98-40AE-AF5D-2A06A42B41C8}"/>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Sheet1!$D$2:$D$28</c:f>
              <c:numCache>
                <c:formatCode>0.0</c:formatCode>
                <c:ptCount val="11"/>
                <c:pt idx="0">
                  <c:v>4.5160703609999997</c:v>
                </c:pt>
                <c:pt idx="1">
                  <c:v>3.970282144</c:v>
                </c:pt>
                <c:pt idx="2">
                  <c:v>3.6483702500000001</c:v>
                </c:pt>
                <c:pt idx="3">
                  <c:v>3.408436488</c:v>
                </c:pt>
                <c:pt idx="4">
                  <c:v>3.2649374679999998</c:v>
                </c:pt>
                <c:pt idx="5">
                  <c:v>3.0589672929999998</c:v>
                </c:pt>
                <c:pt idx="6">
                  <c:v>2.8514779209999999</c:v>
                </c:pt>
                <c:pt idx="7">
                  <c:v>2.6678945540000001</c:v>
                </c:pt>
                <c:pt idx="8">
                  <c:v>2.5649730769999999</c:v>
                </c:pt>
                <c:pt idx="9">
                  <c:v>2.0411225599999998</c:v>
                </c:pt>
                <c:pt idx="10">
                  <c:v>2.084281984</c:v>
                </c:pt>
              </c:numCache>
            </c:numRef>
          </c:val>
          <c:smooth val="0"/>
          <c:extLst>
            <c:ext xmlns:c16="http://schemas.microsoft.com/office/drawing/2014/chart" uri="{C3380CC4-5D6E-409C-BE32-E72D297353CC}">
              <c16:uniqueId val="{00000002-AE98-40AE-AF5D-2A06A42B41C8}"/>
            </c:ext>
          </c:extLst>
        </c:ser>
        <c:ser>
          <c:idx val="3"/>
          <c:order val="3"/>
          <c:tx>
            <c:strRef>
              <c:f>Sheet1!$E$1</c:f>
              <c:strCache>
                <c:ptCount val="1"/>
                <c:pt idx="0">
                  <c:v>Multiple</c:v>
                </c:pt>
              </c:strCache>
            </c:strRef>
          </c:tx>
          <c:spPr>
            <a:ln w="31750" cap="rnd">
              <a:solidFill>
                <a:srgbClr val="005DAA"/>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Sheet1!$E$2:$E$28</c:f>
              <c:numCache>
                <c:formatCode>0.0</c:formatCode>
                <c:ptCount val="11"/>
                <c:pt idx="0">
                  <c:v>0.494414252</c:v>
                </c:pt>
                <c:pt idx="1">
                  <c:v>0.36708659599999999</c:v>
                </c:pt>
                <c:pt idx="2">
                  <c:v>0.38312948499999999</c:v>
                </c:pt>
                <c:pt idx="3">
                  <c:v>0.42525902500000001</c:v>
                </c:pt>
                <c:pt idx="4">
                  <c:v>0.36109722300000002</c:v>
                </c:pt>
                <c:pt idx="5">
                  <c:v>0.208654742</c:v>
                </c:pt>
                <c:pt idx="6">
                  <c:v>0.30357562599999999</c:v>
                </c:pt>
                <c:pt idx="7">
                  <c:v>0.385144341</c:v>
                </c:pt>
                <c:pt idx="8">
                  <c:v>0.29828993399999998</c:v>
                </c:pt>
                <c:pt idx="9">
                  <c:v>0.25778584900000001</c:v>
                </c:pt>
                <c:pt idx="10">
                  <c:v>0.32107184300000002</c:v>
                </c:pt>
              </c:numCache>
            </c:numRef>
          </c:val>
          <c:smooth val="0"/>
          <c:extLst>
            <c:ext xmlns:c16="http://schemas.microsoft.com/office/drawing/2014/chart" uri="{C3380CC4-5D6E-409C-BE32-E72D297353CC}">
              <c16:uniqueId val="{00000003-AE98-40AE-AF5D-2A06A42B41C8}"/>
            </c:ext>
          </c:extLst>
        </c:ser>
        <c:ser>
          <c:idx val="4"/>
          <c:order val="4"/>
          <c:tx>
            <c:strRef>
              <c:f>Sheet1!$F$1</c:f>
              <c:strCache>
                <c:ptCount val="1"/>
                <c:pt idx="0">
                  <c:v>Native Hawaiian</c:v>
                </c:pt>
              </c:strCache>
            </c:strRef>
          </c:tx>
          <c:spPr>
            <a:ln w="31750" cap="rnd">
              <a:solidFill>
                <a:srgbClr val="78B832"/>
              </a:solidFill>
              <a:prstDash val="solid"/>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Sheet1!$F$2:$F$28</c:f>
              <c:numCache>
                <c:formatCode>0.0</c:formatCode>
                <c:ptCount val="11"/>
                <c:pt idx="0">
                  <c:v>5.3634520969999997</c:v>
                </c:pt>
                <c:pt idx="1">
                  <c:v>3.131974826</c:v>
                </c:pt>
                <c:pt idx="2">
                  <c:v>2.2283781170000001</c:v>
                </c:pt>
                <c:pt idx="3">
                  <c:v>5.2385642140000002</c:v>
                </c:pt>
                <c:pt idx="4">
                  <c:v>5.6302729669999998</c:v>
                </c:pt>
                <c:pt idx="5">
                  <c:v>3.997507761</c:v>
                </c:pt>
                <c:pt idx="6">
                  <c:v>5.9360327320000001</c:v>
                </c:pt>
                <c:pt idx="7">
                  <c:v>5.1709736020000001</c:v>
                </c:pt>
                <c:pt idx="8">
                  <c:v>3.9216455219999999</c:v>
                </c:pt>
                <c:pt idx="9">
                  <c:v>6.2046469850000001</c:v>
                </c:pt>
                <c:pt idx="10">
                  <c:v>5.7221108870000004</c:v>
                </c:pt>
              </c:numCache>
            </c:numRef>
          </c:val>
          <c:smooth val="0"/>
          <c:extLst>
            <c:ext xmlns:c16="http://schemas.microsoft.com/office/drawing/2014/chart" uri="{C3380CC4-5D6E-409C-BE32-E72D297353CC}">
              <c16:uniqueId val="{00000004-AE98-40AE-AF5D-2A06A42B41C8}"/>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Sheet1!$G$2:$G$28</c:f>
              <c:numCache>
                <c:formatCode>0.0</c:formatCode>
                <c:ptCount val="11"/>
                <c:pt idx="0">
                  <c:v>0.69196169200000002</c:v>
                </c:pt>
                <c:pt idx="1">
                  <c:v>0.67408451000000003</c:v>
                </c:pt>
                <c:pt idx="2">
                  <c:v>0.58006744799999999</c:v>
                </c:pt>
                <c:pt idx="3">
                  <c:v>0.51224620499999995</c:v>
                </c:pt>
                <c:pt idx="4">
                  <c:v>0.52221927999999995</c:v>
                </c:pt>
                <c:pt idx="5">
                  <c:v>0.48754103599999998</c:v>
                </c:pt>
                <c:pt idx="6">
                  <c:v>0.422874054</c:v>
                </c:pt>
                <c:pt idx="7">
                  <c:v>0.43184976899999999</c:v>
                </c:pt>
                <c:pt idx="8">
                  <c:v>0.40460683400000003</c:v>
                </c:pt>
                <c:pt idx="9">
                  <c:v>0.30338915300000002</c:v>
                </c:pt>
                <c:pt idx="10">
                  <c:v>0.344718845</c:v>
                </c:pt>
              </c:numCache>
            </c:numRef>
          </c:val>
          <c:smooth val="0"/>
          <c:extLst>
            <c:ext xmlns:c16="http://schemas.microsoft.com/office/drawing/2014/chart" uri="{C3380CC4-5D6E-409C-BE32-E72D297353CC}">
              <c16:uniqueId val="{00000005-AE98-40AE-AF5D-2A06A42B41C8}"/>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Sheet1!$H$2:$H$28</c:f>
              <c:numCache>
                <c:formatCode>0.0</c:formatCode>
                <c:ptCount val="11"/>
                <c:pt idx="0">
                  <c:v>2.3774020060000001</c:v>
                </c:pt>
                <c:pt idx="1">
                  <c:v>2.0132803770000001</c:v>
                </c:pt>
                <c:pt idx="2">
                  <c:v>1.8625693169999999</c:v>
                </c:pt>
                <c:pt idx="3">
                  <c:v>1.81950067</c:v>
                </c:pt>
                <c:pt idx="4">
                  <c:v>1.819058925</c:v>
                </c:pt>
                <c:pt idx="5">
                  <c:v>1.6040900600000001</c:v>
                </c:pt>
                <c:pt idx="6">
                  <c:v>1.5189175020000001</c:v>
                </c:pt>
                <c:pt idx="7">
                  <c:v>1.467599007</c:v>
                </c:pt>
                <c:pt idx="8">
                  <c:v>1.5173018579999999</c:v>
                </c:pt>
                <c:pt idx="9">
                  <c:v>1.163805416</c:v>
                </c:pt>
                <c:pt idx="10">
                  <c:v>1.331936574</c:v>
                </c:pt>
              </c:numCache>
            </c:numRef>
          </c:val>
          <c:smooth val="0"/>
          <c:extLst>
            <c:ext xmlns:c16="http://schemas.microsoft.com/office/drawing/2014/chart" uri="{C3380CC4-5D6E-409C-BE32-E72D297353CC}">
              <c16:uniqueId val="{00000006-AE98-40AE-AF5D-2A06A42B41C8}"/>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tickLblSkip val="2"/>
        <c:noMultiLvlLbl val="0"/>
      </c:catAx>
      <c:valAx>
        <c:axId val="2069402752"/>
        <c:scaling>
          <c:orientation val="minMax"/>
          <c:max val="7.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1748310030939"/>
          <c:y val="6.9578848888743966E-2"/>
          <c:w val="0.8597032154194324"/>
          <c:h val="0.8147905898278508"/>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c:formatCode>
                <c:ptCount val="11"/>
                <c:pt idx="0">
                  <c:v>3021</c:v>
                </c:pt>
                <c:pt idx="1">
                  <c:v>2918</c:v>
                </c:pt>
                <c:pt idx="2">
                  <c:v>2940</c:v>
                </c:pt>
                <c:pt idx="3">
                  <c:v>2943</c:v>
                </c:pt>
                <c:pt idx="4">
                  <c:v>3156</c:v>
                </c:pt>
                <c:pt idx="5">
                  <c:v>3060</c:v>
                </c:pt>
                <c:pt idx="6">
                  <c:v>3140</c:v>
                </c:pt>
                <c:pt idx="7">
                  <c:v>3076</c:v>
                </c:pt>
                <c:pt idx="8">
                  <c:v>3050</c:v>
                </c:pt>
                <c:pt idx="9">
                  <c:v>2483</c:v>
                </c:pt>
                <c:pt idx="10">
                  <c:v>2706</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#,##0</c:formatCode>
                <c:ptCount val="11"/>
                <c:pt idx="0">
                  <c:v>2236</c:v>
                </c:pt>
                <c:pt idx="1">
                  <c:v>2094</c:v>
                </c:pt>
                <c:pt idx="2">
                  <c:v>2032</c:v>
                </c:pt>
                <c:pt idx="3">
                  <c:v>2097</c:v>
                </c:pt>
                <c:pt idx="4">
                  <c:v>2036</c:v>
                </c:pt>
                <c:pt idx="5">
                  <c:v>1988</c:v>
                </c:pt>
                <c:pt idx="6">
                  <c:v>1969</c:v>
                </c:pt>
                <c:pt idx="7">
                  <c:v>2040</c:v>
                </c:pt>
                <c:pt idx="8">
                  <c:v>2078</c:v>
                </c:pt>
                <c:pt idx="9">
                  <c:v>1648</c:v>
                </c:pt>
                <c:pt idx="10" formatCode="0">
                  <c:v>1845</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#,##0</c:formatCode>
                <c:ptCount val="11"/>
                <c:pt idx="0">
                  <c:v>864</c:v>
                </c:pt>
                <c:pt idx="1">
                  <c:v>897</c:v>
                </c:pt>
                <c:pt idx="2">
                  <c:v>835</c:v>
                </c:pt>
                <c:pt idx="3">
                  <c:v>826</c:v>
                </c:pt>
                <c:pt idx="4">
                  <c:v>856</c:v>
                </c:pt>
                <c:pt idx="5">
                  <c:v>914</c:v>
                </c:pt>
                <c:pt idx="6">
                  <c:v>903</c:v>
                </c:pt>
                <c:pt idx="7">
                  <c:v>848</c:v>
                </c:pt>
                <c:pt idx="8">
                  <c:v>840</c:v>
                </c:pt>
                <c:pt idx="9">
                  <c:v>678</c:v>
                </c:pt>
                <c:pt idx="10">
                  <c:v>662</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EA865A"/>
            </a:solidFill>
            <a:ln w="19050">
              <a:noFill/>
            </a:ln>
            <a:effectLst/>
          </c:spPr>
          <c:invertIfNegative val="0"/>
          <c:val>
            <c:numRef>
              <c:f>Sheet1!$F$2:$F$12</c:f>
              <c:numCache>
                <c:formatCode>#,##0</c:formatCode>
                <c:ptCount val="11"/>
                <c:pt idx="0">
                  <c:v>328</c:v>
                </c:pt>
                <c:pt idx="1">
                  <c:v>298</c:v>
                </c:pt>
                <c:pt idx="2">
                  <c:v>322</c:v>
                </c:pt>
                <c:pt idx="3">
                  <c:v>277</c:v>
                </c:pt>
                <c:pt idx="4">
                  <c:v>256</c:v>
                </c:pt>
                <c:pt idx="5">
                  <c:v>281</c:v>
                </c:pt>
                <c:pt idx="6">
                  <c:v>264</c:v>
                </c:pt>
                <c:pt idx="7">
                  <c:v>261</c:v>
                </c:pt>
                <c:pt idx="8">
                  <c:v>252</c:v>
                </c:pt>
                <c:pt idx="9">
                  <c:v>210</c:v>
                </c:pt>
                <c:pt idx="10" formatCode="0">
                  <c:v>241</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Sheet1!$G$2:$G$12</c:f>
              <c:numCache>
                <c:formatCode>General</c:formatCode>
                <c:ptCount val="11"/>
                <c:pt idx="0">
                  <c:v>2</c:v>
                </c:pt>
                <c:pt idx="1">
                  <c:v>1</c:v>
                </c:pt>
                <c:pt idx="2">
                  <c:v>2</c:v>
                </c:pt>
                <c:pt idx="3">
                  <c:v>0</c:v>
                </c:pt>
                <c:pt idx="4">
                  <c:v>1</c:v>
                </c:pt>
                <c:pt idx="5">
                  <c:v>0</c:v>
                </c:pt>
                <c:pt idx="6">
                  <c:v>2</c:v>
                </c:pt>
                <c:pt idx="7">
                  <c:v>2</c:v>
                </c:pt>
                <c:pt idx="8">
                  <c:v>2</c:v>
                </c:pt>
                <c:pt idx="9">
                  <c:v>0</c:v>
                </c:pt>
                <c:pt idx="10" formatCode="0">
                  <c:v>1</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Sheet1!$H$2:$H$12</c:f>
              <c:numCache>
                <c:formatCode>General</c:formatCode>
                <c:ptCount val="11"/>
                <c:pt idx="0">
                  <c:v>57</c:v>
                </c:pt>
                <c:pt idx="1">
                  <c:v>46</c:v>
                </c:pt>
                <c:pt idx="2">
                  <c:v>46</c:v>
                </c:pt>
                <c:pt idx="3">
                  <c:v>56</c:v>
                </c:pt>
                <c:pt idx="4">
                  <c:v>62</c:v>
                </c:pt>
                <c:pt idx="5">
                  <c:v>47</c:v>
                </c:pt>
                <c:pt idx="6">
                  <c:v>69</c:v>
                </c:pt>
                <c:pt idx="7">
                  <c:v>73</c:v>
                </c:pt>
                <c:pt idx="8">
                  <c:v>79</c:v>
                </c:pt>
                <c:pt idx="9">
                  <c:v>75</c:v>
                </c:pt>
                <c:pt idx="10" formatCode="0">
                  <c:v>71</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rgbClr val="005DAA"/>
            </a:solidFill>
            <a:ln w="19050">
              <a:noFill/>
            </a:ln>
            <a:effectLst/>
          </c:spPr>
          <c:invertIfNegative val="0"/>
          <c:val>
            <c:numRef>
              <c:f>Sheet1!$I$2:$I$12</c:f>
              <c:numCache>
                <c:formatCode>General</c:formatCode>
                <c:ptCount val="11"/>
                <c:pt idx="0">
                  <c:v>30</c:v>
                </c:pt>
                <c:pt idx="1">
                  <c:v>34</c:v>
                </c:pt>
                <c:pt idx="2">
                  <c:v>23</c:v>
                </c:pt>
                <c:pt idx="3">
                  <c:v>53</c:v>
                </c:pt>
                <c:pt idx="4">
                  <c:v>23</c:v>
                </c:pt>
                <c:pt idx="5">
                  <c:v>43</c:v>
                </c:pt>
                <c:pt idx="6">
                  <c:v>38</c:v>
                </c:pt>
                <c:pt idx="7">
                  <c:v>33</c:v>
                </c:pt>
                <c:pt idx="8">
                  <c:v>45</c:v>
                </c:pt>
                <c:pt idx="9">
                  <c:v>30</c:v>
                </c:pt>
                <c:pt idx="10" formatCode="0">
                  <c:v>57</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3"/>
        <c:noMultiLvlLbl val="0"/>
      </c:catAx>
      <c:valAx>
        <c:axId val="531145288"/>
        <c:scaling>
          <c:orientation val="minMax"/>
          <c:max val="7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39173966186921E-2"/>
          <c:y val="3.0294999873022865E-2"/>
          <c:w val="0.90876129184684096"/>
          <c:h val="0.83961934774850155"/>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Sheet1!$B$2:$B$28</c:f>
              <c:numCache>
                <c:formatCode>0.0</c:formatCode>
                <c:ptCount val="11"/>
                <c:pt idx="0">
                  <c:v>6.8509574210000004</c:v>
                </c:pt>
                <c:pt idx="1">
                  <c:v>1.732621803</c:v>
                </c:pt>
                <c:pt idx="2">
                  <c:v>3.0293391500000002</c:v>
                </c:pt>
                <c:pt idx="3">
                  <c:v>0</c:v>
                </c:pt>
                <c:pt idx="4">
                  <c:v>1.8979293589999999</c:v>
                </c:pt>
                <c:pt idx="5">
                  <c:v>0</c:v>
                </c:pt>
                <c:pt idx="6">
                  <c:v>2.876745825</c:v>
                </c:pt>
                <c:pt idx="7">
                  <c:v>3.48693272</c:v>
                </c:pt>
                <c:pt idx="8">
                  <c:v>3.5125926449999998</c:v>
                </c:pt>
                <c:pt idx="9">
                  <c:v>0</c:v>
                </c:pt>
                <c:pt idx="10">
                  <c:v>1.325345915</c:v>
                </c:pt>
              </c:numCache>
            </c:numRef>
          </c:val>
          <c:smooth val="0"/>
          <c:extLst>
            <c:ext xmlns:c16="http://schemas.microsoft.com/office/drawing/2014/chart" uri="{C3380CC4-5D6E-409C-BE32-E72D297353CC}">
              <c16:uniqueId val="{00000000-C303-423E-82E8-0890D632D1F1}"/>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Sheet1!$C$2:$C$28</c:f>
              <c:numCache>
                <c:formatCode>0.0</c:formatCode>
                <c:ptCount val="11"/>
                <c:pt idx="0">
                  <c:v>34.234432087000002</c:v>
                </c:pt>
                <c:pt idx="1">
                  <c:v>30.670987233000002</c:v>
                </c:pt>
                <c:pt idx="2">
                  <c:v>29.951139910999999</c:v>
                </c:pt>
                <c:pt idx="3">
                  <c:v>29.566680852000001</c:v>
                </c:pt>
                <c:pt idx="4">
                  <c:v>29.642943420000002</c:v>
                </c:pt>
                <c:pt idx="5">
                  <c:v>27.277472872000001</c:v>
                </c:pt>
                <c:pt idx="6">
                  <c:v>27.431402928000001</c:v>
                </c:pt>
                <c:pt idx="7">
                  <c:v>26.096000193999998</c:v>
                </c:pt>
                <c:pt idx="8">
                  <c:v>26.176871370000001</c:v>
                </c:pt>
                <c:pt idx="9">
                  <c:v>22.221390921000001</c:v>
                </c:pt>
                <c:pt idx="10">
                  <c:v>23.807669922999999</c:v>
                </c:pt>
              </c:numCache>
            </c:numRef>
          </c:val>
          <c:smooth val="0"/>
          <c:extLst>
            <c:ext xmlns:c16="http://schemas.microsoft.com/office/drawing/2014/chart" uri="{C3380CC4-5D6E-409C-BE32-E72D297353CC}">
              <c16:uniqueId val="{00000001-C303-423E-82E8-0890D632D1F1}"/>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Sheet1!$D$2:$D$28</c:f>
              <c:numCache>
                <c:formatCode>0.0</c:formatCode>
                <c:ptCount val="11"/>
                <c:pt idx="0">
                  <c:v>27.434711578000002</c:v>
                </c:pt>
                <c:pt idx="1">
                  <c:v>27.653878263999999</c:v>
                </c:pt>
                <c:pt idx="2">
                  <c:v>24.513790255</c:v>
                </c:pt>
                <c:pt idx="3">
                  <c:v>23.538544223999999</c:v>
                </c:pt>
                <c:pt idx="4">
                  <c:v>23.140000788999998</c:v>
                </c:pt>
                <c:pt idx="5">
                  <c:v>22.738416904000001</c:v>
                </c:pt>
                <c:pt idx="6">
                  <c:v>22.256964667999998</c:v>
                </c:pt>
                <c:pt idx="7">
                  <c:v>20.361077782999999</c:v>
                </c:pt>
                <c:pt idx="8">
                  <c:v>19.878123438999999</c:v>
                </c:pt>
                <c:pt idx="9">
                  <c:v>15.644180273</c:v>
                </c:pt>
                <c:pt idx="10">
                  <c:v>15.194111661999999</c:v>
                </c:pt>
              </c:numCache>
            </c:numRef>
          </c:val>
          <c:smooth val="0"/>
          <c:extLst>
            <c:ext xmlns:c16="http://schemas.microsoft.com/office/drawing/2014/chart" uri="{C3380CC4-5D6E-409C-BE32-E72D297353CC}">
              <c16:uniqueId val="{00000002-C303-423E-82E8-0890D632D1F1}"/>
            </c:ext>
          </c:extLst>
        </c:ser>
        <c:ser>
          <c:idx val="3"/>
          <c:order val="3"/>
          <c:tx>
            <c:strRef>
              <c:f>Sheet1!$E$1</c:f>
              <c:strCache>
                <c:ptCount val="1"/>
                <c:pt idx="0">
                  <c:v>Multiple</c:v>
                </c:pt>
              </c:strCache>
            </c:strRef>
          </c:tx>
          <c:spPr>
            <a:ln w="31750" cap="rnd">
              <a:solidFill>
                <a:srgbClr val="005DAA"/>
              </a:solidFill>
              <a:round/>
            </a:ln>
            <a:effectLst/>
          </c:spPr>
          <c:marker>
            <c:symbol val="none"/>
          </c:marker>
          <c:dPt>
            <c:idx val="9"/>
            <c:marker>
              <c:symbol val="none"/>
            </c:marker>
            <c:bubble3D val="0"/>
            <c:spPr>
              <a:ln w="31750" cap="rnd">
                <a:solidFill>
                  <a:srgbClr val="005DAA"/>
                </a:solidFill>
                <a:round/>
              </a:ln>
              <a:effectLst/>
            </c:spPr>
            <c:extLst>
              <c:ext xmlns:c16="http://schemas.microsoft.com/office/drawing/2014/chart" uri="{C3380CC4-5D6E-409C-BE32-E72D297353CC}">
                <c16:uniqueId val="{00000004-C303-423E-82E8-0890D632D1F1}"/>
              </c:ext>
            </c:extLst>
          </c:dPt>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Sheet1!$E$2:$E$28</c:f>
              <c:numCache>
                <c:formatCode>0.0</c:formatCode>
                <c:ptCount val="11"/>
                <c:pt idx="0">
                  <c:v>19.905515155</c:v>
                </c:pt>
                <c:pt idx="1">
                  <c:v>21.63565556</c:v>
                </c:pt>
                <c:pt idx="2">
                  <c:v>18.837173113999999</c:v>
                </c:pt>
                <c:pt idx="3">
                  <c:v>43.532542628999998</c:v>
                </c:pt>
                <c:pt idx="4">
                  <c:v>17.348932286</c:v>
                </c:pt>
                <c:pt idx="5">
                  <c:v>37.394881249999997</c:v>
                </c:pt>
                <c:pt idx="6">
                  <c:v>31.907568811000001</c:v>
                </c:pt>
                <c:pt idx="7">
                  <c:v>21.597989424000001</c:v>
                </c:pt>
                <c:pt idx="8">
                  <c:v>23.349089644999999</c:v>
                </c:pt>
                <c:pt idx="9">
                  <c:v>13.771006523</c:v>
                </c:pt>
                <c:pt idx="10">
                  <c:v>30.180766908999999</c:v>
                </c:pt>
              </c:numCache>
            </c:numRef>
          </c:val>
          <c:smooth val="0"/>
          <c:extLst>
            <c:ext xmlns:c16="http://schemas.microsoft.com/office/drawing/2014/chart" uri="{C3380CC4-5D6E-409C-BE32-E72D297353CC}">
              <c16:uniqueId val="{00000005-C303-423E-82E8-0890D632D1F1}"/>
            </c:ext>
          </c:extLst>
        </c:ser>
        <c:ser>
          <c:idx val="4"/>
          <c:order val="4"/>
          <c:tx>
            <c:strRef>
              <c:f>Sheet1!$F$1</c:f>
              <c:strCache>
                <c:ptCount val="1"/>
                <c:pt idx="0">
                  <c:v>Native Hawaiian</c:v>
                </c:pt>
              </c:strCache>
            </c:strRef>
          </c:tx>
          <c:spPr>
            <a:ln w="31750" cap="rnd">
              <a:solidFill>
                <a:srgbClr val="78B832"/>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Sheet1!$F$2:$F$28</c:f>
              <c:numCache>
                <c:formatCode>0.0</c:formatCode>
                <c:ptCount val="11"/>
                <c:pt idx="0">
                  <c:v>27.082115825999999</c:v>
                </c:pt>
                <c:pt idx="1">
                  <c:v>17.054280810000002</c:v>
                </c:pt>
                <c:pt idx="2">
                  <c:v>18.051887402999998</c:v>
                </c:pt>
                <c:pt idx="3">
                  <c:v>24.982378500999999</c:v>
                </c:pt>
                <c:pt idx="4">
                  <c:v>19.200574778</c:v>
                </c:pt>
                <c:pt idx="5">
                  <c:v>13.01275804</c:v>
                </c:pt>
                <c:pt idx="6">
                  <c:v>23.408795601000001</c:v>
                </c:pt>
                <c:pt idx="7">
                  <c:v>24.696119326000002</c:v>
                </c:pt>
                <c:pt idx="8">
                  <c:v>24.474495406999999</c:v>
                </c:pt>
                <c:pt idx="9">
                  <c:v>35.355511452999998</c:v>
                </c:pt>
                <c:pt idx="10">
                  <c:v>22.029712186000001</c:v>
                </c:pt>
              </c:numCache>
            </c:numRef>
          </c:val>
          <c:smooth val="0"/>
          <c:extLst>
            <c:ext xmlns:c16="http://schemas.microsoft.com/office/drawing/2014/chart" uri="{C3380CC4-5D6E-409C-BE32-E72D297353CC}">
              <c16:uniqueId val="{00000006-C303-423E-82E8-0890D632D1F1}"/>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Sheet1!$G$2:$G$28</c:f>
              <c:numCache>
                <c:formatCode>0.0</c:formatCode>
                <c:ptCount val="11"/>
                <c:pt idx="0">
                  <c:v>4.1338484680000001</c:v>
                </c:pt>
                <c:pt idx="1">
                  <c:v>3.7459760609999999</c:v>
                </c:pt>
                <c:pt idx="2">
                  <c:v>4.1543702040000001</c:v>
                </c:pt>
                <c:pt idx="3">
                  <c:v>3.5849771600000002</c:v>
                </c:pt>
                <c:pt idx="4">
                  <c:v>3.3875343240000002</c:v>
                </c:pt>
                <c:pt idx="5">
                  <c:v>3.7085927700000001</c:v>
                </c:pt>
                <c:pt idx="6">
                  <c:v>3.423972633</c:v>
                </c:pt>
                <c:pt idx="7">
                  <c:v>3.2453850559999999</c:v>
                </c:pt>
                <c:pt idx="8">
                  <c:v>3.1353013160000001</c:v>
                </c:pt>
                <c:pt idx="9">
                  <c:v>2.7000728249999999</c:v>
                </c:pt>
                <c:pt idx="10">
                  <c:v>3.0503923550000001</c:v>
                </c:pt>
              </c:numCache>
            </c:numRef>
          </c:val>
          <c:smooth val="0"/>
          <c:extLst>
            <c:ext xmlns:c16="http://schemas.microsoft.com/office/drawing/2014/chart" uri="{C3380CC4-5D6E-409C-BE32-E72D297353CC}">
              <c16:uniqueId val="{00000007-C303-423E-82E8-0890D632D1F1}"/>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Sheet1!$H$2:$H$28</c:f>
              <c:numCache>
                <c:formatCode>0.0</c:formatCode>
                <c:ptCount val="11"/>
                <c:pt idx="0">
                  <c:v>12.264685068</c:v>
                </c:pt>
                <c:pt idx="1">
                  <c:v>11.454896591000001</c:v>
                </c:pt>
                <c:pt idx="2">
                  <c:v>11.142178585</c:v>
                </c:pt>
                <c:pt idx="3">
                  <c:v>11.192512279000001</c:v>
                </c:pt>
                <c:pt idx="4">
                  <c:v>10.387766762</c:v>
                </c:pt>
                <c:pt idx="5">
                  <c:v>10.046092766999999</c:v>
                </c:pt>
                <c:pt idx="6">
                  <c:v>9.9660284459999993</c:v>
                </c:pt>
                <c:pt idx="7">
                  <c:v>10.276897398999999</c:v>
                </c:pt>
                <c:pt idx="8">
                  <c:v>10.251792004</c:v>
                </c:pt>
                <c:pt idx="9">
                  <c:v>8.1555061020000004</c:v>
                </c:pt>
                <c:pt idx="10">
                  <c:v>8.9257059069999993</c:v>
                </c:pt>
              </c:numCache>
            </c:numRef>
          </c:val>
          <c:smooth val="0"/>
          <c:extLst>
            <c:ext xmlns:c16="http://schemas.microsoft.com/office/drawing/2014/chart" uri="{C3380CC4-5D6E-409C-BE32-E72D297353CC}">
              <c16:uniqueId val="{00000008-C303-423E-82E8-0890D632D1F1}"/>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tickLblSkip val="2"/>
        <c:noMultiLvlLbl val="0"/>
      </c:catAx>
      <c:valAx>
        <c:axId val="20694027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2599868486286E-2"/>
          <c:y val="3.7767721493554847E-2"/>
          <c:w val="0.84089750811292163"/>
          <c:h val="0.84998455054229327"/>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c:formatCode>
                <c:ptCount val="29"/>
                <c:pt idx="0">
                  <c:v>25105</c:v>
                </c:pt>
                <c:pt idx="1">
                  <c:v>24207</c:v>
                </c:pt>
                <c:pt idx="2">
                  <c:v>22727</c:v>
                </c:pt>
                <c:pt idx="3">
                  <c:v>21212</c:v>
                </c:pt>
                <c:pt idx="4">
                  <c:v>19753</c:v>
                </c:pt>
                <c:pt idx="5">
                  <c:v>18288</c:v>
                </c:pt>
                <c:pt idx="6">
                  <c:v>17493</c:v>
                </c:pt>
                <c:pt idx="7">
                  <c:v>16306</c:v>
                </c:pt>
                <c:pt idx="8">
                  <c:v>15943</c:v>
                </c:pt>
                <c:pt idx="9">
                  <c:v>15054</c:v>
                </c:pt>
                <c:pt idx="10">
                  <c:v>14832</c:v>
                </c:pt>
                <c:pt idx="11">
                  <c:v>14498</c:v>
                </c:pt>
                <c:pt idx="12">
                  <c:v>14053</c:v>
                </c:pt>
                <c:pt idx="13">
                  <c:v>13720</c:v>
                </c:pt>
                <c:pt idx="14">
                  <c:v>13274</c:v>
                </c:pt>
                <c:pt idx="15">
                  <c:v>12943</c:v>
                </c:pt>
                <c:pt idx="16">
                  <c:v>11494</c:v>
                </c:pt>
                <c:pt idx="17">
                  <c:v>11071</c:v>
                </c:pt>
                <c:pt idx="18">
                  <c:v>10474</c:v>
                </c:pt>
                <c:pt idx="19">
                  <c:v>9923</c:v>
                </c:pt>
                <c:pt idx="20">
                  <c:v>9539</c:v>
                </c:pt>
                <c:pt idx="21">
                  <c:v>9382</c:v>
                </c:pt>
                <c:pt idx="22">
                  <c:v>9538</c:v>
                </c:pt>
                <c:pt idx="23">
                  <c:v>9240</c:v>
                </c:pt>
                <c:pt idx="24">
                  <c:v>9069</c:v>
                </c:pt>
                <c:pt idx="25">
                  <c:v>8998</c:v>
                </c:pt>
                <c:pt idx="26">
                  <c:v>8898</c:v>
                </c:pt>
                <c:pt idx="27">
                  <c:v>7171</c:v>
                </c:pt>
                <c:pt idx="28">
                  <c:v>7882</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0.0</c:formatCode>
                <c:ptCount val="29"/>
                <c:pt idx="0">
                  <c:v>9.6587936219999992</c:v>
                </c:pt>
                <c:pt idx="1">
                  <c:v>9.1997812710000009</c:v>
                </c:pt>
                <c:pt idx="2">
                  <c:v>8.5350522600000005</c:v>
                </c:pt>
                <c:pt idx="3">
                  <c:v>7.8739606809999998</c:v>
                </c:pt>
                <c:pt idx="4">
                  <c:v>7.2449010749999996</c:v>
                </c:pt>
                <c:pt idx="5">
                  <c:v>6.6295914160000002</c:v>
                </c:pt>
                <c:pt idx="6">
                  <c:v>6.2689899179999999</c:v>
                </c:pt>
                <c:pt idx="7">
                  <c:v>5.7789412640000002</c:v>
                </c:pt>
                <c:pt idx="8">
                  <c:v>5.5946445110000003</c:v>
                </c:pt>
                <c:pt idx="9">
                  <c:v>5.2338947930000002</c:v>
                </c:pt>
                <c:pt idx="10">
                  <c:v>5.1125799450000002</c:v>
                </c:pt>
                <c:pt idx="11">
                  <c:v>4.9514131399999997</c:v>
                </c:pt>
                <c:pt idx="12">
                  <c:v>4.755401236</c:v>
                </c:pt>
                <c:pt idx="13">
                  <c:v>4.5981647719999996</c:v>
                </c:pt>
                <c:pt idx="14">
                  <c:v>4.4065819519999998</c:v>
                </c:pt>
                <c:pt idx="15">
                  <c:v>4.2562501880000001</c:v>
                </c:pt>
                <c:pt idx="16">
                  <c:v>3.746762301</c:v>
                </c:pt>
                <c:pt idx="17">
                  <c:v>3.5790586929999999</c:v>
                </c:pt>
                <c:pt idx="18">
                  <c:v>3.3615389260000001</c:v>
                </c:pt>
                <c:pt idx="19">
                  <c:v>3.1614228089999998</c:v>
                </c:pt>
                <c:pt idx="20">
                  <c:v>3.018098336</c:v>
                </c:pt>
                <c:pt idx="21">
                  <c:v>2.9467345630000001</c:v>
                </c:pt>
                <c:pt idx="22">
                  <c:v>2.9737575340000002</c:v>
                </c:pt>
                <c:pt idx="23">
                  <c:v>2.8600457509999999</c:v>
                </c:pt>
                <c:pt idx="24">
                  <c:v>2.789413337</c:v>
                </c:pt>
                <c:pt idx="25">
                  <c:v>2.7530441749999999</c:v>
                </c:pt>
                <c:pt idx="26">
                  <c:v>2.710078663</c:v>
                </c:pt>
                <c:pt idx="27">
                  <c:v>2.1631905389999999</c:v>
                </c:pt>
                <c:pt idx="28">
                  <c:v>2.374856447</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pPr>
                <a:r>
                  <a:rPr lang="en-US" sz="2000"/>
                  <a:t>Year</a:t>
                </a:r>
              </a:p>
            </c:rich>
          </c:tx>
          <c:overlay val="0"/>
        </c:title>
        <c:numFmt formatCode="General" sourceLinked="1"/>
        <c:majorTickMark val="out"/>
        <c:minorTickMark val="out"/>
        <c:tickLblPos val="nextTo"/>
        <c:spPr>
          <a:ln>
            <a:solidFill>
              <a:schemeClr val="tx1">
                <a:lumMod val="85000"/>
                <a:lumOff val="15000"/>
              </a:schemeClr>
            </a:solidFill>
          </a:ln>
        </c:spPr>
        <c:txPr>
          <a:bodyPr rot="0" vert="horz"/>
          <a:lstStyle/>
          <a:p>
            <a:pPr>
              <a:defRPr sz="1600"/>
            </a:pPr>
            <a:endParaRPr lang="en-US"/>
          </a:p>
        </c:txPr>
        <c:crossAx val="196572488"/>
        <c:crosses val="autoZero"/>
        <c:auto val="1"/>
        <c:lblAlgn val="ctr"/>
        <c:lblOffset val="0"/>
        <c:tickLblSkip val="4"/>
        <c:noMultiLvlLbl val="1"/>
      </c:cat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txPr>
        <a:bodyPr/>
        <a:lstStyle/>
        <a:p>
          <a:pPr>
            <a:defRPr>
              <a:solidFill>
                <a:schemeClr val="tx1">
                  <a:lumMod val="85000"/>
                  <a:lumOff val="15000"/>
                </a:schemeClr>
              </a:solidFill>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9912333277731"/>
          <c:y val="3.0294999873022865E-2"/>
          <c:w val="0.61530532323715814"/>
          <c:h val="0.77860363376634967"/>
        </c:manualLayout>
      </c:layout>
      <c:lineChart>
        <c:grouping val="standard"/>
        <c:varyColors val="0"/>
        <c:ser>
          <c:idx val="0"/>
          <c:order val="0"/>
          <c:tx>
            <c:strRef>
              <c:f>Sheet1!$B$2</c:f>
              <c:strCache>
                <c:ptCount val="1"/>
                <c:pt idx="0">
                  <c:v>AI/AN</c:v>
                </c:pt>
              </c:strCache>
            </c:strRef>
          </c:tx>
          <c:spPr>
            <a:ln w="38100" cap="rnd">
              <a:noFill/>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Sheet1!$B$3:$B$29</c:f>
              <c:numCache>
                <c:formatCode>0.0</c:formatCode>
                <c:ptCount val="11"/>
                <c:pt idx="0">
                  <c:v>6.9</c:v>
                </c:pt>
                <c:pt idx="1">
                  <c:v>1.7</c:v>
                </c:pt>
                <c:pt idx="2">
                  <c:v>3</c:v>
                </c:pt>
                <c:pt idx="3">
                  <c:v>0</c:v>
                </c:pt>
                <c:pt idx="4">
                  <c:v>1.9</c:v>
                </c:pt>
                <c:pt idx="5">
                  <c:v>0</c:v>
                </c:pt>
                <c:pt idx="6">
                  <c:v>2.9</c:v>
                </c:pt>
                <c:pt idx="7">
                  <c:v>3.5</c:v>
                </c:pt>
                <c:pt idx="8">
                  <c:v>3.5</c:v>
                </c:pt>
                <c:pt idx="9">
                  <c:v>0</c:v>
                </c:pt>
                <c:pt idx="10" formatCode="General">
                  <c:v>1.3</c:v>
                </c:pt>
              </c:numCache>
            </c:numRef>
          </c:val>
          <c:smooth val="0"/>
          <c:extLst>
            <c:ext xmlns:c16="http://schemas.microsoft.com/office/drawing/2014/chart" uri="{C3380CC4-5D6E-409C-BE32-E72D297353CC}">
              <c16:uniqueId val="{00000000-41CE-4B3E-A50A-C8E9215C780B}"/>
            </c:ext>
          </c:extLst>
        </c:ser>
        <c:ser>
          <c:idx val="1"/>
          <c:order val="1"/>
          <c:tx>
            <c:strRef>
              <c:f>Sheet1!$C$2</c:f>
              <c:strCache>
                <c:ptCount val="1"/>
                <c:pt idx="0">
                  <c:v>Asian</c:v>
                </c:pt>
              </c:strCache>
            </c:strRef>
          </c:tx>
          <c:spPr>
            <a:ln w="31750" cap="rnd">
              <a:solidFill>
                <a:srgbClr val="4BA9FF"/>
              </a:solidFill>
              <a:prstDash val="dash"/>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Sheet1!$C$3:$C$29</c:f>
              <c:numCache>
                <c:formatCode>0.0</c:formatCode>
                <c:ptCount val="11"/>
                <c:pt idx="0">
                  <c:v>34.200000000000003</c:v>
                </c:pt>
                <c:pt idx="1">
                  <c:v>30.7</c:v>
                </c:pt>
                <c:pt idx="2">
                  <c:v>30</c:v>
                </c:pt>
                <c:pt idx="3">
                  <c:v>29.6</c:v>
                </c:pt>
                <c:pt idx="4">
                  <c:v>29.6</c:v>
                </c:pt>
                <c:pt idx="5">
                  <c:v>27.3</c:v>
                </c:pt>
                <c:pt idx="6">
                  <c:v>27.4</c:v>
                </c:pt>
                <c:pt idx="7">
                  <c:v>26.1</c:v>
                </c:pt>
                <c:pt idx="8">
                  <c:v>26.2</c:v>
                </c:pt>
                <c:pt idx="9">
                  <c:v>22.2</c:v>
                </c:pt>
                <c:pt idx="10" formatCode="General">
                  <c:v>23.8</c:v>
                </c:pt>
              </c:numCache>
            </c:numRef>
          </c:val>
          <c:smooth val="0"/>
          <c:extLst>
            <c:ext xmlns:c16="http://schemas.microsoft.com/office/drawing/2014/chart" uri="{C3380CC4-5D6E-409C-BE32-E72D297353CC}">
              <c16:uniqueId val="{00000001-41CE-4B3E-A50A-C8E9215C780B}"/>
            </c:ext>
          </c:extLst>
        </c:ser>
        <c:ser>
          <c:idx val="2"/>
          <c:order val="2"/>
          <c:tx>
            <c:strRef>
              <c:f>Sheet1!$D$2</c:f>
              <c:strCache>
                <c:ptCount val="1"/>
                <c:pt idx="0">
                  <c:v>Black</c:v>
                </c:pt>
              </c:strCache>
            </c:strRef>
          </c:tx>
          <c:spPr>
            <a:ln w="31750" cap="rnd">
              <a:solidFill>
                <a:srgbClr val="259393"/>
              </a:solidFill>
              <a:prstDash val="dash"/>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Sheet1!$D$3:$D$29</c:f>
              <c:numCache>
                <c:formatCode>0.0</c:formatCode>
                <c:ptCount val="11"/>
                <c:pt idx="0">
                  <c:v>27.4</c:v>
                </c:pt>
                <c:pt idx="1">
                  <c:v>27.7</c:v>
                </c:pt>
                <c:pt idx="2">
                  <c:v>24.5</c:v>
                </c:pt>
                <c:pt idx="3">
                  <c:v>23.5</c:v>
                </c:pt>
                <c:pt idx="4">
                  <c:v>23.1</c:v>
                </c:pt>
                <c:pt idx="5">
                  <c:v>22.7</c:v>
                </c:pt>
                <c:pt idx="6">
                  <c:v>22.3</c:v>
                </c:pt>
                <c:pt idx="7">
                  <c:v>20.399999999999999</c:v>
                </c:pt>
                <c:pt idx="8">
                  <c:v>19.899999999999999</c:v>
                </c:pt>
                <c:pt idx="9">
                  <c:v>15.6</c:v>
                </c:pt>
                <c:pt idx="10" formatCode="General">
                  <c:v>15.2</c:v>
                </c:pt>
              </c:numCache>
            </c:numRef>
          </c:val>
          <c:smooth val="0"/>
          <c:extLst>
            <c:ext xmlns:c16="http://schemas.microsoft.com/office/drawing/2014/chart" uri="{C3380CC4-5D6E-409C-BE32-E72D297353CC}">
              <c16:uniqueId val="{00000002-41CE-4B3E-A50A-C8E9215C780B}"/>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Sheet1!$E$3:$E$29</c:f>
              <c:numCache>
                <c:formatCode>0.0</c:formatCode>
                <c:ptCount val="11"/>
                <c:pt idx="0">
                  <c:v>19.899999999999999</c:v>
                </c:pt>
                <c:pt idx="1">
                  <c:v>21.6</c:v>
                </c:pt>
                <c:pt idx="2">
                  <c:v>18.8</c:v>
                </c:pt>
                <c:pt idx="3">
                  <c:v>43.5</c:v>
                </c:pt>
                <c:pt idx="4">
                  <c:v>17.3</c:v>
                </c:pt>
                <c:pt idx="5">
                  <c:v>37.4</c:v>
                </c:pt>
                <c:pt idx="6">
                  <c:v>31.9</c:v>
                </c:pt>
                <c:pt idx="7">
                  <c:v>21.6</c:v>
                </c:pt>
                <c:pt idx="8">
                  <c:v>23.3</c:v>
                </c:pt>
                <c:pt idx="9">
                  <c:v>13.8</c:v>
                </c:pt>
                <c:pt idx="10" formatCode="General">
                  <c:v>30.2</c:v>
                </c:pt>
              </c:numCache>
            </c:numRef>
          </c:val>
          <c:smooth val="0"/>
          <c:extLst>
            <c:ext xmlns:c16="http://schemas.microsoft.com/office/drawing/2014/chart" uri="{C3380CC4-5D6E-409C-BE32-E72D297353CC}">
              <c16:uniqueId val="{00000003-41CE-4B3E-A50A-C8E9215C780B}"/>
            </c:ext>
          </c:extLst>
        </c:ser>
        <c:ser>
          <c:idx val="4"/>
          <c:order val="4"/>
          <c:tx>
            <c:strRef>
              <c:f>Sheet1!$F$2</c:f>
              <c:strCache>
                <c:ptCount val="1"/>
                <c:pt idx="0">
                  <c:v>NHOPI</c:v>
                </c:pt>
              </c:strCache>
            </c:strRef>
          </c:tx>
          <c:spPr>
            <a:ln w="31750" cap="rnd">
              <a:solidFill>
                <a:srgbClr val="78B832"/>
              </a:solidFill>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Sheet1!$F$3:$F$29</c:f>
              <c:numCache>
                <c:formatCode>0.0</c:formatCode>
                <c:ptCount val="11"/>
                <c:pt idx="0">
                  <c:v>27.1</c:v>
                </c:pt>
                <c:pt idx="1">
                  <c:v>17.100000000000001</c:v>
                </c:pt>
                <c:pt idx="2">
                  <c:v>18.100000000000001</c:v>
                </c:pt>
                <c:pt idx="3">
                  <c:v>25</c:v>
                </c:pt>
                <c:pt idx="4">
                  <c:v>19.2</c:v>
                </c:pt>
                <c:pt idx="5">
                  <c:v>13</c:v>
                </c:pt>
                <c:pt idx="6">
                  <c:v>23.4</c:v>
                </c:pt>
                <c:pt idx="7">
                  <c:v>24.7</c:v>
                </c:pt>
                <c:pt idx="8">
                  <c:v>24.5</c:v>
                </c:pt>
                <c:pt idx="9">
                  <c:v>35.4</c:v>
                </c:pt>
                <c:pt idx="10" formatCode="General">
                  <c:v>22</c:v>
                </c:pt>
              </c:numCache>
            </c:numRef>
          </c:val>
          <c:smooth val="0"/>
          <c:extLst>
            <c:ext xmlns:c16="http://schemas.microsoft.com/office/drawing/2014/chart" uri="{C3380CC4-5D6E-409C-BE32-E72D297353CC}">
              <c16:uniqueId val="{00000004-41CE-4B3E-A50A-C8E9215C780B}"/>
            </c:ext>
          </c:extLst>
        </c:ser>
        <c:ser>
          <c:idx val="5"/>
          <c:order val="5"/>
          <c:tx>
            <c:strRef>
              <c:f>Sheet1!$G$2</c:f>
              <c:strCache>
                <c:ptCount val="1"/>
                <c:pt idx="0">
                  <c:v>White</c:v>
                </c:pt>
              </c:strCache>
            </c:strRef>
          </c:tx>
          <c:spPr>
            <a:ln w="31750" cap="rnd">
              <a:solidFill>
                <a:srgbClr val="EA865A"/>
              </a:solidFill>
              <a:prstDash val="dash"/>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Sheet1!$G$3:$G$29</c:f>
              <c:numCache>
                <c:formatCode>0.0</c:formatCode>
                <c:ptCount val="11"/>
                <c:pt idx="0">
                  <c:v>4.0999999999999996</c:v>
                </c:pt>
                <c:pt idx="1">
                  <c:v>3.7</c:v>
                </c:pt>
                <c:pt idx="2">
                  <c:v>4.2</c:v>
                </c:pt>
                <c:pt idx="3">
                  <c:v>3.6</c:v>
                </c:pt>
                <c:pt idx="4">
                  <c:v>3.4</c:v>
                </c:pt>
                <c:pt idx="5">
                  <c:v>3.7</c:v>
                </c:pt>
                <c:pt idx="6">
                  <c:v>3.4</c:v>
                </c:pt>
                <c:pt idx="7">
                  <c:v>3.2</c:v>
                </c:pt>
                <c:pt idx="8">
                  <c:v>3.1</c:v>
                </c:pt>
                <c:pt idx="9">
                  <c:v>2.7</c:v>
                </c:pt>
                <c:pt idx="10" formatCode="General">
                  <c:v>3.1</c:v>
                </c:pt>
              </c:numCache>
            </c:numRef>
          </c:val>
          <c:smooth val="0"/>
          <c:extLst>
            <c:ext xmlns:c16="http://schemas.microsoft.com/office/drawing/2014/chart" uri="{C3380CC4-5D6E-409C-BE32-E72D297353CC}">
              <c16:uniqueId val="{00000005-41CE-4B3E-A50A-C8E9215C780B}"/>
            </c:ext>
          </c:extLst>
        </c:ser>
        <c:ser>
          <c:idx val="6"/>
          <c:order val="6"/>
          <c:tx>
            <c:strRef>
              <c:f>Sheet1!$H$2</c:f>
              <c:strCache>
                <c:ptCount val="1"/>
                <c:pt idx="0">
                  <c:v>Hispanic</c:v>
                </c:pt>
              </c:strCache>
            </c:strRef>
          </c:tx>
          <c:spPr>
            <a:ln w="31750" cap="rnd">
              <a:solidFill>
                <a:srgbClr val="A22474"/>
              </a:solidFill>
              <a:round/>
            </a:ln>
            <a:effectLst/>
          </c:spPr>
          <c:marker>
            <c:symbol val="none"/>
          </c:marker>
          <c:cat>
            <c:numRef>
              <c:f>Sheet1!$A$3:$A$29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Sheet1!$H$3:$H$29</c:f>
              <c:numCache>
                <c:formatCode>0.0</c:formatCode>
                <c:ptCount val="11"/>
                <c:pt idx="0">
                  <c:v>12.3</c:v>
                </c:pt>
                <c:pt idx="1">
                  <c:v>11.5</c:v>
                </c:pt>
                <c:pt idx="2">
                  <c:v>11.1</c:v>
                </c:pt>
                <c:pt idx="3">
                  <c:v>11.2</c:v>
                </c:pt>
                <c:pt idx="4">
                  <c:v>10.4</c:v>
                </c:pt>
                <c:pt idx="5">
                  <c:v>10</c:v>
                </c:pt>
                <c:pt idx="6">
                  <c:v>10</c:v>
                </c:pt>
                <c:pt idx="7">
                  <c:v>10.3</c:v>
                </c:pt>
                <c:pt idx="8">
                  <c:v>10.3</c:v>
                </c:pt>
                <c:pt idx="9">
                  <c:v>8.1999999999999993</c:v>
                </c:pt>
                <c:pt idx="10" formatCode="General">
                  <c:v>8.9</c:v>
                </c:pt>
              </c:numCache>
            </c:numRef>
          </c:val>
          <c:smooth val="0"/>
          <c:extLst>
            <c:ext xmlns:c16="http://schemas.microsoft.com/office/drawing/2014/chart" uri="{C3380CC4-5D6E-409C-BE32-E72D297353CC}">
              <c16:uniqueId val="{00000006-41CE-4B3E-A50A-C8E9215C780B}"/>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tickLblSkip val="2"/>
        <c:noMultiLvlLbl val="0"/>
      </c:catAx>
      <c:valAx>
        <c:axId val="2069402752"/>
        <c:scaling>
          <c:logBase val="10"/>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173471164063E-2"/>
          <c:y val="3.0294999873022865E-2"/>
          <c:w val="0.58738819686804855"/>
          <c:h val="0.77862289947416496"/>
        </c:manualLayout>
      </c:layout>
      <c:lineChart>
        <c:grouping val="standard"/>
        <c:varyColors val="0"/>
        <c:ser>
          <c:idx val="6"/>
          <c:order val="0"/>
          <c:tx>
            <c:v>American Indian or Alaskan Native</c:v>
          </c:tx>
          <c:spPr>
            <a:ln w="31750" cap="rnd">
              <a:solidFill>
                <a:srgbClr val="A87FE5"/>
              </a:solidFill>
              <a:prstDash val="solid"/>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Sheet1!$H$2:$H$28</c:f>
              <c:numCache>
                <c:formatCode>0.0</c:formatCode>
                <c:ptCount val="11"/>
                <c:pt idx="0">
                  <c:v>6.6</c:v>
                </c:pt>
                <c:pt idx="1">
                  <c:v>6.2</c:v>
                </c:pt>
                <c:pt idx="2">
                  <c:v>5.6</c:v>
                </c:pt>
                <c:pt idx="3">
                  <c:v>5.2</c:v>
                </c:pt>
                <c:pt idx="4">
                  <c:v>7</c:v>
                </c:pt>
                <c:pt idx="5">
                  <c:v>5.0999999999999996</c:v>
                </c:pt>
                <c:pt idx="6">
                  <c:v>3.8</c:v>
                </c:pt>
                <c:pt idx="7">
                  <c:v>3.9</c:v>
                </c:pt>
                <c:pt idx="8">
                  <c:v>3.4</c:v>
                </c:pt>
                <c:pt idx="9">
                  <c:v>3.5</c:v>
                </c:pt>
                <c:pt idx="10" formatCode="General">
                  <c:v>3.8</c:v>
                </c:pt>
              </c:numCache>
            </c:numRef>
          </c:val>
          <c:smooth val="0"/>
          <c:extLst>
            <c:ext xmlns:c16="http://schemas.microsoft.com/office/drawing/2014/chart" uri="{C3380CC4-5D6E-409C-BE32-E72D297353CC}">
              <c16:uniqueId val="{00000000-44AF-4884-B286-718B0DBD733A}"/>
            </c:ext>
          </c:extLst>
        </c:ser>
        <c:ser>
          <c:idx val="7"/>
          <c:order val="1"/>
          <c:tx>
            <c:v>Asian</c:v>
          </c:tx>
          <c:spPr>
            <a:ln w="31750" cap="rnd">
              <a:solidFill>
                <a:srgbClr val="4BA9FF"/>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Sheet1!$I$2:$I$28</c:f>
              <c:numCache>
                <c:formatCode>0.0</c:formatCode>
                <c:ptCount val="11"/>
                <c:pt idx="0">
                  <c:v>2.4</c:v>
                </c:pt>
                <c:pt idx="1">
                  <c:v>2.1</c:v>
                </c:pt>
                <c:pt idx="2">
                  <c:v>2.5</c:v>
                </c:pt>
                <c:pt idx="3">
                  <c:v>2.1</c:v>
                </c:pt>
                <c:pt idx="4">
                  <c:v>2.1</c:v>
                </c:pt>
                <c:pt idx="5">
                  <c:v>2.1</c:v>
                </c:pt>
                <c:pt idx="6">
                  <c:v>1.8</c:v>
                </c:pt>
                <c:pt idx="7">
                  <c:v>1.9</c:v>
                </c:pt>
                <c:pt idx="8">
                  <c:v>1.5</c:v>
                </c:pt>
                <c:pt idx="9">
                  <c:v>1.2</c:v>
                </c:pt>
                <c:pt idx="10" formatCode="General">
                  <c:v>1.5</c:v>
                </c:pt>
              </c:numCache>
            </c:numRef>
          </c:val>
          <c:smooth val="0"/>
          <c:extLst>
            <c:ext xmlns:c16="http://schemas.microsoft.com/office/drawing/2014/chart" uri="{C3380CC4-5D6E-409C-BE32-E72D297353CC}">
              <c16:uniqueId val="{00000001-44AF-4884-B286-718B0DBD733A}"/>
            </c:ext>
          </c:extLst>
        </c:ser>
        <c:ser>
          <c:idx val="8"/>
          <c:order val="2"/>
          <c:tx>
            <c:v>Black or African American</c:v>
          </c:tx>
          <c:spPr>
            <a:ln w="31750" cap="rnd">
              <a:solidFill>
                <a:srgbClr val="259393"/>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Sheet1!$J$2:$J$28</c:f>
              <c:numCache>
                <c:formatCode>0.0</c:formatCode>
                <c:ptCount val="11"/>
                <c:pt idx="0">
                  <c:v>4.5</c:v>
                </c:pt>
                <c:pt idx="1">
                  <c:v>4</c:v>
                </c:pt>
                <c:pt idx="2">
                  <c:v>3.6</c:v>
                </c:pt>
                <c:pt idx="3">
                  <c:v>3.4</c:v>
                </c:pt>
                <c:pt idx="4">
                  <c:v>3.3</c:v>
                </c:pt>
                <c:pt idx="5">
                  <c:v>3.1</c:v>
                </c:pt>
                <c:pt idx="6">
                  <c:v>2.9</c:v>
                </c:pt>
                <c:pt idx="7">
                  <c:v>2.7</c:v>
                </c:pt>
                <c:pt idx="8">
                  <c:v>2.6</c:v>
                </c:pt>
                <c:pt idx="9">
                  <c:v>2</c:v>
                </c:pt>
                <c:pt idx="10">
                  <c:v>2.1</c:v>
                </c:pt>
              </c:numCache>
            </c:numRef>
          </c:val>
          <c:smooth val="0"/>
          <c:extLst>
            <c:ext xmlns:c16="http://schemas.microsoft.com/office/drawing/2014/chart" uri="{C3380CC4-5D6E-409C-BE32-E72D297353CC}">
              <c16:uniqueId val="{00000002-44AF-4884-B286-718B0DBD733A}"/>
            </c:ext>
          </c:extLst>
        </c:ser>
        <c:ser>
          <c:idx val="12"/>
          <c:order val="3"/>
          <c:tx>
            <c:v>Hispanic or Latino</c:v>
          </c:tx>
          <c:spPr>
            <a:ln w="31750" cap="rnd">
              <a:solidFill>
                <a:srgbClr val="A22474"/>
              </a:solidFill>
              <a:prstDash val="solid"/>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Sheet1!$N$2:$N$28</c:f>
              <c:numCache>
                <c:formatCode>0.0</c:formatCode>
                <c:ptCount val="11"/>
                <c:pt idx="0">
                  <c:v>2.4</c:v>
                </c:pt>
                <c:pt idx="1">
                  <c:v>2</c:v>
                </c:pt>
                <c:pt idx="2">
                  <c:v>1.9</c:v>
                </c:pt>
                <c:pt idx="3">
                  <c:v>1.8</c:v>
                </c:pt>
                <c:pt idx="4">
                  <c:v>1.8</c:v>
                </c:pt>
                <c:pt idx="5">
                  <c:v>1.6</c:v>
                </c:pt>
                <c:pt idx="6">
                  <c:v>1.5</c:v>
                </c:pt>
                <c:pt idx="7">
                  <c:v>1.5</c:v>
                </c:pt>
                <c:pt idx="8">
                  <c:v>1.5</c:v>
                </c:pt>
                <c:pt idx="9">
                  <c:v>1.2</c:v>
                </c:pt>
                <c:pt idx="10">
                  <c:v>1.3</c:v>
                </c:pt>
              </c:numCache>
            </c:numRef>
          </c:val>
          <c:smooth val="0"/>
          <c:extLst>
            <c:ext xmlns:c16="http://schemas.microsoft.com/office/drawing/2014/chart" uri="{C3380CC4-5D6E-409C-BE32-E72D297353CC}">
              <c16:uniqueId val="{00000003-44AF-4884-B286-718B0DBD733A}"/>
            </c:ext>
          </c:extLst>
        </c:ser>
        <c:ser>
          <c:idx val="9"/>
          <c:order val="4"/>
          <c:tx>
            <c:v>Multiple races</c:v>
          </c:tx>
          <c:spPr>
            <a:ln w="31750" cap="rnd">
              <a:solidFill>
                <a:srgbClr val="005DAA"/>
              </a:solidFill>
              <a:prstDash val="solid"/>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Sheet1!$K$2:$K$28</c:f>
              <c:numCache>
                <c:formatCode>0.0</c:formatCode>
                <c:ptCount val="11"/>
                <c:pt idx="0">
                  <c:v>0.5</c:v>
                </c:pt>
                <c:pt idx="1">
                  <c:v>0.4</c:v>
                </c:pt>
                <c:pt idx="2">
                  <c:v>0.4</c:v>
                </c:pt>
                <c:pt idx="3">
                  <c:v>0.4</c:v>
                </c:pt>
                <c:pt idx="4">
                  <c:v>0.4</c:v>
                </c:pt>
                <c:pt idx="5">
                  <c:v>0.2</c:v>
                </c:pt>
                <c:pt idx="6">
                  <c:v>0.3</c:v>
                </c:pt>
                <c:pt idx="7">
                  <c:v>0.4</c:v>
                </c:pt>
                <c:pt idx="8">
                  <c:v>0.3</c:v>
                </c:pt>
                <c:pt idx="9">
                  <c:v>0.3</c:v>
                </c:pt>
                <c:pt idx="10">
                  <c:v>0.3</c:v>
                </c:pt>
              </c:numCache>
            </c:numRef>
          </c:val>
          <c:smooth val="0"/>
          <c:extLst>
            <c:ext xmlns:c16="http://schemas.microsoft.com/office/drawing/2014/chart" uri="{C3380CC4-5D6E-409C-BE32-E72D297353CC}">
              <c16:uniqueId val="{00000004-44AF-4884-B286-718B0DBD733A}"/>
            </c:ext>
          </c:extLst>
        </c:ser>
        <c:ser>
          <c:idx val="10"/>
          <c:order val="5"/>
          <c:tx>
            <c:v>Native Hawaiian or Other Pacific Islander</c:v>
          </c:tx>
          <c:spPr>
            <a:ln w="31750" cap="rnd">
              <a:solidFill>
                <a:srgbClr val="78B832"/>
              </a:solidFill>
              <a:prstDash val="solid"/>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Sheet1!$L$2:$L$28</c:f>
              <c:numCache>
                <c:formatCode>0.0</c:formatCode>
                <c:ptCount val="11"/>
                <c:pt idx="0">
                  <c:v>5.4</c:v>
                </c:pt>
                <c:pt idx="1">
                  <c:v>3.1</c:v>
                </c:pt>
                <c:pt idx="2">
                  <c:v>2.2000000000000002</c:v>
                </c:pt>
                <c:pt idx="3">
                  <c:v>5.2</c:v>
                </c:pt>
                <c:pt idx="4">
                  <c:v>5.6</c:v>
                </c:pt>
                <c:pt idx="5">
                  <c:v>4</c:v>
                </c:pt>
                <c:pt idx="6">
                  <c:v>5.9</c:v>
                </c:pt>
                <c:pt idx="7">
                  <c:v>5.2</c:v>
                </c:pt>
                <c:pt idx="8">
                  <c:v>3.9</c:v>
                </c:pt>
                <c:pt idx="9">
                  <c:v>6.2</c:v>
                </c:pt>
                <c:pt idx="10">
                  <c:v>5.7</c:v>
                </c:pt>
              </c:numCache>
            </c:numRef>
          </c:val>
          <c:smooth val="0"/>
          <c:extLst>
            <c:ext xmlns:c16="http://schemas.microsoft.com/office/drawing/2014/chart" uri="{C3380CC4-5D6E-409C-BE32-E72D297353CC}">
              <c16:uniqueId val="{00000005-44AF-4884-B286-718B0DBD733A}"/>
            </c:ext>
          </c:extLst>
        </c:ser>
        <c:ser>
          <c:idx val="11"/>
          <c:order val="6"/>
          <c:tx>
            <c:v>White</c:v>
          </c:tx>
          <c:spPr>
            <a:ln w="31750" cap="rnd">
              <a:solidFill>
                <a:srgbClr val="EA865A"/>
              </a:solidFill>
              <a:prstDash val="dash"/>
              <a:round/>
            </a:ln>
            <a:effectLst/>
          </c:spPr>
          <c:marker>
            <c:symbol val="none"/>
          </c:marker>
          <c:cat>
            <c:numRef>
              <c:f>Sheet1!$A$2:$A$28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Sheet1!$M$2:$M$28</c:f>
              <c:numCache>
                <c:formatCode>0.0</c:formatCode>
                <c:ptCount val="11"/>
                <c:pt idx="0">
                  <c:v>0.7</c:v>
                </c:pt>
                <c:pt idx="1">
                  <c:v>0.7</c:v>
                </c:pt>
                <c:pt idx="2">
                  <c:v>0.6</c:v>
                </c:pt>
                <c:pt idx="3">
                  <c:v>0.5</c:v>
                </c:pt>
                <c:pt idx="4">
                  <c:v>0.5</c:v>
                </c:pt>
                <c:pt idx="5">
                  <c:v>0.5</c:v>
                </c:pt>
                <c:pt idx="6">
                  <c:v>0.4</c:v>
                </c:pt>
                <c:pt idx="7">
                  <c:v>0.4</c:v>
                </c:pt>
                <c:pt idx="8">
                  <c:v>0.4</c:v>
                </c:pt>
                <c:pt idx="9">
                  <c:v>0.3</c:v>
                </c:pt>
                <c:pt idx="10">
                  <c:v>0.3</c:v>
                </c:pt>
              </c:numCache>
            </c:numRef>
          </c:val>
          <c:smooth val="0"/>
          <c:extLst>
            <c:ext xmlns:c16="http://schemas.microsoft.com/office/drawing/2014/chart" uri="{C3380CC4-5D6E-409C-BE32-E72D297353CC}">
              <c16:uniqueId val="{00000006-44AF-4884-B286-718B0DBD733A}"/>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tickLblSkip val="2"/>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A64-BFA3-6454E9D2FB5C}"/>
                </c:ext>
              </c:extLst>
            </c:dLbl>
            <c:dLbl>
              <c:idx val="2"/>
              <c:layout>
                <c:manualLayout>
                  <c:x val="-2.6937827111229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D85B-4A64-BFA3-6454E9D2FB5C}"/>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85B-4A64-BFA3-6454E9D2FB5C}"/>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D85B-4A64-BFA3-6454E9D2FB5C}"/>
                </c:ext>
              </c:extLst>
            </c:dLbl>
            <c:dLbl>
              <c:idx val="6"/>
              <c:layout>
                <c:manualLayout>
                  <c:x val="7.5746813743059551E-4"/>
                  <c:y val="-4.22253350015111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3.8686459739091315E-2</c:v>
                </c:pt>
                <c:pt idx="1">
                  <c:v>9.8965362123256857E-3</c:v>
                </c:pt>
                <c:pt idx="2">
                  <c:v>1.9793072424651371E-2</c:v>
                </c:pt>
                <c:pt idx="3">
                  <c:v>0.2874493927125506</c:v>
                </c:pt>
                <c:pt idx="4">
                  <c:v>0.34098065677013045</c:v>
                </c:pt>
                <c:pt idx="5">
                  <c:v>0.24426450742240216</c:v>
                </c:pt>
                <c:pt idx="6">
                  <c:v>5.5780476833108411E-2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0.5"/>
          <c:min val="0"/>
        </c:scaling>
        <c:delete val="1"/>
        <c:axPos val="b"/>
        <c:numFmt formatCode="0%" sourceLinked="1"/>
        <c:majorTickMark val="out"/>
        <c:minorTickMark val="none"/>
        <c:tickLblPos val="nextTo"/>
        <c:crossAx val="437378656"/>
        <c:crosses val="autoZero"/>
        <c:crossBetween val="between"/>
        <c:majorUnit val="0.1"/>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298-471D-ACDA-1428E1CE8471}"/>
                </c:ext>
              </c:extLst>
            </c:dLbl>
            <c:dLbl>
              <c:idx val="2"/>
              <c:layout>
                <c:manualLayout>
                  <c:x val="-3.6440682109864026E-4"/>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1.7774617845716317E-4</c:v>
                </c:pt>
                <c:pt idx="1">
                  <c:v>1.01315321720583E-2</c:v>
                </c:pt>
                <c:pt idx="2">
                  <c:v>1.2619978670458585E-2</c:v>
                </c:pt>
                <c:pt idx="3">
                  <c:v>4.2836829008176328E-2</c:v>
                </c:pt>
                <c:pt idx="4">
                  <c:v>0.11766797013864203</c:v>
                </c:pt>
                <c:pt idx="5">
                  <c:v>0.32794169925346606</c:v>
                </c:pt>
                <c:pt idx="6">
                  <c:v>0.48098115890508353</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10"/>
        <c:axId val="437378656"/>
        <c:axId val="437380624"/>
      </c:barChart>
      <c:valAx>
        <c:axId val="437380624"/>
        <c:scaling>
          <c:orientation val="maxMin"/>
          <c:max val="0.5"/>
          <c:min val="0"/>
        </c:scaling>
        <c:delete val="1"/>
        <c:axPos val="b"/>
        <c:numFmt formatCode="0%" sourceLinked="0"/>
        <c:majorTickMark val="out"/>
        <c:minorTickMark val="none"/>
        <c:tickLblPos val="nextTo"/>
        <c:crossAx val="437378656"/>
        <c:crosses val="autoZero"/>
        <c:crossBetween val="between"/>
        <c:majorUnit val="0.1"/>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2"/>
              <c:layout>
                <c:manualLayout>
                  <c:x val="-0.1040852303517888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3.8</c:v>
                </c:pt>
                <c:pt idx="1">
                  <c:v>0.3</c:v>
                </c:pt>
                <c:pt idx="2">
                  <c:v>5.7</c:v>
                </c:pt>
                <c:pt idx="3">
                  <c:v>0.3</c:v>
                </c:pt>
                <c:pt idx="4">
                  <c:v>2.1</c:v>
                </c:pt>
                <c:pt idx="5">
                  <c:v>1.3</c:v>
                </c:pt>
                <c:pt idx="6">
                  <c:v>1.5</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1"/>
              <c:layout>
                <c:manualLayout>
                  <c:x val="-0.10295264082016237"/>
                  <c:y val="-6.333801303167150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0.10295244780808736"/>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4"/>
              <c:layout>
                <c:manualLayout>
                  <c:x val="-0.1127576542316063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98-471D-ACDA-1428E1CE8471}"/>
                </c:ext>
              </c:extLst>
            </c:dLbl>
            <c:dLbl>
              <c:idx val="5"/>
              <c:layout>
                <c:manualLayout>
                  <c:x val="-8.3342613997274287E-2"/>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98-471D-ACDA-1428E1CE8471}"/>
                </c:ext>
              </c:extLst>
            </c:dLbl>
            <c:dLbl>
              <c:idx val="6"/>
              <c:layout>
                <c:manualLayout>
                  <c:x val="-0.10295244780808728"/>
                  <c:y val="-3.166900651583567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1.3</c:v>
                </c:pt>
                <c:pt idx="1">
                  <c:v>30.2</c:v>
                </c:pt>
                <c:pt idx="2">
                  <c:v>22</c:v>
                </c:pt>
                <c:pt idx="3">
                  <c:v>3.1</c:v>
                </c:pt>
                <c:pt idx="4">
                  <c:v>15.2</c:v>
                </c:pt>
                <c:pt idx="5">
                  <c:v>8.9</c:v>
                </c:pt>
                <c:pt idx="6">
                  <c:v>23.8</c:v>
                </c:pt>
              </c:numCache>
            </c:numRef>
          </c:val>
          <c:extLst>
            <c:ext xmlns:c16="http://schemas.microsoft.com/office/drawing/2014/chart" uri="{C3380CC4-5D6E-409C-BE32-E72D297353CC}">
              <c16:uniqueId val="{00000012-F298-471D-ACDA-1428E1CE8471}"/>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7043609776738579E-2"/>
          <c:y val="3.2143616483379031E-2"/>
          <c:w val="0.86869966081182837"/>
          <c:h val="0.83226749409245759"/>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7FA9-4D4C-B449-FE6789C130C3}"/>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7FA9-4D4C-B449-FE6789C130C3}"/>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7FA9-4D4C-B449-FE6789C130C3}"/>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7FA9-4D4C-B449-FE6789C130C3}"/>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7FA9-4D4C-B449-FE6789C130C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7FA9-4D4C-B449-FE6789C130C3}"/>
              </c:ext>
            </c:extLst>
          </c:dPt>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Sheet1!$B$2:$B$30</c:f>
              <c:numCache>
                <c:formatCode>#,##0</c:formatCode>
                <c:ptCount val="29"/>
                <c:pt idx="0">
                  <c:v>1015</c:v>
                </c:pt>
                <c:pt idx="1">
                  <c:v>995</c:v>
                </c:pt>
                <c:pt idx="2">
                  <c:v>894</c:v>
                </c:pt>
                <c:pt idx="3">
                  <c:v>770</c:v>
                </c:pt>
                <c:pt idx="4">
                  <c:v>734</c:v>
                </c:pt>
                <c:pt idx="5">
                  <c:v>638</c:v>
                </c:pt>
                <c:pt idx="6">
                  <c:v>602</c:v>
                </c:pt>
                <c:pt idx="7">
                  <c:v>544</c:v>
                </c:pt>
                <c:pt idx="8">
                  <c:v>542</c:v>
                </c:pt>
                <c:pt idx="9">
                  <c:v>556</c:v>
                </c:pt>
                <c:pt idx="10">
                  <c:v>546</c:v>
                </c:pt>
                <c:pt idx="11">
                  <c:v>549</c:v>
                </c:pt>
                <c:pt idx="12">
                  <c:v>474</c:v>
                </c:pt>
                <c:pt idx="13">
                  <c:v>482</c:v>
                </c:pt>
                <c:pt idx="14">
                  <c:v>462</c:v>
                </c:pt>
                <c:pt idx="15">
                  <c:v>492</c:v>
                </c:pt>
                <c:pt idx="16">
                  <c:v>403</c:v>
                </c:pt>
                <c:pt idx="17">
                  <c:v>362</c:v>
                </c:pt>
                <c:pt idx="18">
                  <c:v>350</c:v>
                </c:pt>
                <c:pt idx="19">
                  <c:v>261</c:v>
                </c:pt>
                <c:pt idx="20">
                  <c:v>294</c:v>
                </c:pt>
                <c:pt idx="21">
                  <c:v>263</c:v>
                </c:pt>
                <c:pt idx="22">
                  <c:v>244</c:v>
                </c:pt>
                <c:pt idx="23">
                  <c:v>223</c:v>
                </c:pt>
                <c:pt idx="24">
                  <c:v>227</c:v>
                </c:pt>
                <c:pt idx="25">
                  <c:v>184</c:v>
                </c:pt>
                <c:pt idx="26">
                  <c:v>215</c:v>
                </c:pt>
                <c:pt idx="27">
                  <c:v>165</c:v>
                </c:pt>
                <c:pt idx="28">
                  <c:v>160</c:v>
                </c:pt>
              </c:numCache>
            </c:numRef>
          </c:val>
          <c:extLst>
            <c:ext xmlns:c16="http://schemas.microsoft.com/office/drawing/2014/chart" uri="{C3380CC4-5D6E-409C-BE32-E72D297353CC}">
              <c16:uniqueId val="{0000000E-7FA9-4D4C-B449-FE6789C130C3}"/>
            </c:ext>
          </c:extLst>
        </c:ser>
        <c:ser>
          <c:idx val="1"/>
          <c:order val="1"/>
          <c:tx>
            <c:strRef>
              <c:f>Sheet1!$C$1</c:f>
              <c:strCache>
                <c:ptCount val="1"/>
                <c:pt idx="0">
                  <c:v>5–14 years</c:v>
                </c:pt>
              </c:strCache>
            </c:strRef>
          </c:tx>
          <c:spPr>
            <a:solidFill>
              <a:srgbClr val="AF8DC3"/>
            </a:solidFill>
            <a:ln w="19050">
              <a:noFill/>
            </a:ln>
            <a:effectLst/>
          </c:spPr>
          <c:invertIfNegative val="0"/>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Sheet1!$C$2:$C$30</c:f>
              <c:numCache>
                <c:formatCode>General</c:formatCode>
                <c:ptCount val="29"/>
                <c:pt idx="0">
                  <c:v>645</c:v>
                </c:pt>
                <c:pt idx="1">
                  <c:v>664</c:v>
                </c:pt>
                <c:pt idx="2">
                  <c:v>642</c:v>
                </c:pt>
                <c:pt idx="3">
                  <c:v>586</c:v>
                </c:pt>
                <c:pt idx="4">
                  <c:v>517</c:v>
                </c:pt>
                <c:pt idx="5">
                  <c:v>439</c:v>
                </c:pt>
                <c:pt idx="6">
                  <c:v>436</c:v>
                </c:pt>
                <c:pt idx="7">
                  <c:v>420</c:v>
                </c:pt>
                <c:pt idx="8">
                  <c:v>383</c:v>
                </c:pt>
                <c:pt idx="9">
                  <c:v>386</c:v>
                </c:pt>
                <c:pt idx="10">
                  <c:v>364</c:v>
                </c:pt>
                <c:pt idx="11">
                  <c:v>403</c:v>
                </c:pt>
                <c:pt idx="12">
                  <c:v>376</c:v>
                </c:pt>
                <c:pt idx="13">
                  <c:v>321</c:v>
                </c:pt>
                <c:pt idx="14">
                  <c:v>304</c:v>
                </c:pt>
                <c:pt idx="15">
                  <c:v>289</c:v>
                </c:pt>
                <c:pt idx="16">
                  <c:v>244</c:v>
                </c:pt>
                <c:pt idx="17">
                  <c:v>270</c:v>
                </c:pt>
                <c:pt idx="18">
                  <c:v>226</c:v>
                </c:pt>
                <c:pt idx="19">
                  <c:v>226</c:v>
                </c:pt>
                <c:pt idx="20">
                  <c:v>188</c:v>
                </c:pt>
                <c:pt idx="21">
                  <c:v>195</c:v>
                </c:pt>
                <c:pt idx="22">
                  <c:v>196</c:v>
                </c:pt>
                <c:pt idx="23">
                  <c:v>163</c:v>
                </c:pt>
                <c:pt idx="24">
                  <c:v>202</c:v>
                </c:pt>
                <c:pt idx="25">
                  <c:v>188</c:v>
                </c:pt>
                <c:pt idx="26">
                  <c:v>150</c:v>
                </c:pt>
                <c:pt idx="27">
                  <c:v>152</c:v>
                </c:pt>
                <c:pt idx="28" formatCode="#,##0">
                  <c:v>157</c:v>
                </c:pt>
              </c:numCache>
            </c:numRef>
          </c:val>
          <c:extLst>
            <c:ext xmlns:c16="http://schemas.microsoft.com/office/drawing/2014/chart" uri="{C3380CC4-5D6E-409C-BE32-E72D297353CC}">
              <c16:uniqueId val="{0000000C-0B47-4C64-AA2B-059E54F80D51}"/>
            </c:ext>
          </c:extLst>
        </c:ser>
        <c:ser>
          <c:idx val="2"/>
          <c:order val="2"/>
          <c:tx>
            <c:strRef>
              <c:f>Sheet1!$D$1</c:f>
              <c:strCache>
                <c:ptCount val="1"/>
                <c:pt idx="0">
                  <c:v>15–24 years</c:v>
                </c:pt>
              </c:strCache>
            </c:strRef>
          </c:tx>
          <c:spPr>
            <a:solidFill>
              <a:srgbClr val="E7D4E8"/>
            </a:solidFill>
            <a:ln w="19050">
              <a:noFill/>
            </a:ln>
            <a:effectLst/>
          </c:spPr>
          <c:invertIfNegative val="0"/>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Sheet1!$D$2:$D$30</c:f>
              <c:numCache>
                <c:formatCode>#,##0</c:formatCode>
                <c:ptCount val="29"/>
                <c:pt idx="0">
                  <c:v>1821</c:v>
                </c:pt>
                <c:pt idx="1">
                  <c:v>1832</c:v>
                </c:pt>
                <c:pt idx="2">
                  <c:v>1698</c:v>
                </c:pt>
                <c:pt idx="3">
                  <c:v>1638</c:v>
                </c:pt>
                <c:pt idx="4">
                  <c:v>1675</c:v>
                </c:pt>
                <c:pt idx="5">
                  <c:v>1543</c:v>
                </c:pt>
                <c:pt idx="6">
                  <c:v>1517</c:v>
                </c:pt>
                <c:pt idx="7">
                  <c:v>1618</c:v>
                </c:pt>
                <c:pt idx="8">
                  <c:v>1597</c:v>
                </c:pt>
                <c:pt idx="9">
                  <c:v>1498</c:v>
                </c:pt>
                <c:pt idx="10">
                  <c:v>1573</c:v>
                </c:pt>
                <c:pt idx="11">
                  <c:v>1604</c:v>
                </c:pt>
                <c:pt idx="12">
                  <c:v>1538</c:v>
                </c:pt>
                <c:pt idx="13">
                  <c:v>1532</c:v>
                </c:pt>
                <c:pt idx="14">
                  <c:v>1580</c:v>
                </c:pt>
                <c:pt idx="15">
                  <c:v>1453</c:v>
                </c:pt>
                <c:pt idx="16">
                  <c:v>1277</c:v>
                </c:pt>
                <c:pt idx="17">
                  <c:v>1185</c:v>
                </c:pt>
                <c:pt idx="18">
                  <c:v>1027</c:v>
                </c:pt>
                <c:pt idx="19">
                  <c:v>1019</c:v>
                </c:pt>
                <c:pt idx="20">
                  <c:v>974</c:v>
                </c:pt>
                <c:pt idx="21">
                  <c:v>959</c:v>
                </c:pt>
                <c:pt idx="22">
                  <c:v>936</c:v>
                </c:pt>
                <c:pt idx="23">
                  <c:v>934</c:v>
                </c:pt>
                <c:pt idx="24">
                  <c:v>843</c:v>
                </c:pt>
                <c:pt idx="25">
                  <c:v>868</c:v>
                </c:pt>
                <c:pt idx="26">
                  <c:v>850</c:v>
                </c:pt>
                <c:pt idx="27">
                  <c:v>690</c:v>
                </c:pt>
                <c:pt idx="28">
                  <c:v>675</c:v>
                </c:pt>
              </c:numCache>
            </c:numRef>
          </c:val>
          <c:extLst>
            <c:ext xmlns:c16="http://schemas.microsoft.com/office/drawing/2014/chart" uri="{C3380CC4-5D6E-409C-BE32-E72D297353CC}">
              <c16:uniqueId val="{0000000D-0B47-4C64-AA2B-059E54F80D51}"/>
            </c:ext>
          </c:extLst>
        </c:ser>
        <c:ser>
          <c:idx val="3"/>
          <c:order val="3"/>
          <c:tx>
            <c:strRef>
              <c:f>Sheet1!$E$1</c:f>
              <c:strCache>
                <c:ptCount val="1"/>
                <c:pt idx="0">
                  <c:v>25–44 years</c:v>
                </c:pt>
              </c:strCache>
            </c:strRef>
          </c:tx>
          <c:spPr>
            <a:solidFill>
              <a:srgbClr val="ACE1E2"/>
            </a:solidFill>
            <a:ln w="19050">
              <a:noFill/>
            </a:ln>
            <a:effectLst/>
          </c:spPr>
          <c:invertIfNegative val="0"/>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Sheet1!$E$2:$E$30</c:f>
              <c:numCache>
                <c:formatCode>#,##0</c:formatCode>
                <c:ptCount val="29"/>
                <c:pt idx="0">
                  <c:v>9590</c:v>
                </c:pt>
                <c:pt idx="1">
                  <c:v>9043</c:v>
                </c:pt>
                <c:pt idx="2">
                  <c:v>8201</c:v>
                </c:pt>
                <c:pt idx="3">
                  <c:v>7565</c:v>
                </c:pt>
                <c:pt idx="4">
                  <c:v>6884</c:v>
                </c:pt>
                <c:pt idx="5">
                  <c:v>6336</c:v>
                </c:pt>
                <c:pt idx="6">
                  <c:v>6061</c:v>
                </c:pt>
                <c:pt idx="7">
                  <c:v>5574</c:v>
                </c:pt>
                <c:pt idx="8">
                  <c:v>5612</c:v>
                </c:pt>
                <c:pt idx="9">
                  <c:v>5289</c:v>
                </c:pt>
                <c:pt idx="10">
                  <c:v>5073</c:v>
                </c:pt>
                <c:pt idx="11">
                  <c:v>4940</c:v>
                </c:pt>
                <c:pt idx="12">
                  <c:v>4735</c:v>
                </c:pt>
                <c:pt idx="13">
                  <c:v>4686</c:v>
                </c:pt>
                <c:pt idx="14">
                  <c:v>4317</c:v>
                </c:pt>
                <c:pt idx="15">
                  <c:v>4260</c:v>
                </c:pt>
                <c:pt idx="16">
                  <c:v>3879</c:v>
                </c:pt>
                <c:pt idx="17">
                  <c:v>3641</c:v>
                </c:pt>
                <c:pt idx="18">
                  <c:v>3357</c:v>
                </c:pt>
                <c:pt idx="19">
                  <c:v>3119</c:v>
                </c:pt>
                <c:pt idx="20">
                  <c:v>2959</c:v>
                </c:pt>
                <c:pt idx="21">
                  <c:v>2821</c:v>
                </c:pt>
                <c:pt idx="22">
                  <c:v>2859</c:v>
                </c:pt>
                <c:pt idx="23">
                  <c:v>2827</c:v>
                </c:pt>
                <c:pt idx="24">
                  <c:v>2751</c:v>
                </c:pt>
                <c:pt idx="25">
                  <c:v>2724</c:v>
                </c:pt>
                <c:pt idx="26">
                  <c:v>2612</c:v>
                </c:pt>
                <c:pt idx="27">
                  <c:v>2113</c:v>
                </c:pt>
                <c:pt idx="28">
                  <c:v>2266</c:v>
                </c:pt>
              </c:numCache>
            </c:numRef>
          </c:val>
          <c:extLst>
            <c:ext xmlns:c16="http://schemas.microsoft.com/office/drawing/2014/chart" uri="{C3380CC4-5D6E-409C-BE32-E72D297353CC}">
              <c16:uniqueId val="{0000000E-0B47-4C64-AA2B-059E54F80D51}"/>
            </c:ext>
          </c:extLst>
        </c:ser>
        <c:ser>
          <c:idx val="4"/>
          <c:order val="4"/>
          <c:tx>
            <c:strRef>
              <c:f>Sheet1!$F$1</c:f>
              <c:strCache>
                <c:ptCount val="1"/>
                <c:pt idx="0">
                  <c:v>45–64 years</c:v>
                </c:pt>
              </c:strCache>
            </c:strRef>
          </c:tx>
          <c:spPr>
            <a:solidFill>
              <a:srgbClr val="4FBDC9"/>
            </a:solidFill>
            <a:ln w="19050">
              <a:noFill/>
            </a:ln>
            <a:effectLst/>
          </c:spPr>
          <c:invertIfNegative val="0"/>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Sheet1!$F$2:$F$30</c:f>
              <c:numCache>
                <c:formatCode>#,##0</c:formatCode>
                <c:ptCount val="29"/>
                <c:pt idx="0">
                  <c:v>6196</c:v>
                </c:pt>
                <c:pt idx="1">
                  <c:v>6127</c:v>
                </c:pt>
                <c:pt idx="2">
                  <c:v>5959</c:v>
                </c:pt>
                <c:pt idx="3">
                  <c:v>5572</c:v>
                </c:pt>
                <c:pt idx="4">
                  <c:v>5279</c:v>
                </c:pt>
                <c:pt idx="5">
                  <c:v>4955</c:v>
                </c:pt>
                <c:pt idx="6">
                  <c:v>4858</c:v>
                </c:pt>
                <c:pt idx="7">
                  <c:v>4635</c:v>
                </c:pt>
                <c:pt idx="8">
                  <c:v>4514</c:v>
                </c:pt>
                <c:pt idx="9">
                  <c:v>4183</c:v>
                </c:pt>
                <c:pt idx="10">
                  <c:v>4282</c:v>
                </c:pt>
                <c:pt idx="11">
                  <c:v>4191</c:v>
                </c:pt>
                <c:pt idx="12">
                  <c:v>4123</c:v>
                </c:pt>
                <c:pt idx="13">
                  <c:v>4034</c:v>
                </c:pt>
                <c:pt idx="14">
                  <c:v>4039</c:v>
                </c:pt>
                <c:pt idx="15">
                  <c:v>3944</c:v>
                </c:pt>
                <c:pt idx="16">
                  <c:v>3415</c:v>
                </c:pt>
                <c:pt idx="17">
                  <c:v>3411</c:v>
                </c:pt>
                <c:pt idx="18">
                  <c:v>3279</c:v>
                </c:pt>
                <c:pt idx="19">
                  <c:v>3109</c:v>
                </c:pt>
                <c:pt idx="20">
                  <c:v>2950</c:v>
                </c:pt>
                <c:pt idx="21">
                  <c:v>2955</c:v>
                </c:pt>
                <c:pt idx="22">
                  <c:v>3020</c:v>
                </c:pt>
                <c:pt idx="23">
                  <c:v>2841</c:v>
                </c:pt>
                <c:pt idx="24">
                  <c:v>2751</c:v>
                </c:pt>
                <c:pt idx="25">
                  <c:v>2688</c:v>
                </c:pt>
                <c:pt idx="26">
                  <c:v>2660</c:v>
                </c:pt>
                <c:pt idx="27">
                  <c:v>2174</c:v>
                </c:pt>
                <c:pt idx="28">
                  <c:v>2409</c:v>
                </c:pt>
              </c:numCache>
            </c:numRef>
          </c:val>
          <c:extLst>
            <c:ext xmlns:c16="http://schemas.microsoft.com/office/drawing/2014/chart" uri="{C3380CC4-5D6E-409C-BE32-E72D297353CC}">
              <c16:uniqueId val="{0000000D-EEDD-461D-B8B8-264CB8657170}"/>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Sheet1!$G$2:$G$30</c:f>
              <c:numCache>
                <c:formatCode>#,##0</c:formatCode>
                <c:ptCount val="29"/>
                <c:pt idx="0">
                  <c:v>5821</c:v>
                </c:pt>
                <c:pt idx="1">
                  <c:v>5540</c:v>
                </c:pt>
                <c:pt idx="2">
                  <c:v>5328</c:v>
                </c:pt>
                <c:pt idx="3">
                  <c:v>5076</c:v>
                </c:pt>
                <c:pt idx="4">
                  <c:v>4663</c:v>
                </c:pt>
                <c:pt idx="5">
                  <c:v>4377</c:v>
                </c:pt>
                <c:pt idx="6">
                  <c:v>4017</c:v>
                </c:pt>
                <c:pt idx="7">
                  <c:v>3515</c:v>
                </c:pt>
                <c:pt idx="8">
                  <c:v>3294</c:v>
                </c:pt>
                <c:pt idx="9">
                  <c:v>3141</c:v>
                </c:pt>
                <c:pt idx="10">
                  <c:v>2994</c:v>
                </c:pt>
                <c:pt idx="11">
                  <c:v>2810</c:v>
                </c:pt>
                <c:pt idx="12">
                  <c:v>2807</c:v>
                </c:pt>
                <c:pt idx="13">
                  <c:v>2664</c:v>
                </c:pt>
                <c:pt idx="14">
                  <c:v>2571</c:v>
                </c:pt>
                <c:pt idx="15">
                  <c:v>2505</c:v>
                </c:pt>
                <c:pt idx="16">
                  <c:v>2276</c:v>
                </c:pt>
                <c:pt idx="17">
                  <c:v>2202</c:v>
                </c:pt>
                <c:pt idx="18">
                  <c:v>2235</c:v>
                </c:pt>
                <c:pt idx="19">
                  <c:v>2188</c:v>
                </c:pt>
                <c:pt idx="20">
                  <c:v>2174</c:v>
                </c:pt>
                <c:pt idx="21">
                  <c:v>2189</c:v>
                </c:pt>
                <c:pt idx="22">
                  <c:v>2283</c:v>
                </c:pt>
                <c:pt idx="23">
                  <c:v>2251</c:v>
                </c:pt>
                <c:pt idx="24">
                  <c:v>2292</c:v>
                </c:pt>
                <c:pt idx="25">
                  <c:v>2345</c:v>
                </c:pt>
                <c:pt idx="26">
                  <c:v>2411</c:v>
                </c:pt>
                <c:pt idx="27">
                  <c:v>1877</c:v>
                </c:pt>
                <c:pt idx="28">
                  <c:v>2215</c:v>
                </c:pt>
              </c:numCache>
            </c:numRef>
          </c:val>
          <c:extLst>
            <c:ext xmlns:c16="http://schemas.microsoft.com/office/drawing/2014/chart" uri="{C3380CC4-5D6E-409C-BE32-E72D297353CC}">
              <c16:uniqueId val="{00000010-0B47-4C64-AA2B-059E54F80D51}"/>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1"/>
        <c:noMultiLvlLbl val="0"/>
      </c:catAx>
      <c:valAx>
        <c:axId val="612095168"/>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491023613705068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40203932373177E-2"/>
          <c:y val="4.3425495778810129E-2"/>
          <c:w val="0.90691731892255745"/>
          <c:h val="0.8377990078914701"/>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Sheet1!$G$2:$G$30</c:f>
              <c:numCache>
                <c:formatCode>0.0</c:formatCode>
                <c:ptCount val="29"/>
                <c:pt idx="0">
                  <c:v>17.739427106000001</c:v>
                </c:pt>
                <c:pt idx="1">
                  <c:v>16.681463687000001</c:v>
                </c:pt>
                <c:pt idx="2">
                  <c:v>15.848034481999999</c:v>
                </c:pt>
                <c:pt idx="3">
                  <c:v>14.948239512000001</c:v>
                </c:pt>
                <c:pt idx="4">
                  <c:v>13.640322794999999</c:v>
                </c:pt>
                <c:pt idx="5">
                  <c:v>12.729299337</c:v>
                </c:pt>
                <c:pt idx="6">
                  <c:v>11.629985791999999</c:v>
                </c:pt>
                <c:pt idx="7">
                  <c:v>10.022934984999999</c:v>
                </c:pt>
                <c:pt idx="8">
                  <c:v>9.3340120090000003</c:v>
                </c:pt>
                <c:pt idx="9">
                  <c:v>8.8423559940000001</c:v>
                </c:pt>
                <c:pt idx="10">
                  <c:v>8.3483139649999991</c:v>
                </c:pt>
                <c:pt idx="11">
                  <c:v>7.7617193049999997</c:v>
                </c:pt>
                <c:pt idx="12">
                  <c:v>7.658978093</c:v>
                </c:pt>
                <c:pt idx="13">
                  <c:v>7.1682066789999999</c:v>
                </c:pt>
                <c:pt idx="14">
                  <c:v>6.796964107</c:v>
                </c:pt>
                <c:pt idx="15">
                  <c:v>6.4599115039999999</c:v>
                </c:pt>
                <c:pt idx="16">
                  <c:v>5.7441131360000002</c:v>
                </c:pt>
                <c:pt idx="17">
                  <c:v>5.4399586309999997</c:v>
                </c:pt>
                <c:pt idx="18">
                  <c:v>5.4049621319999996</c:v>
                </c:pt>
                <c:pt idx="19">
                  <c:v>5.0727749620000004</c:v>
                </c:pt>
                <c:pt idx="20">
                  <c:v>4.8709078349999997</c:v>
                </c:pt>
                <c:pt idx="21">
                  <c:v>4.7420977940000002</c:v>
                </c:pt>
                <c:pt idx="22">
                  <c:v>4.7905955760000003</c:v>
                </c:pt>
                <c:pt idx="23">
                  <c:v>4.5744149089999997</c:v>
                </c:pt>
                <c:pt idx="24">
                  <c:v>4.5155764630000004</c:v>
                </c:pt>
                <c:pt idx="25">
                  <c:v>4.4790711339999998</c:v>
                </c:pt>
                <c:pt idx="26">
                  <c:v>4.4617795649999996</c:v>
                </c:pt>
                <c:pt idx="27">
                  <c:v>3.4479403980000001</c:v>
                </c:pt>
                <c:pt idx="28">
                  <c:v>3.9661256699999998</c:v>
                </c:pt>
              </c:numCache>
            </c:numRef>
          </c:val>
          <c:smooth val="0"/>
          <c:extLst>
            <c:ext xmlns:c16="http://schemas.microsoft.com/office/drawing/2014/chart" uri="{C3380CC4-5D6E-409C-BE32-E72D297353CC}">
              <c16:uniqueId val="{00000005-BFDE-4D6A-BB30-1E19D9DC0027}"/>
            </c:ext>
          </c:extLst>
        </c:ser>
        <c:ser>
          <c:idx val="4"/>
          <c:order val="1"/>
          <c:tx>
            <c:strRef>
              <c:f>Sheet1!$F$1</c:f>
              <c:strCache>
                <c:ptCount val="1"/>
                <c:pt idx="0">
                  <c:v> 45–64 years</c:v>
                </c:pt>
              </c:strCache>
            </c:strRef>
          </c:tx>
          <c:spPr>
            <a:ln w="31750">
              <a:solidFill>
                <a:srgbClr val="4FBDC9"/>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Sheet1!$F$2:$F$30</c:f>
              <c:numCache>
                <c:formatCode>0.0</c:formatCode>
                <c:ptCount val="29"/>
                <c:pt idx="0">
                  <c:v>12.498921524</c:v>
                </c:pt>
                <c:pt idx="1">
                  <c:v>12.041730778</c:v>
                </c:pt>
                <c:pt idx="2">
                  <c:v>11.40885847</c:v>
                </c:pt>
                <c:pt idx="3">
                  <c:v>10.374149897000001</c:v>
                </c:pt>
                <c:pt idx="4">
                  <c:v>9.5216955960000007</c:v>
                </c:pt>
                <c:pt idx="5">
                  <c:v>8.6563628520000009</c:v>
                </c:pt>
                <c:pt idx="6">
                  <c:v>8.2072673920000003</c:v>
                </c:pt>
                <c:pt idx="7">
                  <c:v>7.4245483280000002</c:v>
                </c:pt>
                <c:pt idx="8">
                  <c:v>6.9993651730000002</c:v>
                </c:pt>
                <c:pt idx="9">
                  <c:v>6.2717850070000001</c:v>
                </c:pt>
                <c:pt idx="10">
                  <c:v>6.2212240239999996</c:v>
                </c:pt>
                <c:pt idx="11">
                  <c:v>5.9082063509999996</c:v>
                </c:pt>
                <c:pt idx="12">
                  <c:v>5.6373345830000003</c:v>
                </c:pt>
                <c:pt idx="13">
                  <c:v>5.3632011970000004</c:v>
                </c:pt>
                <c:pt idx="14">
                  <c:v>5.2408009179999997</c:v>
                </c:pt>
                <c:pt idx="15">
                  <c:v>5.0166941180000002</c:v>
                </c:pt>
                <c:pt idx="16">
                  <c:v>4.2542489669999997</c:v>
                </c:pt>
                <c:pt idx="17">
                  <c:v>4.171489888</c:v>
                </c:pt>
                <c:pt idx="18">
                  <c:v>3.960406946</c:v>
                </c:pt>
                <c:pt idx="19">
                  <c:v>3.7533880389999998</c:v>
                </c:pt>
                <c:pt idx="20">
                  <c:v>3.5529774779999999</c:v>
                </c:pt>
                <c:pt idx="21">
                  <c:v>3.546779227</c:v>
                </c:pt>
                <c:pt idx="22">
                  <c:v>3.6055675740000002</c:v>
                </c:pt>
                <c:pt idx="23">
                  <c:v>3.3783157479999999</c:v>
                </c:pt>
                <c:pt idx="24">
                  <c:v>3.2710766160000002</c:v>
                </c:pt>
                <c:pt idx="25">
                  <c:v>3.2079841760000001</c:v>
                </c:pt>
                <c:pt idx="26">
                  <c:v>3.1936013480000001</c:v>
                </c:pt>
                <c:pt idx="27">
                  <c:v>2.5826687129999999</c:v>
                </c:pt>
                <c:pt idx="28">
                  <c:v>2.8853236560000002</c:v>
                </c:pt>
              </c:numCache>
            </c:numRef>
          </c:val>
          <c:smooth val="0"/>
          <c:extLst>
            <c:ext xmlns:c16="http://schemas.microsoft.com/office/drawing/2014/chart" uri="{C3380CC4-5D6E-409C-BE32-E72D297353CC}">
              <c16:uniqueId val="{00000004-BFDE-4D6A-BB30-1E19D9DC0027}"/>
            </c:ext>
          </c:extLst>
        </c:ser>
        <c:ser>
          <c:idx val="3"/>
          <c:order val="2"/>
          <c:tx>
            <c:strRef>
              <c:f>Sheet1!$E$1</c:f>
              <c:strCache>
                <c:ptCount val="1"/>
                <c:pt idx="0">
                  <c:v> 25–44 years</c:v>
                </c:pt>
              </c:strCache>
            </c:strRef>
          </c:tx>
          <c:spPr>
            <a:ln w="31750">
              <a:solidFill>
                <a:srgbClr val="ACE1E2"/>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Sheet1!$E$2:$E$30</c:f>
              <c:numCache>
                <c:formatCode>0.0</c:formatCode>
                <c:ptCount val="29"/>
                <c:pt idx="0">
                  <c:v>11.608593476999999</c:v>
                </c:pt>
                <c:pt idx="1">
                  <c:v>10.903925539999999</c:v>
                </c:pt>
                <c:pt idx="2">
                  <c:v>9.8468380240000002</c:v>
                </c:pt>
                <c:pt idx="3">
                  <c:v>9.0479016849999994</c:v>
                </c:pt>
                <c:pt idx="4">
                  <c:v>8.2371723630000009</c:v>
                </c:pt>
                <c:pt idx="5">
                  <c:v>7.6115870560000003</c:v>
                </c:pt>
                <c:pt idx="6">
                  <c:v>7.3246075240000001</c:v>
                </c:pt>
                <c:pt idx="7">
                  <c:v>6.5597044909999997</c:v>
                </c:pt>
                <c:pt idx="8">
                  <c:v>6.6395913630000001</c:v>
                </c:pt>
                <c:pt idx="9">
                  <c:v>6.2971561180000002</c:v>
                </c:pt>
                <c:pt idx="10">
                  <c:v>6.0828796120000002</c:v>
                </c:pt>
                <c:pt idx="11">
                  <c:v>5.9470187320000001</c:v>
                </c:pt>
                <c:pt idx="12">
                  <c:v>5.7210736750000004</c:v>
                </c:pt>
                <c:pt idx="13">
                  <c:v>5.6704475299999997</c:v>
                </c:pt>
                <c:pt idx="14">
                  <c:v>5.2321125469999998</c:v>
                </c:pt>
                <c:pt idx="15">
                  <c:v>5.1699054850000001</c:v>
                </c:pt>
                <c:pt idx="16">
                  <c:v>4.718337912</c:v>
                </c:pt>
                <c:pt idx="17">
                  <c:v>4.429827865</c:v>
                </c:pt>
                <c:pt idx="18">
                  <c:v>4.0723127249999997</c:v>
                </c:pt>
                <c:pt idx="19">
                  <c:v>3.7661920900000001</c:v>
                </c:pt>
                <c:pt idx="20">
                  <c:v>3.5521964110000002</c:v>
                </c:pt>
                <c:pt idx="21">
                  <c:v>3.3631735410000001</c:v>
                </c:pt>
                <c:pt idx="22">
                  <c:v>3.3828768810000001</c:v>
                </c:pt>
                <c:pt idx="23">
                  <c:v>3.3165559249999998</c:v>
                </c:pt>
                <c:pt idx="24">
                  <c:v>3.195576124</c:v>
                </c:pt>
                <c:pt idx="25">
                  <c:v>3.134235221</c:v>
                </c:pt>
                <c:pt idx="26">
                  <c:v>2.9790782029999998</c:v>
                </c:pt>
                <c:pt idx="27">
                  <c:v>2.385245748</c:v>
                </c:pt>
                <c:pt idx="28">
                  <c:v>2.5489612309999998</c:v>
                </c:pt>
              </c:numCache>
            </c:numRef>
          </c:val>
          <c:smooth val="0"/>
          <c:extLst>
            <c:ext xmlns:c16="http://schemas.microsoft.com/office/drawing/2014/chart" uri="{C3380CC4-5D6E-409C-BE32-E72D297353CC}">
              <c16:uniqueId val="{00000003-BFDE-4D6A-BB30-1E19D9DC0027}"/>
            </c:ext>
          </c:extLst>
        </c:ser>
        <c:ser>
          <c:idx val="2"/>
          <c:order val="3"/>
          <c:tx>
            <c:strRef>
              <c:f>Sheet1!$D$1</c:f>
              <c:strCache>
                <c:ptCount val="1"/>
                <c:pt idx="0">
                  <c:v> 15–24 years</c:v>
                </c:pt>
              </c:strCache>
            </c:strRef>
          </c:tx>
          <c:spPr>
            <a:ln w="31750">
              <a:solidFill>
                <a:srgbClr val="E7D4E8"/>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Sheet1!$D$2:$D$30</c:f>
              <c:numCache>
                <c:formatCode>0.0</c:formatCode>
                <c:ptCount val="29"/>
                <c:pt idx="0">
                  <c:v>5.0358514740000002</c:v>
                </c:pt>
                <c:pt idx="1">
                  <c:v>5.0701835730000004</c:v>
                </c:pt>
                <c:pt idx="2">
                  <c:v>4.6924755219999996</c:v>
                </c:pt>
                <c:pt idx="3">
                  <c:v>4.5229071579999998</c:v>
                </c:pt>
                <c:pt idx="4">
                  <c:v>4.572283863</c:v>
                </c:pt>
                <c:pt idx="5">
                  <c:v>4.1455806480000001</c:v>
                </c:pt>
                <c:pt idx="6">
                  <c:v>4.0160417170000002</c:v>
                </c:pt>
                <c:pt idx="7">
                  <c:v>4.1053879999999996</c:v>
                </c:pt>
                <c:pt idx="8">
                  <c:v>3.971296256</c:v>
                </c:pt>
                <c:pt idx="9">
                  <c:v>3.6667035050000001</c:v>
                </c:pt>
                <c:pt idx="10">
                  <c:v>3.8005401160000001</c:v>
                </c:pt>
                <c:pt idx="11">
                  <c:v>3.8237716160000002</c:v>
                </c:pt>
                <c:pt idx="12">
                  <c:v>3.623412987</c:v>
                </c:pt>
                <c:pt idx="13">
                  <c:v>3.575776254</c:v>
                </c:pt>
                <c:pt idx="14">
                  <c:v>3.6620005899999999</c:v>
                </c:pt>
                <c:pt idx="15">
                  <c:v>3.3485827129999999</c:v>
                </c:pt>
                <c:pt idx="16">
                  <c:v>2.9304495319999999</c:v>
                </c:pt>
                <c:pt idx="17">
                  <c:v>2.7126441149999998</c:v>
                </c:pt>
                <c:pt idx="18">
                  <c:v>2.343325101</c:v>
                </c:pt>
                <c:pt idx="19">
                  <c:v>2.3174671139999998</c:v>
                </c:pt>
                <c:pt idx="20">
                  <c:v>2.2131172370000001</c:v>
                </c:pt>
                <c:pt idx="21">
                  <c:v>2.1819081640000002</c:v>
                </c:pt>
                <c:pt idx="22">
                  <c:v>2.1379737720000001</c:v>
                </c:pt>
                <c:pt idx="23">
                  <c:v>2.1467417009999998</c:v>
                </c:pt>
                <c:pt idx="24">
                  <c:v>1.9528717600000001</c:v>
                </c:pt>
                <c:pt idx="25">
                  <c:v>2.0232074010000001</c:v>
                </c:pt>
                <c:pt idx="26">
                  <c:v>1.990147739</c:v>
                </c:pt>
                <c:pt idx="27">
                  <c:v>1.604690011</c:v>
                </c:pt>
                <c:pt idx="28">
                  <c:v>1.566537351</c:v>
                </c:pt>
              </c:numCache>
            </c:numRef>
          </c:val>
          <c:smooth val="0"/>
          <c:extLst>
            <c:ext xmlns:c16="http://schemas.microsoft.com/office/drawing/2014/chart" uri="{C3380CC4-5D6E-409C-BE32-E72D297353CC}">
              <c16:uniqueId val="{00000002-BFDE-4D6A-BB30-1E19D9DC0027}"/>
            </c:ext>
          </c:extLst>
        </c:ser>
        <c:ser>
          <c:idx val="1"/>
          <c:order val="4"/>
          <c:tx>
            <c:strRef>
              <c:f>Sheet1!$C$1</c:f>
              <c:strCache>
                <c:ptCount val="1"/>
                <c:pt idx="0">
                  <c:v> 5–14 years</c:v>
                </c:pt>
              </c:strCache>
            </c:strRef>
          </c:tx>
          <c:spPr>
            <a:ln w="31750">
              <a:solidFill>
                <a:srgbClr val="AF8DC3"/>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Sheet1!$C$2:$C$30</c:f>
              <c:numCache>
                <c:formatCode>0.0</c:formatCode>
                <c:ptCount val="29"/>
                <c:pt idx="0">
                  <c:v>1.745572828</c:v>
                </c:pt>
                <c:pt idx="1">
                  <c:v>1.772143027</c:v>
                </c:pt>
                <c:pt idx="2">
                  <c:v>1.69173335</c:v>
                </c:pt>
                <c:pt idx="3">
                  <c:v>1.5243237059999999</c:v>
                </c:pt>
                <c:pt idx="4">
                  <c:v>1.330724907</c:v>
                </c:pt>
                <c:pt idx="5">
                  <c:v>1.120741174</c:v>
                </c:pt>
                <c:pt idx="6">
                  <c:v>1.1039307780000001</c:v>
                </c:pt>
                <c:pt idx="7">
                  <c:v>1.0218593229999999</c:v>
                </c:pt>
                <c:pt idx="8">
                  <c:v>0.93069505200000002</c:v>
                </c:pt>
                <c:pt idx="9">
                  <c:v>0.93840015600000004</c:v>
                </c:pt>
                <c:pt idx="10">
                  <c:v>0.88702161599999996</c:v>
                </c:pt>
                <c:pt idx="11">
                  <c:v>0.98615185900000002</c:v>
                </c:pt>
                <c:pt idx="12">
                  <c:v>0.92607083000000001</c:v>
                </c:pt>
                <c:pt idx="13">
                  <c:v>0.79107244399999999</c:v>
                </c:pt>
                <c:pt idx="14">
                  <c:v>0.74958723999999999</c:v>
                </c:pt>
                <c:pt idx="15">
                  <c:v>0.71118754900000003</c:v>
                </c:pt>
                <c:pt idx="16">
                  <c:v>0.59740867099999995</c:v>
                </c:pt>
                <c:pt idx="17">
                  <c:v>0.65833033500000004</c:v>
                </c:pt>
                <c:pt idx="18">
                  <c:v>0.55054120500000003</c:v>
                </c:pt>
                <c:pt idx="19">
                  <c:v>0.54925663000000002</c:v>
                </c:pt>
                <c:pt idx="20">
                  <c:v>0.45595014699999997</c:v>
                </c:pt>
                <c:pt idx="21">
                  <c:v>0.473300626</c:v>
                </c:pt>
                <c:pt idx="22">
                  <c:v>0.476822625</c:v>
                </c:pt>
                <c:pt idx="23">
                  <c:v>0.39674274700000001</c:v>
                </c:pt>
                <c:pt idx="24">
                  <c:v>0.49131967100000001</c:v>
                </c:pt>
                <c:pt idx="25">
                  <c:v>0.457412021</c:v>
                </c:pt>
                <c:pt idx="26">
                  <c:v>0.36548099299999998</c:v>
                </c:pt>
                <c:pt idx="27">
                  <c:v>0.361733731</c:v>
                </c:pt>
                <c:pt idx="28">
                  <c:v>0.376144017</c:v>
                </c:pt>
              </c:numCache>
            </c:numRef>
          </c:val>
          <c:smooth val="0"/>
          <c:extLst>
            <c:ext xmlns:c16="http://schemas.microsoft.com/office/drawing/2014/chart" uri="{C3380CC4-5D6E-409C-BE32-E72D297353CC}">
              <c16:uniqueId val="{00000001-BFDE-4D6A-BB30-1E19D9DC0027}"/>
            </c:ext>
          </c:extLst>
        </c:ser>
        <c:ser>
          <c:idx val="0"/>
          <c:order val="5"/>
          <c:tx>
            <c:strRef>
              <c:f>Sheet1!$B$1</c:f>
              <c:strCache>
                <c:ptCount val="1"/>
                <c:pt idx="0">
                  <c:v> 0–4 years</c:v>
                </c:pt>
              </c:strCache>
            </c:strRef>
          </c:tx>
          <c:spPr>
            <a:ln w="31750">
              <a:solidFill>
                <a:srgbClr val="762A83"/>
              </a:solidFill>
            </a:ln>
          </c:spPr>
          <c:marker>
            <c:symbol val="none"/>
          </c:marker>
          <c:cat>
            <c:numRef>
              <c:f>Sheet1!$A$2:$A$30</c:f>
              <c:numCache>
                <c:formatCode>General</c:formatCode>
                <c:ptCount val="29"/>
                <c:pt idx="0">
                  <c:v>1993</c:v>
                </c:pt>
                <c:pt idx="4">
                  <c:v>1997</c:v>
                </c:pt>
                <c:pt idx="8">
                  <c:v>2001</c:v>
                </c:pt>
                <c:pt idx="12">
                  <c:v>2005</c:v>
                </c:pt>
                <c:pt idx="16">
                  <c:v>2009</c:v>
                </c:pt>
                <c:pt idx="20">
                  <c:v>2013</c:v>
                </c:pt>
                <c:pt idx="24">
                  <c:v>2017</c:v>
                </c:pt>
                <c:pt idx="28">
                  <c:v>2021</c:v>
                </c:pt>
              </c:numCache>
            </c:numRef>
          </c:cat>
          <c:val>
            <c:numRef>
              <c:f>Sheet1!$B$2:$B$30</c:f>
              <c:numCache>
                <c:formatCode>0.0</c:formatCode>
                <c:ptCount val="29"/>
                <c:pt idx="0">
                  <c:v>5.1591280959999999</c:v>
                </c:pt>
                <c:pt idx="1">
                  <c:v>5.0507337320000003</c:v>
                </c:pt>
                <c:pt idx="2">
                  <c:v>4.5770646360000002</c:v>
                </c:pt>
                <c:pt idx="3">
                  <c:v>3.9913947599999999</c:v>
                </c:pt>
                <c:pt idx="4">
                  <c:v>3.8430830450000002</c:v>
                </c:pt>
                <c:pt idx="5">
                  <c:v>3.359794435</c:v>
                </c:pt>
                <c:pt idx="6">
                  <c:v>3.1780988649999999</c:v>
                </c:pt>
                <c:pt idx="7">
                  <c:v>2.836540249</c:v>
                </c:pt>
                <c:pt idx="8">
                  <c:v>2.8085496189999999</c:v>
                </c:pt>
                <c:pt idx="9">
                  <c:v>2.8616733010000002</c:v>
                </c:pt>
                <c:pt idx="10">
                  <c:v>2.7867883369999999</c:v>
                </c:pt>
                <c:pt idx="11">
                  <c:v>2.774705301</c:v>
                </c:pt>
                <c:pt idx="12">
                  <c:v>2.3798286929999999</c:v>
                </c:pt>
                <c:pt idx="13">
                  <c:v>2.4173871729999998</c:v>
                </c:pt>
                <c:pt idx="14">
                  <c:v>2.2955424440000001</c:v>
                </c:pt>
                <c:pt idx="15">
                  <c:v>2.4270974179999998</c:v>
                </c:pt>
                <c:pt idx="16">
                  <c:v>1.990662361</c:v>
                </c:pt>
                <c:pt idx="17">
                  <c:v>1.793004292</c:v>
                </c:pt>
                <c:pt idx="18">
                  <c:v>1.739025791</c:v>
                </c:pt>
                <c:pt idx="19">
                  <c:v>1.3062451129999999</c:v>
                </c:pt>
                <c:pt idx="20">
                  <c:v>1.4807216089999999</c:v>
                </c:pt>
                <c:pt idx="21">
                  <c:v>1.323017087</c:v>
                </c:pt>
                <c:pt idx="22">
                  <c:v>1.22461029</c:v>
                </c:pt>
                <c:pt idx="23">
                  <c:v>1.118538104</c:v>
                </c:pt>
                <c:pt idx="24">
                  <c:v>1.140989281</c:v>
                </c:pt>
                <c:pt idx="25">
                  <c:v>0.93030183700000002</c:v>
                </c:pt>
                <c:pt idx="26">
                  <c:v>1.0985451740000001</c:v>
                </c:pt>
                <c:pt idx="27">
                  <c:v>0.85575533299999995</c:v>
                </c:pt>
                <c:pt idx="28">
                  <c:v>0.84982805299999997</c:v>
                </c:pt>
              </c:numCache>
            </c:numRef>
          </c:val>
          <c:smooth val="0"/>
          <c:extLst>
            <c:ext xmlns:c16="http://schemas.microsoft.com/office/drawing/2014/chart" uri="{C3380CC4-5D6E-409C-BE32-E72D297353CC}">
              <c16:uniqueId val="{00000000-BFDE-4D6A-BB30-1E19D9DC0027}"/>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 val="autoZero"/>
        <c:auto val="1"/>
        <c:lblAlgn val="ctr"/>
        <c:lblOffset val="100"/>
        <c:tickLblSkip val="1"/>
        <c:noMultiLvlLbl val="0"/>
      </c:catAx>
      <c:valAx>
        <c:axId val="284718560"/>
        <c:scaling>
          <c:orientation val="minMax"/>
        </c:scaling>
        <c:delete val="0"/>
        <c:axPos val="l"/>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73604160591037227"/>
          <c:y val="7.8807146538708892E-2"/>
          <c:w val="0.24081024594147951"/>
          <c:h val="0.44811415852106612"/>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18289317966024E-2"/>
          <c:y val="3.0823987910602084E-2"/>
          <c:w val="0.89063560819791532"/>
          <c:h val="0.85514289603659766"/>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Sheet1!$B$2:$B$29</c:f>
              <c:numCache>
                <c:formatCode>General</c:formatCode>
                <c:ptCount val="28"/>
                <c:pt idx="0">
                  <c:v>847</c:v>
                </c:pt>
                <c:pt idx="1">
                  <c:v>767</c:v>
                </c:pt>
                <c:pt idx="2">
                  <c:v>666</c:v>
                </c:pt>
                <c:pt idx="3">
                  <c:v>628</c:v>
                </c:pt>
                <c:pt idx="4">
                  <c:v>541</c:v>
                </c:pt>
                <c:pt idx="5">
                  <c:v>503</c:v>
                </c:pt>
                <c:pt idx="6">
                  <c:v>453</c:v>
                </c:pt>
                <c:pt idx="7">
                  <c:v>442</c:v>
                </c:pt>
                <c:pt idx="8">
                  <c:v>470</c:v>
                </c:pt>
                <c:pt idx="9">
                  <c:v>445</c:v>
                </c:pt>
                <c:pt idx="10">
                  <c:v>448</c:v>
                </c:pt>
                <c:pt idx="11">
                  <c:v>401</c:v>
                </c:pt>
                <c:pt idx="12">
                  <c:v>409</c:v>
                </c:pt>
                <c:pt idx="13">
                  <c:v>390</c:v>
                </c:pt>
                <c:pt idx="14">
                  <c:v>428</c:v>
                </c:pt>
                <c:pt idx="15">
                  <c:v>351</c:v>
                </c:pt>
                <c:pt idx="16">
                  <c:v>321</c:v>
                </c:pt>
                <c:pt idx="17">
                  <c:v>317</c:v>
                </c:pt>
                <c:pt idx="18">
                  <c:v>218</c:v>
                </c:pt>
                <c:pt idx="19">
                  <c:v>262</c:v>
                </c:pt>
                <c:pt idx="20">
                  <c:v>224</c:v>
                </c:pt>
                <c:pt idx="21">
                  <c:v>210</c:v>
                </c:pt>
                <c:pt idx="22">
                  <c:v>190</c:v>
                </c:pt>
                <c:pt idx="23">
                  <c:v>206</c:v>
                </c:pt>
                <c:pt idx="24">
                  <c:v>167</c:v>
                </c:pt>
                <c:pt idx="25">
                  <c:v>197</c:v>
                </c:pt>
                <c:pt idx="26">
                  <c:v>152</c:v>
                </c:pt>
                <c:pt idx="27">
                  <c:v>153</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Sheet1!$C$2:$C$29</c:f>
              <c:numCache>
                <c:formatCode>General</c:formatCode>
                <c:ptCount val="28"/>
                <c:pt idx="0">
                  <c:v>401</c:v>
                </c:pt>
                <c:pt idx="1">
                  <c:v>413</c:v>
                </c:pt>
                <c:pt idx="2">
                  <c:v>373</c:v>
                </c:pt>
                <c:pt idx="3">
                  <c:v>331</c:v>
                </c:pt>
                <c:pt idx="4">
                  <c:v>276</c:v>
                </c:pt>
                <c:pt idx="5">
                  <c:v>254</c:v>
                </c:pt>
                <c:pt idx="6">
                  <c:v>251</c:v>
                </c:pt>
                <c:pt idx="7">
                  <c:v>210</c:v>
                </c:pt>
                <c:pt idx="8">
                  <c:v>218</c:v>
                </c:pt>
                <c:pt idx="9">
                  <c:v>196</c:v>
                </c:pt>
                <c:pt idx="10">
                  <c:v>220</c:v>
                </c:pt>
                <c:pt idx="11">
                  <c:v>205</c:v>
                </c:pt>
                <c:pt idx="12">
                  <c:v>191</c:v>
                </c:pt>
                <c:pt idx="13">
                  <c:v>169</c:v>
                </c:pt>
                <c:pt idx="14">
                  <c:v>148</c:v>
                </c:pt>
                <c:pt idx="15">
                  <c:v>149</c:v>
                </c:pt>
                <c:pt idx="16">
                  <c:v>156</c:v>
                </c:pt>
                <c:pt idx="17">
                  <c:v>138</c:v>
                </c:pt>
                <c:pt idx="18">
                  <c:v>132</c:v>
                </c:pt>
                <c:pt idx="19">
                  <c:v>120</c:v>
                </c:pt>
                <c:pt idx="20">
                  <c:v>123</c:v>
                </c:pt>
                <c:pt idx="21">
                  <c:v>130</c:v>
                </c:pt>
                <c:pt idx="22">
                  <c:v>95</c:v>
                </c:pt>
                <c:pt idx="23">
                  <c:v>128</c:v>
                </c:pt>
                <c:pt idx="24">
                  <c:v>122</c:v>
                </c:pt>
                <c:pt idx="25">
                  <c:v>96</c:v>
                </c:pt>
                <c:pt idx="26">
                  <c:v>103</c:v>
                </c:pt>
                <c:pt idx="27">
                  <c:v>102</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Sheet1!$D$2:$D$29</c:f>
              <c:numCache>
                <c:formatCode>General</c:formatCode>
                <c:ptCount val="28"/>
                <c:pt idx="0">
                  <c:v>720</c:v>
                </c:pt>
                <c:pt idx="1">
                  <c:v>656</c:v>
                </c:pt>
                <c:pt idx="2">
                  <c:v>581</c:v>
                </c:pt>
                <c:pt idx="3">
                  <c:v>563</c:v>
                </c:pt>
                <c:pt idx="4">
                  <c:v>466</c:v>
                </c:pt>
                <c:pt idx="5">
                  <c:v>447</c:v>
                </c:pt>
                <c:pt idx="6">
                  <c:v>460</c:v>
                </c:pt>
                <c:pt idx="7">
                  <c:v>411</c:v>
                </c:pt>
                <c:pt idx="8">
                  <c:v>380</c:v>
                </c:pt>
                <c:pt idx="9">
                  <c:v>403</c:v>
                </c:pt>
                <c:pt idx="10">
                  <c:v>440</c:v>
                </c:pt>
                <c:pt idx="11">
                  <c:v>434</c:v>
                </c:pt>
                <c:pt idx="12">
                  <c:v>423</c:v>
                </c:pt>
                <c:pt idx="13">
                  <c:v>407</c:v>
                </c:pt>
                <c:pt idx="14">
                  <c:v>407</c:v>
                </c:pt>
                <c:pt idx="15">
                  <c:v>375</c:v>
                </c:pt>
                <c:pt idx="16">
                  <c:v>357</c:v>
                </c:pt>
                <c:pt idx="17">
                  <c:v>311</c:v>
                </c:pt>
                <c:pt idx="18">
                  <c:v>345</c:v>
                </c:pt>
                <c:pt idx="19">
                  <c:v>318</c:v>
                </c:pt>
                <c:pt idx="20">
                  <c:v>290</c:v>
                </c:pt>
                <c:pt idx="21">
                  <c:v>287</c:v>
                </c:pt>
                <c:pt idx="22">
                  <c:v>276</c:v>
                </c:pt>
                <c:pt idx="23">
                  <c:v>253</c:v>
                </c:pt>
                <c:pt idx="24">
                  <c:v>255</c:v>
                </c:pt>
                <c:pt idx="25">
                  <c:v>255</c:v>
                </c:pt>
                <c:pt idx="26">
                  <c:v>213</c:v>
                </c:pt>
                <c:pt idx="27">
                  <c:v>234</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Sheet1!$E$2:$E$29</c:f>
              <c:numCache>
                <c:formatCode>General</c:formatCode>
                <c:ptCount val="28"/>
                <c:pt idx="0">
                  <c:v>5859</c:v>
                </c:pt>
                <c:pt idx="1">
                  <c:v>4986</c:v>
                </c:pt>
                <c:pt idx="2">
                  <c:v>4390</c:v>
                </c:pt>
                <c:pt idx="3">
                  <c:v>3783</c:v>
                </c:pt>
                <c:pt idx="4">
                  <c:v>3177</c:v>
                </c:pt>
                <c:pt idx="5">
                  <c:v>2939</c:v>
                </c:pt>
                <c:pt idx="6">
                  <c:v>2477</c:v>
                </c:pt>
                <c:pt idx="7">
                  <c:v>2189</c:v>
                </c:pt>
                <c:pt idx="8">
                  <c:v>1987</c:v>
                </c:pt>
                <c:pt idx="9">
                  <c:v>1764</c:v>
                </c:pt>
                <c:pt idx="10">
                  <c:v>1639</c:v>
                </c:pt>
                <c:pt idx="11">
                  <c:v>1530</c:v>
                </c:pt>
                <c:pt idx="12">
                  <c:v>1414</c:v>
                </c:pt>
                <c:pt idx="13">
                  <c:v>1269</c:v>
                </c:pt>
                <c:pt idx="14">
                  <c:v>1168</c:v>
                </c:pt>
                <c:pt idx="15">
                  <c:v>1014</c:v>
                </c:pt>
                <c:pt idx="16">
                  <c:v>976</c:v>
                </c:pt>
                <c:pt idx="17">
                  <c:v>834</c:v>
                </c:pt>
                <c:pt idx="18">
                  <c:v>744</c:v>
                </c:pt>
                <c:pt idx="19">
                  <c:v>678</c:v>
                </c:pt>
                <c:pt idx="20">
                  <c:v>657</c:v>
                </c:pt>
                <c:pt idx="21">
                  <c:v>639</c:v>
                </c:pt>
                <c:pt idx="22">
                  <c:v>620</c:v>
                </c:pt>
                <c:pt idx="23">
                  <c:v>603</c:v>
                </c:pt>
                <c:pt idx="24">
                  <c:v>581</c:v>
                </c:pt>
                <c:pt idx="25">
                  <c:v>600</c:v>
                </c:pt>
                <c:pt idx="26">
                  <c:v>483</c:v>
                </c:pt>
                <c:pt idx="27">
                  <c:v>545</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Sheet1!$F$2:$F$29</c:f>
              <c:numCache>
                <c:formatCode>General</c:formatCode>
                <c:ptCount val="28"/>
                <c:pt idx="0">
                  <c:v>4261</c:v>
                </c:pt>
                <c:pt idx="1">
                  <c:v>3977</c:v>
                </c:pt>
                <c:pt idx="2">
                  <c:v>3714</c:v>
                </c:pt>
                <c:pt idx="3">
                  <c:v>3410</c:v>
                </c:pt>
                <c:pt idx="4">
                  <c:v>3149</c:v>
                </c:pt>
                <c:pt idx="5">
                  <c:v>3014</c:v>
                </c:pt>
                <c:pt idx="6">
                  <c:v>2781</c:v>
                </c:pt>
                <c:pt idx="7">
                  <c:v>2617</c:v>
                </c:pt>
                <c:pt idx="8">
                  <c:v>2380</c:v>
                </c:pt>
                <c:pt idx="9">
                  <c:v>2325</c:v>
                </c:pt>
                <c:pt idx="10">
                  <c:v>2283</c:v>
                </c:pt>
                <c:pt idx="11">
                  <c:v>2259</c:v>
                </c:pt>
                <c:pt idx="12">
                  <c:v>2058</c:v>
                </c:pt>
                <c:pt idx="13">
                  <c:v>1975</c:v>
                </c:pt>
                <c:pt idx="14">
                  <c:v>1933</c:v>
                </c:pt>
                <c:pt idx="15">
                  <c:v>1615</c:v>
                </c:pt>
                <c:pt idx="16">
                  <c:v>1529</c:v>
                </c:pt>
                <c:pt idx="17">
                  <c:v>1453</c:v>
                </c:pt>
                <c:pt idx="18">
                  <c:v>1335</c:v>
                </c:pt>
                <c:pt idx="19">
                  <c:v>1215</c:v>
                </c:pt>
                <c:pt idx="20">
                  <c:v>1124</c:v>
                </c:pt>
                <c:pt idx="21">
                  <c:v>1125</c:v>
                </c:pt>
                <c:pt idx="22">
                  <c:v>1002</c:v>
                </c:pt>
                <c:pt idx="23">
                  <c:v>846</c:v>
                </c:pt>
                <c:pt idx="24">
                  <c:v>857</c:v>
                </c:pt>
                <c:pt idx="25">
                  <c:v>778</c:v>
                </c:pt>
                <c:pt idx="26">
                  <c:v>603</c:v>
                </c:pt>
                <c:pt idx="27">
                  <c:v>670</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Sheet1!$G$2:$G$29</c:f>
              <c:numCache>
                <c:formatCode>General</c:formatCode>
                <c:ptCount val="28"/>
                <c:pt idx="0">
                  <c:v>4077</c:v>
                </c:pt>
                <c:pt idx="1">
                  <c:v>3849</c:v>
                </c:pt>
                <c:pt idx="2">
                  <c:v>3648</c:v>
                </c:pt>
                <c:pt idx="3">
                  <c:v>3205</c:v>
                </c:pt>
                <c:pt idx="4">
                  <c:v>2997</c:v>
                </c:pt>
                <c:pt idx="5">
                  <c:v>2617</c:v>
                </c:pt>
                <c:pt idx="6">
                  <c:v>2205</c:v>
                </c:pt>
                <c:pt idx="7">
                  <c:v>1969</c:v>
                </c:pt>
                <c:pt idx="8">
                  <c:v>1824</c:v>
                </c:pt>
                <c:pt idx="9">
                  <c:v>1699</c:v>
                </c:pt>
                <c:pt idx="10">
                  <c:v>1562</c:v>
                </c:pt>
                <c:pt idx="11">
                  <c:v>1457</c:v>
                </c:pt>
                <c:pt idx="12">
                  <c:v>1357</c:v>
                </c:pt>
                <c:pt idx="13">
                  <c:v>1215</c:v>
                </c:pt>
                <c:pt idx="14">
                  <c:v>1161</c:v>
                </c:pt>
                <c:pt idx="15">
                  <c:v>981</c:v>
                </c:pt>
                <c:pt idx="16">
                  <c:v>964</c:v>
                </c:pt>
                <c:pt idx="17">
                  <c:v>862</c:v>
                </c:pt>
                <c:pt idx="18">
                  <c:v>841</c:v>
                </c:pt>
                <c:pt idx="19">
                  <c:v>726</c:v>
                </c:pt>
                <c:pt idx="20">
                  <c:v>692</c:v>
                </c:pt>
                <c:pt idx="21">
                  <c:v>735</c:v>
                </c:pt>
                <c:pt idx="22">
                  <c:v>698</c:v>
                </c:pt>
                <c:pt idx="23">
                  <c:v>625</c:v>
                </c:pt>
                <c:pt idx="24">
                  <c:v>657</c:v>
                </c:pt>
                <c:pt idx="25">
                  <c:v>594</c:v>
                </c:pt>
                <c:pt idx="26">
                  <c:v>453</c:v>
                </c:pt>
                <c:pt idx="27">
                  <c:v>519</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1"/>
        <c:noMultiLvlLbl val="0"/>
      </c:catAx>
      <c:valAx>
        <c:axId val="62869567"/>
        <c:scaling>
          <c:orientation val="minMax"/>
          <c:max val="18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000"/>
      </c:valAx>
      <c:spPr>
        <a:noFill/>
        <a:ln>
          <a:noFill/>
        </a:ln>
        <a:effectLst/>
      </c:spPr>
    </c:plotArea>
    <c:legend>
      <c:legendPos val="r"/>
      <c:layout>
        <c:manualLayout>
          <c:xMode val="edge"/>
          <c:yMode val="edge"/>
          <c:x val="0.76269884733755067"/>
          <c:y val="0.10132128370317346"/>
          <c:w val="0.2137315915871891"/>
          <c:h val="0.44408162580529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52640328384138E-2"/>
          <c:y val="5.5406642100326677E-2"/>
          <c:w val="0.91656579790662063"/>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Sheet1!$G$2:$G$29</c:f>
              <c:numCache>
                <c:formatCode>0.0</c:formatCode>
                <c:ptCount val="28"/>
                <c:pt idx="0">
                  <c:v>14.221969325</c:v>
                </c:pt>
                <c:pt idx="1">
                  <c:v>13.332187968</c:v>
                </c:pt>
                <c:pt idx="2">
                  <c:v>12.655963149</c:v>
                </c:pt>
                <c:pt idx="3">
                  <c:v>11.056628324</c:v>
                </c:pt>
                <c:pt idx="4">
                  <c:v>10.266630245</c:v>
                </c:pt>
                <c:pt idx="5">
                  <c:v>8.8798224440000002</c:v>
                </c:pt>
                <c:pt idx="6">
                  <c:v>7.4667162239999998</c:v>
                </c:pt>
                <c:pt idx="7">
                  <c:v>6.6452937280000004</c:v>
                </c:pt>
                <c:pt idx="8">
                  <c:v>6.153045884</c:v>
                </c:pt>
                <c:pt idx="9">
                  <c:v>5.5361964280000002</c:v>
                </c:pt>
                <c:pt idx="10">
                  <c:v>5.0443702740000003</c:v>
                </c:pt>
                <c:pt idx="11">
                  <c:v>4.6421884310000001</c:v>
                </c:pt>
                <c:pt idx="12">
                  <c:v>4.3041646929999997</c:v>
                </c:pt>
                <c:pt idx="13">
                  <c:v>3.7981726689999999</c:v>
                </c:pt>
                <c:pt idx="14">
                  <c:v>3.5376982269999999</c:v>
                </c:pt>
                <c:pt idx="15">
                  <c:v>2.9230446369999998</c:v>
                </c:pt>
                <c:pt idx="16">
                  <c:v>2.844668639</c:v>
                </c:pt>
                <c:pt idx="17">
                  <c:v>2.481250368</c:v>
                </c:pt>
                <c:pt idx="18">
                  <c:v>2.279540576</c:v>
                </c:pt>
                <c:pt idx="19">
                  <c:v>1.897013241</c:v>
                </c:pt>
                <c:pt idx="20">
                  <c:v>1.7555460919999999</c:v>
                </c:pt>
                <c:pt idx="21">
                  <c:v>1.8139061599999999</c:v>
                </c:pt>
                <c:pt idx="22">
                  <c:v>1.6719566850000001</c:v>
                </c:pt>
                <c:pt idx="23">
                  <c:v>1.440199418</c:v>
                </c:pt>
                <c:pt idx="24">
                  <c:v>1.475409339</c:v>
                </c:pt>
                <c:pt idx="25">
                  <c:v>1.2941464620000001</c:v>
                </c:pt>
                <c:pt idx="26">
                  <c:v>0.957070851</c:v>
                </c:pt>
                <c:pt idx="27">
                  <c:v>1.068173993</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Sheet1!$F$2:$F$29</c:f>
              <c:numCache>
                <c:formatCode>0.0</c:formatCode>
                <c:ptCount val="28"/>
                <c:pt idx="0">
                  <c:v>9.3694793379999997</c:v>
                </c:pt>
                <c:pt idx="1">
                  <c:v>8.5508244599999994</c:v>
                </c:pt>
                <c:pt idx="2">
                  <c:v>7.8197244020000003</c:v>
                </c:pt>
                <c:pt idx="3">
                  <c:v>6.9649584769999997</c:v>
                </c:pt>
                <c:pt idx="4">
                  <c:v>6.2512240910000001</c:v>
                </c:pt>
                <c:pt idx="5">
                  <c:v>5.7805074579999998</c:v>
                </c:pt>
                <c:pt idx="6">
                  <c:v>5.2071956439999996</c:v>
                </c:pt>
                <c:pt idx="7">
                  <c:v>4.7564464070000003</c:v>
                </c:pt>
                <c:pt idx="8">
                  <c:v>4.166452509</c:v>
                </c:pt>
                <c:pt idx="9">
                  <c:v>3.8699665919999999</c:v>
                </c:pt>
                <c:pt idx="10">
                  <c:v>3.7114404620000001</c:v>
                </c:pt>
                <c:pt idx="11">
                  <c:v>3.576104328</c:v>
                </c:pt>
                <c:pt idx="12">
                  <c:v>3.1724804550000001</c:v>
                </c:pt>
                <c:pt idx="13">
                  <c:v>2.987382582</c:v>
                </c:pt>
                <c:pt idx="14">
                  <c:v>2.897385227</c:v>
                </c:pt>
                <c:pt idx="15">
                  <c:v>2.3757127840000001</c:v>
                </c:pt>
                <c:pt idx="16">
                  <c:v>2.220750727</c:v>
                </c:pt>
                <c:pt idx="17">
                  <c:v>2.0974042929999999</c:v>
                </c:pt>
                <c:pt idx="18">
                  <c:v>1.915348429</c:v>
                </c:pt>
                <c:pt idx="19">
                  <c:v>1.7522971249999999</c:v>
                </c:pt>
                <c:pt idx="20">
                  <c:v>1.619995705</c:v>
                </c:pt>
                <c:pt idx="21">
                  <c:v>1.616617645</c:v>
                </c:pt>
                <c:pt idx="22">
                  <c:v>1.441450648</c:v>
                </c:pt>
                <c:pt idx="23">
                  <c:v>1.228935933</c:v>
                </c:pt>
                <c:pt idx="24">
                  <c:v>1.2541804489999999</c:v>
                </c:pt>
                <c:pt idx="25">
                  <c:v>1.1594857439999999</c:v>
                </c:pt>
                <c:pt idx="26">
                  <c:v>0.90863635799999998</c:v>
                </c:pt>
                <c:pt idx="27">
                  <c:v>1.0265972189999999</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Sheet1!$E$2:$E$29</c:f>
              <c:numCache>
                <c:formatCode>0.0</c:formatCode>
                <c:ptCount val="28"/>
                <c:pt idx="0">
                  <c:v>7.9687033830000003</c:v>
                </c:pt>
                <c:pt idx="1">
                  <c:v>6.7329073480000003</c:v>
                </c:pt>
                <c:pt idx="2">
                  <c:v>6.015329361</c:v>
                </c:pt>
                <c:pt idx="3">
                  <c:v>5.2174934850000003</c:v>
                </c:pt>
                <c:pt idx="4">
                  <c:v>4.4492610929999996</c:v>
                </c:pt>
                <c:pt idx="5">
                  <c:v>4.160960094</c:v>
                </c:pt>
                <c:pt idx="6">
                  <c:v>3.5628792740000002</c:v>
                </c:pt>
                <c:pt idx="7">
                  <c:v>3.1693787680000001</c:v>
                </c:pt>
                <c:pt idx="8">
                  <c:v>2.935575638</c:v>
                </c:pt>
                <c:pt idx="9">
                  <c:v>2.6084940169999999</c:v>
                </c:pt>
                <c:pt idx="10">
                  <c:v>2.4462731839999998</c:v>
                </c:pt>
                <c:pt idx="11">
                  <c:v>2.294468899</c:v>
                </c:pt>
                <c:pt idx="12">
                  <c:v>2.1422269300000001</c:v>
                </c:pt>
                <c:pt idx="13">
                  <c:v>1.9345499820000001</c:v>
                </c:pt>
                <c:pt idx="14">
                  <c:v>1.7951414130000001</c:v>
                </c:pt>
                <c:pt idx="15">
                  <c:v>1.559041693</c:v>
                </c:pt>
                <c:pt idx="16">
                  <c:v>1.51041648</c:v>
                </c:pt>
                <c:pt idx="17">
                  <c:v>1.2917474900000001</c:v>
                </c:pt>
                <c:pt idx="18">
                  <c:v>1.164892179</c:v>
                </c:pt>
                <c:pt idx="19">
                  <c:v>1.0428391079999999</c:v>
                </c:pt>
                <c:pt idx="20">
                  <c:v>1.003204988</c:v>
                </c:pt>
                <c:pt idx="21">
                  <c:v>0.97468091700000004</c:v>
                </c:pt>
                <c:pt idx="22">
                  <c:v>0.93666012700000001</c:v>
                </c:pt>
                <c:pt idx="23">
                  <c:v>0.90158158899999996</c:v>
                </c:pt>
                <c:pt idx="24">
                  <c:v>0.85174030599999995</c:v>
                </c:pt>
                <c:pt idx="25">
                  <c:v>0.86829697500000003</c:v>
                </c:pt>
                <c:pt idx="26">
                  <c:v>0.69106414999999999</c:v>
                </c:pt>
                <c:pt idx="27">
                  <c:v>0.77337420999999995</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Sheet1!$D$2:$D$29</c:f>
              <c:numCache>
                <c:formatCode>0.0</c:formatCode>
                <c:ptCount val="28"/>
                <c:pt idx="0">
                  <c:v>2.1832739619999999</c:v>
                </c:pt>
                <c:pt idx="1">
                  <c:v>1.964544641</c:v>
                </c:pt>
                <c:pt idx="2">
                  <c:v>1.772683623</c:v>
                </c:pt>
                <c:pt idx="3">
                  <c:v>1.6871357490000001</c:v>
                </c:pt>
                <c:pt idx="4">
                  <c:v>1.379477466</c:v>
                </c:pt>
                <c:pt idx="5">
                  <c:v>1.3050253199999999</c:v>
                </c:pt>
                <c:pt idx="6">
                  <c:v>1.33435963</c:v>
                </c:pt>
                <c:pt idx="7">
                  <c:v>1.1709407709999999</c:v>
                </c:pt>
                <c:pt idx="8">
                  <c:v>1.0722453519999999</c:v>
                </c:pt>
                <c:pt idx="9">
                  <c:v>1.1228551170000001</c:v>
                </c:pt>
                <c:pt idx="10">
                  <c:v>1.2187573629999999</c:v>
                </c:pt>
                <c:pt idx="11">
                  <c:v>1.1888486</c:v>
                </c:pt>
                <c:pt idx="12">
                  <c:v>1.1557699779999999</c:v>
                </c:pt>
                <c:pt idx="13">
                  <c:v>1.0938435230000001</c:v>
                </c:pt>
                <c:pt idx="14">
                  <c:v>1.085996341</c:v>
                </c:pt>
                <c:pt idx="15">
                  <c:v>0.98951616899999995</c:v>
                </c:pt>
                <c:pt idx="16">
                  <c:v>0.93669760800000001</c:v>
                </c:pt>
                <c:pt idx="17">
                  <c:v>0.81188541800000003</c:v>
                </c:pt>
                <c:pt idx="18">
                  <c:v>0.87955765699999999</c:v>
                </c:pt>
                <c:pt idx="19">
                  <c:v>0.81177477799999997</c:v>
                </c:pt>
                <c:pt idx="20">
                  <c:v>0.74017576799999996</c:v>
                </c:pt>
                <c:pt idx="21">
                  <c:v>0.73450428800000001</c:v>
                </c:pt>
                <c:pt idx="22">
                  <c:v>0.71051203799999996</c:v>
                </c:pt>
                <c:pt idx="23">
                  <c:v>0.65750477500000004</c:v>
                </c:pt>
                <c:pt idx="24">
                  <c:v>0.66418854000000005</c:v>
                </c:pt>
                <c:pt idx="25">
                  <c:v>0.66584067599999996</c:v>
                </c:pt>
                <c:pt idx="26">
                  <c:v>0.55074539600000005</c:v>
                </c:pt>
                <c:pt idx="27">
                  <c:v>0.61115272200000004</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Sheet1!$C$2:$C$29</c:f>
              <c:numCache>
                <c:formatCode>0.0</c:formatCode>
                <c:ptCount val="28"/>
                <c:pt idx="0">
                  <c:v>1.0746422090000001</c:v>
                </c:pt>
                <c:pt idx="1">
                  <c:v>1.0867435830000001</c:v>
                </c:pt>
                <c:pt idx="2">
                  <c:v>0.97513028300000004</c:v>
                </c:pt>
                <c:pt idx="3">
                  <c:v>0.86390880999999997</c:v>
                </c:pt>
                <c:pt idx="4">
                  <c:v>0.71534247399999995</c:v>
                </c:pt>
                <c:pt idx="5">
                  <c:v>0.65170029200000001</c:v>
                </c:pt>
                <c:pt idx="6">
                  <c:v>0.64356301100000002</c:v>
                </c:pt>
                <c:pt idx="7">
                  <c:v>0.53408566499999999</c:v>
                </c:pt>
                <c:pt idx="8">
                  <c:v>0.55544869799999996</c:v>
                </c:pt>
                <c:pt idx="9">
                  <c:v>0.50288752400000003</c:v>
                </c:pt>
                <c:pt idx="10">
                  <c:v>0.56072058499999999</c:v>
                </c:pt>
                <c:pt idx="11">
                  <c:v>0.52958886599999999</c:v>
                </c:pt>
                <c:pt idx="12">
                  <c:v>0.49657183399999999</c:v>
                </c:pt>
                <c:pt idx="13">
                  <c:v>0.43831641799999999</c:v>
                </c:pt>
                <c:pt idx="14">
                  <c:v>0.38382426600000003</c:v>
                </c:pt>
                <c:pt idx="15">
                  <c:v>0.38492691299999998</c:v>
                </c:pt>
                <c:pt idx="16">
                  <c:v>0.39770083000000001</c:v>
                </c:pt>
                <c:pt idx="17">
                  <c:v>0.34957928799999999</c:v>
                </c:pt>
                <c:pt idx="18">
                  <c:v>0.33310614</c:v>
                </c:pt>
                <c:pt idx="19">
                  <c:v>0.30153340299999998</c:v>
                </c:pt>
                <c:pt idx="20">
                  <c:v>0.30955210599999999</c:v>
                </c:pt>
                <c:pt idx="21">
                  <c:v>0.32792117900000001</c:v>
                </c:pt>
                <c:pt idx="22">
                  <c:v>0.23925274199999999</c:v>
                </c:pt>
                <c:pt idx="23">
                  <c:v>0.32335995200000001</c:v>
                </c:pt>
                <c:pt idx="24">
                  <c:v>0.30843926700000002</c:v>
                </c:pt>
                <c:pt idx="25">
                  <c:v>0.24303464599999999</c:v>
                </c:pt>
                <c:pt idx="26">
                  <c:v>0.26108019300000002</c:v>
                </c:pt>
                <c:pt idx="27">
                  <c:v>0.260559559</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Sheet1!$A$2:$A$29</c:f>
              <c:numCache>
                <c:formatCode>General</c:formatCode>
                <c:ptCount val="28"/>
                <c:pt idx="0" formatCode="0">
                  <c:v>1994</c:v>
                </c:pt>
                <c:pt idx="3" formatCode="0">
                  <c:v>1997</c:v>
                </c:pt>
                <c:pt idx="6" formatCode="0">
                  <c:v>2000</c:v>
                </c:pt>
                <c:pt idx="9" formatCode="0">
                  <c:v>2003</c:v>
                </c:pt>
                <c:pt idx="12" formatCode="0">
                  <c:v>2006</c:v>
                </c:pt>
                <c:pt idx="15" formatCode="0">
                  <c:v>2009</c:v>
                </c:pt>
                <c:pt idx="18" formatCode="0">
                  <c:v>2012</c:v>
                </c:pt>
                <c:pt idx="21" formatCode="0">
                  <c:v>2015</c:v>
                </c:pt>
                <c:pt idx="24" formatCode="0">
                  <c:v>2018</c:v>
                </c:pt>
                <c:pt idx="27" formatCode="0">
                  <c:v>2021</c:v>
                </c:pt>
              </c:numCache>
            </c:numRef>
          </c:cat>
          <c:val>
            <c:numRef>
              <c:f>Sheet1!$B$2:$B$29</c:f>
              <c:numCache>
                <c:formatCode>0.0</c:formatCode>
                <c:ptCount val="28"/>
                <c:pt idx="0">
                  <c:v>4.1855469259999998</c:v>
                </c:pt>
                <c:pt idx="1">
                  <c:v>3.8233411039999998</c:v>
                </c:pt>
                <c:pt idx="2">
                  <c:v>3.3607741039999999</c:v>
                </c:pt>
                <c:pt idx="3">
                  <c:v>3.2287992440000002</c:v>
                </c:pt>
                <c:pt idx="4">
                  <c:v>2.7972085820000001</c:v>
                </c:pt>
                <c:pt idx="5">
                  <c:v>2.604075124</c:v>
                </c:pt>
                <c:pt idx="6">
                  <c:v>2.348260512</c:v>
                </c:pt>
                <c:pt idx="7">
                  <c:v>2.2850507790000001</c:v>
                </c:pt>
                <c:pt idx="8">
                  <c:v>2.421760393</c:v>
                </c:pt>
                <c:pt idx="9">
                  <c:v>2.2741671530000001</c:v>
                </c:pt>
                <c:pt idx="10">
                  <c:v>2.2847662240000002</c:v>
                </c:pt>
                <c:pt idx="11">
                  <c:v>2.0028261330000001</c:v>
                </c:pt>
                <c:pt idx="12">
                  <c:v>2.030429335</c:v>
                </c:pt>
                <c:pt idx="13">
                  <c:v>1.9190119859999999</c:v>
                </c:pt>
                <c:pt idx="14">
                  <c:v>2.0727754360000001</c:v>
                </c:pt>
                <c:pt idx="15">
                  <c:v>1.6725590619999999</c:v>
                </c:pt>
                <c:pt idx="16">
                  <c:v>1.518488879</c:v>
                </c:pt>
                <c:pt idx="17">
                  <c:v>1.5055709690000001</c:v>
                </c:pt>
                <c:pt idx="18">
                  <c:v>1.0984155099999999</c:v>
                </c:pt>
                <c:pt idx="19">
                  <c:v>1.3300434889999999</c:v>
                </c:pt>
                <c:pt idx="20">
                  <c:v>1.141416977</c:v>
                </c:pt>
                <c:pt idx="21">
                  <c:v>1.070965707</c:v>
                </c:pt>
                <c:pt idx="22">
                  <c:v>0.96752600799999999</c:v>
                </c:pt>
                <c:pt idx="23">
                  <c:v>1.051302704</c:v>
                </c:pt>
                <c:pt idx="24">
                  <c:v>0.852674449</c:v>
                </c:pt>
                <c:pt idx="25">
                  <c:v>1.0132374070000001</c:v>
                </c:pt>
                <c:pt idx="26">
                  <c:v>0.79379809700000004</c:v>
                </c:pt>
                <c:pt idx="27">
                  <c:v>0.81420089799999995</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1"/>
        <c:noMultiLvlLbl val="0"/>
      </c:catAx>
      <c:valAx>
        <c:axId val="6286956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
      </c:valAx>
      <c:spPr>
        <a:noFill/>
        <a:ln>
          <a:noFill/>
        </a:ln>
        <a:effectLst/>
      </c:spPr>
    </c:plotArea>
    <c:legend>
      <c:legendPos val="tr"/>
      <c:layout>
        <c:manualLayout>
          <c:xMode val="edge"/>
          <c:yMode val="edge"/>
          <c:x val="0.72574453961279806"/>
          <c:y val="3.3695235532980504E-2"/>
          <c:w val="0.24536794854463223"/>
          <c:h val="0.450611358463833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84653476520452E-2"/>
          <c:y val="9.5334208052267846E-2"/>
          <c:w val="0.89794132073204036"/>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953-86AC-8802720DDA7B}"/>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0.0</c:formatCode>
                <c:ptCount val="12"/>
                <c:pt idx="0">
                  <c:v>3.6</c:v>
                </c:pt>
                <c:pt idx="1">
                  <c:v>3.4</c:v>
                </c:pt>
                <c:pt idx="2">
                  <c:v>3.2</c:v>
                </c:pt>
                <c:pt idx="3">
                  <c:v>3</c:v>
                </c:pt>
                <c:pt idx="4">
                  <c:v>2.9</c:v>
                </c:pt>
                <c:pt idx="5">
                  <c:v>3</c:v>
                </c:pt>
                <c:pt idx="6">
                  <c:v>2.9</c:v>
                </c:pt>
                <c:pt idx="7">
                  <c:v>2.8</c:v>
                </c:pt>
                <c:pt idx="8">
                  <c:v>2.8</c:v>
                </c:pt>
                <c:pt idx="9">
                  <c:v>2.7</c:v>
                </c:pt>
                <c:pt idx="10">
                  <c:v>2.2000000000000002</c:v>
                </c:pt>
                <c:pt idx="11" formatCode="General">
                  <c:v>2.4</c:v>
                </c:pt>
              </c:numCache>
            </c:numRef>
          </c:val>
          <c:smooth val="0"/>
          <c:extLst>
            <c:ext xmlns:c16="http://schemas.microsoft.com/office/drawing/2014/chart" uri="{C3380CC4-5D6E-409C-BE32-E72D297353CC}">
              <c16:uniqueId val="{00000001-DCC3-40B2-A6E5-5692111F37C9}"/>
            </c:ext>
          </c:extLst>
        </c:ser>
        <c:dLbls>
          <c:showLegendKey val="0"/>
          <c:showVal val="0"/>
          <c:showCatName val="0"/>
          <c:showSerName val="0"/>
          <c:showPercent val="0"/>
          <c:showBubbleSize val="0"/>
        </c:dLbls>
        <c:marker val="1"/>
        <c:smooth val="0"/>
        <c:axId val="315305256"/>
        <c:axId val="196572488"/>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81294120853652E-2"/>
          <c:y val="0.10572609081821029"/>
          <c:w val="0.89371398027262183"/>
          <c:h val="0.79140076512303781"/>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Sheet1!$B$2:$B$29</c:f>
              <c:numCache>
                <c:formatCode>#,##0</c:formatCode>
                <c:ptCount val="28"/>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72</c:v>
                </c:pt>
                <c:pt idx="14">
                  <c:v>64</c:v>
                </c:pt>
                <c:pt idx="15">
                  <c:v>52</c:v>
                </c:pt>
                <c:pt idx="16">
                  <c:v>41</c:v>
                </c:pt>
                <c:pt idx="17">
                  <c:v>33</c:v>
                </c:pt>
                <c:pt idx="18">
                  <c:v>43</c:v>
                </c:pt>
                <c:pt idx="19">
                  <c:v>32</c:v>
                </c:pt>
                <c:pt idx="20">
                  <c:v>39</c:v>
                </c:pt>
                <c:pt idx="21">
                  <c:v>34</c:v>
                </c:pt>
                <c:pt idx="22">
                  <c:v>33</c:v>
                </c:pt>
                <c:pt idx="23">
                  <c:v>21</c:v>
                </c:pt>
                <c:pt idx="24">
                  <c:v>17</c:v>
                </c:pt>
                <c:pt idx="25">
                  <c:v>18</c:v>
                </c:pt>
                <c:pt idx="26">
                  <c:v>13</c:v>
                </c:pt>
                <c:pt idx="27">
                  <c:v>7</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Sheet1!$C$2:$C$29</c:f>
              <c:numCache>
                <c:formatCode>#,##0</c:formatCode>
                <c:ptCount val="28"/>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134</c:v>
                </c:pt>
                <c:pt idx="14">
                  <c:v>141</c:v>
                </c:pt>
                <c:pt idx="15">
                  <c:v>95</c:v>
                </c:pt>
                <c:pt idx="16">
                  <c:v>114</c:v>
                </c:pt>
                <c:pt idx="17">
                  <c:v>88</c:v>
                </c:pt>
                <c:pt idx="18">
                  <c:v>94</c:v>
                </c:pt>
                <c:pt idx="19">
                  <c:v>68</c:v>
                </c:pt>
                <c:pt idx="20">
                  <c:v>72</c:v>
                </c:pt>
                <c:pt idx="21">
                  <c:v>66</c:v>
                </c:pt>
                <c:pt idx="22">
                  <c:v>68</c:v>
                </c:pt>
                <c:pt idx="23">
                  <c:v>74</c:v>
                </c:pt>
                <c:pt idx="24">
                  <c:v>66</c:v>
                </c:pt>
                <c:pt idx="25">
                  <c:v>54</c:v>
                </c:pt>
                <c:pt idx="26">
                  <c:v>49</c:v>
                </c:pt>
                <c:pt idx="27">
                  <c:v>55</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Sheet1!$D$2:$D$29</c:f>
              <c:numCache>
                <c:formatCode>#,##0</c:formatCode>
                <c:ptCount val="28"/>
                <c:pt idx="0">
                  <c:v>1093</c:v>
                </c:pt>
                <c:pt idx="1">
                  <c:v>1038</c:v>
                </c:pt>
                <c:pt idx="2">
                  <c:v>1051</c:v>
                </c:pt>
                <c:pt idx="3">
                  <c:v>1105</c:v>
                </c:pt>
                <c:pt idx="4">
                  <c:v>1072</c:v>
                </c:pt>
                <c:pt idx="5">
                  <c:v>1064</c:v>
                </c:pt>
                <c:pt idx="6">
                  <c:v>1155</c:v>
                </c:pt>
                <c:pt idx="7">
                  <c:v>1183</c:v>
                </c:pt>
                <c:pt idx="8">
                  <c:v>1113</c:v>
                </c:pt>
                <c:pt idx="9">
                  <c:v>1168</c:v>
                </c:pt>
                <c:pt idx="10">
                  <c:v>1163</c:v>
                </c:pt>
                <c:pt idx="11">
                  <c:v>1103</c:v>
                </c:pt>
                <c:pt idx="12">
                  <c:v>1107</c:v>
                </c:pt>
                <c:pt idx="13">
                  <c:v>1165</c:v>
                </c:pt>
                <c:pt idx="14">
                  <c:v>1046</c:v>
                </c:pt>
                <c:pt idx="15">
                  <c:v>900</c:v>
                </c:pt>
                <c:pt idx="16">
                  <c:v>827</c:v>
                </c:pt>
                <c:pt idx="17">
                  <c:v>716</c:v>
                </c:pt>
                <c:pt idx="18">
                  <c:v>674</c:v>
                </c:pt>
                <c:pt idx="19">
                  <c:v>656</c:v>
                </c:pt>
                <c:pt idx="20">
                  <c:v>669</c:v>
                </c:pt>
                <c:pt idx="21">
                  <c:v>649</c:v>
                </c:pt>
                <c:pt idx="22">
                  <c:v>658</c:v>
                </c:pt>
                <c:pt idx="23">
                  <c:v>590</c:v>
                </c:pt>
                <c:pt idx="24">
                  <c:v>613</c:v>
                </c:pt>
                <c:pt idx="25">
                  <c:v>595</c:v>
                </c:pt>
                <c:pt idx="26">
                  <c:v>477</c:v>
                </c:pt>
                <c:pt idx="27">
                  <c:v>441</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Sheet1!$E$2:$E$29</c:f>
              <c:numCache>
                <c:formatCode>#,##0</c:formatCode>
                <c:ptCount val="28"/>
                <c:pt idx="0">
                  <c:v>3106</c:v>
                </c:pt>
                <c:pt idx="1">
                  <c:v>3199</c:v>
                </c:pt>
                <c:pt idx="2">
                  <c:v>3154</c:v>
                </c:pt>
                <c:pt idx="3">
                  <c:v>3078</c:v>
                </c:pt>
                <c:pt idx="4">
                  <c:v>3146</c:v>
                </c:pt>
                <c:pt idx="5">
                  <c:v>3095</c:v>
                </c:pt>
                <c:pt idx="6">
                  <c:v>3078</c:v>
                </c:pt>
                <c:pt idx="7">
                  <c:v>3405</c:v>
                </c:pt>
                <c:pt idx="8">
                  <c:v>3284</c:v>
                </c:pt>
                <c:pt idx="9">
                  <c:v>3289</c:v>
                </c:pt>
                <c:pt idx="10">
                  <c:v>3294</c:v>
                </c:pt>
                <c:pt idx="11">
                  <c:v>3198</c:v>
                </c:pt>
                <c:pt idx="12">
                  <c:v>3264</c:v>
                </c:pt>
                <c:pt idx="13">
                  <c:v>3023</c:v>
                </c:pt>
                <c:pt idx="14">
                  <c:v>3090</c:v>
                </c:pt>
                <c:pt idx="15">
                  <c:v>2864</c:v>
                </c:pt>
                <c:pt idx="16">
                  <c:v>2660</c:v>
                </c:pt>
                <c:pt idx="17">
                  <c:v>2522</c:v>
                </c:pt>
                <c:pt idx="18">
                  <c:v>2374</c:v>
                </c:pt>
                <c:pt idx="19">
                  <c:v>2279</c:v>
                </c:pt>
                <c:pt idx="20">
                  <c:v>2164</c:v>
                </c:pt>
                <c:pt idx="21">
                  <c:v>2219</c:v>
                </c:pt>
                <c:pt idx="22">
                  <c:v>2207</c:v>
                </c:pt>
                <c:pt idx="23">
                  <c:v>2147</c:v>
                </c:pt>
                <c:pt idx="24">
                  <c:v>2141</c:v>
                </c:pt>
                <c:pt idx="25">
                  <c:v>2011</c:v>
                </c:pt>
                <c:pt idx="26">
                  <c:v>1624</c:v>
                </c:pt>
                <c:pt idx="27">
                  <c:v>1718</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Sheet1!$F$2:$F$29</c:f>
              <c:numCache>
                <c:formatCode>#,##0</c:formatCode>
                <c:ptCount val="28"/>
                <c:pt idx="0">
                  <c:v>1805</c:v>
                </c:pt>
                <c:pt idx="1">
                  <c:v>1967</c:v>
                </c:pt>
                <c:pt idx="2">
                  <c:v>1840</c:v>
                </c:pt>
                <c:pt idx="3">
                  <c:v>1854</c:v>
                </c:pt>
                <c:pt idx="4">
                  <c:v>1793</c:v>
                </c:pt>
                <c:pt idx="5">
                  <c:v>1823</c:v>
                </c:pt>
                <c:pt idx="6">
                  <c:v>1844</c:v>
                </c:pt>
                <c:pt idx="7">
                  <c:v>1883</c:v>
                </c:pt>
                <c:pt idx="8">
                  <c:v>1788</c:v>
                </c:pt>
                <c:pt idx="9">
                  <c:v>1947</c:v>
                </c:pt>
                <c:pt idx="10">
                  <c:v>1898</c:v>
                </c:pt>
                <c:pt idx="11">
                  <c:v>1851</c:v>
                </c:pt>
                <c:pt idx="12">
                  <c:v>1968</c:v>
                </c:pt>
                <c:pt idx="13">
                  <c:v>2048</c:v>
                </c:pt>
                <c:pt idx="14">
                  <c:v>2007</c:v>
                </c:pt>
                <c:pt idx="15">
                  <c:v>1792</c:v>
                </c:pt>
                <c:pt idx="16">
                  <c:v>1881</c:v>
                </c:pt>
                <c:pt idx="17">
                  <c:v>1823</c:v>
                </c:pt>
                <c:pt idx="18">
                  <c:v>1774</c:v>
                </c:pt>
                <c:pt idx="19">
                  <c:v>1731</c:v>
                </c:pt>
                <c:pt idx="20">
                  <c:v>1826</c:v>
                </c:pt>
                <c:pt idx="21">
                  <c:v>1893</c:v>
                </c:pt>
                <c:pt idx="22">
                  <c:v>1838</c:v>
                </c:pt>
                <c:pt idx="23">
                  <c:v>1903</c:v>
                </c:pt>
                <c:pt idx="24">
                  <c:v>1830</c:v>
                </c:pt>
                <c:pt idx="25">
                  <c:v>1878</c:v>
                </c:pt>
                <c:pt idx="26">
                  <c:v>1568</c:v>
                </c:pt>
                <c:pt idx="27">
                  <c:v>1720</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Sheet1!$G$2:$G$29</c:f>
              <c:numCache>
                <c:formatCode>#,##0</c:formatCode>
                <c:ptCount val="28"/>
                <c:pt idx="0">
                  <c:v>1378</c:v>
                </c:pt>
                <c:pt idx="1">
                  <c:v>1463</c:v>
                </c:pt>
                <c:pt idx="2">
                  <c:v>1403</c:v>
                </c:pt>
                <c:pt idx="3">
                  <c:v>1433</c:v>
                </c:pt>
                <c:pt idx="4">
                  <c:v>1363</c:v>
                </c:pt>
                <c:pt idx="5">
                  <c:v>1373</c:v>
                </c:pt>
                <c:pt idx="6">
                  <c:v>1302</c:v>
                </c:pt>
                <c:pt idx="7">
                  <c:v>1298</c:v>
                </c:pt>
                <c:pt idx="8">
                  <c:v>1305</c:v>
                </c:pt>
                <c:pt idx="9">
                  <c:v>1281</c:v>
                </c:pt>
                <c:pt idx="10">
                  <c:v>1244</c:v>
                </c:pt>
                <c:pt idx="11">
                  <c:v>1342</c:v>
                </c:pt>
                <c:pt idx="12">
                  <c:v>1301</c:v>
                </c:pt>
                <c:pt idx="13">
                  <c:v>1346</c:v>
                </c:pt>
                <c:pt idx="14">
                  <c:v>1341</c:v>
                </c:pt>
                <c:pt idx="15">
                  <c:v>1289</c:v>
                </c:pt>
                <c:pt idx="16">
                  <c:v>1237</c:v>
                </c:pt>
                <c:pt idx="17">
                  <c:v>1372</c:v>
                </c:pt>
                <c:pt idx="18">
                  <c:v>1346</c:v>
                </c:pt>
                <c:pt idx="19">
                  <c:v>1445</c:v>
                </c:pt>
                <c:pt idx="20">
                  <c:v>1496</c:v>
                </c:pt>
                <c:pt idx="21">
                  <c:v>1546</c:v>
                </c:pt>
                <c:pt idx="22">
                  <c:v>1549</c:v>
                </c:pt>
                <c:pt idx="23">
                  <c:v>1665</c:v>
                </c:pt>
                <c:pt idx="24">
                  <c:v>1688</c:v>
                </c:pt>
                <c:pt idx="25">
                  <c:v>1815</c:v>
                </c:pt>
                <c:pt idx="26">
                  <c:v>1414</c:v>
                </c:pt>
                <c:pt idx="27">
                  <c:v>1685</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3"/>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761398618388E-2"/>
          <c:y val="5.5406778230254902E-2"/>
          <c:w val="0.91619777587359386"/>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Sheet1!$G$2:$G$29</c:f>
              <c:numCache>
                <c:formatCode>0.0</c:formatCode>
                <c:ptCount val="28"/>
                <c:pt idx="0">
                  <c:v>57.497210676000002</c:v>
                </c:pt>
                <c:pt idx="1">
                  <c:v>56.455185465</c:v>
                </c:pt>
                <c:pt idx="2">
                  <c:v>48.519280103</c:v>
                </c:pt>
                <c:pt idx="3">
                  <c:v>47.751227102999998</c:v>
                </c:pt>
                <c:pt idx="4">
                  <c:v>44.027491501999997</c:v>
                </c:pt>
                <c:pt idx="5">
                  <c:v>44.581844701000001</c:v>
                </c:pt>
                <c:pt idx="6">
                  <c:v>40.893308353000002</c:v>
                </c:pt>
                <c:pt idx="7">
                  <c:v>40.951061588000002</c:v>
                </c:pt>
                <c:pt idx="8">
                  <c:v>39.437026623000001</c:v>
                </c:pt>
                <c:pt idx="9">
                  <c:v>35.928294864000001</c:v>
                </c:pt>
                <c:pt idx="10">
                  <c:v>34.400828275000002</c:v>
                </c:pt>
                <c:pt idx="11">
                  <c:v>36.717368737999998</c:v>
                </c:pt>
                <c:pt idx="12">
                  <c:v>31.998551826</c:v>
                </c:pt>
                <c:pt idx="13">
                  <c:v>32.012991661999997</c:v>
                </c:pt>
                <c:pt idx="14">
                  <c:v>31.120967501999999</c:v>
                </c:pt>
                <c:pt idx="15">
                  <c:v>29.103188300999999</c:v>
                </c:pt>
                <c:pt idx="16">
                  <c:v>25.811012475999998</c:v>
                </c:pt>
                <c:pt idx="17">
                  <c:v>27.997783033000001</c:v>
                </c:pt>
                <c:pt idx="18">
                  <c:v>26.860096613</c:v>
                </c:pt>
                <c:pt idx="19">
                  <c:v>28.050942842000001</c:v>
                </c:pt>
                <c:pt idx="20">
                  <c:v>27.032032778000001</c:v>
                </c:pt>
                <c:pt idx="21">
                  <c:v>25.757093613999999</c:v>
                </c:pt>
                <c:pt idx="22">
                  <c:v>24.521110158999999</c:v>
                </c:pt>
                <c:pt idx="23">
                  <c:v>27.173558250999999</c:v>
                </c:pt>
                <c:pt idx="24">
                  <c:v>25.110490621</c:v>
                </c:pt>
                <c:pt idx="25">
                  <c:v>25.985881434</c:v>
                </c:pt>
                <c:pt idx="26">
                  <c:v>19.486786402</c:v>
                </c:pt>
                <c:pt idx="27">
                  <c:v>22.245252256000001</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Sheet1!$F$2:$F$29</c:f>
              <c:numCache>
                <c:formatCode>0.0</c:formatCode>
                <c:ptCount val="28"/>
                <c:pt idx="0">
                  <c:v>36.773252053</c:v>
                </c:pt>
                <c:pt idx="1">
                  <c:v>37.880268694000002</c:v>
                </c:pt>
                <c:pt idx="2">
                  <c:v>32.131190253</c:v>
                </c:pt>
                <c:pt idx="3">
                  <c:v>31.072019880999999</c:v>
                </c:pt>
                <c:pt idx="4">
                  <c:v>28.645627388000001</c:v>
                </c:pt>
                <c:pt idx="5">
                  <c:v>28.283478336999998</c:v>
                </c:pt>
                <c:pt idx="6">
                  <c:v>25.839090845000001</c:v>
                </c:pt>
                <c:pt idx="7">
                  <c:v>24.951726426</c:v>
                </c:pt>
                <c:pt idx="8">
                  <c:v>23.298047043</c:v>
                </c:pt>
                <c:pt idx="9">
                  <c:v>23.575378732000001</c:v>
                </c:pt>
                <c:pt idx="10">
                  <c:v>21.688972140000001</c:v>
                </c:pt>
                <c:pt idx="11">
                  <c:v>20.162768331999999</c:v>
                </c:pt>
                <c:pt idx="12">
                  <c:v>20.775107874</c:v>
                </c:pt>
                <c:pt idx="13">
                  <c:v>20.390167041000002</c:v>
                </c:pt>
                <c:pt idx="14">
                  <c:v>18.570358155000001</c:v>
                </c:pt>
                <c:pt idx="15">
                  <c:v>16.126628591999999</c:v>
                </c:pt>
                <c:pt idx="16">
                  <c:v>16.498300963999998</c:v>
                </c:pt>
                <c:pt idx="17">
                  <c:v>15.620021011</c:v>
                </c:pt>
                <c:pt idx="18">
                  <c:v>14.403802733999999</c:v>
                </c:pt>
                <c:pt idx="19">
                  <c:v>13.357866742000001</c:v>
                </c:pt>
                <c:pt idx="20">
                  <c:v>13.795579431</c:v>
                </c:pt>
                <c:pt idx="21">
                  <c:v>13.845984379000001</c:v>
                </c:pt>
                <c:pt idx="22">
                  <c:v>12.942999327000001</c:v>
                </c:pt>
                <c:pt idx="23">
                  <c:v>12.955596344</c:v>
                </c:pt>
                <c:pt idx="24">
                  <c:v>12.143095834</c:v>
                </c:pt>
                <c:pt idx="25">
                  <c:v>12.025293842</c:v>
                </c:pt>
                <c:pt idx="26">
                  <c:v>9.9639676749999992</c:v>
                </c:pt>
                <c:pt idx="27">
                  <c:v>10.641627658999999</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Sheet1!$E$2:$E$29</c:f>
              <c:numCache>
                <c:formatCode>0.0</c:formatCode>
                <c:ptCount val="28"/>
                <c:pt idx="0">
                  <c:v>33.424891277999997</c:v>
                </c:pt>
                <c:pt idx="1">
                  <c:v>35.814188956999999</c:v>
                </c:pt>
                <c:pt idx="2">
                  <c:v>30.276431304999999</c:v>
                </c:pt>
                <c:pt idx="3">
                  <c:v>28.140368693999999</c:v>
                </c:pt>
                <c:pt idx="4">
                  <c:v>27.045558958000001</c:v>
                </c:pt>
                <c:pt idx="5">
                  <c:v>25.666018672</c:v>
                </c:pt>
                <c:pt idx="6">
                  <c:v>24.538003133</c:v>
                </c:pt>
                <c:pt idx="7">
                  <c:v>27.431409794</c:v>
                </c:pt>
                <c:pt idx="8">
                  <c:v>24.980074511000002</c:v>
                </c:pt>
                <c:pt idx="9">
                  <c:v>21.737311497</c:v>
                </c:pt>
                <c:pt idx="10">
                  <c:v>21.725730004999999</c:v>
                </c:pt>
                <c:pt idx="11">
                  <c:v>20.767133225999999</c:v>
                </c:pt>
                <c:pt idx="12">
                  <c:v>20.424442952</c:v>
                </c:pt>
                <c:pt idx="13">
                  <c:v>18.244489069</c:v>
                </c:pt>
                <c:pt idx="14">
                  <c:v>18.565389283999998</c:v>
                </c:pt>
                <c:pt idx="15">
                  <c:v>17.719958576</c:v>
                </c:pt>
                <c:pt idx="16">
                  <c:v>16.224073732000001</c:v>
                </c:pt>
                <c:pt idx="17">
                  <c:v>15.450545756</c:v>
                </c:pt>
                <c:pt idx="18">
                  <c:v>14.160246390999999</c:v>
                </c:pt>
                <c:pt idx="19">
                  <c:v>14.101413854</c:v>
                </c:pt>
                <c:pt idx="20">
                  <c:v>13.335699741999999</c:v>
                </c:pt>
                <c:pt idx="21">
                  <c:v>13.096180141</c:v>
                </c:pt>
                <c:pt idx="22">
                  <c:v>12.831792239</c:v>
                </c:pt>
                <c:pt idx="23">
                  <c:v>12.582085361000001</c:v>
                </c:pt>
                <c:pt idx="24">
                  <c:v>12.610053788</c:v>
                </c:pt>
                <c:pt idx="25">
                  <c:v>11.973038931</c:v>
                </c:pt>
                <c:pt idx="26">
                  <c:v>9.9506956510000002</c:v>
                </c:pt>
                <c:pt idx="27">
                  <c:v>10.631564434</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Sheet1!$D$2:$D$29</c:f>
              <c:numCache>
                <c:formatCode>0.0</c:formatCode>
                <c:ptCount val="28"/>
                <c:pt idx="0">
                  <c:v>33.205786252999999</c:v>
                </c:pt>
                <c:pt idx="1">
                  <c:v>35.398374949000001</c:v>
                </c:pt>
                <c:pt idx="2">
                  <c:v>30.986094878999999</c:v>
                </c:pt>
                <c:pt idx="3">
                  <c:v>32.713997653</c:v>
                </c:pt>
                <c:pt idx="4">
                  <c:v>30.893932656</c:v>
                </c:pt>
                <c:pt idx="5">
                  <c:v>29.274149659999999</c:v>
                </c:pt>
                <c:pt idx="6">
                  <c:v>29.362438501</c:v>
                </c:pt>
                <c:pt idx="7">
                  <c:v>29.603367426999998</c:v>
                </c:pt>
                <c:pt idx="8">
                  <c:v>27.574526786</c:v>
                </c:pt>
                <c:pt idx="9">
                  <c:v>27.509810969</c:v>
                </c:pt>
                <c:pt idx="10">
                  <c:v>26.575913995000001</c:v>
                </c:pt>
                <c:pt idx="11">
                  <c:v>24.555966677000001</c:v>
                </c:pt>
                <c:pt idx="12">
                  <c:v>23.993014067000001</c:v>
                </c:pt>
                <c:pt idx="13">
                  <c:v>26.444625635000001</c:v>
                </c:pt>
                <c:pt idx="14">
                  <c:v>25.422379715000002</c:v>
                </c:pt>
                <c:pt idx="15">
                  <c:v>24.559102709000001</c:v>
                </c:pt>
                <c:pt idx="16">
                  <c:v>21.593275640000002</c:v>
                </c:pt>
                <c:pt idx="17">
                  <c:v>18.318640469999998</c:v>
                </c:pt>
                <c:pt idx="18">
                  <c:v>18.203886773000001</c:v>
                </c:pt>
                <c:pt idx="19">
                  <c:v>17.139241180999999</c:v>
                </c:pt>
                <c:pt idx="20">
                  <c:v>18.085954513000001</c:v>
                </c:pt>
                <c:pt idx="21">
                  <c:v>17.206177999000001</c:v>
                </c:pt>
                <c:pt idx="22">
                  <c:v>17.477205261999998</c:v>
                </c:pt>
                <c:pt idx="23">
                  <c:v>15.648153132999999</c:v>
                </c:pt>
                <c:pt idx="24">
                  <c:v>16.603417487000002</c:v>
                </c:pt>
                <c:pt idx="25">
                  <c:v>16.539571411000001</c:v>
                </c:pt>
                <c:pt idx="26">
                  <c:v>16.259231459999999</c:v>
                </c:pt>
                <c:pt idx="27">
                  <c:v>14.166335262</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Sheet1!$C$2:$C$29</c:f>
              <c:numCache>
                <c:formatCode>0.0</c:formatCode>
                <c:ptCount val="28"/>
                <c:pt idx="0">
                  <c:v>18.445642414000002</c:v>
                </c:pt>
                <c:pt idx="1">
                  <c:v>18.892642558999999</c:v>
                </c:pt>
                <c:pt idx="2">
                  <c:v>14.084787765</c:v>
                </c:pt>
                <c:pt idx="3">
                  <c:v>11.682361666</c:v>
                </c:pt>
                <c:pt idx="4">
                  <c:v>9.6864478770000009</c:v>
                </c:pt>
                <c:pt idx="5">
                  <c:v>10.869571929999999</c:v>
                </c:pt>
                <c:pt idx="6">
                  <c:v>9.6247824400000006</c:v>
                </c:pt>
                <c:pt idx="7">
                  <c:v>10.929769597</c:v>
                </c:pt>
                <c:pt idx="8">
                  <c:v>9.3679828310000008</c:v>
                </c:pt>
                <c:pt idx="9">
                  <c:v>9.4521627729999995</c:v>
                </c:pt>
                <c:pt idx="10">
                  <c:v>10.944340213</c:v>
                </c:pt>
                <c:pt idx="11">
                  <c:v>9.9791377319999999</c:v>
                </c:pt>
                <c:pt idx="12">
                  <c:v>7.2116051370000003</c:v>
                </c:pt>
                <c:pt idx="13">
                  <c:v>7.7959055209999999</c:v>
                </c:pt>
                <c:pt idx="14">
                  <c:v>8.2496375430000004</c:v>
                </c:pt>
                <c:pt idx="15">
                  <c:v>5.9777075550000003</c:v>
                </c:pt>
                <c:pt idx="16">
                  <c:v>6.9763086999999997</c:v>
                </c:pt>
                <c:pt idx="17">
                  <c:v>5.801393257</c:v>
                </c:pt>
                <c:pt idx="18">
                  <c:v>6.4924435550000004</c:v>
                </c:pt>
                <c:pt idx="19">
                  <c:v>4.9384760300000003</c:v>
                </c:pt>
                <c:pt idx="20">
                  <c:v>5.1859748190000001</c:v>
                </c:pt>
                <c:pt idx="21">
                  <c:v>4.8594514120000003</c:v>
                </c:pt>
                <c:pt idx="22">
                  <c:v>5.0511128049999998</c:v>
                </c:pt>
                <c:pt idx="23">
                  <c:v>5.175060405</c:v>
                </c:pt>
                <c:pt idx="24">
                  <c:v>4.321328769</c:v>
                </c:pt>
                <c:pt idx="25">
                  <c:v>3.5834730220000002</c:v>
                </c:pt>
                <c:pt idx="26">
                  <c:v>3.267788607</c:v>
                </c:pt>
                <c:pt idx="27">
                  <c:v>3.3260422460000001</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Sheet1!$B$2:$B$29</c:f>
              <c:numCache>
                <c:formatCode>0.0</c:formatCode>
                <c:ptCount val="28"/>
                <c:pt idx="0">
                  <c:v>57.309553459</c:v>
                </c:pt>
                <c:pt idx="1">
                  <c:v>58.362514591</c:v>
                </c:pt>
                <c:pt idx="2">
                  <c:v>38.413738561000002</c:v>
                </c:pt>
                <c:pt idx="3">
                  <c:v>41.141356162000001</c:v>
                </c:pt>
                <c:pt idx="4">
                  <c:v>34.239640668</c:v>
                </c:pt>
                <c:pt idx="5">
                  <c:v>36.198398028</c:v>
                </c:pt>
                <c:pt idx="6">
                  <c:v>30.438105802999999</c:v>
                </c:pt>
                <c:pt idx="7">
                  <c:v>27.821414620999999</c:v>
                </c:pt>
                <c:pt idx="8">
                  <c:v>22.868415686999999</c:v>
                </c:pt>
                <c:pt idx="9">
                  <c:v>33.912532527000003</c:v>
                </c:pt>
                <c:pt idx="10">
                  <c:v>29.574190223999999</c:v>
                </c:pt>
                <c:pt idx="11">
                  <c:v>23.486186582999999</c:v>
                </c:pt>
                <c:pt idx="12">
                  <c:v>24.588314150999999</c:v>
                </c:pt>
                <c:pt idx="13">
                  <c:v>25.842297380000002</c:v>
                </c:pt>
                <c:pt idx="14">
                  <c:v>21.823637728000001</c:v>
                </c:pt>
                <c:pt idx="15">
                  <c:v>17.236635805999999</c:v>
                </c:pt>
                <c:pt idx="16">
                  <c:v>13.393834263</c:v>
                </c:pt>
                <c:pt idx="17">
                  <c:v>15.714210885</c:v>
                </c:pt>
                <c:pt idx="18">
                  <c:v>18.313224277</c:v>
                </c:pt>
                <c:pt idx="19">
                  <c:v>18.065011460000001</c:v>
                </c:pt>
                <c:pt idx="20">
                  <c:v>16.468481859000001</c:v>
                </c:pt>
                <c:pt idx="21">
                  <c:v>12.918423951999999</c:v>
                </c:pt>
                <c:pt idx="22">
                  <c:v>11.554379109999999</c:v>
                </c:pt>
                <c:pt idx="23">
                  <c:v>5.6071173009999997</c:v>
                </c:pt>
                <c:pt idx="24">
                  <c:v>4.7232980849999997</c:v>
                </c:pt>
                <c:pt idx="25">
                  <c:v>7.065057404</c:v>
                </c:pt>
                <c:pt idx="26">
                  <c:v>6.0181563149999997</c:v>
                </c:pt>
                <c:pt idx="27">
                  <c:v>3.2220943609999999</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3"/>
        <c:noMultiLvlLbl val="0"/>
      </c:catAx>
      <c:valAx>
        <c:axId val="6286956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a:t>
                </a:r>
                <a:r>
                  <a:rPr lang="en-US" sz="2000" b="1" baseline="0">
                    <a:solidFill>
                      <a:schemeClr val="tx1">
                        <a:lumMod val="85000"/>
                        <a:lumOff val="15000"/>
                      </a:schemeClr>
                    </a:solidFill>
                    <a:latin typeface="Calibri" panose="020F0502020204030204" pitchFamily="34" charset="0"/>
                    <a:cs typeface="Calibri" panose="020F0502020204030204" pitchFamily="34" charset="0"/>
                  </a:rPr>
                  <a:t> persons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1982816245339341"/>
          <c:y val="6.8729101404298304E-2"/>
          <c:w val="0.16728746682844842"/>
          <c:h val="0.4117146658298793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99367495916403E-2"/>
          <c:y val="2.3593951764068814E-2"/>
          <c:w val="0.81913095195275676"/>
          <c:h val="0.85209687787215671"/>
        </c:manualLayout>
      </c:layout>
      <c:barChart>
        <c:barDir val="col"/>
        <c:grouping val="percentStacked"/>
        <c:varyColors val="0"/>
        <c:ser>
          <c:idx val="0"/>
          <c:order val="0"/>
          <c:tx>
            <c:strRef>
              <c:f>Sheet1!$B$1</c:f>
              <c:strCache>
                <c:ptCount val="1"/>
                <c:pt idx="0">
                  <c:v>1920s</c:v>
                </c:pt>
              </c:strCache>
            </c:strRef>
          </c:tx>
          <c:spPr>
            <a:solidFill>
              <a:srgbClr val="DCECC9"/>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Sheet1!$B$2:$B$30</c:f>
              <c:numCache>
                <c:formatCode>\(0.0\)</c:formatCode>
                <c:ptCount val="29"/>
                <c:pt idx="0">
                  <c:v>11.203581473</c:v>
                </c:pt>
                <c:pt idx="1">
                  <c:v>11.298701298999999</c:v>
                </c:pt>
                <c:pt idx="2">
                  <c:v>11.152061152</c:v>
                </c:pt>
                <c:pt idx="3">
                  <c:v>11.985046729</c:v>
                </c:pt>
                <c:pt idx="4">
                  <c:v>11.652684563999999</c:v>
                </c:pt>
                <c:pt idx="5">
                  <c:v>12.294927400000001</c:v>
                </c:pt>
                <c:pt idx="6">
                  <c:v>11.661211129</c:v>
                </c:pt>
                <c:pt idx="7">
                  <c:v>11.185811985999999</c:v>
                </c:pt>
                <c:pt idx="8">
                  <c:v>10.946670069</c:v>
                </c:pt>
                <c:pt idx="9">
                  <c:v>10.400881664</c:v>
                </c:pt>
                <c:pt idx="10">
                  <c:v>10.362997657999999</c:v>
                </c:pt>
                <c:pt idx="11">
                  <c:v>9.8300970870000004</c:v>
                </c:pt>
                <c:pt idx="12">
                  <c:v>9.4018453710000003</c:v>
                </c:pt>
                <c:pt idx="13">
                  <c:v>9.1079972659999999</c:v>
                </c:pt>
                <c:pt idx="14">
                  <c:v>8.1091043129999996</c:v>
                </c:pt>
                <c:pt idx="15">
                  <c:v>7.3021925640000003</c:v>
                </c:pt>
                <c:pt idx="16">
                  <c:v>7.2240802679999998</c:v>
                </c:pt>
                <c:pt idx="17">
                  <c:v>7.0880780850000003</c:v>
                </c:pt>
                <c:pt idx="18">
                  <c:v>6.4878671780000001</c:v>
                </c:pt>
                <c:pt idx="19">
                  <c:v>5.6431535269999999</c:v>
                </c:pt>
                <c:pt idx="20">
                  <c:v>4.9713769210000001</c:v>
                </c:pt>
                <c:pt idx="21">
                  <c:v>4.5337620579999998</c:v>
                </c:pt>
                <c:pt idx="22">
                  <c:v>4.6065259120000004</c:v>
                </c:pt>
                <c:pt idx="23">
                  <c:v>3.4004163780000001</c:v>
                </c:pt>
                <c:pt idx="24">
                  <c:v>1.916572717</c:v>
                </c:pt>
                <c:pt idx="25">
                  <c:v>2.1590909090000001</c:v>
                </c:pt>
                <c:pt idx="26">
                  <c:v>1.6666666670000001</c:v>
                </c:pt>
                <c:pt idx="27">
                  <c:v>0.84703537600000001</c:v>
                </c:pt>
                <c:pt idx="28">
                  <c:v>0.62977957699999998</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1930s</c:v>
                </c:pt>
              </c:strCache>
            </c:strRef>
          </c:tx>
          <c:spPr>
            <a:solidFill>
              <a:srgbClr val="AADACC"/>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Sheet1!$C$2:$C$30</c:f>
              <c:numCache>
                <c:formatCode>\(0.0\)</c:formatCode>
                <c:ptCount val="29"/>
                <c:pt idx="0">
                  <c:v>11.174883774</c:v>
                </c:pt>
                <c:pt idx="1">
                  <c:v>11.292517007000001</c:v>
                </c:pt>
                <c:pt idx="2">
                  <c:v>11.172536172999999</c:v>
                </c:pt>
                <c:pt idx="3">
                  <c:v>11.140186915999999</c:v>
                </c:pt>
                <c:pt idx="4">
                  <c:v>11.652684563999999</c:v>
                </c:pt>
                <c:pt idx="5">
                  <c:v>11.446351121999999</c:v>
                </c:pt>
                <c:pt idx="6">
                  <c:v>11.129296236</c:v>
                </c:pt>
                <c:pt idx="7">
                  <c:v>10.896024110000001</c:v>
                </c:pt>
                <c:pt idx="8">
                  <c:v>10.51288594</c:v>
                </c:pt>
                <c:pt idx="9">
                  <c:v>10.93814575</c:v>
                </c:pt>
                <c:pt idx="10">
                  <c:v>10.011709602</c:v>
                </c:pt>
                <c:pt idx="11">
                  <c:v>9.4205097089999992</c:v>
                </c:pt>
                <c:pt idx="12">
                  <c:v>9.3541202670000008</c:v>
                </c:pt>
                <c:pt idx="13">
                  <c:v>9.7573479150000004</c:v>
                </c:pt>
                <c:pt idx="14">
                  <c:v>9.1780316989999999</c:v>
                </c:pt>
                <c:pt idx="15">
                  <c:v>8.9418493800000007</c:v>
                </c:pt>
                <c:pt idx="16">
                  <c:v>8.7848383499999994</c:v>
                </c:pt>
                <c:pt idx="17">
                  <c:v>8.8078085060000006</c:v>
                </c:pt>
                <c:pt idx="18">
                  <c:v>7.713920817</c:v>
                </c:pt>
                <c:pt idx="19">
                  <c:v>8.2987551869999994</c:v>
                </c:pt>
                <c:pt idx="20">
                  <c:v>7.7432961740000001</c:v>
                </c:pt>
                <c:pt idx="21">
                  <c:v>7.6205787779999996</c:v>
                </c:pt>
                <c:pt idx="22">
                  <c:v>7.805502239</c:v>
                </c:pt>
                <c:pt idx="23">
                  <c:v>7.2519083970000002</c:v>
                </c:pt>
                <c:pt idx="24">
                  <c:v>7.7414505819999997</c:v>
                </c:pt>
                <c:pt idx="25">
                  <c:v>6.9696969700000002</c:v>
                </c:pt>
                <c:pt idx="26">
                  <c:v>6.3888888890000004</c:v>
                </c:pt>
                <c:pt idx="27">
                  <c:v>5.1818634780000004</c:v>
                </c:pt>
                <c:pt idx="28">
                  <c:v>4.7233468289999996</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1940s</c:v>
                </c:pt>
              </c:strCache>
            </c:strRef>
          </c:tx>
          <c:spPr>
            <a:solidFill>
              <a:srgbClr val="78C6D0"/>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Sheet1!$D$2:$D$30</c:f>
              <c:numCache>
                <c:formatCode>\(0.0\)</c:formatCode>
                <c:ptCount val="29"/>
                <c:pt idx="0">
                  <c:v>16.162543763999999</c:v>
                </c:pt>
                <c:pt idx="1">
                  <c:v>15.73283859</c:v>
                </c:pt>
                <c:pt idx="2">
                  <c:v>15.417690417999999</c:v>
                </c:pt>
                <c:pt idx="3">
                  <c:v>15.394392523</c:v>
                </c:pt>
                <c:pt idx="4">
                  <c:v>14.958053691</c:v>
                </c:pt>
                <c:pt idx="5">
                  <c:v>15.264944371</c:v>
                </c:pt>
                <c:pt idx="6">
                  <c:v>15.169803601</c:v>
                </c:pt>
                <c:pt idx="7">
                  <c:v>15.880375565</c:v>
                </c:pt>
                <c:pt idx="8">
                  <c:v>15.909670834</c:v>
                </c:pt>
                <c:pt idx="9">
                  <c:v>14.368370299</c:v>
                </c:pt>
                <c:pt idx="10">
                  <c:v>15.120023419000001</c:v>
                </c:pt>
                <c:pt idx="11">
                  <c:v>13.622572816</c:v>
                </c:pt>
                <c:pt idx="12">
                  <c:v>13.553929367</c:v>
                </c:pt>
                <c:pt idx="13">
                  <c:v>13.568010936</c:v>
                </c:pt>
                <c:pt idx="14">
                  <c:v>13.140434943000001</c:v>
                </c:pt>
                <c:pt idx="15">
                  <c:v>13.231649190000001</c:v>
                </c:pt>
                <c:pt idx="16">
                  <c:v>12.798216276</c:v>
                </c:pt>
                <c:pt idx="17">
                  <c:v>11.991633744</c:v>
                </c:pt>
                <c:pt idx="18">
                  <c:v>11.928480204</c:v>
                </c:pt>
                <c:pt idx="19">
                  <c:v>12.088520055</c:v>
                </c:pt>
                <c:pt idx="20">
                  <c:v>10.78638144</c:v>
                </c:pt>
                <c:pt idx="21">
                  <c:v>10.514469453</c:v>
                </c:pt>
                <c:pt idx="22">
                  <c:v>10.332693537999999</c:v>
                </c:pt>
                <c:pt idx="23">
                  <c:v>10.825815406</c:v>
                </c:pt>
                <c:pt idx="24">
                  <c:v>10.522360015</c:v>
                </c:pt>
                <c:pt idx="25">
                  <c:v>11.25</c:v>
                </c:pt>
                <c:pt idx="26">
                  <c:v>9.3650793649999997</c:v>
                </c:pt>
                <c:pt idx="27">
                  <c:v>8.9187842550000003</c:v>
                </c:pt>
                <c:pt idx="28">
                  <c:v>9.0868196129999994</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1950s</c:v>
                </c:pt>
              </c:strCache>
            </c:strRef>
          </c:tx>
          <c:spPr>
            <a:solidFill>
              <a:srgbClr val="48B3D3"/>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Sheet1!$E$2:$E$30</c:f>
              <c:numCache>
                <c:formatCode>\(0.0\)</c:formatCode>
                <c:ptCount val="29"/>
                <c:pt idx="0">
                  <c:v>21.517534294000001</c:v>
                </c:pt>
                <c:pt idx="1">
                  <c:v>21.576994434</c:v>
                </c:pt>
                <c:pt idx="2">
                  <c:v>21.280371280000001</c:v>
                </c:pt>
                <c:pt idx="3">
                  <c:v>21.009345794000001</c:v>
                </c:pt>
                <c:pt idx="4">
                  <c:v>20.318791946000001</c:v>
                </c:pt>
                <c:pt idx="5">
                  <c:v>20.535545917</c:v>
                </c:pt>
                <c:pt idx="6">
                  <c:v>21.072013092999999</c:v>
                </c:pt>
                <c:pt idx="7">
                  <c:v>20.586530660000001</c:v>
                </c:pt>
                <c:pt idx="8">
                  <c:v>21.855065067999998</c:v>
                </c:pt>
                <c:pt idx="9">
                  <c:v>21.228819396999999</c:v>
                </c:pt>
                <c:pt idx="10">
                  <c:v>20.667447307</c:v>
                </c:pt>
                <c:pt idx="11">
                  <c:v>21.738470874000001</c:v>
                </c:pt>
                <c:pt idx="12">
                  <c:v>21.874005727</c:v>
                </c:pt>
                <c:pt idx="13">
                  <c:v>20.283663704999999</c:v>
                </c:pt>
                <c:pt idx="14">
                  <c:v>20.862513822</c:v>
                </c:pt>
                <c:pt idx="15">
                  <c:v>20.190657769000001</c:v>
                </c:pt>
                <c:pt idx="16">
                  <c:v>19.821627648</c:v>
                </c:pt>
                <c:pt idx="17">
                  <c:v>18.824076225999999</c:v>
                </c:pt>
                <c:pt idx="18">
                  <c:v>20.204342273000002</c:v>
                </c:pt>
                <c:pt idx="19">
                  <c:v>20</c:v>
                </c:pt>
                <c:pt idx="20">
                  <c:v>19.373305212000002</c:v>
                </c:pt>
                <c:pt idx="21">
                  <c:v>19.549839228</c:v>
                </c:pt>
                <c:pt idx="22">
                  <c:v>18.618042226</c:v>
                </c:pt>
                <c:pt idx="23">
                  <c:v>18.147120055999999</c:v>
                </c:pt>
                <c:pt idx="24">
                  <c:v>16.121758737</c:v>
                </c:pt>
                <c:pt idx="25">
                  <c:v>16.439393938999999</c:v>
                </c:pt>
                <c:pt idx="26">
                  <c:v>16.309523810000002</c:v>
                </c:pt>
                <c:pt idx="27">
                  <c:v>15.944195316</c:v>
                </c:pt>
                <c:pt idx="28">
                  <c:v>14.93477283</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1960s</c:v>
                </c:pt>
              </c:strCache>
            </c:strRef>
          </c:tx>
          <c:spPr>
            <a:solidFill>
              <a:srgbClr val="3E94C0"/>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Sheet1!$F$2:$F$30</c:f>
              <c:numCache>
                <c:formatCode>\(0.0\)</c:formatCode>
                <c:ptCount val="29"/>
                <c:pt idx="0">
                  <c:v>13.826551111000001</c:v>
                </c:pt>
                <c:pt idx="1">
                  <c:v>13.840445269</c:v>
                </c:pt>
                <c:pt idx="2">
                  <c:v>13.424788424999999</c:v>
                </c:pt>
                <c:pt idx="3">
                  <c:v>13.712149533</c:v>
                </c:pt>
                <c:pt idx="4">
                  <c:v>14.186241611</c:v>
                </c:pt>
                <c:pt idx="5">
                  <c:v>13.973222703999999</c:v>
                </c:pt>
                <c:pt idx="6">
                  <c:v>14.750409165000001</c:v>
                </c:pt>
                <c:pt idx="7">
                  <c:v>15.173293148999999</c:v>
                </c:pt>
                <c:pt idx="8">
                  <c:v>14.684868589000001</c:v>
                </c:pt>
                <c:pt idx="9">
                  <c:v>15.745970519</c:v>
                </c:pt>
                <c:pt idx="10">
                  <c:v>15.690866510999999</c:v>
                </c:pt>
                <c:pt idx="11">
                  <c:v>15.928398058000001</c:v>
                </c:pt>
                <c:pt idx="12">
                  <c:v>16.019726376000001</c:v>
                </c:pt>
                <c:pt idx="13">
                  <c:v>16.182501709</c:v>
                </c:pt>
                <c:pt idx="14">
                  <c:v>17.231846663999999</c:v>
                </c:pt>
                <c:pt idx="15">
                  <c:v>16.530028599000001</c:v>
                </c:pt>
                <c:pt idx="16">
                  <c:v>16.254180602000002</c:v>
                </c:pt>
                <c:pt idx="17">
                  <c:v>16.430397397</c:v>
                </c:pt>
                <c:pt idx="18">
                  <c:v>16.653895275</c:v>
                </c:pt>
                <c:pt idx="19">
                  <c:v>16.542185339</c:v>
                </c:pt>
                <c:pt idx="20">
                  <c:v>17.053329315999999</c:v>
                </c:pt>
                <c:pt idx="21">
                  <c:v>16.430868167</c:v>
                </c:pt>
                <c:pt idx="22">
                  <c:v>17.306461932000001</c:v>
                </c:pt>
                <c:pt idx="23">
                  <c:v>17.140874393000001</c:v>
                </c:pt>
                <c:pt idx="24">
                  <c:v>15.896279593999999</c:v>
                </c:pt>
                <c:pt idx="25">
                  <c:v>17.159090909</c:v>
                </c:pt>
                <c:pt idx="26">
                  <c:v>15.674603175</c:v>
                </c:pt>
                <c:pt idx="27">
                  <c:v>16.093672146999999</c:v>
                </c:pt>
                <c:pt idx="28">
                  <c:v>17.094017094000002</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1970s</c:v>
                </c:pt>
              </c:strCache>
            </c:strRef>
          </c:tx>
          <c:spPr>
            <a:solidFill>
              <a:srgbClr val="3474AC"/>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Sheet1!$G$2:$G$30</c:f>
              <c:numCache>
                <c:formatCode>\(0.0\)</c:formatCode>
                <c:ptCount val="29"/>
                <c:pt idx="0">
                  <c:v>3.650347242</c:v>
                </c:pt>
                <c:pt idx="1">
                  <c:v>4.192949907</c:v>
                </c:pt>
                <c:pt idx="2">
                  <c:v>4.777504778</c:v>
                </c:pt>
                <c:pt idx="3">
                  <c:v>5.0168224300000004</c:v>
                </c:pt>
                <c:pt idx="4">
                  <c:v>5.8892617449999998</c:v>
                </c:pt>
                <c:pt idx="5">
                  <c:v>5.8268904389999996</c:v>
                </c:pt>
                <c:pt idx="6">
                  <c:v>6.4238952539999996</c:v>
                </c:pt>
                <c:pt idx="7">
                  <c:v>7.0824156719999998</c:v>
                </c:pt>
                <c:pt idx="8">
                  <c:v>7.5019137540000003</c:v>
                </c:pt>
                <c:pt idx="9">
                  <c:v>7.5905772139999996</c:v>
                </c:pt>
                <c:pt idx="10">
                  <c:v>8.3577283369999993</c:v>
                </c:pt>
                <c:pt idx="11">
                  <c:v>8.3737864080000008</c:v>
                </c:pt>
                <c:pt idx="12">
                  <c:v>8.9723194399999997</c:v>
                </c:pt>
                <c:pt idx="13">
                  <c:v>9.4668489410000003</c:v>
                </c:pt>
                <c:pt idx="14">
                  <c:v>9.0490232220000006</c:v>
                </c:pt>
                <c:pt idx="15">
                  <c:v>9.7235462350000006</c:v>
                </c:pt>
                <c:pt idx="16">
                  <c:v>9.520624303</c:v>
                </c:pt>
                <c:pt idx="17">
                  <c:v>10.690216127999999</c:v>
                </c:pt>
                <c:pt idx="18">
                  <c:v>9.7318007659999992</c:v>
                </c:pt>
                <c:pt idx="19">
                  <c:v>10.069156293000001</c:v>
                </c:pt>
                <c:pt idx="20">
                  <c:v>10.213919855</c:v>
                </c:pt>
                <c:pt idx="21">
                  <c:v>10.353697749</c:v>
                </c:pt>
                <c:pt idx="22">
                  <c:v>10.076775432</c:v>
                </c:pt>
                <c:pt idx="23">
                  <c:v>11.068702289999999</c:v>
                </c:pt>
                <c:pt idx="24">
                  <c:v>10.296880871999999</c:v>
                </c:pt>
                <c:pt idx="25">
                  <c:v>10.681818182000001</c:v>
                </c:pt>
                <c:pt idx="26">
                  <c:v>10.952380952</c:v>
                </c:pt>
                <c:pt idx="27">
                  <c:v>10.612855007</c:v>
                </c:pt>
                <c:pt idx="28">
                  <c:v>10.706252812000001</c:v>
                </c:pt>
              </c:numCache>
            </c:numRef>
          </c:val>
          <c:extLst>
            <c:ext xmlns:c16="http://schemas.microsoft.com/office/drawing/2014/chart" uri="{C3380CC4-5D6E-409C-BE32-E72D297353CC}">
              <c16:uniqueId val="{00000009-EC76-4146-A950-0E4D92A87825}"/>
            </c:ext>
          </c:extLst>
        </c:ser>
        <c:ser>
          <c:idx val="6"/>
          <c:order val="6"/>
          <c:tx>
            <c:strRef>
              <c:f>Sheet1!$H$1</c:f>
              <c:strCache>
                <c:ptCount val="1"/>
                <c:pt idx="0">
                  <c:v>1980s</c:v>
                </c:pt>
              </c:strCache>
            </c:strRef>
          </c:tx>
          <c:spPr>
            <a:solidFill>
              <a:srgbClr val="2A5599"/>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Sheet1!$H$2:$H$30</c:f>
              <c:numCache>
                <c:formatCode>\(0.0\)</c:formatCode>
                <c:ptCount val="29"/>
                <c:pt idx="0">
                  <c:v>2.990300178</c:v>
                </c:pt>
                <c:pt idx="1">
                  <c:v>2.8014842299999998</c:v>
                </c:pt>
                <c:pt idx="2">
                  <c:v>2.6139776139999999</c:v>
                </c:pt>
                <c:pt idx="3">
                  <c:v>2.3626168220000001</c:v>
                </c:pt>
                <c:pt idx="4">
                  <c:v>2.3238255030000001</c:v>
                </c:pt>
                <c:pt idx="5">
                  <c:v>2.4702998300000001</c:v>
                </c:pt>
                <c:pt idx="6">
                  <c:v>2.7311783959999998</c:v>
                </c:pt>
                <c:pt idx="7">
                  <c:v>3.465862988</c:v>
                </c:pt>
                <c:pt idx="8">
                  <c:v>3.8147486599999998</c:v>
                </c:pt>
                <c:pt idx="9">
                  <c:v>4.2567846810000001</c:v>
                </c:pt>
                <c:pt idx="10">
                  <c:v>5.1229508199999998</c:v>
                </c:pt>
                <c:pt idx="11">
                  <c:v>6.4168689319999999</c:v>
                </c:pt>
                <c:pt idx="12">
                  <c:v>7.1428571429999996</c:v>
                </c:pt>
                <c:pt idx="13">
                  <c:v>8.0827067669999995</c:v>
                </c:pt>
                <c:pt idx="14">
                  <c:v>8.2749723549999992</c:v>
                </c:pt>
                <c:pt idx="15">
                  <c:v>8.9990467110000001</c:v>
                </c:pt>
                <c:pt idx="16">
                  <c:v>10.100334448</c:v>
                </c:pt>
                <c:pt idx="17">
                  <c:v>10.318382524</c:v>
                </c:pt>
                <c:pt idx="18">
                  <c:v>9.6807151979999997</c:v>
                </c:pt>
                <c:pt idx="19">
                  <c:v>9.3499308439999993</c:v>
                </c:pt>
                <c:pt idx="20">
                  <c:v>9.7921060559999997</c:v>
                </c:pt>
                <c:pt idx="21">
                  <c:v>10.77170418</c:v>
                </c:pt>
                <c:pt idx="22">
                  <c:v>10.268714012</c:v>
                </c:pt>
                <c:pt idx="23">
                  <c:v>10.860513532000001</c:v>
                </c:pt>
                <c:pt idx="24">
                  <c:v>12.438932732</c:v>
                </c:pt>
                <c:pt idx="25">
                  <c:v>10.492424242</c:v>
                </c:pt>
                <c:pt idx="26">
                  <c:v>12.142857143000001</c:v>
                </c:pt>
                <c:pt idx="27">
                  <c:v>11.758844046</c:v>
                </c:pt>
                <c:pt idx="28">
                  <c:v>11.560953666</c:v>
                </c:pt>
              </c:numCache>
            </c:numRef>
          </c:val>
          <c:extLst>
            <c:ext xmlns:c16="http://schemas.microsoft.com/office/drawing/2014/chart" uri="{C3380CC4-5D6E-409C-BE32-E72D297353CC}">
              <c16:uniqueId val="{00000001-5409-43C0-B23E-6316B7BADCAA}"/>
            </c:ext>
          </c:extLst>
        </c:ser>
        <c:ser>
          <c:idx val="7"/>
          <c:order val="7"/>
          <c:tx>
            <c:strRef>
              <c:f>Sheet1!$I$1</c:f>
              <c:strCache>
                <c:ptCount val="1"/>
                <c:pt idx="0">
                  <c:v>1990s</c:v>
                </c:pt>
              </c:strCache>
            </c:strRef>
          </c:tx>
          <c:spPr>
            <a:solidFill>
              <a:srgbClr val="203686"/>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Sheet1!$I$2:$I$30</c:f>
              <c:numCache>
                <c:formatCode>\(0.0\)</c:formatCode>
                <c:ptCount val="29"/>
                <c:pt idx="0">
                  <c:v>3.7766171150000001</c:v>
                </c:pt>
                <c:pt idx="1">
                  <c:v>4.8051948050000002</c:v>
                </c:pt>
                <c:pt idx="2">
                  <c:v>5.5419055420000003</c:v>
                </c:pt>
                <c:pt idx="3">
                  <c:v>5.8242990649999999</c:v>
                </c:pt>
                <c:pt idx="4">
                  <c:v>6.4345637580000004</c:v>
                </c:pt>
                <c:pt idx="5">
                  <c:v>6.3454648310000001</c:v>
                </c:pt>
                <c:pt idx="6">
                  <c:v>6.597790507</c:v>
                </c:pt>
                <c:pt idx="7">
                  <c:v>6.8158108259999999</c:v>
                </c:pt>
                <c:pt idx="8">
                  <c:v>5.6009186020000001</c:v>
                </c:pt>
                <c:pt idx="9">
                  <c:v>4.8629287779999997</c:v>
                </c:pt>
                <c:pt idx="10">
                  <c:v>3.7617096019999998</c:v>
                </c:pt>
                <c:pt idx="11">
                  <c:v>3.6104368930000001</c:v>
                </c:pt>
                <c:pt idx="12">
                  <c:v>3.1021317210000001</c:v>
                </c:pt>
                <c:pt idx="13">
                  <c:v>2.853725222</c:v>
                </c:pt>
                <c:pt idx="14">
                  <c:v>3.4647991149999999</c:v>
                </c:pt>
                <c:pt idx="15">
                  <c:v>3.431839847</c:v>
                </c:pt>
                <c:pt idx="16">
                  <c:v>4.5039018950000003</c:v>
                </c:pt>
                <c:pt idx="17">
                  <c:v>5.1591912620000002</c:v>
                </c:pt>
                <c:pt idx="18">
                  <c:v>6.1302681989999996</c:v>
                </c:pt>
                <c:pt idx="19">
                  <c:v>8.3817427389999999</c:v>
                </c:pt>
                <c:pt idx="20">
                  <c:v>8.7375715580000008</c:v>
                </c:pt>
                <c:pt idx="21">
                  <c:v>9.0032154339999995</c:v>
                </c:pt>
                <c:pt idx="22">
                  <c:v>9.7888675620000001</c:v>
                </c:pt>
                <c:pt idx="23">
                  <c:v>10.374739763999999</c:v>
                </c:pt>
                <c:pt idx="24">
                  <c:v>10.747839158</c:v>
                </c:pt>
                <c:pt idx="25">
                  <c:v>10.984848485000001</c:v>
                </c:pt>
                <c:pt idx="26">
                  <c:v>11.984126984</c:v>
                </c:pt>
                <c:pt idx="27">
                  <c:v>12.406576981000001</c:v>
                </c:pt>
                <c:pt idx="28">
                  <c:v>13.315339631000001</c:v>
                </c:pt>
              </c:numCache>
            </c:numRef>
          </c:val>
          <c:extLst>
            <c:ext xmlns:c16="http://schemas.microsoft.com/office/drawing/2014/chart" uri="{C3380CC4-5D6E-409C-BE32-E72D297353CC}">
              <c16:uniqueId val="{00000002-5409-43C0-B23E-6316B7BADCAA}"/>
            </c:ext>
          </c:extLst>
        </c:ser>
        <c:ser>
          <c:idx val="8"/>
          <c:order val="8"/>
          <c:tx>
            <c:strRef>
              <c:f>Sheet1!$J$1</c:f>
              <c:strCache>
                <c:ptCount val="1"/>
                <c:pt idx="0">
                  <c:v>2000s</c:v>
                </c:pt>
              </c:strCache>
            </c:strRef>
          </c:tx>
          <c:spPr>
            <a:solidFill>
              <a:srgbClr val="18216B"/>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Sheet1!$J$2:$J$30</c:f>
              <c:numCache>
                <c:formatCode>\(0.0\)</c:formatCode>
                <c:ptCount val="29"/>
                <c:pt idx="0">
                  <c:v>0</c:v>
                </c:pt>
                <c:pt idx="1">
                  <c:v>0</c:v>
                </c:pt>
                <c:pt idx="2">
                  <c:v>0</c:v>
                </c:pt>
                <c:pt idx="3">
                  <c:v>0</c:v>
                </c:pt>
                <c:pt idx="4">
                  <c:v>0</c:v>
                </c:pt>
                <c:pt idx="5">
                  <c:v>0</c:v>
                </c:pt>
                <c:pt idx="6">
                  <c:v>0</c:v>
                </c:pt>
                <c:pt idx="7">
                  <c:v>0.33615393500000001</c:v>
                </c:pt>
                <c:pt idx="8">
                  <c:v>1.913753509</c:v>
                </c:pt>
                <c:pt idx="9">
                  <c:v>3.967488635</c:v>
                </c:pt>
                <c:pt idx="10">
                  <c:v>5.1522248240000001</c:v>
                </c:pt>
                <c:pt idx="11">
                  <c:v>6.3258495149999998</c:v>
                </c:pt>
                <c:pt idx="12">
                  <c:v>6.7292395799999998</c:v>
                </c:pt>
                <c:pt idx="13">
                  <c:v>7.8605604920000003</c:v>
                </c:pt>
                <c:pt idx="14">
                  <c:v>8.2749723549999992</c:v>
                </c:pt>
                <c:pt idx="15">
                  <c:v>9.4947569109999996</c:v>
                </c:pt>
                <c:pt idx="16">
                  <c:v>9.5875139350000005</c:v>
                </c:pt>
                <c:pt idx="17">
                  <c:v>8.9240065069999996</c:v>
                </c:pt>
                <c:pt idx="18">
                  <c:v>7.5862068970000003</c:v>
                </c:pt>
                <c:pt idx="19">
                  <c:v>5.0622406639999999</c:v>
                </c:pt>
                <c:pt idx="20">
                  <c:v>4.7002109069999998</c:v>
                </c:pt>
                <c:pt idx="21">
                  <c:v>4.2122186499999996</c:v>
                </c:pt>
                <c:pt idx="22">
                  <c:v>4.1266794630000003</c:v>
                </c:pt>
                <c:pt idx="23">
                  <c:v>3.573907009</c:v>
                </c:pt>
                <c:pt idx="24">
                  <c:v>5.1484404359999996</c:v>
                </c:pt>
                <c:pt idx="25">
                  <c:v>5.7954545450000001</c:v>
                </c:pt>
                <c:pt idx="26">
                  <c:v>5.9126984130000002</c:v>
                </c:pt>
                <c:pt idx="27">
                  <c:v>7.972097658</c:v>
                </c:pt>
                <c:pt idx="28">
                  <c:v>8.9068825910000005</c:v>
                </c:pt>
              </c:numCache>
            </c:numRef>
          </c:val>
          <c:extLst>
            <c:ext xmlns:c16="http://schemas.microsoft.com/office/drawing/2014/chart" uri="{C3380CC4-5D6E-409C-BE32-E72D297353CC}">
              <c16:uniqueId val="{00000003-5409-43C0-B23E-6316B7BADCAA}"/>
            </c:ext>
          </c:extLst>
        </c:ser>
        <c:ser>
          <c:idx val="9"/>
          <c:order val="9"/>
          <c:tx>
            <c:strRef>
              <c:f>Sheet1!$K$1</c:f>
              <c:strCache>
                <c:ptCount val="1"/>
                <c:pt idx="0">
                  <c:v>2010s</c:v>
                </c:pt>
              </c:strCache>
            </c:strRef>
          </c:tx>
          <c:spPr>
            <a:solidFill>
              <a:srgbClr val="11174B"/>
            </a:solidFill>
            <a:ln w="38100">
              <a:noFill/>
            </a:ln>
            <a:effectLst/>
          </c:spPr>
          <c:invertIfNegative val="0"/>
          <c:cat>
            <c:strRef>
              <c:f>Sheet1!$A$2:$A$30</c:f>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f>Sheet1!$K$2:$K$30</c:f>
              <c:numCache>
                <c:formatCode>\(0.0\)</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0.69718800800000003</c:v>
                </c:pt>
                <c:pt idx="18">
                  <c:v>2.733077905</c:v>
                </c:pt>
                <c:pt idx="19">
                  <c:v>3.457814661</c:v>
                </c:pt>
                <c:pt idx="20">
                  <c:v>6.1765592050000002</c:v>
                </c:pt>
                <c:pt idx="21">
                  <c:v>6.623794212</c:v>
                </c:pt>
                <c:pt idx="22">
                  <c:v>6.8777991040000002</c:v>
                </c:pt>
                <c:pt idx="23">
                  <c:v>7.2172102709999999</c:v>
                </c:pt>
                <c:pt idx="24">
                  <c:v>9.0191657270000007</c:v>
                </c:pt>
                <c:pt idx="25">
                  <c:v>7.9545454549999999</c:v>
                </c:pt>
                <c:pt idx="26">
                  <c:v>9.563492063</c:v>
                </c:pt>
                <c:pt idx="27">
                  <c:v>9.6163428</c:v>
                </c:pt>
                <c:pt idx="28">
                  <c:v>5.71300045</c:v>
                </c:pt>
              </c:numCache>
            </c:numRef>
          </c:val>
          <c:extLst>
            <c:ext xmlns:c16="http://schemas.microsoft.com/office/drawing/2014/chart" uri="{C3380CC4-5D6E-409C-BE32-E72D297353CC}">
              <c16:uniqueId val="{00000004-5409-43C0-B23E-6316B7BADCAA}"/>
            </c:ext>
          </c:extLst>
        </c:ser>
        <c:dLbls>
          <c:showLegendKey val="0"/>
          <c:showVal val="0"/>
          <c:showCatName val="0"/>
          <c:showSerName val="0"/>
          <c:showPercent val="0"/>
          <c:showBubbleSize val="0"/>
        </c:dLbls>
        <c:gapWidth val="10"/>
        <c:overlap val="100"/>
        <c:axId val="1776495552"/>
        <c:axId val="62869567"/>
        <c:extLst>
          <c:ext xmlns:c15="http://schemas.microsoft.com/office/drawing/2012/chart" uri="{02D57815-91ED-43cb-92C2-25804820EDAC}">
            <c15:filteredBarSeries>
              <c15:ser>
                <c:idx val="10"/>
                <c:order val="10"/>
                <c:tx>
                  <c:strRef>
                    <c:extLst>
                      <c:ext uri="{02D57815-91ED-43cb-92C2-25804820EDAC}">
                        <c15:formulaRef>
                          <c15:sqref>Sheet1!$L$1</c15:sqref>
                        </c15:formulaRef>
                      </c:ext>
                    </c:extLst>
                    <c:strCache>
                      <c:ptCount val="1"/>
                      <c:pt idx="0">
                        <c:v>2020s</c:v>
                      </c:pt>
                    </c:strCache>
                  </c:strRef>
                </c:tx>
                <c:spPr>
                  <a:solidFill>
                    <a:schemeClr val="accent5">
                      <a:lumMod val="60000"/>
                    </a:schemeClr>
                  </a:solidFill>
                  <a:ln>
                    <a:noFill/>
                  </a:ln>
                  <a:effectLst/>
                </c:spPr>
                <c:invertIfNegative val="0"/>
                <c:cat>
                  <c:strRef>
                    <c:extLst>
                      <c:ext uri="{02D57815-91ED-43cb-92C2-25804820EDAC}">
                        <c15:formulaRef>
                          <c15:sqref>Sheet1!$A$2:$A$30</c15:sqref>
                        </c15:formulaRef>
                      </c:ext>
                    </c:extLst>
                    <c:strCach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strCache>
                  </c:strRef>
                </c:cat>
                <c:val>
                  <c:numRef>
                    <c:extLst>
                      <c:ext uri="{02D57815-91ED-43cb-92C2-25804820EDAC}">
                        <c15:formulaRef>
                          <c15:sqref>Sheet1!$L$2:$L$30</c15:sqref>
                        </c15:formulaRef>
                      </c:ext>
                    </c:extLst>
                    <c:numCache>
                      <c:formatCode>\(0.0\)</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1-EB4B-4222-B3B7-3BFEBC0E5984}"/>
                  </c:ext>
                </c:extLst>
              </c15:ser>
            </c15:filteredBarSeries>
          </c:ext>
        </c:extLst>
      </c:bar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4"/>
        <c:tickMarkSkip val="1"/>
        <c:noMultiLvlLbl val="0"/>
      </c:catAx>
      <c:valAx>
        <c:axId val="6286956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TB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0.2"/>
      </c:valAx>
      <c:spPr>
        <a:noFill/>
        <a:ln>
          <a:noFill/>
        </a:ln>
        <a:effectLst/>
      </c:spPr>
    </c:plotArea>
    <c:legend>
      <c:legendPos val="r"/>
      <c:layout>
        <c:manualLayout>
          <c:xMode val="edge"/>
          <c:yMode val="edge"/>
          <c:x val="0.89595108529166201"/>
          <c:y val="0.11986438855098938"/>
          <c:w val="6.6779536628616118E-2"/>
          <c:h val="0.664863515359817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99367495916403E-2"/>
          <c:y val="2.3593951764068814E-2"/>
          <c:w val="0.81913095195275676"/>
          <c:h val="0.85209687787215671"/>
        </c:manualLayout>
      </c:layout>
      <c:barChart>
        <c:barDir val="col"/>
        <c:grouping val="percentStacked"/>
        <c:varyColors val="0"/>
        <c:ser>
          <c:idx val="0"/>
          <c:order val="0"/>
          <c:tx>
            <c:strRef>
              <c:f>Sheet1!$B$1</c:f>
              <c:strCache>
                <c:ptCount val="1"/>
                <c:pt idx="0">
                  <c:v>1920s</c:v>
                </c:pt>
              </c:strCache>
            </c:strRef>
          </c:tx>
          <c:spPr>
            <a:solidFill>
              <a:srgbClr val="DCECC9"/>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0.0</c:formatCode>
                <c:ptCount val="29"/>
                <c:pt idx="0">
                  <c:v>10.625674218</c:v>
                </c:pt>
                <c:pt idx="1">
                  <c:v>10.317766627999999</c:v>
                </c:pt>
                <c:pt idx="2">
                  <c:v>9.6733981549999992</c:v>
                </c:pt>
                <c:pt idx="3">
                  <c:v>9.6728490469999997</c:v>
                </c:pt>
                <c:pt idx="4">
                  <c:v>9.0733341930000009</c:v>
                </c:pt>
                <c:pt idx="5">
                  <c:v>9.0062926060000006</c:v>
                </c:pt>
                <c:pt idx="6">
                  <c:v>8.4721311480000008</c:v>
                </c:pt>
                <c:pt idx="7">
                  <c:v>8.4850072020000002</c:v>
                </c:pt>
                <c:pt idx="8">
                  <c:v>6.7644864460000003</c:v>
                </c:pt>
                <c:pt idx="9">
                  <c:v>7.2739018089999998</c:v>
                </c:pt>
                <c:pt idx="10">
                  <c:v>6.3112899169999999</c:v>
                </c:pt>
                <c:pt idx="11">
                  <c:v>5.8480274010000004</c:v>
                </c:pt>
                <c:pt idx="12">
                  <c:v>6.5787773039999999</c:v>
                </c:pt>
                <c:pt idx="13">
                  <c:v>5.5201427839999999</c:v>
                </c:pt>
                <c:pt idx="14">
                  <c:v>5.2131484329999997</c:v>
                </c:pt>
                <c:pt idx="15">
                  <c:v>5.3192872940000004</c:v>
                </c:pt>
                <c:pt idx="16">
                  <c:v>4.6338672770000002</c:v>
                </c:pt>
                <c:pt idx="17">
                  <c:v>4.2011834319999997</c:v>
                </c:pt>
                <c:pt idx="18">
                  <c:v>4.4705523339999997</c:v>
                </c:pt>
                <c:pt idx="19">
                  <c:v>3.9327624480000001</c:v>
                </c:pt>
                <c:pt idx="20">
                  <c:v>4.250523265</c:v>
                </c:pt>
                <c:pt idx="21">
                  <c:v>3.4312160870000001</c:v>
                </c:pt>
                <c:pt idx="22">
                  <c:v>2.856250975</c:v>
                </c:pt>
                <c:pt idx="23">
                  <c:v>2.376829844</c:v>
                </c:pt>
                <c:pt idx="24">
                  <c:v>2.0306154329999999</c:v>
                </c:pt>
                <c:pt idx="25">
                  <c:v>1.8253343820000001</c:v>
                </c:pt>
                <c:pt idx="26">
                  <c:v>1.459739444</c:v>
                </c:pt>
                <c:pt idx="27">
                  <c:v>1.2439261420000001</c:v>
                </c:pt>
                <c:pt idx="28">
                  <c:v>0.63988624199999999</c:v>
                </c:pt>
              </c:numCache>
            </c:numRef>
          </c:val>
          <c:extLst>
            <c:ext xmlns:c16="http://schemas.microsoft.com/office/drawing/2014/chart" uri="{C3380CC4-5D6E-409C-BE32-E72D297353CC}">
              <c16:uniqueId val="{00000000-B58B-40D3-8D2D-98FF8BD69271}"/>
            </c:ext>
          </c:extLst>
        </c:ser>
        <c:ser>
          <c:idx val="1"/>
          <c:order val="1"/>
          <c:tx>
            <c:strRef>
              <c:f>Sheet1!$C$1</c:f>
              <c:strCache>
                <c:ptCount val="1"/>
                <c:pt idx="0">
                  <c:v>1930s</c:v>
                </c:pt>
              </c:strCache>
            </c:strRef>
          </c:tx>
          <c:spPr>
            <a:solidFill>
              <a:srgbClr val="AADACC"/>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0.0</c:formatCode>
                <c:ptCount val="29"/>
                <c:pt idx="0">
                  <c:v>10.302049622</c:v>
                </c:pt>
                <c:pt idx="1">
                  <c:v>10.858098546000001</c:v>
                </c:pt>
                <c:pt idx="2">
                  <c:v>10.907504362999999</c:v>
                </c:pt>
                <c:pt idx="3">
                  <c:v>10.613086038</c:v>
                </c:pt>
                <c:pt idx="4">
                  <c:v>10.478154400999999</c:v>
                </c:pt>
                <c:pt idx="5">
                  <c:v>9.4389092819999991</c:v>
                </c:pt>
                <c:pt idx="6">
                  <c:v>10.491803279000001</c:v>
                </c:pt>
                <c:pt idx="7">
                  <c:v>9.3099384579999995</c:v>
                </c:pt>
                <c:pt idx="8">
                  <c:v>9.2762994279999997</c:v>
                </c:pt>
                <c:pt idx="9">
                  <c:v>8.9405684749999992</c:v>
                </c:pt>
                <c:pt idx="10">
                  <c:v>8.9137540860000009</c:v>
                </c:pt>
                <c:pt idx="11">
                  <c:v>8.4739312439999992</c:v>
                </c:pt>
                <c:pt idx="12">
                  <c:v>8.6855370300000008</c:v>
                </c:pt>
                <c:pt idx="13">
                  <c:v>7.9041305460000002</c:v>
                </c:pt>
                <c:pt idx="14">
                  <c:v>8.3718541349999995</c:v>
                </c:pt>
                <c:pt idx="15">
                  <c:v>7.8813889970000002</c:v>
                </c:pt>
                <c:pt idx="16">
                  <c:v>8.3667048049999995</c:v>
                </c:pt>
                <c:pt idx="17">
                  <c:v>8.4023668639999993</c:v>
                </c:pt>
                <c:pt idx="18">
                  <c:v>9.0936832469999995</c:v>
                </c:pt>
                <c:pt idx="19">
                  <c:v>8.9597209010000007</c:v>
                </c:pt>
                <c:pt idx="20">
                  <c:v>9.5153759460000007</c:v>
                </c:pt>
                <c:pt idx="21">
                  <c:v>9.2882221509999994</c:v>
                </c:pt>
                <c:pt idx="22">
                  <c:v>8.5843608549999999</c:v>
                </c:pt>
                <c:pt idx="23">
                  <c:v>8.1851093969999997</c:v>
                </c:pt>
                <c:pt idx="24">
                  <c:v>8.2005623239999998</c:v>
                </c:pt>
                <c:pt idx="25">
                  <c:v>7.6632572779999997</c:v>
                </c:pt>
                <c:pt idx="26">
                  <c:v>8.052111129</c:v>
                </c:pt>
                <c:pt idx="27">
                  <c:v>6.3945578230000004</c:v>
                </c:pt>
                <c:pt idx="28">
                  <c:v>6.1500177750000002</c:v>
                </c:pt>
              </c:numCache>
            </c:numRef>
          </c:val>
          <c:extLst>
            <c:ext xmlns:c16="http://schemas.microsoft.com/office/drawing/2014/chart" uri="{C3380CC4-5D6E-409C-BE32-E72D297353CC}">
              <c16:uniqueId val="{00000001-B58B-40D3-8D2D-98FF8BD69271}"/>
            </c:ext>
          </c:extLst>
        </c:ser>
        <c:ser>
          <c:idx val="2"/>
          <c:order val="2"/>
          <c:tx>
            <c:strRef>
              <c:f>Sheet1!$D$1</c:f>
              <c:strCache>
                <c:ptCount val="1"/>
                <c:pt idx="0">
                  <c:v>1940s</c:v>
                </c:pt>
              </c:strCache>
            </c:strRef>
          </c:tx>
          <c:spPr>
            <a:solidFill>
              <a:srgbClr val="78C6D0"/>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c:formatCode>
                <c:ptCount val="29"/>
                <c:pt idx="0">
                  <c:v>11.879719525000001</c:v>
                </c:pt>
                <c:pt idx="1">
                  <c:v>12.762125306</c:v>
                </c:pt>
                <c:pt idx="2">
                  <c:v>13.500373972</c:v>
                </c:pt>
                <c:pt idx="3">
                  <c:v>12.532199897</c:v>
                </c:pt>
                <c:pt idx="4">
                  <c:v>12.501611032</c:v>
                </c:pt>
                <c:pt idx="5">
                  <c:v>12.467226009000001</c:v>
                </c:pt>
                <c:pt idx="6">
                  <c:v>11.226229507999999</c:v>
                </c:pt>
                <c:pt idx="7">
                  <c:v>11.771638078000001</c:v>
                </c:pt>
                <c:pt idx="8">
                  <c:v>11.415070878</c:v>
                </c:pt>
                <c:pt idx="9">
                  <c:v>10.788113695</c:v>
                </c:pt>
                <c:pt idx="10">
                  <c:v>10.648730198999999</c:v>
                </c:pt>
                <c:pt idx="11">
                  <c:v>10.338703539000001</c:v>
                </c:pt>
                <c:pt idx="12">
                  <c:v>10.120201629</c:v>
                </c:pt>
                <c:pt idx="13">
                  <c:v>10.645079041000001</c:v>
                </c:pt>
                <c:pt idx="14">
                  <c:v>10.952747817000001</c:v>
                </c:pt>
                <c:pt idx="15">
                  <c:v>10.534529848</c:v>
                </c:pt>
                <c:pt idx="16">
                  <c:v>10.225972540000001</c:v>
                </c:pt>
                <c:pt idx="17">
                  <c:v>10.591715976</c:v>
                </c:pt>
                <c:pt idx="18">
                  <c:v>11.016173329000001</c:v>
                </c:pt>
                <c:pt idx="19">
                  <c:v>11.274976213</c:v>
                </c:pt>
                <c:pt idx="20">
                  <c:v>10.835614232999999</c:v>
                </c:pt>
                <c:pt idx="21">
                  <c:v>11.618257261</c:v>
                </c:pt>
                <c:pt idx="22">
                  <c:v>11.72155455</c:v>
                </c:pt>
                <c:pt idx="23">
                  <c:v>11.490634346</c:v>
                </c:pt>
                <c:pt idx="24">
                  <c:v>12.214932833000001</c:v>
                </c:pt>
                <c:pt idx="25">
                  <c:v>12.17938631</c:v>
                </c:pt>
                <c:pt idx="26">
                  <c:v>12.290064354</c:v>
                </c:pt>
                <c:pt idx="27">
                  <c:v>11.584062196</c:v>
                </c:pt>
                <c:pt idx="28">
                  <c:v>13.099893352</c:v>
                </c:pt>
              </c:numCache>
            </c:numRef>
          </c:val>
          <c:extLst>
            <c:ext xmlns:c16="http://schemas.microsoft.com/office/drawing/2014/chart" uri="{C3380CC4-5D6E-409C-BE32-E72D297353CC}">
              <c16:uniqueId val="{00000002-B58B-40D3-8D2D-98FF8BD69271}"/>
            </c:ext>
          </c:extLst>
        </c:ser>
        <c:ser>
          <c:idx val="3"/>
          <c:order val="3"/>
          <c:tx>
            <c:strRef>
              <c:f>Sheet1!$E$1</c:f>
              <c:strCache>
                <c:ptCount val="1"/>
                <c:pt idx="0">
                  <c:v>1950s</c:v>
                </c:pt>
              </c:strCache>
            </c:strRef>
          </c:tx>
          <c:spPr>
            <a:solidFill>
              <a:srgbClr val="48B3D3"/>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Sheet1!$E$2:$E$30</c:f>
              <c:numCache>
                <c:formatCode>0.0</c:formatCode>
                <c:ptCount val="29"/>
                <c:pt idx="0">
                  <c:v>19.080366775000002</c:v>
                </c:pt>
                <c:pt idx="1">
                  <c:v>18.139714395999999</c:v>
                </c:pt>
                <c:pt idx="2">
                  <c:v>17.090501121999999</c:v>
                </c:pt>
                <c:pt idx="3">
                  <c:v>16.602266873000001</c:v>
                </c:pt>
                <c:pt idx="4">
                  <c:v>16.767624693999998</c:v>
                </c:pt>
                <c:pt idx="5">
                  <c:v>16.439433664999999</c:v>
                </c:pt>
                <c:pt idx="6">
                  <c:v>15.947540984</c:v>
                </c:pt>
                <c:pt idx="7">
                  <c:v>14.586879665</c:v>
                </c:pt>
                <c:pt idx="8">
                  <c:v>13.703058941</c:v>
                </c:pt>
                <c:pt idx="9">
                  <c:v>14.237726098</c:v>
                </c:pt>
                <c:pt idx="10">
                  <c:v>14.898164445999999</c:v>
                </c:pt>
                <c:pt idx="11">
                  <c:v>14.106304706</c:v>
                </c:pt>
                <c:pt idx="12">
                  <c:v>13.390202921</c:v>
                </c:pt>
                <c:pt idx="13">
                  <c:v>13.717491076</c:v>
                </c:pt>
                <c:pt idx="14">
                  <c:v>13.906009245</c:v>
                </c:pt>
                <c:pt idx="15">
                  <c:v>13.863961503000001</c:v>
                </c:pt>
                <c:pt idx="16">
                  <c:v>13.544050343</c:v>
                </c:pt>
                <c:pt idx="17">
                  <c:v>13.372781065</c:v>
                </c:pt>
                <c:pt idx="18">
                  <c:v>14.40341776</c:v>
                </c:pt>
                <c:pt idx="19">
                  <c:v>14.113542658</c:v>
                </c:pt>
                <c:pt idx="20">
                  <c:v>14.409917888000001</c:v>
                </c:pt>
                <c:pt idx="21">
                  <c:v>14.778167890000001</c:v>
                </c:pt>
                <c:pt idx="22">
                  <c:v>14.687061027</c:v>
                </c:pt>
                <c:pt idx="23">
                  <c:v>13.977648354999999</c:v>
                </c:pt>
                <c:pt idx="24">
                  <c:v>15.229615745</c:v>
                </c:pt>
                <c:pt idx="25">
                  <c:v>14.807238395000001</c:v>
                </c:pt>
                <c:pt idx="26">
                  <c:v>15.178150996999999</c:v>
                </c:pt>
                <c:pt idx="27">
                  <c:v>15.665694848999999</c:v>
                </c:pt>
                <c:pt idx="28">
                  <c:v>15.606114469</c:v>
                </c:pt>
              </c:numCache>
            </c:numRef>
          </c:val>
          <c:extLst>
            <c:ext xmlns:c16="http://schemas.microsoft.com/office/drawing/2014/chart" uri="{C3380CC4-5D6E-409C-BE32-E72D297353CC}">
              <c16:uniqueId val="{00000003-B58B-40D3-8D2D-98FF8BD69271}"/>
            </c:ext>
          </c:extLst>
        </c:ser>
        <c:ser>
          <c:idx val="4"/>
          <c:order val="4"/>
          <c:tx>
            <c:strRef>
              <c:f>Sheet1!$F$1</c:f>
              <c:strCache>
                <c:ptCount val="1"/>
                <c:pt idx="0">
                  <c:v>1960s</c:v>
                </c:pt>
              </c:strCache>
            </c:strRef>
          </c:tx>
          <c:spPr>
            <a:solidFill>
              <a:srgbClr val="3E94C0"/>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Sheet1!$F$2:$F$30</c:f>
              <c:numCache>
                <c:formatCode>0.0</c:formatCode>
                <c:ptCount val="29"/>
                <c:pt idx="0">
                  <c:v>22.923408846000001</c:v>
                </c:pt>
                <c:pt idx="1">
                  <c:v>21.896307732</c:v>
                </c:pt>
                <c:pt idx="2">
                  <c:v>22.488157566999998</c:v>
                </c:pt>
                <c:pt idx="3">
                  <c:v>22.642967543000001</c:v>
                </c:pt>
                <c:pt idx="4">
                  <c:v>20.762984921000001</c:v>
                </c:pt>
                <c:pt idx="5">
                  <c:v>21.460409019</c:v>
                </c:pt>
                <c:pt idx="6">
                  <c:v>20.026229508</c:v>
                </c:pt>
                <c:pt idx="7">
                  <c:v>19.418619877000001</c:v>
                </c:pt>
                <c:pt idx="8">
                  <c:v>19.870678936000001</c:v>
                </c:pt>
                <c:pt idx="9">
                  <c:v>18.940568474999999</c:v>
                </c:pt>
                <c:pt idx="10">
                  <c:v>18.254966055000001</c:v>
                </c:pt>
                <c:pt idx="11">
                  <c:v>18.21641507</c:v>
                </c:pt>
                <c:pt idx="12">
                  <c:v>17.190125372000001</c:v>
                </c:pt>
                <c:pt idx="13">
                  <c:v>17.172361039999998</c:v>
                </c:pt>
                <c:pt idx="14">
                  <c:v>15.677966101999999</c:v>
                </c:pt>
                <c:pt idx="15">
                  <c:v>15.463649369000001</c:v>
                </c:pt>
                <c:pt idx="16">
                  <c:v>15.503432494</c:v>
                </c:pt>
                <c:pt idx="17">
                  <c:v>16.523668639</c:v>
                </c:pt>
                <c:pt idx="18">
                  <c:v>15.563014953</c:v>
                </c:pt>
                <c:pt idx="19">
                  <c:v>14.573422138</c:v>
                </c:pt>
                <c:pt idx="20">
                  <c:v>14.458219288</c:v>
                </c:pt>
                <c:pt idx="21">
                  <c:v>14.586658155</c:v>
                </c:pt>
                <c:pt idx="22">
                  <c:v>15.046043389999999</c:v>
                </c:pt>
                <c:pt idx="23">
                  <c:v>14.953565245</c:v>
                </c:pt>
                <c:pt idx="24">
                  <c:v>14.292408622</c:v>
                </c:pt>
                <c:pt idx="25">
                  <c:v>13.957513769</c:v>
                </c:pt>
                <c:pt idx="26">
                  <c:v>14.691571182000001</c:v>
                </c:pt>
                <c:pt idx="27">
                  <c:v>15.451895044</c:v>
                </c:pt>
                <c:pt idx="28">
                  <c:v>15.375044437</c:v>
                </c:pt>
              </c:numCache>
            </c:numRef>
          </c:val>
          <c:extLst>
            <c:ext xmlns:c16="http://schemas.microsoft.com/office/drawing/2014/chart" uri="{C3380CC4-5D6E-409C-BE32-E72D297353CC}">
              <c16:uniqueId val="{00000004-B58B-40D3-8D2D-98FF8BD69271}"/>
            </c:ext>
          </c:extLst>
        </c:ser>
        <c:ser>
          <c:idx val="5"/>
          <c:order val="5"/>
          <c:tx>
            <c:strRef>
              <c:f>Sheet1!$G$1</c:f>
              <c:strCache>
                <c:ptCount val="1"/>
                <c:pt idx="0">
                  <c:v>1970s</c:v>
                </c:pt>
              </c:strCache>
            </c:strRef>
          </c:tx>
          <c:spPr>
            <a:solidFill>
              <a:srgbClr val="3474AC"/>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Sheet1!$G$2:$G$30</c:f>
              <c:numCache>
                <c:formatCode>0.0</c:formatCode>
                <c:ptCount val="29"/>
                <c:pt idx="0">
                  <c:v>10.787486516</c:v>
                </c:pt>
                <c:pt idx="1">
                  <c:v>13.250997041</c:v>
                </c:pt>
                <c:pt idx="2">
                  <c:v>13.899276988</c:v>
                </c:pt>
                <c:pt idx="3">
                  <c:v>16.280267902999999</c:v>
                </c:pt>
                <c:pt idx="4">
                  <c:v>18.584869183999999</c:v>
                </c:pt>
                <c:pt idx="5">
                  <c:v>20.398531725000002</c:v>
                </c:pt>
                <c:pt idx="6">
                  <c:v>21.967213115</c:v>
                </c:pt>
                <c:pt idx="7">
                  <c:v>23.477805420999999</c:v>
                </c:pt>
                <c:pt idx="8">
                  <c:v>24.608306390999999</c:v>
                </c:pt>
                <c:pt idx="9">
                  <c:v>24.961240310000001</c:v>
                </c:pt>
                <c:pt idx="10">
                  <c:v>23.937641438</c:v>
                </c:pt>
                <c:pt idx="11">
                  <c:v>23.633134593000001</c:v>
                </c:pt>
                <c:pt idx="12">
                  <c:v>23.768902675</c:v>
                </c:pt>
                <c:pt idx="13">
                  <c:v>22.934727179999999</c:v>
                </c:pt>
                <c:pt idx="14">
                  <c:v>21.340523882999999</c:v>
                </c:pt>
                <c:pt idx="15">
                  <c:v>21.511249837000001</c:v>
                </c:pt>
                <c:pt idx="16">
                  <c:v>21.710526315999999</c:v>
                </c:pt>
                <c:pt idx="17">
                  <c:v>19.053254438</c:v>
                </c:pt>
                <c:pt idx="18">
                  <c:v>18.645102227999999</c:v>
                </c:pt>
                <c:pt idx="19">
                  <c:v>18.157310498000001</c:v>
                </c:pt>
                <c:pt idx="20">
                  <c:v>17.050394461</c:v>
                </c:pt>
                <c:pt idx="21">
                  <c:v>15.815512289000001</c:v>
                </c:pt>
                <c:pt idx="22">
                  <c:v>15.31137818</c:v>
                </c:pt>
                <c:pt idx="23">
                  <c:v>15.284117739999999</c:v>
                </c:pt>
                <c:pt idx="24">
                  <c:v>14.901593252</c:v>
                </c:pt>
                <c:pt idx="25">
                  <c:v>14.917387884</c:v>
                </c:pt>
                <c:pt idx="26">
                  <c:v>13.812588291000001</c:v>
                </c:pt>
                <c:pt idx="27">
                  <c:v>13.935860057999999</c:v>
                </c:pt>
                <c:pt idx="28">
                  <c:v>14.966228226</c:v>
                </c:pt>
              </c:numCache>
            </c:numRef>
          </c:val>
          <c:extLst>
            <c:ext xmlns:c16="http://schemas.microsoft.com/office/drawing/2014/chart" uri="{C3380CC4-5D6E-409C-BE32-E72D297353CC}">
              <c16:uniqueId val="{00000005-B58B-40D3-8D2D-98FF8BD69271}"/>
            </c:ext>
          </c:extLst>
        </c:ser>
        <c:ser>
          <c:idx val="6"/>
          <c:order val="6"/>
          <c:tx>
            <c:strRef>
              <c:f>Sheet1!$H$1</c:f>
              <c:strCache>
                <c:ptCount val="1"/>
                <c:pt idx="0">
                  <c:v>1980s</c:v>
                </c:pt>
              </c:strCache>
            </c:strRef>
          </c:tx>
          <c:spPr>
            <a:solidFill>
              <a:srgbClr val="2A5599"/>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Sheet1!$H$2:$H$30</c:f>
              <c:numCache>
                <c:formatCode>0.0</c:formatCode>
                <c:ptCount val="29"/>
                <c:pt idx="0">
                  <c:v>3.5194174760000001</c:v>
                </c:pt>
                <c:pt idx="1">
                  <c:v>3.3835070109999998</c:v>
                </c:pt>
                <c:pt idx="2">
                  <c:v>2.8795811520000001</c:v>
                </c:pt>
                <c:pt idx="3">
                  <c:v>2.96239052</c:v>
                </c:pt>
                <c:pt idx="4">
                  <c:v>3.0029642999999999</c:v>
                </c:pt>
                <c:pt idx="5">
                  <c:v>3.6051389619999998</c:v>
                </c:pt>
                <c:pt idx="6">
                  <c:v>4.4459016389999997</c:v>
                </c:pt>
                <c:pt idx="7">
                  <c:v>6.8220505429999996</c:v>
                </c:pt>
                <c:pt idx="8">
                  <c:v>8.3934344690000007</c:v>
                </c:pt>
                <c:pt idx="9">
                  <c:v>9.6253229969999996</c:v>
                </c:pt>
                <c:pt idx="10">
                  <c:v>11.855670103</c:v>
                </c:pt>
                <c:pt idx="11">
                  <c:v>13.85259419</c:v>
                </c:pt>
                <c:pt idx="12">
                  <c:v>15.160915083000001</c:v>
                </c:pt>
                <c:pt idx="13">
                  <c:v>17.274349822000001</c:v>
                </c:pt>
                <c:pt idx="14">
                  <c:v>19.350282486000001</c:v>
                </c:pt>
                <c:pt idx="15">
                  <c:v>19.976589934</c:v>
                </c:pt>
                <c:pt idx="16">
                  <c:v>19.865560640999998</c:v>
                </c:pt>
                <c:pt idx="17">
                  <c:v>20.976331361</c:v>
                </c:pt>
                <c:pt idx="18">
                  <c:v>19.804699419999999</c:v>
                </c:pt>
                <c:pt idx="19">
                  <c:v>20.345702505999999</c:v>
                </c:pt>
                <c:pt idx="20">
                  <c:v>19.626469168</c:v>
                </c:pt>
                <c:pt idx="21">
                  <c:v>18.560485157999999</c:v>
                </c:pt>
                <c:pt idx="22">
                  <c:v>19.010457312</c:v>
                </c:pt>
                <c:pt idx="23">
                  <c:v>18.967416967999998</c:v>
                </c:pt>
                <c:pt idx="24">
                  <c:v>17.822555450999999</c:v>
                </c:pt>
                <c:pt idx="25">
                  <c:v>17.498033045</c:v>
                </c:pt>
                <c:pt idx="26">
                  <c:v>16.857636163999999</c:v>
                </c:pt>
                <c:pt idx="27">
                  <c:v>16.054421769000001</c:v>
                </c:pt>
                <c:pt idx="28">
                  <c:v>14.984002844000001</c:v>
                </c:pt>
              </c:numCache>
            </c:numRef>
          </c:val>
          <c:extLst>
            <c:ext xmlns:c16="http://schemas.microsoft.com/office/drawing/2014/chart" uri="{C3380CC4-5D6E-409C-BE32-E72D297353CC}">
              <c16:uniqueId val="{00000006-B58B-40D3-8D2D-98FF8BD69271}"/>
            </c:ext>
          </c:extLst>
        </c:ser>
        <c:ser>
          <c:idx val="7"/>
          <c:order val="7"/>
          <c:tx>
            <c:strRef>
              <c:f>Sheet1!$I$1</c:f>
              <c:strCache>
                <c:ptCount val="1"/>
                <c:pt idx="0">
                  <c:v>1990s</c:v>
                </c:pt>
              </c:strCache>
            </c:strRef>
          </c:tx>
          <c:spPr>
            <a:solidFill>
              <a:srgbClr val="203686"/>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Sheet1!$I$2:$I$30</c:f>
              <c:numCache>
                <c:formatCode>0.0</c:formatCode>
                <c:ptCount val="29"/>
                <c:pt idx="0">
                  <c:v>1.510248112</c:v>
                </c:pt>
                <c:pt idx="1">
                  <c:v>1.402289978</c:v>
                </c:pt>
                <c:pt idx="2">
                  <c:v>1.6828721019999999</c:v>
                </c:pt>
                <c:pt idx="3">
                  <c:v>1.867594024</c:v>
                </c:pt>
                <c:pt idx="4">
                  <c:v>2.0621214069999998</c:v>
                </c:pt>
                <c:pt idx="5">
                  <c:v>1.8353434710000001</c:v>
                </c:pt>
                <c:pt idx="6">
                  <c:v>2.3737704919999998</c:v>
                </c:pt>
                <c:pt idx="7">
                  <c:v>2.173628388</c:v>
                </c:pt>
                <c:pt idx="8">
                  <c:v>2.2631186269999999</c:v>
                </c:pt>
                <c:pt idx="9">
                  <c:v>2.0801033590000002</c:v>
                </c:pt>
                <c:pt idx="10">
                  <c:v>2.0492833789999998</c:v>
                </c:pt>
                <c:pt idx="11">
                  <c:v>2.2833946470000002</c:v>
                </c:pt>
                <c:pt idx="12">
                  <c:v>2.4428072900000002</c:v>
                </c:pt>
                <c:pt idx="13">
                  <c:v>2.1162672109999998</c:v>
                </c:pt>
                <c:pt idx="14">
                  <c:v>2.8120184899999998</c:v>
                </c:pt>
                <c:pt idx="15">
                  <c:v>3.1343477700000002</c:v>
                </c:pt>
                <c:pt idx="16">
                  <c:v>3.9902745999999998</c:v>
                </c:pt>
                <c:pt idx="17">
                  <c:v>4.8520710060000001</c:v>
                </c:pt>
                <c:pt idx="18">
                  <c:v>5.5080866650000004</c:v>
                </c:pt>
                <c:pt idx="19">
                  <c:v>6.7871868060000002</c:v>
                </c:pt>
                <c:pt idx="20">
                  <c:v>8.1468362580000004</c:v>
                </c:pt>
                <c:pt idx="21">
                  <c:v>10.038301947000001</c:v>
                </c:pt>
                <c:pt idx="22">
                  <c:v>10.894334322000001</c:v>
                </c:pt>
                <c:pt idx="23">
                  <c:v>12.293404690999999</c:v>
                </c:pt>
                <c:pt idx="24">
                  <c:v>12.511715089000001</c:v>
                </c:pt>
                <c:pt idx="25">
                  <c:v>13.941778126999999</c:v>
                </c:pt>
                <c:pt idx="26">
                  <c:v>14.173599121000001</c:v>
                </c:pt>
                <c:pt idx="27">
                  <c:v>15.335276968000001</c:v>
                </c:pt>
                <c:pt idx="28">
                  <c:v>14.219694277</c:v>
                </c:pt>
              </c:numCache>
            </c:numRef>
          </c:val>
          <c:extLst>
            <c:ext xmlns:c16="http://schemas.microsoft.com/office/drawing/2014/chart" uri="{C3380CC4-5D6E-409C-BE32-E72D297353CC}">
              <c16:uniqueId val="{00000007-B58B-40D3-8D2D-98FF8BD69271}"/>
            </c:ext>
          </c:extLst>
        </c:ser>
        <c:ser>
          <c:idx val="8"/>
          <c:order val="8"/>
          <c:tx>
            <c:strRef>
              <c:f>Sheet1!$J$1</c:f>
              <c:strCache>
                <c:ptCount val="1"/>
                <c:pt idx="0">
                  <c:v>2000s</c:v>
                </c:pt>
              </c:strCache>
            </c:strRef>
          </c:tx>
          <c:spPr>
            <a:solidFill>
              <a:srgbClr val="18216B"/>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Sheet1!$J$2:$J$30</c:f>
              <c:numCache>
                <c:formatCode>0.0</c:formatCode>
                <c:ptCount val="29"/>
                <c:pt idx="0">
                  <c:v>0</c:v>
                </c:pt>
                <c:pt idx="1">
                  <c:v>0</c:v>
                </c:pt>
                <c:pt idx="2">
                  <c:v>0</c:v>
                </c:pt>
                <c:pt idx="3">
                  <c:v>0</c:v>
                </c:pt>
                <c:pt idx="4">
                  <c:v>0</c:v>
                </c:pt>
                <c:pt idx="5">
                  <c:v>0</c:v>
                </c:pt>
                <c:pt idx="6">
                  <c:v>0</c:v>
                </c:pt>
                <c:pt idx="7">
                  <c:v>3.9282400000000002E-2</c:v>
                </c:pt>
                <c:pt idx="8">
                  <c:v>0.23625963699999999</c:v>
                </c:pt>
                <c:pt idx="9">
                  <c:v>0.40051679600000001</c:v>
                </c:pt>
                <c:pt idx="10">
                  <c:v>0.86748805600000001</c:v>
                </c:pt>
                <c:pt idx="11">
                  <c:v>1.103640746</c:v>
                </c:pt>
                <c:pt idx="12">
                  <c:v>0.94351815900000002</c:v>
                </c:pt>
                <c:pt idx="13">
                  <c:v>1.0963793980000001</c:v>
                </c:pt>
                <c:pt idx="14">
                  <c:v>1.309707242</c:v>
                </c:pt>
                <c:pt idx="15">
                  <c:v>1.3265704250000001</c:v>
                </c:pt>
                <c:pt idx="16">
                  <c:v>1.444508009</c:v>
                </c:pt>
                <c:pt idx="17">
                  <c:v>1.3313609470000001</c:v>
                </c:pt>
                <c:pt idx="18">
                  <c:v>1.052792188</c:v>
                </c:pt>
                <c:pt idx="19">
                  <c:v>1.236917222</c:v>
                </c:pt>
                <c:pt idx="20">
                  <c:v>1.014329416</c:v>
                </c:pt>
                <c:pt idx="21">
                  <c:v>1.1490584100000001</c:v>
                </c:pt>
                <c:pt idx="22">
                  <c:v>1.1393788039999999</c:v>
                </c:pt>
                <c:pt idx="23">
                  <c:v>1.7314654490000001</c:v>
                </c:pt>
                <c:pt idx="24">
                  <c:v>2.0618556699999999</c:v>
                </c:pt>
                <c:pt idx="25">
                  <c:v>2.6593233669999998</c:v>
                </c:pt>
                <c:pt idx="26">
                  <c:v>3.0136556269999999</c:v>
                </c:pt>
                <c:pt idx="27">
                  <c:v>3.731778426</c:v>
                </c:pt>
                <c:pt idx="28">
                  <c:v>4.4969783149999998</c:v>
                </c:pt>
              </c:numCache>
            </c:numRef>
          </c:val>
          <c:extLst>
            <c:ext xmlns:c16="http://schemas.microsoft.com/office/drawing/2014/chart" uri="{C3380CC4-5D6E-409C-BE32-E72D297353CC}">
              <c16:uniqueId val="{00000008-B58B-40D3-8D2D-98FF8BD69271}"/>
            </c:ext>
          </c:extLst>
        </c:ser>
        <c:ser>
          <c:idx val="9"/>
          <c:order val="9"/>
          <c:tx>
            <c:strRef>
              <c:f>Sheet1!$K$1</c:f>
              <c:strCache>
                <c:ptCount val="1"/>
                <c:pt idx="0">
                  <c:v>2010s</c:v>
                </c:pt>
              </c:strCache>
            </c:strRef>
          </c:tx>
          <c:spPr>
            <a:solidFill>
              <a:srgbClr val="11174B"/>
            </a:solidFill>
            <a:ln w="38100">
              <a:noFill/>
            </a:ln>
            <a:effectLst/>
          </c:spPr>
          <c:invertIfNegative val="0"/>
          <c:cat>
            <c:numRef>
              <c:f>Sheet1!$A$2:$A$30</c:f>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Sheet1!$K$2:$K$30</c:f>
              <c:numCache>
                <c:formatCode>0.0</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4.43787E-2</c:v>
                </c:pt>
                <c:pt idx="18">
                  <c:v>6.10314E-2</c:v>
                </c:pt>
                <c:pt idx="19">
                  <c:v>0.30130034900000002</c:v>
                </c:pt>
                <c:pt idx="20">
                  <c:v>0.25760747099999998</c:v>
                </c:pt>
                <c:pt idx="21">
                  <c:v>0.494733482</c:v>
                </c:pt>
                <c:pt idx="22">
                  <c:v>0.54627750900000005</c:v>
                </c:pt>
                <c:pt idx="23">
                  <c:v>0.64536439499999998</c:v>
                </c:pt>
                <c:pt idx="24">
                  <c:v>0.49984379899999998</c:v>
                </c:pt>
                <c:pt idx="25">
                  <c:v>0.47206923699999997</c:v>
                </c:pt>
                <c:pt idx="26">
                  <c:v>0.45518756900000001</c:v>
                </c:pt>
                <c:pt idx="27">
                  <c:v>0.58309037900000005</c:v>
                </c:pt>
                <c:pt idx="28">
                  <c:v>0.42659082799999998</c:v>
                </c:pt>
              </c:numCache>
            </c:numRef>
          </c:val>
          <c:extLst>
            <c:ext xmlns:c16="http://schemas.microsoft.com/office/drawing/2014/chart" uri="{C3380CC4-5D6E-409C-BE32-E72D297353CC}">
              <c16:uniqueId val="{00000009-B58B-40D3-8D2D-98FF8BD69271}"/>
            </c:ext>
          </c:extLst>
        </c:ser>
        <c:dLbls>
          <c:showLegendKey val="0"/>
          <c:showVal val="0"/>
          <c:showCatName val="0"/>
          <c:showSerName val="0"/>
          <c:showPercent val="0"/>
          <c:showBubbleSize val="0"/>
        </c:dLbls>
        <c:gapWidth val="10"/>
        <c:overlap val="100"/>
        <c:axId val="1776495552"/>
        <c:axId val="62869567"/>
        <c:extLst>
          <c:ext xmlns:c15="http://schemas.microsoft.com/office/drawing/2012/chart" uri="{02D57815-91ED-43cb-92C2-25804820EDAC}">
            <c15:filteredBarSeries>
              <c15:ser>
                <c:idx val="10"/>
                <c:order val="10"/>
                <c:tx>
                  <c:strRef>
                    <c:extLst>
                      <c:ext uri="{02D57815-91ED-43cb-92C2-25804820EDAC}">
                        <c15:formulaRef>
                          <c15:sqref>Sheet1!$L$1</c15:sqref>
                        </c15:formulaRef>
                      </c:ext>
                    </c:extLst>
                    <c:strCache>
                      <c:ptCount val="1"/>
                      <c:pt idx="0">
                        <c:v>2020s</c:v>
                      </c:pt>
                    </c:strCache>
                  </c:strRef>
                </c:tx>
                <c:spPr>
                  <a:solidFill>
                    <a:schemeClr val="accent5">
                      <a:lumMod val="60000"/>
                    </a:schemeClr>
                  </a:solidFill>
                  <a:ln>
                    <a:noFill/>
                  </a:ln>
                  <a:effectLst/>
                </c:spPr>
                <c:invertIfNegative val="0"/>
                <c:cat>
                  <c:numRef>
                    <c:extLst>
                      <c:ext uri="{02D57815-91ED-43cb-92C2-25804820EDAC}">
                        <c15:formulaRef>
                          <c15:sqref>Sheet1!$A$2:$A$30</c15:sqref>
                        </c15:formulaRef>
                      </c:ext>
                    </c:extLst>
                    <c:numCache>
                      <c:formatCode>@</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extLst>
                      <c:ext uri="{02D57815-91ED-43cb-92C2-25804820EDAC}">
                        <c15:formulaRef>
                          <c15:sqref>Sheet1!$L$2:$L$30</c15:sqref>
                        </c15:formulaRef>
                      </c:ext>
                    </c:extLst>
                    <c:numCache>
                      <c:formatCode>0.0</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1-DBAC-47E9-87A9-6BDBADAC79D5}"/>
                  </c:ext>
                </c:extLst>
              </c15:ser>
            </c15:filteredBarSeries>
          </c:ext>
        </c:extLst>
      </c:bar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4"/>
        <c:tickMarkSkip val="1"/>
        <c:noMultiLvlLbl val="0"/>
      </c:catAx>
      <c:valAx>
        <c:axId val="6286956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TB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0.2"/>
      </c:valAx>
      <c:spPr>
        <a:noFill/>
        <a:ln>
          <a:noFill/>
        </a:ln>
        <a:effectLst/>
      </c:spPr>
    </c:plotArea>
    <c:legend>
      <c:legendPos val="r"/>
      <c:layout>
        <c:manualLayout>
          <c:xMode val="edge"/>
          <c:yMode val="edge"/>
          <c:x val="0.89595108529166201"/>
          <c:y val="0.11986438855098938"/>
          <c:w val="6.6779536628616118E-2"/>
          <c:h val="0.664863515359817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D6E-4AC0-9C9B-1EC932C8B80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D6E-4AC0-9C9B-1EC932C8B80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D6E-4AC0-9C9B-1EC932C8B80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D6E-4AC0-9C9B-1EC932C8B80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D6E-4AC0-9C9B-1EC932C8B80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D6E-4AC0-9C9B-1EC932C8B80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2D6E-4AC0-9C9B-1EC932C8B80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2D6E-4AC0-9C9B-1EC932C8B80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2D6E-4AC0-9C9B-1EC932C8B80F}"/>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E-4AC0-9C9B-1EC932C8B8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D6E-4AC0-9C9B-1EC932C8B80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0.63972911963882617</c:v>
                </c:pt>
                <c:pt idx="1">
                  <c:v>0.64923204649232047</c:v>
                </c:pt>
                <c:pt idx="2">
                  <c:v>0.58693733451015007</c:v>
                </c:pt>
                <c:pt idx="3">
                  <c:v>0.53333333333333333</c:v>
                </c:pt>
                <c:pt idx="4">
                  <c:v>0.45859872611464969</c:v>
                </c:pt>
                <c:pt idx="5">
                  <c:v>0.52500000000000002</c:v>
                </c:pt>
              </c:numCache>
            </c:numRef>
          </c:val>
          <c:extLst>
            <c:ext xmlns:c16="http://schemas.microsoft.com/office/drawing/2014/chart" uri="{C3380CC4-5D6E-409C-BE32-E72D297353CC}">
              <c16:uniqueId val="{00000012-2D6E-4AC0-9C9B-1EC932C8B80F}"/>
            </c:ext>
          </c:extLst>
        </c:ser>
        <c:dLbls>
          <c:showLegendKey val="0"/>
          <c:showVal val="0"/>
          <c:showCatName val="0"/>
          <c:showSerName val="0"/>
          <c:showPercent val="0"/>
          <c:showBubbleSize val="0"/>
        </c:dLbls>
        <c:gapWidth val="1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CE2-4553-B27D-A6136E661DB3}"/>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CE2-4553-B27D-A6136E661DB3}"/>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CE2-4553-B27D-A6136E661DB3}"/>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CE2-4553-B27D-A6136E661DB3}"/>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CE2-4553-B27D-A6136E661DB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CE2-4553-B27D-A6136E661DB3}"/>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2CE2-4553-B27D-A6136E661DB3}"/>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2CE2-4553-B27D-A6136E661DB3}"/>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2CE2-4553-B27D-A6136E661DB3}"/>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E2-4553-B27D-A6136E661DB3}"/>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E2-4553-B27D-A6136E661D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0.36027088036117383</c:v>
                </c:pt>
                <c:pt idx="1">
                  <c:v>0.35076795350767953</c:v>
                </c:pt>
                <c:pt idx="2">
                  <c:v>0.41218005295675197</c:v>
                </c:pt>
                <c:pt idx="3">
                  <c:v>0.4651851851851852</c:v>
                </c:pt>
                <c:pt idx="4">
                  <c:v>0.54140127388535031</c:v>
                </c:pt>
                <c:pt idx="5">
                  <c:v>0.47499999999999998</c:v>
                </c:pt>
              </c:numCache>
            </c:numRef>
          </c:val>
          <c:extLst>
            <c:ext xmlns:c16="http://schemas.microsoft.com/office/drawing/2014/chart" uri="{C3380CC4-5D6E-409C-BE32-E72D297353CC}">
              <c16:uniqueId val="{00000012-2CE2-4553-B27D-A6136E661DB3}"/>
            </c:ext>
          </c:extLst>
        </c:ser>
        <c:dLbls>
          <c:showLegendKey val="0"/>
          <c:showVal val="0"/>
          <c:showCatName val="0"/>
          <c:showSerName val="0"/>
          <c:showPercent val="0"/>
          <c:showBubbleSize val="0"/>
        </c:dLbls>
        <c:gapWidth val="1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5535048164444E-2"/>
          <c:y val="4.4338185380295644E-2"/>
          <c:w val="0.89822649242127173"/>
          <c:h val="0.8117003493004773"/>
        </c:manualLayout>
      </c:layout>
      <c:barChart>
        <c:barDir val="col"/>
        <c:grouping val="stacked"/>
        <c:varyColors val="0"/>
        <c:ser>
          <c:idx val="0"/>
          <c:order val="0"/>
          <c:tx>
            <c:strRef>
              <c:f>Sheet1!$D$1</c:f>
              <c:strCache>
                <c:ptCount val="1"/>
                <c:pt idx="0">
                  <c:v>U.S.-born</c:v>
                </c:pt>
              </c:strCache>
            </c:strRef>
          </c:tx>
          <c:spPr>
            <a:solidFill>
              <a:srgbClr val="9A4E9E"/>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General</c:formatCode>
                <c:ptCount val="29"/>
                <c:pt idx="0">
                  <c:v>1231</c:v>
                </c:pt>
                <c:pt idx="1">
                  <c:v>1248</c:v>
                </c:pt>
                <c:pt idx="2">
                  <c:v>1180</c:v>
                </c:pt>
                <c:pt idx="3">
                  <c:v>1039</c:v>
                </c:pt>
                <c:pt idx="4">
                  <c:v>959</c:v>
                </c:pt>
                <c:pt idx="5">
                  <c:v>817</c:v>
                </c:pt>
                <c:pt idx="6">
                  <c:v>757</c:v>
                </c:pt>
                <c:pt idx="7">
                  <c:v>704</c:v>
                </c:pt>
                <c:pt idx="8">
                  <c:v>652</c:v>
                </c:pt>
                <c:pt idx="9">
                  <c:v>688</c:v>
                </c:pt>
                <c:pt idx="10">
                  <c:v>641</c:v>
                </c:pt>
                <c:pt idx="11">
                  <c:v>668</c:v>
                </c:pt>
                <c:pt idx="12">
                  <c:v>606</c:v>
                </c:pt>
                <c:pt idx="13">
                  <c:v>600</c:v>
                </c:pt>
                <c:pt idx="14">
                  <c:v>559</c:v>
                </c:pt>
                <c:pt idx="15">
                  <c:v>576</c:v>
                </c:pt>
                <c:pt idx="16">
                  <c:v>500</c:v>
                </c:pt>
                <c:pt idx="17">
                  <c:v>477</c:v>
                </c:pt>
                <c:pt idx="18">
                  <c:v>455</c:v>
                </c:pt>
                <c:pt idx="19">
                  <c:v>350</c:v>
                </c:pt>
                <c:pt idx="20">
                  <c:v>382</c:v>
                </c:pt>
                <c:pt idx="21">
                  <c:v>347</c:v>
                </c:pt>
                <c:pt idx="22">
                  <c:v>340</c:v>
                </c:pt>
                <c:pt idx="23">
                  <c:v>285</c:v>
                </c:pt>
                <c:pt idx="24">
                  <c:v>334</c:v>
                </c:pt>
                <c:pt idx="25">
                  <c:v>289</c:v>
                </c:pt>
                <c:pt idx="26">
                  <c:v>293</c:v>
                </c:pt>
                <c:pt idx="27">
                  <c:v>255</c:v>
                </c:pt>
                <c:pt idx="28">
                  <c:v>255</c:v>
                </c:pt>
              </c:numCache>
            </c:numRef>
          </c:val>
          <c:extLst>
            <c:ext xmlns:c16="http://schemas.microsoft.com/office/drawing/2014/chart" uri="{C3380CC4-5D6E-409C-BE32-E72D297353CC}">
              <c16:uniqueId val="{00000002-7CDE-4F4D-B08D-379632A13635}"/>
            </c:ext>
          </c:extLst>
        </c:ser>
        <c:ser>
          <c:idx val="1"/>
          <c:order val="1"/>
          <c:tx>
            <c:strRef>
              <c:f>Sheet1!$G$1</c:f>
              <c:strCache>
                <c:ptCount val="1"/>
                <c:pt idx="0">
                  <c:v>Non-U.S.–born</c:v>
                </c:pt>
              </c:strCache>
            </c:strRef>
          </c:tx>
          <c:spPr>
            <a:solidFill>
              <a:srgbClr val="005DAA"/>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Sheet1!$G$2:$G$30</c:f>
              <c:numCache>
                <c:formatCode>General</c:formatCode>
                <c:ptCount val="29"/>
                <c:pt idx="0">
                  <c:v>413</c:v>
                </c:pt>
                <c:pt idx="1">
                  <c:v>390</c:v>
                </c:pt>
                <c:pt idx="2">
                  <c:v>354</c:v>
                </c:pt>
                <c:pt idx="3">
                  <c:v>314</c:v>
                </c:pt>
                <c:pt idx="4">
                  <c:v>288</c:v>
                </c:pt>
                <c:pt idx="5">
                  <c:v>254</c:v>
                </c:pt>
                <c:pt idx="6">
                  <c:v>270</c:v>
                </c:pt>
                <c:pt idx="7">
                  <c:v>258</c:v>
                </c:pt>
                <c:pt idx="8">
                  <c:v>272</c:v>
                </c:pt>
                <c:pt idx="9">
                  <c:v>249</c:v>
                </c:pt>
                <c:pt idx="10">
                  <c:v>269</c:v>
                </c:pt>
                <c:pt idx="11">
                  <c:v>283</c:v>
                </c:pt>
                <c:pt idx="12">
                  <c:v>243</c:v>
                </c:pt>
                <c:pt idx="13">
                  <c:v>203</c:v>
                </c:pt>
                <c:pt idx="14">
                  <c:v>206</c:v>
                </c:pt>
                <c:pt idx="15">
                  <c:v>205</c:v>
                </c:pt>
                <c:pt idx="16">
                  <c:v>147</c:v>
                </c:pt>
                <c:pt idx="17">
                  <c:v>155</c:v>
                </c:pt>
                <c:pt idx="18">
                  <c:v>121</c:v>
                </c:pt>
                <c:pt idx="19">
                  <c:v>137</c:v>
                </c:pt>
                <c:pt idx="20">
                  <c:v>100</c:v>
                </c:pt>
                <c:pt idx="21">
                  <c:v>111</c:v>
                </c:pt>
                <c:pt idx="22">
                  <c:v>100</c:v>
                </c:pt>
                <c:pt idx="23">
                  <c:v>101</c:v>
                </c:pt>
                <c:pt idx="24">
                  <c:v>95</c:v>
                </c:pt>
                <c:pt idx="25">
                  <c:v>83</c:v>
                </c:pt>
                <c:pt idx="26">
                  <c:v>72</c:v>
                </c:pt>
                <c:pt idx="27">
                  <c:v>62</c:v>
                </c:pt>
                <c:pt idx="28">
                  <c:v>62</c:v>
                </c:pt>
              </c:numCache>
            </c:numRef>
          </c:val>
          <c:extLst>
            <c:ext xmlns:c16="http://schemas.microsoft.com/office/drawing/2014/chart" uri="{C3380CC4-5D6E-409C-BE32-E72D297353CC}">
              <c16:uniqueId val="{00000003-7CDE-4F4D-B08D-379632A13635}"/>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tickLblSkip val="4"/>
        <c:noMultiLvlLbl val="0"/>
      </c:catAx>
      <c:valAx>
        <c:axId val="18699057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36977417308382E-2"/>
          <c:y val="7.3405984720211148E-2"/>
          <c:w val="0.91107801969029922"/>
          <c:h val="0.82371239249841821"/>
        </c:manualLayout>
      </c:layout>
      <c:lineChart>
        <c:grouping val="standard"/>
        <c:varyColors val="0"/>
        <c:ser>
          <c:idx val="2"/>
          <c:order val="0"/>
          <c:tx>
            <c:v>Non-U.S.–born, 0–4 years</c:v>
          </c:tx>
          <c:spPr>
            <a:ln w="31750" cap="rnd">
              <a:solidFill>
                <a:schemeClr val="accent6"/>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Sheet1!$D$2:$D$29</c:f>
              <c:numCache>
                <c:formatCode>0.0</c:formatCode>
                <c:ptCount val="28"/>
                <c:pt idx="0">
                  <c:v>57.309553459</c:v>
                </c:pt>
                <c:pt idx="1">
                  <c:v>58.362514591</c:v>
                </c:pt>
                <c:pt idx="2">
                  <c:v>38.413738561000002</c:v>
                </c:pt>
                <c:pt idx="3">
                  <c:v>41.141356162000001</c:v>
                </c:pt>
                <c:pt idx="4">
                  <c:v>34.239640668</c:v>
                </c:pt>
                <c:pt idx="5">
                  <c:v>36.198398028</c:v>
                </c:pt>
                <c:pt idx="6">
                  <c:v>30.438105802999999</c:v>
                </c:pt>
                <c:pt idx="7">
                  <c:v>27.821414620999999</c:v>
                </c:pt>
                <c:pt idx="8">
                  <c:v>22.868415686999999</c:v>
                </c:pt>
                <c:pt idx="9">
                  <c:v>33.912532527000003</c:v>
                </c:pt>
                <c:pt idx="10">
                  <c:v>29.574190223999999</c:v>
                </c:pt>
                <c:pt idx="11">
                  <c:v>23.486186582999999</c:v>
                </c:pt>
                <c:pt idx="12">
                  <c:v>24.588314150999999</c:v>
                </c:pt>
                <c:pt idx="13">
                  <c:v>25.842297380000002</c:v>
                </c:pt>
                <c:pt idx="14">
                  <c:v>21.823637728000001</c:v>
                </c:pt>
                <c:pt idx="15">
                  <c:v>17.236635805999999</c:v>
                </c:pt>
                <c:pt idx="16">
                  <c:v>13.393834263</c:v>
                </c:pt>
                <c:pt idx="17">
                  <c:v>15.714210885</c:v>
                </c:pt>
                <c:pt idx="18">
                  <c:v>18.313224277</c:v>
                </c:pt>
                <c:pt idx="19">
                  <c:v>18.065011460000001</c:v>
                </c:pt>
                <c:pt idx="20">
                  <c:v>16.468481859000001</c:v>
                </c:pt>
                <c:pt idx="21">
                  <c:v>12.918423951999999</c:v>
                </c:pt>
                <c:pt idx="22">
                  <c:v>11.554379109999999</c:v>
                </c:pt>
                <c:pt idx="23">
                  <c:v>5.6071173009999997</c:v>
                </c:pt>
                <c:pt idx="24">
                  <c:v>4.7232980849999997</c:v>
                </c:pt>
                <c:pt idx="25">
                  <c:v>7.065057404</c:v>
                </c:pt>
                <c:pt idx="26">
                  <c:v>6.0181563149999997</c:v>
                </c:pt>
                <c:pt idx="27">
                  <c:v>3.2220943609999999</c:v>
                </c:pt>
              </c:numCache>
            </c:numRef>
          </c:val>
          <c:smooth val="0"/>
          <c:extLst>
            <c:ext xmlns:c16="http://schemas.microsoft.com/office/drawing/2014/chart" uri="{C3380CC4-5D6E-409C-BE32-E72D297353CC}">
              <c16:uniqueId val="{00000003-3AC5-429D-B59F-F164F963A50B}"/>
            </c:ext>
          </c:extLst>
        </c:ser>
        <c:ser>
          <c:idx val="1"/>
          <c:order val="1"/>
          <c:tx>
            <c:v>Non-U.S.–born, 5–14 years</c:v>
          </c:tx>
          <c:spPr>
            <a:ln w="31750" cap="rnd">
              <a:solidFill>
                <a:schemeClr val="accent6"/>
              </a:solidFill>
              <a:prstDash val="dash"/>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Sheet1!$E$2:$E$29</c:f>
              <c:numCache>
                <c:formatCode>0.0</c:formatCode>
                <c:ptCount val="28"/>
                <c:pt idx="0">
                  <c:v>18.445642414000002</c:v>
                </c:pt>
                <c:pt idx="1">
                  <c:v>18.892642558999999</c:v>
                </c:pt>
                <c:pt idx="2">
                  <c:v>14.084787765</c:v>
                </c:pt>
                <c:pt idx="3">
                  <c:v>11.682361666</c:v>
                </c:pt>
                <c:pt idx="4">
                  <c:v>9.6864478770000009</c:v>
                </c:pt>
                <c:pt idx="5">
                  <c:v>10.869571929999999</c:v>
                </c:pt>
                <c:pt idx="6">
                  <c:v>9.6247824400000006</c:v>
                </c:pt>
                <c:pt idx="7">
                  <c:v>10.929769597</c:v>
                </c:pt>
                <c:pt idx="8">
                  <c:v>9.3679828310000008</c:v>
                </c:pt>
                <c:pt idx="9">
                  <c:v>9.4521627729999995</c:v>
                </c:pt>
                <c:pt idx="10">
                  <c:v>10.944340213</c:v>
                </c:pt>
                <c:pt idx="11">
                  <c:v>9.9791377319999999</c:v>
                </c:pt>
                <c:pt idx="12">
                  <c:v>7.2116051370000003</c:v>
                </c:pt>
                <c:pt idx="13">
                  <c:v>7.7959055209999999</c:v>
                </c:pt>
                <c:pt idx="14">
                  <c:v>8.2496375430000004</c:v>
                </c:pt>
                <c:pt idx="15">
                  <c:v>5.9777075550000003</c:v>
                </c:pt>
                <c:pt idx="16">
                  <c:v>6.9763086999999997</c:v>
                </c:pt>
                <c:pt idx="17">
                  <c:v>5.801393257</c:v>
                </c:pt>
                <c:pt idx="18">
                  <c:v>6.4924435550000004</c:v>
                </c:pt>
                <c:pt idx="19">
                  <c:v>4.9384760300000003</c:v>
                </c:pt>
                <c:pt idx="20">
                  <c:v>5.1859748190000001</c:v>
                </c:pt>
                <c:pt idx="21">
                  <c:v>4.8594514120000003</c:v>
                </c:pt>
                <c:pt idx="22">
                  <c:v>5.0511128049999998</c:v>
                </c:pt>
                <c:pt idx="23">
                  <c:v>5.175060405</c:v>
                </c:pt>
                <c:pt idx="24">
                  <c:v>4.321328769</c:v>
                </c:pt>
                <c:pt idx="25">
                  <c:v>3.5834730220000002</c:v>
                </c:pt>
                <c:pt idx="26">
                  <c:v>3.267788607</c:v>
                </c:pt>
                <c:pt idx="27">
                  <c:v>3.3260422460000001</c:v>
                </c:pt>
              </c:numCache>
            </c:numRef>
          </c:val>
          <c:smooth val="0"/>
          <c:extLst>
            <c:ext xmlns:c16="http://schemas.microsoft.com/office/drawing/2014/chart" uri="{C3380CC4-5D6E-409C-BE32-E72D297353CC}">
              <c16:uniqueId val="{00000002-3AC5-429D-B59F-F164F963A50B}"/>
            </c:ext>
          </c:extLst>
        </c:ser>
        <c:ser>
          <c:idx val="28"/>
          <c:order val="2"/>
          <c:tx>
            <c:v>U.S.-born, 0–4 years</c:v>
          </c:tx>
          <c:spPr>
            <a:ln w="31750" cap="rnd">
              <a:solidFill>
                <a:schemeClr val="accent2"/>
              </a:solidFill>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Sheet1!$B$2:$B$29</c:f>
              <c:numCache>
                <c:formatCode>0.0</c:formatCode>
                <c:ptCount val="28"/>
                <c:pt idx="0">
                  <c:v>4.1855469259999998</c:v>
                </c:pt>
                <c:pt idx="1">
                  <c:v>3.8233411039999998</c:v>
                </c:pt>
                <c:pt idx="2">
                  <c:v>3.3607741039999999</c:v>
                </c:pt>
                <c:pt idx="3">
                  <c:v>3.2287992440000002</c:v>
                </c:pt>
                <c:pt idx="4">
                  <c:v>2.7972085820000001</c:v>
                </c:pt>
                <c:pt idx="5">
                  <c:v>2.604075124</c:v>
                </c:pt>
                <c:pt idx="6">
                  <c:v>2.348260512</c:v>
                </c:pt>
                <c:pt idx="7">
                  <c:v>2.2850507790000001</c:v>
                </c:pt>
                <c:pt idx="8">
                  <c:v>2.421760393</c:v>
                </c:pt>
                <c:pt idx="9">
                  <c:v>2.2741671530000001</c:v>
                </c:pt>
                <c:pt idx="10">
                  <c:v>2.2847662240000002</c:v>
                </c:pt>
                <c:pt idx="11">
                  <c:v>2.0028261330000001</c:v>
                </c:pt>
                <c:pt idx="12">
                  <c:v>2.030429335</c:v>
                </c:pt>
                <c:pt idx="13">
                  <c:v>1.9190119859999999</c:v>
                </c:pt>
                <c:pt idx="14">
                  <c:v>2.0727754360000001</c:v>
                </c:pt>
                <c:pt idx="15">
                  <c:v>1.6725590619999999</c:v>
                </c:pt>
                <c:pt idx="16">
                  <c:v>1.518488879</c:v>
                </c:pt>
                <c:pt idx="17">
                  <c:v>1.5055709690000001</c:v>
                </c:pt>
                <c:pt idx="18">
                  <c:v>1.0984155099999999</c:v>
                </c:pt>
                <c:pt idx="19">
                  <c:v>1.3300434889999999</c:v>
                </c:pt>
                <c:pt idx="20">
                  <c:v>1.141416977</c:v>
                </c:pt>
                <c:pt idx="21">
                  <c:v>1.070965707</c:v>
                </c:pt>
                <c:pt idx="22">
                  <c:v>0.96752600799999999</c:v>
                </c:pt>
                <c:pt idx="23">
                  <c:v>1.051302704</c:v>
                </c:pt>
                <c:pt idx="24">
                  <c:v>0.852674449</c:v>
                </c:pt>
                <c:pt idx="25">
                  <c:v>1.0132374070000001</c:v>
                </c:pt>
                <c:pt idx="26">
                  <c:v>0.79379809700000004</c:v>
                </c:pt>
                <c:pt idx="27">
                  <c:v>0.81420089799999995</c:v>
                </c:pt>
              </c:numCache>
            </c:numRef>
          </c:val>
          <c:smooth val="0"/>
          <c:extLst>
            <c:ext xmlns:c16="http://schemas.microsoft.com/office/drawing/2014/chart" uri="{C3380CC4-5D6E-409C-BE32-E72D297353CC}">
              <c16:uniqueId val="{0000001D-E9AA-45E4-AF44-8C681BE044B2}"/>
            </c:ext>
          </c:extLst>
        </c:ser>
        <c:ser>
          <c:idx val="0"/>
          <c:order val="3"/>
          <c:tx>
            <c:v>U.S.-born, 5–14 years</c:v>
          </c:tx>
          <c:spPr>
            <a:ln w="31750" cap="rnd">
              <a:solidFill>
                <a:schemeClr val="accent2"/>
              </a:solidFill>
              <a:prstDash val="dash"/>
              <a:round/>
            </a:ln>
            <a:effectLst/>
          </c:spPr>
          <c:marker>
            <c:symbol val="none"/>
          </c:marker>
          <c:cat>
            <c:numRef>
              <c:f>Sheet1!$A$2:$A$29</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Sheet1!$C$2:$C$29</c:f>
              <c:numCache>
                <c:formatCode>0.0</c:formatCode>
                <c:ptCount val="28"/>
                <c:pt idx="0">
                  <c:v>1.0746422090000001</c:v>
                </c:pt>
                <c:pt idx="1">
                  <c:v>1.0867435830000001</c:v>
                </c:pt>
                <c:pt idx="2">
                  <c:v>0.97513028300000004</c:v>
                </c:pt>
                <c:pt idx="3">
                  <c:v>0.86390880999999997</c:v>
                </c:pt>
                <c:pt idx="4">
                  <c:v>0.71534247399999995</c:v>
                </c:pt>
                <c:pt idx="5">
                  <c:v>0.65170029200000001</c:v>
                </c:pt>
                <c:pt idx="6">
                  <c:v>0.64356301100000002</c:v>
                </c:pt>
                <c:pt idx="7">
                  <c:v>0.53408566499999999</c:v>
                </c:pt>
                <c:pt idx="8">
                  <c:v>0.55544869799999996</c:v>
                </c:pt>
                <c:pt idx="9">
                  <c:v>0.50288752400000003</c:v>
                </c:pt>
                <c:pt idx="10">
                  <c:v>0.56072058499999999</c:v>
                </c:pt>
                <c:pt idx="11">
                  <c:v>0.52958886599999999</c:v>
                </c:pt>
                <c:pt idx="12">
                  <c:v>0.49657183399999999</c:v>
                </c:pt>
                <c:pt idx="13">
                  <c:v>0.43831641799999999</c:v>
                </c:pt>
                <c:pt idx="14">
                  <c:v>0.38382426600000003</c:v>
                </c:pt>
                <c:pt idx="15">
                  <c:v>0.38492691299999998</c:v>
                </c:pt>
                <c:pt idx="16">
                  <c:v>0.39770083000000001</c:v>
                </c:pt>
                <c:pt idx="17">
                  <c:v>0.34957928799999999</c:v>
                </c:pt>
                <c:pt idx="18">
                  <c:v>0.33310614</c:v>
                </c:pt>
                <c:pt idx="19">
                  <c:v>0.30153340299999998</c:v>
                </c:pt>
                <c:pt idx="20">
                  <c:v>0.30955210599999999</c:v>
                </c:pt>
                <c:pt idx="21">
                  <c:v>0.32792117900000001</c:v>
                </c:pt>
                <c:pt idx="22">
                  <c:v>0.23925274199999999</c:v>
                </c:pt>
                <c:pt idx="23">
                  <c:v>0.32335995200000001</c:v>
                </c:pt>
                <c:pt idx="24">
                  <c:v>0.30843926700000002</c:v>
                </c:pt>
                <c:pt idx="25">
                  <c:v>0.24303464599999999</c:v>
                </c:pt>
                <c:pt idx="26">
                  <c:v>0.26108019300000002</c:v>
                </c:pt>
                <c:pt idx="27">
                  <c:v>0.260559559</c:v>
                </c:pt>
              </c:numCache>
            </c:numRef>
          </c:val>
          <c:smooth val="0"/>
          <c:extLst>
            <c:ext xmlns:c16="http://schemas.microsoft.com/office/drawing/2014/chart" uri="{C3380CC4-5D6E-409C-BE32-E72D297353CC}">
              <c16:uniqueId val="{00000001-3AC5-429D-B59F-F164F963A50B}"/>
            </c:ext>
          </c:extLst>
        </c:ser>
        <c:dLbls>
          <c:showLegendKey val="0"/>
          <c:showVal val="0"/>
          <c:showCatName val="0"/>
          <c:showSerName val="0"/>
          <c:showPercent val="0"/>
          <c:showBubbleSize val="0"/>
        </c:dLbls>
        <c:smooth val="0"/>
        <c:axId val="1959371152"/>
        <c:axId val="9162944"/>
        <c:extLst/>
      </c:lineChart>
      <c:catAx>
        <c:axId val="1959371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3"/>
        <c:noMultiLvlLbl val="0"/>
      </c:catAx>
      <c:valAx>
        <c:axId val="91629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per 100,000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majorUnit val="4"/>
      </c:valAx>
      <c:spPr>
        <a:noFill/>
        <a:ln>
          <a:noFill/>
        </a:ln>
        <a:effectLst/>
      </c:spPr>
    </c:plotArea>
    <c:legend>
      <c:legendPos val="r"/>
      <c:layout>
        <c:manualLayout>
          <c:xMode val="edge"/>
          <c:yMode val="edge"/>
          <c:x val="0.73655647613312347"/>
          <c:y val="0.26972912771286922"/>
          <c:w val="0.26344352386687658"/>
          <c:h val="0.256128019322355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69213010767307E-2"/>
          <c:y val="3.2728244600126181E-2"/>
          <c:w val="0.89211239441301948"/>
          <c:h val="0.79151707659652204"/>
        </c:manualLayout>
      </c:layout>
      <c:barChart>
        <c:barDir val="col"/>
        <c:grouping val="stacked"/>
        <c:varyColors val="0"/>
        <c:ser>
          <c:idx val="1"/>
          <c:order val="0"/>
          <c:tx>
            <c:strRef>
              <c:f>Sheet1!$B$1</c:f>
              <c:strCache>
                <c:ptCount val="1"/>
                <c:pt idx="0">
                  <c:v>Positive culture</c:v>
                </c:pt>
              </c:strCache>
            </c:strRef>
          </c:tx>
          <c:spPr>
            <a:solidFill>
              <a:schemeClr val="accent6"/>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pt idx="27">
                  <c:v>2020</c:v>
                </c:pt>
                <c:pt idx="28">
                  <c:v>2021</c:v>
                </c:pt>
              </c:numCache>
            </c:numRef>
          </c:cat>
          <c:val>
            <c:numRef>
              <c:f>Sheet1!$B$2:$B$30</c:f>
              <c:numCache>
                <c:formatCode>#,##0</c:formatCode>
                <c:ptCount val="29"/>
                <c:pt idx="0">
                  <c:v>20309</c:v>
                </c:pt>
                <c:pt idx="1">
                  <c:v>19508</c:v>
                </c:pt>
                <c:pt idx="2">
                  <c:v>18266</c:v>
                </c:pt>
                <c:pt idx="3">
                  <c:v>17156</c:v>
                </c:pt>
                <c:pt idx="4">
                  <c:v>15981</c:v>
                </c:pt>
                <c:pt idx="5">
                  <c:v>14792</c:v>
                </c:pt>
                <c:pt idx="6">
                  <c:v>13995</c:v>
                </c:pt>
                <c:pt idx="7">
                  <c:v>13014</c:v>
                </c:pt>
                <c:pt idx="8">
                  <c:v>12756</c:v>
                </c:pt>
                <c:pt idx="9">
                  <c:v>11979</c:v>
                </c:pt>
                <c:pt idx="10">
                  <c:v>11687</c:v>
                </c:pt>
                <c:pt idx="11">
                  <c:v>11330</c:v>
                </c:pt>
                <c:pt idx="12">
                  <c:v>10955</c:v>
                </c:pt>
                <c:pt idx="13">
                  <c:v>10747</c:v>
                </c:pt>
                <c:pt idx="14">
                  <c:v>10439</c:v>
                </c:pt>
                <c:pt idx="15">
                  <c:v>10083</c:v>
                </c:pt>
                <c:pt idx="16">
                  <c:v>8863</c:v>
                </c:pt>
                <c:pt idx="17">
                  <c:v>8390</c:v>
                </c:pt>
                <c:pt idx="18">
                  <c:v>8059</c:v>
                </c:pt>
                <c:pt idx="19">
                  <c:v>7616</c:v>
                </c:pt>
                <c:pt idx="20">
                  <c:v>7356</c:v>
                </c:pt>
                <c:pt idx="21">
                  <c:v>7217</c:v>
                </c:pt>
                <c:pt idx="22">
                  <c:v>7413</c:v>
                </c:pt>
                <c:pt idx="23">
                  <c:v>7171</c:v>
                </c:pt>
                <c:pt idx="24">
                  <c:v>7129</c:v>
                </c:pt>
                <c:pt idx="25">
                  <c:v>7096</c:v>
                </c:pt>
                <c:pt idx="26">
                  <c:v>7101</c:v>
                </c:pt>
                <c:pt idx="27">
                  <c:v>5697</c:v>
                </c:pt>
                <c:pt idx="28">
                  <c:v>6244</c:v>
                </c:pt>
              </c:numCache>
            </c:numRef>
          </c:val>
          <c:extLst>
            <c:ext xmlns:c16="http://schemas.microsoft.com/office/drawing/2014/chart" uri="{C3380CC4-5D6E-409C-BE32-E72D297353CC}">
              <c16:uniqueId val="{00000001-31C7-498C-A3F4-621537F3BF30}"/>
            </c:ext>
          </c:extLst>
        </c:ser>
        <c:ser>
          <c:idx val="2"/>
          <c:order val="1"/>
          <c:tx>
            <c:strRef>
              <c:f>Sheet1!$C$1</c:f>
              <c:strCache>
                <c:ptCount val="1"/>
                <c:pt idx="0">
                  <c:v>Positive NAA* test</c:v>
                </c:pt>
              </c:strCache>
            </c:strRef>
          </c:tx>
          <c:spPr>
            <a:solidFill>
              <a:schemeClr val="accent5"/>
            </a:solidFill>
            <a:ln w="25400">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pt idx="27">
                  <c:v>2020</c:v>
                </c:pt>
                <c:pt idx="28">
                  <c:v>2021</c:v>
                </c:pt>
              </c:numCache>
            </c:numRef>
          </c:cat>
          <c:val>
            <c:numRef>
              <c:f>Sheet1!$C$2:$C$30</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formatCode="#,##0">
                  <c:v>18</c:v>
                </c:pt>
                <c:pt idx="16" formatCode="#,##0">
                  <c:v>57</c:v>
                </c:pt>
                <c:pt idx="17" formatCode="#,##0">
                  <c:v>107</c:v>
                </c:pt>
                <c:pt idx="18" formatCode="#,##0">
                  <c:v>121</c:v>
                </c:pt>
                <c:pt idx="19" formatCode="#,##0">
                  <c:v>118</c:v>
                </c:pt>
                <c:pt idx="20" formatCode="#,##0">
                  <c:v>148</c:v>
                </c:pt>
                <c:pt idx="21" formatCode="#,##0">
                  <c:v>161</c:v>
                </c:pt>
                <c:pt idx="22" formatCode="#,##0">
                  <c:v>173</c:v>
                </c:pt>
                <c:pt idx="23" formatCode="#,##0">
                  <c:v>182</c:v>
                </c:pt>
                <c:pt idx="24" formatCode="#,##0">
                  <c:v>191</c:v>
                </c:pt>
                <c:pt idx="25" formatCode="#,##0">
                  <c:v>234</c:v>
                </c:pt>
                <c:pt idx="26" formatCode="#,##0">
                  <c:v>187</c:v>
                </c:pt>
                <c:pt idx="27" formatCode="#,##0">
                  <c:v>193</c:v>
                </c:pt>
                <c:pt idx="28" formatCode="#,##0">
                  <c:v>234</c:v>
                </c:pt>
              </c:numCache>
            </c:numRef>
          </c:val>
          <c:extLst>
            <c:ext xmlns:c16="http://schemas.microsoft.com/office/drawing/2014/chart" uri="{C3380CC4-5D6E-409C-BE32-E72D297353CC}">
              <c16:uniqueId val="{00000002-31C7-498C-A3F4-621537F3BF30}"/>
            </c:ext>
          </c:extLst>
        </c:ser>
        <c:ser>
          <c:idx val="3"/>
          <c:order val="2"/>
          <c:tx>
            <c:strRef>
              <c:f>Sheet1!$D$1</c:f>
              <c:strCache>
                <c:ptCount val="1"/>
                <c:pt idx="0">
                  <c:v>Positive smear</c:v>
                </c:pt>
              </c:strCache>
            </c:strRef>
          </c:tx>
          <c:spPr>
            <a:solidFill>
              <a:schemeClr val="accent4"/>
            </a:solidFill>
            <a:ln w="25400">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pt idx="27">
                  <c:v>2020</c:v>
                </c:pt>
                <c:pt idx="28">
                  <c:v>2021</c:v>
                </c:pt>
              </c:numCache>
            </c:numRef>
          </c:cat>
          <c:val>
            <c:numRef>
              <c:f>Sheet1!$D$2:$D$30</c:f>
              <c:numCache>
                <c:formatCode>#,##0</c:formatCode>
                <c:ptCount val="29"/>
                <c:pt idx="0">
                  <c:v>185</c:v>
                </c:pt>
                <c:pt idx="1">
                  <c:v>189</c:v>
                </c:pt>
                <c:pt idx="2">
                  <c:v>189</c:v>
                </c:pt>
                <c:pt idx="3">
                  <c:v>131</c:v>
                </c:pt>
                <c:pt idx="4">
                  <c:v>155</c:v>
                </c:pt>
                <c:pt idx="5">
                  <c:v>155</c:v>
                </c:pt>
                <c:pt idx="6">
                  <c:v>170</c:v>
                </c:pt>
                <c:pt idx="7">
                  <c:v>148</c:v>
                </c:pt>
                <c:pt idx="8">
                  <c:v>122</c:v>
                </c:pt>
                <c:pt idx="9">
                  <c:v>104</c:v>
                </c:pt>
                <c:pt idx="10">
                  <c:v>115</c:v>
                </c:pt>
                <c:pt idx="11">
                  <c:v>79</c:v>
                </c:pt>
                <c:pt idx="12">
                  <c:v>94</c:v>
                </c:pt>
                <c:pt idx="13">
                  <c:v>92</c:v>
                </c:pt>
                <c:pt idx="14">
                  <c:v>69</c:v>
                </c:pt>
                <c:pt idx="15">
                  <c:v>60</c:v>
                </c:pt>
                <c:pt idx="16">
                  <c:v>73</c:v>
                </c:pt>
                <c:pt idx="17">
                  <c:v>69</c:v>
                </c:pt>
                <c:pt idx="18">
                  <c:v>61</c:v>
                </c:pt>
                <c:pt idx="19">
                  <c:v>38</c:v>
                </c:pt>
                <c:pt idx="20">
                  <c:v>47</c:v>
                </c:pt>
                <c:pt idx="21">
                  <c:v>45</c:v>
                </c:pt>
                <c:pt idx="22">
                  <c:v>44</c:v>
                </c:pt>
                <c:pt idx="23">
                  <c:v>37</c:v>
                </c:pt>
                <c:pt idx="24">
                  <c:v>31</c:v>
                </c:pt>
                <c:pt idx="25">
                  <c:v>34</c:v>
                </c:pt>
                <c:pt idx="26">
                  <c:v>32</c:v>
                </c:pt>
                <c:pt idx="27">
                  <c:v>23</c:v>
                </c:pt>
                <c:pt idx="28">
                  <c:v>24</c:v>
                </c:pt>
              </c:numCache>
            </c:numRef>
          </c:val>
          <c:extLst>
            <c:ext xmlns:c16="http://schemas.microsoft.com/office/drawing/2014/chart" uri="{C3380CC4-5D6E-409C-BE32-E72D297353CC}">
              <c16:uniqueId val="{00000003-31C7-498C-A3F4-621537F3BF30}"/>
            </c:ext>
          </c:extLst>
        </c:ser>
        <c:ser>
          <c:idx val="4"/>
          <c:order val="3"/>
          <c:tx>
            <c:strRef>
              <c:f>Sheet1!$E$1</c:f>
              <c:strCache>
                <c:ptCount val="1"/>
                <c:pt idx="0">
                  <c:v>Clinical case</c:v>
                </c:pt>
              </c:strCache>
            </c:strRef>
          </c:tx>
          <c:spPr>
            <a:solidFill>
              <a:srgbClr val="9A4E9E"/>
            </a:solidFill>
            <a:ln w="25400">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pt idx="27">
                  <c:v>2020</c:v>
                </c:pt>
                <c:pt idx="28">
                  <c:v>2021</c:v>
                </c:pt>
              </c:numCache>
            </c:numRef>
          </c:cat>
          <c:val>
            <c:numRef>
              <c:f>Sheet1!$E$2:$E$30</c:f>
              <c:numCache>
                <c:formatCode>#,##0</c:formatCode>
                <c:ptCount val="29"/>
                <c:pt idx="0">
                  <c:v>3088</c:v>
                </c:pt>
                <c:pt idx="1">
                  <c:v>2917</c:v>
                </c:pt>
                <c:pt idx="2">
                  <c:v>2749</c:v>
                </c:pt>
                <c:pt idx="3">
                  <c:v>2607</c:v>
                </c:pt>
                <c:pt idx="4">
                  <c:v>2411</c:v>
                </c:pt>
                <c:pt idx="5">
                  <c:v>2252</c:v>
                </c:pt>
                <c:pt idx="6">
                  <c:v>2098</c:v>
                </c:pt>
                <c:pt idx="7">
                  <c:v>1947</c:v>
                </c:pt>
                <c:pt idx="8">
                  <c:v>1879</c:v>
                </c:pt>
                <c:pt idx="9">
                  <c:v>1815</c:v>
                </c:pt>
                <c:pt idx="10">
                  <c:v>1777</c:v>
                </c:pt>
                <c:pt idx="11">
                  <c:v>1821</c:v>
                </c:pt>
                <c:pt idx="12">
                  <c:v>1789</c:v>
                </c:pt>
                <c:pt idx="13">
                  <c:v>1620</c:v>
                </c:pt>
                <c:pt idx="14">
                  <c:v>1477</c:v>
                </c:pt>
                <c:pt idx="15">
                  <c:v>1538</c:v>
                </c:pt>
                <c:pt idx="16">
                  <c:v>1775</c:v>
                </c:pt>
                <c:pt idx="17">
                  <c:v>1860</c:v>
                </c:pt>
                <c:pt idx="18">
                  <c:v>1671</c:v>
                </c:pt>
                <c:pt idx="19">
                  <c:v>1641</c:v>
                </c:pt>
                <c:pt idx="20">
                  <c:v>1501</c:v>
                </c:pt>
                <c:pt idx="21">
                  <c:v>1494</c:v>
                </c:pt>
                <c:pt idx="22">
                  <c:v>1466</c:v>
                </c:pt>
                <c:pt idx="23">
                  <c:v>1410</c:v>
                </c:pt>
                <c:pt idx="24">
                  <c:v>1335</c:v>
                </c:pt>
                <c:pt idx="25">
                  <c:v>1269</c:v>
                </c:pt>
                <c:pt idx="26">
                  <c:v>1217</c:v>
                </c:pt>
                <c:pt idx="27">
                  <c:v>960</c:v>
                </c:pt>
                <c:pt idx="28">
                  <c:v>1035</c:v>
                </c:pt>
              </c:numCache>
            </c:numRef>
          </c:val>
          <c:extLst>
            <c:ext xmlns:c16="http://schemas.microsoft.com/office/drawing/2014/chart" uri="{C3380CC4-5D6E-409C-BE32-E72D297353CC}">
              <c16:uniqueId val="{00000004-31C7-498C-A3F4-621537F3BF30}"/>
            </c:ext>
          </c:extLst>
        </c:ser>
        <c:ser>
          <c:idx val="5"/>
          <c:order val="4"/>
          <c:tx>
            <c:strRef>
              <c:f>Sheet1!$F$1</c:f>
              <c:strCache>
                <c:ptCount val="1"/>
                <c:pt idx="0">
                  <c:v>Provider diagnosis</c:v>
                </c:pt>
              </c:strCache>
            </c:strRef>
          </c:tx>
          <c:spPr>
            <a:solidFill>
              <a:schemeClr val="accent1"/>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pt idx="27">
                  <c:v>2020</c:v>
                </c:pt>
                <c:pt idx="28">
                  <c:v>2021</c:v>
                </c:pt>
              </c:numCache>
            </c:numRef>
          </c:cat>
          <c:val>
            <c:numRef>
              <c:f>Sheet1!$F$2:$F$30</c:f>
              <c:numCache>
                <c:formatCode>#,##0</c:formatCode>
                <c:ptCount val="29"/>
                <c:pt idx="0">
                  <c:v>1523</c:v>
                </c:pt>
                <c:pt idx="1">
                  <c:v>1593</c:v>
                </c:pt>
                <c:pt idx="2">
                  <c:v>1523</c:v>
                </c:pt>
                <c:pt idx="3">
                  <c:v>1318</c:v>
                </c:pt>
                <c:pt idx="4">
                  <c:v>1206</c:v>
                </c:pt>
                <c:pt idx="5">
                  <c:v>1089</c:v>
                </c:pt>
                <c:pt idx="6">
                  <c:v>1230</c:v>
                </c:pt>
                <c:pt idx="7">
                  <c:v>1197</c:v>
                </c:pt>
                <c:pt idx="8">
                  <c:v>1186</c:v>
                </c:pt>
                <c:pt idx="9">
                  <c:v>1156</c:v>
                </c:pt>
                <c:pt idx="10">
                  <c:v>1253</c:v>
                </c:pt>
                <c:pt idx="11">
                  <c:v>1268</c:v>
                </c:pt>
                <c:pt idx="12">
                  <c:v>1213</c:v>
                </c:pt>
                <c:pt idx="13">
                  <c:v>1261</c:v>
                </c:pt>
                <c:pt idx="14">
                  <c:v>1289</c:v>
                </c:pt>
                <c:pt idx="15">
                  <c:v>1244</c:v>
                </c:pt>
                <c:pt idx="16">
                  <c:v>726</c:v>
                </c:pt>
                <c:pt idx="17">
                  <c:v>645</c:v>
                </c:pt>
                <c:pt idx="18">
                  <c:v>562</c:v>
                </c:pt>
                <c:pt idx="19">
                  <c:v>510</c:v>
                </c:pt>
                <c:pt idx="20">
                  <c:v>487</c:v>
                </c:pt>
                <c:pt idx="21">
                  <c:v>465</c:v>
                </c:pt>
                <c:pt idx="22">
                  <c:v>442</c:v>
                </c:pt>
                <c:pt idx="23">
                  <c:v>440</c:v>
                </c:pt>
                <c:pt idx="24">
                  <c:v>383</c:v>
                </c:pt>
                <c:pt idx="25">
                  <c:v>365</c:v>
                </c:pt>
                <c:pt idx="26">
                  <c:v>361</c:v>
                </c:pt>
                <c:pt idx="27">
                  <c:v>298</c:v>
                </c:pt>
                <c:pt idx="28">
                  <c:v>345</c:v>
                </c:pt>
              </c:numCache>
            </c:numRef>
          </c:val>
          <c:extLst>
            <c:ext xmlns:c16="http://schemas.microsoft.com/office/drawing/2014/chart" uri="{C3380CC4-5D6E-409C-BE32-E72D297353CC}">
              <c16:uniqueId val="{00000001-1DF8-4C41-9E4F-5D25AC9E05A5}"/>
            </c:ext>
          </c:extLst>
        </c:ser>
        <c:dLbls>
          <c:showLegendKey val="0"/>
          <c:showVal val="0"/>
          <c:showCatName val="0"/>
          <c:showSerName val="0"/>
          <c:showPercent val="0"/>
          <c:showBubbleSize val="0"/>
        </c:dLbls>
        <c:gapWidth val="10"/>
        <c:overlap val="100"/>
        <c:axId val="1570418271"/>
        <c:axId val="1322347327"/>
      </c:barChart>
      <c:catAx>
        <c:axId val="1570418271"/>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322347327"/>
        <c:crosses val="autoZero"/>
        <c:auto val="1"/>
        <c:lblAlgn val="ctr"/>
        <c:lblOffset val="100"/>
        <c:tickLblSkip val="4"/>
        <c:noMultiLvlLbl val="0"/>
      </c:catAx>
      <c:valAx>
        <c:axId val="132234732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570418271"/>
        <c:crosses val="autoZero"/>
        <c:crossBetween val="between"/>
      </c:valAx>
      <c:spPr>
        <a:noFill/>
        <a:ln w="25400">
          <a:noFill/>
        </a:ln>
        <a:effectLst/>
      </c:spPr>
    </c:plotArea>
    <c:legend>
      <c:legendPos val="t"/>
      <c:layout>
        <c:manualLayout>
          <c:xMode val="edge"/>
          <c:yMode val="edge"/>
          <c:x val="0.73380806549372979"/>
          <c:y val="9.1548607243524968E-2"/>
          <c:w val="0.26619193450627016"/>
          <c:h val="0.369984243692918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6756595539677"/>
          <c:y val="3.7711044098211126E-2"/>
          <c:w val="0.75970077575811001"/>
          <c:h val="0.93264435044887983"/>
        </c:manualLayout>
      </c:layout>
      <c:barChart>
        <c:barDir val="bar"/>
        <c:grouping val="percentStacked"/>
        <c:varyColors val="0"/>
        <c:ser>
          <c:idx val="0"/>
          <c:order val="0"/>
          <c:tx>
            <c:v>Verification criteria</c:v>
          </c:tx>
          <c:spPr>
            <a:solidFill>
              <a:srgbClr val="A13D84"/>
            </a:solidFill>
            <a:ln w="19050">
              <a:noFill/>
            </a:ln>
            <a:effectLst/>
          </c:spPr>
          <c:invertIfNegative val="0"/>
          <c:dLbls>
            <c:dLbl>
              <c:idx val="2"/>
              <c:layout>
                <c:manualLayout>
                  <c:x val="3.5902551257516388E-2"/>
                  <c:y val="-4.7746272548130214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CA-4E51-BCD6-A98F82A4CC2C}"/>
                </c:ext>
              </c:extLst>
            </c:dLbl>
            <c:dLbl>
              <c:idx val="3"/>
              <c:layout>
                <c:manualLayout>
                  <c:x val="2.8714676829697468E-2"/>
                  <c:y val="-2.3873136274064231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CA-4E51-BCD6-A98F82A4CC2C}"/>
                </c:ext>
              </c:extLst>
            </c:dLbl>
            <c:dLbl>
              <c:idx val="4"/>
              <c:layout>
                <c:manualLayout>
                  <c:x val="3.0019118497450235E-2"/>
                  <c:y val="-4.7743992763600194E-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r>
                      <a:rPr lang="en-US" b="1"/>
                      <a:t>&lt;1%</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CA-4E51-BCD6-A98F82A4CC2C}"/>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Positive culture</c:v>
                </c:pt>
                <c:pt idx="1">
                  <c:v>Clinical case</c:v>
                </c:pt>
                <c:pt idx="2">
                  <c:v>Provider diagnosis</c:v>
                </c:pt>
                <c:pt idx="3">
                  <c:v>Positive NAA* test</c:v>
                </c:pt>
                <c:pt idx="4">
                  <c:v>Positive smear</c:v>
                </c:pt>
              </c:strCache>
            </c:strRef>
          </c:cat>
          <c:val>
            <c:numRef>
              <c:f>Sheet1!$C$2:$C$6</c:f>
              <c:numCache>
                <c:formatCode>0.0</c:formatCode>
                <c:ptCount val="5"/>
                <c:pt idx="0">
                  <c:v>79.218472468916517</c:v>
                </c:pt>
                <c:pt idx="1">
                  <c:v>13.13118497843187</c:v>
                </c:pt>
                <c:pt idx="2">
                  <c:v>4.37706165947729</c:v>
                </c:pt>
                <c:pt idx="3">
                  <c:v>2.9687896472976405</c:v>
                </c:pt>
                <c:pt idx="4">
                  <c:v>0.30449124587668103</c:v>
                </c:pt>
              </c:numCache>
            </c:numRef>
          </c:val>
          <c:extLst>
            <c:ext xmlns:c16="http://schemas.microsoft.com/office/drawing/2014/chart" uri="{C3380CC4-5D6E-409C-BE32-E72D297353CC}">
              <c16:uniqueId val="{00000008-D3CA-4E51-BCD6-A98F82A4CC2C}"/>
            </c:ext>
          </c:extLst>
        </c:ser>
        <c:ser>
          <c:idx val="1"/>
          <c:order val="1"/>
          <c:tx>
            <c:v>All others</c:v>
          </c:tx>
          <c:spPr>
            <a:solidFill>
              <a:srgbClr val="ECCCE3"/>
            </a:solidFill>
            <a:ln w="19050">
              <a:noFill/>
            </a:ln>
            <a:effectLst/>
          </c:spPr>
          <c:invertIfNegative val="0"/>
          <c:cat>
            <c:strRef>
              <c:f>Sheet1!$A$2:$A$6</c:f>
              <c:strCache>
                <c:ptCount val="5"/>
                <c:pt idx="0">
                  <c:v>Positive culture</c:v>
                </c:pt>
                <c:pt idx="1">
                  <c:v>Clinical case</c:v>
                </c:pt>
                <c:pt idx="2">
                  <c:v>Provider diagnosis</c:v>
                </c:pt>
                <c:pt idx="3">
                  <c:v>Positive NAA* test</c:v>
                </c:pt>
                <c:pt idx="4">
                  <c:v>Positive smear</c:v>
                </c:pt>
              </c:strCache>
            </c:strRef>
          </c:cat>
          <c:val>
            <c:numRef>
              <c:f>Sheet1!$E$2:$E$6</c:f>
              <c:numCache>
                <c:formatCode>0.0</c:formatCode>
                <c:ptCount val="5"/>
                <c:pt idx="0">
                  <c:v>20.781527531083483</c:v>
                </c:pt>
                <c:pt idx="1">
                  <c:v>86.868815021568139</c:v>
                </c:pt>
                <c:pt idx="2">
                  <c:v>95.622938340522708</c:v>
                </c:pt>
                <c:pt idx="3">
                  <c:v>97.03121035270236</c:v>
                </c:pt>
                <c:pt idx="4">
                  <c:v>99.695508754123324</c:v>
                </c:pt>
              </c:numCache>
            </c:numRef>
          </c:val>
          <c:extLst>
            <c:ext xmlns:c16="http://schemas.microsoft.com/office/drawing/2014/chart" uri="{C3380CC4-5D6E-409C-BE32-E72D297353CC}">
              <c16:uniqueId val="{00000009-D3CA-4E51-BCD6-A98F82A4CC2C}"/>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49087385743591E-2"/>
          <c:y val="5.2663201351706823E-2"/>
          <c:w val="0.88568500234406955"/>
          <c:h val="0.74875723601319943"/>
        </c:manualLayout>
      </c:layout>
      <c:barChart>
        <c:barDir val="col"/>
        <c:grouping val="clustered"/>
        <c:varyColors val="0"/>
        <c:ser>
          <c:idx val="0"/>
          <c:order val="0"/>
          <c:tx>
            <c:strRef>
              <c:f>Sheet1!$B$1</c:f>
              <c:strCache>
                <c:ptCount val="1"/>
                <c:pt idx="0">
                  <c:v>Annual percent change</c:v>
                </c:pt>
              </c:strCache>
            </c:strRef>
          </c:tx>
          <c:spPr>
            <a:solidFill>
              <a:srgbClr val="9A4E9E"/>
            </a:solidFill>
            <a:ln w="31750">
              <a:noFill/>
            </a:ln>
          </c:spPr>
          <c:invertIfNegative val="0"/>
          <c:dLbls>
            <c:dLbl>
              <c:idx val="3"/>
              <c:spPr>
                <a:noFill/>
                <a:ln>
                  <a:noFill/>
                </a:ln>
                <a:effectLst/>
              </c:spPr>
              <c:txPr>
                <a:bodyPr wrap="square" lIns="38100" tIns="19050" rIns="38100" bIns="19050" anchor="ctr">
                  <a:spAutoFit/>
                </a:bodyPr>
                <a:lstStyle/>
                <a:p>
                  <a:pPr>
                    <a:defRPr sz="1800">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14-4BAC-A25E-27A0CEF88BCC}"/>
                </c:ext>
              </c:extLst>
            </c:dLbl>
            <c:dLbl>
              <c:idx val="4"/>
              <c:spPr>
                <a:noFill/>
                <a:ln>
                  <a:noFill/>
                </a:ln>
                <a:effectLst/>
              </c:spPr>
              <c:txPr>
                <a:bodyPr wrap="square" lIns="38100" tIns="19050" rIns="38100" bIns="19050" anchor="ctr">
                  <a:spAutoFit/>
                </a:bodyPr>
                <a:lstStyle/>
                <a:p>
                  <a:pPr>
                    <a:defRPr sz="1800">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9-40CC-9858-A68FA16863A9}"/>
                </c:ext>
              </c:extLst>
            </c:dLbl>
            <c:dLbl>
              <c:idx val="5"/>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0C9ACAD1-7145-4ECB-A712-E2EE007E6C8E}" type="VALUE">
                      <a:rPr lang="en-US" sz="1800">
                        <a:solidFill>
                          <a:schemeClr val="tx1">
                            <a:lumMod val="85000"/>
                            <a:lumOff val="15000"/>
                          </a:schemeClr>
                        </a:solidFill>
                        <a:latin typeface="Calibri" panose="020F0502020204030204" pitchFamily="34" charset="0"/>
                        <a:cs typeface="Calibri" panose="020F0502020204030204" pitchFamily="34" charset="0"/>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6-4D0C-ACF1-A75A6A4482B8}"/>
                </c:ext>
              </c:extLst>
            </c:dLbl>
            <c:dLbl>
              <c:idx val="6"/>
              <c:spPr>
                <a:noFill/>
                <a:ln>
                  <a:noFill/>
                </a:ln>
                <a:effectLst/>
              </c:spPr>
              <c:txPr>
                <a:bodyPr wrap="square" lIns="38100" tIns="19050" rIns="38100" bIns="19050" anchor="ctr">
                  <a:spAutoFit/>
                </a:bodyPr>
                <a:lstStyle/>
                <a:p>
                  <a:pPr>
                    <a:defRPr sz="1800">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9-40CC-9858-A68FA16863A9}"/>
                </c:ext>
              </c:extLst>
            </c:dLbl>
            <c:dLbl>
              <c:idx val="7"/>
              <c:spPr>
                <a:noFill/>
                <a:ln>
                  <a:noFill/>
                </a:ln>
                <a:effectLst/>
              </c:spPr>
              <c:txPr>
                <a:bodyPr wrap="square" lIns="38100" tIns="19050" rIns="38100" bIns="19050" anchor="ctr">
                  <a:spAutoFit/>
                </a:bodyPr>
                <a:lstStyle/>
                <a:p>
                  <a:pPr>
                    <a:defRPr sz="1800">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9-40CC-9858-A68FA16863A9}"/>
                </c:ext>
              </c:extLst>
            </c:dLbl>
            <c:dLbl>
              <c:idx val="8"/>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78509D3B-7C2A-4CB5-BB2E-DF56EACA0644}" type="VALUE">
                      <a:rPr lang="en-US" sz="1800">
                        <a:solidFill>
                          <a:schemeClr val="tx1">
                            <a:lumMod val="85000"/>
                            <a:lumOff val="15000"/>
                          </a:schemeClr>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19-40CC-9858-A68FA16863A9}"/>
                </c:ext>
              </c:extLst>
            </c:dLbl>
            <c:dLbl>
              <c:idx val="9"/>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3E16C045-AB27-4C0B-B6AE-1A4081444874}" type="VALUE">
                      <a:rPr lang="en-US" sz="1800">
                        <a:solidFill>
                          <a:schemeClr val="tx1">
                            <a:lumMod val="85000"/>
                            <a:lumOff val="15000"/>
                          </a:schemeClr>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19-40CC-9858-A68FA16863A9}"/>
                </c:ext>
              </c:extLst>
            </c:dLbl>
            <c:spPr>
              <a:noFill/>
              <a:ln>
                <a:noFill/>
              </a:ln>
              <a:effectLst/>
            </c:spPr>
            <c:txPr>
              <a:bodyPr wrap="square" lIns="38100" tIns="19050" rIns="38100" bIns="19050" anchor="ctr">
                <a:spAutoFit/>
              </a:bodyPr>
              <a:lstStyle/>
              <a:p>
                <a:pPr>
                  <a:defRPr sz="1800">
                    <a:solidFill>
                      <a:schemeClr val="bg2"/>
                    </a:solidFill>
                    <a:latin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0.0</c:formatCode>
                <c:ptCount val="12"/>
                <c:pt idx="1">
                  <c:v>-6.0775691460000001</c:v>
                </c:pt>
                <c:pt idx="2">
                  <c:v>-5.9531101910000004</c:v>
                </c:pt>
                <c:pt idx="3">
                  <c:v>-4.533543356</c:v>
                </c:pt>
                <c:pt idx="4">
                  <c:v>-2.364527754</c:v>
                </c:pt>
                <c:pt idx="5">
                  <c:v>0.91704804200000001</c:v>
                </c:pt>
                <c:pt idx="6">
                  <c:v>-3.8238418099999998</c:v>
                </c:pt>
                <c:pt idx="7">
                  <c:v>-2.4696253019999999</c:v>
                </c:pt>
                <c:pt idx="8">
                  <c:v>-1.303828346</c:v>
                </c:pt>
                <c:pt idx="9">
                  <c:v>-1.560654666</c:v>
                </c:pt>
                <c:pt idx="10">
                  <c:v>-20.179787809</c:v>
                </c:pt>
                <c:pt idx="11">
                  <c:v>9.7848942959999992</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catAx>
        <c:axId val="315305256"/>
        <c:scaling>
          <c:orientation val="minMax"/>
        </c:scaling>
        <c:delete val="0"/>
        <c:axPos val="b"/>
        <c:title>
          <c:tx>
            <c:rich>
              <a:bodyPr/>
              <a:lstStyle/>
              <a:p>
                <a:pPr>
                  <a:defRPr sz="1600" b="1">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At val="0"/>
        <c:auto val="0"/>
        <c:lblAlgn val="ctr"/>
        <c:lblOffset val="0"/>
        <c:tickLblSkip val="1"/>
        <c:noMultiLvlLbl val="0"/>
      </c:catAx>
      <c:valAx>
        <c:axId val="196572488"/>
        <c:scaling>
          <c:orientation val="minMax"/>
          <c:max val="10"/>
          <c:min val="-25"/>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Annual percentage change in rate</a:t>
                </a:r>
                <a:r>
                  <a:rPr lang="en-US" sz="2000" b="1" baseline="30000">
                    <a:solidFill>
                      <a:schemeClr val="tx1">
                        <a:lumMod val="85000"/>
                        <a:lumOff val="15000"/>
                      </a:schemeClr>
                    </a:solidFill>
                    <a:effectLst/>
                    <a:latin typeface="Calibri" panose="020F0502020204030204" pitchFamily="34" charset="0"/>
                    <a:cs typeface="Calibri" panose="020F0502020204030204" pitchFamily="34" charset="0"/>
                  </a:rPr>
                  <a:t>*</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0"/>
              <c:y val="5.2663264393877432E-2"/>
            </c:manualLayout>
          </c:layout>
          <c:overlay val="0"/>
        </c:title>
        <c:numFmt formatCode="0" sourceLinked="0"/>
        <c:majorTickMark val="out"/>
        <c:minorTickMark val="none"/>
        <c:tickLblPos val="nextTo"/>
        <c:spPr>
          <a:ln>
            <a:solidFill>
              <a:schemeClr val="accent4">
                <a:lumMod val="50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At val="1"/>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3175">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0.12051046063373222"/>
                  <c:y val="-9.5374031308855578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fld id="{61DA0F3F-A4D7-440C-838C-45A41167E31C}" type="CATEGORYNAME">
                      <a:rPr lang="en-US" sz="2400" b="0" smtClean="0">
                        <a:solidFill>
                          <a:schemeClr val="bg2"/>
                        </a:solidFill>
                        <a:latin typeface="Calibri" panose="020F0502020204030204" pitchFamily="34" charset="0"/>
                        <a:cs typeface="Calibri" panose="020F0502020204030204" pitchFamily="34" charset="0"/>
                      </a:rPr>
                      <a:pPr>
                        <a:defRPr sz="2400">
                          <a:solidFill>
                            <a:schemeClr val="bg2"/>
                          </a:solidFill>
                          <a:latin typeface="Calibri" panose="020F0502020204030204" pitchFamily="34" charset="0"/>
                          <a:cs typeface="Calibri" panose="020F0502020204030204" pitchFamily="34" charset="0"/>
                        </a:defRPr>
                      </a:pPr>
                      <a:t>[CATEGORY NAME]</a:t>
                    </a:fld>
                    <a:r>
                      <a:rPr lang="en-US" sz="2400" b="0">
                        <a:solidFill>
                          <a:schemeClr val="bg2"/>
                        </a:solidFill>
                        <a:latin typeface="Calibri" panose="020F0502020204030204" pitchFamily="34" charset="0"/>
                        <a:cs typeface="Calibri" panose="020F0502020204030204" pitchFamily="34" charset="0"/>
                      </a:rPr>
                      <a:t>,</a:t>
                    </a:r>
                    <a:r>
                      <a:rPr lang="en-US" sz="2400" b="0" baseline="30000">
                        <a:solidFill>
                          <a:schemeClr val="bg2"/>
                        </a:solidFill>
                        <a:latin typeface="Segoe UI" panose="020B0502040204020203" pitchFamily="34" charset="0"/>
                        <a:cs typeface="Segoe UI" panose="020B0502040204020203" pitchFamily="34" charset="0"/>
                      </a:rPr>
                      <a:t>†</a:t>
                    </a:r>
                    <a:r>
                      <a:rPr lang="en-US" sz="2400" b="0" baseline="0">
                        <a:solidFill>
                          <a:schemeClr val="bg2"/>
                        </a:solidFill>
                        <a:latin typeface="Calibri" panose="020F0502020204030204" pitchFamily="34" charset="0"/>
                        <a:cs typeface="Calibri" panose="020F0502020204030204" pitchFamily="34" charset="0"/>
                      </a:rPr>
                      <a:t>
79%</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103191189265441"/>
                      <c:h val="0.21258485128449447"/>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30098750068824132"/>
                  <c:y val="1.5907561492661596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fld id="{3EBF11A4-EFC3-42B1-AA0E-746AED7774EE}" type="CATEGORYNAME">
                      <a:rPr lang="en-US" sz="2400" b="0" smtClean="0">
                        <a:solidFill>
                          <a:schemeClr val="bg2"/>
                        </a:solidFill>
                        <a:latin typeface="Calibri" panose="020F0502020204030204" pitchFamily="34" charset="0"/>
                        <a:cs typeface="Calibri" panose="020F0502020204030204" pitchFamily="34" charset="0"/>
                      </a:rPr>
                      <a:pPr>
                        <a:defRPr sz="2400">
                          <a:solidFill>
                            <a:schemeClr val="bg2"/>
                          </a:solidFill>
                          <a:latin typeface="Calibri" panose="020F0502020204030204" pitchFamily="34" charset="0"/>
                          <a:cs typeface="Calibri" panose="020F0502020204030204" pitchFamily="34" charset="0"/>
                        </a:defRPr>
                      </a:pPr>
                      <a:t>[CATEGORY NAME]</a:t>
                    </a:fld>
                    <a:r>
                      <a:rPr lang="en-US" sz="2400" b="0">
                        <a:solidFill>
                          <a:schemeClr val="bg2"/>
                        </a:solidFill>
                        <a:latin typeface="Calibri" panose="020F0502020204030204" pitchFamily="34" charset="0"/>
                        <a:cs typeface="Calibri" panose="020F0502020204030204" pitchFamily="34" charset="0"/>
                      </a:rPr>
                      <a:t>, </a:t>
                    </a:r>
                    <a:r>
                      <a:rPr lang="en-US" sz="2400" b="0" baseline="0">
                        <a:solidFill>
                          <a:schemeClr val="bg2"/>
                        </a:solidFill>
                        <a:latin typeface="Calibri" panose="020F0502020204030204" pitchFamily="34" charset="0"/>
                        <a:cs typeface="Calibri" panose="020F0502020204030204" pitchFamily="34" charset="0"/>
                      </a:rPr>
                      <a:t> 21%</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114081139342747"/>
                      <c:h val="0.23661511617926359"/>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Pulmonary involvement</c:v>
                </c:pt>
                <c:pt idx="1">
                  <c:v>Extrapulmonary only</c:v>
                </c:pt>
              </c:strCache>
            </c:strRef>
          </c:cat>
          <c:val>
            <c:numRef>
              <c:f>Sheet1!$B$2:$B$3</c:f>
              <c:numCache>
                <c:formatCode>0_);\(0\)</c:formatCode>
                <c:ptCount val="2"/>
                <c:pt idx="0">
                  <c:v>78.8</c:v>
                </c:pt>
                <c:pt idx="1">
                  <c:v>21.2</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896300481705"/>
          <c:y val="3.9923840935497168E-2"/>
          <c:w val="0.67701028463509594"/>
          <c:h val="0.94232989767999698"/>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0"/>
              <c:tx>
                <c:rich>
                  <a:bodyPr/>
                  <a:lstStyle/>
                  <a:p>
                    <a:fld id="{10BE5AC0-0A80-4526-9406-553A9F7C9C69}"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B6A-4320-8631-187DF11725C2}"/>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a:solidFill>
                          <a:schemeClr val="tx1">
                            <a:lumMod val="85000"/>
                            <a:lumOff val="15000"/>
                          </a:schemeClr>
                        </a:solidFill>
                      </a:rPr>
                      <a:t>&lt;1%</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6A-4320-8631-187DF11725C2}"/>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BD099F02-8544-4C5F-8106-49A033DE8D8F}" type="VALUE">
                      <a:rPr lang="en-US" sz="1800">
                        <a:solidFill>
                          <a:schemeClr val="tx1">
                            <a:lumMod val="85000"/>
                            <a:lumOff val="15000"/>
                          </a:schemeClr>
                        </a:solidFill>
                      </a:rPr>
                      <a:pPr>
                        <a:defRPr sz="1800" b="1">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6A-4320-8631-187DF11725C2}"/>
                </c:ext>
              </c:extLst>
            </c:dLbl>
            <c:dLbl>
              <c:idx val="3"/>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F48CC672-95C8-4340-AF0C-3D0DD79DBC8C}" type="VALUE">
                      <a:rPr lang="en-US" sz="1800">
                        <a:solidFill>
                          <a:schemeClr val="tx1">
                            <a:lumMod val="85000"/>
                            <a:lumOff val="15000"/>
                          </a:schemeClr>
                        </a:solidFill>
                      </a:rPr>
                      <a:pPr>
                        <a:defRPr sz="1800" b="1">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6A-4320-8631-187DF11725C2}"/>
                </c:ext>
              </c:extLst>
            </c:dLbl>
            <c:dLbl>
              <c:idx val="4"/>
              <c:tx>
                <c:rich>
                  <a:bodyPr/>
                  <a:lstStyle/>
                  <a:p>
                    <a:fld id="{74C50853-5A5F-436B-8081-B51CE2842F8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6A-4320-8631-187DF11725C2}"/>
                </c:ext>
              </c:extLst>
            </c:dLbl>
            <c:dLbl>
              <c:idx val="5"/>
              <c:tx>
                <c:rich>
                  <a:bodyPr/>
                  <a:lstStyle/>
                  <a:p>
                    <a:fld id="{3CA1749B-FE3A-43D2-A8BB-45F40F95EB97}"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B6A-4320-8631-187DF11725C2}"/>
                </c:ext>
              </c:extLst>
            </c:dLbl>
            <c:dLbl>
              <c:idx val="6"/>
              <c:tx>
                <c:rich>
                  <a:bodyPr/>
                  <a:lstStyle/>
                  <a:p>
                    <a:fld id="{E324195C-F1E3-47B7-B682-A3E22FCE62D7}" type="VALUE">
                      <a:rPr lang="en-US" dirty="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6A-4320-8631-187DF11725C2}"/>
                </c:ext>
              </c:extLst>
            </c:dLbl>
            <c:dLbl>
              <c:idx val="7"/>
              <c:tx>
                <c:rich>
                  <a:bodyPr/>
                  <a:lstStyle/>
                  <a:p>
                    <a:fld id="{C2314BBA-17C4-42A3-88A1-901C167ACCCB}"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6A-4320-8631-187DF11725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Meningeal</c:v>
                </c:pt>
                <c:pt idx="3">
                  <c:v>Genitourinary</c:v>
                </c:pt>
                <c:pt idx="4">
                  <c:v>Peritoneal</c:v>
                </c:pt>
                <c:pt idx="5">
                  <c:v>Bone and joint</c:v>
                </c:pt>
                <c:pt idx="6">
                  <c:v>Pleural</c:v>
                </c:pt>
                <c:pt idx="7">
                  <c:v>Lymphatic</c:v>
                </c:pt>
              </c:strCache>
            </c:strRef>
          </c:cat>
          <c:val>
            <c:numRef>
              <c:f>Sheet1!$B$2:$B$9</c:f>
              <c:numCache>
                <c:formatCode>0%</c:formatCode>
                <c:ptCount val="8"/>
                <c:pt idx="0">
                  <c:v>0.26500000000000001</c:v>
                </c:pt>
                <c:pt idx="1">
                  <c:v>2E-3</c:v>
                </c:pt>
                <c:pt idx="2">
                  <c:v>3.5000000000000003E-2</c:v>
                </c:pt>
                <c:pt idx="3">
                  <c:v>3.7999999999999999E-2</c:v>
                </c:pt>
                <c:pt idx="4">
                  <c:v>6.6000000000000003E-2</c:v>
                </c:pt>
                <c:pt idx="5">
                  <c:v>0.13700000000000001</c:v>
                </c:pt>
                <c:pt idx="6">
                  <c:v>0.152</c:v>
                </c:pt>
                <c:pt idx="7">
                  <c:v>0.30599999999999999</c:v>
                </c:pt>
              </c:numCache>
            </c:numRef>
          </c:val>
          <c:extLst>
            <c:ext xmlns:c16="http://schemas.microsoft.com/office/drawing/2014/chart" uri="{C3380CC4-5D6E-409C-BE32-E72D297353CC}">
              <c16:uniqueId val="{00000000-FD98-4FFC-97BE-2B14C870EFB9}"/>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0.4"/>
          <c:min val="0"/>
        </c:scaling>
        <c:delete val="1"/>
        <c:axPos val="b"/>
        <c:numFmt formatCode="0%" sourceLinked="0"/>
        <c:majorTickMark val="out"/>
        <c:minorTickMark val="none"/>
        <c:tickLblPos val="nextTo"/>
        <c:crossAx val="15280923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sz="1200">
          <a:solidFill>
            <a:srgbClr val="000000"/>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16416782446432E-2"/>
          <c:y val="0.10703689897395631"/>
          <c:w val="0.90625280172083544"/>
          <c:h val="0.76528544900350637"/>
        </c:manualLayout>
      </c:layout>
      <c:barChart>
        <c:barDir val="col"/>
        <c:grouping val="stacked"/>
        <c:varyColors val="0"/>
        <c:ser>
          <c:idx val="0"/>
          <c:order val="0"/>
          <c:tx>
            <c:strRef>
              <c:f>Sheet1!$B$1</c:f>
              <c:strCache>
                <c:ptCount val="1"/>
                <c:pt idx="0">
                  <c:v>HRZE†</c:v>
                </c:pt>
              </c:strCache>
            </c:strRef>
          </c:tx>
          <c:spPr>
            <a:solidFill>
              <a:srgbClr val="005DAA"/>
            </a:solidFill>
            <a:ln w="9525">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General</c:formatCode>
                <c:ptCount val="29"/>
                <c:pt idx="0">
                  <c:v>40.299999999999997</c:v>
                </c:pt>
                <c:pt idx="1">
                  <c:v>55.7</c:v>
                </c:pt>
                <c:pt idx="2">
                  <c:v>62.7</c:v>
                </c:pt>
                <c:pt idx="3">
                  <c:v>67.3</c:v>
                </c:pt>
                <c:pt idx="4">
                  <c:v>71.900000000000006</c:v>
                </c:pt>
                <c:pt idx="5">
                  <c:v>74.3</c:v>
                </c:pt>
                <c:pt idx="6">
                  <c:v>76.8</c:v>
                </c:pt>
                <c:pt idx="7">
                  <c:v>78.5</c:v>
                </c:pt>
                <c:pt idx="8">
                  <c:v>79.8</c:v>
                </c:pt>
                <c:pt idx="9">
                  <c:v>80.3</c:v>
                </c:pt>
                <c:pt idx="10">
                  <c:v>81.3</c:v>
                </c:pt>
                <c:pt idx="11">
                  <c:v>82.4</c:v>
                </c:pt>
                <c:pt idx="12">
                  <c:v>83.7</c:v>
                </c:pt>
                <c:pt idx="13">
                  <c:v>83.3</c:v>
                </c:pt>
                <c:pt idx="14">
                  <c:v>83.8</c:v>
                </c:pt>
                <c:pt idx="15">
                  <c:v>84.2</c:v>
                </c:pt>
                <c:pt idx="16">
                  <c:v>84.4</c:v>
                </c:pt>
                <c:pt idx="17">
                  <c:v>84.5</c:v>
                </c:pt>
                <c:pt idx="18">
                  <c:v>85.2</c:v>
                </c:pt>
                <c:pt idx="19">
                  <c:v>85.4</c:v>
                </c:pt>
                <c:pt idx="20">
                  <c:v>84.6</c:v>
                </c:pt>
                <c:pt idx="21">
                  <c:v>85.4</c:v>
                </c:pt>
                <c:pt idx="22">
                  <c:v>85.4</c:v>
                </c:pt>
                <c:pt idx="23">
                  <c:v>85</c:v>
                </c:pt>
                <c:pt idx="24">
                  <c:v>83.8</c:v>
                </c:pt>
                <c:pt idx="25">
                  <c:v>82.9</c:v>
                </c:pt>
                <c:pt idx="26">
                  <c:v>82.8</c:v>
                </c:pt>
                <c:pt idx="27">
                  <c:v>83.4</c:v>
                </c:pt>
                <c:pt idx="28">
                  <c:v>83.2</c:v>
                </c:pt>
              </c:numCache>
            </c:numRef>
          </c:val>
          <c:extLst>
            <c:ext xmlns:c16="http://schemas.microsoft.com/office/drawing/2014/chart" uri="{C3380CC4-5D6E-409C-BE32-E72D297353CC}">
              <c16:uniqueId val="{00000000-3D4F-4C91-972E-999027E2D939}"/>
            </c:ext>
          </c:extLst>
        </c:ser>
        <c:ser>
          <c:idx val="1"/>
          <c:order val="1"/>
          <c:tx>
            <c:strRef>
              <c:f>Sheet1!$C$1</c:f>
              <c:strCache>
                <c:ptCount val="1"/>
                <c:pt idx="0">
                  <c:v>Other 4+ drug regimen§</c:v>
                </c:pt>
              </c:strCache>
            </c:strRef>
          </c:tx>
          <c:spPr>
            <a:solidFill>
              <a:srgbClr val="86B2D8"/>
            </a:solidFill>
            <a:ln w="9525">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\(0.0\)</c:formatCode>
                <c:ptCount val="29"/>
                <c:pt idx="0">
                  <c:v>4.9449173760000003</c:v>
                </c:pt>
                <c:pt idx="1">
                  <c:v>5.5481312239999996</c:v>
                </c:pt>
                <c:pt idx="2">
                  <c:v>4.8421052629999997</c:v>
                </c:pt>
                <c:pt idx="3">
                  <c:v>4.3772032899999997</c:v>
                </c:pt>
                <c:pt idx="4">
                  <c:v>4.3434926300000001</c:v>
                </c:pt>
                <c:pt idx="5">
                  <c:v>4.2928865570000001</c:v>
                </c:pt>
                <c:pt idx="6">
                  <c:v>4.6750486980000003</c:v>
                </c:pt>
                <c:pt idx="7">
                  <c:v>4.2220681830000002</c:v>
                </c:pt>
                <c:pt idx="8">
                  <c:v>3.9006179200000002</c:v>
                </c:pt>
                <c:pt idx="9">
                  <c:v>4.2871725080000003</c:v>
                </c:pt>
                <c:pt idx="10">
                  <c:v>4.7175024170000004</c:v>
                </c:pt>
                <c:pt idx="11">
                  <c:v>4.8897343759999998</c:v>
                </c:pt>
                <c:pt idx="12">
                  <c:v>5.0094517959999996</c:v>
                </c:pt>
                <c:pt idx="13">
                  <c:v>6.569125112</c:v>
                </c:pt>
                <c:pt idx="14">
                  <c:v>6.5289447310000002</c:v>
                </c:pt>
                <c:pt idx="15">
                  <c:v>7.6110103320000002</c:v>
                </c:pt>
                <c:pt idx="16">
                  <c:v>7.7704509000000002</c:v>
                </c:pt>
                <c:pt idx="17">
                  <c:v>8.1003517869999992</c:v>
                </c:pt>
                <c:pt idx="18">
                  <c:v>8.0755677370000001</c:v>
                </c:pt>
                <c:pt idx="19">
                  <c:v>8.9952547969999994</c:v>
                </c:pt>
                <c:pt idx="20">
                  <c:v>9.5427649270000003</c:v>
                </c:pt>
                <c:pt idx="21">
                  <c:v>9.134510573</c:v>
                </c:pt>
                <c:pt idx="22">
                  <c:v>9.2236658429999991</c:v>
                </c:pt>
                <c:pt idx="23">
                  <c:v>10.123073510999999</c:v>
                </c:pt>
                <c:pt idx="24">
                  <c:v>10.409633131</c:v>
                </c:pt>
                <c:pt idx="25">
                  <c:v>11.71181425</c:v>
                </c:pt>
                <c:pt idx="26">
                  <c:v>11.736872475</c:v>
                </c:pt>
                <c:pt idx="27">
                  <c:v>10.711718188000001</c:v>
                </c:pt>
                <c:pt idx="28">
                  <c:v>10.441872698999999</c:v>
                </c:pt>
              </c:numCache>
            </c:numRef>
          </c:val>
          <c:extLst>
            <c:ext xmlns:c16="http://schemas.microsoft.com/office/drawing/2014/chart" uri="{C3380CC4-5D6E-409C-BE32-E72D297353CC}">
              <c16:uniqueId val="{00000001-3D4F-4C91-972E-999027E2D939}"/>
            </c:ext>
          </c:extLst>
        </c:ser>
        <c:ser>
          <c:idx val="2"/>
          <c:order val="2"/>
          <c:tx>
            <c:strRef>
              <c:f>Sheet1!$D$1</c:f>
              <c:strCache>
                <c:ptCount val="1"/>
                <c:pt idx="0">
                  <c:v>Not on a 4+ drug regimen</c:v>
                </c:pt>
              </c:strCache>
            </c:strRef>
          </c:tx>
          <c:spPr>
            <a:solidFill>
              <a:srgbClr val="D8E5FC"/>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0.0_);\(0.0\)</c:formatCode>
                <c:ptCount val="29"/>
                <c:pt idx="0">
                  <c:v>54.755082624000003</c:v>
                </c:pt>
                <c:pt idx="1">
                  <c:v>38.751868775999995</c:v>
                </c:pt>
                <c:pt idx="2">
                  <c:v>32.457894736999997</c:v>
                </c:pt>
                <c:pt idx="3">
                  <c:v>28.322796710000002</c:v>
                </c:pt>
                <c:pt idx="4">
                  <c:v>23.756507369999994</c:v>
                </c:pt>
                <c:pt idx="5">
                  <c:v>21.407113443000004</c:v>
                </c:pt>
                <c:pt idx="6">
                  <c:v>18.524951302000002</c:v>
                </c:pt>
                <c:pt idx="7">
                  <c:v>17.277931816999999</c:v>
                </c:pt>
                <c:pt idx="8">
                  <c:v>16.299382080000001</c:v>
                </c:pt>
                <c:pt idx="9">
                  <c:v>15.412827492000002</c:v>
                </c:pt>
                <c:pt idx="10">
                  <c:v>13.982497583000002</c:v>
                </c:pt>
                <c:pt idx="11">
                  <c:v>12.710265623999994</c:v>
                </c:pt>
                <c:pt idx="12">
                  <c:v>11.290548203999997</c:v>
                </c:pt>
                <c:pt idx="13">
                  <c:v>10.130874888000003</c:v>
                </c:pt>
                <c:pt idx="14">
                  <c:v>9.6710552690000036</c:v>
                </c:pt>
                <c:pt idx="15">
                  <c:v>8.1889896679999978</c:v>
                </c:pt>
                <c:pt idx="16">
                  <c:v>7.8295490999999942</c:v>
                </c:pt>
                <c:pt idx="17">
                  <c:v>7.3996482130000008</c:v>
                </c:pt>
                <c:pt idx="18">
                  <c:v>6.7244322629999971</c:v>
                </c:pt>
                <c:pt idx="19">
                  <c:v>5.6047452029999949</c:v>
                </c:pt>
                <c:pt idx="20">
                  <c:v>5.8572350730000053</c:v>
                </c:pt>
                <c:pt idx="21">
                  <c:v>5.4654894269999943</c:v>
                </c:pt>
                <c:pt idx="22">
                  <c:v>5.3763341569999952</c:v>
                </c:pt>
                <c:pt idx="23">
                  <c:v>4.8769264890000006</c:v>
                </c:pt>
                <c:pt idx="24">
                  <c:v>5.7903668690000032</c:v>
                </c:pt>
                <c:pt idx="25">
                  <c:v>5.3881857499999946</c:v>
                </c:pt>
                <c:pt idx="26">
                  <c:v>5.4631275250000026</c:v>
                </c:pt>
                <c:pt idx="27">
                  <c:v>5.8882818119999936</c:v>
                </c:pt>
                <c:pt idx="28">
                  <c:v>6.3581273009999979</c:v>
                </c:pt>
              </c:numCache>
            </c:numRef>
          </c:val>
          <c:extLst>
            <c:ext xmlns:c16="http://schemas.microsoft.com/office/drawing/2014/chart" uri="{C3380CC4-5D6E-409C-BE32-E72D297353CC}">
              <c16:uniqueId val="{00000000-C1A4-4159-A717-46781206CA92}"/>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tickLblSkip val="3"/>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83098631023866343"/>
          <c:h val="7.62027533385096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2117171721335"/>
          <c:y val="0.14591981478933713"/>
          <c:w val="0.38145265140396717"/>
          <c:h val="0.7530387818712051"/>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005DAA"/>
              </a:solidFill>
              <a:ln w="3175">
                <a:no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no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no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noFill/>
              </a:ln>
              <a:effectLst/>
            </c:spPr>
            <c:extLst>
              <c:ext xmlns:c16="http://schemas.microsoft.com/office/drawing/2014/chart" uri="{C3380CC4-5D6E-409C-BE32-E72D297353CC}">
                <c16:uniqueId val="{00000007-914F-452C-93A8-49EA49BE4B32}"/>
              </c:ext>
            </c:extLst>
          </c:dPt>
          <c:dLbls>
            <c:dLbl>
              <c:idx val="0"/>
              <c:layout>
                <c:manualLayout>
                  <c:x val="-7.8479758504806194E-2"/>
                  <c:y val="-0.30580696865648599"/>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r>
                      <a:rPr lang="en-US" baseline="0" dirty="0"/>
                      <a:t>HRZE</a:t>
                    </a:r>
                    <a:r>
                      <a:rPr lang="en-US" baseline="30000" dirty="0"/>
                      <a:t>¶</a:t>
                    </a:r>
                    <a:r>
                      <a:rPr lang="en-US" baseline="0" dirty="0"/>
                      <a:t>, </a:t>
                    </a:r>
                    <a:fld id="{21EFE28C-A96B-4567-B50C-8416393EBCCE}" type="VALUE">
                      <a:rPr lang="en-US" baseline="0"/>
                      <a:pPr>
                        <a:defRPr sz="2400">
                          <a:solidFill>
                            <a:schemeClr val="bg1"/>
                          </a:solidFill>
                          <a:latin typeface="Calibri" panose="020F0502020204030204" pitchFamily="34" charset="0"/>
                          <a:cs typeface="Calibri" panose="020F0502020204030204" pitchFamily="34" charset="0"/>
                        </a:defRPr>
                      </a:pPr>
                      <a:t>[VALUE]</a:t>
                    </a:fld>
                    <a:endParaRPr lang="en-US" baseline="0" dirty="0"/>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E5-4E36-AD16-1CB1D0543CE0}"/>
                </c:ext>
              </c:extLst>
            </c:dLbl>
            <c:dLbl>
              <c:idx val="1"/>
              <c:delete val="1"/>
              <c:extLst>
                <c:ext xmlns:c15="http://schemas.microsoft.com/office/drawing/2012/chart" uri="{CE6537A1-D6FC-4f65-9D91-7224C49458BB}">
                  <c15:layout>
                    <c:manualLayout>
                      <c:w val="0.32993649181747242"/>
                      <c:h val="0.10934718121000957"/>
                    </c:manualLayout>
                  </c15:layout>
                </c:ext>
                <c:ext xmlns:c16="http://schemas.microsoft.com/office/drawing/2014/chart" uri="{C3380CC4-5D6E-409C-BE32-E72D297353CC}">
                  <c16:uniqueId val="{00000001-E8E5-4E36-AD16-1CB1D0543CE0}"/>
                </c:ext>
              </c:extLst>
            </c:dLbl>
            <c:dLbl>
              <c:idx val="2"/>
              <c:layout>
                <c:manualLayout>
                  <c:x val="-5.122984235730401E-2"/>
                  <c:y val="5.3795080206220362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315206774938522"/>
                      <c:h val="0.14377596335536619"/>
                    </c:manualLayout>
                  </c15:layout>
                </c:ext>
                <c:ext xmlns:c16="http://schemas.microsoft.com/office/drawing/2014/chart" uri="{C3380CC4-5D6E-409C-BE32-E72D297353CC}">
                  <c16:uniqueId val="{00000002-E8E5-4E36-AD16-1CB1D0543CE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HRZE†</c:v>
                </c:pt>
                <c:pt idx="1">
                  <c:v>Other 4+ drug regimen§</c:v>
                </c:pt>
                <c:pt idx="2">
                  <c:v>Not on a 4+ drug regimen</c:v>
                </c:pt>
              </c:strCache>
            </c:strRef>
          </c:cat>
          <c:val>
            <c:numRef>
              <c:f>Sheet1!$B$2:$B$4</c:f>
              <c:numCache>
                <c:formatCode>0.0000</c:formatCode>
                <c:ptCount val="3"/>
                <c:pt idx="0">
                  <c:v>83.245660178999998</c:v>
                </c:pt>
                <c:pt idx="1">
                  <c:v>10.441872698999999</c:v>
                </c:pt>
                <c:pt idx="2">
                  <c:v>6.3124671220000028</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26458972096421E-2"/>
          <c:y val="8.4272044106929372E-2"/>
          <c:w val="0.89811361589045269"/>
          <c:h val="0.78239917792666802"/>
        </c:manualLayout>
      </c:layout>
      <c:barChart>
        <c:barDir val="col"/>
        <c:grouping val="stacked"/>
        <c:varyColors val="0"/>
        <c:ser>
          <c:idx val="0"/>
          <c:order val="0"/>
          <c:tx>
            <c:strRef>
              <c:f>Sheet1!$B$1</c:f>
              <c:strCache>
                <c:ptCount val="1"/>
                <c:pt idx="0">
                  <c:v>DOT§ only</c:v>
                </c:pt>
              </c:strCache>
            </c:strRef>
          </c:tx>
          <c:spPr>
            <a:solidFill>
              <a:srgbClr val="602E7C"/>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\(0.0\)</c:formatCode>
                <c:ptCount val="27"/>
                <c:pt idx="0">
                  <c:v>21.733706173000002</c:v>
                </c:pt>
                <c:pt idx="1">
                  <c:v>28.059836809</c:v>
                </c:pt>
                <c:pt idx="2">
                  <c:v>37.260481882000001</c:v>
                </c:pt>
                <c:pt idx="3">
                  <c:v>42.484515836999996</c:v>
                </c:pt>
                <c:pt idx="4">
                  <c:v>46.974358973999998</c:v>
                </c:pt>
                <c:pt idx="5">
                  <c:v>47.671391380000003</c:v>
                </c:pt>
                <c:pt idx="6">
                  <c:v>49.420149795</c:v>
                </c:pt>
                <c:pt idx="7">
                  <c:v>52.5</c:v>
                </c:pt>
                <c:pt idx="8">
                  <c:v>53.652922996000001</c:v>
                </c:pt>
                <c:pt idx="9">
                  <c:v>55.414986792999997</c:v>
                </c:pt>
                <c:pt idx="10">
                  <c:v>56.518076518000001</c:v>
                </c:pt>
                <c:pt idx="11">
                  <c:v>58.877293991000002</c:v>
                </c:pt>
                <c:pt idx="12">
                  <c:v>57.876864019000003</c:v>
                </c:pt>
                <c:pt idx="13">
                  <c:v>57.514166981000002</c:v>
                </c:pt>
                <c:pt idx="14">
                  <c:v>56.253421979000002</c:v>
                </c:pt>
                <c:pt idx="15">
                  <c:v>56.511964028000001</c:v>
                </c:pt>
                <c:pt idx="16">
                  <c:v>59.701627486</c:v>
                </c:pt>
                <c:pt idx="17">
                  <c:v>59.301342849000001</c:v>
                </c:pt>
                <c:pt idx="18">
                  <c:v>62.295247725000003</c:v>
                </c:pt>
                <c:pt idx="19">
                  <c:v>61.761899714000002</c:v>
                </c:pt>
                <c:pt idx="20">
                  <c:v>63.240628778999998</c:v>
                </c:pt>
                <c:pt idx="21">
                  <c:v>63.757575758000002</c:v>
                </c:pt>
                <c:pt idx="22">
                  <c:v>65.036330116000002</c:v>
                </c:pt>
                <c:pt idx="23">
                  <c:v>63.853790613999998</c:v>
                </c:pt>
                <c:pt idx="24">
                  <c:v>61.187892632999997</c:v>
                </c:pt>
                <c:pt idx="25">
                  <c:v>61.231841952000003</c:v>
                </c:pt>
                <c:pt idx="26">
                  <c:v>62.222486050000001</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SAT</c:v>
                </c:pt>
              </c:strCache>
            </c:strRef>
          </c:tx>
          <c:spPr>
            <a:solidFill>
              <a:srgbClr val="9F8CCE"/>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\(0.0\)</c:formatCode>
                <c:ptCount val="27"/>
                <c:pt idx="0">
                  <c:v>14.433211442999999</c:v>
                </c:pt>
                <c:pt idx="1">
                  <c:v>20.525838621999998</c:v>
                </c:pt>
                <c:pt idx="2">
                  <c:v>21.494972490999999</c:v>
                </c:pt>
                <c:pt idx="3">
                  <c:v>22.418047232999999</c:v>
                </c:pt>
                <c:pt idx="4">
                  <c:v>23.811066127</c:v>
                </c:pt>
                <c:pt idx="5">
                  <c:v>26.577957767000001</c:v>
                </c:pt>
                <c:pt idx="6">
                  <c:v>27.615366030000001</c:v>
                </c:pt>
                <c:pt idx="7">
                  <c:v>25.826923077</c:v>
                </c:pt>
                <c:pt idx="8">
                  <c:v>27.526796869999998</c:v>
                </c:pt>
                <c:pt idx="9">
                  <c:v>27.777005421999998</c:v>
                </c:pt>
                <c:pt idx="10">
                  <c:v>28.473148472999998</c:v>
                </c:pt>
                <c:pt idx="11">
                  <c:v>27.758186397999999</c:v>
                </c:pt>
                <c:pt idx="12">
                  <c:v>29.617599291000001</c:v>
                </c:pt>
                <c:pt idx="13">
                  <c:v>30.389119758</c:v>
                </c:pt>
                <c:pt idx="14">
                  <c:v>32.960500586999999</c:v>
                </c:pt>
                <c:pt idx="15">
                  <c:v>33.443070499000001</c:v>
                </c:pt>
                <c:pt idx="16">
                  <c:v>30.235081374</c:v>
                </c:pt>
                <c:pt idx="17">
                  <c:v>31.026387454000002</c:v>
                </c:pt>
                <c:pt idx="18">
                  <c:v>29.140546006000001</c:v>
                </c:pt>
                <c:pt idx="19">
                  <c:v>29.163574685</c:v>
                </c:pt>
                <c:pt idx="20">
                  <c:v>28.800703529</c:v>
                </c:pt>
                <c:pt idx="21">
                  <c:v>29.146005509999998</c:v>
                </c:pt>
                <c:pt idx="22">
                  <c:v>28.46762824</c:v>
                </c:pt>
                <c:pt idx="23">
                  <c:v>30.471570397000001</c:v>
                </c:pt>
                <c:pt idx="24">
                  <c:v>32.838378069999997</c:v>
                </c:pt>
                <c:pt idx="25">
                  <c:v>33.736199884000001</c:v>
                </c:pt>
                <c:pt idx="26">
                  <c:v>32.981123115000003</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SAT only</c:v>
                </c:pt>
              </c:strCache>
            </c:strRef>
          </c:tx>
          <c:spPr>
            <a:solidFill>
              <a:srgbClr val="DFD9EF"/>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c:formatCode>
                <c:ptCount val="27"/>
                <c:pt idx="0">
                  <c:v>63.833082384000001</c:v>
                </c:pt>
                <c:pt idx="1">
                  <c:v>51.414324569000001</c:v>
                </c:pt>
                <c:pt idx="2">
                  <c:v>41.244545627000001</c:v>
                </c:pt>
                <c:pt idx="3">
                  <c:v>35.097436930000001</c:v>
                </c:pt>
                <c:pt idx="4">
                  <c:v>29.214574899000002</c:v>
                </c:pt>
                <c:pt idx="5">
                  <c:v>25.750650852999996</c:v>
                </c:pt>
                <c:pt idx="6">
                  <c:v>22.964484174999999</c:v>
                </c:pt>
                <c:pt idx="7">
                  <c:v>21.673076923</c:v>
                </c:pt>
                <c:pt idx="8">
                  <c:v>18.820280134000001</c:v>
                </c:pt>
                <c:pt idx="9">
                  <c:v>16.808007785000004</c:v>
                </c:pt>
                <c:pt idx="10">
                  <c:v>15.008775009000001</c:v>
                </c:pt>
                <c:pt idx="11">
                  <c:v>13.364519610999999</c:v>
                </c:pt>
                <c:pt idx="12">
                  <c:v>12.505536689999996</c:v>
                </c:pt>
                <c:pt idx="13">
                  <c:v>12.096713260999998</c:v>
                </c:pt>
                <c:pt idx="14">
                  <c:v>10.786077433999999</c:v>
                </c:pt>
                <c:pt idx="15">
                  <c:v>10.044965472999998</c:v>
                </c:pt>
                <c:pt idx="16">
                  <c:v>10.06329114</c:v>
                </c:pt>
                <c:pt idx="17">
                  <c:v>9.6722696969999973</c:v>
                </c:pt>
                <c:pt idx="18">
                  <c:v>8.564206268999996</c:v>
                </c:pt>
                <c:pt idx="19">
                  <c:v>9.0745256009999977</c:v>
                </c:pt>
                <c:pt idx="20">
                  <c:v>7.9586676920000023</c:v>
                </c:pt>
                <c:pt idx="21">
                  <c:v>7.0964187320000001</c:v>
                </c:pt>
                <c:pt idx="22">
                  <c:v>6.4960416439999982</c:v>
                </c:pt>
                <c:pt idx="23">
                  <c:v>5.6746389890000017</c:v>
                </c:pt>
                <c:pt idx="24">
                  <c:v>5.9737292970000055</c:v>
                </c:pt>
                <c:pt idx="25">
                  <c:v>5.0319581639999953</c:v>
                </c:pt>
                <c:pt idx="26">
                  <c:v>4.7963908349999969</c:v>
                </c:pt>
              </c:numCache>
            </c:numRef>
          </c:val>
          <c:extLst>
            <c:ext xmlns:c16="http://schemas.microsoft.com/office/drawing/2014/chart" uri="{C3380CC4-5D6E-409C-BE32-E72D297353CC}">
              <c16:uniqueId val="{00000002-74BF-4E97-B9EF-B29EFC2FF4AC}"/>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2"/>
        <c:noMultiLvlLbl val="0"/>
      </c:catAx>
      <c:valAx>
        <c:axId val="389207688"/>
        <c:scaling>
          <c:orientation val="minMax"/>
          <c:max val="100"/>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layout>
            <c:manualLayout>
              <c:xMode val="edge"/>
              <c:yMode val="edge"/>
              <c:x val="0"/>
              <c:y val="0.26734213002982943"/>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majorUnit val="20"/>
      </c:valAx>
    </c:plotArea>
    <c:legend>
      <c:legendPos val="t"/>
      <c:layout>
        <c:manualLayout>
          <c:xMode val="edge"/>
          <c:yMode val="edge"/>
          <c:x val="0.20428028931806891"/>
          <c:y val="1.1827920884076198E-2"/>
          <c:w val="0.58193735374530542"/>
          <c:h val="7.4542185838311292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13186377576"/>
          <c:y val="0.11687367796806719"/>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602E7C"/>
              </a:solidFill>
              <a:ln w="3175">
                <a:noFill/>
              </a:ln>
              <a:effectLst/>
            </c:spPr>
            <c:extLst>
              <c:ext xmlns:c16="http://schemas.microsoft.com/office/drawing/2014/chart" uri="{C3380CC4-5D6E-409C-BE32-E72D297353CC}">
                <c16:uniqueId val="{00000003-E8E5-4E36-AD16-1CB1D0543CE0}"/>
              </c:ext>
            </c:extLst>
          </c:dPt>
          <c:dPt>
            <c:idx val="1"/>
            <c:bubble3D val="0"/>
            <c:spPr>
              <a:solidFill>
                <a:srgbClr val="9F8CCE"/>
              </a:solidFill>
              <a:ln w="3175">
                <a:noFill/>
              </a:ln>
              <a:effectLst/>
            </c:spPr>
            <c:extLst>
              <c:ext xmlns:c16="http://schemas.microsoft.com/office/drawing/2014/chart" uri="{C3380CC4-5D6E-409C-BE32-E72D297353CC}">
                <c16:uniqueId val="{00000001-E8E5-4E36-AD16-1CB1D0543CE0}"/>
              </c:ext>
            </c:extLst>
          </c:dPt>
          <c:dPt>
            <c:idx val="2"/>
            <c:bubble3D val="0"/>
            <c:spPr>
              <a:solidFill>
                <a:srgbClr val="DFD9EF"/>
              </a:solidFill>
              <a:ln w="3175">
                <a:no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noFill/>
              </a:ln>
              <a:effectLst/>
            </c:spPr>
            <c:extLst>
              <c:ext xmlns:c16="http://schemas.microsoft.com/office/drawing/2014/chart" uri="{C3380CC4-5D6E-409C-BE32-E72D297353CC}">
                <c16:uniqueId val="{00000007-45C9-4CD7-86C1-31BF3A923BCB}"/>
              </c:ext>
            </c:extLst>
          </c:dPt>
          <c:dLbls>
            <c:dLbl>
              <c:idx val="0"/>
              <c:layout>
                <c:manualLayout>
                  <c:x val="5.4626235682011994E-3"/>
                  <c:y val="-0.20049912439467268"/>
                </c:manualLayout>
              </c:layout>
              <c:numFmt formatCode="#&quot;%&quot;" sourceLinked="0"/>
              <c:spPr>
                <a:noFill/>
                <a:ln>
                  <a:noFill/>
                </a:ln>
                <a:effectLst/>
              </c:spPr>
              <c:txPr>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13117841005996"/>
                      <c:h val="0.1771027372024373"/>
                    </c:manualLayout>
                  </c15:layout>
                </c:ext>
                <c:ext xmlns:c16="http://schemas.microsoft.com/office/drawing/2014/chart" uri="{C3380CC4-5D6E-409C-BE32-E72D297353CC}">
                  <c16:uniqueId val="{00000003-E8E5-4E36-AD16-1CB1D0543CE0}"/>
                </c:ext>
              </c:extLst>
            </c:dLbl>
            <c:dLbl>
              <c:idx val="1"/>
              <c:layout>
                <c:manualLayout>
                  <c:x val="4.2018328435467619E-3"/>
                  <c:y val="3.2736116187615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E5-4E36-AD16-1CB1D0543CE0}"/>
                </c:ext>
              </c:extLst>
            </c:dLbl>
            <c:dLbl>
              <c:idx val="2"/>
              <c:layout>
                <c:manualLayout>
                  <c:x val="-8.7387051655170633E-2"/>
                  <c:y val="3.13147254357109E-2"/>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3645269785213936"/>
                      <c:h val="9.7604672635168338E-2"/>
                    </c:manualLayout>
                  </c15:layout>
                </c:ext>
                <c:ext xmlns:c16="http://schemas.microsoft.com/office/drawing/2014/chart" uri="{C3380CC4-5D6E-409C-BE32-E72D297353CC}">
                  <c16:uniqueId val="{00000002-E8E5-4E36-AD16-1CB1D0543CE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Directly-observed therapy (DOT) only</c:v>
                </c:pt>
                <c:pt idx="1">
                  <c:v>DOT + SAT</c:v>
                </c:pt>
                <c:pt idx="2">
                  <c:v>Self-administered therapy (SAT) only</c:v>
                </c:pt>
              </c:strCache>
            </c:strRef>
          </c:cat>
          <c:val>
            <c:numRef>
              <c:f>Sheet1!$B$2:$B$5</c:f>
              <c:numCache>
                <c:formatCode>General</c:formatCode>
                <c:ptCount val="4"/>
                <c:pt idx="0">
                  <c:v>62.2</c:v>
                </c:pt>
                <c:pt idx="1">
                  <c:v>33</c:v>
                </c:pt>
                <c:pt idx="2">
                  <c:v>4.7999999999999972</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32994005988085E-2"/>
          <c:y val="9.0582227839265742E-2"/>
          <c:w val="0.88257002366897619"/>
          <c:h val="0.80446797967615336"/>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\(0.0\)</c:formatCode>
                <c:ptCount val="27"/>
                <c:pt idx="0">
                  <c:v>63.425297753999999</c:v>
                </c:pt>
                <c:pt idx="1">
                  <c:v>68.594488999000006</c:v>
                </c:pt>
                <c:pt idx="2">
                  <c:v>74.081499945999994</c:v>
                </c:pt>
                <c:pt idx="3">
                  <c:v>76.780381345999999</c:v>
                </c:pt>
                <c:pt idx="4">
                  <c:v>78.702682836999998</c:v>
                </c:pt>
                <c:pt idx="5">
                  <c:v>81.221273801999999</c:v>
                </c:pt>
                <c:pt idx="6">
                  <c:v>81.390272187999997</c:v>
                </c:pt>
                <c:pt idx="7">
                  <c:v>82.155863073999996</c:v>
                </c:pt>
                <c:pt idx="8">
                  <c:v>82.464840859000006</c:v>
                </c:pt>
                <c:pt idx="9">
                  <c:v>82.937382001000003</c:v>
                </c:pt>
                <c:pt idx="10">
                  <c:v>83.553516336000001</c:v>
                </c:pt>
                <c:pt idx="11">
                  <c:v>84.262480783000001</c:v>
                </c:pt>
                <c:pt idx="12">
                  <c:v>83.959815823</c:v>
                </c:pt>
                <c:pt idx="13">
                  <c:v>84.740231859000005</c:v>
                </c:pt>
                <c:pt idx="14">
                  <c:v>85.455023671999996</c:v>
                </c:pt>
                <c:pt idx="15">
                  <c:v>86.122153956999995</c:v>
                </c:pt>
                <c:pt idx="16">
                  <c:v>88.835053717999998</c:v>
                </c:pt>
                <c:pt idx="17">
                  <c:v>89.590009945999995</c:v>
                </c:pt>
                <c:pt idx="18">
                  <c:v>89.731773602999993</c:v>
                </c:pt>
                <c:pt idx="19">
                  <c:v>90.176695910000007</c:v>
                </c:pt>
                <c:pt idx="20">
                  <c:v>89.847977325000002</c:v>
                </c:pt>
                <c:pt idx="21">
                  <c:v>90.271111688000005</c:v>
                </c:pt>
                <c:pt idx="22">
                  <c:v>90.206316861999994</c:v>
                </c:pt>
                <c:pt idx="23">
                  <c:v>89.346534653000006</c:v>
                </c:pt>
                <c:pt idx="24">
                  <c:v>90.424668650000001</c:v>
                </c:pt>
                <c:pt idx="25">
                  <c:v>89.381373214999996</c:v>
                </c:pt>
                <c:pt idx="26">
                  <c:v>89.859507581000003</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c:v>
                </c:pt>
              </c:strCache>
            </c:strRef>
          </c:tx>
          <c:spPr>
            <a:solidFill>
              <a:srgbClr val="86B2D8"/>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\(0.0\)</c:formatCode>
                <c:ptCount val="27"/>
                <c:pt idx="0">
                  <c:v>22.584049449000005</c:v>
                </c:pt>
                <c:pt idx="1">
                  <c:v>18.234628829999991</c:v>
                </c:pt>
                <c:pt idx="2">
                  <c:v>15.118673458000004</c:v>
                </c:pt>
                <c:pt idx="3">
                  <c:v>13.450493911999999</c:v>
                </c:pt>
                <c:pt idx="4">
                  <c:v>12.323900527000006</c:v>
                </c:pt>
                <c:pt idx="5">
                  <c:v>10.965200261999996</c:v>
                </c:pt>
                <c:pt idx="6">
                  <c:v>10.757896173000006</c:v>
                </c:pt>
                <c:pt idx="7">
                  <c:v>10.35688273800001</c:v>
                </c:pt>
                <c:pt idx="8">
                  <c:v>10.214655809999996</c:v>
                </c:pt>
                <c:pt idx="9">
                  <c:v>9.5106985529999974</c:v>
                </c:pt>
                <c:pt idx="10">
                  <c:v>9.1764892019999991</c:v>
                </c:pt>
                <c:pt idx="11">
                  <c:v>8.2692774500000041</c:v>
                </c:pt>
                <c:pt idx="12">
                  <c:v>8.5056508990000026</c:v>
                </c:pt>
                <c:pt idx="13">
                  <c:v>8.3984542719999951</c:v>
                </c:pt>
                <c:pt idx="14">
                  <c:v>8.320182360000004</c:v>
                </c:pt>
                <c:pt idx="15">
                  <c:v>7.2370798700000023</c:v>
                </c:pt>
                <c:pt idx="16">
                  <c:v>6.7726985470000045</c:v>
                </c:pt>
                <c:pt idx="17">
                  <c:v>6.5090065199999998</c:v>
                </c:pt>
                <c:pt idx="18">
                  <c:v>6.7706487060000029</c:v>
                </c:pt>
                <c:pt idx="19">
                  <c:v>6.3511676759999887</c:v>
                </c:pt>
                <c:pt idx="20">
                  <c:v>6.5060551410000045</c:v>
                </c:pt>
                <c:pt idx="21">
                  <c:v>6.5897003500000011</c:v>
                </c:pt>
                <c:pt idx="22">
                  <c:v>6.2913907280000103</c:v>
                </c:pt>
                <c:pt idx="23">
                  <c:v>6.5214521459999872</c:v>
                </c:pt>
                <c:pt idx="24">
                  <c:v>6.0319177709999963</c:v>
                </c:pt>
                <c:pt idx="25">
                  <c:v>6.4445955139999995</c:v>
                </c:pt>
                <c:pt idx="26">
                  <c:v>5.6057866179999962</c:v>
                </c:pt>
              </c:numCache>
            </c:numRef>
          </c:val>
          <c:extLst>
            <c:ext xmlns:c16="http://schemas.microsoft.com/office/drawing/2014/chart" uri="{C3380CC4-5D6E-409C-BE32-E72D297353CC}">
              <c16:uniqueId val="{00000001-B996-4D2D-8361-F51EC5D0AD6E}"/>
            </c:ext>
          </c:extLst>
        </c:ser>
        <c:ser>
          <c:idx val="2"/>
          <c:order val="2"/>
          <c:tx>
            <c:strRef>
              <c:f>Sheet1!$D$1</c:f>
              <c:strCache>
                <c:ptCount val="1"/>
                <c:pt idx="0">
                  <c:v>Did not complete</c:v>
                </c:pt>
              </c:strCache>
            </c:strRef>
          </c:tx>
          <c:spPr>
            <a:solidFill>
              <a:srgbClr val="D8E5FC"/>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0.0_);\(0.0\)</c:formatCode>
                <c:ptCount val="27"/>
                <c:pt idx="0">
                  <c:v>13.990652796999996</c:v>
                </c:pt>
                <c:pt idx="1">
                  <c:v>13.170882171000002</c:v>
                </c:pt>
                <c:pt idx="2">
                  <c:v>10.799826596000003</c:v>
                </c:pt>
                <c:pt idx="3">
                  <c:v>9.7691247420000025</c:v>
                </c:pt>
                <c:pt idx="4">
                  <c:v>8.9734166359999961</c:v>
                </c:pt>
                <c:pt idx="5">
                  <c:v>7.8135259360000049</c:v>
                </c:pt>
                <c:pt idx="6">
                  <c:v>7.8518316389999967</c:v>
                </c:pt>
                <c:pt idx="7">
                  <c:v>7.4872541879999943</c:v>
                </c:pt>
                <c:pt idx="8">
                  <c:v>7.3205033309999976</c:v>
                </c:pt>
                <c:pt idx="9">
                  <c:v>7.5519194459999994</c:v>
                </c:pt>
                <c:pt idx="10">
                  <c:v>7.2699944619999997</c:v>
                </c:pt>
                <c:pt idx="11">
                  <c:v>7.468241766999995</c:v>
                </c:pt>
                <c:pt idx="12">
                  <c:v>7.5345332779999978</c:v>
                </c:pt>
                <c:pt idx="13">
                  <c:v>6.861313869</c:v>
                </c:pt>
                <c:pt idx="14">
                  <c:v>6.2247939680000002</c:v>
                </c:pt>
                <c:pt idx="15">
                  <c:v>6.6407661730000029</c:v>
                </c:pt>
                <c:pt idx="16">
                  <c:v>4.392247734999998</c:v>
                </c:pt>
                <c:pt idx="17">
                  <c:v>3.9009835340000052</c:v>
                </c:pt>
                <c:pt idx="18">
                  <c:v>3.4975776910000036</c:v>
                </c:pt>
                <c:pt idx="19">
                  <c:v>3.4721364140000048</c:v>
                </c:pt>
                <c:pt idx="20">
                  <c:v>3.6459675339999933</c:v>
                </c:pt>
                <c:pt idx="21">
                  <c:v>3.1391879619999941</c:v>
                </c:pt>
                <c:pt idx="22">
                  <c:v>3.5022924099999955</c:v>
                </c:pt>
                <c:pt idx="23">
                  <c:v>4.1320132010000066</c:v>
                </c:pt>
                <c:pt idx="24">
                  <c:v>3.5434135790000028</c:v>
                </c:pt>
                <c:pt idx="25">
                  <c:v>4.174031271000004</c:v>
                </c:pt>
                <c:pt idx="26">
                  <c:v>4.5347058010000012</c:v>
                </c:pt>
              </c:numCache>
            </c:numRef>
          </c:val>
          <c:extLst>
            <c:ext xmlns:c16="http://schemas.microsoft.com/office/drawing/2014/chart" uri="{C3380CC4-5D6E-409C-BE32-E72D297353CC}">
              <c16:uniqueId val="{00000000-2C81-447A-AC21-E391828D685D}"/>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spPr>
                  <a:ln w="38100">
                    <a:solidFill>
                      <a:schemeClr val="accent3"/>
                    </a:solidFill>
                  </a:ln>
                </c:spPr>
                <c:marker>
                  <c:symbol val="none"/>
                </c:marker>
                <c:cat>
                  <c:numRef>
                    <c:extLst>
                      <c:ext uri="{02D57815-91ED-43cb-92C2-25804820EDAC}">
                        <c15:formulaRef>
                          <c15:sqref>Sheet1!$A$2:$A$28</c15:sqref>
                        </c15:formulaRef>
                      </c:ext>
                    </c:extLst>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extLst>
                      <c:ext uri="{02D57815-91ED-43cb-92C2-25804820EDAC}">
                        <c15:formulaRef>
                          <c15:sqref>Sheet1!$E$2:$E$28</c15:sqref>
                        </c15:formulaRef>
                      </c:ext>
                    </c:extLst>
                    <c:numCache>
                      <c:formatCode>General</c:formatCode>
                      <c:ptCount val="27"/>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numCache>
                  </c:numRef>
                </c:val>
                <c:smooth val="0"/>
                <c:extLst>
                  <c:ext xmlns:c16="http://schemas.microsoft.com/office/drawing/2014/chart" uri="{C3380CC4-5D6E-409C-BE32-E72D297353CC}">
                    <c16:uniqueId val="{00000001-D01F-43C5-B90A-9C6C7D84502B}"/>
                  </c:ext>
                </c:extLst>
              </c15:ser>
            </c15:filteredLineSeries>
          </c:ext>
        </c:extLst>
      </c:lineChart>
      <c:catAx>
        <c:axId val="389887480"/>
        <c:scaling>
          <c:orientation val="minMax"/>
        </c:scaling>
        <c:delete val="0"/>
        <c:axPos val="b"/>
        <c:title>
          <c:tx>
            <c:rich>
              <a:bodyPr/>
              <a:lstStyle/>
              <a:p>
                <a:pPr>
                  <a:defRPr/>
                </a:pPr>
                <a:r>
                  <a:rPr lang="en-US" sz="2000">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rot="0" vert="horz"/>
          <a:lstStyle/>
          <a:p>
            <a:pPr>
              <a:defRPr sz="16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5"/>
        <c:noMultiLvlLbl val="0"/>
      </c:catAx>
      <c:valAx>
        <c:axId val="389887872"/>
        <c:scaling>
          <c:orientation val="minMax"/>
          <c:max val="100"/>
        </c:scaling>
        <c:delete val="0"/>
        <c:axPos val="l"/>
        <c:title>
          <c:tx>
            <c:rich>
              <a:bodyPr/>
              <a:lstStyle/>
              <a:p>
                <a:pPr>
                  <a:defRPr/>
                </a:pPr>
                <a:r>
                  <a:rPr lang="en-US" sz="2000">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9.4027240830328027E-2"/>
          <c:y val="2.1656907526810831E-2"/>
          <c:w val="0.88251142176282193"/>
          <c:h val="7.4954978270575817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1492635725825E-2"/>
          <c:y val="0.10485041554912403"/>
          <c:w val="0.64585118674950648"/>
          <c:h val="0.83223116032961164"/>
        </c:manualLayout>
      </c:layout>
      <c:pieChart>
        <c:varyColors val="1"/>
        <c:ser>
          <c:idx val="0"/>
          <c:order val="0"/>
          <c:tx>
            <c:strRef>
              <c:f>Sheet1!$B$1</c:f>
              <c:strCache>
                <c:ptCount val="1"/>
                <c:pt idx="0">
                  <c:v>Column1</c:v>
                </c:pt>
              </c:strCache>
            </c:strRef>
          </c:tx>
          <c:spPr>
            <a:ln w="12700">
              <a:noFill/>
            </a:ln>
          </c:spPr>
          <c:dPt>
            <c:idx val="0"/>
            <c:bubble3D val="0"/>
            <c:spPr>
              <a:solidFill>
                <a:srgbClr val="9A4E9E"/>
              </a:solidFill>
              <a:ln w="12700">
                <a:noFill/>
              </a:ln>
              <a:effectLst/>
            </c:spPr>
            <c:extLst>
              <c:ext xmlns:c16="http://schemas.microsoft.com/office/drawing/2014/chart" uri="{C3380CC4-5D6E-409C-BE32-E72D297353CC}">
                <c16:uniqueId val="{00000001-1AFF-426C-B1FA-8A560F94C59D}"/>
              </c:ext>
            </c:extLst>
          </c:dPt>
          <c:dPt>
            <c:idx val="1"/>
            <c:bubble3D val="0"/>
            <c:spPr>
              <a:solidFill>
                <a:srgbClr val="00788A"/>
              </a:solidFill>
              <a:ln w="12700">
                <a:no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12700">
                <a:noFill/>
              </a:ln>
              <a:effectLst/>
            </c:spPr>
            <c:extLst>
              <c:ext xmlns:c16="http://schemas.microsoft.com/office/drawing/2014/chart" uri="{C3380CC4-5D6E-409C-BE32-E72D297353CC}">
                <c16:uniqueId val="{00000005-1AFF-426C-B1FA-8A560F94C59D}"/>
              </c:ext>
            </c:extLst>
          </c:dPt>
          <c:dLbls>
            <c:dLbl>
              <c:idx val="0"/>
              <c:layout>
                <c:manualLayout>
                  <c:x val="5.4483317802594605E-2"/>
                  <c:y val="-0.16816468051054259"/>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5386412492953967"/>
                      <c:h val="0.11009585110889877"/>
                    </c:manualLayout>
                  </c15:layout>
                </c:ext>
                <c:ext xmlns:c16="http://schemas.microsoft.com/office/drawing/2014/chart" uri="{C3380CC4-5D6E-409C-BE32-E72D297353CC}">
                  <c16:uniqueId val="{00000001-1AFF-426C-B1FA-8A560F94C59D}"/>
                </c:ext>
              </c:extLst>
            </c:dLbl>
            <c:dLbl>
              <c:idx val="1"/>
              <c:layout>
                <c:manualLayout>
                  <c:x val="-0.29388274361593036"/>
                  <c:y val="3.2742553861910599E-2"/>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314781380585607"/>
                      <c:h val="0.12977481966459567"/>
                    </c:manualLayout>
                  </c15:layout>
                </c:ext>
                <c:ext xmlns:c16="http://schemas.microsoft.com/office/drawing/2014/chart" uri="{C3380CC4-5D6E-409C-BE32-E72D297353CC}">
                  <c16:uniqueId val="{00000003-1AFF-426C-B1FA-8A560F94C59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2"/>
                <c:pt idx="0">
                  <c:v>Completed therapy</c:v>
                </c:pt>
                <c:pt idx="1">
                  <c:v>Did not complete therapy</c:v>
                </c:pt>
              </c:strCache>
            </c:strRef>
          </c:cat>
          <c:val>
            <c:numRef>
              <c:f>Sheet1!$B$2:$B$4</c:f>
              <c:numCache>
                <c:formatCode>General</c:formatCode>
                <c:ptCount val="3"/>
                <c:pt idx="0">
                  <c:v>86.8</c:v>
                </c:pt>
                <c:pt idx="1">
                  <c:v>13.200000000000003</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0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98671386263357"/>
          <c:y val="1.9253288977645819E-2"/>
          <c:w val="0.66101328613736632"/>
          <c:h val="0.95016788464632218"/>
        </c:manualLayout>
      </c:layout>
      <c:barChart>
        <c:barDir val="bar"/>
        <c:grouping val="clustered"/>
        <c:varyColors val="0"/>
        <c:ser>
          <c:idx val="1"/>
          <c:order val="0"/>
          <c:tx>
            <c:strRef>
              <c:f>Sheet1!$C$1</c:f>
              <c:strCache>
                <c:ptCount val="1"/>
                <c:pt idx="0">
                  <c:v>Percent</c:v>
                </c:pt>
              </c:strCache>
            </c:strRef>
          </c:tx>
          <c:spPr>
            <a:solidFill>
              <a:schemeClr val="accent1"/>
            </a:solidFill>
            <a:ln>
              <a:noFill/>
            </a:ln>
            <a:effectLst/>
          </c:spPr>
          <c:invertIfNegative val="0"/>
          <c:dLbls>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94-466C-93D8-DD062566626B}"/>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Other</c:v>
                </c:pt>
                <c:pt idx="1">
                  <c:v>Adverse event</c:v>
                </c:pt>
                <c:pt idx="2">
                  <c:v>Refusal</c:v>
                </c:pt>
                <c:pt idx="3">
                  <c:v>Lost to follow-up</c:v>
                </c:pt>
                <c:pt idx="4">
                  <c:v>Died</c:v>
                </c:pt>
              </c:strCache>
            </c:strRef>
          </c:cat>
          <c:val>
            <c:numRef>
              <c:f>Sheet1!$C$2:$C$6</c:f>
              <c:numCache>
                <c:formatCode>General</c:formatCode>
                <c:ptCount val="5"/>
                <c:pt idx="0">
                  <c:v>21.12676056338028</c:v>
                </c:pt>
                <c:pt idx="1">
                  <c:v>2.464788732394366</c:v>
                </c:pt>
                <c:pt idx="2">
                  <c:v>8.274647887323944</c:v>
                </c:pt>
                <c:pt idx="3">
                  <c:v>11.179577464788732</c:v>
                </c:pt>
                <c:pt idx="4">
                  <c:v>56.954225352112672</c:v>
                </c:pt>
              </c:numCache>
            </c:numRef>
          </c:val>
          <c:extLst>
            <c:ext xmlns:c16="http://schemas.microsoft.com/office/drawing/2014/chart" uri="{C3380CC4-5D6E-409C-BE32-E72D297353CC}">
              <c16:uniqueId val="{00000003-6D94-466C-93D8-DD062566626B}"/>
            </c:ext>
          </c:extLst>
        </c:ser>
        <c:dLbls>
          <c:showLegendKey val="0"/>
          <c:showVal val="0"/>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in val="0"/>
        </c:scaling>
        <c:delete val="1"/>
        <c:axPos val="b"/>
        <c:numFmt formatCode="0%" sourceLinked="0"/>
        <c:majorTickMark val="out"/>
        <c:minorTickMark val="none"/>
        <c:tickLblPos val="nextTo"/>
        <c:crossAx val="152809231"/>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rgbClr val="00788A"/>
      </a:solidFill>
      <a:prstDash val="sysDash"/>
    </a:ln>
    <a:effectLst/>
  </c:spPr>
  <c:txPr>
    <a:bodyPr/>
    <a:lstStyle/>
    <a:p>
      <a:pPr>
        <a:defRPr>
          <a:solidFill>
            <a:srgbClr val="000000"/>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62358285084187E-2"/>
          <c:y val="3.3667675935388108E-2"/>
          <c:w val="0.89517458094524671"/>
          <c:h val="0.8363398869783597"/>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General</c:formatCode>
                <c:ptCount val="29"/>
                <c:pt idx="0">
                  <c:v>873</c:v>
                </c:pt>
                <c:pt idx="1">
                  <c:v>794</c:v>
                </c:pt>
                <c:pt idx="2">
                  <c:v>637</c:v>
                </c:pt>
                <c:pt idx="3">
                  <c:v>565</c:v>
                </c:pt>
                <c:pt idx="4">
                  <c:v>472</c:v>
                </c:pt>
                <c:pt idx="5">
                  <c:v>408</c:v>
                </c:pt>
                <c:pt idx="6">
                  <c:v>319</c:v>
                </c:pt>
                <c:pt idx="7">
                  <c:v>294</c:v>
                </c:pt>
                <c:pt idx="8">
                  <c:v>271</c:v>
                </c:pt>
                <c:pt idx="9">
                  <c:v>231</c:v>
                </c:pt>
                <c:pt idx="10">
                  <c:v>231</c:v>
                </c:pt>
                <c:pt idx="11">
                  <c:v>229</c:v>
                </c:pt>
                <c:pt idx="12">
                  <c:v>210</c:v>
                </c:pt>
                <c:pt idx="13">
                  <c:v>184</c:v>
                </c:pt>
                <c:pt idx="14">
                  <c:v>181</c:v>
                </c:pt>
                <c:pt idx="15">
                  <c:v>202</c:v>
                </c:pt>
                <c:pt idx="16">
                  <c:v>201</c:v>
                </c:pt>
                <c:pt idx="17">
                  <c:v>179</c:v>
                </c:pt>
                <c:pt idx="18">
                  <c:v>182</c:v>
                </c:pt>
                <c:pt idx="19">
                  <c:v>154</c:v>
                </c:pt>
                <c:pt idx="20">
                  <c:v>142</c:v>
                </c:pt>
                <c:pt idx="21">
                  <c:v>167</c:v>
                </c:pt>
                <c:pt idx="22">
                  <c:v>158</c:v>
                </c:pt>
                <c:pt idx="23">
                  <c:v>130</c:v>
                </c:pt>
                <c:pt idx="24">
                  <c:v>107</c:v>
                </c:pt>
                <c:pt idx="25">
                  <c:v>112</c:v>
                </c:pt>
                <c:pt idx="26">
                  <c:v>125</c:v>
                </c:pt>
                <c:pt idx="27">
                  <c:v>73</c:v>
                </c:pt>
                <c:pt idx="28">
                  <c:v>92</c:v>
                </c:pt>
              </c:numCache>
            </c:numRef>
          </c:val>
          <c:extLst>
            <c:ext xmlns:c16="http://schemas.microsoft.com/office/drawing/2014/chart" uri="{C3380CC4-5D6E-409C-BE32-E72D297353CC}">
              <c16:uniqueId val="{00000000-76D5-4632-BF1E-D5BFAFA2CE35}"/>
            </c:ext>
          </c:extLst>
        </c:ser>
        <c:ser>
          <c:idx val="2"/>
          <c:order val="2"/>
          <c:tx>
            <c:strRef>
              <c:f>Sheet1!$C$1</c:f>
              <c:strCache>
                <c:ptCount val="1"/>
                <c:pt idx="0">
                  <c:v>Non-U.S.–born</c:v>
                </c:pt>
              </c:strCache>
            </c:strRef>
          </c:tx>
          <c:spPr>
            <a:solidFill>
              <a:srgbClr val="005DAA"/>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General</c:formatCode>
                <c:ptCount val="29"/>
                <c:pt idx="0">
                  <c:v>643</c:v>
                </c:pt>
                <c:pt idx="1">
                  <c:v>732</c:v>
                </c:pt>
                <c:pt idx="2">
                  <c:v>714</c:v>
                </c:pt>
                <c:pt idx="3">
                  <c:v>717</c:v>
                </c:pt>
                <c:pt idx="4">
                  <c:v>719</c:v>
                </c:pt>
                <c:pt idx="5">
                  <c:v>711</c:v>
                </c:pt>
                <c:pt idx="6">
                  <c:v>677</c:v>
                </c:pt>
                <c:pt idx="7">
                  <c:v>684</c:v>
                </c:pt>
                <c:pt idx="8">
                  <c:v>625</c:v>
                </c:pt>
                <c:pt idx="9">
                  <c:v>683</c:v>
                </c:pt>
                <c:pt idx="10">
                  <c:v>669</c:v>
                </c:pt>
                <c:pt idx="11">
                  <c:v>643</c:v>
                </c:pt>
                <c:pt idx="12">
                  <c:v>625</c:v>
                </c:pt>
                <c:pt idx="13">
                  <c:v>659</c:v>
                </c:pt>
                <c:pt idx="14">
                  <c:v>615</c:v>
                </c:pt>
                <c:pt idx="15">
                  <c:v>635</c:v>
                </c:pt>
                <c:pt idx="16">
                  <c:v>560</c:v>
                </c:pt>
                <c:pt idx="17">
                  <c:v>512</c:v>
                </c:pt>
                <c:pt idx="18">
                  <c:v>571</c:v>
                </c:pt>
                <c:pt idx="19">
                  <c:v>532</c:v>
                </c:pt>
                <c:pt idx="20">
                  <c:v>533</c:v>
                </c:pt>
                <c:pt idx="21">
                  <c:v>521</c:v>
                </c:pt>
                <c:pt idx="22">
                  <c:v>526</c:v>
                </c:pt>
                <c:pt idx="23">
                  <c:v>521</c:v>
                </c:pt>
                <c:pt idx="24">
                  <c:v>526</c:v>
                </c:pt>
                <c:pt idx="25">
                  <c:v>529</c:v>
                </c:pt>
                <c:pt idx="26">
                  <c:v>536</c:v>
                </c:pt>
                <c:pt idx="27">
                  <c:v>388</c:v>
                </c:pt>
                <c:pt idx="28">
                  <c:v>443</c:v>
                </c:pt>
              </c:numCache>
            </c:numRef>
          </c:val>
          <c:extLst>
            <c:ext xmlns:c16="http://schemas.microsoft.com/office/drawing/2014/chart" uri="{C3380CC4-5D6E-409C-BE32-E72D297353CC}">
              <c16:uniqueId val="{00000005-76D5-4632-BF1E-D5BFAFA2CE35}"/>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Sheet1!$A$2:$A$30</c15:sqref>
                        </c15:formulaRef>
                      </c:ext>
                    </c:extLst>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76D5-4632-BF1E-D5BFAFA2CE35}"/>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tickLblSkip val="4"/>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6775212576527885"/>
          <c:y val="0.15093988471080697"/>
          <c:w val="0.18079199171561372"/>
          <c:h val="0.144827048238305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51891188020115E-2"/>
          <c:y val="6.1556715132830626E-2"/>
          <c:w val="0.84368602140138516"/>
          <c:h val="0.83014987709869581"/>
        </c:manualLayout>
      </c:layout>
      <c:barChart>
        <c:barDir val="col"/>
        <c:grouping val="clustered"/>
        <c:varyColors val="0"/>
        <c:ser>
          <c:idx val="1"/>
          <c:order val="0"/>
          <c:tx>
            <c:v>Number of deaths</c:v>
          </c:tx>
          <c:spPr>
            <a:solidFill>
              <a:schemeClr val="accent2">
                <a:lumMod val="20000"/>
                <a:lumOff val="80000"/>
              </a:schemeClr>
            </a:solidFill>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c:formatCode>
                <c:ptCount val="28"/>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formatCode="0">
                  <c:v>470</c:v>
                </c:pt>
                <c:pt idx="23" formatCode="0">
                  <c:v>528</c:v>
                </c:pt>
                <c:pt idx="24" formatCode="0">
                  <c:v>515</c:v>
                </c:pt>
                <c:pt idx="25" formatCode="0">
                  <c:v>542</c:v>
                </c:pt>
                <c:pt idx="26" formatCode="0">
                  <c:v>526</c:v>
                </c:pt>
                <c:pt idx="27" formatCode="General">
                  <c:v>600</c:v>
                </c:pt>
              </c:numCache>
            </c:numRef>
          </c:val>
          <c:extLst>
            <c:ext xmlns:c16="http://schemas.microsoft.com/office/drawing/2014/chart" uri="{C3380CC4-5D6E-409C-BE32-E72D297353CC}">
              <c16:uniqueId val="{00000002-D88A-4C28-AF79-31B5C93FBB57}"/>
            </c:ext>
          </c:extLst>
        </c:ser>
        <c:dLbls>
          <c:showLegendKey val="0"/>
          <c:showVal val="0"/>
          <c:showCatName val="0"/>
          <c:showSerName val="0"/>
          <c:showPercent val="0"/>
          <c:showBubbleSize val="0"/>
        </c:dLbls>
        <c:gapWidth val="20"/>
        <c:axId val="315305256"/>
        <c:axId val="196572488"/>
      </c:barChart>
      <c:lineChart>
        <c:grouping val="standard"/>
        <c:varyColors val="0"/>
        <c:ser>
          <c:idx val="0"/>
          <c:order val="1"/>
          <c:tx>
            <c:strRef>
              <c:f>Sheet1!$C$1</c:f>
              <c:strCache>
                <c:ptCount val="1"/>
                <c:pt idx="0">
                  <c:v> Mortality rate</c:v>
                </c:pt>
              </c:strCache>
            </c:strRef>
          </c:tx>
          <c:spPr>
            <a:ln>
              <a:solidFill>
                <a:schemeClr val="accent2"/>
              </a:solidFill>
            </a:ln>
          </c:spPr>
          <c:marker>
            <c:symbol val="none"/>
          </c:marker>
          <c:dPt>
            <c:idx val="0"/>
            <c:bubble3D val="0"/>
            <c:extLst>
              <c:ext xmlns:c16="http://schemas.microsoft.com/office/drawing/2014/chart" uri="{C3380CC4-5D6E-409C-BE32-E72D297353CC}">
                <c16:uniqueId val="{00000000-36C4-4546-931A-80F6011FBEF3}"/>
              </c:ext>
            </c:extLst>
          </c:dPt>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0.18394764665058833</c:v>
                </c:pt>
                <c:pt idx="18">
                  <c:v>0.17298734781129169</c:v>
                </c:pt>
                <c:pt idx="19">
                  <c:v>0.16248368767319288</c:v>
                </c:pt>
                <c:pt idx="20">
                  <c:v>0.17559959914819576</c:v>
                </c:pt>
                <c:pt idx="21">
                  <c:v>0.15484333185675192</c:v>
                </c:pt>
                <c:pt idx="22">
                  <c:v>0.14653659479894734</c:v>
                </c:pt>
                <c:pt idx="23">
                  <c:v>0.16343118574386051</c:v>
                </c:pt>
                <c:pt idx="24">
                  <c:v>0.15840201439626403</c:v>
                </c:pt>
                <c:pt idx="25">
                  <c:v>0.16583128950603476</c:v>
                </c:pt>
                <c:pt idx="26">
                  <c:v>0.16020469506173871</c:v>
                </c:pt>
                <c:pt idx="27" formatCode="General">
                  <c:v>0.2</c:v>
                </c:pt>
              </c:numCache>
            </c:numRef>
          </c:val>
          <c:smooth val="0"/>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marker val="1"/>
        <c:smooth val="0"/>
        <c:axId val="236857567"/>
        <c:axId val="236856319"/>
      </c:lineChart>
      <c:catAx>
        <c:axId val="315305256"/>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 val="autoZero"/>
        <c:auto val="1"/>
        <c:lblAlgn val="ctr"/>
        <c:lblOffset val="0"/>
        <c:tickLblSkip val="3"/>
        <c:tickMarkSkip val="1"/>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deaths</a:t>
                </a:r>
              </a:p>
            </c:rich>
          </c:tx>
          <c:overlay val="0"/>
        </c:title>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236856319"/>
        <c:scaling>
          <c:orientation val="minMax"/>
        </c:scaling>
        <c:delete val="0"/>
        <c:axPos val="r"/>
        <c:title>
          <c:tx>
            <c:rich>
              <a:bodyPr/>
              <a:lstStyle/>
              <a:p>
                <a:pPr>
                  <a:defRPr/>
                </a:pPr>
                <a:r>
                  <a:rPr lang="en-US" sz="2000" b="1">
                    <a:latin typeface="Calibri" panose="020F0502020204030204" pitchFamily="34" charset="0"/>
                    <a:cs typeface="Calibri" panose="020F0502020204030204" pitchFamily="34" charset="0"/>
                  </a:rPr>
                  <a:t>Deaths per 100,000 persons</a:t>
                </a:r>
              </a:p>
            </c:rich>
          </c:tx>
          <c:overlay val="0"/>
        </c:title>
        <c:numFmt formatCode="0.0"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36857567"/>
        <c:crosses val="max"/>
        <c:crossBetween val="between"/>
      </c:valAx>
      <c:catAx>
        <c:axId val="236857567"/>
        <c:scaling>
          <c:orientation val="minMax"/>
        </c:scaling>
        <c:delete val="1"/>
        <c:axPos val="b"/>
        <c:numFmt formatCode="General" sourceLinked="1"/>
        <c:majorTickMark val="out"/>
        <c:minorTickMark val="none"/>
        <c:tickLblPos val="nextTo"/>
        <c:crossAx val="236856319"/>
        <c:crosses val="autoZero"/>
        <c:auto val="1"/>
        <c:lblAlgn val="ctr"/>
        <c:lblOffset val="100"/>
        <c:noMultiLvlLbl val="0"/>
      </c:catAx>
    </c:plotArea>
    <c:legend>
      <c:legendPos val="t"/>
      <c:layout>
        <c:manualLayout>
          <c:xMode val="edge"/>
          <c:yMode val="edge"/>
          <c:x val="0.32451001569888371"/>
          <c:y val="9.4830742452433822E-2"/>
          <c:w val="0.369919469425734"/>
          <c:h val="6.1188705578469359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96145472658823E-2"/>
          <c:y val="3.3388964795462057E-2"/>
          <c:w val="0.86020989996998787"/>
          <c:h val="0.8448119983823944"/>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c:formatCode>
                <c:ptCount val="29"/>
                <c:pt idx="0">
                  <c:v>407</c:v>
                </c:pt>
                <c:pt idx="1">
                  <c:v>353</c:v>
                </c:pt>
                <c:pt idx="2">
                  <c:v>254</c:v>
                </c:pt>
                <c:pt idx="3">
                  <c:v>207</c:v>
                </c:pt>
                <c:pt idx="4">
                  <c:v>155</c:v>
                </c:pt>
                <c:pt idx="5">
                  <c:v>132</c:v>
                </c:pt>
                <c:pt idx="6">
                  <c:v>127</c:v>
                </c:pt>
                <c:pt idx="7">
                  <c:v>120</c:v>
                </c:pt>
                <c:pt idx="8">
                  <c:v>115</c:v>
                </c:pt>
                <c:pt idx="9">
                  <c:v>132</c:v>
                </c:pt>
                <c:pt idx="10">
                  <c:v>94</c:v>
                </c:pt>
                <c:pt idx="11">
                  <c:v>100</c:v>
                </c:pt>
                <c:pt idx="12">
                  <c:v>98</c:v>
                </c:pt>
                <c:pt idx="13">
                  <c:v>103</c:v>
                </c:pt>
                <c:pt idx="14">
                  <c:v>101</c:v>
                </c:pt>
                <c:pt idx="15">
                  <c:v>88</c:v>
                </c:pt>
                <c:pt idx="16">
                  <c:v>95</c:v>
                </c:pt>
                <c:pt idx="17">
                  <c:v>87</c:v>
                </c:pt>
                <c:pt idx="18">
                  <c:v>101</c:v>
                </c:pt>
                <c:pt idx="19">
                  <c:v>77</c:v>
                </c:pt>
                <c:pt idx="20">
                  <c:v>83</c:v>
                </c:pt>
                <c:pt idx="21">
                  <c:v>70</c:v>
                </c:pt>
                <c:pt idx="22">
                  <c:v>72</c:v>
                </c:pt>
                <c:pt idx="23">
                  <c:v>78</c:v>
                </c:pt>
                <c:pt idx="24">
                  <c:v>101</c:v>
                </c:pt>
                <c:pt idx="25">
                  <c:v>85</c:v>
                </c:pt>
                <c:pt idx="26">
                  <c:v>78</c:v>
                </c:pt>
                <c:pt idx="27" formatCode="General">
                  <c:v>48</c:v>
                </c:pt>
                <c:pt idx="28" formatCode="General">
                  <c:v>67</c:v>
                </c:pt>
              </c:numCache>
            </c:numRef>
          </c:val>
          <c:extLst>
            <c:ext xmlns:c16="http://schemas.microsoft.com/office/drawing/2014/chart" uri="{C3380CC4-5D6E-409C-BE32-E72D297353CC}">
              <c16:uniqueId val="{00000000-E5A5-4518-BFD3-94E913EA3F49}"/>
            </c:ext>
          </c:extLst>
        </c:ser>
        <c:ser>
          <c:idx val="1"/>
          <c:order val="1"/>
          <c:tx>
            <c:strRef>
              <c:f>Sheet1!$C$1</c:f>
              <c:strCache>
                <c:ptCount val="1"/>
                <c:pt idx="0">
                  <c:v> Previous TB</c:v>
                </c:pt>
              </c:strCache>
            </c:strRef>
          </c:tx>
          <c:spPr>
            <a:solidFill>
              <a:srgbClr val="86B2D8"/>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c:formatCode>
                <c:ptCount val="29"/>
                <c:pt idx="0">
                  <c:v>76</c:v>
                </c:pt>
                <c:pt idx="1">
                  <c:v>74</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13</c:v>
                </c:pt>
                <c:pt idx="21">
                  <c:v>24</c:v>
                </c:pt>
                <c:pt idx="22">
                  <c:v>16</c:v>
                </c:pt>
                <c:pt idx="23">
                  <c:v>18</c:v>
                </c:pt>
                <c:pt idx="24">
                  <c:v>27</c:v>
                </c:pt>
                <c:pt idx="25">
                  <c:v>18</c:v>
                </c:pt>
                <c:pt idx="26">
                  <c:v>15</c:v>
                </c:pt>
                <c:pt idx="27" formatCode="General">
                  <c:v>10</c:v>
                </c:pt>
                <c:pt idx="28" formatCode="General">
                  <c:v>10</c:v>
                </c:pt>
              </c:numCache>
            </c:numRef>
          </c:val>
          <c:extLst>
            <c:ext xmlns:c16="http://schemas.microsoft.com/office/drawing/2014/chart" uri="{C3380CC4-5D6E-409C-BE32-E72D297353CC}">
              <c16:uniqueId val="{00000000-9C8D-4394-8A63-D65BD191379E}"/>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8100" cap="rnd" cmpd="sng" algn="ctr">
              <a:solidFill>
                <a:schemeClr val="accent5"/>
              </a:solidFill>
              <a:prstDash val="solid"/>
              <a:round/>
            </a:ln>
            <a:effectLst/>
          </c:spPr>
          <c:marker>
            <c:symbol val="square"/>
            <c:size val="7"/>
            <c:spPr>
              <a:noFill/>
              <a:ln w="9525" cap="flat" cmpd="sng" algn="ctr">
                <a:noFill/>
                <a:prstDash val="solid"/>
                <a:round/>
              </a:ln>
              <a:effectLst/>
            </c:spPr>
          </c:marker>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0.00%</c:formatCode>
                <c:ptCount val="29"/>
                <c:pt idx="0">
                  <c:v>2.4512165740000001E-2</c:v>
                </c:pt>
                <c:pt idx="1">
                  <c:v>2.1500791809999999E-2</c:v>
                </c:pt>
                <c:pt idx="2">
                  <c:v>1.5851223170000001E-2</c:v>
                </c:pt>
                <c:pt idx="3">
                  <c:v>1.347568518E-2</c:v>
                </c:pt>
                <c:pt idx="4">
                  <c:v>1.072590132E-2</c:v>
                </c:pt>
                <c:pt idx="5">
                  <c:v>9.8345999100000001E-3</c:v>
                </c:pt>
                <c:pt idx="6">
                  <c:v>1.003238802E-2</c:v>
                </c:pt>
                <c:pt idx="7">
                  <c:v>1.0141987829999999E-2</c:v>
                </c:pt>
                <c:pt idx="8">
                  <c:v>9.9826388899999993E-3</c:v>
                </c:pt>
                <c:pt idx="9">
                  <c:v>1.2190616919999999E-2</c:v>
                </c:pt>
                <c:pt idx="10">
                  <c:v>8.7376835800000007E-3</c:v>
                </c:pt>
                <c:pt idx="11">
                  <c:v>9.5383441400000001E-3</c:v>
                </c:pt>
                <c:pt idx="12">
                  <c:v>9.7376788599999996E-3</c:v>
                </c:pt>
                <c:pt idx="13">
                  <c:v>1.0391444709999999E-2</c:v>
                </c:pt>
                <c:pt idx="14">
                  <c:v>1.046090109E-2</c:v>
                </c:pt>
                <c:pt idx="15">
                  <c:v>9.4593142000000009E-3</c:v>
                </c:pt>
                <c:pt idx="16">
                  <c:v>1.15557718E-2</c:v>
                </c:pt>
                <c:pt idx="17">
                  <c:v>1.117390188E-2</c:v>
                </c:pt>
                <c:pt idx="18">
                  <c:v>1.3414796119999999E-2</c:v>
                </c:pt>
                <c:pt idx="19">
                  <c:v>1.088185415E-2</c:v>
                </c:pt>
                <c:pt idx="20">
                  <c:v>1.210971695E-2</c:v>
                </c:pt>
                <c:pt idx="21">
                  <c:v>1.0391923989999999E-2</c:v>
                </c:pt>
                <c:pt idx="22">
                  <c:v>1.0346314129999999E-2</c:v>
                </c:pt>
                <c:pt idx="23">
                  <c:v>1.1610598390000001E-2</c:v>
                </c:pt>
                <c:pt idx="24">
                  <c:v>1.5340218710000001E-2</c:v>
                </c:pt>
                <c:pt idx="25">
                  <c:v>1.2985029029999999E-2</c:v>
                </c:pt>
                <c:pt idx="26">
                  <c:v>1.183431953E-2</c:v>
                </c:pt>
                <c:pt idx="27">
                  <c:v>9.0463626100000007E-3</c:v>
                </c:pt>
                <c:pt idx="28">
                  <c:v>1.175851176E-2</c:v>
                </c:pt>
              </c:numCache>
            </c:numRef>
          </c:val>
          <c:smooth val="0"/>
          <c:extLst>
            <c:ext xmlns:c16="http://schemas.microsoft.com/office/drawing/2014/chart" uri="{C3380CC4-5D6E-409C-BE32-E72D297353CC}">
              <c16:uniqueId val="{00000000-2EEC-4E32-83B8-B4DFBEE5A3FD}"/>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tickLblSkip val="4"/>
        <c:noMultiLvlLbl val="0"/>
      </c:catAx>
      <c:valAx>
        <c:axId val="389206120"/>
        <c:scaling>
          <c:orientation val="minMax"/>
          <c:max val="5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5117319822507006"/>
          <c:y val="0.15575585418347421"/>
          <c:w val="0.39934997346594159"/>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05792451814248E-2"/>
          <c:y val="9.0421181234836931E-2"/>
          <c:w val="0.92569420754818577"/>
          <c:h val="0.77059553153100535"/>
        </c:manualLayout>
      </c:layout>
      <c:lineChart>
        <c:grouping val="standard"/>
        <c:varyColors val="0"/>
        <c:ser>
          <c:idx val="2"/>
          <c:order val="0"/>
          <c:tx>
            <c:v>All ages</c:v>
          </c:tx>
          <c:spPr>
            <a:ln>
              <a:solidFill>
                <a:schemeClr val="accent5"/>
              </a:solidFill>
            </a:ln>
          </c:spPr>
          <c:marker>
            <c:symbol val="none"/>
          </c:marker>
          <c:cat>
            <c:numRef>
              <c:f>Sheet1!$D$2:$D$12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Sheet1!$A$2:$A$12</c:f>
              <c:numCache>
                <c:formatCode>0.0</c:formatCode>
                <c:ptCount val="11"/>
                <c:pt idx="0">
                  <c:v>7.449625792</c:v>
                </c:pt>
                <c:pt idx="1">
                  <c:v>7.2336381989999996</c:v>
                </c:pt>
                <c:pt idx="2">
                  <c:v>6.4005753329999999</c:v>
                </c:pt>
                <c:pt idx="3">
                  <c:v>5.9314852919999996</c:v>
                </c:pt>
                <c:pt idx="4">
                  <c:v>5.4336220190000004</c:v>
                </c:pt>
                <c:pt idx="5">
                  <c:v>5.5148853100000004</c:v>
                </c:pt>
                <c:pt idx="6">
                  <c:v>5.4556804000000003</c:v>
                </c:pt>
                <c:pt idx="7">
                  <c:v>5.1356834899999999</c:v>
                </c:pt>
                <c:pt idx="8">
                  <c:v>4.6963767199999999</c:v>
                </c:pt>
                <c:pt idx="9">
                  <c:v>4.7739888979999998</c:v>
                </c:pt>
                <c:pt idx="10">
                  <c:v>4.2482238649999999</c:v>
                </c:pt>
              </c:numCache>
            </c:numRef>
          </c:val>
          <c:smooth val="0"/>
          <c:extLst>
            <c:ext xmlns:c16="http://schemas.microsoft.com/office/drawing/2014/chart" uri="{C3380CC4-5D6E-409C-BE32-E72D297353CC}">
              <c16:uniqueId val="{00000001-277C-40AE-97F8-C655E96D6A49}"/>
            </c:ext>
          </c:extLst>
        </c:ser>
        <c:ser>
          <c:idx val="0"/>
          <c:order val="1"/>
          <c:tx>
            <c:strRef>
              <c:f>Sheet1!$B$1</c:f>
              <c:strCache>
                <c:ptCount val="1"/>
                <c:pt idx="0">
                  <c:v>25–44 years</c:v>
                </c:pt>
              </c:strCache>
            </c:strRef>
          </c:tx>
          <c:spPr>
            <a:ln w="31750">
              <a:solidFill>
                <a:srgbClr val="ACE1E2"/>
              </a:solidFill>
              <a:prstDash val="dash"/>
            </a:ln>
          </c:spPr>
          <c:marker>
            <c:symbol val="none"/>
          </c:marker>
          <c:cat>
            <c:numRef>
              <c:f>Sheet1!$D$2:$D$12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0.0</c:formatCode>
                <c:ptCount val="11"/>
                <c:pt idx="0">
                  <c:v>10.85883514</c:v>
                </c:pt>
                <c:pt idx="1">
                  <c:v>11.315515449999999</c:v>
                </c:pt>
                <c:pt idx="2">
                  <c:v>9.1954022989999995</c:v>
                </c:pt>
                <c:pt idx="3">
                  <c:v>8.643367155</c:v>
                </c:pt>
                <c:pt idx="4">
                  <c:v>7.5367647059999996</c:v>
                </c:pt>
                <c:pt idx="5">
                  <c:v>8.5265519820000009</c:v>
                </c:pt>
                <c:pt idx="6">
                  <c:v>9.1508336559999996</c:v>
                </c:pt>
                <c:pt idx="7">
                  <c:v>8.3070866139999993</c:v>
                </c:pt>
                <c:pt idx="8">
                  <c:v>7.6643807989999999</c:v>
                </c:pt>
                <c:pt idx="9">
                  <c:v>7.989949749</c:v>
                </c:pt>
                <c:pt idx="10">
                  <c:v>6.3003315960000004</c:v>
                </c:pt>
              </c:numCache>
            </c:numRef>
          </c:val>
          <c:smooth val="0"/>
          <c:extLst>
            <c:ext xmlns:c16="http://schemas.microsoft.com/office/drawing/2014/chart" uri="{C3380CC4-5D6E-409C-BE32-E72D297353CC}">
              <c16:uniqueId val="{00000000-9843-4C61-B243-3F0354473C86}"/>
            </c:ext>
          </c:extLst>
        </c:ser>
        <c:ser>
          <c:idx val="1"/>
          <c:order val="2"/>
          <c:tx>
            <c:strRef>
              <c:f>Sheet1!$C$1</c:f>
              <c:strCache>
                <c:ptCount val="1"/>
                <c:pt idx="0">
                  <c:v>45–64 years</c:v>
                </c:pt>
              </c:strCache>
            </c:strRef>
          </c:tx>
          <c:spPr>
            <a:ln w="31750">
              <a:solidFill>
                <a:srgbClr val="4FBDC9"/>
              </a:solidFill>
            </a:ln>
          </c:spPr>
          <c:marker>
            <c:symbol val="none"/>
          </c:marker>
          <c:cat>
            <c:numRef>
              <c:f>Sheet1!$D$2:$D$12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0.0</c:formatCode>
                <c:ptCount val="11"/>
                <c:pt idx="0">
                  <c:v>9.6549320319999996</c:v>
                </c:pt>
                <c:pt idx="1">
                  <c:v>8.7944301940000003</c:v>
                </c:pt>
                <c:pt idx="2">
                  <c:v>8.6336336340000006</c:v>
                </c:pt>
                <c:pt idx="3">
                  <c:v>8.1111111109999996</c:v>
                </c:pt>
                <c:pt idx="4">
                  <c:v>7.9272727270000001</c:v>
                </c:pt>
                <c:pt idx="5">
                  <c:v>7.1236041590000001</c:v>
                </c:pt>
                <c:pt idx="6">
                  <c:v>6.9461077839999996</c:v>
                </c:pt>
                <c:pt idx="7">
                  <c:v>6.2037797860000001</c:v>
                </c:pt>
                <c:pt idx="8">
                  <c:v>5.9159526720000004</c:v>
                </c:pt>
                <c:pt idx="9">
                  <c:v>5.8103975539999997</c:v>
                </c:pt>
                <c:pt idx="10">
                  <c:v>5.5504587159999996</c:v>
                </c:pt>
              </c:numCache>
            </c:numRef>
          </c:val>
          <c:smooth val="0"/>
          <c:extLst>
            <c:ext xmlns:c16="http://schemas.microsoft.com/office/drawing/2014/chart" uri="{C3380CC4-5D6E-409C-BE32-E72D297353CC}">
              <c16:uniqueId val="{00000001-9843-4C61-B243-3F0354473C86}"/>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tickLblSkip val="2"/>
        <c:noMultiLvlLbl val="0"/>
      </c:catAx>
      <c:valAx>
        <c:axId val="327204480"/>
        <c:scaling>
          <c:orientation val="minMax"/>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82703782385393665"/>
          <c:y val="7.9964526252329221E-2"/>
          <c:w val="0.1592438091698809"/>
          <c:h val="0.23920253172443989"/>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680348020233318E-2"/>
          <c:w val="0.97309480412170701"/>
          <c:h val="0.82691671336596984"/>
        </c:manualLayout>
      </c:layout>
      <c:barChart>
        <c:barDir val="col"/>
        <c:grouping val="clustered"/>
        <c:varyColors val="0"/>
        <c:ser>
          <c:idx val="1"/>
          <c:order val="0"/>
          <c:tx>
            <c:strRef>
              <c:f>Sheet1!$B$1</c:f>
              <c:strCache>
                <c:ptCount val="1"/>
                <c:pt idx="0">
                  <c:v>Total </c:v>
                </c:pt>
              </c:strCache>
            </c:strRef>
          </c:tx>
          <c:spPr>
            <a:solidFill>
              <a:schemeClr val="accent5"/>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18E-48A6-9EF1-EA02EC525D04}"/>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Sheet1!$B$2:$B$4</c:f>
              <c:numCache>
                <c:formatCode>0%</c:formatCode>
                <c:ptCount val="3"/>
                <c:pt idx="0">
                  <c:v>0.23899999999999999</c:v>
                </c:pt>
                <c:pt idx="1">
                  <c:v>8.5999999999999993E-2</c:v>
                </c:pt>
                <c:pt idx="2">
                  <c:v>6.0999999999999999E-2</c:v>
                </c:pt>
              </c:numCache>
            </c:numRef>
          </c:val>
          <c:extLst>
            <c:ext xmlns:c16="http://schemas.microsoft.com/office/drawing/2014/chart" uri="{C3380CC4-5D6E-409C-BE32-E72D297353CC}">
              <c16:uniqueId val="{00000013-618E-48A6-9EF1-EA02EC525D04}"/>
            </c:ext>
          </c:extLst>
        </c:ser>
        <c:ser>
          <c:idx val="2"/>
          <c:order val="1"/>
          <c:tx>
            <c:strRef>
              <c:f>Sheet1!$C$1</c:f>
              <c:strCache>
                <c:ptCount val="1"/>
                <c:pt idx="0">
                  <c:v>U.S.-born</c:v>
                </c:pt>
              </c:strCache>
            </c:strRef>
          </c:tx>
          <c:spPr>
            <a:solidFill>
              <a:schemeClr val="accent2"/>
            </a:solidFill>
            <a:ln w="9525">
              <a:noFill/>
            </a:ln>
            <a:effectLst/>
          </c:spPr>
          <c:invertIfNegative val="0"/>
          <c:dPt>
            <c:idx val="0"/>
            <c:invertIfNegative val="0"/>
            <c:bubble3D val="0"/>
            <c:spPr>
              <a:solidFill>
                <a:schemeClr val="accent2"/>
              </a:solidFill>
              <a:ln w="9525">
                <a:noFill/>
              </a:ln>
              <a:effectLst/>
            </c:spPr>
            <c:extLst>
              <c:ext xmlns:c16="http://schemas.microsoft.com/office/drawing/2014/chart" uri="{C3380CC4-5D6E-409C-BE32-E72D297353CC}">
                <c16:uniqueId val="{00000015-618E-48A6-9EF1-EA02EC525D04}"/>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18E-48A6-9EF1-EA02EC525D04}"/>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Sheet1!$C$2:$C$4</c:f>
              <c:numCache>
                <c:formatCode>0%</c:formatCode>
                <c:ptCount val="3"/>
                <c:pt idx="0">
                  <c:v>0.16800000000000001</c:v>
                </c:pt>
                <c:pt idx="1">
                  <c:v>8.5000000000000006E-2</c:v>
                </c:pt>
                <c:pt idx="2">
                  <c:v>0.12</c:v>
                </c:pt>
              </c:numCache>
            </c:numRef>
          </c:val>
          <c:extLst>
            <c:ext xmlns:c16="http://schemas.microsoft.com/office/drawing/2014/chart" uri="{C3380CC4-5D6E-409C-BE32-E72D297353CC}">
              <c16:uniqueId val="{00000016-618E-48A6-9EF1-EA02EC525D04}"/>
            </c:ext>
          </c:extLst>
        </c:ser>
        <c:ser>
          <c:idx val="0"/>
          <c:order val="2"/>
          <c:tx>
            <c:strRef>
              <c:f>Sheet1!$D$1</c:f>
              <c:strCache>
                <c:ptCount val="1"/>
                <c:pt idx="0">
                  <c:v>Non-U.S.–born </c:v>
                </c:pt>
              </c:strCache>
            </c:strRef>
          </c:tx>
          <c:spPr>
            <a:solidFill>
              <a:schemeClr val="accent6"/>
            </a:solidFill>
            <a:ln w="95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Sheet1!$D$2:$D$4</c:f>
              <c:numCache>
                <c:formatCode>0%</c:formatCode>
                <c:ptCount val="3"/>
                <c:pt idx="0">
                  <c:v>0.26700000000000002</c:v>
                </c:pt>
                <c:pt idx="1">
                  <c:v>8.6999999999999994E-2</c:v>
                </c:pt>
                <c:pt idx="2">
                  <c:v>3.6999999999999998E-2</c:v>
                </c:pt>
              </c:numCache>
            </c:numRef>
          </c:val>
          <c:extLst>
            <c:ext xmlns:c16="http://schemas.microsoft.com/office/drawing/2014/chart" uri="{C3380CC4-5D6E-409C-BE32-E72D297353CC}">
              <c16:uniqueId val="{00000002-AFA7-491F-85AF-C2FEB4AB20F9}"/>
            </c:ext>
          </c:extLst>
        </c:ser>
        <c:dLbls>
          <c:dLblPos val="outEnd"/>
          <c:showLegendKey val="0"/>
          <c:showVal val="1"/>
          <c:showCatName val="0"/>
          <c:showSerName val="0"/>
          <c:showPercent val="0"/>
          <c:showBubbleSize val="0"/>
        </c:dLbls>
        <c:gapWidth val="50"/>
        <c:axId val="437378656"/>
        <c:axId val="437380624"/>
      </c:barChart>
      <c:valAx>
        <c:axId val="437380624"/>
        <c:scaling>
          <c:orientation val="minMax"/>
          <c:max val="0.30000000000000004"/>
          <c:min val="0"/>
        </c:scaling>
        <c:delete val="1"/>
        <c:axPos val="l"/>
        <c:majorGridlines>
          <c:spPr>
            <a:ln w="9525" cap="flat" cmpd="sng" algn="ctr">
              <a:noFill/>
              <a:round/>
            </a:ln>
            <a:effectLst/>
          </c:spPr>
        </c:majorGridlines>
        <c:numFmt formatCode="0%" sourceLinked="0"/>
        <c:majorTickMark val="out"/>
        <c:minorTickMark val="none"/>
        <c:tickLblPos val="nextTo"/>
        <c:crossAx val="437378656"/>
        <c:crosses val="autoZero"/>
        <c:crossBetween val="between"/>
        <c:majorUnit val="0.1"/>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67206182569"/>
          <c:y val="0.11474927885988462"/>
          <c:w val="0.23521993778555458"/>
          <c:h val="0.1876811775289884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tx>
                <c:rich>
                  <a:bodyPr/>
                  <a:lstStyle/>
                  <a:p>
                    <a:fld id="{E201AE8B-7C96-4299-B505-D9FD0B946DDD}" type="VALUE">
                      <a:rPr lang="en-US" sz="2000" b="1" i="0" u="none" strike="noStrike" kern="1200" baseline="0">
                        <a:solidFill>
                          <a:schemeClr val="bg2"/>
                        </a:solidFill>
                        <a:latin typeface="Calibri" panose="020F0502020204030204" pitchFamily="34" charset="0"/>
                        <a:ea typeface="+mn-ea"/>
                        <a:cs typeface="Calibri" panose="020F0502020204030204" pitchFamily="34"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032-4AB4-8BB4-ABB39159888D}"/>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032-4AB4-8BB4-ABB39159888D}"/>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032-4AB4-8BB4-ABB39159888D}"/>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032-4AB4-8BB4-ABB39159888D}"/>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1032-4AB4-8BB4-ABB39159888D}"/>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032-4AB4-8BB4-ABB39159888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Injection drug use</c:v>
                </c:pt>
                <c:pt idx="1">
                  <c:v>Residing in long-term care facility†</c:v>
                </c:pt>
                <c:pt idx="2">
                  <c:v>Residing in correctional facility</c:v>
                </c:pt>
                <c:pt idx="3">
                  <c:v>Experiencing homelessness</c:v>
                </c:pt>
                <c:pt idx="4">
                  <c:v>Noninjection drug use</c:v>
                </c:pt>
                <c:pt idx="5">
                  <c:v>Excess alcohol use</c:v>
                </c:pt>
              </c:strCache>
            </c:strRef>
          </c:cat>
          <c:val>
            <c:numRef>
              <c:f>Sheet1!$B$2:$B$7</c:f>
              <c:numCache>
                <c:formatCode>0%</c:formatCode>
                <c:ptCount val="6"/>
                <c:pt idx="0">
                  <c:v>1.0999999999999999E-2</c:v>
                </c:pt>
                <c:pt idx="1">
                  <c:v>1.4999999999999999E-2</c:v>
                </c:pt>
                <c:pt idx="2">
                  <c:v>2.4E-2</c:v>
                </c:pt>
                <c:pt idx="3">
                  <c:v>4.4999999999999998E-2</c:v>
                </c:pt>
                <c:pt idx="4">
                  <c:v>7.0000000000000007E-2</c:v>
                </c:pt>
                <c:pt idx="5">
                  <c:v>8.2000000000000003E-2</c:v>
                </c:pt>
              </c:numCache>
            </c:numRef>
          </c:val>
          <c:extLst>
            <c:ext xmlns:c16="http://schemas.microsoft.com/office/drawing/2014/chart" uri="{C3380CC4-5D6E-409C-BE32-E72D297353CC}">
              <c16:uniqueId val="{00000000-1032-4AB4-8BB4-ABB39159888D}"/>
            </c:ext>
          </c:extLst>
        </c:ser>
        <c:dLbls>
          <c:dLblPos val="inEnd"/>
          <c:showLegendKey val="0"/>
          <c:showVal val="1"/>
          <c:showCatName val="0"/>
          <c:showSerName val="0"/>
          <c:showPercent val="0"/>
          <c:showBubbleSize val="0"/>
        </c:dLbls>
        <c:gapWidth val="10"/>
        <c:axId val="1774546703"/>
        <c:axId val="1774555439"/>
      </c:barChart>
      <c:catAx>
        <c:axId val="177454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b"/>
        <c:numFmt formatCode="0%" sourceLinked="1"/>
        <c:majorTickMark val="none"/>
        <c:minorTickMark val="none"/>
        <c:tickLblPos val="nextTo"/>
        <c:crossAx val="17745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27258187733163E-2"/>
          <c:y val="3.7495917706399533E-2"/>
          <c:w val="0.84637650540958431"/>
          <c:h val="0.7964283568010263"/>
        </c:manualLayout>
      </c:layout>
      <c:barChart>
        <c:barDir val="col"/>
        <c:grouping val="clustered"/>
        <c:varyColors val="0"/>
        <c:ser>
          <c:idx val="0"/>
          <c:order val="0"/>
          <c:tx>
            <c:strRef>
              <c:f>Sheet1!$B$1</c:f>
              <c:strCache>
                <c:ptCount val="1"/>
                <c:pt idx="0">
                  <c:v> Number of cases</c:v>
                </c:pt>
              </c:strCache>
            </c:strRef>
          </c:tx>
          <c:spPr>
            <a:solidFill>
              <a:srgbClr val="86B2D8"/>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General</c:formatCode>
                <c:ptCount val="29"/>
                <c:pt idx="0">
                  <c:v>950</c:v>
                </c:pt>
                <c:pt idx="1">
                  <c:v>1117</c:v>
                </c:pt>
                <c:pt idx="2">
                  <c:v>937</c:v>
                </c:pt>
                <c:pt idx="3">
                  <c:v>782</c:v>
                </c:pt>
                <c:pt idx="4">
                  <c:v>747</c:v>
                </c:pt>
                <c:pt idx="5">
                  <c:v>657</c:v>
                </c:pt>
                <c:pt idx="6">
                  <c:v>576</c:v>
                </c:pt>
                <c:pt idx="7">
                  <c:v>587</c:v>
                </c:pt>
                <c:pt idx="8">
                  <c:v>522</c:v>
                </c:pt>
                <c:pt idx="9">
                  <c:v>460</c:v>
                </c:pt>
                <c:pt idx="10">
                  <c:v>477</c:v>
                </c:pt>
                <c:pt idx="11">
                  <c:v>495</c:v>
                </c:pt>
                <c:pt idx="12">
                  <c:v>537</c:v>
                </c:pt>
                <c:pt idx="13">
                  <c:v>508</c:v>
                </c:pt>
                <c:pt idx="14">
                  <c:v>481</c:v>
                </c:pt>
                <c:pt idx="15">
                  <c:v>499</c:v>
                </c:pt>
                <c:pt idx="16">
                  <c:v>464</c:v>
                </c:pt>
                <c:pt idx="17">
                  <c:v>490</c:v>
                </c:pt>
                <c:pt idx="18">
                  <c:v>422</c:v>
                </c:pt>
                <c:pt idx="19">
                  <c:v>391</c:v>
                </c:pt>
                <c:pt idx="20">
                  <c:v>362</c:v>
                </c:pt>
                <c:pt idx="21">
                  <c:v>377</c:v>
                </c:pt>
                <c:pt idx="22">
                  <c:v>335</c:v>
                </c:pt>
                <c:pt idx="23">
                  <c:v>324</c:v>
                </c:pt>
                <c:pt idx="24">
                  <c:v>269</c:v>
                </c:pt>
                <c:pt idx="25">
                  <c:v>303</c:v>
                </c:pt>
                <c:pt idx="26">
                  <c:v>264</c:v>
                </c:pt>
                <c:pt idx="27">
                  <c:v>178</c:v>
                </c:pt>
                <c:pt idx="28">
                  <c:v>179</c:v>
                </c:pt>
              </c:numCache>
            </c:numRef>
          </c:val>
          <c:extLst>
            <c:ext xmlns:c16="http://schemas.microsoft.com/office/drawing/2014/chart" uri="{C3380CC4-5D6E-409C-BE32-E72D297353CC}">
              <c16:uniqueId val="{00000001-B807-4E81-A436-3581F92D4609}"/>
            </c:ext>
          </c:extLst>
        </c:ser>
        <c:dLbls>
          <c:showLegendKey val="0"/>
          <c:showVal val="0"/>
          <c:showCatName val="0"/>
          <c:showSerName val="0"/>
          <c:showPercent val="0"/>
          <c:showBubbleSize val="0"/>
        </c:dLbls>
        <c:gapWidth val="10"/>
        <c:axId val="661322440"/>
        <c:axId val="661327688"/>
      </c:barChart>
      <c:lineChart>
        <c:grouping val="standard"/>
        <c:varyColors val="0"/>
        <c:ser>
          <c:idx val="1"/>
          <c:order val="1"/>
          <c:tx>
            <c:strRef>
              <c:f>Sheet1!$D$1</c:f>
              <c:strCache>
                <c:ptCount val="1"/>
                <c:pt idx="0">
                  <c:v> Percentage of cases</c:v>
                </c:pt>
              </c:strCache>
            </c:strRef>
          </c:tx>
          <c:spPr>
            <a:ln w="31750" cap="rnd">
              <a:solidFill>
                <a:schemeClr val="accent5"/>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Sheet1!$D$2:$D$30</c:f>
              <c:numCache>
                <c:formatCode>0.0</c:formatCode>
                <c:ptCount val="29"/>
                <c:pt idx="0">
                  <c:v>4.0549769506573332</c:v>
                </c:pt>
                <c:pt idx="1">
                  <c:v>4.9551947475822908</c:v>
                </c:pt>
                <c:pt idx="2">
                  <c:v>4.4227319928254509</c:v>
                </c:pt>
                <c:pt idx="3">
                  <c:v>3.9393481436703439</c:v>
                </c:pt>
                <c:pt idx="4">
                  <c:v>4.0376195881303714</c:v>
                </c:pt>
                <c:pt idx="5">
                  <c:v>3.8173261286386615</c:v>
                </c:pt>
                <c:pt idx="6">
                  <c:v>3.5008812982434816</c:v>
                </c:pt>
                <c:pt idx="7">
                  <c:v>3.8260982922695872</c:v>
                </c:pt>
                <c:pt idx="8">
                  <c:v>3.4760604648065527</c:v>
                </c:pt>
                <c:pt idx="9">
                  <c:v>3.2598681879384874</c:v>
                </c:pt>
                <c:pt idx="10">
                  <c:v>3.4262318632380406</c:v>
                </c:pt>
                <c:pt idx="11">
                  <c:v>3.6544850498338874</c:v>
                </c:pt>
                <c:pt idx="12">
                  <c:v>4.06725744149057</c:v>
                </c:pt>
                <c:pt idx="13">
                  <c:v>3.9331062248374113</c:v>
                </c:pt>
                <c:pt idx="14">
                  <c:v>3.8458463260574081</c:v>
                </c:pt>
                <c:pt idx="15">
                  <c:v>4.1029435948034862</c:v>
                </c:pt>
                <c:pt idx="16">
                  <c:v>4.2776804646446021</c:v>
                </c:pt>
                <c:pt idx="17">
                  <c:v>4.6939362007855161</c:v>
                </c:pt>
                <c:pt idx="18">
                  <c:v>4.2634875732471205</c:v>
                </c:pt>
                <c:pt idx="19">
                  <c:v>4.1441441441441444</c:v>
                </c:pt>
                <c:pt idx="20">
                  <c:v>3.9969084685878329</c:v>
                </c:pt>
                <c:pt idx="21">
                  <c:v>4.2245629762438366</c:v>
                </c:pt>
                <c:pt idx="22">
                  <c:v>3.6821279402066387</c:v>
                </c:pt>
                <c:pt idx="23">
                  <c:v>3.6597763470010167</c:v>
                </c:pt>
                <c:pt idx="24">
                  <c:v>3.1145073520898459</c:v>
                </c:pt>
                <c:pt idx="25">
                  <c:v>3.5130434782608697</c:v>
                </c:pt>
                <c:pt idx="26">
                  <c:v>3.0938708543302473</c:v>
                </c:pt>
                <c:pt idx="27">
                  <c:v>2.5970236358330903</c:v>
                </c:pt>
                <c:pt idx="28">
                  <c:v>2.3661599471249173</c:v>
                </c:pt>
              </c:numCache>
            </c:numRef>
          </c:val>
          <c:smooth val="0"/>
          <c:extLst>
            <c:ext xmlns:c16="http://schemas.microsoft.com/office/drawing/2014/chart" uri="{C3380CC4-5D6E-409C-BE32-E72D297353CC}">
              <c16:uniqueId val="{00000002-B807-4E81-A436-3581F92D4609}"/>
            </c:ext>
          </c:extLst>
        </c:ser>
        <c:dLbls>
          <c:showLegendKey val="0"/>
          <c:showVal val="0"/>
          <c:showCatName val="0"/>
          <c:showSerName val="0"/>
          <c:showPercent val="0"/>
          <c:showBubbleSize val="0"/>
        </c:dLbls>
        <c:marker val="1"/>
        <c:smooth val="0"/>
        <c:axId val="1300107519"/>
        <c:axId val="1300105439"/>
      </c:lineChart>
      <c:catAx>
        <c:axId val="6613224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61327688"/>
        <c:crosses val="autoZero"/>
        <c:auto val="0"/>
        <c:lblAlgn val="ctr"/>
        <c:lblOffset val="0"/>
        <c:tickLblSkip val="4"/>
        <c:noMultiLvlLbl val="1"/>
      </c:catAx>
      <c:valAx>
        <c:axId val="66132768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61322440"/>
        <c:crosses val="autoZero"/>
        <c:crossBetween val="between"/>
      </c:valAx>
      <c:valAx>
        <c:axId val="1300105439"/>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quot;%&quot;"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300107519"/>
        <c:crosses val="max"/>
        <c:crossBetween val="between"/>
      </c:valAx>
      <c:catAx>
        <c:axId val="1300107519"/>
        <c:scaling>
          <c:orientation val="minMax"/>
        </c:scaling>
        <c:delete val="1"/>
        <c:axPos val="b"/>
        <c:numFmt formatCode="General" sourceLinked="1"/>
        <c:majorTickMark val="out"/>
        <c:minorTickMark val="none"/>
        <c:tickLblPos val="nextTo"/>
        <c:crossAx val="1300105439"/>
        <c:crosses val="autoZero"/>
        <c:auto val="1"/>
        <c:lblAlgn val="ctr"/>
        <c:lblOffset val="100"/>
        <c:noMultiLvlLbl val="0"/>
      </c:catAx>
      <c:spPr>
        <a:noFill/>
        <a:ln>
          <a:noFill/>
        </a:ln>
        <a:effectLst/>
      </c:spPr>
    </c:plotArea>
    <c:legend>
      <c:legendPos val="t"/>
      <c:layout>
        <c:manualLayout>
          <c:xMode val="edge"/>
          <c:yMode val="edge"/>
          <c:x val="0.60258591454351651"/>
          <c:y val="5.0114929651306185E-2"/>
          <c:w val="0.30255974437442518"/>
          <c:h val="0.15909270935759284"/>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4845745726074E-2"/>
          <c:y val="0.11342206223688214"/>
          <c:w val="0.90495202781788509"/>
          <c:h val="0.76155375794880065"/>
        </c:manualLayout>
      </c:layout>
      <c:barChart>
        <c:barDir val="col"/>
        <c:grouping val="stacked"/>
        <c:varyColors val="0"/>
        <c:ser>
          <c:idx val="1"/>
          <c:order val="0"/>
          <c:tx>
            <c:strRef>
              <c:f>Sheet1!$B$1</c:f>
              <c:strCache>
                <c:ptCount val="1"/>
                <c:pt idx="0">
                  <c:v>Federal prison</c:v>
                </c:pt>
              </c:strCache>
            </c:strRef>
          </c:tx>
          <c:spPr>
            <a:solidFill>
              <a:srgbClr val="005DAA"/>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General</c:formatCode>
                <c:ptCount val="29"/>
                <c:pt idx="0">
                  <c:v>28</c:v>
                </c:pt>
                <c:pt idx="1">
                  <c:v>31</c:v>
                </c:pt>
                <c:pt idx="2">
                  <c:v>24</c:v>
                </c:pt>
                <c:pt idx="3">
                  <c:v>28</c:v>
                </c:pt>
                <c:pt idx="4">
                  <c:v>30</c:v>
                </c:pt>
                <c:pt idx="5">
                  <c:v>32</c:v>
                </c:pt>
                <c:pt idx="6">
                  <c:v>33</c:v>
                </c:pt>
                <c:pt idx="7">
                  <c:v>40</c:v>
                </c:pt>
                <c:pt idx="8">
                  <c:v>38</c:v>
                </c:pt>
                <c:pt idx="9">
                  <c:v>41</c:v>
                </c:pt>
                <c:pt idx="10">
                  <c:v>63</c:v>
                </c:pt>
                <c:pt idx="11">
                  <c:v>58</c:v>
                </c:pt>
                <c:pt idx="12">
                  <c:v>35</c:v>
                </c:pt>
                <c:pt idx="13">
                  <c:v>42</c:v>
                </c:pt>
                <c:pt idx="14">
                  <c:v>64</c:v>
                </c:pt>
                <c:pt idx="15">
                  <c:v>51</c:v>
                </c:pt>
                <c:pt idx="16">
                  <c:v>42</c:v>
                </c:pt>
                <c:pt idx="17">
                  <c:v>55</c:v>
                </c:pt>
                <c:pt idx="18">
                  <c:v>45</c:v>
                </c:pt>
                <c:pt idx="19">
                  <c:v>66</c:v>
                </c:pt>
                <c:pt idx="20">
                  <c:v>57</c:v>
                </c:pt>
                <c:pt idx="21">
                  <c:v>64</c:v>
                </c:pt>
                <c:pt idx="22">
                  <c:v>46</c:v>
                </c:pt>
                <c:pt idx="23">
                  <c:v>41</c:v>
                </c:pt>
                <c:pt idx="24">
                  <c:v>34</c:v>
                </c:pt>
                <c:pt idx="25">
                  <c:v>33</c:v>
                </c:pt>
                <c:pt idx="26">
                  <c:v>38</c:v>
                </c:pt>
                <c:pt idx="27">
                  <c:v>19</c:v>
                </c:pt>
                <c:pt idx="28">
                  <c:v>22</c:v>
                </c:pt>
              </c:numCache>
            </c:numRef>
          </c:val>
          <c:extLst>
            <c:ext xmlns:c16="http://schemas.microsoft.com/office/drawing/2014/chart" uri="{C3380CC4-5D6E-409C-BE32-E72D297353CC}">
              <c16:uniqueId val="{00000001-D72E-419B-9929-7C48AAFAD40D}"/>
            </c:ext>
          </c:extLst>
        </c:ser>
        <c:ser>
          <c:idx val="2"/>
          <c:order val="1"/>
          <c:tx>
            <c:strRef>
              <c:f>Sheet1!$C$1</c:f>
              <c:strCache>
                <c:ptCount val="1"/>
                <c:pt idx="0">
                  <c:v>State prison</c:v>
                </c:pt>
              </c:strCache>
            </c:strRef>
          </c:tx>
          <c:spPr>
            <a:solidFill>
              <a:srgbClr val="86B2D8"/>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General</c:formatCode>
                <c:ptCount val="29"/>
                <c:pt idx="0">
                  <c:v>457</c:v>
                </c:pt>
                <c:pt idx="1">
                  <c:v>470</c:v>
                </c:pt>
                <c:pt idx="2">
                  <c:v>331</c:v>
                </c:pt>
                <c:pt idx="3">
                  <c:v>295</c:v>
                </c:pt>
                <c:pt idx="4">
                  <c:v>220</c:v>
                </c:pt>
                <c:pt idx="5">
                  <c:v>187</c:v>
                </c:pt>
                <c:pt idx="6">
                  <c:v>163</c:v>
                </c:pt>
                <c:pt idx="7">
                  <c:v>174</c:v>
                </c:pt>
                <c:pt idx="8">
                  <c:v>141</c:v>
                </c:pt>
                <c:pt idx="9">
                  <c:v>122</c:v>
                </c:pt>
                <c:pt idx="10">
                  <c:v>84</c:v>
                </c:pt>
                <c:pt idx="11">
                  <c:v>130</c:v>
                </c:pt>
                <c:pt idx="12">
                  <c:v>134</c:v>
                </c:pt>
                <c:pt idx="13">
                  <c:v>109</c:v>
                </c:pt>
                <c:pt idx="14">
                  <c:v>103</c:v>
                </c:pt>
                <c:pt idx="15">
                  <c:v>107</c:v>
                </c:pt>
                <c:pt idx="16">
                  <c:v>99</c:v>
                </c:pt>
                <c:pt idx="17">
                  <c:v>116</c:v>
                </c:pt>
                <c:pt idx="18">
                  <c:v>107</c:v>
                </c:pt>
                <c:pt idx="19">
                  <c:v>78</c:v>
                </c:pt>
                <c:pt idx="20">
                  <c:v>46</c:v>
                </c:pt>
                <c:pt idx="21">
                  <c:v>74</c:v>
                </c:pt>
                <c:pt idx="22">
                  <c:v>67</c:v>
                </c:pt>
                <c:pt idx="23">
                  <c:v>58</c:v>
                </c:pt>
                <c:pt idx="24">
                  <c:v>41</c:v>
                </c:pt>
                <c:pt idx="25">
                  <c:v>54</c:v>
                </c:pt>
                <c:pt idx="26">
                  <c:v>41</c:v>
                </c:pt>
                <c:pt idx="27">
                  <c:v>47</c:v>
                </c:pt>
                <c:pt idx="28">
                  <c:v>50</c:v>
                </c:pt>
              </c:numCache>
            </c:numRef>
          </c:val>
          <c:extLst>
            <c:ext xmlns:c16="http://schemas.microsoft.com/office/drawing/2014/chart" uri="{C3380CC4-5D6E-409C-BE32-E72D297353CC}">
              <c16:uniqueId val="{00000002-D72E-419B-9929-7C48AAFAD40D}"/>
            </c:ext>
          </c:extLst>
        </c:ser>
        <c:ser>
          <c:idx val="3"/>
          <c:order val="2"/>
          <c:tx>
            <c:strRef>
              <c:f>Sheet1!$D$1</c:f>
              <c:strCache>
                <c:ptCount val="1"/>
                <c:pt idx="0">
                  <c:v>Local jail</c:v>
                </c:pt>
              </c:strCache>
            </c:strRef>
          </c:tx>
          <c:spPr>
            <a:solidFill>
              <a:srgbClr val="00788A"/>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General</c:formatCode>
                <c:ptCount val="29"/>
                <c:pt idx="0">
                  <c:v>410</c:v>
                </c:pt>
                <c:pt idx="1">
                  <c:v>571</c:v>
                </c:pt>
                <c:pt idx="2">
                  <c:v>540</c:v>
                </c:pt>
                <c:pt idx="3">
                  <c:v>409</c:v>
                </c:pt>
                <c:pt idx="4">
                  <c:v>446</c:v>
                </c:pt>
                <c:pt idx="5">
                  <c:v>383</c:v>
                </c:pt>
                <c:pt idx="6">
                  <c:v>343</c:v>
                </c:pt>
                <c:pt idx="7">
                  <c:v>327</c:v>
                </c:pt>
                <c:pt idx="8">
                  <c:v>283</c:v>
                </c:pt>
                <c:pt idx="9">
                  <c:v>242</c:v>
                </c:pt>
                <c:pt idx="10">
                  <c:v>255</c:v>
                </c:pt>
                <c:pt idx="11">
                  <c:v>242</c:v>
                </c:pt>
                <c:pt idx="12">
                  <c:v>277</c:v>
                </c:pt>
                <c:pt idx="13">
                  <c:v>249</c:v>
                </c:pt>
                <c:pt idx="14">
                  <c:v>216</c:v>
                </c:pt>
                <c:pt idx="15">
                  <c:v>218</c:v>
                </c:pt>
                <c:pt idx="16">
                  <c:v>219</c:v>
                </c:pt>
                <c:pt idx="17">
                  <c:v>202</c:v>
                </c:pt>
                <c:pt idx="18">
                  <c:v>198</c:v>
                </c:pt>
                <c:pt idx="19">
                  <c:v>180</c:v>
                </c:pt>
                <c:pt idx="20">
                  <c:v>180</c:v>
                </c:pt>
                <c:pt idx="21">
                  <c:v>116</c:v>
                </c:pt>
                <c:pt idx="22">
                  <c:v>92</c:v>
                </c:pt>
                <c:pt idx="23">
                  <c:v>103</c:v>
                </c:pt>
                <c:pt idx="24">
                  <c:v>92</c:v>
                </c:pt>
                <c:pt idx="25">
                  <c:v>80</c:v>
                </c:pt>
                <c:pt idx="26">
                  <c:v>72</c:v>
                </c:pt>
                <c:pt idx="27">
                  <c:v>41</c:v>
                </c:pt>
                <c:pt idx="28">
                  <c:v>56</c:v>
                </c:pt>
              </c:numCache>
            </c:numRef>
          </c:val>
          <c:extLst>
            <c:ext xmlns:c16="http://schemas.microsoft.com/office/drawing/2014/chart" uri="{C3380CC4-5D6E-409C-BE32-E72D297353CC}">
              <c16:uniqueId val="{00000003-D72E-419B-9929-7C48AAFAD40D}"/>
            </c:ext>
          </c:extLst>
        </c:ser>
        <c:ser>
          <c:idx val="4"/>
          <c:order val="3"/>
          <c:tx>
            <c:strRef>
              <c:f>Sheet1!$E$1</c:f>
              <c:strCache>
                <c:ptCount val="1"/>
                <c:pt idx="0">
                  <c:v>Juvenile correction facility</c:v>
                </c:pt>
              </c:strCache>
            </c:strRef>
          </c:tx>
          <c:spPr>
            <a:solidFill>
              <a:srgbClr val="FFC000"/>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Sheet1!$E$2:$E$30</c:f>
              <c:numCache>
                <c:formatCode>General</c:formatCode>
                <c:ptCount val="29"/>
                <c:pt idx="0">
                  <c:v>10</c:v>
                </c:pt>
                <c:pt idx="1">
                  <c:v>4</c:v>
                </c:pt>
                <c:pt idx="2">
                  <c:v>8</c:v>
                </c:pt>
                <c:pt idx="3">
                  <c:v>4</c:v>
                </c:pt>
                <c:pt idx="4">
                  <c:v>9</c:v>
                </c:pt>
                <c:pt idx="5">
                  <c:v>8</c:v>
                </c:pt>
                <c:pt idx="6">
                  <c:v>4</c:v>
                </c:pt>
                <c:pt idx="7">
                  <c:v>5</c:v>
                </c:pt>
                <c:pt idx="8">
                  <c:v>8</c:v>
                </c:pt>
                <c:pt idx="9">
                  <c:v>5</c:v>
                </c:pt>
                <c:pt idx="10">
                  <c:v>7</c:v>
                </c:pt>
                <c:pt idx="11">
                  <c:v>4</c:v>
                </c:pt>
                <c:pt idx="12">
                  <c:v>2</c:v>
                </c:pt>
                <c:pt idx="13">
                  <c:v>0</c:v>
                </c:pt>
                <c:pt idx="14">
                  <c:v>4</c:v>
                </c:pt>
                <c:pt idx="15">
                  <c:v>3</c:v>
                </c:pt>
                <c:pt idx="16">
                  <c:v>4</c:v>
                </c:pt>
                <c:pt idx="17">
                  <c:v>5</c:v>
                </c:pt>
                <c:pt idx="18">
                  <c:v>0</c:v>
                </c:pt>
                <c:pt idx="19">
                  <c:v>4</c:v>
                </c:pt>
                <c:pt idx="20">
                  <c:v>6</c:v>
                </c:pt>
                <c:pt idx="21">
                  <c:v>0</c:v>
                </c:pt>
                <c:pt idx="22">
                  <c:v>1</c:v>
                </c:pt>
                <c:pt idx="23">
                  <c:v>2</c:v>
                </c:pt>
                <c:pt idx="24">
                  <c:v>2</c:v>
                </c:pt>
                <c:pt idx="25">
                  <c:v>5</c:v>
                </c:pt>
                <c:pt idx="26">
                  <c:v>0</c:v>
                </c:pt>
                <c:pt idx="27">
                  <c:v>2</c:v>
                </c:pt>
                <c:pt idx="28">
                  <c:v>1</c:v>
                </c:pt>
              </c:numCache>
            </c:numRef>
          </c:val>
          <c:extLst>
            <c:ext xmlns:c16="http://schemas.microsoft.com/office/drawing/2014/chart" uri="{C3380CC4-5D6E-409C-BE32-E72D297353CC}">
              <c16:uniqueId val="{00000004-D72E-419B-9929-7C48AAFAD40D}"/>
            </c:ext>
          </c:extLst>
        </c:ser>
        <c:ser>
          <c:idx val="5"/>
          <c:order val="4"/>
          <c:tx>
            <c:strRef>
              <c:f>Sheet1!$F$1</c:f>
              <c:strCache>
                <c:ptCount val="1"/>
                <c:pt idx="0">
                  <c:v>Other*</c:v>
                </c:pt>
              </c:strCache>
            </c:strRef>
          </c:tx>
          <c:spPr>
            <a:solidFill>
              <a:schemeClr val="accent2"/>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Sheet1!$F$2:$F$30</c:f>
              <c:numCache>
                <c:formatCode>General</c:formatCode>
                <c:ptCount val="29"/>
                <c:pt idx="0">
                  <c:v>31</c:v>
                </c:pt>
                <c:pt idx="1">
                  <c:v>30</c:v>
                </c:pt>
                <c:pt idx="2">
                  <c:v>21</c:v>
                </c:pt>
                <c:pt idx="3">
                  <c:v>40</c:v>
                </c:pt>
                <c:pt idx="4">
                  <c:v>30</c:v>
                </c:pt>
                <c:pt idx="5">
                  <c:v>39</c:v>
                </c:pt>
                <c:pt idx="6">
                  <c:v>20</c:v>
                </c:pt>
                <c:pt idx="7">
                  <c:v>30</c:v>
                </c:pt>
                <c:pt idx="8">
                  <c:v>44</c:v>
                </c:pt>
                <c:pt idx="9">
                  <c:v>39</c:v>
                </c:pt>
                <c:pt idx="10">
                  <c:v>58</c:v>
                </c:pt>
                <c:pt idx="11">
                  <c:v>50</c:v>
                </c:pt>
                <c:pt idx="12">
                  <c:v>71</c:v>
                </c:pt>
                <c:pt idx="13">
                  <c:v>99</c:v>
                </c:pt>
                <c:pt idx="14">
                  <c:v>89</c:v>
                </c:pt>
                <c:pt idx="15">
                  <c:v>115</c:v>
                </c:pt>
                <c:pt idx="16">
                  <c:v>95</c:v>
                </c:pt>
                <c:pt idx="17">
                  <c:v>101</c:v>
                </c:pt>
                <c:pt idx="18">
                  <c:v>68</c:v>
                </c:pt>
                <c:pt idx="19">
                  <c:v>62</c:v>
                </c:pt>
                <c:pt idx="20">
                  <c:v>69</c:v>
                </c:pt>
                <c:pt idx="21">
                  <c:v>120</c:v>
                </c:pt>
                <c:pt idx="22">
                  <c:v>127</c:v>
                </c:pt>
                <c:pt idx="23">
                  <c:v>119</c:v>
                </c:pt>
                <c:pt idx="24">
                  <c:v>99</c:v>
                </c:pt>
                <c:pt idx="25">
                  <c:v>127</c:v>
                </c:pt>
                <c:pt idx="26">
                  <c:v>109</c:v>
                </c:pt>
                <c:pt idx="27">
                  <c:v>68</c:v>
                </c:pt>
                <c:pt idx="28">
                  <c:v>49</c:v>
                </c:pt>
              </c:numCache>
            </c:numRef>
          </c:val>
          <c:extLst>
            <c:ext xmlns:c16="http://schemas.microsoft.com/office/drawing/2014/chart" uri="{C3380CC4-5D6E-409C-BE32-E72D297353CC}">
              <c16:uniqueId val="{00000005-D72E-419B-9929-7C48AAFAD40D}"/>
            </c:ext>
          </c:extLst>
        </c:ser>
        <c:ser>
          <c:idx val="6"/>
          <c:order val="5"/>
          <c:tx>
            <c:strRef>
              <c:f>Sheet1!$G$1</c:f>
              <c:strCache>
                <c:ptCount val="1"/>
                <c:pt idx="0">
                  <c:v>Unknown</c:v>
                </c:pt>
              </c:strCache>
            </c:strRef>
          </c:tx>
          <c:spPr>
            <a:solidFill>
              <a:schemeClr val="bg1">
                <a:lumMod val="65000"/>
              </a:schemeClr>
            </a:solidFill>
            <a:ln>
              <a:noFill/>
            </a:ln>
            <a:effectLst/>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Sheet1!$G$2:$G$30</c:f>
              <c:numCache>
                <c:formatCode>General</c:formatCode>
                <c:ptCount val="29"/>
                <c:pt idx="0">
                  <c:v>14</c:v>
                </c:pt>
                <c:pt idx="1">
                  <c:v>11</c:v>
                </c:pt>
                <c:pt idx="2">
                  <c:v>13</c:v>
                </c:pt>
                <c:pt idx="3">
                  <c:v>6</c:v>
                </c:pt>
                <c:pt idx="4">
                  <c:v>12</c:v>
                </c:pt>
                <c:pt idx="5">
                  <c:v>8</c:v>
                </c:pt>
                <c:pt idx="6">
                  <c:v>13</c:v>
                </c:pt>
                <c:pt idx="7">
                  <c:v>11</c:v>
                </c:pt>
                <c:pt idx="8">
                  <c:v>8</c:v>
                </c:pt>
                <c:pt idx="9">
                  <c:v>11</c:v>
                </c:pt>
                <c:pt idx="10">
                  <c:v>10</c:v>
                </c:pt>
                <c:pt idx="11">
                  <c:v>11</c:v>
                </c:pt>
                <c:pt idx="12">
                  <c:v>18</c:v>
                </c:pt>
                <c:pt idx="13">
                  <c:v>9</c:v>
                </c:pt>
                <c:pt idx="14">
                  <c:v>5</c:v>
                </c:pt>
                <c:pt idx="15">
                  <c:v>5</c:v>
                </c:pt>
                <c:pt idx="16">
                  <c:v>5</c:v>
                </c:pt>
                <c:pt idx="17">
                  <c:v>11</c:v>
                </c:pt>
                <c:pt idx="18">
                  <c:v>4</c:v>
                </c:pt>
                <c:pt idx="19">
                  <c:v>1</c:v>
                </c:pt>
                <c:pt idx="20">
                  <c:v>4</c:v>
                </c:pt>
                <c:pt idx="21">
                  <c:v>3</c:v>
                </c:pt>
                <c:pt idx="22">
                  <c:v>2</c:v>
                </c:pt>
                <c:pt idx="23">
                  <c:v>1</c:v>
                </c:pt>
                <c:pt idx="24">
                  <c:v>1</c:v>
                </c:pt>
                <c:pt idx="25">
                  <c:v>4</c:v>
                </c:pt>
                <c:pt idx="26">
                  <c:v>4</c:v>
                </c:pt>
                <c:pt idx="27">
                  <c:v>1</c:v>
                </c:pt>
                <c:pt idx="28">
                  <c:v>1</c:v>
                </c:pt>
              </c:numCache>
            </c:numRef>
          </c:val>
          <c:extLst>
            <c:ext xmlns:c16="http://schemas.microsoft.com/office/drawing/2014/chart" uri="{C3380CC4-5D6E-409C-BE32-E72D297353CC}">
              <c16:uniqueId val="{00000001-721D-46F9-9135-183F4444B3E0}"/>
            </c:ext>
          </c:extLst>
        </c:ser>
        <c:dLbls>
          <c:showLegendKey val="0"/>
          <c:showVal val="0"/>
          <c:showCatName val="0"/>
          <c:showSerName val="0"/>
          <c:showPercent val="0"/>
          <c:showBubbleSize val="0"/>
        </c:dLbls>
        <c:gapWidth val="10"/>
        <c:overlap val="100"/>
        <c:axId val="556363864"/>
        <c:axId val="556364848"/>
      </c:barChart>
      <c:dateAx>
        <c:axId val="5563638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50018789144050102"/>
              <c:y val="0.9227203156251524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56364848"/>
        <c:crosses val="autoZero"/>
        <c:auto val="0"/>
        <c:lblOffset val="0"/>
        <c:baseTimeUnit val="days"/>
        <c:majorUnit val="4"/>
        <c:majorTimeUnit val="days"/>
      </c:dateAx>
      <c:valAx>
        <c:axId val="5563648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56363864"/>
        <c:crossesAt val="1993"/>
        <c:crossBetween val="between"/>
      </c:valAx>
      <c:spPr>
        <a:noFill/>
        <a:ln>
          <a:noFill/>
        </a:ln>
        <a:effectLst/>
      </c:spPr>
    </c:plotArea>
    <c:legend>
      <c:legendPos val="t"/>
      <c:layout>
        <c:manualLayout>
          <c:xMode val="edge"/>
          <c:yMode val="edge"/>
          <c:x val="0.68535383222124446"/>
          <c:y val="0.15979188130714844"/>
          <c:w val="0.29448142559917734"/>
          <c:h val="0.374828599073063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1259860594359"/>
          <c:y val="3.6531200533442269E-2"/>
          <c:w val="0.7124302141945299"/>
          <c:h val="0.9163254511519674"/>
        </c:manualLayout>
      </c:layout>
      <c:barChart>
        <c:barDir val="bar"/>
        <c:grouping val="clustered"/>
        <c:varyColors val="0"/>
        <c:ser>
          <c:idx val="0"/>
          <c:order val="0"/>
          <c:tx>
            <c:strRef>
              <c:f>Sheet1!$B$1</c:f>
              <c:strCache>
                <c:ptCount val="1"/>
                <c:pt idx="0">
                  <c:v>Series 1</c:v>
                </c:pt>
              </c:strCache>
            </c:strRef>
          </c:tx>
          <c:spPr>
            <a:solidFill>
              <a:srgbClr val="005DAA"/>
            </a:solidFill>
            <a:ln>
              <a:noFill/>
            </a:ln>
            <a:effectLst/>
          </c:spPr>
          <c:invertIfNegative val="0"/>
          <c:dLbls>
            <c:dLbl>
              <c:idx val="4"/>
              <c:layout>
                <c:manualLayout>
                  <c:x val="-3.5236523040540696E-3"/>
                  <c:y val="1.8172315721191269E-7"/>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86D-9C1E-D7E8AB894109}"/>
                </c:ext>
              </c:extLst>
            </c:dLbl>
            <c:dLbl>
              <c:idx val="5"/>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b="1">
                        <a:solidFill>
                          <a:schemeClr val="tx1">
                            <a:lumMod val="85000"/>
                            <a:lumOff val="15000"/>
                          </a:schemeClr>
                        </a:solidFill>
                      </a:rPr>
                      <a:t>&lt;1%</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67-4E2B-9A5E-93E96131D3E7}"/>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Unemployed</c:v>
                </c:pt>
                <c:pt idx="1">
                  <c:v>Retired</c:v>
                </c:pt>
                <c:pt idx="2">
                  <c:v>Not seeking employment</c:v>
                </c:pt>
                <c:pt idx="3">
                  <c:v>Healthcare worker</c:v>
                </c:pt>
                <c:pt idx="4">
                  <c:v>Migrant worker</c:v>
                </c:pt>
                <c:pt idx="5">
                  <c:v>Correctional employee</c:v>
                </c:pt>
                <c:pt idx="6">
                  <c:v>Other</c:v>
                </c:pt>
              </c:strCache>
            </c:strRef>
          </c:cat>
          <c:val>
            <c:numRef>
              <c:f>Sheet1!$B$2:$B$8</c:f>
              <c:numCache>
                <c:formatCode>General</c:formatCode>
                <c:ptCount val="7"/>
                <c:pt idx="0">
                  <c:v>21.4</c:v>
                </c:pt>
                <c:pt idx="1">
                  <c:v>20.100000000000001</c:v>
                </c:pt>
                <c:pt idx="2">
                  <c:v>15</c:v>
                </c:pt>
                <c:pt idx="3">
                  <c:v>4.2</c:v>
                </c:pt>
                <c:pt idx="4">
                  <c:v>1.4</c:v>
                </c:pt>
                <c:pt idx="5">
                  <c:v>0.1</c:v>
                </c:pt>
                <c:pt idx="6">
                  <c:v>37.799999999999997</c:v>
                </c:pt>
              </c:numCache>
            </c:numRef>
          </c:val>
          <c:extLst>
            <c:ext xmlns:c16="http://schemas.microsoft.com/office/drawing/2014/chart" uri="{C3380CC4-5D6E-409C-BE32-E72D297353CC}">
              <c16:uniqueId val="{00000000-6DB9-46B4-AA05-023F9DB64EC6}"/>
            </c:ext>
          </c:extLst>
        </c:ser>
        <c:dLbls>
          <c:showLegendKey val="0"/>
          <c:showVal val="0"/>
          <c:showCatName val="0"/>
          <c:showSerName val="0"/>
          <c:showPercent val="0"/>
          <c:showBubbleSize val="0"/>
        </c:dLbls>
        <c:gapWidth val="10"/>
        <c:axId val="546567631"/>
        <c:axId val="286271023"/>
      </c:barChart>
      <c:catAx>
        <c:axId val="546567631"/>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6271023"/>
        <c:crosses val="autoZero"/>
        <c:auto val="1"/>
        <c:lblAlgn val="ctr"/>
        <c:lblOffset val="0"/>
        <c:noMultiLvlLbl val="0"/>
      </c:catAx>
      <c:valAx>
        <c:axId val="286271023"/>
        <c:scaling>
          <c:orientation val="minMax"/>
        </c:scaling>
        <c:delete val="1"/>
        <c:axPos val="t"/>
        <c:majorGridlines>
          <c:spPr>
            <a:ln w="9525" cap="flat" cmpd="sng" algn="ctr">
              <a:noFill/>
              <a:round/>
            </a:ln>
            <a:effectLst/>
          </c:spPr>
        </c:majorGridlines>
        <c:numFmt formatCode="#,##0" sourceLinked="0"/>
        <c:majorTickMark val="out"/>
        <c:minorTickMark val="none"/>
        <c:tickLblPos val="nextTo"/>
        <c:crossAx val="54656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541271725784"/>
          <c:y val="2.8702989392478308E-2"/>
          <c:w val="0.69846589213482835"/>
          <c:h val="0.93541546948305698"/>
        </c:manualLayout>
      </c:layout>
      <c:barChart>
        <c:barDir val="bar"/>
        <c:grouping val="clustered"/>
        <c:varyColors val="0"/>
        <c:ser>
          <c:idx val="0"/>
          <c:order val="0"/>
          <c:tx>
            <c:v>Dead at diagnosis</c:v>
          </c:tx>
          <c:spPr>
            <a:solidFill>
              <a:schemeClr val="accent5"/>
            </a:solidFill>
            <a:ln>
              <a:solidFill>
                <a:schemeClr val="accent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0.00%</c:formatCode>
                <c:ptCount val="3"/>
                <c:pt idx="0">
                  <c:v>0.22624434389140272</c:v>
                </c:pt>
                <c:pt idx="1">
                  <c:v>0.48416289592760181</c:v>
                </c:pt>
                <c:pt idx="2">
                  <c:v>0.2895927601809955</c:v>
                </c:pt>
              </c:numCache>
            </c:numRef>
          </c:val>
          <c:extLst>
            <c:ext xmlns:c16="http://schemas.microsoft.com/office/drawing/2014/chart" uri="{C3380CC4-5D6E-409C-BE32-E72D297353CC}">
              <c16:uniqueId val="{00000000-AD1B-4E6C-AA8C-592C27B01485}"/>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r"/>
        <c:numFmt formatCode="General" sourceLinked="1"/>
        <c:majorTickMark val="none"/>
        <c:minorTickMark val="none"/>
        <c:tickLblPos val="nextTo"/>
        <c:crossAx val="163877888"/>
        <c:crosses val="autoZero"/>
        <c:auto val="1"/>
        <c:lblAlgn val="ctr"/>
        <c:lblOffset val="0"/>
        <c:noMultiLvlLbl val="0"/>
      </c:catAx>
      <c:valAx>
        <c:axId val="163877888"/>
        <c:scaling>
          <c:orientation val="maxMin"/>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5408812534795"/>
          <c:y val="2.8703104763816371E-2"/>
          <c:w val="0.69846589213482835"/>
          <c:h val="0.93541546948305698"/>
        </c:manualLayout>
      </c:layout>
      <c:barChart>
        <c:barDir val="bar"/>
        <c:grouping val="clustered"/>
        <c:varyColors val="0"/>
        <c:ser>
          <c:idx val="1"/>
          <c:order val="0"/>
          <c:tx>
            <c:v>Died after diagnosis</c:v>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Unknown cause of death</c:v>
                </c:pt>
                <c:pt idx="1">
                  <c:v>TB not cause of death</c:v>
                </c:pt>
                <c:pt idx="2">
                  <c:v>TB cause of death</c:v>
                </c:pt>
              </c:strCache>
            </c:strRef>
          </c:cat>
          <c:val>
            <c:numRef>
              <c:f>Sheet1!$E$2:$E$4</c:f>
              <c:numCache>
                <c:formatCode>0.00%</c:formatCode>
                <c:ptCount val="3"/>
                <c:pt idx="0">
                  <c:v>0.20864381520119224</c:v>
                </c:pt>
                <c:pt idx="1">
                  <c:v>0.42026825633383008</c:v>
                </c:pt>
                <c:pt idx="2">
                  <c:v>0.37108792846497762</c:v>
                </c:pt>
              </c:numCache>
            </c:numRef>
          </c:val>
          <c:extLst>
            <c:ext xmlns:c16="http://schemas.microsoft.com/office/drawing/2014/chart" uri="{C3380CC4-5D6E-409C-BE32-E72D297353CC}">
              <c16:uniqueId val="{00000001-A9B7-465E-A47D-B0E196D22019}"/>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0"/>
        <c:noMultiLvlLbl val="0"/>
      </c:catAx>
      <c:valAx>
        <c:axId val="163877888"/>
        <c:scaling>
          <c:orientation val="minMax"/>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1AFF-426C-B1FA-8A560F94C59D}"/>
              </c:ext>
            </c:extLst>
          </c:dPt>
          <c:dPt>
            <c:idx val="1"/>
            <c:bubble3D val="0"/>
            <c:spPr>
              <a:solidFill>
                <a:schemeClr val="accent1"/>
              </a:solidFill>
              <a:ln w="19050">
                <a:noFill/>
              </a:ln>
              <a:effectLst/>
            </c:spPr>
            <c:extLst>
              <c:ext xmlns:c16="http://schemas.microsoft.com/office/drawing/2014/chart" uri="{C3380CC4-5D6E-409C-BE32-E72D297353CC}">
                <c16:uniqueId val="{00000003-1AFF-426C-B1FA-8A560F94C59D}"/>
              </c:ext>
            </c:extLst>
          </c:dPt>
          <c:dPt>
            <c:idx val="2"/>
            <c:bubble3D val="0"/>
            <c:spPr>
              <a:solidFill>
                <a:schemeClr val="accent6"/>
              </a:solidFill>
              <a:ln w="19050">
                <a:noFill/>
              </a:ln>
              <a:effectLst/>
            </c:spPr>
            <c:extLst>
              <c:ext xmlns:c16="http://schemas.microsoft.com/office/drawing/2014/chart" uri="{C3380CC4-5D6E-409C-BE32-E72D297353CC}">
                <c16:uniqueId val="{00000005-1AFF-426C-B1FA-8A560F94C59D}"/>
              </c:ext>
            </c:extLst>
          </c:dPt>
          <c:dLbls>
            <c:dLbl>
              <c:idx val="0"/>
              <c:layout>
                <c:manualLayout>
                  <c:x val="0.32896706267582848"/>
                  <c:y val="-0.23223679976250217"/>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r>
                      <a:rPr lang="en-US" sz="2400" b="0" baseline="0">
                        <a:solidFill>
                          <a:schemeClr val="bg2"/>
                        </a:solidFill>
                        <a:latin typeface="Calibri" panose="020F0502020204030204" pitchFamily="34" charset="0"/>
                        <a:cs typeface="Calibri" panose="020F0502020204030204" pitchFamily="34" charset="0"/>
                      </a:rPr>
                      <a:t>Alive, 90%</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231834933663457"/>
                      <c:h val="0.21258477538374487"/>
                    </c:manualLayout>
                  </c15:layout>
                  <c15:showDataLabelsRange val="0"/>
                </c:ext>
                <c:ext xmlns:c16="http://schemas.microsoft.com/office/drawing/2014/chart" uri="{C3380CC4-5D6E-409C-BE32-E72D297353CC}">
                  <c16:uniqueId val="{00000001-1AFF-426C-B1FA-8A560F94C59D}"/>
                </c:ext>
              </c:extLst>
            </c:dLbl>
            <c:dLbl>
              <c:idx val="1"/>
              <c:layout>
                <c:manualLayout>
                  <c:x val="-1.6096782648064318E-2"/>
                  <c:y val="3.0628548144305122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r>
                      <a:rPr lang="en-US" sz="2400" b="0" baseline="0">
                        <a:solidFill>
                          <a:schemeClr val="bg2"/>
                        </a:solidFill>
                        <a:latin typeface="Calibri" panose="020F0502020204030204" pitchFamily="34" charset="0"/>
                        <a:cs typeface="Calibri" panose="020F0502020204030204" pitchFamily="34" charset="0"/>
                      </a:rPr>
                      <a:t> Dead, 10%</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522479600059369"/>
                      <c:h val="0.17156960235920743"/>
                    </c:manualLayout>
                  </c15:layout>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Alive</c:v>
                </c:pt>
                <c:pt idx="1">
                  <c:v>Died</c:v>
                </c:pt>
              </c:strCache>
            </c:strRef>
          </c:cat>
          <c:val>
            <c:numRef>
              <c:f>Sheet1!$B$2:$B$3</c:f>
              <c:numCache>
                <c:formatCode>0</c:formatCode>
                <c:ptCount val="2"/>
                <c:pt idx="0">
                  <c:v>89.975275342773656</c:v>
                </c:pt>
                <c:pt idx="1">
                  <c:v>10.024724657226344</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06279648283249E-2"/>
          <c:y val="8.0855183631163396E-2"/>
          <c:w val="0.83865007426397298"/>
          <c:h val="0.81242691885736507"/>
        </c:manualLayout>
      </c:layout>
      <c:barChart>
        <c:barDir val="col"/>
        <c:grouping val="stacked"/>
        <c:varyColors val="0"/>
        <c:ser>
          <c:idx val="0"/>
          <c:order val="0"/>
          <c:tx>
            <c:strRef>
              <c:f>Sheet1!$B$1</c:f>
              <c:strCache>
                <c:ptCount val="1"/>
                <c:pt idx="0">
                  <c:v> U.S.-born persons</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0-8380-4029-8AF3-58ABC10CFC9F}"/>
              </c:ext>
            </c:extLst>
          </c:dPt>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c:formatCode>
                <c:ptCount val="29"/>
                <c:pt idx="0">
                  <c:v>17423</c:v>
                </c:pt>
                <c:pt idx="1">
                  <c:v>16170</c:v>
                </c:pt>
                <c:pt idx="2">
                  <c:v>14652</c:v>
                </c:pt>
                <c:pt idx="3">
                  <c:v>13375</c:v>
                </c:pt>
                <c:pt idx="4">
                  <c:v>11920</c:v>
                </c:pt>
                <c:pt idx="5">
                  <c:v>10606</c:v>
                </c:pt>
                <c:pt idx="6">
                  <c:v>9776</c:v>
                </c:pt>
                <c:pt idx="7">
                  <c:v>8627</c:v>
                </c:pt>
                <c:pt idx="8">
                  <c:v>7838</c:v>
                </c:pt>
                <c:pt idx="9">
                  <c:v>7259</c:v>
                </c:pt>
                <c:pt idx="10">
                  <c:v>6832</c:v>
                </c:pt>
                <c:pt idx="11">
                  <c:v>6592</c:v>
                </c:pt>
                <c:pt idx="12">
                  <c:v>6286</c:v>
                </c:pt>
                <c:pt idx="13">
                  <c:v>5852</c:v>
                </c:pt>
                <c:pt idx="14">
                  <c:v>5426</c:v>
                </c:pt>
                <c:pt idx="15">
                  <c:v>5245</c:v>
                </c:pt>
                <c:pt idx="16">
                  <c:v>4485</c:v>
                </c:pt>
                <c:pt idx="17">
                  <c:v>4303</c:v>
                </c:pt>
                <c:pt idx="18">
                  <c:v>3915</c:v>
                </c:pt>
                <c:pt idx="19">
                  <c:v>3615</c:v>
                </c:pt>
                <c:pt idx="20">
                  <c:v>3319</c:v>
                </c:pt>
                <c:pt idx="21">
                  <c:v>3110</c:v>
                </c:pt>
                <c:pt idx="22">
                  <c:v>3126</c:v>
                </c:pt>
                <c:pt idx="23">
                  <c:v>2882</c:v>
                </c:pt>
                <c:pt idx="24">
                  <c:v>2661</c:v>
                </c:pt>
                <c:pt idx="25">
                  <c:v>2640</c:v>
                </c:pt>
                <c:pt idx="26">
                  <c:v>2520</c:v>
                </c:pt>
                <c:pt idx="27">
                  <c:v>2007</c:v>
                </c:pt>
                <c:pt idx="28">
                  <c:v>2223</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 Non-U.S.–born persons</c:v>
                </c:pt>
              </c:strCache>
            </c:strRef>
          </c:tx>
          <c:spPr>
            <a:solidFill>
              <a:srgbClr val="BBE0FF"/>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c:formatCode>
                <c:ptCount val="29"/>
                <c:pt idx="0">
                  <c:v>7416</c:v>
                </c:pt>
                <c:pt idx="1">
                  <c:v>7773</c:v>
                </c:pt>
                <c:pt idx="2">
                  <c:v>8022</c:v>
                </c:pt>
                <c:pt idx="3">
                  <c:v>7764</c:v>
                </c:pt>
                <c:pt idx="4">
                  <c:v>7759</c:v>
                </c:pt>
                <c:pt idx="5">
                  <c:v>7628</c:v>
                </c:pt>
                <c:pt idx="6">
                  <c:v>7625</c:v>
                </c:pt>
                <c:pt idx="7">
                  <c:v>7637</c:v>
                </c:pt>
                <c:pt idx="8">
                  <c:v>8042</c:v>
                </c:pt>
                <c:pt idx="9">
                  <c:v>7740</c:v>
                </c:pt>
                <c:pt idx="10">
                  <c:v>7954</c:v>
                </c:pt>
                <c:pt idx="11">
                  <c:v>7883</c:v>
                </c:pt>
                <c:pt idx="12">
                  <c:v>7737</c:v>
                </c:pt>
                <c:pt idx="13">
                  <c:v>7844</c:v>
                </c:pt>
                <c:pt idx="14">
                  <c:v>7788</c:v>
                </c:pt>
                <c:pt idx="15">
                  <c:v>7689</c:v>
                </c:pt>
                <c:pt idx="16">
                  <c:v>6992</c:v>
                </c:pt>
                <c:pt idx="17">
                  <c:v>6760</c:v>
                </c:pt>
                <c:pt idx="18">
                  <c:v>6554</c:v>
                </c:pt>
                <c:pt idx="19">
                  <c:v>6306</c:v>
                </c:pt>
                <c:pt idx="20">
                  <c:v>6211</c:v>
                </c:pt>
                <c:pt idx="21">
                  <c:v>6266</c:v>
                </c:pt>
                <c:pt idx="22">
                  <c:v>6407</c:v>
                </c:pt>
                <c:pt idx="23">
                  <c:v>6353</c:v>
                </c:pt>
                <c:pt idx="24">
                  <c:v>6402</c:v>
                </c:pt>
                <c:pt idx="25">
                  <c:v>6355</c:v>
                </c:pt>
                <c:pt idx="26">
                  <c:v>6371</c:v>
                </c:pt>
                <c:pt idx="27">
                  <c:v>5145</c:v>
                </c:pt>
                <c:pt idx="28">
                  <c:v>5626</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c:v>
                </c:pt>
              </c:strCache>
            </c:strRef>
          </c:tx>
          <c:spPr>
            <a:ln w="31750">
              <a:solidFill>
                <a:schemeClr val="accent2"/>
              </a:solidFill>
            </a:ln>
          </c:spPr>
          <c:marker>
            <c:symbol val="none"/>
          </c:marker>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c:formatCode>
                <c:ptCount val="29"/>
                <c:pt idx="0">
                  <c:v>7.3817200429999996</c:v>
                </c:pt>
                <c:pt idx="1">
                  <c:v>6.7884546209999996</c:v>
                </c:pt>
                <c:pt idx="2">
                  <c:v>6.0824265940000002</c:v>
                </c:pt>
                <c:pt idx="3">
                  <c:v>5.5695940330000004</c:v>
                </c:pt>
                <c:pt idx="4">
                  <c:v>4.93404153</c:v>
                </c:pt>
                <c:pt idx="5">
                  <c:v>4.3704462790000003</c:v>
                </c:pt>
                <c:pt idx="6">
                  <c:v>3.9936621529999998</c:v>
                </c:pt>
                <c:pt idx="7">
                  <c:v>3.5179749870000001</c:v>
                </c:pt>
                <c:pt idx="8">
                  <c:v>3.1671264849999998</c:v>
                </c:pt>
                <c:pt idx="9">
                  <c:v>2.9205596200000001</c:v>
                </c:pt>
                <c:pt idx="10">
                  <c:v>2.702260393</c:v>
                </c:pt>
                <c:pt idx="11">
                  <c:v>2.5909576580000002</c:v>
                </c:pt>
                <c:pt idx="12">
                  <c:v>2.4509273829999998</c:v>
                </c:pt>
                <c:pt idx="13">
                  <c:v>2.2716484760000002</c:v>
                </c:pt>
                <c:pt idx="14">
                  <c:v>2.088650801</c:v>
                </c:pt>
                <c:pt idx="15">
                  <c:v>2.007403096</c:v>
                </c:pt>
                <c:pt idx="16">
                  <c:v>1.697756166</c:v>
                </c:pt>
                <c:pt idx="17">
                  <c:v>1.61867929</c:v>
                </c:pt>
                <c:pt idx="18">
                  <c:v>1.4640033990000001</c:v>
                </c:pt>
                <c:pt idx="19">
                  <c:v>1.343066702</c:v>
                </c:pt>
                <c:pt idx="20">
                  <c:v>1.2234064739999999</c:v>
                </c:pt>
                <c:pt idx="21">
                  <c:v>1.139902373</c:v>
                </c:pt>
                <c:pt idx="22">
                  <c:v>1.1408923179999999</c:v>
                </c:pt>
                <c:pt idx="23">
                  <c:v>1.0455540270000001</c:v>
                </c:pt>
                <c:pt idx="24">
                  <c:v>0.961423154</c:v>
                </c:pt>
                <c:pt idx="25">
                  <c:v>0.94757166400000004</c:v>
                </c:pt>
                <c:pt idx="26">
                  <c:v>0.90212937000000004</c:v>
                </c:pt>
                <c:pt idx="27">
                  <c:v>0.714585574</c:v>
                </c:pt>
                <c:pt idx="28">
                  <c:v>0.79237661400000003</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 Non-U.S.–born rate</c:v>
                </c:pt>
              </c:strCache>
            </c:strRef>
          </c:tx>
          <c:spPr>
            <a:ln w="31750">
              <a:solidFill>
                <a:schemeClr val="accent6"/>
              </a:solidFill>
            </a:ln>
          </c:spPr>
          <c:marker>
            <c:symbol val="none"/>
          </c:marker>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Sheet1!$E$2:$E$30</c:f>
              <c:numCache>
                <c:formatCode>0.0</c:formatCode>
                <c:ptCount val="29"/>
                <c:pt idx="0">
                  <c:v>34.090282246999998</c:v>
                </c:pt>
                <c:pt idx="1">
                  <c:v>36.129081917000001</c:v>
                </c:pt>
                <c:pt idx="2">
                  <c:v>38.070607070999998</c:v>
                </c:pt>
                <c:pt idx="3">
                  <c:v>32.085237964000001</c:v>
                </c:pt>
                <c:pt idx="4">
                  <c:v>30.898382312999999</c:v>
                </c:pt>
                <c:pt idx="5">
                  <c:v>28.903867433999999</c:v>
                </c:pt>
                <c:pt idx="6">
                  <c:v>28.139210300999999</c:v>
                </c:pt>
                <c:pt idx="7">
                  <c:v>26.481546657999999</c:v>
                </c:pt>
                <c:pt idx="8">
                  <c:v>27.670134425000001</c:v>
                </c:pt>
                <c:pt idx="9">
                  <c:v>25.54346949</c:v>
                </c:pt>
                <c:pt idx="10">
                  <c:v>23.903349687999999</c:v>
                </c:pt>
                <c:pt idx="11">
                  <c:v>23.247140399999999</c:v>
                </c:pt>
                <c:pt idx="12">
                  <c:v>22.270694958</c:v>
                </c:pt>
                <c:pt idx="13">
                  <c:v>21.648822211999999</c:v>
                </c:pt>
                <c:pt idx="14">
                  <c:v>20.923737891999998</c:v>
                </c:pt>
                <c:pt idx="15">
                  <c:v>20.299745047999998</c:v>
                </c:pt>
                <c:pt idx="16">
                  <c:v>18.765813862000002</c:v>
                </c:pt>
                <c:pt idx="17">
                  <c:v>17.622890528999999</c:v>
                </c:pt>
                <c:pt idx="18">
                  <c:v>17.010201449</c:v>
                </c:pt>
                <c:pt idx="19">
                  <c:v>15.973561602</c:v>
                </c:pt>
                <c:pt idx="20">
                  <c:v>15.663358884000001</c:v>
                </c:pt>
                <c:pt idx="21">
                  <c:v>15.540058705</c:v>
                </c:pt>
                <c:pt idx="22">
                  <c:v>15.250693238</c:v>
                </c:pt>
                <c:pt idx="23">
                  <c:v>14.735369874</c:v>
                </c:pt>
                <c:pt idx="24">
                  <c:v>14.732574094</c:v>
                </c:pt>
                <c:pt idx="25">
                  <c:v>14.329090989999999</c:v>
                </c:pt>
                <c:pt idx="26">
                  <c:v>14.234695747</c:v>
                </c:pt>
                <c:pt idx="27">
                  <c:v>11.703133205</c:v>
                </c:pt>
                <c:pt idx="28">
                  <c:v>12.535399246000001</c:v>
                </c:pt>
              </c:numCache>
            </c:numRef>
          </c:val>
          <c:smooth val="0"/>
          <c:extLst>
            <c:ext xmlns:c16="http://schemas.microsoft.com/office/drawing/2014/chart" uri="{C3380CC4-5D6E-409C-BE32-E72D297353CC}">
              <c16:uniqueId val="{00000000-3797-4CD2-AE0C-1805863780F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tickLblSkip val="4"/>
        <c:noMultiLvlLbl val="0"/>
      </c:catAx>
      <c:valAx>
        <c:axId val="281769984"/>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61508483884054022"/>
          <c:y val="0.10807890676902726"/>
          <c:w val="0.30084891865194474"/>
          <c:h val="0.29654253950653997"/>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213577476293"/>
          <c:y val="0.15187662747830452"/>
          <c:w val="0.62700692196887342"/>
          <c:h val="0.84812338429333989"/>
        </c:manualLayout>
      </c:layout>
      <c:pieChart>
        <c:varyColors val="1"/>
        <c:ser>
          <c:idx val="0"/>
          <c:order val="0"/>
          <c:tx>
            <c:strRef>
              <c:f>Sheet1!$B$1</c:f>
              <c:strCache>
                <c:ptCount val="1"/>
                <c:pt idx="0">
                  <c:v>Column1</c:v>
                </c:pt>
              </c:strCache>
            </c:strRef>
          </c:tx>
          <c:spPr>
            <a:ln w="12700">
              <a:noFill/>
            </a:ln>
          </c:spPr>
          <c:dPt>
            <c:idx val="0"/>
            <c:bubble3D val="0"/>
            <c:spPr>
              <a:solidFill>
                <a:srgbClr val="9A4E9E"/>
              </a:solidFill>
              <a:ln w="12700">
                <a:noFill/>
              </a:ln>
              <a:effectLst/>
            </c:spPr>
            <c:extLst>
              <c:ext xmlns:c16="http://schemas.microsoft.com/office/drawing/2014/chart" uri="{C3380CC4-5D6E-409C-BE32-E72D297353CC}">
                <c16:uniqueId val="{00000001-1AFF-426C-B1FA-8A560F94C59D}"/>
              </c:ext>
            </c:extLst>
          </c:dPt>
          <c:dPt>
            <c:idx val="1"/>
            <c:bubble3D val="0"/>
            <c:spPr>
              <a:solidFill>
                <a:schemeClr val="accent5"/>
              </a:solidFill>
              <a:ln w="12700">
                <a:noFill/>
              </a:ln>
              <a:effectLst/>
            </c:spPr>
            <c:extLst>
              <c:ext xmlns:c16="http://schemas.microsoft.com/office/drawing/2014/chart" uri="{C3380CC4-5D6E-409C-BE32-E72D297353CC}">
                <c16:uniqueId val="{00000003-1AFF-426C-B1FA-8A560F94C59D}"/>
              </c:ext>
            </c:extLst>
          </c:dPt>
          <c:dPt>
            <c:idx val="2"/>
            <c:bubble3D val="0"/>
            <c:spPr>
              <a:solidFill>
                <a:schemeClr val="accent1"/>
              </a:solidFill>
              <a:ln w="12700">
                <a:noFill/>
              </a:ln>
              <a:effectLst/>
            </c:spPr>
            <c:extLst>
              <c:ext xmlns:c16="http://schemas.microsoft.com/office/drawing/2014/chart" uri="{C3380CC4-5D6E-409C-BE32-E72D297353CC}">
                <c16:uniqueId val="{00000005-7BAB-4C65-A3E5-ED2ACD4CCAB0}"/>
              </c:ext>
            </c:extLst>
          </c:dPt>
          <c:dLbls>
            <c:dLbl>
              <c:idx val="0"/>
              <c:showLegendKey val="0"/>
              <c:showVal val="1"/>
              <c:showCatName val="1"/>
              <c:showSerName val="0"/>
              <c:showPercent val="0"/>
              <c:showBubbleSize val="0"/>
              <c:extLst>
                <c:ext xmlns:c15="http://schemas.microsoft.com/office/drawing/2012/chart" uri="{CE6537A1-D6FC-4f65-9D91-7224C49458BB}">
                  <c15:layout>
                    <c:manualLayout>
                      <c:w val="0.30250302153948"/>
                      <c:h val="0.14993687317681825"/>
                    </c:manualLayout>
                  </c15:layout>
                </c:ext>
                <c:ext xmlns:c16="http://schemas.microsoft.com/office/drawing/2014/chart" uri="{C3380CC4-5D6E-409C-BE32-E72D297353CC}">
                  <c16:uniqueId val="{00000001-1AFF-426C-B1FA-8A560F94C59D}"/>
                </c:ext>
              </c:extLst>
            </c:dLbl>
            <c:dLbl>
              <c:idx val="1"/>
              <c:layout>
                <c:manualLayout>
                  <c:x val="-4.7374754810062245E-2"/>
                  <c:y val="-0.20855691342550209"/>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935772522327357"/>
                      <c:h val="0.17281880562950538"/>
                    </c:manualLayout>
                  </c15:layout>
                </c:ext>
                <c:ext xmlns:c16="http://schemas.microsoft.com/office/drawing/2014/chart" uri="{C3380CC4-5D6E-409C-BE32-E72D297353CC}">
                  <c16:uniqueId val="{00000003-1AFF-426C-B1FA-8A560F94C59D}"/>
                </c:ext>
              </c:extLst>
            </c:dLbl>
            <c:dLbl>
              <c:idx val="2"/>
              <c:layout>
                <c:manualLayout>
                  <c:x val="-0.18698664800560599"/>
                  <c:y val="-7.4118305944238638E-3"/>
                </c:manualLayout>
              </c:layout>
              <c:tx>
                <c:rich>
                  <a:bodyPr/>
                  <a:lstStyle/>
                  <a:p>
                    <a:fld id="{4EAE8083-FB1A-4E38-B538-5638D9D83246}" type="CATEGORYNAME">
                      <a:rPr lang="en-US" sz="2200" smtClean="0"/>
                      <a:pPr/>
                      <a:t>[CATEGORY NAME]</a:t>
                    </a:fld>
                    <a:r>
                      <a:rPr lang="en-US" sz="2200" baseline="0" dirty="0"/>
                      <a:t>, </a:t>
                    </a:r>
                    <a:fld id="{252A2052-7868-48A3-8C4C-2D62B457C69F}" type="VALUE">
                      <a:rPr lang="en-US" sz="2200" baseline="0"/>
                      <a:pPr/>
                      <a:t>[VALUE]</a:t>
                    </a:fld>
                    <a:endParaRPr lang="en-US" sz="2200" baseline="0" dirty="0"/>
                  </a:p>
                </c:rich>
              </c:tx>
              <c:showLegendKey val="0"/>
              <c:showVal val="1"/>
              <c:showCatName val="1"/>
              <c:showSerName val="0"/>
              <c:showPercent val="0"/>
              <c:showBubbleSize val="0"/>
              <c:extLst>
                <c:ext xmlns:c15="http://schemas.microsoft.com/office/drawing/2012/chart" uri="{CE6537A1-D6FC-4f65-9D91-7224C49458BB}">
                  <c15:layout>
                    <c:manualLayout>
                      <c:w val="0.27566022468563189"/>
                      <c:h val="0.21890792966588959"/>
                    </c:manualLayout>
                  </c15:layout>
                  <c15:dlblFieldTable/>
                  <c15:showDataLabelsRange val="0"/>
                </c:ext>
                <c:ext xmlns:c16="http://schemas.microsoft.com/office/drawing/2014/chart" uri="{C3380CC4-5D6E-409C-BE32-E72D297353CC}">
                  <c16:uniqueId val="{00000005-7BAB-4C65-A3E5-ED2ACD4CCAB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Sheet1!$A$2:$A$4</c:f>
              <c:strCache>
                <c:ptCount val="3"/>
                <c:pt idx="0">
                  <c:v>Documented</c:v>
                </c:pt>
                <c:pt idx="1">
                  <c:v>Culture conversion unknown</c:v>
                </c:pt>
                <c:pt idx="2">
                  <c:v>Not documented</c:v>
                </c:pt>
              </c:strCache>
            </c:strRef>
          </c:cat>
          <c:val>
            <c:numRef>
              <c:f>Sheet1!$B$2:$B$4</c:f>
              <c:numCache>
                <c:formatCode>0</c:formatCode>
                <c:ptCount val="3"/>
                <c:pt idx="0">
                  <c:v>87.061620765000001</c:v>
                </c:pt>
                <c:pt idx="1">
                  <c:v>0.81236377999999998</c:v>
                </c:pt>
                <c:pt idx="2">
                  <c:v>12.126015454999999</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1"/>
        </c:dLbls>
        <c:firstSliceAng val="11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19127338140538"/>
          <c:y val="3.9372690275487144E-3"/>
          <c:w val="0.63983989631740279"/>
          <c:h val="0.99287854528391595"/>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Pt>
            <c:idx val="6"/>
            <c:invertIfNegative val="0"/>
            <c:bubble3D val="0"/>
            <c:spPr>
              <a:solidFill>
                <a:srgbClr val="00788A"/>
              </a:solidFill>
              <a:ln>
                <a:solidFill>
                  <a:schemeClr val="bg2"/>
                </a:solidFill>
              </a:ln>
              <a:effectLst/>
            </c:spPr>
            <c:extLst>
              <c:ext xmlns:c16="http://schemas.microsoft.com/office/drawing/2014/chart" uri="{C3380CC4-5D6E-409C-BE32-E72D297353CC}">
                <c16:uniqueId val="{00000001-9044-49B8-AC18-7DA9306F7E04}"/>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4D6-42AB-B5DD-97B2F3C7431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3-43D2-90C4-A7EF1A80226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3-4A8A-BC8C-20EFF1AFEDD5}"/>
                </c:ext>
              </c:extLst>
            </c:dLbl>
            <c:dLbl>
              <c:idx val="3"/>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D43-4A8A-BC8C-20EFF1AFEDD5}"/>
                </c:ext>
              </c:extLst>
            </c:dLbl>
            <c:dLbl>
              <c:idx val="4"/>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044-49B8-AC18-7DA9306F7E04}"/>
                </c:ext>
              </c:extLst>
            </c:dLbl>
            <c:dLbl>
              <c:idx val="5"/>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044-49B8-AC18-7DA9306F7E04}"/>
                </c:ext>
              </c:extLst>
            </c:dLbl>
            <c:dLbl>
              <c:idx val="6"/>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044-49B8-AC18-7DA9306F7E0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Unknown</c:v>
                </c:pt>
                <c:pt idx="1">
                  <c:v>Refused</c:v>
                </c:pt>
                <c:pt idx="2">
                  <c:v>Lost to follow-up</c:v>
                </c:pt>
                <c:pt idx="3">
                  <c:v>Could not produce</c:v>
                </c:pt>
                <c:pt idx="4">
                  <c:v>Other</c:v>
                </c:pt>
                <c:pt idx="5">
                  <c:v>Sputum not collected</c:v>
                </c:pt>
                <c:pt idx="6">
                  <c:v>Died</c:v>
                </c:pt>
              </c:strCache>
            </c:strRef>
          </c:cat>
          <c:val>
            <c:numRef>
              <c:f>Sheet1!$B$2:$B$8</c:f>
              <c:numCache>
                <c:formatCode>0</c:formatCode>
                <c:ptCount val="7"/>
                <c:pt idx="0">
                  <c:v>7.5163398690000003</c:v>
                </c:pt>
                <c:pt idx="1">
                  <c:v>1.3071895419999999</c:v>
                </c:pt>
                <c:pt idx="2">
                  <c:v>4.0849673199999996</c:v>
                </c:pt>
                <c:pt idx="3">
                  <c:v>9.9673202609999993</c:v>
                </c:pt>
                <c:pt idx="4">
                  <c:v>15.196078431</c:v>
                </c:pt>
                <c:pt idx="5">
                  <c:v>21.078431373000001</c:v>
                </c:pt>
                <c:pt idx="6">
                  <c:v>40.849673203000002</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0"/>
        <c:noMultiLvlLbl val="0"/>
      </c:catAx>
      <c:valAx>
        <c:axId val="1948667327"/>
        <c:scaling>
          <c:orientation val="minMax"/>
          <c:max val="42"/>
          <c:min val="0"/>
        </c:scaling>
        <c:delete val="1"/>
        <c:axPos val="b"/>
        <c:numFmt formatCode="0&quot;%&quot;" sourceLinked="0"/>
        <c:majorTickMark val="out"/>
        <c:minorTickMark val="none"/>
        <c:tickLblPos val="nextTo"/>
        <c:crossAx val="152809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solidFill>
        <a:srgbClr val="00788A"/>
      </a:solidFill>
      <a:prstDash val="sysDash"/>
    </a:ln>
    <a:effectLst/>
  </c:spPr>
  <c:txPr>
    <a:bodyPr/>
    <a:lstStyle/>
    <a:p>
      <a:pPr>
        <a:defRPr>
          <a:solidFill>
            <a:srgbClr val="000000"/>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2425634295713"/>
          <c:y val="3.8614649486290537E-2"/>
          <c:w val="0.86677757728200644"/>
          <c:h val="0.83687394568855067"/>
        </c:manualLayout>
      </c:layout>
      <c:barChart>
        <c:barDir val="col"/>
        <c:grouping val="clustered"/>
        <c:varyColors val="0"/>
        <c:ser>
          <c:idx val="0"/>
          <c:order val="0"/>
          <c:tx>
            <c:strRef>
              <c:f>Sheet1!$B$1</c:f>
              <c:strCache>
                <c:ptCount val="1"/>
                <c:pt idx="0">
                  <c:v>Coverage (%)</c:v>
                </c:pt>
              </c:strCache>
            </c:strRef>
          </c:tx>
          <c:spPr>
            <a:solidFill>
              <a:srgbClr val="005DAA"/>
            </a:solidFill>
            <a:ln>
              <a:noFill/>
            </a:ln>
            <a:effectLst/>
          </c:spPr>
          <c:invertIfNegative val="0"/>
          <c:dLbls>
            <c:delete val="1"/>
          </c:dLbls>
          <c:cat>
            <c:numRef>
              <c:f>Sheet1!$A$2:$A$19</c:f>
              <c:numCache>
                <c:formatCode>General</c:formatCode>
                <c:ptCount val="18"/>
                <c:pt idx="1">
                  <c:v>2005</c:v>
                </c:pt>
                <c:pt idx="3">
                  <c:v>2007</c:v>
                </c:pt>
                <c:pt idx="5">
                  <c:v>2009</c:v>
                </c:pt>
                <c:pt idx="7">
                  <c:v>2011</c:v>
                </c:pt>
                <c:pt idx="9">
                  <c:v>2013</c:v>
                </c:pt>
                <c:pt idx="11">
                  <c:v>2015</c:v>
                </c:pt>
                <c:pt idx="13">
                  <c:v>2017</c:v>
                </c:pt>
                <c:pt idx="15">
                  <c:v>2019</c:v>
                </c:pt>
                <c:pt idx="17">
                  <c:v>2021</c:v>
                </c:pt>
              </c:numCache>
            </c:numRef>
          </c:cat>
          <c:val>
            <c:numRef>
              <c:f>Sheet1!$B$2:$B$19</c:f>
              <c:numCache>
                <c:formatCode>0.0</c:formatCode>
                <c:ptCount val="18"/>
                <c:pt idx="0">
                  <c:v>52.6</c:v>
                </c:pt>
                <c:pt idx="1">
                  <c:v>68.400000000000006</c:v>
                </c:pt>
                <c:pt idx="2">
                  <c:v>70</c:v>
                </c:pt>
                <c:pt idx="3">
                  <c:v>80.7</c:v>
                </c:pt>
                <c:pt idx="4">
                  <c:v>81.099999999999994</c:v>
                </c:pt>
                <c:pt idx="5">
                  <c:v>86.9</c:v>
                </c:pt>
                <c:pt idx="6">
                  <c:v>91.6</c:v>
                </c:pt>
                <c:pt idx="7">
                  <c:v>94.2</c:v>
                </c:pt>
                <c:pt idx="8">
                  <c:v>94.9</c:v>
                </c:pt>
                <c:pt idx="9">
                  <c:v>95.8</c:v>
                </c:pt>
                <c:pt idx="10">
                  <c:v>96.6</c:v>
                </c:pt>
                <c:pt idx="11">
                  <c:v>97.1</c:v>
                </c:pt>
                <c:pt idx="12">
                  <c:v>97.4</c:v>
                </c:pt>
                <c:pt idx="13">
                  <c:v>97.4</c:v>
                </c:pt>
                <c:pt idx="14">
                  <c:v>97.9</c:v>
                </c:pt>
                <c:pt idx="15">
                  <c:v>98.1</c:v>
                </c:pt>
                <c:pt idx="16">
                  <c:v>98.1</c:v>
                </c:pt>
                <c:pt idx="17">
                  <c:v>97.3</c:v>
                </c:pt>
              </c:numCache>
            </c:numRef>
          </c:val>
          <c:extLst>
            <c:ext xmlns:c16="http://schemas.microsoft.com/office/drawing/2014/chart" uri="{C3380CC4-5D6E-409C-BE32-E72D297353CC}">
              <c16:uniqueId val="{00000000-5920-4697-A79F-380608AD15E4}"/>
            </c:ext>
          </c:extLst>
        </c:ser>
        <c:dLbls>
          <c:showLegendKey val="0"/>
          <c:showVal val="1"/>
          <c:showCatName val="0"/>
          <c:showSerName val="0"/>
          <c:showPercent val="0"/>
          <c:showBubbleSize val="0"/>
        </c:dLbls>
        <c:gapWidth val="10"/>
        <c:overlap val="-27"/>
        <c:axId val="112070464"/>
        <c:axId val="112070792"/>
      </c:barChart>
      <c:catAx>
        <c:axId val="1120704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baseline="0">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12070792"/>
        <c:crosses val="autoZero"/>
        <c:auto val="1"/>
        <c:lblAlgn val="ctr"/>
        <c:lblOffset val="0"/>
        <c:noMultiLvlLbl val="0"/>
      </c:catAx>
      <c:valAx>
        <c:axId val="112070792"/>
        <c:scaling>
          <c:orientation val="minMax"/>
          <c:max val="100"/>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rPr>
                  <a:t>Percentage of culture confirmed </a:t>
                </a:r>
              </a:p>
              <a:p>
                <a:pPr>
                  <a:defRPr sz="2000" b="1">
                    <a:solidFill>
                      <a:schemeClr val="tx1">
                        <a:lumMod val="85000"/>
                        <a:lumOff val="15000"/>
                      </a:schemeClr>
                    </a:solidFill>
                  </a:defRPr>
                </a:pPr>
                <a:r>
                  <a:rPr lang="en-US" sz="2000" b="1">
                    <a:solidFill>
                      <a:schemeClr val="tx1">
                        <a:lumMod val="85000"/>
                        <a:lumOff val="15000"/>
                      </a:schemeClr>
                    </a:solidFill>
                    <a:effectLst/>
                  </a:rPr>
                  <a:t>TB cases genotyped</a:t>
                </a:r>
                <a:endParaRPr lang="en-US" sz="2000">
                  <a:solidFill>
                    <a:schemeClr val="tx1">
                      <a:lumMod val="85000"/>
                      <a:lumOff val="15000"/>
                    </a:schemeClr>
                  </a:solidFill>
                  <a:effectLst/>
                </a:endParaRPr>
              </a:p>
            </c:rich>
          </c:tx>
          <c:layout>
            <c:manualLayout>
              <c:xMode val="edge"/>
              <c:yMode val="edge"/>
              <c:x val="7.2262321376494604E-3"/>
              <c:y val="0.1281051003441928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12070464"/>
        <c:crossesAt val="1"/>
        <c:crossBetween val="between"/>
        <c:majorUnit val="2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E-4753-B90B-5F567EF3AE23}"/>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1E-4753-B90B-5F567EF3AE23}"/>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1E-4753-B90B-5F567EF3AE23}"/>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03E-4E09-8F0D-39964941B1D5}"/>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03E-4E09-8F0D-39964941B1D5}"/>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03E-4E09-8F0D-39964941B1D5}"/>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03E-4E09-8F0D-39964941B1D5}"/>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03E-4E09-8F0D-39964941B1D5}"/>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03E-4E09-8F0D-39964941B1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836</c:v>
                </c:pt>
                <c:pt idx="1">
                  <c:v>206</c:v>
                </c:pt>
                <c:pt idx="2">
                  <c:v>95</c:v>
                </c:pt>
                <c:pt idx="3">
                  <c:v>30</c:v>
                </c:pt>
                <c:pt idx="4">
                  <c:v>18</c:v>
                </c:pt>
                <c:pt idx="5">
                  <c:v>12</c:v>
                </c:pt>
                <c:pt idx="6">
                  <c:v>11</c:v>
                </c:pt>
                <c:pt idx="7">
                  <c:v>4</c:v>
                </c:pt>
                <c:pt idx="8">
                  <c:v>29</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41409609452991"/>
          <c:y val="0.10921225635015314"/>
          <c:w val="0.38753409688504259"/>
          <c:h val="0.76545482415509802"/>
        </c:manualLayout>
      </c:layout>
      <c:pieChart>
        <c:varyColors val="1"/>
        <c:ser>
          <c:idx val="0"/>
          <c:order val="0"/>
          <c:tx>
            <c:strRef>
              <c:f>Sheet1!$B$1</c:f>
              <c:strCache>
                <c:ptCount val="1"/>
                <c:pt idx="0">
                  <c:v>Number</c:v>
                </c:pt>
              </c:strCache>
            </c:strRef>
          </c:tx>
          <c:spPr>
            <a:ln>
              <a:noFill/>
            </a:ln>
          </c:spPr>
          <c:dPt>
            <c:idx val="0"/>
            <c:bubble3D val="0"/>
            <c:spPr>
              <a:solidFill>
                <a:srgbClr val="005DAA"/>
              </a:solidFill>
              <a:ln w="19050">
                <a:no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no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noFill/>
              </a:ln>
              <a:effectLst/>
            </c:spPr>
            <c:extLst>
              <c:ext xmlns:c16="http://schemas.microsoft.com/office/drawing/2014/chart" uri="{C3380CC4-5D6E-409C-BE32-E72D297353CC}">
                <c16:uniqueId val="{00000004-4EDB-40BC-AA0A-3CA10267C457}"/>
              </c:ext>
            </c:extLst>
          </c:dPt>
          <c:dLbls>
            <c:dLbl>
              <c:idx val="0"/>
              <c:layout>
                <c:manualLayout>
                  <c:x val="-1.4811990535056588E-3"/>
                  <c:y val="-1.8137174161619848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08718FD-09B4-4B49-94E0-AEC4403E38E9}"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r>
                      <a:rPr lang="en-US" sz="2400" b="0" baseline="0">
                        <a:solidFill>
                          <a:schemeClr val="tx1">
                            <a:lumMod val="85000"/>
                            <a:lumOff val="15000"/>
                          </a:schemeClr>
                        </a:solidFill>
                      </a:rPr>
                      <a:t>5%</a:t>
                    </a: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90695231810616"/>
                      <c:h val="0.11440529586443865"/>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2.1250330786180228E-3"/>
                  <c:y val="6.3346817997027571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387F7AA-18E0-48C3-8BF8-BFF6437775B1}"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DCBD131F-2500-40F2-A4C7-B5B1BFBC1712}"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316214234723463"/>
                      <c:h val="0.18372833654978585"/>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0.18146156156141685"/>
                  <c:y val="-0.25206244900407404"/>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26DB2CA-DB45-4916-910F-D5ECA0AB257F}"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CB814C0D-FF9D-412D-95D4-55534AB8AC88}"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56</c:v>
                </c:pt>
                <c:pt idx="1">
                  <c:v>279</c:v>
                </c:pt>
                <c:pt idx="2">
                  <c:v>906</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0.0%</c:formatCode>
                <c:ptCount val="3"/>
                <c:pt idx="0">
                  <c:v>4.5124899274778404E-2</c:v>
                </c:pt>
                <c:pt idx="1">
                  <c:v>0.22481869460112813</c:v>
                </c:pt>
                <c:pt idx="2">
                  <c:v>0.7300564061240935</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explosion val="5"/>
          <c:dPt>
            <c:idx val="0"/>
            <c:bubble3D val="0"/>
            <c:spPr>
              <a:solidFill>
                <a:srgbClr val="005DAA"/>
              </a:solidFill>
              <a:ln w="19050">
                <a:solidFill>
                  <a:schemeClr val="lt1"/>
                </a:solidFill>
              </a:ln>
              <a:effectLst/>
            </c:spPr>
            <c:extLst>
              <c:ext xmlns:c16="http://schemas.microsoft.com/office/drawing/2014/chart" uri="{C3380CC4-5D6E-409C-BE32-E72D297353CC}">
                <c16:uniqueId val="{00000002-017C-417E-B498-E8B4EE6A1F3B}"/>
              </c:ext>
            </c:extLst>
          </c:dPt>
          <c:dPt>
            <c:idx val="1"/>
            <c:bubble3D val="0"/>
            <c:spPr>
              <a:solidFill>
                <a:srgbClr val="86B2D8"/>
              </a:solidFill>
              <a:ln w="19050">
                <a:solidFill>
                  <a:schemeClr val="lt1"/>
                </a:solidFill>
              </a:ln>
              <a:effectLst/>
            </c:spPr>
            <c:extLst>
              <c:ext xmlns:c16="http://schemas.microsoft.com/office/drawing/2014/chart" uri="{C3380CC4-5D6E-409C-BE32-E72D297353CC}">
                <c16:uniqueId val="{00000003-017C-417E-B498-E8B4EE6A1F3B}"/>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4-017C-417E-B498-E8B4EE6A1F3B}"/>
              </c:ext>
            </c:extLst>
          </c:dPt>
          <c:dLbls>
            <c:dLbl>
              <c:idx val="0"/>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17C-417E-B498-E8B4EE6A1F3B}"/>
                </c:ext>
              </c:extLst>
            </c:dLbl>
            <c:dLbl>
              <c:idx val="1"/>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17C-417E-B498-E8B4EE6A1F3B}"/>
                </c:ext>
              </c:extLst>
            </c:dLbl>
            <c:dLbl>
              <c:idx val="2"/>
              <c:delete val="1"/>
              <c:extLst>
                <c:ext xmlns:c15="http://schemas.microsoft.com/office/drawing/2012/chart" uri="{CE6537A1-D6FC-4f65-9D91-7224C49458BB}"/>
                <c:ext xmlns:c16="http://schemas.microsoft.com/office/drawing/2014/chart" uri="{C3380CC4-5D6E-409C-BE32-E72D297353CC}">
                  <c16:uniqueId val="{00000004-017C-417E-B498-E8B4EE6A1F3B}"/>
                </c:ext>
              </c:extLst>
            </c:dLbl>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Extensive recent transmission</c:v>
                </c:pt>
                <c:pt idx="1">
                  <c:v>Limited recent transmission</c:v>
                </c:pt>
                <c:pt idx="2">
                  <c:v>Not recent transmission</c:v>
                </c:pt>
              </c:strCache>
            </c:strRef>
          </c:cat>
          <c:val>
            <c:numRef>
              <c:f>Sheet1!$B$2:$B$4</c:f>
              <c:numCache>
                <c:formatCode>General</c:formatCode>
                <c:ptCount val="3"/>
                <c:pt idx="0">
                  <c:v>0.04</c:v>
                </c:pt>
                <c:pt idx="1">
                  <c:v>8.3000000000000004E-2</c:v>
                </c:pt>
                <c:pt idx="2">
                  <c:v>0.877</c:v>
                </c:pt>
              </c:numCache>
            </c:numRef>
          </c:val>
          <c:extLst>
            <c:ext xmlns:c16="http://schemas.microsoft.com/office/drawing/2014/chart" uri="{C3380CC4-5D6E-409C-BE32-E72D297353CC}">
              <c16:uniqueId val="{00000000-017C-417E-B498-E8B4EE6A1F3B}"/>
            </c:ext>
          </c:extLst>
        </c:ser>
        <c:dLbls>
          <c:showLegendKey val="0"/>
          <c:showVal val="0"/>
          <c:showCatName val="0"/>
          <c:showSerName val="0"/>
          <c:showPercent val="0"/>
          <c:showBubbleSize val="0"/>
          <c:showLeaderLines val="1"/>
        </c:dLbls>
        <c:firstSliceAng val="27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2806213231169"/>
          <c:y val="4.3867906431355276E-2"/>
          <c:w val="0.57839393526499794"/>
          <c:h val="0.83279810012228928"/>
        </c:manualLayout>
      </c:layout>
      <c:barChart>
        <c:barDir val="col"/>
        <c:grouping val="stacked"/>
        <c:varyColors val="0"/>
        <c:ser>
          <c:idx val="0"/>
          <c:order val="0"/>
          <c:tx>
            <c:strRef>
              <c:f>Sheet1!$B$1</c:f>
              <c:strCache>
                <c:ptCount val="1"/>
                <c:pt idx="0">
                  <c:v>Extensive Recent Transmission†</c:v>
                </c:pt>
              </c:strCache>
            </c:strRef>
          </c:tx>
          <c:spPr>
            <a:solidFill>
              <a:srgbClr val="005DAA"/>
            </a:solidFill>
            <a:ln>
              <a:noFill/>
            </a:ln>
            <a:effectLst/>
          </c:spPr>
          <c:invertIfNegative val="0"/>
          <c:dLbls>
            <c:dLbl>
              <c:idx val="0"/>
              <c:layout>
                <c:manualLayout>
                  <c:x val="1.1567108171952017E-3"/>
                  <c:y val="-9.8703539253283752E-17"/>
                </c:manualLayout>
              </c:layout>
              <c:tx>
                <c:rich>
                  <a:bodyPr/>
                  <a:lstStyle/>
                  <a:p>
                    <a:r>
                      <a:rPr lang="en-US" sz="1800" b="0"/>
                      <a:t>n=557</a:t>
                    </a:r>
                    <a:r>
                      <a:rPr lang="en-US" sz="1800" b="0" i="0" u="none" strike="noStrike" kern="1200" baseline="0">
                        <a:solidFill>
                          <a:srgbClr val="FFFFFF"/>
                        </a:solidFill>
                        <a:latin typeface="Calibri" panose="020F0502020204030204" pitchFamily="34" charset="0"/>
                        <a:cs typeface="Calibri" panose="020F0502020204030204" pitchFamily="34" charset="0"/>
                      </a:rPr>
                      <a:t> </a:t>
                    </a:r>
                  </a:p>
                  <a:p>
                    <a:r>
                      <a:rPr lang="en-US" sz="1800" b="0" i="0" u="none" strike="noStrike" kern="1200" baseline="0">
                        <a:solidFill>
                          <a:srgbClr val="FFFFFF"/>
                        </a:solidFill>
                        <a:latin typeface="Calibri" panose="020F0502020204030204" pitchFamily="34" charset="0"/>
                        <a:cs typeface="Calibri" panose="020F0502020204030204" pitchFamily="34" charset="0"/>
                      </a:rPr>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3D-4392-8C74-A4BE77F2F98B}"/>
                </c:ext>
              </c:extLst>
            </c:dLbl>
            <c:dLbl>
              <c:idx val="1"/>
              <c:tx>
                <c:rich>
                  <a:bodyPr/>
                  <a:lstStyle/>
                  <a:p>
                    <a:r>
                      <a:rPr lang="en-US"/>
                      <a:t>n=456</a:t>
                    </a:r>
                  </a:p>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13D-4392-8C74-A4BE77F2F98B}"/>
                </c:ext>
              </c:extLst>
            </c:dLbl>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2018–2019</c:v>
                </c:pt>
                <c:pt idx="1">
                  <c:v>2020–2021</c:v>
                </c:pt>
              </c:strCache>
            </c:strRef>
          </c:cat>
          <c:val>
            <c:numRef>
              <c:f>Sheet1!$B$2:$B$3</c:f>
              <c:numCache>
                <c:formatCode>General</c:formatCode>
                <c:ptCount val="2"/>
                <c:pt idx="0">
                  <c:v>557</c:v>
                </c:pt>
                <c:pt idx="1">
                  <c:v>456</c:v>
                </c:pt>
              </c:numCache>
            </c:numRef>
          </c:val>
          <c:extLst>
            <c:ext xmlns:c16="http://schemas.microsoft.com/office/drawing/2014/chart" uri="{C3380CC4-5D6E-409C-BE32-E72D297353CC}">
              <c16:uniqueId val="{00000000-640A-44EA-BB53-7EA578876672}"/>
            </c:ext>
          </c:extLst>
        </c:ser>
        <c:ser>
          <c:idx val="1"/>
          <c:order val="1"/>
          <c:tx>
            <c:strRef>
              <c:f>Sheet1!$C$1</c:f>
              <c:strCache>
                <c:ptCount val="1"/>
                <c:pt idx="0">
                  <c:v>Limited Recent Transmission</c:v>
                </c:pt>
              </c:strCache>
            </c:strRef>
          </c:tx>
          <c:spPr>
            <a:solidFill>
              <a:srgbClr val="86B2D8"/>
            </a:solidFill>
            <a:ln>
              <a:noFill/>
            </a:ln>
            <a:effectLst/>
          </c:spPr>
          <c:invertIfNegative val="0"/>
          <c:dLbls>
            <c:dLbl>
              <c:idx val="0"/>
              <c:tx>
                <c:rich>
                  <a:bodyPr/>
                  <a:lstStyle/>
                  <a:p>
                    <a:r>
                      <a:rPr lang="en-US"/>
                      <a:t>n=1,146</a:t>
                    </a:r>
                  </a:p>
                  <a:p>
                    <a:r>
                      <a:rPr lang="en-US"/>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3D-4392-8C74-A4BE77F2F98B}"/>
                </c:ext>
              </c:extLst>
            </c:dLbl>
            <c:dLbl>
              <c:idx val="1"/>
              <c:tx>
                <c:rich>
                  <a:bodyPr/>
                  <a:lstStyle/>
                  <a:p>
                    <a:r>
                      <a:rPr lang="en-US" b="0"/>
                      <a:t>n=944</a:t>
                    </a:r>
                  </a:p>
                  <a:p>
                    <a:r>
                      <a:rPr lang="en-US" b="0"/>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13D-4392-8C74-A4BE77F2F98B}"/>
                </c:ext>
              </c:extLst>
            </c:dLbl>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2018–2019</c:v>
                </c:pt>
                <c:pt idx="1">
                  <c:v>2020–2021</c:v>
                </c:pt>
              </c:strCache>
            </c:strRef>
          </c:cat>
          <c:val>
            <c:numRef>
              <c:f>Sheet1!$C$2:$C$3</c:f>
              <c:numCache>
                <c:formatCode>#,##0</c:formatCode>
                <c:ptCount val="2"/>
                <c:pt idx="0">
                  <c:v>1146</c:v>
                </c:pt>
                <c:pt idx="1">
                  <c:v>944</c:v>
                </c:pt>
              </c:numCache>
            </c:numRef>
          </c:val>
          <c:extLst>
            <c:ext xmlns:c16="http://schemas.microsoft.com/office/drawing/2014/chart" uri="{C3380CC4-5D6E-409C-BE32-E72D297353CC}">
              <c16:uniqueId val="{00000000-4000-414A-A1B9-A9297A0A8B23}"/>
            </c:ext>
          </c:extLst>
        </c:ser>
        <c:dLbls>
          <c:showLegendKey val="0"/>
          <c:showVal val="0"/>
          <c:showCatName val="0"/>
          <c:showSerName val="0"/>
          <c:showPercent val="0"/>
          <c:showBubbleSize val="0"/>
        </c:dLbls>
        <c:gapWidth val="50"/>
        <c:overlap val="100"/>
        <c:axId val="248763944"/>
        <c:axId val="345162808"/>
      </c:barChart>
      <c:catAx>
        <c:axId val="248763944"/>
        <c:scaling>
          <c:orientation val="minMax"/>
        </c:scaling>
        <c:delete val="0"/>
        <c:axPos val="b"/>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345162808"/>
        <c:crosses val="autoZero"/>
        <c:auto val="1"/>
        <c:lblAlgn val="ctr"/>
        <c:lblOffset val="20"/>
        <c:noMultiLvlLbl val="0"/>
      </c:catAx>
      <c:valAx>
        <c:axId val="345162808"/>
        <c:scaling>
          <c:orientation val="minMax"/>
          <c:max val="2000"/>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attributed to recent</a:t>
                </a:r>
                <a:r>
                  <a:rPr lang="en-US" sz="2000" b="1" baseline="0">
                    <a:solidFill>
                      <a:schemeClr val="tx1">
                        <a:lumMod val="85000"/>
                        <a:lumOff val="15000"/>
                      </a:schemeClr>
                    </a:solidFill>
                  </a:rPr>
                  <a:t> transmission</a:t>
                </a:r>
                <a:endParaRPr lang="en-US" sz="2000" b="1">
                  <a:solidFill>
                    <a:schemeClr val="tx1">
                      <a:lumMod val="85000"/>
                      <a:lumOff val="15000"/>
                    </a:schemeClr>
                  </a:solidFill>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48763944"/>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c:f>
              <c:strCache>
                <c:ptCount val="1"/>
                <c:pt idx="0">
                  <c:v>U.S-born</c:v>
                </c:pt>
              </c:strCache>
            </c:strRef>
          </c:tx>
          <c:spPr>
            <a:solidFill>
              <a:srgbClr val="005DAA"/>
            </a:solidFill>
            <a:ln w="19050">
              <a:noFill/>
            </a:ln>
          </c:spPr>
          <c:dPt>
            <c:idx val="0"/>
            <c:bubble3D val="0"/>
            <c:spPr>
              <a:solidFill>
                <a:schemeClr val="accent2"/>
              </a:solidFill>
              <a:ln w="19050">
                <a:noFill/>
              </a:ln>
              <a:effectLst/>
            </c:spPr>
            <c:extLst>
              <c:ext xmlns:c16="http://schemas.microsoft.com/office/drawing/2014/chart" uri="{C3380CC4-5D6E-409C-BE32-E72D297353CC}">
                <c16:uniqueId val="{00000001-B35B-44E4-837F-F1ED607FC387}"/>
              </c:ext>
            </c:extLst>
          </c:dPt>
          <c:dPt>
            <c:idx val="1"/>
            <c:bubble3D val="0"/>
            <c:spPr>
              <a:solidFill>
                <a:schemeClr val="accent2">
                  <a:lumMod val="20000"/>
                  <a:lumOff val="80000"/>
                </a:schemeClr>
              </a:solidFill>
              <a:ln w="19050">
                <a:no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3-299B-4607-8427-C3AF3CAA9423}"/>
              </c:ext>
            </c:extLst>
          </c:dPt>
          <c:dLbls>
            <c:dLbl>
              <c:idx val="0"/>
              <c:layout>
                <c:manualLayout>
                  <c:x val="-0.23767499790374305"/>
                  <c:y val="0.18131004953745861"/>
                </c:manualLayout>
              </c:layout>
              <c:tx>
                <c:rich>
                  <a:bodyPr/>
                  <a:lstStyle/>
                  <a:p>
                    <a:r>
                      <a:rPr lang="en-US" sz="2400" b="0" dirty="0">
                        <a:solidFill>
                          <a:schemeClr val="bg1"/>
                        </a:solidFill>
                      </a:rPr>
                      <a:t>25%</a:t>
                    </a:r>
                  </a:p>
                </c:rich>
              </c:tx>
              <c:showLegendKey val="0"/>
              <c:showVal val="1"/>
              <c:showCatName val="0"/>
              <c:showSerName val="0"/>
              <c:showPercent val="0"/>
              <c:showBubbleSize val="0"/>
              <c:extLst>
                <c:ext xmlns:c15="http://schemas.microsoft.com/office/drawing/2012/chart" uri="{CE6537A1-D6FC-4f65-9D91-7224C49458BB}">
                  <c15:layout>
                    <c:manualLayout>
                      <c:w val="0.22974026980804618"/>
                      <c:h val="0.28943075237288457"/>
                    </c:manualLayout>
                  </c15:layout>
                  <c15:showDataLabelsRange val="0"/>
                </c:ext>
                <c:ext xmlns:c16="http://schemas.microsoft.com/office/drawing/2014/chart" uri="{C3380CC4-5D6E-409C-BE32-E72D297353CC}">
                  <c16:uniqueId val="{00000001-B35B-44E4-837F-F1ED607FC387}"/>
                </c:ext>
              </c:extLst>
            </c:dLbl>
            <c:dLbl>
              <c:idx val="1"/>
              <c:layout>
                <c:manualLayout>
                  <c:x val="0.35237407032981638"/>
                  <c:y val="-0.16517197916398016"/>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400" b="0">
                        <a:solidFill>
                          <a:schemeClr val="tx1">
                            <a:lumMod val="85000"/>
                            <a:lumOff val="15000"/>
                          </a:schemeClr>
                        </a:solidFill>
                      </a:rPr>
                      <a:t>75%</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4453820909509"/>
                      <c:h val="0.28943075237288457"/>
                    </c:manualLayout>
                  </c15:layout>
                  <c15:showDataLabelsRange val="0"/>
                </c:ext>
                <c:ext xmlns:c16="http://schemas.microsoft.com/office/drawing/2014/chart" uri="{C3380CC4-5D6E-409C-BE32-E72D297353CC}">
                  <c16:uniqueId val="{00000000-B35B-44E4-837F-F1ED607FC387}"/>
                </c:ext>
              </c:extLst>
            </c:dLbl>
            <c:dLbl>
              <c:idx val="2"/>
              <c:delete val="1"/>
              <c:extLst>
                <c:ext xmlns:c15="http://schemas.microsoft.com/office/drawing/2012/chart" uri="{CE6537A1-D6FC-4f65-9D91-7224C49458BB}"/>
                <c:ext xmlns:c16="http://schemas.microsoft.com/office/drawing/2014/chart" uri="{C3380CC4-5D6E-409C-BE32-E72D297353CC}">
                  <c16:uniqueId val="{00000003-299B-4607-8427-C3AF3CAA942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val>
            <c:numRef>
              <c:f>Sheet1!$B$2:$C$2</c:f>
              <c:numCache>
                <c:formatCode>General</c:formatCode>
                <c:ptCount val="2"/>
                <c:pt idx="0">
                  <c:v>24.8</c:v>
                </c:pt>
                <c:pt idx="1">
                  <c:v>75.2</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Sheet1!$A$3</c:f>
              <c:strCache>
                <c:ptCount val="1"/>
                <c:pt idx="0">
                  <c:v>Non-U.S.–born</c:v>
                </c:pt>
              </c:strCache>
            </c:strRef>
          </c:tx>
          <c:spPr>
            <a:solidFill>
              <a:schemeClr val="accent6">
                <a:lumMod val="25000"/>
                <a:lumOff val="75000"/>
              </a:schemeClr>
            </a:solidFill>
            <a:ln>
              <a:noFill/>
            </a:ln>
          </c:spPr>
          <c:dPt>
            <c:idx val="0"/>
            <c:bubble3D val="0"/>
            <c:spPr>
              <a:solidFill>
                <a:schemeClr val="accent6"/>
              </a:solidFill>
              <a:ln w="19050">
                <a:noFill/>
              </a:ln>
              <a:effectLst/>
            </c:spPr>
            <c:extLst>
              <c:ext xmlns:c16="http://schemas.microsoft.com/office/drawing/2014/chart" uri="{C3380CC4-5D6E-409C-BE32-E72D297353CC}">
                <c16:uniqueId val="{00000004-CFE7-4A65-8648-106F7E27BF65}"/>
              </c:ext>
            </c:extLst>
          </c:dPt>
          <c:dPt>
            <c:idx val="1"/>
            <c:bubble3D val="0"/>
            <c:spPr>
              <a:solidFill>
                <a:schemeClr val="accent6">
                  <a:lumMod val="20000"/>
                  <a:lumOff val="80000"/>
                </a:schemeClr>
              </a:solidFill>
              <a:ln w="19050">
                <a:noFill/>
              </a:ln>
              <a:effectLst/>
            </c:spPr>
            <c:extLst>
              <c:ext xmlns:c16="http://schemas.microsoft.com/office/drawing/2014/chart" uri="{C3380CC4-5D6E-409C-BE32-E72D297353CC}">
                <c16:uniqueId val="{00000003-CFE7-4A65-8648-106F7E27BF65}"/>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5-CFE7-4A65-8648-106F7E27BF65}"/>
              </c:ext>
            </c:extLst>
          </c:dPt>
          <c:dLbls>
            <c:dLbl>
              <c:idx val="1"/>
              <c:delete val="1"/>
              <c:extLst>
                <c:ext xmlns:c15="http://schemas.microsoft.com/office/drawing/2012/chart" uri="{CE6537A1-D6FC-4f65-9D91-7224C49458BB}"/>
                <c:ext xmlns:c16="http://schemas.microsoft.com/office/drawing/2014/chart" uri="{C3380CC4-5D6E-409C-BE32-E72D297353CC}">
                  <c16:uniqueId val="{00000003-CFE7-4A65-8648-106F7E27BF65}"/>
                </c:ext>
              </c:extLst>
            </c:dLbl>
            <c:numFmt formatCode="#%"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2"/>
                <c:pt idx="0">
                  <c:v>Recent Transmission</c:v>
                </c:pt>
                <c:pt idx="1">
                  <c:v>Not Recent Transmission</c:v>
                </c:pt>
              </c:strCache>
            </c:strRef>
          </c:cat>
          <c:val>
            <c:numRef>
              <c:f>Sheet1!$B$3:$D$3</c:f>
              <c:numCache>
                <c:formatCode>General</c:formatCode>
                <c:ptCount val="3"/>
                <c:pt idx="0">
                  <c:v>7.6999999999999999E-2</c:v>
                </c:pt>
                <c:pt idx="1">
                  <c:v>0.92300000000000004</c:v>
                </c:pt>
              </c:numCache>
            </c:numRef>
          </c:val>
          <c:extLst>
            <c:ext xmlns:c16="http://schemas.microsoft.com/office/drawing/2014/chart" uri="{C3380CC4-5D6E-409C-BE32-E72D297353CC}">
              <c16:uniqueId val="{00000002-CFE7-4A65-8648-106F7E27BF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99406174043402E-2"/>
          <c:y val="6.5495215510681035E-3"/>
          <c:w val="0.96881706214634444"/>
          <c:h val="0.96428557154775763"/>
        </c:manualLayout>
      </c:layout>
      <c:barChart>
        <c:barDir val="bar"/>
        <c:grouping val="clustered"/>
        <c:varyColors val="0"/>
        <c:ser>
          <c:idx val="0"/>
          <c:order val="0"/>
          <c:tx>
            <c:strRef>
              <c:f>Sheet1!$B$1</c:f>
              <c:strCache>
                <c:ptCount val="1"/>
                <c:pt idx="0">
                  <c:v>2018-2019</c:v>
                </c:pt>
              </c:strCache>
            </c:strRef>
          </c:tx>
          <c:spPr>
            <a:solidFill>
              <a:schemeClr val="accent1"/>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01-6A0C-4601-BC9F-987AFAC8626F}"/>
              </c:ext>
            </c:extLst>
          </c:dPt>
          <c:dPt>
            <c:idx val="1"/>
            <c:invertIfNegative val="0"/>
            <c:bubble3D val="0"/>
            <c:spPr>
              <a:solidFill>
                <a:srgbClr val="78B832"/>
              </a:solidFill>
              <a:ln>
                <a:noFill/>
              </a:ln>
              <a:effectLst/>
            </c:spPr>
            <c:extLst>
              <c:ext xmlns:c16="http://schemas.microsoft.com/office/drawing/2014/chart" uri="{C3380CC4-5D6E-409C-BE32-E72D297353CC}">
                <c16:uniqueId val="{00000003-6A0C-4601-BC9F-987AFAC8626F}"/>
              </c:ext>
            </c:extLst>
          </c:dPt>
          <c:dPt>
            <c:idx val="2"/>
            <c:invertIfNegative val="0"/>
            <c:bubble3D val="0"/>
            <c:spPr>
              <a:solidFill>
                <a:srgbClr val="259393"/>
              </a:solidFill>
              <a:ln>
                <a:noFill/>
              </a:ln>
              <a:effectLst/>
            </c:spPr>
            <c:extLst>
              <c:ext xmlns:c16="http://schemas.microsoft.com/office/drawing/2014/chart" uri="{C3380CC4-5D6E-409C-BE32-E72D297353CC}">
                <c16:uniqueId val="{00000005-6A0C-4601-BC9F-987AFAC8626F}"/>
              </c:ext>
            </c:extLst>
          </c:dPt>
          <c:dPt>
            <c:idx val="3"/>
            <c:invertIfNegative val="0"/>
            <c:bubble3D val="0"/>
            <c:spPr>
              <a:solidFill>
                <a:srgbClr val="EA865A"/>
              </a:solidFill>
              <a:ln>
                <a:noFill/>
              </a:ln>
              <a:effectLst/>
            </c:spPr>
            <c:extLst>
              <c:ext xmlns:c16="http://schemas.microsoft.com/office/drawing/2014/chart" uri="{C3380CC4-5D6E-409C-BE32-E72D297353CC}">
                <c16:uniqueId val="{00000007-6A0C-4601-BC9F-987AFAC8626F}"/>
              </c:ext>
            </c:extLst>
          </c:dPt>
          <c:dPt>
            <c:idx val="4"/>
            <c:invertIfNegative val="0"/>
            <c:bubble3D val="0"/>
            <c:spPr>
              <a:solidFill>
                <a:srgbClr val="A22474"/>
              </a:solidFill>
              <a:ln>
                <a:noFill/>
              </a:ln>
              <a:effectLst/>
            </c:spPr>
            <c:extLst>
              <c:ext xmlns:c16="http://schemas.microsoft.com/office/drawing/2014/chart" uri="{C3380CC4-5D6E-409C-BE32-E72D297353CC}">
                <c16:uniqueId val="{00000009-6A0C-4601-BC9F-987AFAC8626F}"/>
              </c:ext>
            </c:extLst>
          </c:dPt>
          <c:dPt>
            <c:idx val="5"/>
            <c:invertIfNegative val="0"/>
            <c:bubble3D val="0"/>
            <c:spPr>
              <a:solidFill>
                <a:srgbClr val="4BA9FF"/>
              </a:solidFill>
              <a:ln>
                <a:noFill/>
              </a:ln>
              <a:effectLst/>
            </c:spPr>
            <c:extLst>
              <c:ext xmlns:c16="http://schemas.microsoft.com/office/drawing/2014/chart" uri="{C3380CC4-5D6E-409C-BE32-E72D297353CC}">
                <c16:uniqueId val="{0000000B-6A0C-4601-BC9F-987AFAC8626F}"/>
              </c:ext>
            </c:extLst>
          </c:dPt>
          <c:dLbls>
            <c:dLbl>
              <c:idx val="2"/>
              <c:dLblPos val="inEnd"/>
              <c:showLegendKey val="0"/>
              <c:showVal val="1"/>
              <c:showCatName val="0"/>
              <c:showSerName val="0"/>
              <c:showPercent val="0"/>
              <c:showBubbleSize val="0"/>
              <c:extLst>
                <c:ext xmlns:c15="http://schemas.microsoft.com/office/drawing/2012/chart" uri="{CE6537A1-D6FC-4f65-9D91-7224C49458BB}">
                  <c15:layout>
                    <c:manualLayout>
                      <c:w val="0.2066875"/>
                      <c:h val="0.14671874999999998"/>
                    </c:manualLayout>
                  </c15:layout>
                </c:ext>
                <c:ext xmlns:c16="http://schemas.microsoft.com/office/drawing/2014/chart" uri="{C3380CC4-5D6E-409C-BE32-E72D297353CC}">
                  <c16:uniqueId val="{00000005-6A0C-4601-BC9F-987AFAC8626F}"/>
                </c:ext>
              </c:extLst>
            </c:dLbl>
            <c:dLbl>
              <c:idx val="3"/>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6679007097075163"/>
                      <c:h val="0.14671874494483805"/>
                    </c:manualLayout>
                  </c15:layout>
                </c:ext>
                <c:ext xmlns:c16="http://schemas.microsoft.com/office/drawing/2014/chart" uri="{C3380CC4-5D6E-409C-BE32-E72D297353CC}">
                  <c16:uniqueId val="{00000007-6A0C-4601-BC9F-987AFAC8626F}"/>
                </c:ext>
              </c:extLst>
            </c:dLbl>
            <c:dLbl>
              <c:idx val="4"/>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6576677956134034"/>
                      <c:h val="0.14671874494483805"/>
                    </c:manualLayout>
                  </c15:layout>
                </c:ext>
                <c:ext xmlns:c16="http://schemas.microsoft.com/office/drawing/2014/chart" uri="{C3380CC4-5D6E-409C-BE32-E72D297353CC}">
                  <c16:uniqueId val="{00000009-6A0C-4601-BC9F-987AFAC8626F}"/>
                </c:ext>
              </c:extLst>
            </c:dLbl>
            <c:dLbl>
              <c:idx val="5"/>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102722972570703"/>
                      <c:h val="0.19770561365621664"/>
                    </c:manualLayout>
                  </c15:layout>
                </c:ext>
                <c:ext xmlns:c16="http://schemas.microsoft.com/office/drawing/2014/chart" uri="{C3380CC4-5D6E-409C-BE32-E72D297353CC}">
                  <c16:uniqueId val="{0000000B-6A0C-4601-BC9F-987AFAC8626F}"/>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Sheet1!$B$2:$B$7</c:f>
              <c:numCache>
                <c:formatCode>0</c:formatCode>
                <c:ptCount val="6"/>
                <c:pt idx="0">
                  <c:v>40.299999999999997</c:v>
                </c:pt>
                <c:pt idx="1">
                  <c:v>32.299999999999997</c:v>
                </c:pt>
                <c:pt idx="2">
                  <c:v>19.7</c:v>
                </c:pt>
                <c:pt idx="3">
                  <c:v>12.3</c:v>
                </c:pt>
                <c:pt idx="4">
                  <c:v>12.6</c:v>
                </c:pt>
                <c:pt idx="5">
                  <c:v>7.4</c:v>
                </c:pt>
              </c:numCache>
            </c:numRef>
          </c:val>
          <c:extLst>
            <c:ext xmlns:c16="http://schemas.microsoft.com/office/drawing/2014/chart" uri="{C3380CC4-5D6E-409C-BE32-E72D297353CC}">
              <c16:uniqueId val="{0000000C-6A0C-4601-BC9F-987AFAC8626F}"/>
            </c:ext>
          </c:extLst>
        </c:ser>
        <c:ser>
          <c:idx val="2"/>
          <c:order val="2"/>
          <c:tx>
            <c:strRef>
              <c:f>Sheet1!$D$1</c:f>
              <c:strCache>
                <c:ptCount val="1"/>
                <c:pt idx="0">
                  <c:v>2018-2019 label</c:v>
                </c:pt>
              </c:strCache>
            </c:strRef>
          </c:tx>
          <c:spPr>
            <a:solidFill>
              <a:schemeClr val="accent3"/>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Sheet1!$D$2:$D$7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D-6A0C-4601-BC9F-987AFAC8626F}"/>
            </c:ext>
          </c:extLst>
        </c:ser>
        <c:ser>
          <c:idx val="3"/>
          <c:order val="3"/>
          <c:tx>
            <c:strRef>
              <c:f>Sheet1!$E$1</c:f>
              <c:strCache>
                <c:ptCount val="1"/>
                <c:pt idx="0">
                  <c:v>2020-2021 label</c:v>
                </c:pt>
              </c:strCache>
            </c:strRef>
          </c:tx>
          <c:spPr>
            <a:solidFill>
              <a:schemeClr val="accent4"/>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Sheet1!$E$2:$E$7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6A0C-4601-BC9F-987AFAC8626F}"/>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2020-2021</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Sheet1!$C$2:$C$7</c15:sqref>
                        </c15:formulaRef>
                      </c:ext>
                    </c:extLst>
                    <c:numCache>
                      <c:formatCode>0</c:formatCode>
                      <c:ptCount val="6"/>
                      <c:pt idx="0">
                        <c:v>45</c:v>
                      </c:pt>
                      <c:pt idx="1">
                        <c:v>34</c:v>
                      </c:pt>
                      <c:pt idx="2">
                        <c:v>20</c:v>
                      </c:pt>
                      <c:pt idx="3">
                        <c:v>12</c:v>
                      </c:pt>
                      <c:pt idx="4">
                        <c:v>13</c:v>
                      </c:pt>
                      <c:pt idx="5">
                        <c:v>7</c:v>
                      </c:pt>
                    </c:numCache>
                  </c:numRef>
                </c:val>
                <c:extLst>
                  <c:ext xmlns:c16="http://schemas.microsoft.com/office/drawing/2014/chart" uri="{C3380CC4-5D6E-409C-BE32-E72D297353CC}">
                    <c16:uniqueId val="{0000000F-6A0C-4601-BC9F-987AFAC8626F}"/>
                  </c:ext>
                </c:extLst>
              </c15:ser>
            </c15:filteredBarSeries>
          </c:ext>
        </c:extLst>
      </c:barChart>
      <c:catAx>
        <c:axId val="917680976"/>
        <c:scaling>
          <c:orientation val="maxMin"/>
        </c:scaling>
        <c:delete val="1"/>
        <c:axPos val="r"/>
        <c:numFmt formatCode="General" sourceLinked="1"/>
        <c:majorTickMark val="out"/>
        <c:minorTickMark val="none"/>
        <c:tickLblPos val="nextTo"/>
        <c:crossAx val="917685968"/>
        <c:crosses val="autoZero"/>
        <c:auto val="1"/>
        <c:lblAlgn val="ctr"/>
        <c:lblOffset val="100"/>
        <c:noMultiLvlLbl val="0"/>
      </c:catAx>
      <c:valAx>
        <c:axId val="917685968"/>
        <c:scaling>
          <c:orientation val="maxMin"/>
        </c:scaling>
        <c:delete val="1"/>
        <c:axPos val="t"/>
        <c:numFmt formatCode="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U.S.-born</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940180906168946"/>
          <c:y val="6.4848251935745727E-2"/>
          <c:w val="0.82288651211060826"/>
          <c:h val="0.83077824697656066"/>
        </c:manualLayout>
      </c:layout>
      <c:lineChart>
        <c:grouping val="standard"/>
        <c:varyColors val="0"/>
        <c:ser>
          <c:idx val="1"/>
          <c:order val="0"/>
          <c:tx>
            <c:v>usb</c:v>
          </c:tx>
          <c:spPr>
            <a:ln w="31750" cap="rnd">
              <a:solidFill>
                <a:srgbClr val="9A4E9E"/>
              </a:solidFill>
              <a:round/>
            </a:ln>
            <a:effectLst/>
          </c:spPr>
          <c:marker>
            <c:symbol val="circle"/>
            <c:size val="5"/>
            <c:spPr>
              <a:noFill/>
              <a:ln w="9525">
                <a:noFill/>
              </a:ln>
              <a:effectLst/>
            </c:spPr>
          </c:marker>
          <c:dLbls>
            <c:delete val="1"/>
          </c:dLbls>
          <c:cat>
            <c:numRef>
              <c:f>usborn_merged_updated!$A$2:$A$12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usborn_merged_updated!$B$2:$B$12</c:f>
              <c:numCache>
                <c:formatCode>0.0</c:formatCode>
                <c:ptCount val="11"/>
                <c:pt idx="0">
                  <c:v>1.4640033990000001</c:v>
                </c:pt>
                <c:pt idx="1">
                  <c:v>1.343066702</c:v>
                </c:pt>
                <c:pt idx="2">
                  <c:v>1.2234064739999999</c:v>
                </c:pt>
                <c:pt idx="3">
                  <c:v>1.139902373</c:v>
                </c:pt>
                <c:pt idx="4">
                  <c:v>1.1408923179999999</c:v>
                </c:pt>
                <c:pt idx="5">
                  <c:v>1.0455540270000001</c:v>
                </c:pt>
                <c:pt idx="6">
                  <c:v>0.961423154</c:v>
                </c:pt>
                <c:pt idx="7">
                  <c:v>0.94757166400000004</c:v>
                </c:pt>
                <c:pt idx="8">
                  <c:v>0.90212937000000004</c:v>
                </c:pt>
                <c:pt idx="9">
                  <c:v>0.714585574</c:v>
                </c:pt>
                <c:pt idx="10">
                  <c:v>0.79237661400000003</c:v>
                </c:pt>
              </c:numCache>
            </c:numRef>
          </c:val>
          <c:smooth val="0"/>
          <c:extLst>
            <c:ext xmlns:c16="http://schemas.microsoft.com/office/drawing/2014/chart" uri="{C3380CC4-5D6E-409C-BE32-E72D297353CC}">
              <c16:uniqueId val="{00000001-D1F3-492D-8F79-876748A5674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2"/>
        <c:noMultiLvlLbl val="0"/>
      </c:catAx>
      <c:valAx>
        <c:axId val="1977258991"/>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mn-lt"/>
                  </a:rPr>
                  <a:t>Cases per 100,000 persons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99406174043402E-2"/>
          <c:y val="1.4398188795370038E-2"/>
          <c:w val="0.96881706214634444"/>
          <c:h val="0.95073065738351736"/>
        </c:manualLayout>
      </c:layout>
      <c:barChart>
        <c:barDir val="bar"/>
        <c:grouping val="clustered"/>
        <c:varyColors val="0"/>
        <c:ser>
          <c:idx val="1"/>
          <c:order val="1"/>
          <c:tx>
            <c:strRef>
              <c:f>Sheet1!$C$1</c:f>
              <c:strCache>
                <c:ptCount val="1"/>
                <c:pt idx="0">
                  <c:v>2020-2021</c:v>
                </c:pt>
              </c:strCache>
            </c:strRef>
          </c:tx>
          <c:spPr>
            <a:solidFill>
              <a:schemeClr val="accent2"/>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11-410B-4B57-AAF5-9FC684CCFDAB}"/>
              </c:ext>
            </c:extLst>
          </c:dPt>
          <c:dPt>
            <c:idx val="1"/>
            <c:invertIfNegative val="0"/>
            <c:bubble3D val="0"/>
            <c:spPr>
              <a:solidFill>
                <a:srgbClr val="78B832"/>
              </a:solidFill>
              <a:ln>
                <a:noFill/>
              </a:ln>
              <a:effectLst/>
            </c:spPr>
            <c:extLst>
              <c:ext xmlns:c16="http://schemas.microsoft.com/office/drawing/2014/chart" uri="{C3380CC4-5D6E-409C-BE32-E72D297353CC}">
                <c16:uniqueId val="{00000012-410B-4B57-AAF5-9FC684CCFDAB}"/>
              </c:ext>
            </c:extLst>
          </c:dPt>
          <c:dPt>
            <c:idx val="2"/>
            <c:invertIfNegative val="0"/>
            <c:bubble3D val="0"/>
            <c:spPr>
              <a:solidFill>
                <a:srgbClr val="259393"/>
              </a:solidFill>
              <a:ln>
                <a:noFill/>
              </a:ln>
              <a:effectLst/>
            </c:spPr>
            <c:extLst>
              <c:ext xmlns:c16="http://schemas.microsoft.com/office/drawing/2014/chart" uri="{C3380CC4-5D6E-409C-BE32-E72D297353CC}">
                <c16:uniqueId val="{00000013-410B-4B57-AAF5-9FC684CCFDAB}"/>
              </c:ext>
            </c:extLst>
          </c:dPt>
          <c:dPt>
            <c:idx val="3"/>
            <c:invertIfNegative val="0"/>
            <c:bubble3D val="0"/>
            <c:spPr>
              <a:solidFill>
                <a:srgbClr val="EA865A"/>
              </a:solidFill>
              <a:ln>
                <a:noFill/>
              </a:ln>
              <a:effectLst/>
            </c:spPr>
            <c:extLst>
              <c:ext xmlns:c16="http://schemas.microsoft.com/office/drawing/2014/chart" uri="{C3380CC4-5D6E-409C-BE32-E72D297353CC}">
                <c16:uniqueId val="{00000014-410B-4B57-AAF5-9FC684CCFDAB}"/>
              </c:ext>
            </c:extLst>
          </c:dPt>
          <c:dPt>
            <c:idx val="4"/>
            <c:invertIfNegative val="0"/>
            <c:bubble3D val="0"/>
            <c:spPr>
              <a:solidFill>
                <a:srgbClr val="A22474"/>
              </a:solidFill>
              <a:ln>
                <a:noFill/>
              </a:ln>
              <a:effectLst/>
            </c:spPr>
            <c:extLst>
              <c:ext xmlns:c16="http://schemas.microsoft.com/office/drawing/2014/chart" uri="{C3380CC4-5D6E-409C-BE32-E72D297353CC}">
                <c16:uniqueId val="{00000015-410B-4B57-AAF5-9FC684CCFDAB}"/>
              </c:ext>
            </c:extLst>
          </c:dPt>
          <c:dPt>
            <c:idx val="5"/>
            <c:invertIfNegative val="0"/>
            <c:bubble3D val="0"/>
            <c:spPr>
              <a:solidFill>
                <a:srgbClr val="4BA9FF"/>
              </a:solidFill>
              <a:ln>
                <a:noFill/>
              </a:ln>
              <a:effectLst/>
            </c:spPr>
            <c:extLst>
              <c:ext xmlns:c16="http://schemas.microsoft.com/office/drawing/2014/chart" uri="{C3380CC4-5D6E-409C-BE32-E72D297353CC}">
                <c16:uniqueId val="{00000016-410B-4B57-AAF5-9FC684CCFDAB}"/>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Sheet1!$C$2:$C$7</c:f>
              <c:numCache>
                <c:formatCode>0</c:formatCode>
                <c:ptCount val="6"/>
                <c:pt idx="0">
                  <c:v>41.6</c:v>
                </c:pt>
                <c:pt idx="1">
                  <c:v>35.4</c:v>
                </c:pt>
                <c:pt idx="2">
                  <c:v>19.600000000000001</c:v>
                </c:pt>
                <c:pt idx="3">
                  <c:v>10.8</c:v>
                </c:pt>
                <c:pt idx="4">
                  <c:v>13</c:v>
                </c:pt>
                <c:pt idx="5">
                  <c:v>6.9</c:v>
                </c:pt>
              </c:numCache>
            </c:numRef>
          </c:val>
          <c:extLst xmlns:c15="http://schemas.microsoft.com/office/drawing/2012/chart">
            <c:ext xmlns:c16="http://schemas.microsoft.com/office/drawing/2014/chart" uri="{C3380CC4-5D6E-409C-BE32-E72D297353CC}">
              <c16:uniqueId val="{0000000F-410B-4B57-AAF5-9FC684CCFDAB}"/>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2018-2019</c:v>
                      </c:pt>
                    </c:strCache>
                  </c:strRef>
                </c:tx>
                <c:spPr>
                  <a:solidFill>
                    <a:schemeClr val="accent1"/>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01-410B-4B57-AAF5-9FC684CCFDAB}"/>
                    </c:ext>
                  </c:extLst>
                </c:dPt>
                <c:dPt>
                  <c:idx val="1"/>
                  <c:invertIfNegative val="0"/>
                  <c:bubble3D val="0"/>
                  <c:spPr>
                    <a:solidFill>
                      <a:srgbClr val="78B832"/>
                    </a:solidFill>
                    <a:ln>
                      <a:noFill/>
                    </a:ln>
                    <a:effectLst/>
                  </c:spPr>
                  <c:extLst>
                    <c:ext xmlns:c16="http://schemas.microsoft.com/office/drawing/2014/chart" uri="{C3380CC4-5D6E-409C-BE32-E72D297353CC}">
                      <c16:uniqueId val="{00000003-410B-4B57-AAF5-9FC684CCFDAB}"/>
                    </c:ext>
                  </c:extLst>
                </c:dPt>
                <c:dPt>
                  <c:idx val="2"/>
                  <c:invertIfNegative val="0"/>
                  <c:bubble3D val="0"/>
                  <c:spPr>
                    <a:solidFill>
                      <a:srgbClr val="259393"/>
                    </a:solidFill>
                    <a:ln>
                      <a:noFill/>
                    </a:ln>
                    <a:effectLst/>
                  </c:spPr>
                  <c:extLst>
                    <c:ext xmlns:c16="http://schemas.microsoft.com/office/drawing/2014/chart" uri="{C3380CC4-5D6E-409C-BE32-E72D297353CC}">
                      <c16:uniqueId val="{00000005-410B-4B57-AAF5-9FC684CCFDAB}"/>
                    </c:ext>
                  </c:extLst>
                </c:dPt>
                <c:dPt>
                  <c:idx val="3"/>
                  <c:invertIfNegative val="0"/>
                  <c:bubble3D val="0"/>
                  <c:spPr>
                    <a:solidFill>
                      <a:srgbClr val="EA865A"/>
                    </a:solidFill>
                    <a:ln>
                      <a:noFill/>
                    </a:ln>
                    <a:effectLst/>
                  </c:spPr>
                  <c:extLst>
                    <c:ext xmlns:c16="http://schemas.microsoft.com/office/drawing/2014/chart" uri="{C3380CC4-5D6E-409C-BE32-E72D297353CC}">
                      <c16:uniqueId val="{00000007-410B-4B57-AAF5-9FC684CCFDAB}"/>
                    </c:ext>
                  </c:extLst>
                </c:dPt>
                <c:dPt>
                  <c:idx val="4"/>
                  <c:invertIfNegative val="0"/>
                  <c:bubble3D val="0"/>
                  <c:spPr>
                    <a:solidFill>
                      <a:srgbClr val="A22474"/>
                    </a:solidFill>
                    <a:ln>
                      <a:noFill/>
                    </a:ln>
                    <a:effectLst/>
                  </c:spPr>
                  <c:extLst>
                    <c:ext xmlns:c16="http://schemas.microsoft.com/office/drawing/2014/chart" uri="{C3380CC4-5D6E-409C-BE32-E72D297353CC}">
                      <c16:uniqueId val="{00000009-410B-4B57-AAF5-9FC684CCFDAB}"/>
                    </c:ext>
                  </c:extLst>
                </c:dPt>
                <c:dPt>
                  <c:idx val="5"/>
                  <c:invertIfNegative val="0"/>
                  <c:bubble3D val="0"/>
                  <c:spPr>
                    <a:solidFill>
                      <a:srgbClr val="4BA9FF"/>
                    </a:solidFill>
                    <a:ln>
                      <a:noFill/>
                    </a:ln>
                    <a:effectLst/>
                  </c:spPr>
                  <c:extLst>
                    <c:ext xmlns:c16="http://schemas.microsoft.com/office/drawing/2014/chart" uri="{C3380CC4-5D6E-409C-BE32-E72D297353CC}">
                      <c16:uniqueId val="{0000000B-410B-4B57-AAF5-9FC684CCFDAB}"/>
                    </c:ext>
                  </c:extLst>
                </c:dPt>
                <c:dLbls>
                  <c:dLbl>
                    <c:idx val="2"/>
                    <c:dLblPos val="inEnd"/>
                    <c:showLegendKey val="0"/>
                    <c:showVal val="1"/>
                    <c:showCatName val="0"/>
                    <c:showSerName val="0"/>
                    <c:showPercent val="0"/>
                    <c:showBubbleSize val="0"/>
                    <c:extLst>
                      <c:ext uri="{CE6537A1-D6FC-4f65-9D91-7224C49458BB}">
                        <c15:layout>
                          <c:manualLayout>
                            <c:w val="0.2066875"/>
                            <c:h val="0.14671874999999998"/>
                          </c:manualLayout>
                        </c15:layout>
                      </c:ext>
                      <c:ext xmlns:c16="http://schemas.microsoft.com/office/drawing/2014/chart" uri="{C3380CC4-5D6E-409C-BE32-E72D297353CC}">
                        <c16:uniqueId val="{00000005-410B-4B57-AAF5-9FC684CCFDAB}"/>
                      </c:ext>
                    </c:extLst>
                  </c:dLbl>
                  <c:dLbl>
                    <c:idx val="3"/>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uri="{CE6537A1-D6FC-4f65-9D91-7224C49458BB}">
                        <c15:layout>
                          <c:manualLayout>
                            <c:w val="0.16679007097075163"/>
                            <c:h val="0.14671874494483805"/>
                          </c:manualLayout>
                        </c15:layout>
                      </c:ext>
                      <c:ext xmlns:c16="http://schemas.microsoft.com/office/drawing/2014/chart" uri="{C3380CC4-5D6E-409C-BE32-E72D297353CC}">
                        <c16:uniqueId val="{00000007-410B-4B57-AAF5-9FC684CCFDAB}"/>
                      </c:ext>
                    </c:extLst>
                  </c:dLbl>
                  <c:dLbl>
                    <c:idx val="4"/>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uri="{CE6537A1-D6FC-4f65-9D91-7224C49458BB}">
                        <c15:layout>
                          <c:manualLayout>
                            <c:w val="0.16576677956134034"/>
                            <c:h val="0.14671874494483805"/>
                          </c:manualLayout>
                        </c15:layout>
                      </c:ext>
                      <c:ext xmlns:c16="http://schemas.microsoft.com/office/drawing/2014/chart" uri="{C3380CC4-5D6E-409C-BE32-E72D297353CC}">
                        <c16:uniqueId val="{00000009-410B-4B57-AAF5-9FC684CCFDAB}"/>
                      </c:ext>
                    </c:extLst>
                  </c:dLbl>
                  <c:dLbl>
                    <c:idx val="5"/>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uri="{CE6537A1-D6FC-4f65-9D91-7224C49458BB}">
                        <c15:layout>
                          <c:manualLayout>
                            <c:w val="0.1102722972570703"/>
                            <c:h val="0.19770561365621664"/>
                          </c:manualLayout>
                        </c15:layout>
                      </c:ext>
                      <c:ext xmlns:c16="http://schemas.microsoft.com/office/drawing/2014/chart" uri="{C3380CC4-5D6E-409C-BE32-E72D297353CC}">
                        <c16:uniqueId val="{0000000B-410B-4B57-AAF5-9FC684CCFDAB}"/>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Sheet1!$B$2:$B$7</c15:sqref>
                        </c15:formulaRef>
                      </c:ext>
                    </c:extLst>
                    <c:numCache>
                      <c:formatCode>0</c:formatCode>
                      <c:ptCount val="6"/>
                      <c:pt idx="0">
                        <c:v>40.299999999999997</c:v>
                      </c:pt>
                      <c:pt idx="1">
                        <c:v>32.299999999999997</c:v>
                      </c:pt>
                      <c:pt idx="2">
                        <c:v>19.7</c:v>
                      </c:pt>
                      <c:pt idx="3">
                        <c:v>12.3</c:v>
                      </c:pt>
                      <c:pt idx="4">
                        <c:v>12.6</c:v>
                      </c:pt>
                      <c:pt idx="5">
                        <c:v>7.4</c:v>
                      </c:pt>
                    </c:numCache>
                  </c:numRef>
                </c:val>
                <c:extLst>
                  <c:ext xmlns:c16="http://schemas.microsoft.com/office/drawing/2014/chart" uri="{C3380CC4-5D6E-409C-BE32-E72D297353CC}">
                    <c16:uniqueId val="{0000000C-410B-4B57-AAF5-9FC684CCFD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2018-2019 label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D-410B-4B57-AAF5-9FC684CCFD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2020-2021 label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E-410B-4B57-AAF5-9FC684CCFDAB}"/>
                  </c:ext>
                </c:extLst>
              </c15:ser>
            </c15:filteredBarSeries>
          </c:ext>
        </c:extLst>
      </c:barChart>
      <c:catAx>
        <c:axId val="917680976"/>
        <c:scaling>
          <c:orientation val="maxMin"/>
        </c:scaling>
        <c:delete val="1"/>
        <c:axPos val="l"/>
        <c:numFmt formatCode="General" sourceLinked="1"/>
        <c:majorTickMark val="out"/>
        <c:minorTickMark val="none"/>
        <c:tickLblPos val="nextTo"/>
        <c:crossAx val="917685968"/>
        <c:crosses val="autoZero"/>
        <c:auto val="1"/>
        <c:lblAlgn val="ctr"/>
        <c:lblOffset val="100"/>
        <c:noMultiLvlLbl val="0"/>
      </c:catAx>
      <c:valAx>
        <c:axId val="917685968"/>
        <c:scaling>
          <c:orientation val="minMax"/>
        </c:scaling>
        <c:delete val="1"/>
        <c:axPos val="t"/>
        <c:numFmt formatCode="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61429320918551E-2"/>
          <c:y val="9.7594956161635767E-3"/>
          <c:w val="0.92003912759654616"/>
          <c:h val="0.95144542244977193"/>
        </c:manualLayout>
      </c:layout>
      <c:barChart>
        <c:barDir val="bar"/>
        <c:grouping val="clustered"/>
        <c:varyColors val="0"/>
        <c:ser>
          <c:idx val="0"/>
          <c:order val="0"/>
          <c:tx>
            <c:strRef>
              <c:f>Sheet1!$B$1</c:f>
              <c:strCache>
                <c:ptCount val="1"/>
                <c:pt idx="0">
                  <c:v>2018-2019</c:v>
                </c:pt>
              </c:strCache>
            </c:strRef>
          </c:tx>
          <c:spPr>
            <a:solidFill>
              <a:schemeClr val="accent1"/>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01-CC68-4A5D-8E1E-1513A3267347}"/>
              </c:ext>
            </c:extLst>
          </c:dPt>
          <c:dPt>
            <c:idx val="1"/>
            <c:invertIfNegative val="0"/>
            <c:bubble3D val="0"/>
            <c:spPr>
              <a:solidFill>
                <a:srgbClr val="78B832"/>
              </a:solidFill>
              <a:ln>
                <a:noFill/>
              </a:ln>
              <a:effectLst/>
            </c:spPr>
            <c:extLst>
              <c:ext xmlns:c16="http://schemas.microsoft.com/office/drawing/2014/chart" uri="{C3380CC4-5D6E-409C-BE32-E72D297353CC}">
                <c16:uniqueId val="{00000003-CC68-4A5D-8E1E-1513A3267347}"/>
              </c:ext>
            </c:extLst>
          </c:dPt>
          <c:dPt>
            <c:idx val="2"/>
            <c:invertIfNegative val="0"/>
            <c:bubble3D val="0"/>
            <c:spPr>
              <a:solidFill>
                <a:srgbClr val="259393"/>
              </a:solidFill>
              <a:ln>
                <a:noFill/>
              </a:ln>
              <a:effectLst/>
            </c:spPr>
            <c:extLst>
              <c:ext xmlns:c16="http://schemas.microsoft.com/office/drawing/2014/chart" uri="{C3380CC4-5D6E-409C-BE32-E72D297353CC}">
                <c16:uniqueId val="{00000005-CC68-4A5D-8E1E-1513A3267347}"/>
              </c:ext>
            </c:extLst>
          </c:dPt>
          <c:dPt>
            <c:idx val="3"/>
            <c:invertIfNegative val="0"/>
            <c:bubble3D val="0"/>
            <c:spPr>
              <a:solidFill>
                <a:srgbClr val="EA865A"/>
              </a:solidFill>
              <a:ln>
                <a:noFill/>
              </a:ln>
              <a:effectLst/>
            </c:spPr>
            <c:extLst>
              <c:ext xmlns:c16="http://schemas.microsoft.com/office/drawing/2014/chart" uri="{C3380CC4-5D6E-409C-BE32-E72D297353CC}">
                <c16:uniqueId val="{00000007-CC68-4A5D-8E1E-1513A3267347}"/>
              </c:ext>
            </c:extLst>
          </c:dPt>
          <c:dPt>
            <c:idx val="4"/>
            <c:invertIfNegative val="0"/>
            <c:bubble3D val="0"/>
            <c:spPr>
              <a:solidFill>
                <a:srgbClr val="A22474"/>
              </a:solidFill>
              <a:ln>
                <a:noFill/>
              </a:ln>
              <a:effectLst/>
            </c:spPr>
            <c:extLst>
              <c:ext xmlns:c16="http://schemas.microsoft.com/office/drawing/2014/chart" uri="{C3380CC4-5D6E-409C-BE32-E72D297353CC}">
                <c16:uniqueId val="{00000009-CC68-4A5D-8E1E-1513A3267347}"/>
              </c:ext>
            </c:extLst>
          </c:dPt>
          <c:dPt>
            <c:idx val="5"/>
            <c:invertIfNegative val="0"/>
            <c:bubble3D val="0"/>
            <c:spPr>
              <a:solidFill>
                <a:srgbClr val="4BA9FF"/>
              </a:solidFill>
              <a:ln>
                <a:noFill/>
              </a:ln>
              <a:effectLst/>
            </c:spPr>
            <c:extLst>
              <c:ext xmlns:c16="http://schemas.microsoft.com/office/drawing/2014/chart" uri="{C3380CC4-5D6E-409C-BE32-E72D297353CC}">
                <c16:uniqueId val="{0000000B-CC68-4A5D-8E1E-1513A326734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Sheet1!$B$2:$B$7</c:f>
              <c:numCache>
                <c:formatCode>0.0</c:formatCode>
                <c:ptCount val="6"/>
                <c:pt idx="0">
                  <c:v>20.100000000000001</c:v>
                </c:pt>
                <c:pt idx="1">
                  <c:v>12.3</c:v>
                </c:pt>
                <c:pt idx="2">
                  <c:v>7.2</c:v>
                </c:pt>
                <c:pt idx="3">
                  <c:v>3.9</c:v>
                </c:pt>
                <c:pt idx="4">
                  <c:v>3.1</c:v>
                </c:pt>
                <c:pt idx="5">
                  <c:v>2.6</c:v>
                </c:pt>
              </c:numCache>
            </c:numRef>
          </c:val>
          <c:extLst>
            <c:ext xmlns:c16="http://schemas.microsoft.com/office/drawing/2014/chart" uri="{C3380CC4-5D6E-409C-BE32-E72D297353CC}">
              <c16:uniqueId val="{0000000C-CC68-4A5D-8E1E-1513A3267347}"/>
            </c:ext>
          </c:extLst>
        </c:ser>
        <c:ser>
          <c:idx val="4"/>
          <c:order val="4"/>
          <c:tx>
            <c:strRef>
              <c:f>Sheet1!$F$1</c:f>
              <c:strCache>
                <c:ptCount val="1"/>
                <c:pt idx="0">
                  <c:v>2018-2019 label</c:v>
                </c:pt>
              </c:strCache>
            </c:strRef>
          </c:tx>
          <c:spPr>
            <a:solidFill>
              <a:schemeClr val="accent5"/>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Sheet1!$F$2:$F$7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D-A9DF-4DC8-8C3A-DF778764E6A2}"/>
            </c:ext>
          </c:extLst>
        </c:ser>
        <c:ser>
          <c:idx val="5"/>
          <c:order val="5"/>
          <c:tx>
            <c:strRef>
              <c:f>Sheet1!$G$1</c:f>
              <c:strCache>
                <c:ptCount val="1"/>
                <c:pt idx="0">
                  <c:v>2020-2021 label</c:v>
                </c:pt>
              </c:strCache>
            </c:strRef>
          </c:tx>
          <c:spPr>
            <a:solidFill>
              <a:schemeClr val="accent6"/>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Sheet1!$G$2:$G$7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A9DF-4DC8-8C3A-DF778764E6A2}"/>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2020-2021</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Sheet1!$C$2:$C$7</c15:sqref>
                        </c15:formulaRef>
                      </c:ext>
                    </c:extLst>
                    <c:numCache>
                      <c:formatCode>0.0</c:formatCode>
                      <c:ptCount val="6"/>
                      <c:pt idx="0">
                        <c:v>18.399999999999999</c:v>
                      </c:pt>
                      <c:pt idx="1">
                        <c:v>17.100000000000001</c:v>
                      </c:pt>
                      <c:pt idx="2">
                        <c:v>7.5</c:v>
                      </c:pt>
                      <c:pt idx="3">
                        <c:v>3.5</c:v>
                      </c:pt>
                      <c:pt idx="4">
                        <c:v>3.3</c:v>
                      </c:pt>
                      <c:pt idx="5">
                        <c:v>2</c:v>
                      </c:pt>
                    </c:numCache>
                  </c:numRef>
                </c:val>
                <c:extLst>
                  <c:ext xmlns:c16="http://schemas.microsoft.com/office/drawing/2014/chart" uri="{C3380CC4-5D6E-409C-BE32-E72D297353CC}">
                    <c16:uniqueId val="{0000000F-CC68-4A5D-8E1E-1513A326734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0</c:formatCode>
                      <c:ptCount val="6"/>
                      <c:pt idx="0">
                        <c:v>30</c:v>
                      </c:pt>
                      <c:pt idx="1">
                        <c:v>19</c:v>
                      </c:pt>
                      <c:pt idx="2">
                        <c:v>190</c:v>
                      </c:pt>
                      <c:pt idx="3">
                        <c:v>62</c:v>
                      </c:pt>
                      <c:pt idx="4">
                        <c:v>117</c:v>
                      </c:pt>
                      <c:pt idx="5">
                        <c:v>133</c:v>
                      </c:pt>
                    </c:numCache>
                  </c:numRef>
                </c:val>
                <c:extLst xmlns:c15="http://schemas.microsoft.com/office/drawing/2012/chart">
                  <c:ext xmlns:c16="http://schemas.microsoft.com/office/drawing/2014/chart" uri="{C3380CC4-5D6E-409C-BE32-E72D297353CC}">
                    <c16:uniqueId val="{00000010-CC68-4A5D-8E1E-1513A326734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0</c:formatCode>
                      <c:ptCount val="6"/>
                      <c:pt idx="0">
                        <c:v>23</c:v>
                      </c:pt>
                      <c:pt idx="1">
                        <c:v>28</c:v>
                      </c:pt>
                      <c:pt idx="2">
                        <c:v>155</c:v>
                      </c:pt>
                      <c:pt idx="3">
                        <c:v>43</c:v>
                      </c:pt>
                      <c:pt idx="4">
                        <c:v>111</c:v>
                      </c:pt>
                      <c:pt idx="5">
                        <c:v>87</c:v>
                      </c:pt>
                    </c:numCache>
                  </c:numRef>
                </c:val>
                <c:extLst xmlns:c15="http://schemas.microsoft.com/office/drawing/2012/chart">
                  <c:ext xmlns:c16="http://schemas.microsoft.com/office/drawing/2014/chart" uri="{C3380CC4-5D6E-409C-BE32-E72D297353CC}">
                    <c16:uniqueId val="{00000011-CC68-4A5D-8E1E-1513A3267347}"/>
                  </c:ext>
                </c:extLst>
              </c15:ser>
            </c15:filteredBarSeries>
          </c:ext>
        </c:extLst>
      </c:barChart>
      <c:catAx>
        <c:axId val="917680976"/>
        <c:scaling>
          <c:orientation val="maxMin"/>
        </c:scaling>
        <c:delete val="1"/>
        <c:axPos val="r"/>
        <c:numFmt formatCode="General" sourceLinked="1"/>
        <c:majorTickMark val="none"/>
        <c:minorTickMark val="none"/>
        <c:tickLblPos val="nextTo"/>
        <c:crossAx val="917685968"/>
        <c:crosses val="autoZero"/>
        <c:auto val="1"/>
        <c:lblAlgn val="ctr"/>
        <c:lblOffset val="100"/>
        <c:noMultiLvlLbl val="0"/>
      </c:catAx>
      <c:valAx>
        <c:axId val="917685968"/>
        <c:scaling>
          <c:orientation val="maxMin"/>
          <c:max val="21"/>
          <c:min val="0"/>
        </c:scaling>
        <c:delete val="1"/>
        <c:axPos val="t"/>
        <c:numFmt formatCode="0.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836806123313181E-2"/>
          <c:y val="9.7595204083482032E-3"/>
          <c:w val="0.92003912759654616"/>
          <c:h val="0.95144542244977193"/>
        </c:manualLayout>
      </c:layout>
      <c:barChart>
        <c:barDir val="bar"/>
        <c:grouping val="clustered"/>
        <c:varyColors val="0"/>
        <c:ser>
          <c:idx val="1"/>
          <c:order val="1"/>
          <c:tx>
            <c:strRef>
              <c:f>Sheet1!$C$1</c:f>
              <c:strCache>
                <c:ptCount val="1"/>
                <c:pt idx="0">
                  <c:v>2020-2021</c:v>
                </c:pt>
              </c:strCache>
            </c:strRef>
          </c:tx>
          <c:spPr>
            <a:solidFill>
              <a:schemeClr val="accent2"/>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13-E762-42E7-88B1-673FE6CF8B7B}"/>
              </c:ext>
            </c:extLst>
          </c:dPt>
          <c:dPt>
            <c:idx val="1"/>
            <c:invertIfNegative val="0"/>
            <c:bubble3D val="0"/>
            <c:spPr>
              <a:solidFill>
                <a:srgbClr val="78B832"/>
              </a:solidFill>
              <a:ln>
                <a:noFill/>
              </a:ln>
              <a:effectLst/>
            </c:spPr>
            <c:extLst>
              <c:ext xmlns:c16="http://schemas.microsoft.com/office/drawing/2014/chart" uri="{C3380CC4-5D6E-409C-BE32-E72D297353CC}">
                <c16:uniqueId val="{00000014-E762-42E7-88B1-673FE6CF8B7B}"/>
              </c:ext>
            </c:extLst>
          </c:dPt>
          <c:dPt>
            <c:idx val="2"/>
            <c:invertIfNegative val="0"/>
            <c:bubble3D val="0"/>
            <c:spPr>
              <a:solidFill>
                <a:srgbClr val="259393"/>
              </a:solidFill>
              <a:ln>
                <a:noFill/>
              </a:ln>
              <a:effectLst/>
            </c:spPr>
            <c:extLst>
              <c:ext xmlns:c16="http://schemas.microsoft.com/office/drawing/2014/chart" uri="{C3380CC4-5D6E-409C-BE32-E72D297353CC}">
                <c16:uniqueId val="{00000015-E762-42E7-88B1-673FE6CF8B7B}"/>
              </c:ext>
            </c:extLst>
          </c:dPt>
          <c:dPt>
            <c:idx val="3"/>
            <c:invertIfNegative val="0"/>
            <c:bubble3D val="0"/>
            <c:spPr>
              <a:solidFill>
                <a:srgbClr val="EA865A"/>
              </a:solidFill>
              <a:ln>
                <a:noFill/>
              </a:ln>
              <a:effectLst/>
            </c:spPr>
            <c:extLst>
              <c:ext xmlns:c16="http://schemas.microsoft.com/office/drawing/2014/chart" uri="{C3380CC4-5D6E-409C-BE32-E72D297353CC}">
                <c16:uniqueId val="{00000016-E762-42E7-88B1-673FE6CF8B7B}"/>
              </c:ext>
            </c:extLst>
          </c:dPt>
          <c:dPt>
            <c:idx val="4"/>
            <c:invertIfNegative val="0"/>
            <c:bubble3D val="0"/>
            <c:spPr>
              <a:solidFill>
                <a:srgbClr val="A22474"/>
              </a:solidFill>
              <a:ln>
                <a:noFill/>
              </a:ln>
              <a:effectLst/>
            </c:spPr>
            <c:extLst>
              <c:ext xmlns:c16="http://schemas.microsoft.com/office/drawing/2014/chart" uri="{C3380CC4-5D6E-409C-BE32-E72D297353CC}">
                <c16:uniqueId val="{00000017-E762-42E7-88B1-673FE6CF8B7B}"/>
              </c:ext>
            </c:extLst>
          </c:dPt>
          <c:dPt>
            <c:idx val="5"/>
            <c:invertIfNegative val="0"/>
            <c:bubble3D val="0"/>
            <c:spPr>
              <a:solidFill>
                <a:srgbClr val="4BA9FF"/>
              </a:solidFill>
              <a:ln>
                <a:noFill/>
              </a:ln>
              <a:effectLst/>
            </c:spPr>
            <c:extLst>
              <c:ext xmlns:c16="http://schemas.microsoft.com/office/drawing/2014/chart" uri="{C3380CC4-5D6E-409C-BE32-E72D297353CC}">
                <c16:uniqueId val="{00000018-E762-42E7-88B1-673FE6CF8B7B}"/>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Sheet1!$C$2:$C$7</c:f>
              <c:numCache>
                <c:formatCode>0.0</c:formatCode>
                <c:ptCount val="6"/>
                <c:pt idx="0">
                  <c:v>18.399999999999999</c:v>
                </c:pt>
                <c:pt idx="1">
                  <c:v>17.100000000000001</c:v>
                </c:pt>
                <c:pt idx="2">
                  <c:v>7.5</c:v>
                </c:pt>
                <c:pt idx="3">
                  <c:v>3.5</c:v>
                </c:pt>
                <c:pt idx="4">
                  <c:v>3.3</c:v>
                </c:pt>
                <c:pt idx="5">
                  <c:v>2</c:v>
                </c:pt>
              </c:numCache>
            </c:numRef>
          </c:val>
          <c:extLst xmlns:c15="http://schemas.microsoft.com/office/drawing/2012/chart">
            <c:ext xmlns:c16="http://schemas.microsoft.com/office/drawing/2014/chart" uri="{C3380CC4-5D6E-409C-BE32-E72D297353CC}">
              <c16:uniqueId val="{0000000F-E762-42E7-88B1-673FE6CF8B7B}"/>
            </c:ext>
          </c:extLst>
        </c:ser>
        <c:ser>
          <c:idx val="5"/>
          <c:order val="5"/>
          <c:tx>
            <c:strRef>
              <c:f>Sheet1!$G$1</c:f>
              <c:strCache>
                <c:ptCount val="1"/>
                <c:pt idx="0">
                  <c:v>2020-2021 label</c:v>
                </c:pt>
              </c:strCache>
            </c:strRef>
          </c:tx>
          <c:spPr>
            <a:solidFill>
              <a:schemeClr val="accent6"/>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Sheet1!$G$2:$G$7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E762-42E7-88B1-673FE6CF8B7B}"/>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2018-2019</c:v>
                      </c:pt>
                    </c:strCache>
                  </c:strRef>
                </c:tx>
                <c:spPr>
                  <a:solidFill>
                    <a:schemeClr val="accent1"/>
                  </a:solidFill>
                  <a:ln>
                    <a:noFill/>
                  </a:ln>
                  <a:effectLst/>
                </c:spPr>
                <c:invertIfNegative val="0"/>
                <c:dPt>
                  <c:idx val="0"/>
                  <c:invertIfNegative val="0"/>
                  <c:bubble3D val="0"/>
                  <c:spPr>
                    <a:solidFill>
                      <a:srgbClr val="A87FE5"/>
                    </a:solidFill>
                    <a:ln>
                      <a:noFill/>
                    </a:ln>
                    <a:effectLst/>
                  </c:spPr>
                  <c:extLst>
                    <c:ext xmlns:c16="http://schemas.microsoft.com/office/drawing/2014/chart" uri="{C3380CC4-5D6E-409C-BE32-E72D297353CC}">
                      <c16:uniqueId val="{00000001-E762-42E7-88B1-673FE6CF8B7B}"/>
                    </c:ext>
                  </c:extLst>
                </c:dPt>
                <c:dPt>
                  <c:idx val="1"/>
                  <c:invertIfNegative val="0"/>
                  <c:bubble3D val="0"/>
                  <c:spPr>
                    <a:solidFill>
                      <a:srgbClr val="78B832"/>
                    </a:solidFill>
                    <a:ln>
                      <a:noFill/>
                    </a:ln>
                    <a:effectLst/>
                  </c:spPr>
                  <c:extLst>
                    <c:ext xmlns:c16="http://schemas.microsoft.com/office/drawing/2014/chart" uri="{C3380CC4-5D6E-409C-BE32-E72D297353CC}">
                      <c16:uniqueId val="{00000003-E762-42E7-88B1-673FE6CF8B7B}"/>
                    </c:ext>
                  </c:extLst>
                </c:dPt>
                <c:dPt>
                  <c:idx val="2"/>
                  <c:invertIfNegative val="0"/>
                  <c:bubble3D val="0"/>
                  <c:spPr>
                    <a:solidFill>
                      <a:srgbClr val="259393"/>
                    </a:solidFill>
                    <a:ln>
                      <a:noFill/>
                    </a:ln>
                    <a:effectLst/>
                  </c:spPr>
                  <c:extLst>
                    <c:ext xmlns:c16="http://schemas.microsoft.com/office/drawing/2014/chart" uri="{C3380CC4-5D6E-409C-BE32-E72D297353CC}">
                      <c16:uniqueId val="{00000005-E762-42E7-88B1-673FE6CF8B7B}"/>
                    </c:ext>
                  </c:extLst>
                </c:dPt>
                <c:dPt>
                  <c:idx val="3"/>
                  <c:invertIfNegative val="0"/>
                  <c:bubble3D val="0"/>
                  <c:spPr>
                    <a:solidFill>
                      <a:srgbClr val="EA865A"/>
                    </a:solidFill>
                    <a:ln>
                      <a:noFill/>
                    </a:ln>
                    <a:effectLst/>
                  </c:spPr>
                  <c:extLst>
                    <c:ext xmlns:c16="http://schemas.microsoft.com/office/drawing/2014/chart" uri="{C3380CC4-5D6E-409C-BE32-E72D297353CC}">
                      <c16:uniqueId val="{00000007-E762-42E7-88B1-673FE6CF8B7B}"/>
                    </c:ext>
                  </c:extLst>
                </c:dPt>
                <c:dPt>
                  <c:idx val="4"/>
                  <c:invertIfNegative val="0"/>
                  <c:bubble3D val="0"/>
                  <c:spPr>
                    <a:solidFill>
                      <a:srgbClr val="A22474"/>
                    </a:solidFill>
                    <a:ln>
                      <a:noFill/>
                    </a:ln>
                    <a:effectLst/>
                  </c:spPr>
                  <c:extLst>
                    <c:ext xmlns:c16="http://schemas.microsoft.com/office/drawing/2014/chart" uri="{C3380CC4-5D6E-409C-BE32-E72D297353CC}">
                      <c16:uniqueId val="{00000009-E762-42E7-88B1-673FE6CF8B7B}"/>
                    </c:ext>
                  </c:extLst>
                </c:dPt>
                <c:dPt>
                  <c:idx val="5"/>
                  <c:invertIfNegative val="0"/>
                  <c:bubble3D val="0"/>
                  <c:spPr>
                    <a:solidFill>
                      <a:srgbClr val="4BA9FF"/>
                    </a:solidFill>
                    <a:ln>
                      <a:noFill/>
                    </a:ln>
                    <a:effectLst/>
                  </c:spPr>
                  <c:extLst>
                    <c:ext xmlns:c16="http://schemas.microsoft.com/office/drawing/2014/chart" uri="{C3380CC4-5D6E-409C-BE32-E72D297353CC}">
                      <c16:uniqueId val="{0000000B-E762-42E7-88B1-673FE6CF8B7B}"/>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Sheet1!$B$2:$B$7</c15:sqref>
                        </c15:formulaRef>
                      </c:ext>
                    </c:extLst>
                    <c:numCache>
                      <c:formatCode>0.0</c:formatCode>
                      <c:ptCount val="6"/>
                      <c:pt idx="0">
                        <c:v>20.100000000000001</c:v>
                      </c:pt>
                      <c:pt idx="1">
                        <c:v>12.3</c:v>
                      </c:pt>
                      <c:pt idx="2">
                        <c:v>7.2</c:v>
                      </c:pt>
                      <c:pt idx="3">
                        <c:v>3.9</c:v>
                      </c:pt>
                      <c:pt idx="4">
                        <c:v>3.1</c:v>
                      </c:pt>
                      <c:pt idx="5">
                        <c:v>2.6</c:v>
                      </c:pt>
                    </c:numCache>
                  </c:numRef>
                </c:val>
                <c:extLst>
                  <c:ext xmlns:c16="http://schemas.microsoft.com/office/drawing/2014/chart" uri="{C3380CC4-5D6E-409C-BE32-E72D297353CC}">
                    <c16:uniqueId val="{0000000C-E762-42E7-88B1-673FE6CF8B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0</c:formatCode>
                      <c:ptCount val="6"/>
                      <c:pt idx="0">
                        <c:v>30</c:v>
                      </c:pt>
                      <c:pt idx="1">
                        <c:v>19</c:v>
                      </c:pt>
                      <c:pt idx="2">
                        <c:v>190</c:v>
                      </c:pt>
                      <c:pt idx="3">
                        <c:v>62</c:v>
                      </c:pt>
                      <c:pt idx="4">
                        <c:v>117</c:v>
                      </c:pt>
                      <c:pt idx="5">
                        <c:v>133</c:v>
                      </c:pt>
                    </c:numCache>
                  </c:numRef>
                </c:val>
                <c:extLst xmlns:c15="http://schemas.microsoft.com/office/drawing/2012/chart">
                  <c:ext xmlns:c16="http://schemas.microsoft.com/office/drawing/2014/chart" uri="{C3380CC4-5D6E-409C-BE32-E72D297353CC}">
                    <c16:uniqueId val="{00000010-E762-42E7-88B1-673FE6CF8B7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0</c:formatCode>
                      <c:ptCount val="6"/>
                      <c:pt idx="0">
                        <c:v>23</c:v>
                      </c:pt>
                      <c:pt idx="1">
                        <c:v>28</c:v>
                      </c:pt>
                      <c:pt idx="2">
                        <c:v>155</c:v>
                      </c:pt>
                      <c:pt idx="3">
                        <c:v>43</c:v>
                      </c:pt>
                      <c:pt idx="4">
                        <c:v>111</c:v>
                      </c:pt>
                      <c:pt idx="5">
                        <c:v>87</c:v>
                      </c:pt>
                    </c:numCache>
                  </c:numRef>
                </c:val>
                <c:extLst xmlns:c15="http://schemas.microsoft.com/office/drawing/2012/chart">
                  <c:ext xmlns:c16="http://schemas.microsoft.com/office/drawing/2014/chart" uri="{C3380CC4-5D6E-409C-BE32-E72D297353CC}">
                    <c16:uniqueId val="{00000011-E762-42E7-88B1-673FE6CF8B7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2018-2019 label</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Sheet1!$F$2:$F$7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D-E762-42E7-88B1-673FE6CF8B7B}"/>
                  </c:ext>
                </c:extLst>
              </c15:ser>
            </c15:filteredBarSeries>
          </c:ext>
        </c:extLst>
      </c:barChart>
      <c:catAx>
        <c:axId val="917680976"/>
        <c:scaling>
          <c:orientation val="maxMin"/>
        </c:scaling>
        <c:delete val="1"/>
        <c:axPos val="l"/>
        <c:numFmt formatCode="General" sourceLinked="1"/>
        <c:majorTickMark val="none"/>
        <c:minorTickMark val="none"/>
        <c:tickLblPos val="nextTo"/>
        <c:crossAx val="917685968"/>
        <c:crosses val="autoZero"/>
        <c:auto val="1"/>
        <c:lblAlgn val="ctr"/>
        <c:lblOffset val="100"/>
        <c:noMultiLvlLbl val="0"/>
      </c:catAx>
      <c:valAx>
        <c:axId val="917685968"/>
        <c:scaling>
          <c:orientation val="minMax"/>
          <c:max val="21"/>
          <c:min val="0"/>
        </c:scaling>
        <c:delete val="1"/>
        <c:axPos val="t"/>
        <c:numFmt formatCode="0.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Non-U.S.–born</a:t>
            </a:r>
          </a:p>
        </c:rich>
      </c:tx>
      <c:overlay val="1"/>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295012294079356"/>
          <c:y val="9.0534098897863222E-2"/>
          <c:w val="0.84645911164737897"/>
          <c:h val="0.81291869011542639"/>
        </c:manualLayout>
      </c:layout>
      <c:lineChart>
        <c:grouping val="standard"/>
        <c:varyColors val="0"/>
        <c:ser>
          <c:idx val="0"/>
          <c:order val="0"/>
          <c:tx>
            <c:v>rate_non_usb</c:v>
          </c:tx>
          <c:spPr>
            <a:ln w="31750" cap="rnd">
              <a:solidFill>
                <a:schemeClr val="accent1"/>
              </a:solidFill>
              <a:round/>
            </a:ln>
            <a:effectLst/>
          </c:spPr>
          <c:marker>
            <c:symbol val="circle"/>
            <c:size val="5"/>
            <c:spPr>
              <a:noFill/>
              <a:ln w="9525">
                <a:noFill/>
              </a:ln>
              <a:effectLst/>
            </c:spPr>
          </c:marker>
          <c:dLbls>
            <c:delete val="1"/>
          </c:dLbls>
          <c:cat>
            <c:numRef>
              <c:f>usborn_merged_updated!$A$2:$A$12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usborn_merged_updated!$B$2:$B$12</c:f>
              <c:numCache>
                <c:formatCode>0.0</c:formatCode>
                <c:ptCount val="11"/>
                <c:pt idx="0">
                  <c:v>17.010201449</c:v>
                </c:pt>
                <c:pt idx="1">
                  <c:v>15.973561602</c:v>
                </c:pt>
                <c:pt idx="2">
                  <c:v>15.663358884000001</c:v>
                </c:pt>
                <c:pt idx="3">
                  <c:v>15.540058705</c:v>
                </c:pt>
                <c:pt idx="4">
                  <c:v>15.250693238</c:v>
                </c:pt>
                <c:pt idx="5">
                  <c:v>14.735369874</c:v>
                </c:pt>
                <c:pt idx="6">
                  <c:v>14.732574094</c:v>
                </c:pt>
                <c:pt idx="7">
                  <c:v>14.329090989999999</c:v>
                </c:pt>
                <c:pt idx="8">
                  <c:v>14.234695747</c:v>
                </c:pt>
                <c:pt idx="9">
                  <c:v>11.703133205</c:v>
                </c:pt>
                <c:pt idx="10">
                  <c:v>12.535399246000001</c:v>
                </c:pt>
              </c:numCache>
            </c:numRef>
          </c:val>
          <c:smooth val="0"/>
          <c:extLst>
            <c:ext xmlns:c16="http://schemas.microsoft.com/office/drawing/2014/chart" uri="{C3380CC4-5D6E-409C-BE32-E72D297353CC}">
              <c16:uniqueId val="{00000000-06DB-457D-A7A3-60313FC2FE5D}"/>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2"/>
        <c:noMultiLvlLbl val="0"/>
      </c:catAx>
      <c:valAx>
        <c:axId val="1977258991"/>
        <c:scaling>
          <c:orientation val="minMax"/>
          <c:max val="20"/>
          <c:min val="0"/>
        </c:scaling>
        <c:delete val="0"/>
        <c:axPos val="l"/>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percent</c:v>
                </c:pt>
              </c:strCache>
            </c:strRef>
          </c:tx>
          <c:spPr>
            <a:solidFill>
              <a:srgbClr val="005DAA"/>
            </a:solidFill>
            <a:ln w="3175">
              <a:noFill/>
            </a:ln>
            <a:effectLst/>
          </c:spPr>
          <c:dPt>
            <c:idx val="0"/>
            <c:bubble3D val="0"/>
            <c:spPr>
              <a:solidFill>
                <a:srgbClr val="9A4E9E"/>
              </a:solidFill>
              <a:ln w="3175">
                <a:noFill/>
              </a:ln>
              <a:effectLst/>
            </c:spPr>
            <c:extLst>
              <c:ext xmlns:c16="http://schemas.microsoft.com/office/drawing/2014/chart" uri="{C3380CC4-5D6E-409C-BE32-E72D297353CC}">
                <c16:uniqueId val="{00000001-0CC7-4C57-8D1A-8039F323973A}"/>
              </c:ext>
            </c:extLst>
          </c:dPt>
          <c:dPt>
            <c:idx val="1"/>
            <c:bubble3D val="0"/>
            <c:spPr>
              <a:solidFill>
                <a:srgbClr val="005DAA"/>
              </a:solidFill>
              <a:ln w="3175">
                <a:noFill/>
              </a:ln>
              <a:effectLst/>
            </c:spPr>
            <c:extLst>
              <c:ext xmlns:c16="http://schemas.microsoft.com/office/drawing/2014/chart" uri="{C3380CC4-5D6E-409C-BE32-E72D297353CC}">
                <c16:uniqueId val="{00000003-0CC7-4C57-8D1A-8039F323973A}"/>
              </c:ext>
            </c:extLst>
          </c:dPt>
          <c:dPt>
            <c:idx val="2"/>
            <c:bubble3D val="0"/>
            <c:spPr>
              <a:solidFill>
                <a:srgbClr val="F6A01A"/>
              </a:solidFill>
              <a:ln w="3175">
                <a:no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no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no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no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no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noFill/>
              </a:ln>
              <a:effectLst/>
            </c:spPr>
            <c:extLst>
              <c:ext xmlns:c16="http://schemas.microsoft.com/office/drawing/2014/chart" uri="{C3380CC4-5D6E-409C-BE32-E72D297353CC}">
                <c16:uniqueId val="{0000000F-0CC7-4C57-8D1A-8039F323973A}"/>
              </c:ext>
            </c:extLst>
          </c:dPt>
          <c:cat>
            <c:strRef>
              <c:f>Sheet1!$A$2:$A$4</c:f>
              <c:strCache>
                <c:ptCount val="3"/>
                <c:pt idx="0">
                  <c:v>U.S.-born</c:v>
                </c:pt>
                <c:pt idx="1">
                  <c:v>Non-U.S.–born</c:v>
                </c:pt>
                <c:pt idx="2">
                  <c:v>Unknown origin of birth</c:v>
                </c:pt>
              </c:strCache>
            </c:strRef>
          </c:cat>
          <c:val>
            <c:numRef>
              <c:f>Sheet1!$B$2:$B$4</c:f>
              <c:numCache>
                <c:formatCode>\(0.0\)</c:formatCode>
                <c:ptCount val="3"/>
                <c:pt idx="0">
                  <c:v>28.203501649</c:v>
                </c:pt>
                <c:pt idx="1">
                  <c:v>71.377822887999997</c:v>
                </c:pt>
                <c:pt idx="2">
                  <c:v>0.41867546300000003</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number cases</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68F3-4A16-98BF-7925B420441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U.S.-born</c:v>
                      </c:pt>
                      <c:pt idx="1">
                        <c:v>Non-U.S.–born</c:v>
                      </c:pt>
                      <c:pt idx="2">
                        <c:v>Unknown origin of birth</c:v>
                      </c:pt>
                    </c:strCache>
                  </c:strRef>
                </c:cat>
                <c:val>
                  <c:numRef>
                    <c:extLst>
                      <c:ext uri="{02D57815-91ED-43cb-92C2-25804820EDAC}">
                        <c15:formulaRef>
                          <c15:sqref>Sheet1!$C$2:$C$4</c15:sqref>
                        </c15:formulaRef>
                      </c:ext>
                    </c:extLst>
                    <c:numCache>
                      <c:formatCode>General</c:formatCode>
                      <c:ptCount val="3"/>
                      <c:pt idx="0">
                        <c:v>2223</c:v>
                      </c:pt>
                      <c:pt idx="1">
                        <c:v>5626</c:v>
                      </c:pt>
                      <c:pt idx="2">
                        <c:v>33</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0.10493</cdr:x>
      <cdr:y>0.80229</cdr:y>
    </cdr:from>
    <cdr:to>
      <cdr:x>0.96734</cdr:x>
      <cdr:y>0.87441</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1240047" y="4628533"/>
          <a:ext cx="10191464" cy="416070"/>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~330 cases or &lt;1 case per 1,000,000 population</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0.32826</cdr:x>
      <cdr:y>0.9423</cdr:y>
    </cdr:from>
    <cdr:to>
      <cdr:x>0.3333</cdr:x>
      <cdr:y>0.95522</cdr:y>
    </cdr:to>
    <cdr:sp macro="" textlink="">
      <cdr:nvSpPr>
        <cdr:cNvPr id="2" name="TextBox 1">
          <a:extLst xmlns:a="http://schemas.openxmlformats.org/drawingml/2006/main">
            <a:ext uri="{FF2B5EF4-FFF2-40B4-BE49-F238E27FC236}">
              <a16:creationId xmlns:a16="http://schemas.microsoft.com/office/drawing/2014/main" id="{57741323-0D54-4918-9BDA-D2C153AC84B8}"/>
            </a:ext>
          </a:extLst>
        </cdr:cNvPr>
        <cdr:cNvSpPr txBox="1"/>
      </cdr:nvSpPr>
      <cdr:spPr>
        <a:xfrm xmlns:a="http://schemas.openxmlformats.org/drawingml/2006/main">
          <a:off x="2976113" y="3336244"/>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0.21295</cdr:x>
      <cdr:y>0.0884</cdr:y>
    </cdr:from>
    <cdr:to>
      <cdr:x>0.31854</cdr:x>
      <cdr:y>0.17186</cdr:y>
    </cdr:to>
    <cdr:sp macro="" textlink="">
      <cdr:nvSpPr>
        <cdr:cNvPr id="2" name="TextBox 1"/>
        <cdr:cNvSpPr txBox="1"/>
      </cdr:nvSpPr>
      <cdr:spPr>
        <a:xfrm xmlns:a="http://schemas.openxmlformats.org/drawingml/2006/main">
          <a:off x="2338065" y="417057"/>
          <a:ext cx="1159316" cy="3937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buFont typeface="Arial" pitchFamily="34" charset="0"/>
            <a:buNone/>
          </a:pPr>
          <a:r>
            <a:rPr lang="en-US" sz="1800" b="0" dirty="0">
              <a:solidFill>
                <a:srgbClr val="3F3F3F"/>
              </a:solidFill>
              <a:latin typeface="Calibri" panose="020F0502020204030204" pitchFamily="34" charset="0"/>
            </a:rPr>
            <a:t>N=1,703</a:t>
          </a:r>
        </a:p>
      </cdr:txBody>
    </cdr:sp>
  </cdr:relSizeAnchor>
</c:userShapes>
</file>

<file path=ppt/drawings/drawing8.xml><?xml version="1.0" encoding="utf-8"?>
<c:userShapes xmlns:c="http://schemas.openxmlformats.org/drawingml/2006/chart">
  <cdr:relSizeAnchor xmlns:cdr="http://schemas.openxmlformats.org/drawingml/2006/chartDrawing">
    <cdr:from>
      <cdr:x>0.33754</cdr:x>
      <cdr:y>0.63858</cdr:y>
    </cdr:from>
    <cdr:to>
      <cdr:x>0.64093</cdr:x>
      <cdr:y>0.88395</cdr:y>
    </cdr:to>
    <cdr:sp macro="" textlink="">
      <cdr:nvSpPr>
        <cdr:cNvPr id="3" name="TextBox 2">
          <a:extLst xmlns:a="http://schemas.openxmlformats.org/drawingml/2006/main">
            <a:ext uri="{FF2B5EF4-FFF2-40B4-BE49-F238E27FC236}">
              <a16:creationId xmlns:a16="http://schemas.microsoft.com/office/drawing/2014/main" id="{5EBB96F9-3015-404A-9AB6-79BDEE981A72}"/>
            </a:ext>
          </a:extLst>
        </cdr:cNvPr>
        <cdr:cNvSpPr txBox="1"/>
      </cdr:nvSpPr>
      <cdr:spPr>
        <a:xfrm xmlns:a="http://schemas.openxmlformats.org/drawingml/2006/main">
          <a:off x="1279971" y="1933192"/>
          <a:ext cx="1150465" cy="742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400" b="0" dirty="0">
              <a:solidFill>
                <a:schemeClr val="tx1">
                  <a:lumMod val="85000"/>
                  <a:lumOff val="15000"/>
                </a:schemeClr>
              </a:solidFill>
              <a:latin typeface="Calibri" panose="020F0502020204030204" pitchFamily="34" charset="0"/>
              <a:cs typeface="Calibri" panose="020F0502020204030204" pitchFamily="34" charset="0"/>
            </a:rPr>
            <a:t>92%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238" cy="481013"/>
          </a:xfrm>
          <a:prstGeom prst="rect">
            <a:avLst/>
          </a:prstGeom>
        </p:spPr>
        <p:txBody>
          <a:bodyPr vert="horz" lIns="91400" tIns="45701" rIns="91400" bIns="45701" rtlCol="0"/>
          <a:lstStyle>
            <a:lvl1pPr algn="l">
              <a:defRPr sz="1200"/>
            </a:lvl1pPr>
          </a:lstStyle>
          <a:p>
            <a:endParaRPr lang="en-US"/>
          </a:p>
        </p:txBody>
      </p:sp>
      <p:sp>
        <p:nvSpPr>
          <p:cNvPr id="3" name="Date Placeholder 2"/>
          <p:cNvSpPr>
            <a:spLocks noGrp="1"/>
          </p:cNvSpPr>
          <p:nvPr>
            <p:ph type="dt" sz="quarter" idx="1"/>
          </p:nvPr>
        </p:nvSpPr>
        <p:spPr>
          <a:xfrm>
            <a:off x="4143375" y="3"/>
            <a:ext cx="3170238" cy="481013"/>
          </a:xfrm>
          <a:prstGeom prst="rect">
            <a:avLst/>
          </a:prstGeom>
        </p:spPr>
        <p:txBody>
          <a:bodyPr vert="horz" lIns="91400" tIns="45701" rIns="91400" bIns="45701" rtlCol="0"/>
          <a:lstStyle>
            <a:lvl1pPr algn="r">
              <a:defRPr sz="1200"/>
            </a:lvl1pPr>
          </a:lstStyle>
          <a:p>
            <a:fld id="{CCD9D4F3-1CB6-4E57-BC6A-8FDD6DF1AC39}" type="datetimeFigureOut">
              <a:rPr lang="en-US" smtClean="0"/>
              <a:t>11/14/2022</a:t>
            </a:fld>
            <a:endParaRPr lang="en-US"/>
          </a:p>
        </p:txBody>
      </p:sp>
      <p:sp>
        <p:nvSpPr>
          <p:cNvPr id="4" name="Footer Placeholder 3"/>
          <p:cNvSpPr>
            <a:spLocks noGrp="1"/>
          </p:cNvSpPr>
          <p:nvPr>
            <p:ph type="ftr" sz="quarter" idx="2"/>
          </p:nvPr>
        </p:nvSpPr>
        <p:spPr>
          <a:xfrm>
            <a:off x="3" y="9120188"/>
            <a:ext cx="3170238" cy="481012"/>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00" tIns="45701" rIns="91400" bIns="4570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8" cy="479425"/>
          </a:xfrm>
          <a:prstGeom prst="rect">
            <a:avLst/>
          </a:prstGeom>
        </p:spPr>
        <p:txBody>
          <a:bodyPr vert="horz" lIns="91400" tIns="45701" rIns="91400" bIns="4570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00" tIns="45701" rIns="91400" bIns="45701"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11/14/2022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0" tIns="45701" rIns="91400" bIns="45701" rtlCol="0" anchor="ctr"/>
          <a:lstStyle/>
          <a:p>
            <a:pPr lvl="0"/>
            <a:endParaRPr lang="en-US" noProof="0"/>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00" tIns="45701" rIns="91400" bIns="457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8" cy="479425"/>
          </a:xfrm>
          <a:prstGeom prst="rect">
            <a:avLst/>
          </a:prstGeom>
        </p:spPr>
        <p:txBody>
          <a:bodyPr vert="horz" lIns="91400" tIns="45701" rIns="91400" bIns="4570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1400" tIns="45701" rIns="91400" bIns="45701"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585" algn="l" rtl="0" fontAlgn="base">
      <a:spcBef>
        <a:spcPct val="30000"/>
      </a:spcBef>
      <a:spcAft>
        <a:spcPct val="0"/>
      </a:spcAft>
      <a:defRPr sz="1600" kern="1200">
        <a:solidFill>
          <a:schemeClr val="tx1"/>
        </a:solidFill>
        <a:latin typeface="+mn-lt"/>
        <a:ea typeface="+mn-ea"/>
        <a:cs typeface="+mn-cs"/>
      </a:defRPr>
    </a:lvl2pPr>
    <a:lvl3pPr marL="1219170" algn="l" rtl="0" fontAlgn="base">
      <a:spcBef>
        <a:spcPct val="30000"/>
      </a:spcBef>
      <a:spcAft>
        <a:spcPct val="0"/>
      </a:spcAft>
      <a:defRPr sz="1600" kern="1200">
        <a:solidFill>
          <a:schemeClr val="tx1"/>
        </a:solidFill>
        <a:latin typeface="+mn-lt"/>
        <a:ea typeface="+mn-ea"/>
        <a:cs typeface="+mn-cs"/>
      </a:defRPr>
    </a:lvl3pPr>
    <a:lvl4pPr marL="1828754" algn="l" rtl="0" fontAlgn="base">
      <a:spcBef>
        <a:spcPct val="30000"/>
      </a:spcBef>
      <a:spcAft>
        <a:spcPct val="0"/>
      </a:spcAft>
      <a:defRPr sz="1600" kern="1200">
        <a:solidFill>
          <a:schemeClr val="tx1"/>
        </a:solidFill>
        <a:latin typeface="+mn-lt"/>
        <a:ea typeface="+mn-ea"/>
        <a:cs typeface="+mn-cs"/>
      </a:defRPr>
    </a:lvl4pPr>
    <a:lvl5pPr marL="2438339" algn="l"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Tuberculosis in the United States—National Tuberculosis Surveillance System, Highlights from 2021. This slide set was prepared by the Division of Tuberculosis Elimination, National Center for HIV, Viral Hepatitis, STD, and TB Prevention (NCHHSTP), Centers for Disease Control and Prevention (CDC), U.S. Department of Health and Human Services (HHS). It provides recent trends and highlights of data collected through the National Tuberculosis Surveillance System (NTSS) for 2021.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1993–2021 received by CDC as of July 8, 2022. All case counts and rates for years 1993–2020 have been updated, and data from 2021 have been added.</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70136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the U.S.-Affiliated Pacific Islands, incidence rates (cases per 100,000 persons) ranged from 8.6 (American Samoa, n=4) to 280.6 (Republic of the Marshall Islands, n=118).</a:t>
            </a:r>
            <a:endParaRPr lang="en-US" sz="1200" strike="sngStrike"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54886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distribution of the origin of birth for persons with TB remained similar in 2021 to previous years, with most reported TB cases occurring among non-U.S.–born persons (5,626 cases; 71.4%); 2,223 (28.2%) cases occurred among U.S.-born persons, and 33 (0.4%) had unknown origin of birth. The percentage of cases among non-U.S.–born persons has gradually increased over time in the past decade, from 62.6% in 2011 to 71.4% in 2021. In 2021, the incidence rates among both non-U.S.–born and U.S.–born persons increased to 12.5 cases per 100,000 persons and 0.8 cases per 100,000, respectively.</a:t>
            </a:r>
            <a:endParaRPr lang="en-US" sz="1200" dirty="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51279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Incidence rates for U.S.-born persons are shown in the left figure in purple, and incidence rates for non-U.S.–born persons are shown on the right figure in blue. Note that the scale of the y-axes for these figures are different.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TB incidence rates have been declining in both groups over the past ten years.  In 2021, an increase in TB incidence rate was seen for both U.S.-born and non-U.S.–born persons. The increase in incidence rate from 2020 to 2021 was 11% among the U.S.-born population compared with 7% among the non-U.S.</a:t>
            </a:r>
            <a:r>
              <a:rPr lang="en-US" sz="1800" dirty="0">
                <a:effectLst/>
                <a:latin typeface="Segoe UI" panose="020B0502040204020203" pitchFamily="34" charset="0"/>
                <a:ea typeface="PMingLiU" panose="02020500000000000000" pitchFamily="18" charset="-120"/>
              </a:rPr>
              <a:t>–</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born.</a:t>
            </a:r>
            <a:endParaRPr lang="en-US" sz="1200" dirty="0">
              <a:latin typeface="+mj-lt"/>
            </a:endParaRPr>
          </a:p>
        </p:txBody>
      </p:sp>
      <p:sp>
        <p:nvSpPr>
          <p:cNvPr id="4" name="Slide Number Placeholder 3"/>
          <p:cNvSpPr>
            <a:spLocks noGrp="1"/>
          </p:cNvSpPr>
          <p:nvPr>
            <p:ph type="sldNum" sz="quarter" idx="5"/>
          </p:nvPr>
        </p:nvSpPr>
        <p:spPr/>
        <p:txBody>
          <a:bodyPr/>
          <a:lstStyle/>
          <a:p>
            <a:pPr defTabSz="948229">
              <a:defRPr/>
            </a:pPr>
            <a:fld id="{EB38CAEC-4554-485B-9189-C45C7447A404}" type="slidenum">
              <a:rPr lang="en-US">
                <a:solidFill>
                  <a:prstClr val="black"/>
                </a:solidFill>
                <a:latin typeface="Calibri"/>
              </a:rPr>
              <a:pPr defTabSz="948229">
                <a:defRPr/>
              </a:pPr>
              <a:t>12</a:t>
            </a:fld>
            <a:endParaRPr lang="en-US">
              <a:solidFill>
                <a:prstClr val="black"/>
              </a:solidFill>
              <a:latin typeface="Calibri"/>
            </a:endParaRPr>
          </a:p>
        </p:txBody>
      </p:sp>
    </p:spTree>
    <p:extLst>
      <p:ext uri="{BB962C8B-B14F-4D97-AF65-F5344CB8AC3E}">
        <p14:creationId xmlns:p14="http://schemas.microsoft.com/office/powerpoint/2010/main" val="8642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TB incidence rate among non-U.S.–born persons of 12.5 per 100,000 persons was 16 times the rate of 0.8 per 100,000 among U.S.-born persons (using unrounded rates) in 2021. </a:t>
            </a:r>
            <a:r>
              <a:rPr lang="en-US" sz="1800">
                <a:effectLst/>
                <a:latin typeface="Calibri" panose="020F0502020204030204" pitchFamily="34" charset="0"/>
                <a:ea typeface="PMingLiU" panose="02020500000000000000" pitchFamily="18" charset="-120"/>
                <a:cs typeface="Times New Roman" panose="02020603050405020304" pitchFamily="18" charset="0"/>
              </a:rPr>
              <a:t>In 2021,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5,626 </a:t>
            </a:r>
            <a:r>
              <a:rPr lang="en-US" sz="1800">
                <a:effectLst/>
                <a:latin typeface="Calibri" panose="020F0502020204030204" pitchFamily="34" charset="0"/>
                <a:ea typeface="PMingLiU" panose="02020500000000000000" pitchFamily="18" charset="-120"/>
                <a:cs typeface="Times New Roman" panose="02020603050405020304" pitchFamily="18" charset="0"/>
              </a:rPr>
              <a:t>(71.4%)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cases occurred among non-U.S.–</a:t>
            </a:r>
            <a:r>
              <a:rPr lang="en-US" sz="1800">
                <a:effectLst/>
                <a:latin typeface="Calibri" panose="020F0502020204030204" pitchFamily="34" charset="0"/>
                <a:ea typeface="PMingLiU" panose="02020500000000000000" pitchFamily="18" charset="-120"/>
                <a:cs typeface="Times New Roman" panose="02020603050405020304" pitchFamily="18" charset="0"/>
              </a:rPr>
              <a:t>born persons and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2,223 </a:t>
            </a:r>
            <a:r>
              <a:rPr lang="en-US" sz="1800">
                <a:effectLst/>
                <a:latin typeface="Calibri" panose="020F0502020204030204" pitchFamily="34" charset="0"/>
                <a:ea typeface="PMingLiU" panose="02020500000000000000" pitchFamily="18" charset="-120"/>
                <a:cs typeface="Times New Roman" panose="02020603050405020304" pitchFamily="18" charset="0"/>
              </a:rPr>
              <a:t>(28.2%)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cases among U.S.-born persons.</a:t>
            </a:r>
            <a:endParaRPr lang="en-US" sz="1200" dirty="0">
              <a:latin typeface="Calibri"/>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3318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five countries of birth accounted for 54% of countries of birth origin among non-U.S.–born persons with reported TB in the United States.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common countries of birth among non-U.S.–born persons with TB disease remained similar to previous years, with Mexico (18.7%) as</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frequently reported country of birth, followed by the Philippines (12.3%), India (10.2%), Vietnam (7.5%), and China (5.6%). These countries of birth also have large populations that live in the United States.</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62027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countries of birth with the highest U.S. incidence rates of TB disease (cases per 100,000 persons) in 2021 were the Republic of the Marshall Islands (169.6, average annual number of cases: 47), followed by the Republic of the Congo (101.0, average annual number of cases: 35), Mongolia (76.9, average annual number of cases: 9), and Bhutan (70.3, average annual number of cases: 38). These countries of birth were followed by Myanmar (70.0, average annual number of cases: 105), Somalia (69.6, average annual number of cases: 20), Nepal (60.8, average annual number of cases: 91), the Federated States of Micronesia (58.5, average annual number of cases: 20), Guinea (50.6, average annual number of cases: 9), and Ethiopia (47.3, average annual number of cases: 134).</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U.S. population estimates by country of birth were used for the denominators and were obtained from the U.S. Census Bureau, American Community Survey (ACS) Public Use Microdata Sample data, 2016–2020, 5-year file (</a:t>
            </a:r>
            <a:r>
              <a:rPr lang="en-US" sz="1800" u="sng" dirty="0">
                <a:solidFill>
                  <a:srgbClr val="0563C1"/>
                </a:solidFill>
                <a:effectLst/>
                <a:latin typeface="Calibri" panose="020F0502020204030204" pitchFamily="34" charset="0"/>
                <a:ea typeface="PMingLiU" panose="02020500000000000000" pitchFamily="18" charset="-120"/>
                <a:cs typeface="Times New Roman" panose="02020603050405020304" pitchFamily="18" charset="0"/>
                <a:hlinkClick r:id="rId3"/>
              </a:rPr>
              <a:t>https://www</a:t>
            </a:r>
            <a:r>
              <a:rPr lang="en-US" sz="1800" dirty="0">
                <a:effectLst/>
                <a:latin typeface="Calibri" panose="020F0502020204030204" pitchFamily="34" charset="0"/>
                <a:ea typeface="PMingLiU" panose="02020500000000000000" pitchFamily="18" charset="-120"/>
                <a:cs typeface="Times New Roman" panose="02020603050405020304" pitchFamily="18" charset="0"/>
              </a:rPr>
              <a:t>.census.gov/programs-surveys/acs/microdata/access.html).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62934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the percentage of TB cases among the non-U.S.–born by number of years since initial arrival in the United States at diagnosis. One-quarter of TB cases (25.2%) reported among non-U.S.–born persons in 2021 were diagnosed within 5 years of arrival in the United States.</a:t>
            </a:r>
            <a:endParaRPr lang="en-US" sz="1200" dirty="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41732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overall TB case counts in the past decade by race/ethnicity. With the exception of a slight increase from 2014 (n=9,382) to 2015 (n=9,538), the overall number of TB cases decreased from 2011 through 2020. The decrease was largest among White and Black or African American persons. The number of TB cases increased from 7,171 in 2020 to 7,882 in 2021. Increases in case counts were seen in all race/ethnicity groups except Native Hawaiian or Other Pacific Islander persons (117 cases in 2020 and 115 cases in 2021).</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171978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100% stacked bar chart shows percentage distributions over time by race/ethnicity. Despite the decline in overall number of TB cases in 2020 and the subsequent increase in 2021, the distribution of race/ethnicity among persons with TB disease has been relatively consistent since 2011.</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718852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race/ethnicity for 2021. Non-Hispanic Asian persons represented 36.0% of total cases in 2021, followed by Hispanic persons (30.6%), non-Hispanic Black or African American persons (18.0%), and non-Hispanic White persons (11.2%).  All other race groups (American Indian or Alaska Native persons, Native Hawaiian or Other Pacific Islander persons, and non-Hispanic multiple race persons) represented approximately 1% of cases each.  Persons with unknown or missing race/ethnicity information comprised less than 1% of all cases.</a:t>
            </a: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171818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the annual number of TB cases in the United States for each year during 1982–2021, and the TB elimination threshold goal of &lt;1 case per 1,000,000 (1 million) population, which is approximately 330 cases per year for the current U.S. population. In 1992, 26,673 cases were reported in the United States, with an incidence rate of 10.4 cases per 100,000 population. TB cases and incidence rates have declined substantially since 1992, but the annual rate of decline has been inadequate to achieve TB elimination goals.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7,882 cases were reported, with an incidence rate of 2.4 cases per 100,000, </a:t>
            </a:r>
            <a:r>
              <a:rPr lang="en-US" sz="1800" dirty="0">
                <a:effectLst/>
                <a:latin typeface="Calibri" panose="020F0502020204030204" pitchFamily="34" charset="0"/>
                <a:ea typeface="PMingLiU" panose="02020500000000000000" pitchFamily="18" charset="-120"/>
              </a:rPr>
              <a:t>representing </a:t>
            </a:r>
            <a:r>
              <a:rPr lang="en-US" sz="1800" dirty="0">
                <a:solidFill>
                  <a:srgbClr val="000000"/>
                </a:solidFill>
                <a:effectLst/>
                <a:latin typeface="Calibri" panose="020F0502020204030204" pitchFamily="34" charset="0"/>
                <a:ea typeface="Times New Roman" panose="02020603050405020304" pitchFamily="18" charset="0"/>
              </a:rPr>
              <a:t>a 9.9% increase in case count and 9.8% increase in incidence rate compared with 2020</a:t>
            </a:r>
            <a:r>
              <a:rPr lang="en-US" sz="1800" dirty="0">
                <a:effectLst/>
                <a:latin typeface="Calibri" panose="020F0502020204030204" pitchFamily="34" charset="0"/>
                <a:ea typeface="PMingLiU" panose="02020500000000000000" pitchFamily="18" charset="-120"/>
              </a:rPr>
              <a:t>.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increase might be partially explained by delayed detection of cases with symptom onset during 2020 that were not diagnosed until 2021 because of delayed health care-seeking behavior, interruptions in health care access, or disrupted TB services related to the COVID-19 pandemic. Other factors associated with the pandemic, including changes in immigration, infection prevention strategies, and health service provision, likely had an effect on TB epidemiology in 2021 and ongoing effects will likely continue in the future.</a:t>
            </a:r>
            <a:endParaRPr lang="en-US" sz="1200" dirty="0">
              <a:latin typeface="+mj-lt"/>
              <a:ea typeface="PMingLiU" panose="02020500000000000000" pitchFamily="18" charset="-12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TB incidence rates (number of cases per 100,000 persons) vary by race/ethnicity groups. In 2021, Native Hawaiian or Other Pacific Islander persons had the highest rate (18.4), followed by Asian persons (14.4). Rates among Hispanic or Latino persons, Black or African American persons, and American Indian or Alaska Native persons were similar at 3.8, 3.4, and 3.5, respectively. Persons who identify with more than one race (1.0) and White persons (0.4) had the lowest rates. Based on unrounded numbers, rates increased in 2021 compared with 2020 for all race/ethnicity groups except for Native Hawaiian or Other Pacific Islander persons.</a:t>
            </a:r>
            <a:endParaRPr lang="en-US" sz="1200" dirty="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975670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U.S.-born persons has declined since 2011, though there was an increase of 216 cases from 2020 (n=2,007) to 2021 (n=2,223). In 2021, Black or African American persons (n=758) and White persons (n=639) had the greatest number of TB cases among U.S.-born persons. The distribution of race/ethnicity among U.S.-born persons has been relatively consistent since 2011.</a:t>
            </a: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66977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among U.S.-born persons, Native Hawaiian or Other Pacific Islander persons had the highest incidence rate (5.7 cases per 100,000 persons), followed by American Indian or Alaska Native persons (3.8 cases per 100,000 persons). Incidence rates among U.S.-born Black or African American persons, Hispanic or Latino persons, Asian persons, and White persons have all declined since 2011, followed by increases from 2020 to 2021. Native Hawaiian or Other Pacific Islander persons were the only race/ethnicity group with an observed decline in incidence rate from 2020 to 2021, but this population still had the highest incidence rate among U.S.-born persons in 2021. The rates among Native Hawaiian or Other Pacific Islander persons and American Indian or Alaska Native persons have greater year-to-year variability than all other groups because of low case counts and smaller population sizes. White persons and persons who identify with more than one race continue to have the lowest rates among all race groups.</a:t>
            </a: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4089552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non-U.S.–born persons increased from 2020 (n=5,145) to 2021 (n=5,626). Over 80% of non-U.S.–born cases occurred among Asian persons (n=2,706) and Hispanic or Latino (n=1,845) persons. Since 2011, the distribution of the number of TB cases by race/ethnicity among non-U.S.–born persons has been relatively consistent.</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569237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among non-U.S.–born persons, persons who identify with more than one race had the highest incidence rate (30.2 cases per 100,000 persons), followed by Asian persons (23.8 cases per 100,000 persons). The rates among Native Hawaiian or Other Pacific Islander persons and persons who identify with more than one race have greater year-to-year variability than all other groups because of low case counts and smaller populations. White persons and American Indian or Alaska Native persons have the lowest incidence rates among all race/ethnicity groups of non-U.S.–born persons.</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398198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These figures show TB incidence rates by race/ethnicity among non-U.S.–born persons and U.S.-born persons, separately on the log scale. Non-U.S.–born American Indian or Alaska Native persons did not have any reported TB cases in years 2014, 2016, and 2020; therefore, their data are not presented in the non-U.S.–born graph since zeros cannot be displayed on the log scale.</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For all race/ethnicity groups, incidence rates are higher among non-U.S.–born persons compared with U.S.-born persons.</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2020, TB incidence rates remained steady or increased for all race/ethnicity groups except among Native Hawaiian or Other Pacific Islander persons (6.2 in 2020 and 5.7 in 2021 for U.S.-born persons; 35.4 in 2020 and 22.0 in 2021 for non-U.S.–born persons) and non-U.S.–born Black or African American persons (15.6 in 2020 and 15.2 in 2021).</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348976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distribution of race/ethnicity among persons with TB disease continued to differ markedly by origin of birth in 2021. Approximately half of the TB cases reported among non-U.S.–born persons occurred among Asian persons (48.1%), followed by Hispanic or Latino persons (32.8%), Black or African American persons (11.8%), and White persons (4.3%). Among U.S.-born persons with TB disease, Black or African American persons represented the largest percentage of cases (34.1%), followed by White persons (28.7%), Hispanic or Latino persons (24.4%), and Asian persons (5.6%).</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220390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TB incidence rates (cases per 100,000 persons) by race/ethnicity among non-U.S.–born persons compared with U.S.-born persons in 2021. Among non-U.S.–born persons with TB disease, persons who identify with more than one race had the highest rate (30.2) followed by Asian persons (23.8), Native Hawaiian or Other Pacific Islander persons (22.0), Black or African American persons (15.2), Hispanic or Latino persons (8.9), White persons (3.1), and American Indian or Alaska Native persons (1.3).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U.S.-born persons with TB disease, Native Hawaiian or Other Pacific Islander persons had the highest incidence rate (5.7 per 100,000 persons), followed by American Indian or Alaska Native persons (3.8), Black or African American persons (2.1), Asian persons (1.5), and Hispanic or Latino persons (1.3). White persons and persons who identify with more than one race had the lowest rates (0.3). </a:t>
            </a:r>
            <a:endParaRPr lang="en-US" sz="1200" dirty="0">
              <a:latin typeface="+mj-lt"/>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1931338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distribution of TB cases by age group in 2021 remained similar to past years with most cases occurring among persons aged 45 to 64 years (30.6%), followed closely by persons aged 25 to 44 years (28.7%) and persons 65 years or older (28.1%). In contrast, only 12.6% of reported TB cases occurred among children and young adults less than 25 years. </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65802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TB incidence rates are higher among adults than among children, and among persons 15 years and older, the incidence rates increase with age. In 2021, persons 65 years or older had the highest TB incidence rate (cases per 100,000 persons) (4.0), and children aged 5 to 14 years had the lowest rate (0.4). Incidence rates were steady or increased in 2021 compared with 2020 for all age groups except children 0 to 4 years, which changed from 0.9 in 2020 to 0.8 in 2021.</a:t>
            </a:r>
            <a:endParaRPr lang="en-US" sz="1200" dirty="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21795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During 2021, the United States reported 7,882 TB cases, an incidence rate of 2.4 cases per 100,000 persons. Except for 2015, the U.S. TB case count and incidence rate have declined every year since 1993 until 2021, when an increase was seen. The annual incidence rate increased by 9.8% from 2020 to 2021.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increase might be partially explained by delayed detection of cases with symptom onset during 2020 that were not diagnosed until 2021 because of delayed health care-seeking behavior, interruptions in health care access, or disrupted TB services related to the COVID-19 pandemic. Other factors associated with the pandemic, including changes in immigration, infection prevention strategies, and health service provision, likely had an effect on TB epidemiology in 2021 and ongoing effects will likely continue in the future.</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6836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change in number of cases among U.S.-born persons by age from 1994 to 2021 is shown in this graph with 16,170 cases reported in 1994 and 2,223 in 2021. Among U.S.-born persons, all age groups experienced an increase in cases in 2021 except the 5 to 14 years age group, with 102 cases in 2021 compared with 103 cases in 2020.</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67001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1994, each age group among U.S.-born persons has experienced a 72% or greater decline in incidence rate (cases per 100,000 persons), with the 65 years or older age group experiencing the biggest decline at more than 92% (14.2 in 1994 and 1.1 in 2021). All age groups except for the 5 to 14 years age group experienced an increase in incidence rate from 2020 to 2021, with the 45 to 64 years age group experiencing the largest increase at 13.0%.</a:t>
            </a:r>
            <a:endParaRPr lang="en-US" sz="12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2359075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percentage of TB cases by age group among non-U.S.–born persons remained relatively the same from 2020 to 2021. The number of cases increased from 2020 to 2021 for all age groups except the 0 to 4 years age group (13 in 2020 and 7 in 2021) and the 15 to 24 years age group (477 in 2020 and 441 in 2021). </a:t>
            </a:r>
            <a:endParaRPr lang="en-US" sz="12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923959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From 1994 through 2020, each age group among non-U.S.–born persons has experienced a 50% or greater decline in incidence rate, with the 0 to 4 years age group experiencing the biggest decline at more than 89% (57.3 in 1994 and 6.0 </a:t>
            </a:r>
            <a:r>
              <a:rPr lang="en-US" sz="1800">
                <a:effectLst/>
                <a:latin typeface="Calibri" panose="020F0502020204030204" pitchFamily="34" charset="0"/>
                <a:ea typeface="PMingLiU" panose="02020500000000000000" pitchFamily="18" charset="-120"/>
                <a:cs typeface="Times New Roman" panose="02020603050405020304" pitchFamily="18" charset="0"/>
              </a:rPr>
              <a:t>in 2020).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the incidence rate for non-U.S.–born persons aged 0 to 4 years was 3.2, a 46% decrease compared with 6.0 in 2020. The incidence rate for non-U.S.–born persons aged 15 to 24 years was 14.2 in 2021, 13% lower than the incidence rate of 16.3 in 2020. Incidence rates increased or remained steady from 2020 to 2021 among all other age groups of non-U.S.–born persons.  Non-U.S.–born persons 65 years and older experienced the greatest increase, a 14% increase from 19.5 in 2020 to 22.2 in 2021.</a:t>
            </a:r>
            <a:endParaRPr lang="en-US" sz="1200" strike="sngStrike"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544669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examines the percentage of TB cases by birth decade cohort (cases among persons born in the same decade) among U.S.-born persons over time. Persons born in the United States during the same decade share similar exposures to and risk factors for TB disease. In 1993, the most common birth decade cohort of cases among U.S.-born persons was the 1950s (21.5%), followed by the 1940s (16.2%), and the 1960s (13.8%). Fewer than 7% of cases were born in the 1970s and 1980s. In 2021, the most common birth decade of cases among U.S.-born persons was the 1960s (17.1%), followed by the 1950s (14.9%), and the 1990s (13.3%).</a:t>
            </a:r>
            <a:endParaRPr lang="en-US" sz="12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4017528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examines the percentage of TB cases by birth decade cohort (cases among persons born in the same decade) among non-U.S.–born persons over time. In 1993, almost half of TB cases were among persons born in the 1950s (19.1%) and 1960s (22.9%). The percentages of birth cohorts prior to the 1950s ranged from 10.3% to 11.9%. In 2021, 88% of TB cases among non-U.S.–born persons were born between the 1940s and the 1990s. The percentage of cases born in each birth cohort ranged from 13.1% (1940s) to 15.6% (1950s).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Birth decade cohort may not be as relevant for non-U.S.</a:t>
            </a:r>
            <a:r>
              <a:rPr lang="en-US" sz="1800" dirty="0">
                <a:effectLst/>
                <a:latin typeface="Segoe UI" panose="020B0502040204020203" pitchFamily="34" charset="0"/>
                <a:ea typeface="PMingLiU" panose="02020500000000000000" pitchFamily="18" charset="-120"/>
                <a:cs typeface="Times New Roman" panose="02020603050405020304" pitchFamily="18" charset="0"/>
              </a:rPr>
              <a:t>–</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born persons because those born in the same decade, but in a variety of countries, did not necessarily share the same exposures to and risk factors for TB disease.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141196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3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Males continued to represent the majority (61.3%) of persons with TB disease overall. The percentage was greater for males compared with females for each age group, except for children 5 to 14 years old (46% males and 54% females).</a:t>
            </a:r>
            <a:endParaRPr lang="en-US" sz="12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4218693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contrast to overall U.S. TB cases, for which over two-thirds of cases were among non-U.S.–born persons, only 62 (19.6%) of 317 cases in children less than 15 years old occurred among non-U.S.–born persons in 2021. The percentage of non-U.S.–born persons among pediatric cases has fluctuated between 20 and 30% since 1993.</a:t>
            </a:r>
            <a:endParaRPr lang="en-US" sz="1200" dirty="0"/>
          </a:p>
        </p:txBody>
      </p:sp>
      <p:sp>
        <p:nvSpPr>
          <p:cNvPr id="4" name="Slide Number Placeholder 3"/>
          <p:cNvSpPr>
            <a:spLocks noGrp="1"/>
          </p:cNvSpPr>
          <p:nvPr>
            <p:ph type="sldNum" sz="quarter" idx="10"/>
          </p:nvPr>
        </p:nvSpPr>
        <p:spPr/>
        <p:txBody>
          <a:bodyPr/>
          <a:lstStyle/>
          <a:p>
            <a:pPr defTabSz="948229">
              <a:defRPr/>
            </a:pPr>
            <a:fld id="{7E82054C-5FFB-4925-88B8-34BFE44764D6}" type="slidenum">
              <a:rPr lang="en-US">
                <a:solidFill>
                  <a:prstClr val="black"/>
                </a:solidFill>
                <a:latin typeface="Calibri"/>
              </a:rPr>
              <a:pPr defTabSz="948229">
                <a:defRPr/>
              </a:pPr>
              <a:t>37</a:t>
            </a:fld>
            <a:endParaRPr lang="en-US">
              <a:solidFill>
                <a:prstClr val="black"/>
              </a:solidFill>
              <a:latin typeface="Calibri"/>
            </a:endParaRPr>
          </a:p>
        </p:txBody>
      </p:sp>
    </p:spTree>
    <p:extLst>
      <p:ext uri="{BB962C8B-B14F-4D97-AF65-F5344CB8AC3E}">
        <p14:creationId xmlns:p14="http://schemas.microsoft.com/office/powerpoint/2010/main" val="1287754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the majority (80%) of children less than 15 years old with TB disease were U.S.-born, however, the incidence rate (cases per 100,000 persons) was higher among non-U.S.–born children compared with U.S.-born children. For children aged 0 to 4 years old, the incidence rate among non-U.S.–born children (3.2) was four times the rate among U.S.-born children (0.8). For children aged 5 to 14 years, the incidence rate among non-U.S.–born children (3.3) was 11 times the rate among U.S.-born children (0.3).</a:t>
            </a:r>
            <a:endParaRPr lang="en-US" sz="1200" strike="sngStrike"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a:p>
        </p:txBody>
      </p:sp>
    </p:spTree>
    <p:extLst>
      <p:ext uri="{BB962C8B-B14F-4D97-AF65-F5344CB8AC3E}">
        <p14:creationId xmlns:p14="http://schemas.microsoft.com/office/powerpoint/2010/main" val="1287754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Most TB cases continue to be verified through positive culture, with other laboratory-confirmation methods (i.e., nucleic acid amplification or smear microscopy) only representing a limited percentage of verified cases. In the absence of laboratory confirmation, cases can also be confirmed by meeting the clinical criteria for a verified TB case or diagnosed by a provider. Cases verified by culture may also be positive on NAA or smear microscopy as culture confirmation supersedes NAA or smear result in the case verification criteria classification.</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From 2009 to 2021, the overall percentage of cases verified by a positive culture (77.1% in 2009 and 79.2% in 2021) and positive NAA test (0.5% in 2009 and 3.0% in 2021) has increased, while the percentage verified by positive smear (0.6% in 2009 and 0.3% in 2021), as a clinical case (15.4% in 2009 and 13.1% in 2021), and by provider diagnosis (6.3% in 2009 and 4.4% in 2021) has decreased.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77214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top graph shows incidence rates (cases per 100,000 persons) since 2010. The bottom graph shows annual percentage change in incidence rate, with any value &gt;0 representing an increase from the previous year and any value &lt;0 representing a decrease from the previous year.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incidence rate increased by 9.8% from 2020 (2.2 cases per 100,000) to 2021 (2.4 cases per 100,000).  This increase might be partially explained by delayed detection of cases with symptom onset during 2020 that were not diagnosed until 2021 because of delayed health care-seeking behavior, interruptions in health care access, or disrupted TB services related to the COVID-19 pandemic. Other factors associated with the pandemic, including changes in immigration, infection prevention strategies, and health service provision, likely had an ongoing effect on TB epidemiology in 2021 and ongoing effects will likely continue in the future.</a:t>
            </a:r>
            <a:endParaRPr lang="en-US" sz="1200" dirty="0">
              <a:latin typeface="+mj-lt"/>
              <a:ea typeface="PMingLiU" panose="02020500000000000000" pitchFamily="18" charset="-12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90658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most TB cases continued to be verified by</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positive culture at 79.2% (n=6,244), with other laboratory-confirmation methods (i.e., nucleic acid amplification or smear microscopy) representing a combined 3.3% (n=258) of verified cases. In addition, 13.1% (n=1,035) were confirmed by clinical criteria and 4.4% (n=345) by provider diagnosis. Cases verified by culture may also be positive on NAA or smear microscopy as culture confirmation supersedes NAA or smear result in the case verification criteria classification.</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06318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vast majority of TB cases had pulmonary involvement (78.8%). Among the 21.2% of TB cases with only extrapulmonary involvement, TB of the lymphatic system remained most common (30.6%), followed by TB of the pleura (15.2%). Bone and joint TB increased from 143 (8.9%) cases in 2020 to 243 (13.7%) cases in 2021, including 113 cases associated with a large outbreak linked to a bone allograft product.</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TB meningitis, a particularly serious form of the disease involving the meninges, made up 3.5% of extrapulmonary only cases. “Other” includes all other extrapulmonary sites of disease (e.g., ocular, hepatic).</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3495563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the early 2000s, the percentage of patients started on the standard initial four-drug regimen of isoniazid, rifampin, pyrazinamide, and ethambutol has remained above 80%. In some situations, including known or suspected drug resistance or a clinical contraindication to the standard initial therapy, a different four-drug regimen could be clinically appropriate. The percentage of patients on an initial drug regimen of four or more drugs other than the standard four-drug regimen has increased from 4.9% in 2004 to 10.4% in 2021. Use of initial regimens with fewer than four drugs has represented &lt;7% of reported cases in the past decade.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5050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Of TB patients who were on therapy in 2021, 83.2% started on isoniazid, rifampin, pyrazinamide, and ethambutol (HRZE), 10.4% started on a different 4-drug regimen and 6.3% started on a regimen of less than four drugs.</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1905161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percentage of people with TB disease receiving at least a portion of their medication by directly observed therapy (DOT) has risen from 36% in 1993 to 95% in 2019, the most recent year with complete data.</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1354755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During 2019, the most recent year for which treatment completion data are available, 62.2% of patients were administered treatment exclusively by directly observed therapy (DOT), 4.8% solely by self-administered therapy (SAT), and 33.0% by both DOT and SAT.</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2667599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national goal for treatment completion is for 95% of patients for whom ≤12 months of treatment is indicated to complete treatment within 12 months. Although the percentage of eligible patients completing therapy in 1 year has risen from 63.4% in 1993 to 89.9% in 2019, the nation is still short of the 95% goal, and the percentage has been relatively level since 2009.</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1140983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Successful therapy completion for people with TB disease is a major performance indicator for TB programs. Among patients during 2019 who were alive at diagnosis and started on TB treatment, 86.8% completed TB treatment successfully. Among patients who did not complete therapy, 57% died before completing TB treatment; 11% were lost to follow-up before completing treatment; 8% refused treatment; and 21% did not complete treatment for other or unknown reasons. Twenty-eight patients (2%) had to permanently stop TB treatment prior to completion because of an adverse treatment event.</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3462134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among persons with a known origin of birth, 535 isoniazid-resistant TB cases were reported in the United States, an increase from 461 cases during 2020. The increase in isoniazid-resistant TB cases from 2020 to 2021 occurred in both U.S.-born and non-U.S.–born persons.</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4226380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98" fontAlgn="auto">
              <a:spcBef>
                <a:spcPct val="20000"/>
              </a:spcBef>
              <a:spcAft>
                <a:spcPts val="0"/>
              </a:spcAft>
              <a:buClr>
                <a:srgbClr val="0039A6"/>
              </a:buClr>
              <a:buSzPct val="70000"/>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1996, the percentage of all multidrug-resistant (MDR) cases occurring among persons with no previous history of TB disease (i.e., primary MDR TB) has remained below 1.5%. The overall MDR case count was 77 in 2021 compared with 58 in 2020.</a:t>
            </a:r>
            <a:endParaRPr lang="en-US" sz="1200" strike="sngStrike"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49</a:t>
            </a:fld>
            <a:endParaRPr lang="en-US"/>
          </a:p>
        </p:txBody>
      </p:sp>
    </p:spTree>
    <p:extLst>
      <p:ext uri="{BB962C8B-B14F-4D97-AF65-F5344CB8AC3E}">
        <p14:creationId xmlns:p14="http://schemas.microsoft.com/office/powerpoint/2010/main" val="335252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National Vital Statistics System (NVSS) reported 600 TB-related deaths (0.2 deaths per 100,000 persons) where TB was the underlying cause of death for 2020, the most recent year for which data are available. This represents a 14.1% increase in deaths and a 13.0% increase in the mortality rate compared with 2019.</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PMingLiU" panose="02020500000000000000" pitchFamily="18" charset="-120"/>
                <a:cs typeface="Times New Roman" panose="02020603050405020304" pitchFamily="18" charset="0"/>
              </a:rPr>
              <a:t>It is important to note that under current NVSS guidance, deaths caused by TB among persons with comorbid HIV infections are classified with HIV as the underlying cause of death, not TB, and are not included here.</a:t>
            </a: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National Vital Statistics System accessed from CDC WONDER as of July 12, 2022: https://wonder.cdc.gov/</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7731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Coinfection with HIV is a major risk factor for progression of latent TB infection to TB disease. The percentage of HIV coinfection among persons with reported TB and HIV test results has decreased since 2011 from 7.4% in 2011 to 4.2% in 2021 for all ages, from 10.9% in 2011 to 6.3% in 2021 for persons aged 25 to 44 years, and from 9.7% in 2011 to 5.6% in 2021 for persons aged 45 to 64 years. Among 7,621 persons who were alive at TB diagnosis in 2021, HIV status was known for 90.5% (n=6,897), and 4.2% (n=293) of persons with TB and known HIV status were coinfected with HIV.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2269598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all reported risk factors for TB disease, diabetes mellitus (23.9%) was the most commonly reported factor by all persons with TB, followed non-HIV immunosuppression (8.6%) and close contact of a person with infectious TB (6.1%). Diabetes mellitus was more common among non-U.S.–born persons (26.7%), compared with U.S.-born persons (16.8%), while close contact was more common among U.S.-born persons (12.0%), compared with non-U.S.–born persons (3.7%).</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676362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persons who had risk factor information available and were at least 15 years of age, the most common social risk factor reported was excess alcohol use (8.2%) in the past 12 months, followed by noninjecting drug use (7.0%), experiencing homelessness (4.5%), and injecting drug use (1.1%). At the time of TB diagnosis, 4.5% of cases reported residing in a correctional facility and 1.5% reported residing in a long-term care facility. Persons residing in congregate settings are at higher risk of being infected with TB than the general population.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1979249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percentage of cases among persons aged 15 years or older who reported residing in a correctional facility at the time of TB diagnosis has been decreasing since 2010 (4.7%). In 2021, the percentage was 2.4% (n=179) compared with 2.6% (n=178) in 2020.</a:t>
            </a:r>
          </a:p>
        </p:txBody>
      </p:sp>
    </p:spTree>
    <p:extLst>
      <p:ext uri="{BB962C8B-B14F-4D97-AF65-F5344CB8AC3E}">
        <p14:creationId xmlns:p14="http://schemas.microsoft.com/office/powerpoint/2010/main" val="3058015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2021, 179 TB cases were reported among persons aged 15 years or older who were residing in a correctional facility at the time of TB diagnosis. The percentage in local jails increased from 23.0% in 2020 to 31.3% in 2021, the percentage in state prisons increased from 26.4% in 2020 to 27.9% in 2021, the percentage in federal prisons increased from 10.7% in 2020 to 12.3%, and the percentage in other correctional facilities decreased from 38.2% in 2020 to 27.4% in 2021.</a:t>
            </a:r>
          </a:p>
        </p:txBody>
      </p:sp>
    </p:spTree>
    <p:extLst>
      <p:ext uri="{BB962C8B-B14F-4D97-AF65-F5344CB8AC3E}">
        <p14:creationId xmlns:p14="http://schemas.microsoft.com/office/powerpoint/2010/main" val="1317024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displays the number of TB cases diagnosed among residents of state prisons, federal prisons, local jails, and other facilities in 2021 as four separate maps. Each map is color-coded so that as the number of TB cases increases, the color becomes darker. Texas had the greatest number of cases among persons who resided in state prisons (n=28), local jails (n=15), and other facilities (n=21) at the time of diagnosis. California had the greatest number of TB cases (n=6) among persons who resided in federal prisons. Other facilities include Immigration and Customs Enforcement (ICE) detention centers, Indian reservation facilities (e.g., tribal jails), military stockades and jails, federal park police facilities, police lockups (i.e., temporary holding facilities for persons who have not been formally charged in court), or other correctional facilities that are not included in the other specific choices.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569394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Historically, healthcare workers, migrant workers, and correctional employees have been considered to be at increased risk of developing TB disease. In 2021, the percentages of persons reporting these occupations were 4.2%, 1.4%, and 0.1% respectively. Unemployed persons comprised 21% of TB cases, and 35% were either retired or not seeking employment.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2205973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2019, the most recent year for which complete data are available, of the 892 (10.0%) persons with TB, 221 (24.8%) were dead at the time of TB diagnosis and 671 (75.2%) died after diagnosis (i.e., during treatment). TB was reported as the cause of death for 29% of persons who were dead at diagnosis and 37% of persons who died after diagnosis. The percentage who died among persons with TB disease has remained consistent with previous years.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3436035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Conversion of a patient’s positive sputum culture to negative is a key indicator of treatment effectiveness. Among 5,047 cases during 2019 with positive sputum cultures, 4,394 (87.1%) had documented sputum culture conversion; 612 (12.1%) did not have a sputum culture conversion documented. The most common reason for a sputum culture conversion not to be documented was that the patient had died (40.8%), followed by sputum not collected (21.1%), and could not produce sputum (10.0%).</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4187595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genotyping surveillance coverage from 2004 to 2021. The national goal for genotyping surveillance coverage is 100%. In 2004, the percentage of culture confirmed TB cases with at least one genotyped isolate was 52.6%. Since 2015, the percentage of culture confirmed TB cases with a genotyped isolate has been at least 97%; in 2021, it was 97.3%.</a:t>
            </a:r>
            <a:endParaRPr lang="en-US" sz="1200" dirty="0">
              <a:cs typeface="Calibri"/>
            </a:endParaRPr>
          </a:p>
        </p:txBody>
      </p:sp>
      <p:sp>
        <p:nvSpPr>
          <p:cNvPr id="4" name="Slide Number Placeholder 3"/>
          <p:cNvSpPr>
            <a:spLocks noGrp="1"/>
          </p:cNvSpPr>
          <p:nvPr>
            <p:ph type="sldNum" sz="quarter" idx="10"/>
          </p:nvPr>
        </p:nvSpPr>
        <p:spPr/>
        <p:txBody>
          <a:bodyPr/>
          <a:lstStyle/>
          <a:p>
            <a:pPr defTabSz="948229">
              <a:defRPr/>
            </a:pPr>
            <a:fld id="{EB38CAEC-4554-485B-9189-C45C7447A404}" type="slidenum">
              <a:rPr lang="en-US">
                <a:solidFill>
                  <a:prstClr val="black"/>
                </a:solidFill>
                <a:latin typeface="Calibri"/>
              </a:rPr>
              <a:pPr defTabSz="948229">
                <a:defRPr/>
              </a:pPr>
              <a:t>59</a:t>
            </a:fld>
            <a:endParaRPr lang="en-US">
              <a:solidFill>
                <a:prstClr val="black"/>
              </a:solidFill>
              <a:latin typeface="Calibri"/>
            </a:endParaRPr>
          </a:p>
        </p:txBody>
      </p:sp>
    </p:spTree>
    <p:extLst>
      <p:ext uri="{BB962C8B-B14F-4D97-AF65-F5344CB8AC3E}">
        <p14:creationId xmlns:p14="http://schemas.microsoft.com/office/powerpoint/2010/main" val="89191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U.S. states, close to half (49.9%) of TB cases continue to be reported from 4 states: California (22.2%, n=1,752), Texas (12.7%, n=1,000), New York state (including New York City, 8.7%, n=683), and Florida (6.3%, n=500). These states are also the most populous states in the United States, but only represent about a third of the total U.S. population.</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Note: ranges were determined based on the Jenks Natural Breaks method, then rounded to the nearest 100. </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58194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depicts the assignment of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PCRType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using unique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spoligotype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and initial 12-locus MIRU-VNTR combination and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GENType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using the 24-locus MIRU-VNTR combination.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19291175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the number of county-based TB genotype clusters by the size of the clusters. A genotype cluster has two or more cases with matching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spoligotype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and 24-locus MIRU-VNTR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GENType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within a county during the specified 3-year time period. During 2019 to 2021, there were 836 two-case clusters, 206 three-case clusters, 95 four-case clusters, 30 five-case clusters, 18 six-case clusters, 12 seven-case clusters, 11 eight-case clusters, 4 nine-case clusters, and 29 clusters with 10 or more TB cases. The total number of clusters during 2018 to 2020 (n=1,280) declined during 2019 to 2021 (n=1,241). The number of clusters with 6 or more cases declined during 2019 to 2021 (n=74) compared with 2018 to 2020 (n=79).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61</a:t>
            </a:fld>
            <a:endParaRPr lang="en-US"/>
          </a:p>
        </p:txBody>
      </p:sp>
    </p:spTree>
    <p:extLst>
      <p:ext uri="{BB962C8B-B14F-4D97-AF65-F5344CB8AC3E}">
        <p14:creationId xmlns:p14="http://schemas.microsoft.com/office/powerpoint/2010/main" val="16731896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Clusters are classified into alert levels based on a log-likelihood ratio (LLR) calculation. Clusters with an LLR of 5–&lt;10 are classified as a medium alert level, and clusters with an LLR ≥10 are classified as a high alert level. At the individual case level, clustered cases were often part of medium- (23.5%) or high-level alerts (14.8%). At the cluster level, 335 (27.0%) of 1,241 clusters identified nationally during 2019 to 2021 were either medium- (n=279) or high-level alerts (n=56). The distribution of alerts has remained stable compared with 2016 to 2018, when clustered cases were often medium- (22.6%) or high-level alerts (18.6%) and 392 (29.1%) of 1,349 clusters were medium- or high-level alerts.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62</a:t>
            </a:fld>
            <a:endParaRPr lang="en-US"/>
          </a:p>
        </p:txBody>
      </p:sp>
    </p:spTree>
    <p:extLst>
      <p:ext uri="{BB962C8B-B14F-4D97-AF65-F5344CB8AC3E}">
        <p14:creationId xmlns:p14="http://schemas.microsoft.com/office/powerpoint/2010/main" val="4038087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Nationally, of 11,404 genotyped cases evaluated for recent transmission and reported during 2020 to 2021, CDC attributed 1,400 (12.3%) to recent transmission. </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Note: 8.3% (n=944) were attributed to limited recent transmission and 4.0% (n=456) were attributed to extensive recent transmission. 87.7% (n=10,004) were not attributed to recent transmission.</a:t>
            </a: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63</a:t>
            </a:fld>
            <a:endParaRPr lang="en-US"/>
          </a:p>
        </p:txBody>
      </p:sp>
    </p:spTree>
    <p:extLst>
      <p:ext uri="{BB962C8B-B14F-4D97-AF65-F5344CB8AC3E}">
        <p14:creationId xmlns:p14="http://schemas.microsoft.com/office/powerpoint/2010/main" val="356203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CDC has provided national estimates of recent transmission and extensive recent transmission throughout a 2-year period since the publication of Reported Tuberculosis in the United States, 2016. Although the number of cases attributed to both limited and extensive recent transmission declined during 2018 to 2019 (n=1,703) compared with during 2020 to 2021 (n=1,400), the relative percentages attributed to both recent transmission and extensive recent transmission remained similar during 2018 to 2019 (12.5% and 4.1% versus 12.3% and 4.0% during 2020 to 2021).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64</a:t>
            </a:fld>
            <a:endParaRPr lang="en-US"/>
          </a:p>
        </p:txBody>
      </p:sp>
    </p:spTree>
    <p:extLst>
      <p:ext uri="{BB962C8B-B14F-4D97-AF65-F5344CB8AC3E}">
        <p14:creationId xmlns:p14="http://schemas.microsoft.com/office/powerpoint/2010/main" val="634721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 greater percentage of genotyped cases were attributed to recent transmission among U.S.-born persons (24.8%, n=750) than among non-U.S.–born persons (7.7%, n=644). Among U.S.-born persons, 75.2% (n=2,270) were not attributed to recent transmission, and among non-U.S.–born persons, 92.3% (n=7,700) were not attributed to recent transmission.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65</a:t>
            </a:fld>
            <a:endParaRPr lang="en-US"/>
          </a:p>
        </p:txBody>
      </p:sp>
    </p:spTree>
    <p:extLst>
      <p:ext uri="{BB962C8B-B14F-4D97-AF65-F5344CB8AC3E}">
        <p14:creationId xmlns:p14="http://schemas.microsoft.com/office/powerpoint/2010/main" val="2575628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Greater percentages of cases attributed to recent transmission were identified among American Indian or Alaska Native persons [2018 to 2019: n=60 (40%), 2020 to 2021: n=52 (42%)], Native Hawaiian or Other Pacific Islander persons [2018 to 2019: n=50 (32%), 2020 to 2021: n=58 (35%)], and Black or African American persons [2018 to 2019: n=521 (20%), 2020 to 2021: n=403 (20%)], compared with national average estimates [50 states and Washington DC; 2018 to 2019: n=1,703 (13%), 2020 to 2021: n=1,400 (12%)].</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66</a:t>
            </a:fld>
            <a:endParaRPr lang="en-US"/>
          </a:p>
        </p:txBody>
      </p:sp>
    </p:spTree>
    <p:extLst>
      <p:ext uri="{BB962C8B-B14F-4D97-AF65-F5344CB8AC3E}">
        <p14:creationId xmlns:p14="http://schemas.microsoft.com/office/powerpoint/2010/main" val="20211633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Greater percentages of cases attributed to extensive recent transmission were identified among American Indian or Alaska Native persons [2018 to 2019: n=30 (20%), 2020 to 2021: n=23 (18%)], Native Hawaiian or Other Pacific Islander persons [2018 to 2019: n=19 (12%), 2020 to 2021: n=28 (17%)], and Black or African American persons [2018 to 2019: n=190 (7.2%), 2020 to 2021: n=155 (7.5%)], compared with national average estimates [50 states and Washington, DC; 2018 to 2019: n=557 (4.1%), 2020 to 2021: n=456 (4.0%)].</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67</a:t>
            </a:fld>
            <a:endParaRPr lang="en-US"/>
          </a:p>
        </p:txBody>
      </p:sp>
    </p:spTree>
    <p:extLst>
      <p:ext uri="{BB962C8B-B14F-4D97-AF65-F5344CB8AC3E}">
        <p14:creationId xmlns:p14="http://schemas.microsoft.com/office/powerpoint/2010/main" val="975030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744538"/>
            <a:ext cx="6608763" cy="3717925"/>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For more information, please contact Division of Tuberculosis Elimination at http://www.cdc.gov/tb/.</a:t>
            </a: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68</a:t>
            </a:fld>
            <a:endParaRPr lang="en-US"/>
          </a:p>
        </p:txBody>
      </p:sp>
    </p:spTree>
    <p:extLst>
      <p:ext uri="{BB962C8B-B14F-4D97-AF65-F5344CB8AC3E}">
        <p14:creationId xmlns:p14="http://schemas.microsoft.com/office/powerpoint/2010/main" val="78890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Nine states and the District of Columbia had incidence rates higher than the national rate of 2.4 cases per 100,000 persons in 2021. Alaska had the highest rate (7.9), followed by Hawaii (7.4), California (4.5), Delaware (4.1), New York (including New York City, 3.4), Texas (3.4), New Jersey (3.2), Maryland (3.2), District of Columbia (2.7), and Washington (2.6). Other than Delaware, these reporting areas also had incidence rates greater than the national rate in 2020. Delaware’s incidence rate doubled from 1.7 in 2020 to 4.1 in 2021 and included several cases associated with an outbreak linked to a donor-derived bone allograft product which, in total, was associated with 113 cases in 18 states.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Note: New York City, which is a distinct reporting area, had an incidence rate of 6.2 cases per 100,000 persons. When New York City is analyzed separately, the remainder of New York state has an incidence rate of 1.4 cases per 100,000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512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map shows each state shaded based on two scales, one representing TB case counts and one representing incidence rates, overlaid. Case counts reflect the overall burden of testing, treating, and preventing TB in each jurisdiction, but the incidence provides a clearer picture of epidemiologic risk by jurisdiction. The lighter shades represent low values and darker shades represent higher values on each measure.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low case count and low incidence rate are shown in light grey, such as Maine and Idaho.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low case count but medium incidence rate, such as Nevada, are shown in light pink.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low case count but high incidence rate, such as Alaska, are shown in medium pink.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a medium case count but low incidence rate are shown in light teal, such as Ohio.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medium case count and medium incidence rate are shown in light indigo (the middle of the color key), such as Georgia and Washington.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Hawaii was the only state with medium case count and high incidence rate, shown in the muted pink color.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None of the states had a high case count but low incidence rate, so the brightest teal color from the key is not found on the map.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Florida was the only state with high case count and medium incidence rate, shown in the muted blue.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States with high case count and high incidence rate are shown in dark indigo, such as California, Texas, and New York.</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3939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Metropolitan statistical areas (MSAs) are geographic units of one or more counties used for conducting geographic analyses. They are useful because the counties within the MSAs are connected socioeconomically, so people within an MSA can be expected to interact more with one another than with those in different MSAs.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map shows states color-coded by TB incidence rate. In addition, among MSAs with an estimated population size of at least 500,000, the 10 MSAs with the highest TB incidence rates are presented here: Honolulu with the highest incidence rate at 8.6 cases per 100,000, followed by San Jose at 6.9 cases per 100,000, San Diego at 6.1 cases per 100,000, San Francisco at 5.8 cases per 100,000, Stockton at 5.2 cases per 100,000, Los Angeles at 4.9 cases per 100,000, Bakersfield at 4.6 cases per 100,000, Fresno at 4.4 cases per 100,000, and both Houston and New York City at 4.2 cases per 100,000. The New York City MSA includes Newark and Jersey City, New Jersey.</a:t>
            </a:r>
            <a:endParaRPr lang="en-US" sz="1200" dirty="0">
              <a:solidFill>
                <a:srgbClr val="000000"/>
              </a:solidFill>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586491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49"/>
            <a:ext cx="4011084" cy="1162051"/>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766733" y="273051"/>
            <a:ext cx="6815667"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609602" y="1435101"/>
            <a:ext cx="4011084"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11/14/2022</a:t>
            </a:fld>
            <a:endParaRPr lang="en-US">
              <a:solidFill>
                <a:srgbClr val="0039A6"/>
              </a:solidFill>
              <a:latin typeface="Myriad Web Pro"/>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4795"/>
          </a:xfrm>
          <a:prstGeom prst="rect">
            <a:avLst/>
          </a:prstGeom>
        </p:spPr>
      </p:pic>
      <p:sp>
        <p:nvSpPr>
          <p:cNvPr id="7" name="Title 1"/>
          <p:cNvSpPr>
            <a:spLocks noGrp="1"/>
          </p:cNvSpPr>
          <p:nvPr>
            <p:ph type="title" hasCustomPrompt="1"/>
          </p:nvPr>
        </p:nvSpPr>
        <p:spPr>
          <a:xfrm>
            <a:off x="609601" y="1386072"/>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788A"/>
              </a:buClr>
              <a:buFont typeface="Wingdings" panose="05000000000000000000" pitchFamily="2" charset="2"/>
              <a:buChar char="§"/>
              <a:defRPr sz="3200" b="1">
                <a:solidFill>
                  <a:srgbClr val="5F5F5F"/>
                </a:solidFill>
              </a:defRPr>
            </a:lvl1pPr>
            <a:lvl2pPr>
              <a:buClr>
                <a:srgbClr val="9A4E9E"/>
              </a:buClr>
              <a:defRPr sz="2667">
                <a:solidFill>
                  <a:srgbClr val="5F5F5F"/>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62D435-8EB2-4B14-83D0-85CE5CE5CD3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264092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462853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2D435-8EB2-4B14-83D0-85CE5CE5CD3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39249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62D435-8EB2-4B14-83D0-85CE5CE5CD3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0598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2D435-8EB2-4B14-83D0-85CE5CE5CD37}"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13916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62D435-8EB2-4B14-83D0-85CE5CE5CD37}"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0073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
        <p:nvSpPr>
          <p:cNvPr id="5" name="TextBox 4">
            <a:extLst>
              <a:ext uri="{FF2B5EF4-FFF2-40B4-BE49-F238E27FC236}">
                <a16:creationId xmlns:a16="http://schemas.microsoft.com/office/drawing/2014/main" id="{49F5418C-87BE-49FB-A88C-D73DAFA2D0FE}"/>
              </a:ext>
            </a:extLst>
          </p:cNvPr>
          <p:cNvSpPr txBox="1"/>
          <p:nvPr userDrawn="1"/>
        </p:nvSpPr>
        <p:spPr>
          <a:xfrm>
            <a:off x="127219" y="4049188"/>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C5F86A73-10AB-49FE-B140-332E904E5A1D}"/>
              </a:ext>
            </a:extLst>
          </p:cNvPr>
          <p:cNvGrpSpPr/>
          <p:nvPr userDrawn="1"/>
        </p:nvGrpSpPr>
        <p:grpSpPr>
          <a:xfrm>
            <a:off x="0" y="5675085"/>
            <a:ext cx="12192000" cy="1182915"/>
            <a:chOff x="0" y="-11827"/>
            <a:chExt cx="9144000" cy="170018"/>
          </a:xfrm>
        </p:grpSpPr>
        <p:sp>
          <p:nvSpPr>
            <p:cNvPr id="7" name="bk object 25">
              <a:extLst>
                <a:ext uri="{FF2B5EF4-FFF2-40B4-BE49-F238E27FC236}">
                  <a16:creationId xmlns:a16="http://schemas.microsoft.com/office/drawing/2014/main" id="{F56635C1-003F-4DD4-B8FB-C12761310EB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8DFCF46F-32F9-498B-B2BA-41B93FDFDC5F}"/>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0D53E92F-41CA-4E46-AD70-87CDB74813F6}"/>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27981BA7-4E72-44A1-9A15-98B7558965CC}"/>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B3082C94-8B29-44AE-92E1-025D557B075E}"/>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203EE81E-F504-4F13-82BE-19ADA87FDDA0}"/>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761B4185-CDB2-4622-BE50-EAFDF57F2A33}"/>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0CCF5B5F-B711-4A7E-8509-25E2503C64EE}"/>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158006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224856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50007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182948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418887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2"/>
            <a:ext cx="12192000" cy="945505"/>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30430"/>
            <a:ext cx="10839491" cy="1141737"/>
          </a:xfrm>
          <a:prstGeom prst="rect">
            <a:avLst/>
          </a:prstGeom>
        </p:spPr>
        <p:txBody>
          <a:bodyPr/>
          <a:lstStyle>
            <a:lvl1pPr algn="l">
              <a:lnSpc>
                <a:spcPts val="3000"/>
              </a:lnSpc>
              <a:defRPr sz="28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200" y="2738309"/>
            <a:ext cx="8430707" cy="945505"/>
          </a:xfrm>
          <a:prstGeom prst="rect">
            <a:avLst/>
          </a:prstGeom>
        </p:spPr>
        <p:txBody>
          <a:bodyPr/>
          <a:lstStyle>
            <a:lvl1pPr marL="0" indent="0" algn="l">
              <a:buNone/>
              <a:defRPr sz="2000" b="1" baseline="0">
                <a:solidFill>
                  <a:srgbClr val="BF311B"/>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4"/>
            <a:ext cx="8430715" cy="1279663"/>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201" y="190593"/>
            <a:ext cx="9092281" cy="1200329"/>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Calibri" panose="020F0502020204030204" pitchFamily="34" charset="0"/>
              </a:rPr>
              <a:t>National Center for HIV, Viral Hepatitis, STD, and TB Prevention</a:t>
            </a:r>
          </a:p>
          <a:p>
            <a:endParaRPr lang="en-US" sz="2400" b="1">
              <a:solidFill>
                <a:schemeClr val="bg1"/>
              </a:solidFill>
              <a:latin typeface="Calibri" panose="020F0502020204030204" pitchFamily="34" charset="0"/>
            </a:endParaRPr>
          </a:p>
        </p:txBody>
      </p:sp>
      <p:pic>
        <p:nvPicPr>
          <p:cNvPr id="41" name="Picture 40">
            <a:extLst>
              <a:ext uri="{FF2B5EF4-FFF2-40B4-BE49-F238E27FC236}">
                <a16:creationId xmlns:a16="http://schemas.microsoft.com/office/drawing/2014/main" id="{A4F9EEE0-D448-4253-B6CE-E34DC664B8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4960"/>
          <a:stretch/>
        </p:blipFill>
        <p:spPr>
          <a:xfrm>
            <a:off x="0" y="-23141"/>
            <a:ext cx="12192000" cy="216440"/>
          </a:xfrm>
          <a:prstGeom prst="rect">
            <a:avLst/>
          </a:prstGeom>
          <a:ln>
            <a:solidFill>
              <a:srgbClr val="016773"/>
            </a:solidFill>
          </a:ln>
        </p:spPr>
      </p:pic>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302" y="85079"/>
            <a:ext cx="1652455" cy="947351"/>
          </a:xfrm>
          <a:prstGeom prst="rect">
            <a:avLst/>
          </a:prstGeom>
        </p:spPr>
      </p:pic>
    </p:spTree>
    <p:extLst>
      <p:ext uri="{BB962C8B-B14F-4D97-AF65-F5344CB8AC3E}">
        <p14:creationId xmlns:p14="http://schemas.microsoft.com/office/powerpoint/2010/main" val="241290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4097049"/>
            <a:ext cx="11006137" cy="765239"/>
          </a:xfrm>
        </p:spPr>
        <p:txBody>
          <a:bodyPr>
            <a:normAutofit/>
          </a:bodyPr>
          <a:lstStyle>
            <a:lvl1pPr>
              <a:spcAft>
                <a:spcPts val="1200"/>
              </a:spcAft>
              <a:buNone/>
              <a:defRPr sz="4800" b="1">
                <a:solidFill>
                  <a:schemeClr val="bg1"/>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6739363"/>
            <a:ext cx="12192000" cy="147711"/>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16759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787791"/>
            <a:ext cx="11006137" cy="4529796"/>
          </a:xfrm>
        </p:spPr>
        <p:txBody>
          <a:bodyPr/>
          <a:lstStyle>
            <a:lvl1pPr>
              <a:spcAft>
                <a:spcPts val="1200"/>
              </a:spcAft>
              <a:buNone/>
              <a:defRPr sz="3600" b="1">
                <a:solidFill>
                  <a:srgbClr val="007889"/>
                </a:solidFill>
              </a:defRPr>
            </a:lvl1pPr>
            <a:lvl2pPr marL="290506" indent="-290506">
              <a:spcBef>
                <a:spcPts val="600"/>
              </a:spcBef>
              <a:spcAft>
                <a:spcPts val="600"/>
              </a:spcAft>
              <a:buClr>
                <a:srgbClr val="9B4E9E"/>
              </a:buClr>
              <a:buFont typeface="Wingdings" panose="05000000000000000000" pitchFamily="2" charset="2"/>
              <a:buChar char="§"/>
              <a:defRPr sz="2800"/>
            </a:lvl2pPr>
            <a:lvl3pPr marL="623872" indent="-333366">
              <a:spcBef>
                <a:spcPts val="600"/>
              </a:spcBef>
              <a:spcAft>
                <a:spcPts val="600"/>
              </a:spcAft>
              <a:buClr>
                <a:srgbClr val="692145"/>
              </a:buClr>
              <a:defRPr sz="2400"/>
            </a:lvl3pPr>
            <a:lvl4pPr marL="914377" indent="-231769">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6739363"/>
            <a:ext cx="12192000" cy="147711"/>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2797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6739363"/>
            <a:ext cx="12192000" cy="147711"/>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95045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74" r:id="rId7"/>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91473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05" r:id="rId13"/>
    <p:sldLayoutId id="2147483906" r:id="rId14"/>
    <p:sldLayoutId id="21474839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data.census.gov/mdat/" TargetMode="Externa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48.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chart" Target="../charts/chart59.xml"/><Relationship Id="rId4" Type="http://schemas.openxmlformats.org/officeDocument/2006/relationships/chart" Target="../charts/chart58.xml"/></Relationships>
</file>

<file path=ppt/slides/_rels/slide5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chart" Target="../charts/chart61.xml"/></Relationships>
</file>

<file path=ppt/slides/_rels/slide5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68.xml"/></Relationships>
</file>

<file path=ppt/slides/_rels/slide6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6.xml"/><Relationship Id="rId1" Type="http://schemas.openxmlformats.org/officeDocument/2006/relationships/slideLayout" Target="../slideLayouts/slideLayout19.xml"/><Relationship Id="rId4" Type="http://schemas.openxmlformats.org/officeDocument/2006/relationships/chart" Target="../charts/chart70.xml"/></Relationships>
</file>

<file path=ppt/slides/_rels/slide6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chart" Target="../charts/chart72.xml"/></Relationships>
</file>

<file path=ppt/slides/_rels/slide68.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F3CDEC7-64E8-4341-950E-82EB79B59776}"/>
              </a:ext>
            </a:extLst>
          </p:cNvPr>
          <p:cNvSpPr txBox="1">
            <a:spLocks/>
          </p:cNvSpPr>
          <p:nvPr/>
        </p:nvSpPr>
        <p:spPr>
          <a:xfrm>
            <a:off x="609601" y="2541007"/>
            <a:ext cx="11211969" cy="1180971"/>
          </a:xfrm>
          <a:prstGeom prst="rect">
            <a:avLst/>
          </a:prstGeom>
        </p:spPr>
        <p:txBody>
          <a:bodyPr lIns="121920" tIns="60960" rIns="121920" bIns="60960" anchor="t"/>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defTabSz="1219170">
              <a:lnSpc>
                <a:spcPts val="4000"/>
              </a:lnSpc>
              <a:defRPr/>
            </a:pPr>
            <a:r>
              <a:rPr lang="en-US" sz="4267" dirty="0">
                <a:latin typeface="Calibri"/>
                <a:cs typeface="Calibri"/>
              </a:rPr>
              <a:t>Tuberculosis (TB) in the United States</a:t>
            </a:r>
            <a:br>
              <a:rPr lang="en-US" sz="4267" dirty="0"/>
            </a:br>
            <a:r>
              <a:rPr lang="en-US" sz="4267" dirty="0">
                <a:latin typeface="Calibri"/>
                <a:cs typeface="Calibri"/>
              </a:rPr>
              <a:t>1993–2021</a:t>
            </a:r>
            <a:r>
              <a:rPr lang="en-US" sz="4267" baseline="30000" dirty="0">
                <a:latin typeface="Calibri"/>
                <a:cs typeface="Calibri"/>
              </a:rPr>
              <a:t>*</a:t>
            </a:r>
            <a:br>
              <a:rPr lang="en-US" sz="3733" dirty="0"/>
            </a:br>
            <a:endParaRPr lang="en-US" altLang="en-US" sz="3733" dirty="0">
              <a:solidFill>
                <a:srgbClr val="006166"/>
              </a:solidFill>
            </a:endParaRPr>
          </a:p>
        </p:txBody>
      </p:sp>
      <p:sp>
        <p:nvSpPr>
          <p:cNvPr id="12" name="Text Placeholder 5">
            <a:extLst>
              <a:ext uri="{FF2B5EF4-FFF2-40B4-BE49-F238E27FC236}">
                <a16:creationId xmlns:a16="http://schemas.microsoft.com/office/drawing/2014/main" id="{22088462-00C2-44A1-9C30-2A8B7384927A}"/>
              </a:ext>
            </a:extLst>
          </p:cNvPr>
          <p:cNvSpPr txBox="1">
            <a:spLocks/>
          </p:cNvSpPr>
          <p:nvPr/>
        </p:nvSpPr>
        <p:spPr bwMode="auto">
          <a:xfrm>
            <a:off x="1948384" y="4098377"/>
            <a:ext cx="8534400" cy="178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9170">
              <a:lnSpc>
                <a:spcPts val="2667"/>
              </a:lnSpc>
              <a:defRPr/>
            </a:pPr>
            <a:r>
              <a:rPr lang="en-US" sz="3200"/>
              <a:t>Division of Tuberculosis Elimination</a:t>
            </a:r>
          </a:p>
          <a:p>
            <a:pPr algn="ctr" defTabSz="1219170">
              <a:lnSpc>
                <a:spcPts val="2667"/>
              </a:lnSpc>
              <a:defRPr/>
            </a:pPr>
            <a:r>
              <a:rPr lang="en-US" sz="3200"/>
              <a:t>National Tuberculosis Surveillance System</a:t>
            </a:r>
            <a:br>
              <a:rPr lang="en-US" sz="2400"/>
            </a:br>
            <a:endParaRPr lang="en-US" sz="2400"/>
          </a:p>
        </p:txBody>
      </p:sp>
      <p:pic>
        <p:nvPicPr>
          <p:cNvPr id="13" name="Picture 6" descr="Logos of the United States Department of Health and Human Services and Centers for Disease Control and Prevention">
            <a:extLst>
              <a:ext uri="{FF2B5EF4-FFF2-40B4-BE49-F238E27FC236}">
                <a16:creationId xmlns:a16="http://schemas.microsoft.com/office/drawing/2014/main" id="{91688B35-F541-4765-98EB-0671F0B4D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F960016-0E98-4720-9C5A-CD8CF69512F8}"/>
              </a:ext>
            </a:extLst>
          </p:cNvPr>
          <p:cNvSpPr txBox="1"/>
          <p:nvPr/>
        </p:nvSpPr>
        <p:spPr>
          <a:xfrm>
            <a:off x="203200" y="6435912"/>
            <a:ext cx="3671147" cy="348878"/>
          </a:xfrm>
          <a:prstGeom prst="rect">
            <a:avLst/>
          </a:prstGeom>
        </p:spPr>
        <p:txBody>
          <a:bodyPr wrap="square" lIns="121920" tIns="60960" rIns="121920" bIns="60960" rtlCol="0" anchor="t">
            <a:spAutoFit/>
          </a:bodyPr>
          <a:lstStyle/>
          <a:p>
            <a:r>
              <a:rPr lang="en-US" sz="1400" baseline="30000">
                <a:solidFill>
                  <a:srgbClr val="000000"/>
                </a:solidFill>
                <a:latin typeface="Calibri"/>
                <a:cs typeface="Calibri"/>
              </a:rPr>
              <a:t>*</a:t>
            </a:r>
            <a:r>
              <a:rPr lang="en-US" sz="1400">
                <a:solidFill>
                  <a:srgbClr val="000000"/>
                </a:solidFill>
                <a:latin typeface="Calibri"/>
                <a:cs typeface="Calibri"/>
              </a:rPr>
              <a:t>Data updated as of July 8, 2022</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79" y="116466"/>
            <a:ext cx="11446043" cy="696667"/>
          </a:xfrm>
        </p:spPr>
        <p:txBody>
          <a:bodyPr/>
          <a:lstStyle/>
          <a:p>
            <a:pPr algn="ctr"/>
            <a:r>
              <a:rPr lang="en-US" sz="3000">
                <a:solidFill>
                  <a:schemeClr val="accent1"/>
                </a:solidFill>
              </a:rPr>
              <a:t>TB Incidence Rates</a:t>
            </a:r>
            <a:r>
              <a:rPr lang="en-US" sz="3000" baseline="30000">
                <a:solidFill>
                  <a:schemeClr val="accent1"/>
                </a:solidFill>
              </a:rPr>
              <a:t>*</a:t>
            </a:r>
            <a:r>
              <a:rPr lang="en-US" sz="3000">
                <a:solidFill>
                  <a:schemeClr val="accent1"/>
                </a:solidFill>
              </a:rPr>
              <a:t> by U.S.-Affiliated Pacific Islands, 2021</a:t>
            </a:r>
          </a:p>
        </p:txBody>
      </p:sp>
      <p:sp>
        <p:nvSpPr>
          <p:cNvPr id="6" name="TextBox 5">
            <a:extLst>
              <a:ext uri="{FF2B5EF4-FFF2-40B4-BE49-F238E27FC236}">
                <a16:creationId xmlns:a16="http://schemas.microsoft.com/office/drawing/2014/main" id="{56121662-26B4-4663-B638-A48CC10E229B}"/>
              </a:ext>
            </a:extLst>
          </p:cNvPr>
          <p:cNvSpPr txBox="1"/>
          <p:nvPr/>
        </p:nvSpPr>
        <p:spPr>
          <a:xfrm>
            <a:off x="66738" y="6489007"/>
            <a:ext cx="2370666"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Cases per 100,000 persons</a:t>
            </a:r>
            <a:endParaRPr lang="en-US" sz="1200" baseline="30000">
              <a:latin typeface="Calibri" panose="020F0502020204030204" pitchFamily="34" charset="0"/>
            </a:endParaRPr>
          </a:p>
        </p:txBody>
      </p:sp>
      <p:grpSp>
        <p:nvGrpSpPr>
          <p:cNvPr id="4" name="Group 3">
            <a:extLst>
              <a:ext uri="{FF2B5EF4-FFF2-40B4-BE49-F238E27FC236}">
                <a16:creationId xmlns:a16="http://schemas.microsoft.com/office/drawing/2014/main" id="{1D94F65A-33E7-7C67-1CC4-A2B56DC23E4C}"/>
              </a:ext>
            </a:extLst>
          </p:cNvPr>
          <p:cNvGrpSpPr/>
          <p:nvPr/>
        </p:nvGrpSpPr>
        <p:grpSpPr>
          <a:xfrm>
            <a:off x="1634067" y="1182101"/>
            <a:ext cx="9124949" cy="5149963"/>
            <a:chOff x="1634067" y="1182101"/>
            <a:chExt cx="9124949" cy="5149963"/>
          </a:xfrm>
        </p:grpSpPr>
        <p:pic>
          <p:nvPicPr>
            <p:cNvPr id="9" name="Picture 9">
              <a:extLst>
                <a:ext uri="{FF2B5EF4-FFF2-40B4-BE49-F238E27FC236}">
                  <a16:creationId xmlns:a16="http://schemas.microsoft.com/office/drawing/2014/main" id="{F673FABD-0E5D-DCC3-2A53-6659AFB9B366}"/>
                </a:ext>
              </a:extLst>
            </p:cNvPr>
            <p:cNvPicPr>
              <a:picLocks noChangeAspect="1"/>
            </p:cNvPicPr>
            <p:nvPr/>
          </p:nvPicPr>
          <p:blipFill>
            <a:blip r:embed="rId3"/>
            <a:stretch>
              <a:fillRect/>
            </a:stretch>
          </p:blipFill>
          <p:spPr>
            <a:xfrm>
              <a:off x="1634067" y="1182101"/>
              <a:ext cx="9124949" cy="5149963"/>
            </a:xfrm>
            <a:prstGeom prst="rect">
              <a:avLst/>
            </a:prstGeom>
          </p:spPr>
        </p:pic>
        <p:pic>
          <p:nvPicPr>
            <p:cNvPr id="3" name="Picture 3">
              <a:extLst>
                <a:ext uri="{FF2B5EF4-FFF2-40B4-BE49-F238E27FC236}">
                  <a16:creationId xmlns:a16="http://schemas.microsoft.com/office/drawing/2014/main" id="{33E530D3-622D-6CF0-2B3E-A0EF1D0C9360}"/>
                </a:ext>
              </a:extLst>
            </p:cNvPr>
            <p:cNvPicPr>
              <a:picLocks noChangeAspect="1"/>
            </p:cNvPicPr>
            <p:nvPr/>
          </p:nvPicPr>
          <p:blipFill rotWithShape="1">
            <a:blip r:embed="rId4"/>
            <a:srcRect l="10714" t="21951" r="9821" b="17073"/>
            <a:stretch/>
          </p:blipFill>
          <p:spPr>
            <a:xfrm>
              <a:off x="2180505" y="1975123"/>
              <a:ext cx="1165626" cy="331049"/>
            </a:xfrm>
            <a:prstGeom prst="rect">
              <a:avLst/>
            </a:prstGeom>
          </p:spPr>
        </p:pic>
      </p:grpSp>
    </p:spTree>
    <p:extLst>
      <p:ext uri="{BB962C8B-B14F-4D97-AF65-F5344CB8AC3E}">
        <p14:creationId xmlns:p14="http://schemas.microsoft.com/office/powerpoint/2010/main" val="10860749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488"/>
            <a:ext cx="10972800" cy="969264"/>
          </a:xfrm>
        </p:spPr>
        <p:txBody>
          <a:bodyPr/>
          <a:lstStyle/>
          <a:p>
            <a:pPr algn="ctr">
              <a:lnSpc>
                <a:spcPct val="100000"/>
              </a:lnSpc>
            </a:pPr>
            <a:r>
              <a:rPr lang="en-US" sz="3000">
                <a:solidFill>
                  <a:schemeClr val="accent1"/>
                </a:solidFill>
                <a:cs typeface="Arial" charset="0"/>
              </a:rPr>
              <a:t>TB Cases and Incidence Rates by Origin of Birth,</a:t>
            </a:r>
            <a:r>
              <a:rPr lang="en-US" sz="3000" baseline="30000">
                <a:solidFill>
                  <a:schemeClr val="accent1"/>
                </a:solidFill>
                <a:cs typeface="Arial" charset="0"/>
              </a:rPr>
              <a:t>*</a:t>
            </a:r>
            <a:r>
              <a:rPr lang="en-US" sz="3000">
                <a:solidFill>
                  <a:schemeClr val="accent1"/>
                </a:solidFill>
                <a:cs typeface="Arial" charset="0"/>
              </a:rPr>
              <a:t> </a:t>
            </a:r>
            <a:br>
              <a:rPr lang="en-US" sz="3000">
                <a:solidFill>
                  <a:schemeClr val="accent1"/>
                </a:solidFill>
                <a:cs typeface="Arial" charset="0"/>
              </a:rPr>
            </a:br>
            <a:r>
              <a:rPr lang="en-US" sz="3000">
                <a:solidFill>
                  <a:schemeClr val="accent1"/>
                </a:solidFill>
                <a:cs typeface="Arial" charset="0"/>
              </a:rPr>
              <a:t>United States, 1993–2021</a:t>
            </a:r>
            <a:endParaRPr lang="en-US" sz="3000">
              <a:solidFill>
                <a:schemeClr val="accent1"/>
              </a:solidFill>
            </a:endParaRPr>
          </a:p>
        </p:txBody>
      </p:sp>
      <p:graphicFrame>
        <p:nvGraphicFramePr>
          <p:cNvPr id="5" name="Chart 4"/>
          <p:cNvGraphicFramePr/>
          <p:nvPr>
            <p:extLst>
              <p:ext uri="{D42A27DB-BD31-4B8C-83A1-F6EECF244321}">
                <p14:modId xmlns:p14="http://schemas.microsoft.com/office/powerpoint/2010/main" val="1862819038"/>
              </p:ext>
            </p:extLst>
          </p:nvPr>
        </p:nvGraphicFramePr>
        <p:xfrm>
          <a:off x="137561" y="786384"/>
          <a:ext cx="11916878"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31F99A2-C714-4A3A-B99D-B3E088D4E97A}"/>
              </a:ext>
            </a:extLst>
          </p:cNvPr>
          <p:cNvSpPr txBox="1"/>
          <p:nvPr/>
        </p:nvSpPr>
        <p:spPr>
          <a:xfrm>
            <a:off x="-1" y="6467757"/>
            <a:ext cx="12054439"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24407146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re are two line graphs showing the incidence per 100,000 persons by origin of birth each year from 2019 to 2020. There was a 19% decline from 2019 to 2020 among non-U.S.-born persons. There was a 20% decline from 2019 to 2020 among U.S.-born persons. ">
            <a:extLst>
              <a:ext uri="{FF2B5EF4-FFF2-40B4-BE49-F238E27FC236}">
                <a16:creationId xmlns:a16="http://schemas.microsoft.com/office/drawing/2014/main" id="{0FC50C58-2F27-42F4-8FE1-E1A3F081B792}"/>
              </a:ext>
            </a:extLst>
          </p:cNvPr>
          <p:cNvGrpSpPr/>
          <p:nvPr/>
        </p:nvGrpSpPr>
        <p:grpSpPr>
          <a:xfrm>
            <a:off x="88550" y="872745"/>
            <a:ext cx="6435077" cy="5680369"/>
            <a:chOff x="4340998" y="1196625"/>
            <a:chExt cx="5134117" cy="3782224"/>
          </a:xfrm>
        </p:grpSpPr>
        <p:graphicFrame>
          <p:nvGraphicFramePr>
            <p:cNvPr id="9" name="Chart 8">
              <a:extLst>
                <a:ext uri="{FF2B5EF4-FFF2-40B4-BE49-F238E27FC236}">
                  <a16:creationId xmlns:a16="http://schemas.microsoft.com/office/drawing/2014/main" id="{6A93FABC-C369-408B-B9FB-C11B422E8243}"/>
                </a:ext>
              </a:extLst>
            </p:cNvPr>
            <p:cNvGraphicFramePr>
              <a:graphicFrameLocks/>
            </p:cNvGraphicFramePr>
            <p:nvPr>
              <p:extLst>
                <p:ext uri="{D42A27DB-BD31-4B8C-83A1-F6EECF244321}">
                  <p14:modId xmlns:p14="http://schemas.microsoft.com/office/powerpoint/2010/main" val="1440656290"/>
                </p:ext>
              </p:extLst>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B4F80E7-6AA6-412E-BE8F-23D1B8A1130A}"/>
                </a:ext>
              </a:extLst>
            </p:cNvPr>
            <p:cNvSpPr txBox="1"/>
            <p:nvPr/>
          </p:nvSpPr>
          <p:spPr>
            <a:xfrm>
              <a:off x="7865303" y="2699102"/>
              <a:ext cx="1609812" cy="430354"/>
            </a:xfrm>
            <a:prstGeom prst="rect">
              <a:avLst/>
            </a:prstGeom>
            <a:noFill/>
          </p:spPr>
          <p:txBody>
            <a:bodyPr wrap="square" rtlCol="0">
              <a:spAutoFit/>
            </a:bodyPr>
            <a:lstStyle/>
            <a:p>
              <a:pPr algn="ctr" defTabSz="1219170">
                <a:defRPr/>
              </a:pPr>
              <a:r>
                <a:rPr lang="en-US" dirty="0">
                  <a:solidFill>
                    <a:srgbClr val="000000"/>
                  </a:solidFill>
                  <a:latin typeface="Calibri" panose="020F0502020204030204" pitchFamily="34" charset="0"/>
                </a:rPr>
                <a:t>11% increase from 2020 to 2021</a:t>
              </a:r>
            </a:p>
          </p:txBody>
        </p:sp>
        <p:sp>
          <p:nvSpPr>
            <p:cNvPr id="15" name="Oval 14">
              <a:extLst>
                <a:ext uri="{FF2B5EF4-FFF2-40B4-BE49-F238E27FC236}">
                  <a16:creationId xmlns:a16="http://schemas.microsoft.com/office/drawing/2014/main" id="{BB54D369-C4BD-4979-8889-2A658D84345C}"/>
                </a:ext>
              </a:extLst>
            </p:cNvPr>
            <p:cNvSpPr/>
            <p:nvPr/>
          </p:nvSpPr>
          <p:spPr>
            <a:xfrm>
              <a:off x="8440022" y="3149196"/>
              <a:ext cx="460376" cy="397479"/>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grpSp>
      <p:sp>
        <p:nvSpPr>
          <p:cNvPr id="2" name="Title 1">
            <a:extLst>
              <a:ext uri="{FF2B5EF4-FFF2-40B4-BE49-F238E27FC236}">
                <a16:creationId xmlns:a16="http://schemas.microsoft.com/office/drawing/2014/main" id="{BFFFDA10-39D1-431B-AEF0-029DB6BDA9D4}"/>
              </a:ext>
            </a:extLst>
          </p:cNvPr>
          <p:cNvSpPr>
            <a:spLocks noGrp="1"/>
          </p:cNvSpPr>
          <p:nvPr>
            <p:ph type="title"/>
          </p:nvPr>
        </p:nvSpPr>
        <p:spPr>
          <a:xfrm>
            <a:off x="392724" y="164591"/>
            <a:ext cx="11406553" cy="694944"/>
          </a:xfrm>
        </p:spPr>
        <p:txBody>
          <a:bodyPr/>
          <a:lstStyle/>
          <a:p>
            <a:pPr algn="ctr"/>
            <a:r>
              <a:rPr lang="en-US" sz="3000">
                <a:solidFill>
                  <a:schemeClr val="accent1"/>
                </a:solidFill>
              </a:rPr>
              <a:t>TB Incidence Rates by Origin of Birth,</a:t>
            </a:r>
            <a:r>
              <a:rPr lang="en-US" sz="3000" baseline="30000">
                <a:solidFill>
                  <a:schemeClr val="accent1"/>
                </a:solidFill>
              </a:rPr>
              <a:t>*</a:t>
            </a:r>
            <a:r>
              <a:rPr lang="en-US" sz="3000">
                <a:solidFill>
                  <a:schemeClr val="accent1"/>
                </a:solidFill>
              </a:rPr>
              <a:t> United States, 2011–2021 </a:t>
            </a:r>
          </a:p>
        </p:txBody>
      </p:sp>
      <p:graphicFrame>
        <p:nvGraphicFramePr>
          <p:cNvPr id="8" name="Chart 7">
            <a:extLst>
              <a:ext uri="{FF2B5EF4-FFF2-40B4-BE49-F238E27FC236}">
                <a16:creationId xmlns:a16="http://schemas.microsoft.com/office/drawing/2014/main" id="{4FFC13FD-42AF-4C12-AA7F-A7180E7BEC37}"/>
              </a:ext>
            </a:extLst>
          </p:cNvPr>
          <p:cNvGraphicFramePr>
            <a:graphicFrameLocks/>
          </p:cNvGraphicFramePr>
          <p:nvPr>
            <p:extLst>
              <p:ext uri="{D42A27DB-BD31-4B8C-83A1-F6EECF244321}">
                <p14:modId xmlns:p14="http://schemas.microsoft.com/office/powerpoint/2010/main" val="4176956518"/>
              </p:ext>
            </p:extLst>
          </p:nvPr>
        </p:nvGraphicFramePr>
        <p:xfrm>
          <a:off x="6086681" y="874690"/>
          <a:ext cx="5788152" cy="56784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74B449B-7ECF-468E-ADB6-75F067C6B618}"/>
              </a:ext>
            </a:extLst>
          </p:cNvPr>
          <p:cNvSpPr txBox="1"/>
          <p:nvPr/>
        </p:nvSpPr>
        <p:spPr>
          <a:xfrm>
            <a:off x="0" y="6487015"/>
            <a:ext cx="12103450"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2" name="Oval 11">
            <a:extLst>
              <a:ext uri="{FF2B5EF4-FFF2-40B4-BE49-F238E27FC236}">
                <a16:creationId xmlns:a16="http://schemas.microsoft.com/office/drawing/2014/main" id="{10CA2607-65E5-489A-BDD2-FEF19AB0B090}"/>
              </a:ext>
            </a:extLst>
          </p:cNvPr>
          <p:cNvSpPr/>
          <p:nvPr/>
        </p:nvSpPr>
        <p:spPr>
          <a:xfrm>
            <a:off x="11222244" y="2801675"/>
            <a:ext cx="577033" cy="596958"/>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sp>
        <p:nvSpPr>
          <p:cNvPr id="13" name="TextBox 12">
            <a:extLst>
              <a:ext uri="{FF2B5EF4-FFF2-40B4-BE49-F238E27FC236}">
                <a16:creationId xmlns:a16="http://schemas.microsoft.com/office/drawing/2014/main" id="{0A1C13B2-C502-4D2A-B8E1-399BBC4C35D3}"/>
              </a:ext>
            </a:extLst>
          </p:cNvPr>
          <p:cNvSpPr txBox="1"/>
          <p:nvPr/>
        </p:nvSpPr>
        <p:spPr>
          <a:xfrm>
            <a:off x="10353564" y="2140189"/>
            <a:ext cx="2017730" cy="646331"/>
          </a:xfrm>
          <a:prstGeom prst="rect">
            <a:avLst/>
          </a:prstGeom>
          <a:noFill/>
        </p:spPr>
        <p:txBody>
          <a:bodyPr wrap="square" rtlCol="0">
            <a:spAutoFit/>
          </a:bodyPr>
          <a:lstStyle/>
          <a:p>
            <a:pPr algn="ctr" defTabSz="1219170">
              <a:defRPr/>
            </a:pPr>
            <a:r>
              <a:rPr lang="en-US" dirty="0">
                <a:solidFill>
                  <a:srgbClr val="000000"/>
                </a:solidFill>
                <a:latin typeface="Calibri" panose="020F0502020204030204" pitchFamily="34" charset="0"/>
              </a:rPr>
              <a:t>7% increase from 2020 to 2021</a:t>
            </a:r>
          </a:p>
        </p:txBody>
      </p:sp>
    </p:spTree>
    <p:extLst>
      <p:ext uri="{BB962C8B-B14F-4D97-AF65-F5344CB8AC3E}">
        <p14:creationId xmlns:p14="http://schemas.microsoft.com/office/powerpoint/2010/main" val="883727964"/>
      </p:ext>
    </p:extLst>
  </p:cSld>
  <p:clrMapOvr>
    <a:masterClrMapping/>
  </p:clrMapOvr>
  <p:transition advTm="29438">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0"/>
          <p:cNvGraphicFramePr>
            <a:graphicFrameLocks/>
          </p:cNvGraphicFramePr>
          <p:nvPr>
            <p:extLst>
              <p:ext uri="{D42A27DB-BD31-4B8C-83A1-F6EECF244321}">
                <p14:modId xmlns:p14="http://schemas.microsoft.com/office/powerpoint/2010/main" val="3662091449"/>
              </p:ext>
            </p:extLst>
          </p:nvPr>
        </p:nvGraphicFramePr>
        <p:xfrm>
          <a:off x="-88965" y="1334022"/>
          <a:ext cx="10407316" cy="5122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nchor="b"/>
          <a:lstStyle/>
          <a:p>
            <a:pPr algn="ctr">
              <a:lnSpc>
                <a:spcPct val="100000"/>
              </a:lnSpc>
            </a:pPr>
            <a:r>
              <a:rPr lang="en-US" sz="3000" dirty="0">
                <a:solidFill>
                  <a:schemeClr val="accent1"/>
                </a:solidFill>
              </a:rPr>
              <a:t>TB Incidence Rates and Percentages by Origin of Birth,</a:t>
            </a:r>
            <a:r>
              <a:rPr lang="en-US" sz="3000" baseline="30000" dirty="0">
                <a:solidFill>
                  <a:schemeClr val="accent1"/>
                </a:solidFill>
                <a:latin typeface="Segoe UI" panose="020B0502040204020203" pitchFamily="34" charset="0"/>
                <a:cs typeface="Segoe UI" panose="020B0502040204020203" pitchFamily="34" charset="0"/>
              </a:rPr>
              <a:t>*</a:t>
            </a:r>
            <a:r>
              <a:rPr lang="en-US" sz="3000" dirty="0">
                <a:solidFill>
                  <a:schemeClr val="accent1"/>
                </a:solidFill>
              </a:rPr>
              <a:t> </a:t>
            </a:r>
            <a:br>
              <a:rPr lang="en-US" sz="3000" dirty="0">
                <a:solidFill>
                  <a:schemeClr val="accent1"/>
                </a:solidFill>
              </a:rPr>
            </a:br>
            <a:r>
              <a:rPr lang="en-US" sz="3000" dirty="0">
                <a:solidFill>
                  <a:schemeClr val="accent1"/>
                </a:solidFill>
              </a:rPr>
              <a:t>United States, 2021 </a:t>
            </a:r>
            <a:r>
              <a:rPr lang="en-US" sz="3000" b="0" dirty="0">
                <a:solidFill>
                  <a:schemeClr val="tx1"/>
                </a:solidFill>
              </a:rPr>
              <a:t>(N=7,849)</a:t>
            </a:r>
          </a:p>
        </p:txBody>
      </p:sp>
      <p:sp>
        <p:nvSpPr>
          <p:cNvPr id="3" name="TextBox 2">
            <a:extLst>
              <a:ext uri="{FF2B5EF4-FFF2-40B4-BE49-F238E27FC236}">
                <a16:creationId xmlns:a16="http://schemas.microsoft.com/office/drawing/2014/main" id="{B52B250B-B1D8-4AC0-A5F1-589329B7D64F}"/>
              </a:ext>
            </a:extLst>
          </p:cNvPr>
          <p:cNvSpPr txBox="1"/>
          <p:nvPr/>
        </p:nvSpPr>
        <p:spPr>
          <a:xfrm>
            <a:off x="6890682" y="2519833"/>
            <a:ext cx="3214256" cy="830997"/>
          </a:xfrm>
          <a:prstGeom prst="rect">
            <a:avLst/>
          </a:prstGeom>
          <a:solidFill>
            <a:schemeClr val="bg2"/>
          </a:solidFill>
          <a:ln w="22225">
            <a:solidFill>
              <a:schemeClr val="accent2">
                <a:lumMod val="75000"/>
              </a:schemeClr>
            </a:solidFill>
          </a:ln>
        </p:spPr>
        <p:txBody>
          <a:bodyPr wrap="square" rtlCol="0">
            <a:spAutoFit/>
          </a:bodyPr>
          <a:lstStyle/>
          <a:p>
            <a:pPr algn="ctr">
              <a:buFont typeface="Arial" pitchFamily="34" charset="0"/>
              <a:buNone/>
            </a:pPr>
            <a:r>
              <a:rPr lang="en-US" sz="2400" dirty="0">
                <a:latin typeface="Calibri" panose="020F0502020204030204" pitchFamily="34" charset="0"/>
              </a:rPr>
              <a:t>U.S.-born, 28% </a:t>
            </a:r>
          </a:p>
          <a:p>
            <a:pPr algn="ctr">
              <a:buFont typeface="Arial" pitchFamily="34" charset="0"/>
              <a:buNone/>
            </a:pPr>
            <a:r>
              <a:rPr lang="en-US" sz="2400" dirty="0">
                <a:latin typeface="Calibri" panose="020F0502020204030204" pitchFamily="34" charset="0"/>
              </a:rPr>
              <a:t>(Rate: 0.8 per 100,000)</a:t>
            </a:r>
          </a:p>
        </p:txBody>
      </p:sp>
      <p:sp>
        <p:nvSpPr>
          <p:cNvPr id="6" name="TextBox 5">
            <a:extLst>
              <a:ext uri="{FF2B5EF4-FFF2-40B4-BE49-F238E27FC236}">
                <a16:creationId xmlns:a16="http://schemas.microsoft.com/office/drawing/2014/main" id="{0F4E57C1-CED4-41A7-B46C-792A3F8BF2D5}"/>
              </a:ext>
            </a:extLst>
          </p:cNvPr>
          <p:cNvSpPr txBox="1"/>
          <p:nvPr/>
        </p:nvSpPr>
        <p:spPr>
          <a:xfrm>
            <a:off x="2498595" y="3651825"/>
            <a:ext cx="3214256" cy="830997"/>
          </a:xfrm>
          <a:prstGeom prst="rect">
            <a:avLst/>
          </a:prstGeom>
          <a:solidFill>
            <a:schemeClr val="bg2"/>
          </a:solidFill>
          <a:ln w="22225">
            <a:solidFill>
              <a:schemeClr val="accent6">
                <a:lumMod val="75000"/>
              </a:schemeClr>
            </a:solidFill>
          </a:ln>
        </p:spPr>
        <p:txBody>
          <a:bodyPr wrap="square" rtlCol="0">
            <a:spAutoFit/>
          </a:bodyPr>
          <a:lstStyle/>
          <a:p>
            <a:pPr algn="ctr">
              <a:buFont typeface="Arial" pitchFamily="34" charset="0"/>
              <a:buNone/>
            </a:pPr>
            <a:r>
              <a:rPr lang="en-US" sz="2400" dirty="0">
                <a:latin typeface="Calibri" panose="020F0502020204030204" pitchFamily="34" charset="0"/>
              </a:rPr>
              <a:t>Non-U.S.–born 71%</a:t>
            </a:r>
          </a:p>
          <a:p>
            <a:pPr algn="ctr">
              <a:buFont typeface="Arial" pitchFamily="34" charset="0"/>
              <a:buNone/>
            </a:pPr>
            <a:r>
              <a:rPr lang="en-US" sz="2400" dirty="0">
                <a:latin typeface="Calibri" panose="020F0502020204030204" pitchFamily="34" charset="0"/>
              </a:rPr>
              <a:t>(Rate: 12.5 per 100,000)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C18A7-C2AE-4F9F-B654-609B7A7F4B22}"/>
                  </a:ext>
                </a:extLst>
              </p:cNvPr>
              <p:cNvSpPr txBox="1"/>
              <p:nvPr/>
            </p:nvSpPr>
            <p:spPr>
              <a:xfrm>
                <a:off x="4693920" y="2822449"/>
                <a:ext cx="137858" cy="22576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467" i="1">
                          <a:solidFill>
                            <a:schemeClr val="accent4">
                              <a:lumMod val="50000"/>
                            </a:schemeClr>
                          </a:solidFill>
                          <a:latin typeface="Cambria Math" panose="02040503050406030204" pitchFamily="18" charset="0"/>
                        </a:rPr>
                        <m:t>–</m:t>
                      </m:r>
                    </m:oMath>
                  </m:oMathPara>
                </a14:m>
                <a:endParaRPr lang="en-US" sz="1467">
                  <a:solidFill>
                    <a:schemeClr val="accent4">
                      <a:lumMod val="50000"/>
                    </a:schemeClr>
                  </a:solidFill>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19AC18A7-C2AE-4F9F-B654-609B7A7F4B22}"/>
                  </a:ext>
                </a:extLst>
              </p:cNvPr>
              <p:cNvSpPr txBox="1">
                <a:spLocks noRot="1" noChangeAspect="1" noMove="1" noResize="1" noEditPoints="1" noAdjustHandles="1" noChangeArrowheads="1" noChangeShapeType="1" noTextEdit="1"/>
              </p:cNvSpPr>
              <p:nvPr/>
            </p:nvSpPr>
            <p:spPr>
              <a:xfrm>
                <a:off x="4693920" y="2822449"/>
                <a:ext cx="137858" cy="225767"/>
              </a:xfrm>
              <a:prstGeom prst="rect">
                <a:avLst/>
              </a:prstGeom>
              <a:blipFill>
                <a:blip r:embed="rId5"/>
                <a:stretch>
                  <a:fillRect l="-4348" r="-86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DF470C-7B00-43B8-B4BF-A5049A05A272}"/>
              </a:ext>
            </a:extLst>
          </p:cNvPr>
          <p:cNvSpPr txBox="1"/>
          <p:nvPr/>
        </p:nvSpPr>
        <p:spPr>
          <a:xfrm>
            <a:off x="0" y="6436750"/>
            <a:ext cx="12192000" cy="276999"/>
          </a:xfrm>
          <a:prstGeom prst="rect">
            <a:avLst/>
          </a:prstGeom>
        </p:spPr>
        <p:txBody>
          <a:bodyPr wrap="square" rtlCol="0">
            <a:spAutoFit/>
          </a:bodyPr>
          <a:lstStyle/>
          <a:p>
            <a:pPr>
              <a:buFont typeface="Arial" pitchFamily="34" charset="0"/>
              <a:buNone/>
            </a:pPr>
            <a:r>
              <a:rPr lang="en-US" sz="1200" baseline="30000" dirty="0">
                <a:latin typeface="Segoe UI" panose="020B0502040204020203" pitchFamily="34" charset="0"/>
                <a:cs typeface="Segoe UI" panose="020B0502040204020203" pitchFamily="34" charset="0"/>
              </a:rPr>
              <a:t>*</a:t>
            </a:r>
            <a:r>
              <a:rPr lang="en-US" sz="1200" dirty="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8" name="TextBox 7">
            <a:extLst>
              <a:ext uri="{FF2B5EF4-FFF2-40B4-BE49-F238E27FC236}">
                <a16:creationId xmlns:a16="http://schemas.microsoft.com/office/drawing/2014/main" id="{FB709AEA-51E9-4151-A9E1-522BB082BD5D}"/>
              </a:ext>
            </a:extLst>
          </p:cNvPr>
          <p:cNvSpPr txBox="1"/>
          <p:nvPr/>
        </p:nvSpPr>
        <p:spPr>
          <a:xfrm>
            <a:off x="3345262" y="1234430"/>
            <a:ext cx="4060249" cy="461665"/>
          </a:xfrm>
          <a:prstGeom prst="rect">
            <a:avLst/>
          </a:prstGeom>
          <a:solidFill>
            <a:schemeClr val="tx2"/>
          </a:solidFill>
          <a:ln w="22225">
            <a:solidFill>
              <a:schemeClr val="accent5"/>
            </a:solidFill>
          </a:ln>
        </p:spPr>
        <p:txBody>
          <a:bodyPr wrap="square" rtlCol="0">
            <a:spAutoFit/>
          </a:bodyPr>
          <a:lstStyle/>
          <a:p>
            <a:pPr algn="ctr">
              <a:buFont typeface="Arial" pitchFamily="34" charset="0"/>
              <a:buNone/>
            </a:pPr>
            <a:r>
              <a:rPr lang="en-US" sz="2400" dirty="0">
                <a:latin typeface="Calibri" panose="020F0502020204030204" pitchFamily="34" charset="0"/>
              </a:rPr>
              <a:t>Origin of birth unknown, &lt;1%</a:t>
            </a:r>
          </a:p>
        </p:txBody>
      </p:sp>
    </p:spTree>
    <p:extLst>
      <p:ext uri="{BB962C8B-B14F-4D97-AF65-F5344CB8AC3E}">
        <p14:creationId xmlns:p14="http://schemas.microsoft.com/office/powerpoint/2010/main" val="42216088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lIns="91440" tIns="45720" rIns="91440" bIns="45720" anchor="b" anchorCtr="0"/>
          <a:lstStyle/>
          <a:p>
            <a:pPr algn="ctr">
              <a:lnSpc>
                <a:spcPct val="100000"/>
              </a:lnSpc>
            </a:pPr>
            <a:r>
              <a:rPr lang="en-US" sz="3000">
                <a:solidFill>
                  <a:schemeClr val="accent1"/>
                </a:solidFill>
                <a:latin typeface="Calibri"/>
                <a:cs typeface="Calibri"/>
              </a:rPr>
              <a:t>TB Cases by Countries of Birth Among Non-U.S.–Born</a:t>
            </a:r>
            <a:r>
              <a:rPr lang="en-US" sz="3000" baseline="30000">
                <a:solidFill>
                  <a:schemeClr val="accent1"/>
                </a:solidFill>
                <a:latin typeface="Calibri"/>
                <a:cs typeface="Calibri"/>
              </a:rPr>
              <a:t>*</a:t>
            </a:r>
            <a:r>
              <a:rPr lang="en-US" sz="3000">
                <a:solidFill>
                  <a:schemeClr val="accent1"/>
                </a:solidFill>
                <a:latin typeface="Calibri"/>
                <a:cs typeface="Calibri"/>
              </a:rPr>
              <a:t> Persons with TB, United States, 2021 </a:t>
            </a:r>
            <a:r>
              <a:rPr lang="en-US" sz="3000" b="0">
                <a:solidFill>
                  <a:schemeClr val="tx1"/>
                </a:solidFill>
                <a:latin typeface="Calibri"/>
                <a:cs typeface="Calibri"/>
              </a:rPr>
              <a:t>(N=5,626)</a:t>
            </a:r>
            <a:endParaRPr lang="en-US" sz="3000" b="0">
              <a:solidFill>
                <a:schemeClr val="tx1"/>
              </a:solidFill>
            </a:endParaRPr>
          </a:p>
        </p:txBody>
      </p:sp>
      <p:sp>
        <p:nvSpPr>
          <p:cNvPr id="3" name="TextBox 2">
            <a:extLst>
              <a:ext uri="{FF2B5EF4-FFF2-40B4-BE49-F238E27FC236}">
                <a16:creationId xmlns:a16="http://schemas.microsoft.com/office/drawing/2014/main" id="{7A4B7161-4CAB-4249-A8E3-158F60E4C910}"/>
              </a:ext>
            </a:extLst>
          </p:cNvPr>
          <p:cNvSpPr txBox="1"/>
          <p:nvPr/>
        </p:nvSpPr>
        <p:spPr>
          <a:xfrm>
            <a:off x="-1" y="6456871"/>
            <a:ext cx="11981947"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grpSp>
        <p:nvGrpSpPr>
          <p:cNvPr id="25" name="Group 24">
            <a:extLst>
              <a:ext uri="{FF2B5EF4-FFF2-40B4-BE49-F238E27FC236}">
                <a16:creationId xmlns:a16="http://schemas.microsoft.com/office/drawing/2014/main" id="{4503F2AE-01ED-4628-BA27-E06F8921BFD2}"/>
              </a:ext>
            </a:extLst>
          </p:cNvPr>
          <p:cNvGrpSpPr/>
          <p:nvPr/>
        </p:nvGrpSpPr>
        <p:grpSpPr>
          <a:xfrm>
            <a:off x="10756658" y="4401632"/>
            <a:ext cx="1267042" cy="2055239"/>
            <a:chOff x="460703" y="4427615"/>
            <a:chExt cx="1267042" cy="2055239"/>
          </a:xfrm>
        </p:grpSpPr>
        <p:sp>
          <p:nvSpPr>
            <p:cNvPr id="20" name="TextBox 19">
              <a:extLst>
                <a:ext uri="{FF2B5EF4-FFF2-40B4-BE49-F238E27FC236}">
                  <a16:creationId xmlns:a16="http://schemas.microsoft.com/office/drawing/2014/main" id="{6839A91C-42B1-873C-2BFE-3E19863243EA}"/>
                </a:ext>
              </a:extLst>
            </p:cNvPr>
            <p:cNvSpPr txBox="1"/>
            <p:nvPr/>
          </p:nvSpPr>
          <p:spPr>
            <a:xfrm>
              <a:off x="757644" y="617507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600 +</a:t>
              </a:r>
              <a:endParaRPr lang="en-US" sz="1400">
                <a:solidFill>
                  <a:schemeClr val="tx1">
                    <a:lumMod val="85000"/>
                    <a:lumOff val="15000"/>
                  </a:schemeClr>
                </a:solidFill>
              </a:endParaRPr>
            </a:p>
          </p:txBody>
        </p:sp>
        <p:grpSp>
          <p:nvGrpSpPr>
            <p:cNvPr id="8" name="Group 7">
              <a:extLst>
                <a:ext uri="{FF2B5EF4-FFF2-40B4-BE49-F238E27FC236}">
                  <a16:creationId xmlns:a16="http://schemas.microsoft.com/office/drawing/2014/main" id="{F355E3DA-4392-40E5-BF9F-56330AC1871E}"/>
                </a:ext>
              </a:extLst>
            </p:cNvPr>
            <p:cNvGrpSpPr/>
            <p:nvPr/>
          </p:nvGrpSpPr>
          <p:grpSpPr>
            <a:xfrm>
              <a:off x="460703" y="4427615"/>
              <a:ext cx="1267042" cy="1964998"/>
              <a:chOff x="460703" y="4427615"/>
              <a:chExt cx="1267042" cy="1964998"/>
            </a:xfrm>
          </p:grpSpPr>
          <p:pic>
            <p:nvPicPr>
              <p:cNvPr id="6" name="Picture 7">
                <a:extLst>
                  <a:ext uri="{FF2B5EF4-FFF2-40B4-BE49-F238E27FC236}">
                    <a16:creationId xmlns:a16="http://schemas.microsoft.com/office/drawing/2014/main" id="{A6A18D7C-264B-4394-EEB7-878930596287}"/>
                  </a:ext>
                </a:extLst>
              </p:cNvPr>
              <p:cNvPicPr>
                <a:picLocks noChangeAspect="1"/>
              </p:cNvPicPr>
              <p:nvPr/>
            </p:nvPicPr>
            <p:blipFill rotWithShape="1">
              <a:blip r:embed="rId3"/>
              <a:srcRect r="17241" b="529"/>
              <a:stretch/>
            </p:blipFill>
            <p:spPr>
              <a:xfrm>
                <a:off x="460703" y="4431370"/>
                <a:ext cx="252249" cy="1961243"/>
              </a:xfrm>
              <a:prstGeom prst="rect">
                <a:avLst/>
              </a:prstGeom>
            </p:spPr>
          </p:pic>
          <p:sp>
            <p:nvSpPr>
              <p:cNvPr id="12" name="TextBox 11">
                <a:extLst>
                  <a:ext uri="{FF2B5EF4-FFF2-40B4-BE49-F238E27FC236}">
                    <a16:creationId xmlns:a16="http://schemas.microsoft.com/office/drawing/2014/main" id="{04CAF4D6-4866-7411-53B0-AEEDC5A58C57}"/>
                  </a:ext>
                </a:extLst>
              </p:cNvPr>
              <p:cNvSpPr txBox="1"/>
              <p:nvPr/>
            </p:nvSpPr>
            <p:spPr>
              <a:xfrm>
                <a:off x="754682" y="4427615"/>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N/A</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D1705EE5-833E-1579-E64E-CB295EA40BA6}"/>
                  </a:ext>
                </a:extLst>
              </p:cNvPr>
              <p:cNvSpPr txBox="1"/>
              <p:nvPr/>
            </p:nvSpPr>
            <p:spPr>
              <a:xfrm>
                <a:off x="748994" y="4709449"/>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0 - 49</a:t>
                </a:r>
                <a:endParaRPr lang="en-US" sz="1400">
                  <a:solidFill>
                    <a:schemeClr val="tx1">
                      <a:lumMod val="85000"/>
                      <a:lumOff val="15000"/>
                    </a:schemeClr>
                  </a:solidFill>
                </a:endParaRPr>
              </a:p>
            </p:txBody>
          </p:sp>
          <p:sp>
            <p:nvSpPr>
              <p:cNvPr id="22" name="TextBox 21">
                <a:extLst>
                  <a:ext uri="{FF2B5EF4-FFF2-40B4-BE49-F238E27FC236}">
                    <a16:creationId xmlns:a16="http://schemas.microsoft.com/office/drawing/2014/main" id="{F07CE4DC-F4F1-A47D-288A-148C22E95A99}"/>
                  </a:ext>
                </a:extLst>
              </p:cNvPr>
              <p:cNvSpPr txBox="1"/>
              <p:nvPr/>
            </p:nvSpPr>
            <p:spPr>
              <a:xfrm>
                <a:off x="739768" y="498506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50 - 99</a:t>
                </a:r>
              </a:p>
            </p:txBody>
          </p:sp>
          <p:sp>
            <p:nvSpPr>
              <p:cNvPr id="24" name="TextBox 23">
                <a:extLst>
                  <a:ext uri="{FF2B5EF4-FFF2-40B4-BE49-F238E27FC236}">
                    <a16:creationId xmlns:a16="http://schemas.microsoft.com/office/drawing/2014/main" id="{53CED697-74AA-40E6-0781-23BFBA1A6BC7}"/>
                  </a:ext>
                </a:extLst>
              </p:cNvPr>
              <p:cNvSpPr txBox="1"/>
              <p:nvPr/>
            </p:nvSpPr>
            <p:spPr>
              <a:xfrm>
                <a:off x="748994" y="530231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100 - 249</a:t>
                </a:r>
              </a:p>
            </p:txBody>
          </p:sp>
          <p:sp>
            <p:nvSpPr>
              <p:cNvPr id="90" name="TextBox 89">
                <a:extLst>
                  <a:ext uri="{FF2B5EF4-FFF2-40B4-BE49-F238E27FC236}">
                    <a16:creationId xmlns:a16="http://schemas.microsoft.com/office/drawing/2014/main" id="{76D035FA-E90D-E45D-9F15-70C9A8B828A3}"/>
                  </a:ext>
                </a:extLst>
              </p:cNvPr>
              <p:cNvSpPr txBox="1"/>
              <p:nvPr/>
            </p:nvSpPr>
            <p:spPr>
              <a:xfrm>
                <a:off x="754681" y="5585656"/>
                <a:ext cx="9313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250 - 399</a:t>
                </a:r>
                <a:endParaRPr lang="en-US" sz="1400">
                  <a:solidFill>
                    <a:schemeClr val="tx1">
                      <a:lumMod val="85000"/>
                      <a:lumOff val="15000"/>
                    </a:schemeClr>
                  </a:solidFill>
                </a:endParaRPr>
              </a:p>
            </p:txBody>
          </p:sp>
          <p:sp>
            <p:nvSpPr>
              <p:cNvPr id="91" name="TextBox 90">
                <a:extLst>
                  <a:ext uri="{FF2B5EF4-FFF2-40B4-BE49-F238E27FC236}">
                    <a16:creationId xmlns:a16="http://schemas.microsoft.com/office/drawing/2014/main" id="{6C3AA0FE-B192-C899-EA23-541B45A17578}"/>
                  </a:ext>
                </a:extLst>
              </p:cNvPr>
              <p:cNvSpPr txBox="1"/>
              <p:nvPr/>
            </p:nvSpPr>
            <p:spPr>
              <a:xfrm>
                <a:off x="754681" y="588044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400 - 599</a:t>
                </a:r>
                <a:endParaRPr lang="en-US" sz="1400">
                  <a:solidFill>
                    <a:schemeClr val="tx1">
                      <a:lumMod val="85000"/>
                      <a:lumOff val="15000"/>
                    </a:schemeClr>
                  </a:solidFill>
                </a:endParaRPr>
              </a:p>
            </p:txBody>
          </p:sp>
        </p:grpSp>
      </p:grpSp>
      <p:grpSp>
        <p:nvGrpSpPr>
          <p:cNvPr id="31" name="Group 30">
            <a:extLst>
              <a:ext uri="{FF2B5EF4-FFF2-40B4-BE49-F238E27FC236}">
                <a16:creationId xmlns:a16="http://schemas.microsoft.com/office/drawing/2014/main" id="{990A58EC-73BB-438B-A8EA-08EE1FC47D29}"/>
              </a:ext>
            </a:extLst>
          </p:cNvPr>
          <p:cNvGrpSpPr/>
          <p:nvPr/>
        </p:nvGrpSpPr>
        <p:grpSpPr>
          <a:xfrm>
            <a:off x="233415" y="1080262"/>
            <a:ext cx="10769525" cy="5250042"/>
            <a:chOff x="-101279" y="1271646"/>
            <a:chExt cx="10769525" cy="5250042"/>
          </a:xfrm>
        </p:grpSpPr>
        <p:grpSp>
          <p:nvGrpSpPr>
            <p:cNvPr id="29" name="Group 28">
              <a:extLst>
                <a:ext uri="{FF2B5EF4-FFF2-40B4-BE49-F238E27FC236}">
                  <a16:creationId xmlns:a16="http://schemas.microsoft.com/office/drawing/2014/main" id="{A331464B-2B49-4F7F-A3A1-A99407F35B23}"/>
                </a:ext>
              </a:extLst>
            </p:cNvPr>
            <p:cNvGrpSpPr/>
            <p:nvPr/>
          </p:nvGrpSpPr>
          <p:grpSpPr>
            <a:xfrm>
              <a:off x="-101279" y="1271646"/>
              <a:ext cx="10382946" cy="5250042"/>
              <a:chOff x="516558" y="1200636"/>
              <a:chExt cx="10382946" cy="5250042"/>
            </a:xfrm>
          </p:grpSpPr>
          <p:pic>
            <p:nvPicPr>
              <p:cNvPr id="4" name="Picture 7">
                <a:extLst>
                  <a:ext uri="{FF2B5EF4-FFF2-40B4-BE49-F238E27FC236}">
                    <a16:creationId xmlns:a16="http://schemas.microsoft.com/office/drawing/2014/main" id="{A91ACB1B-B023-D53B-850C-E9C00E70FE81}"/>
                  </a:ext>
                </a:extLst>
              </p:cNvPr>
              <p:cNvPicPr>
                <a:picLocks noChangeAspect="1"/>
              </p:cNvPicPr>
              <p:nvPr/>
            </p:nvPicPr>
            <p:blipFill>
              <a:blip r:embed="rId4"/>
              <a:stretch>
                <a:fillRect/>
              </a:stretch>
            </p:blipFill>
            <p:spPr>
              <a:xfrm>
                <a:off x="2020867" y="1200636"/>
                <a:ext cx="8599116" cy="5250042"/>
              </a:xfrm>
              <a:prstGeom prst="rect">
                <a:avLst/>
              </a:prstGeom>
            </p:spPr>
          </p:pic>
          <p:cxnSp>
            <p:nvCxnSpPr>
              <p:cNvPr id="7" name="Straight Connector 6">
                <a:extLst>
                  <a:ext uri="{FF2B5EF4-FFF2-40B4-BE49-F238E27FC236}">
                    <a16:creationId xmlns:a16="http://schemas.microsoft.com/office/drawing/2014/main" id="{AC71F1BE-0C41-33F7-334E-2E2296B4B5C5}"/>
                  </a:ext>
                </a:extLst>
              </p:cNvPr>
              <p:cNvCxnSpPr>
                <a:cxnSpLocks/>
              </p:cNvCxnSpPr>
              <p:nvPr/>
            </p:nvCxnSpPr>
            <p:spPr>
              <a:xfrm flipH="1" flipV="1">
                <a:off x="1638850" y="3369207"/>
                <a:ext cx="1079647" cy="130164"/>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275926-F1E5-95A6-EE52-D47A6E9AA232}"/>
                  </a:ext>
                </a:extLst>
              </p:cNvPr>
              <p:cNvCxnSpPr>
                <a:cxnSpLocks/>
              </p:cNvCxnSpPr>
              <p:nvPr/>
            </p:nvCxnSpPr>
            <p:spPr>
              <a:xfrm flipV="1">
                <a:off x="6966041" y="3433768"/>
                <a:ext cx="899484" cy="553226"/>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8436AC-9760-1323-B197-DBD833EB11FF}"/>
                  </a:ext>
                </a:extLst>
              </p:cNvPr>
              <p:cNvCxnSpPr>
                <a:cxnSpLocks/>
              </p:cNvCxnSpPr>
              <p:nvPr/>
            </p:nvCxnSpPr>
            <p:spPr>
              <a:xfrm flipH="1">
                <a:off x="9403124" y="3345080"/>
                <a:ext cx="620946" cy="535138"/>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1144FC-D66D-E3C4-4894-58BCDB1704AC}"/>
                  </a:ext>
                </a:extLst>
              </p:cNvPr>
              <p:cNvSpPr txBox="1"/>
              <p:nvPr/>
            </p:nvSpPr>
            <p:spPr>
              <a:xfrm>
                <a:off x="6197193" y="3880218"/>
                <a:ext cx="14963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India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10%</a:t>
                </a:r>
                <a:endParaRPr lang="en-US">
                  <a:solidFill>
                    <a:schemeClr val="tx1">
                      <a:lumMod val="85000"/>
                      <a:lumOff val="15000"/>
                    </a:schemeClr>
                  </a:solidFill>
                </a:endParaRPr>
              </a:p>
            </p:txBody>
          </p:sp>
          <p:cxnSp>
            <p:nvCxnSpPr>
              <p:cNvPr id="19" name="Straight Connector 18">
                <a:extLst>
                  <a:ext uri="{FF2B5EF4-FFF2-40B4-BE49-F238E27FC236}">
                    <a16:creationId xmlns:a16="http://schemas.microsoft.com/office/drawing/2014/main" id="{42783A54-5714-6811-80AC-F0EB830805A3}"/>
                  </a:ext>
                </a:extLst>
              </p:cNvPr>
              <p:cNvCxnSpPr>
                <a:cxnSpLocks/>
              </p:cNvCxnSpPr>
              <p:nvPr/>
            </p:nvCxnSpPr>
            <p:spPr>
              <a:xfrm flipH="1" flipV="1">
                <a:off x="8746912" y="3483530"/>
                <a:ext cx="540871" cy="1241438"/>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B2BF6D-6E34-C3C9-3DC0-FDF9104BFB72}"/>
                  </a:ext>
                </a:extLst>
              </p:cNvPr>
              <p:cNvSpPr txBox="1"/>
              <p:nvPr/>
            </p:nvSpPr>
            <p:spPr>
              <a:xfrm>
                <a:off x="8504013" y="4271958"/>
                <a:ext cx="14963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Vietnam </a:t>
                </a:r>
              </a:p>
              <a:p>
                <a:pPr algn="ctr"/>
                <a:r>
                  <a:rPr lang="en-US">
                    <a:solidFill>
                      <a:schemeClr val="tx1">
                        <a:lumMod val="85000"/>
                        <a:lumOff val="15000"/>
                      </a:schemeClr>
                    </a:solidFill>
                    <a:latin typeface="Calibri"/>
                    <a:cs typeface="Calibri"/>
                  </a:rPr>
                  <a:t>8%</a:t>
                </a:r>
                <a:endParaRPr lang="en-US">
                  <a:solidFill>
                    <a:schemeClr val="tx1">
                      <a:lumMod val="85000"/>
                      <a:lumOff val="15000"/>
                    </a:schemeClr>
                  </a:solidFill>
                </a:endParaRPr>
              </a:p>
            </p:txBody>
          </p:sp>
          <p:sp>
            <p:nvSpPr>
              <p:cNvPr id="9" name="TextBox 8">
                <a:extLst>
                  <a:ext uri="{FF2B5EF4-FFF2-40B4-BE49-F238E27FC236}">
                    <a16:creationId xmlns:a16="http://schemas.microsoft.com/office/drawing/2014/main" id="{7A79A53C-1875-419A-32CE-2BAED5BFDD12}"/>
                  </a:ext>
                </a:extLst>
              </p:cNvPr>
              <p:cNvSpPr txBox="1"/>
              <p:nvPr/>
            </p:nvSpPr>
            <p:spPr>
              <a:xfrm>
                <a:off x="516558" y="2986138"/>
                <a:ext cx="14963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dirty="0">
                    <a:solidFill>
                      <a:schemeClr val="tx1">
                        <a:lumMod val="85000"/>
                        <a:lumOff val="15000"/>
                      </a:schemeClr>
                    </a:solidFill>
                    <a:latin typeface="Calibri"/>
                    <a:cs typeface="Calibri"/>
                  </a:rPr>
                  <a:t>Mexico </a:t>
                </a:r>
                <a:endParaRPr lang="en-US" dirty="0">
                  <a:solidFill>
                    <a:schemeClr val="tx1">
                      <a:lumMod val="85000"/>
                      <a:lumOff val="15000"/>
                    </a:schemeClr>
                  </a:solidFill>
                </a:endParaRPr>
              </a:p>
              <a:p>
                <a:pPr algn="ctr"/>
                <a:r>
                  <a:rPr lang="en-US" dirty="0">
                    <a:solidFill>
                      <a:schemeClr val="tx1">
                        <a:lumMod val="85000"/>
                        <a:lumOff val="15000"/>
                      </a:schemeClr>
                    </a:solidFill>
                    <a:latin typeface="Calibri"/>
                    <a:cs typeface="Calibri"/>
                  </a:rPr>
                  <a:t>19%</a:t>
                </a:r>
                <a:endParaRPr lang="en-US" dirty="0">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542BA8EF-F7BF-1B5E-DC8B-7BAC8253F380}"/>
                  </a:ext>
                </a:extLst>
              </p:cNvPr>
              <p:cNvCxnSpPr>
                <a:cxnSpLocks/>
              </p:cNvCxnSpPr>
              <p:nvPr/>
            </p:nvCxnSpPr>
            <p:spPr>
              <a:xfrm flipH="1">
                <a:off x="8603322" y="2541326"/>
                <a:ext cx="992776" cy="389942"/>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7BECAC-4640-0B2A-487D-5E4F8BFBD40A}"/>
                  </a:ext>
                </a:extLst>
              </p:cNvPr>
              <p:cNvSpPr txBox="1"/>
              <p:nvPr/>
            </p:nvSpPr>
            <p:spPr>
              <a:xfrm>
                <a:off x="9403124" y="2121152"/>
                <a:ext cx="14963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China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grpSp>
        <p:sp>
          <p:nvSpPr>
            <p:cNvPr id="14" name="TextBox 13">
              <a:extLst>
                <a:ext uri="{FF2B5EF4-FFF2-40B4-BE49-F238E27FC236}">
                  <a16:creationId xmlns:a16="http://schemas.microsoft.com/office/drawing/2014/main" id="{DD8CEF80-8DCF-FBF5-2EF1-50B33B7CD113}"/>
                </a:ext>
              </a:extLst>
            </p:cNvPr>
            <p:cNvSpPr txBox="1"/>
            <p:nvPr/>
          </p:nvSpPr>
          <p:spPr>
            <a:xfrm>
              <a:off x="9171866" y="3209557"/>
              <a:ext cx="14963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Philippines </a:t>
              </a:r>
            </a:p>
            <a:p>
              <a:pPr algn="ctr"/>
              <a:r>
                <a:rPr lang="en-US">
                  <a:solidFill>
                    <a:schemeClr val="tx1">
                      <a:lumMod val="85000"/>
                      <a:lumOff val="15000"/>
                    </a:schemeClr>
                  </a:solidFill>
                  <a:latin typeface="Calibri"/>
                  <a:cs typeface="Calibri"/>
                </a:rPr>
                <a:t>12%</a:t>
              </a:r>
              <a:endParaRPr lang="en-US">
                <a:solidFill>
                  <a:schemeClr val="tx1">
                    <a:lumMod val="85000"/>
                    <a:lumOff val="15000"/>
                  </a:schemeClr>
                </a:solidFill>
              </a:endParaRPr>
            </a:p>
          </p:txBody>
        </p:sp>
      </p:grpSp>
    </p:spTree>
    <p:extLst>
      <p:ext uri="{BB962C8B-B14F-4D97-AF65-F5344CB8AC3E}">
        <p14:creationId xmlns:p14="http://schemas.microsoft.com/office/powerpoint/2010/main" val="8963429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71A-3301-44B3-B562-0C9126505DC5}"/>
              </a:ext>
            </a:extLst>
          </p:cNvPr>
          <p:cNvSpPr>
            <a:spLocks noGrp="1"/>
          </p:cNvSpPr>
          <p:nvPr>
            <p:ph type="title"/>
          </p:nvPr>
        </p:nvSpPr>
        <p:spPr>
          <a:xfrm>
            <a:off x="493132" y="164591"/>
            <a:ext cx="11205736" cy="969264"/>
          </a:xfrm>
        </p:spPr>
        <p:txBody>
          <a:bodyPr/>
          <a:lstStyle/>
          <a:p>
            <a:pPr algn="ctr">
              <a:lnSpc>
                <a:spcPct val="100000"/>
              </a:lnSpc>
            </a:pPr>
            <a:r>
              <a:rPr lang="en-US" sz="3000"/>
              <a:t>Top 10 TB Incidence Rates</a:t>
            </a:r>
            <a:r>
              <a:rPr lang="en-US" sz="3000" baseline="30000"/>
              <a:t>*</a:t>
            </a:r>
            <a:r>
              <a:rPr lang="en-US" sz="3000"/>
              <a:t> by Country of Birth, </a:t>
            </a:r>
            <a:br>
              <a:rPr lang="en-US" sz="3000"/>
            </a:br>
            <a:r>
              <a:rPr lang="en-US" sz="3000"/>
              <a:t>United States, 2017–2021</a:t>
            </a:r>
          </a:p>
        </p:txBody>
      </p:sp>
      <p:sp>
        <p:nvSpPr>
          <p:cNvPr id="9" name="Text Placeholder 3">
            <a:extLst>
              <a:ext uri="{FF2B5EF4-FFF2-40B4-BE49-F238E27FC236}">
                <a16:creationId xmlns:a16="http://schemas.microsoft.com/office/drawing/2014/main" id="{28F759A2-AB80-43EC-B93B-D3080843212D}"/>
              </a:ext>
            </a:extLst>
          </p:cNvPr>
          <p:cNvSpPr txBox="1">
            <a:spLocks/>
          </p:cNvSpPr>
          <p:nvPr/>
        </p:nvSpPr>
        <p:spPr>
          <a:xfrm>
            <a:off x="0" y="6463066"/>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 Cases per 100,000 persons</a:t>
            </a:r>
            <a:endParaRPr lang="en-US" sz="1200" baseline="30000">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DECE280F-40BF-4E58-9528-B964A28BA160}"/>
              </a:ext>
            </a:extLst>
          </p:cNvPr>
          <p:cNvGraphicFramePr/>
          <p:nvPr>
            <p:extLst>
              <p:ext uri="{D42A27DB-BD31-4B8C-83A1-F6EECF244321}">
                <p14:modId xmlns:p14="http://schemas.microsoft.com/office/powerpoint/2010/main" val="3046032591"/>
              </p:ext>
            </p:extLst>
          </p:nvPr>
        </p:nvGraphicFramePr>
        <p:xfrm>
          <a:off x="493132" y="1223590"/>
          <a:ext cx="11205736" cy="5239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426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5" y="164592"/>
            <a:ext cx="11208151" cy="969264"/>
          </a:xfrm>
        </p:spPr>
        <p:txBody>
          <a:bodyPr/>
          <a:lstStyle/>
          <a:p>
            <a:pPr algn="ctr">
              <a:lnSpc>
                <a:spcPct val="100000"/>
              </a:lnSpc>
            </a:pPr>
            <a:r>
              <a:rPr lang="en-US" sz="3000">
                <a:solidFill>
                  <a:schemeClr val="accent1"/>
                </a:solidFill>
              </a:rPr>
              <a:t>Percentage of TB Cases Among Non-U.S.–Born</a:t>
            </a:r>
            <a:r>
              <a:rPr lang="en-US" sz="3000" baseline="30000">
                <a:solidFill>
                  <a:schemeClr val="accent1"/>
                </a:solidFill>
              </a:rPr>
              <a:t>*</a:t>
            </a:r>
            <a:r>
              <a:rPr lang="en-US" sz="3000">
                <a:solidFill>
                  <a:schemeClr val="accent1"/>
                </a:solidFill>
              </a:rPr>
              <a:t> Persons by Years Since Initial Arrival in the United States at Diagnosis,</a:t>
            </a:r>
            <a:r>
              <a:rPr lang="en-US" sz="3000" baseline="30000">
                <a:solidFill>
                  <a:schemeClr val="accent1"/>
                </a:solidFill>
                <a:latin typeface="Segoe UI" panose="020B0502040204020203" pitchFamily="34" charset="0"/>
                <a:cs typeface="Segoe UI" panose="020B0502040204020203" pitchFamily="34" charset="0"/>
              </a:rPr>
              <a:t>†</a:t>
            </a:r>
            <a:r>
              <a:rPr lang="en-US" sz="3000">
                <a:solidFill>
                  <a:schemeClr val="accent1"/>
                </a:solidFill>
              </a:rPr>
              <a:t> 2021 </a:t>
            </a:r>
            <a:r>
              <a:rPr lang="en-US" sz="3000" b="0">
                <a:solidFill>
                  <a:schemeClr val="tx1"/>
                </a:solidFill>
              </a:rPr>
              <a:t>(N=5,626)</a:t>
            </a:r>
          </a:p>
        </p:txBody>
      </p:sp>
      <p:graphicFrame>
        <p:nvGraphicFramePr>
          <p:cNvPr id="5" name="Content Placeholder 20"/>
          <p:cNvGraphicFramePr>
            <a:graphicFrameLocks/>
          </p:cNvGraphicFramePr>
          <p:nvPr>
            <p:extLst>
              <p:ext uri="{D42A27DB-BD31-4B8C-83A1-F6EECF244321}">
                <p14:modId xmlns:p14="http://schemas.microsoft.com/office/powerpoint/2010/main" val="3714301962"/>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5CA8BDB-23DB-4391-A3BF-15061AFFA65F}"/>
              </a:ext>
            </a:extLst>
          </p:cNvPr>
          <p:cNvSpPr txBox="1"/>
          <p:nvPr/>
        </p:nvSpPr>
        <p:spPr>
          <a:xfrm>
            <a:off x="-1" y="6104548"/>
            <a:ext cx="11991109"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The number of years since initial arrival in the United States at diagnosis was unknown or missing for 11% of non-U.S.–born persons. These persons were included in the denominator when calculating percentages.</a:t>
            </a:r>
          </a:p>
        </p:txBody>
      </p:sp>
    </p:spTree>
    <p:extLst>
      <p:ext uri="{BB962C8B-B14F-4D97-AF65-F5344CB8AC3E}">
        <p14:creationId xmlns:p14="http://schemas.microsoft.com/office/powerpoint/2010/main" val="17131410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7"/>
          <p:cNvGraphicFramePr>
            <a:graphicFrameLocks noChangeAspect="1"/>
          </p:cNvGraphicFramePr>
          <p:nvPr>
            <p:extLst>
              <p:ext uri="{D42A27DB-BD31-4B8C-83A1-F6EECF244321}">
                <p14:modId xmlns:p14="http://schemas.microsoft.com/office/powerpoint/2010/main" val="2828152224"/>
              </p:ext>
            </p:extLst>
          </p:nvPr>
        </p:nvGraphicFramePr>
        <p:xfrm>
          <a:off x="140886" y="717239"/>
          <a:ext cx="8015142" cy="556590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600" y="164592"/>
            <a:ext cx="10972800" cy="694944"/>
          </a:xfrm>
        </p:spPr>
        <p:txBody>
          <a:bodyPr/>
          <a:lstStyle/>
          <a:p>
            <a:pPr algn="ctr"/>
            <a:r>
              <a:rPr lang="en-US" sz="3000"/>
              <a:t>TB Cases by Race/Ethnicity,</a:t>
            </a:r>
            <a:r>
              <a:rPr lang="en-US" sz="3000" baseline="30000"/>
              <a:t>* </a:t>
            </a:r>
            <a:r>
              <a:rPr lang="en-US" sz="3000"/>
              <a:t>United States, 2011–2021</a:t>
            </a:r>
          </a:p>
        </p:txBody>
      </p:sp>
      <p:sp>
        <p:nvSpPr>
          <p:cNvPr id="18" name="Text Placeholder 3"/>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dirty="0">
                <a:latin typeface="Calibri" panose="020F0502020204030204" pitchFamily="34" charset="0"/>
              </a:rPr>
              <a:t>*</a:t>
            </a:r>
            <a:r>
              <a:rPr lang="en-US" sz="1200" dirty="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grpSp>
        <p:nvGrpSpPr>
          <p:cNvPr id="6" name="Group 5">
            <a:extLst>
              <a:ext uri="{FF2B5EF4-FFF2-40B4-BE49-F238E27FC236}">
                <a16:creationId xmlns:a16="http://schemas.microsoft.com/office/drawing/2014/main" id="{FD6A1C25-E96E-433E-A426-65DB8983CC32}"/>
              </a:ext>
            </a:extLst>
          </p:cNvPr>
          <p:cNvGrpSpPr/>
          <p:nvPr/>
        </p:nvGrpSpPr>
        <p:grpSpPr>
          <a:xfrm>
            <a:off x="8110941" y="2325562"/>
            <a:ext cx="4134136" cy="3068133"/>
            <a:chOff x="7362751" y="1223030"/>
            <a:chExt cx="1856392" cy="2301099"/>
          </a:xfrm>
        </p:grpSpPr>
        <p:sp>
          <p:nvSpPr>
            <p:cNvPr id="7" name="TextBox 6">
              <a:extLst>
                <a:ext uri="{FF2B5EF4-FFF2-40B4-BE49-F238E27FC236}">
                  <a16:creationId xmlns:a16="http://schemas.microsoft.com/office/drawing/2014/main" id="{46E4BD3D-C788-44AB-B98D-61EA48E14C4C}"/>
                </a:ext>
              </a:extLst>
            </p:cNvPr>
            <p:cNvSpPr txBox="1"/>
            <p:nvPr/>
          </p:nvSpPr>
          <p:spPr>
            <a:xfrm>
              <a:off x="7370213" y="2111215"/>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5ACE69C6-31DB-4FCC-84DA-071BD7F8D6AD}"/>
                </a:ext>
              </a:extLst>
            </p:cNvPr>
            <p:cNvSpPr txBox="1"/>
            <p:nvPr/>
          </p:nvSpPr>
          <p:spPr>
            <a:xfrm>
              <a:off x="7370213" y="1397086"/>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7C9F6AB1-741D-4E36-A359-4063C87D1887}"/>
                </a:ext>
              </a:extLst>
            </p:cNvPr>
            <p:cNvSpPr txBox="1"/>
            <p:nvPr/>
          </p:nvSpPr>
          <p:spPr>
            <a:xfrm>
              <a:off x="7363990" y="1563613"/>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1A904B78-D4DC-435E-B1C2-82B297A86670}"/>
                </a:ext>
              </a:extLst>
            </p:cNvPr>
            <p:cNvSpPr txBox="1"/>
            <p:nvPr/>
          </p:nvSpPr>
          <p:spPr>
            <a:xfrm>
              <a:off x="7362751" y="3247130"/>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447E73E3-34C1-4F52-98BF-20D9651A4C8F}"/>
                </a:ext>
              </a:extLst>
            </p:cNvPr>
            <p:cNvSpPr txBox="1"/>
            <p:nvPr/>
          </p:nvSpPr>
          <p:spPr>
            <a:xfrm>
              <a:off x="7363991" y="1223030"/>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FED1662F-4C4D-4308-B1DB-7CB47F9190E9}"/>
                </a:ext>
              </a:extLst>
            </p:cNvPr>
            <p:cNvSpPr txBox="1"/>
            <p:nvPr/>
          </p:nvSpPr>
          <p:spPr>
            <a:xfrm>
              <a:off x="7363991" y="1724416"/>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2F0546C0-114A-4B7D-B705-1E02337CBAF6}"/>
                </a:ext>
              </a:extLst>
            </p:cNvPr>
            <p:cNvSpPr txBox="1"/>
            <p:nvPr/>
          </p:nvSpPr>
          <p:spPr>
            <a:xfrm>
              <a:off x="7363991" y="2547325"/>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Tree>
    <p:extLst>
      <p:ext uri="{BB962C8B-B14F-4D97-AF65-F5344CB8AC3E}">
        <p14:creationId xmlns:p14="http://schemas.microsoft.com/office/powerpoint/2010/main" val="3421079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694944"/>
          </a:xfrm>
        </p:spPr>
        <p:txBody>
          <a:bodyPr/>
          <a:lstStyle/>
          <a:p>
            <a:pPr algn="ctr"/>
            <a:r>
              <a:rPr lang="en-US" sz="3000" dirty="0"/>
              <a:t>Percentage of TB Cases by Race/Ethnicity,</a:t>
            </a:r>
            <a:r>
              <a:rPr lang="en-US" sz="3000" baseline="30000" dirty="0"/>
              <a:t>* </a:t>
            </a:r>
            <a:r>
              <a:rPr lang="en-US" sz="3000" dirty="0"/>
              <a:t>United States, 2011–2021</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2378776700"/>
              </p:ext>
            </p:extLst>
          </p:nvPr>
        </p:nvGraphicFramePr>
        <p:xfrm>
          <a:off x="205295" y="936358"/>
          <a:ext cx="8019909" cy="5487592"/>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3ADE0CC0-FCA3-4075-95D8-46099717E422}"/>
              </a:ext>
            </a:extLst>
          </p:cNvPr>
          <p:cNvGrpSpPr/>
          <p:nvPr/>
        </p:nvGrpSpPr>
        <p:grpSpPr>
          <a:xfrm>
            <a:off x="8007781" y="948309"/>
            <a:ext cx="4134136" cy="4230897"/>
            <a:chOff x="7362751" y="588025"/>
            <a:chExt cx="1856392" cy="3173172"/>
          </a:xfrm>
        </p:grpSpPr>
        <p:sp>
          <p:nvSpPr>
            <p:cNvPr id="21" name="TextBox 20">
              <a:extLst>
                <a:ext uri="{FF2B5EF4-FFF2-40B4-BE49-F238E27FC236}">
                  <a16:creationId xmlns:a16="http://schemas.microsoft.com/office/drawing/2014/main" id="{83058079-B3BE-49A5-B388-F1D776325C04}"/>
                </a:ext>
              </a:extLst>
            </p:cNvPr>
            <p:cNvSpPr txBox="1"/>
            <p:nvPr/>
          </p:nvSpPr>
          <p:spPr>
            <a:xfrm>
              <a:off x="7370213" y="1400016"/>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22" name="TextBox 21">
              <a:extLst>
                <a:ext uri="{FF2B5EF4-FFF2-40B4-BE49-F238E27FC236}">
                  <a16:creationId xmlns:a16="http://schemas.microsoft.com/office/drawing/2014/main" id="{6DB6C843-23BA-4BCC-82A2-B696B6982D80}"/>
                </a:ext>
              </a:extLst>
            </p:cNvPr>
            <p:cNvSpPr txBox="1"/>
            <p:nvPr/>
          </p:nvSpPr>
          <p:spPr>
            <a:xfrm>
              <a:off x="7370213" y="728218"/>
              <a:ext cx="1848930" cy="276999"/>
            </a:xfrm>
            <a:prstGeom prst="rect">
              <a:avLst/>
            </a:prstGeom>
          </p:spPr>
          <p:txBody>
            <a:bodyPr wrap="square" rtlCol="0">
              <a:spAutoFit/>
            </a:bodyPr>
            <a:lstStyle/>
            <a:p>
              <a:pPr defTabSz="1219140"/>
              <a:r>
                <a:rPr lang="en-US" b="1" dirty="0">
                  <a:solidFill>
                    <a:srgbClr val="78B832"/>
                  </a:solidFill>
                  <a:latin typeface="Calibri" panose="020F0502020204030204" pitchFamily="34" charset="0"/>
                </a:rPr>
                <a:t>Native Hawaiian or Other Pacific Islander</a:t>
              </a:r>
            </a:p>
          </p:txBody>
        </p:sp>
        <p:sp>
          <p:nvSpPr>
            <p:cNvPr id="23" name="TextBox 22">
              <a:extLst>
                <a:ext uri="{FF2B5EF4-FFF2-40B4-BE49-F238E27FC236}">
                  <a16:creationId xmlns:a16="http://schemas.microsoft.com/office/drawing/2014/main" id="{07260D66-5D38-4B11-8006-84E25470D32A}"/>
                </a:ext>
              </a:extLst>
            </p:cNvPr>
            <p:cNvSpPr txBox="1"/>
            <p:nvPr/>
          </p:nvSpPr>
          <p:spPr>
            <a:xfrm>
              <a:off x="7363990" y="886276"/>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24" name="TextBox 23">
              <a:extLst>
                <a:ext uri="{FF2B5EF4-FFF2-40B4-BE49-F238E27FC236}">
                  <a16:creationId xmlns:a16="http://schemas.microsoft.com/office/drawing/2014/main" id="{7B01B9CA-FDED-4CF1-98E5-660F4EA7E362}"/>
                </a:ext>
              </a:extLst>
            </p:cNvPr>
            <p:cNvSpPr txBox="1"/>
            <p:nvPr/>
          </p:nvSpPr>
          <p:spPr>
            <a:xfrm>
              <a:off x="7362751" y="3484198"/>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25" name="TextBox 24">
              <a:extLst>
                <a:ext uri="{FF2B5EF4-FFF2-40B4-BE49-F238E27FC236}">
                  <a16:creationId xmlns:a16="http://schemas.microsoft.com/office/drawing/2014/main" id="{C9A1B6A7-5228-4810-B525-7BCCF4E88D3E}"/>
                </a:ext>
              </a:extLst>
            </p:cNvPr>
            <p:cNvSpPr txBox="1"/>
            <p:nvPr/>
          </p:nvSpPr>
          <p:spPr>
            <a:xfrm>
              <a:off x="7363991" y="588025"/>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26" name="TextBox 25">
              <a:extLst>
                <a:ext uri="{FF2B5EF4-FFF2-40B4-BE49-F238E27FC236}">
                  <a16:creationId xmlns:a16="http://schemas.microsoft.com/office/drawing/2014/main" id="{B77044DF-D94A-46E9-A456-C97C5082231F}"/>
                </a:ext>
              </a:extLst>
            </p:cNvPr>
            <p:cNvSpPr txBox="1"/>
            <p:nvPr/>
          </p:nvSpPr>
          <p:spPr>
            <a:xfrm>
              <a:off x="7363991" y="1055551"/>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27" name="TextBox 26">
              <a:extLst>
                <a:ext uri="{FF2B5EF4-FFF2-40B4-BE49-F238E27FC236}">
                  <a16:creationId xmlns:a16="http://schemas.microsoft.com/office/drawing/2014/main" id="{0C6F1775-5AA5-4E2E-859B-9BCEFBF21FB9}"/>
                </a:ext>
              </a:extLst>
            </p:cNvPr>
            <p:cNvSpPr txBox="1"/>
            <p:nvPr/>
          </p:nvSpPr>
          <p:spPr>
            <a:xfrm>
              <a:off x="7363991" y="2420324"/>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4" name="Text Placeholder 3">
            <a:extLst>
              <a:ext uri="{FF2B5EF4-FFF2-40B4-BE49-F238E27FC236}">
                <a16:creationId xmlns:a16="http://schemas.microsoft.com/office/drawing/2014/main" id="{ACD09C5B-05A4-4975-A333-37131ABFE657}"/>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9287353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r>
              <a:rPr lang="en-US" sz="3000"/>
              <a:t>Percentage of TB Cases by Race/Ethnicity,</a:t>
            </a:r>
            <a:r>
              <a:rPr lang="en-US" sz="3000" baseline="30000"/>
              <a:t>* </a:t>
            </a:r>
            <a:br>
              <a:rPr lang="en-US" sz="3000" baseline="30000"/>
            </a:br>
            <a:r>
              <a:rPr lang="en-US" sz="3000"/>
              <a:t>United States, 2021 </a:t>
            </a:r>
            <a:r>
              <a:rPr lang="en-US" sz="3000" b="0">
                <a:solidFill>
                  <a:schemeClr val="tx1"/>
                </a:solidFill>
              </a:rPr>
              <a:t>(N=7,882)</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2196645744"/>
              </p:ext>
            </p:extLst>
          </p:nvPr>
        </p:nvGraphicFramePr>
        <p:xfrm>
          <a:off x="392715" y="1055077"/>
          <a:ext cx="11406571"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F6FAC834-6F4D-4D52-B9C6-559532DFCCAE}"/>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1721304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E8B0-81C8-4CD1-8AC3-ACE82D39068F}"/>
              </a:ext>
            </a:extLst>
          </p:cNvPr>
          <p:cNvSpPr>
            <a:spLocks noGrp="1"/>
          </p:cNvSpPr>
          <p:nvPr>
            <p:ph type="title"/>
          </p:nvPr>
        </p:nvSpPr>
        <p:spPr>
          <a:xfrm>
            <a:off x="187288" y="168234"/>
            <a:ext cx="11817424" cy="694944"/>
          </a:xfrm>
        </p:spPr>
        <p:txBody>
          <a:bodyPr lIns="121920" tIns="60960" rIns="121920" bIns="60960" anchor="b" anchorCtr="0"/>
          <a:lstStyle/>
          <a:p>
            <a:pPr algn="ctr"/>
            <a:r>
              <a:rPr lang="en-US" sz="3000">
                <a:solidFill>
                  <a:schemeClr val="accent1"/>
                </a:solidFill>
                <a:latin typeface="Calibri"/>
                <a:cs typeface="Calibri"/>
              </a:rPr>
              <a:t>Progress Towards TB Elimination, United States, 1982–2021</a:t>
            </a:r>
          </a:p>
        </p:txBody>
      </p:sp>
      <p:graphicFrame>
        <p:nvGraphicFramePr>
          <p:cNvPr id="6" name="Chart 5">
            <a:extLst>
              <a:ext uri="{FF2B5EF4-FFF2-40B4-BE49-F238E27FC236}">
                <a16:creationId xmlns:a16="http://schemas.microsoft.com/office/drawing/2014/main" id="{22CCCF8D-4A63-44C3-B075-3F1DEECCA248}"/>
              </a:ext>
            </a:extLst>
          </p:cNvPr>
          <p:cNvGraphicFramePr/>
          <p:nvPr>
            <p:extLst>
              <p:ext uri="{D42A27DB-BD31-4B8C-83A1-F6EECF244321}">
                <p14:modId xmlns:p14="http://schemas.microsoft.com/office/powerpoint/2010/main" val="3039742634"/>
              </p:ext>
            </p:extLst>
          </p:nvPr>
        </p:nvGraphicFramePr>
        <p:xfrm>
          <a:off x="187288" y="729915"/>
          <a:ext cx="11817424"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4197BBB-8D52-4B57-832C-BA8043294EC3}"/>
              </a:ext>
            </a:extLst>
          </p:cNvPr>
          <p:cNvSpPr txBox="1"/>
          <p:nvPr/>
        </p:nvSpPr>
        <p:spPr>
          <a:xfrm>
            <a:off x="4824840" y="1199229"/>
            <a:ext cx="3931184"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26,673 TB cases in 1992</a:t>
            </a:r>
          </a:p>
          <a:p>
            <a:pPr algn="ctr" defTabSz="914377" eaLnBrk="1" fontAlgn="auto" hangingPunct="1">
              <a:spcBef>
                <a:spcPts val="0"/>
              </a:spcBef>
              <a:spcAft>
                <a:spcPts val="0"/>
              </a:spcAft>
            </a:pPr>
            <a:r>
              <a:rPr lang="en-US" b="1">
                <a:latin typeface="Calibri" panose="020F0502020204030204" pitchFamily="34" charset="0"/>
              </a:rPr>
              <a:t>Incidence rate:  10.4 per 100,000</a:t>
            </a:r>
          </a:p>
        </p:txBody>
      </p:sp>
      <p:cxnSp>
        <p:nvCxnSpPr>
          <p:cNvPr id="11" name="Straight Connector 10">
            <a:extLst>
              <a:ext uri="{FF2B5EF4-FFF2-40B4-BE49-F238E27FC236}">
                <a16:creationId xmlns:a16="http://schemas.microsoft.com/office/drawing/2014/main" id="{487AE47E-6ADB-4D32-A7C7-9394F6B63453}"/>
              </a:ext>
            </a:extLst>
          </p:cNvPr>
          <p:cNvCxnSpPr>
            <a:cxnSpLocks/>
          </p:cNvCxnSpPr>
          <p:nvPr/>
        </p:nvCxnSpPr>
        <p:spPr>
          <a:xfrm flipH="1">
            <a:off x="4059936" y="1522395"/>
            <a:ext cx="7649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D46D1A-6DA1-4791-8E58-826C14A87E7E}"/>
              </a:ext>
            </a:extLst>
          </p:cNvPr>
          <p:cNvSpPr txBox="1"/>
          <p:nvPr/>
        </p:nvSpPr>
        <p:spPr>
          <a:xfrm>
            <a:off x="8538794" y="2919488"/>
            <a:ext cx="347218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7,882 TB cases in 2021</a:t>
            </a:r>
          </a:p>
          <a:p>
            <a:pPr algn="ctr" defTabSz="914377" eaLnBrk="1" fontAlgn="auto" hangingPunct="1">
              <a:spcBef>
                <a:spcPts val="0"/>
              </a:spcBef>
              <a:spcAft>
                <a:spcPts val="0"/>
              </a:spcAft>
            </a:pPr>
            <a:r>
              <a:rPr lang="en-US" b="1">
                <a:latin typeface="Calibri" panose="020F0502020204030204" pitchFamily="34" charset="0"/>
              </a:rPr>
              <a:t>Incidence rate:  2.4 per 100,000</a:t>
            </a:r>
          </a:p>
        </p:txBody>
      </p:sp>
      <p:cxnSp>
        <p:nvCxnSpPr>
          <p:cNvPr id="21" name="Straight Connector 20">
            <a:extLst>
              <a:ext uri="{FF2B5EF4-FFF2-40B4-BE49-F238E27FC236}">
                <a16:creationId xmlns:a16="http://schemas.microsoft.com/office/drawing/2014/main" id="{72029449-6C50-4314-A71F-0349B5236E7E}"/>
              </a:ext>
            </a:extLst>
          </p:cNvPr>
          <p:cNvCxnSpPr>
            <a:cxnSpLocks/>
            <a:stCxn id="18" idx="2"/>
          </p:cNvCxnSpPr>
          <p:nvPr/>
        </p:nvCxnSpPr>
        <p:spPr>
          <a:xfrm>
            <a:off x="10274885" y="3565819"/>
            <a:ext cx="1455674" cy="93980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68952766"/>
              </p:ext>
            </p:extLst>
          </p:nvPr>
        </p:nvGraphicFramePr>
        <p:xfrm>
          <a:off x="0" y="859536"/>
          <a:ext cx="11807548" cy="540599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559482E0-04D0-4698-BC4C-4942094A62EA}"/>
              </a:ext>
            </a:extLst>
          </p:cNvPr>
          <p:cNvGrpSpPr/>
          <p:nvPr/>
        </p:nvGrpSpPr>
        <p:grpSpPr>
          <a:xfrm>
            <a:off x="8728226" y="1838954"/>
            <a:ext cx="3463774" cy="4031324"/>
            <a:chOff x="6888756" y="1452292"/>
            <a:chExt cx="2689224" cy="2805205"/>
          </a:xfrm>
        </p:grpSpPr>
        <p:sp>
          <p:nvSpPr>
            <p:cNvPr id="3" name="TextBox 2">
              <a:extLst>
                <a:ext uri="{FF2B5EF4-FFF2-40B4-BE49-F238E27FC236}">
                  <a16:creationId xmlns:a16="http://schemas.microsoft.com/office/drawing/2014/main" id="{3AC71B55-BCE6-443B-8AC7-CEEA4C515BBD}"/>
                </a:ext>
              </a:extLst>
            </p:cNvPr>
            <p:cNvSpPr txBox="1"/>
            <p:nvPr/>
          </p:nvSpPr>
          <p:spPr>
            <a:xfrm>
              <a:off x="6923188" y="1452292"/>
              <a:ext cx="2022861" cy="464118"/>
            </a:xfrm>
            <a:prstGeom prst="rect">
              <a:avLst/>
            </a:prstGeom>
          </p:spPr>
          <p:txBody>
            <a:bodyPr wrap="square" rtlCol="0">
              <a:spAutoFit/>
            </a:bodyPr>
            <a:lstStyle/>
            <a:p>
              <a:pPr>
                <a:buFont typeface="Arial" pitchFamily="34" charset="0"/>
                <a:buNone/>
              </a:pPr>
              <a:r>
                <a:rPr lang="en-US" b="1" dirty="0">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B576EC-A612-4923-9047-BEC68BF9C909}"/>
                </a:ext>
              </a:extLst>
            </p:cNvPr>
            <p:cNvSpPr txBox="1"/>
            <p:nvPr/>
          </p:nvSpPr>
          <p:spPr>
            <a:xfrm>
              <a:off x="6888756" y="3695901"/>
              <a:ext cx="2689224" cy="264184"/>
            </a:xfrm>
            <a:prstGeom prst="rect">
              <a:avLst/>
            </a:prstGeom>
          </p:spPr>
          <p:txBody>
            <a:bodyPr wrap="square" rtlCol="0">
              <a:spAutoFit/>
            </a:bodyPr>
            <a:lstStyle/>
            <a:p>
              <a:pPr>
                <a:buFont typeface="Arial" pitchFamily="34" charset="0"/>
                <a:buNone/>
              </a:pPr>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EE7478A-38C6-4B4D-801D-5B97CD6FFA6E}"/>
                </a:ext>
              </a:extLst>
            </p:cNvPr>
            <p:cNvSpPr txBox="1"/>
            <p:nvPr/>
          </p:nvSpPr>
          <p:spPr>
            <a:xfrm>
              <a:off x="6915305" y="2186785"/>
              <a:ext cx="549670" cy="264185"/>
            </a:xfrm>
            <a:prstGeom prst="rect">
              <a:avLst/>
            </a:prstGeom>
          </p:spPr>
          <p:txBody>
            <a:bodyPr wrap="none" rtlCol="0">
              <a:spAutoFit/>
            </a:bodyPr>
            <a:lstStyle/>
            <a:p>
              <a:pPr>
                <a:buFont typeface="Arial" pitchFamily="34" charset="0"/>
                <a:buNone/>
              </a:pPr>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73A38A50-728B-4172-93EF-D79601BFB816}"/>
                </a:ext>
              </a:extLst>
            </p:cNvPr>
            <p:cNvSpPr txBox="1"/>
            <p:nvPr/>
          </p:nvSpPr>
          <p:spPr>
            <a:xfrm>
              <a:off x="6888756" y="3859628"/>
              <a:ext cx="1212439" cy="264184"/>
            </a:xfrm>
            <a:prstGeom prst="rect">
              <a:avLst/>
            </a:prstGeom>
          </p:spPr>
          <p:txBody>
            <a:bodyPr wrap="none" rtlCol="0">
              <a:spAutoFit/>
            </a:bodyPr>
            <a:lstStyle/>
            <a:p>
              <a:pPr>
                <a:buFont typeface="Arial" pitchFamily="34" charset="0"/>
                <a:buNone/>
              </a:pPr>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AD752A16-169A-443B-858F-43D5BDA9EFB3}"/>
                </a:ext>
              </a:extLst>
            </p:cNvPr>
            <p:cNvSpPr txBox="1"/>
            <p:nvPr/>
          </p:nvSpPr>
          <p:spPr>
            <a:xfrm>
              <a:off x="6888756" y="3993313"/>
              <a:ext cx="612766" cy="264184"/>
            </a:xfrm>
            <a:prstGeom prst="rect">
              <a:avLst/>
            </a:prstGeom>
          </p:spPr>
          <p:txBody>
            <a:bodyPr wrap="none" rtlCol="0">
              <a:spAutoFit/>
            </a:bodyPr>
            <a:lstStyle/>
            <a:p>
              <a:pPr>
                <a:buFont typeface="Arial" pitchFamily="34" charset="0"/>
                <a:buNone/>
              </a:pPr>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1C4B606C-83BC-4404-A89B-43527C0FC041}"/>
                </a:ext>
              </a:extLst>
            </p:cNvPr>
            <p:cNvSpPr txBox="1"/>
            <p:nvPr/>
          </p:nvSpPr>
          <p:spPr>
            <a:xfrm>
              <a:off x="6888756" y="3530581"/>
              <a:ext cx="2138682" cy="264184"/>
            </a:xfrm>
            <a:prstGeom prst="rect">
              <a:avLst/>
            </a:prstGeom>
          </p:spPr>
          <p:txBody>
            <a:bodyPr wrap="none" rtlCol="0">
              <a:spAutoFit/>
            </a:bodyPr>
            <a:lstStyle/>
            <a:p>
              <a:pPr>
                <a:buFont typeface="Arial" pitchFamily="34" charset="0"/>
                <a:buNone/>
              </a:pPr>
              <a:r>
                <a:rPr lang="en-US" b="1">
                  <a:solidFill>
                    <a:srgbClr val="259393"/>
                  </a:solidFill>
                  <a:latin typeface="Calibri" panose="020F0502020204030204" pitchFamily="34" charset="0"/>
                </a:rPr>
                <a:t>Black or African American</a:t>
              </a:r>
            </a:p>
          </p:txBody>
        </p:sp>
        <p:sp>
          <p:nvSpPr>
            <p:cNvPr id="15" name="TextBox 14">
              <a:extLst>
                <a:ext uri="{FF2B5EF4-FFF2-40B4-BE49-F238E27FC236}">
                  <a16:creationId xmlns:a16="http://schemas.microsoft.com/office/drawing/2014/main" id="{04D07E36-BBE7-479E-ACDB-1CE8493CC47A}"/>
                </a:ext>
              </a:extLst>
            </p:cNvPr>
            <p:cNvSpPr txBox="1"/>
            <p:nvPr/>
          </p:nvSpPr>
          <p:spPr>
            <a:xfrm>
              <a:off x="6888756" y="3378833"/>
              <a:ext cx="1525567" cy="264184"/>
            </a:xfrm>
            <a:prstGeom prst="rect">
              <a:avLst/>
            </a:prstGeom>
          </p:spPr>
          <p:txBody>
            <a:bodyPr wrap="none" rtlCol="0">
              <a:spAutoFit/>
            </a:bodyPr>
            <a:lstStyle/>
            <a:p>
              <a:pPr>
                <a:buFont typeface="Arial" pitchFamily="34" charset="0"/>
                <a:buNone/>
              </a:pPr>
              <a:r>
                <a:rPr lang="en-US" b="1">
                  <a:solidFill>
                    <a:srgbClr val="A22474"/>
                  </a:solidFill>
                  <a:latin typeface="Calibri" panose="020F0502020204030204" pitchFamily="34" charset="0"/>
                </a:rPr>
                <a:t>Hispanic or Latino</a:t>
              </a:r>
            </a:p>
          </p:txBody>
        </p:sp>
      </p:grpSp>
      <p:sp>
        <p:nvSpPr>
          <p:cNvPr id="16" name="Title 15">
            <a:extLst>
              <a:ext uri="{FF2B5EF4-FFF2-40B4-BE49-F238E27FC236}">
                <a16:creationId xmlns:a16="http://schemas.microsoft.com/office/drawing/2014/main" id="{AC0AFFC5-3620-4414-AD77-7E0B0C458F71}"/>
              </a:ext>
            </a:extLst>
          </p:cNvPr>
          <p:cNvSpPr txBox="1">
            <a:spLocks/>
          </p:cNvSpPr>
          <p:nvPr/>
        </p:nvSpPr>
        <p:spPr>
          <a:xfrm>
            <a:off x="609600" y="164592"/>
            <a:ext cx="10972800" cy="694944"/>
          </a:xfrm>
          <a:prstGeom prst="rect">
            <a:avLst/>
          </a:prstGeom>
        </p:spPr>
        <p:txBody>
          <a:bodyPr wrap="square" anchor="b" anchorCtr="0">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sz="3000"/>
              <a:t>TB Incidence Rates by Race/Ethnicity,</a:t>
            </a:r>
            <a:r>
              <a:rPr lang="en-US" sz="3000" baseline="30000"/>
              <a:t>* </a:t>
            </a:r>
            <a:r>
              <a:rPr lang="en-US" sz="3000"/>
              <a:t>United States, 2011–2021</a:t>
            </a:r>
            <a:endParaRPr lang="en-US" sz="3000" baseline="30000">
              <a:solidFill>
                <a:schemeClr val="tx1">
                  <a:lumMod val="85000"/>
                  <a:lumOff val="15000"/>
                </a:schemeClr>
              </a:solidFill>
            </a:endParaRPr>
          </a:p>
        </p:txBody>
      </p:sp>
      <p:sp>
        <p:nvSpPr>
          <p:cNvPr id="18" name="Text Placeholder 3">
            <a:extLst>
              <a:ext uri="{FF2B5EF4-FFF2-40B4-BE49-F238E27FC236}">
                <a16:creationId xmlns:a16="http://schemas.microsoft.com/office/drawing/2014/main" id="{4E7EE7FA-3332-4055-A7F9-D6EFA01AD945}"/>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209240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3"/>
            <a:ext cx="10972800" cy="972832"/>
          </a:xfrm>
        </p:spPr>
        <p:txBody>
          <a:bodyPr/>
          <a:lstStyle/>
          <a:p>
            <a:pPr algn="ctr"/>
            <a:r>
              <a:rPr lang="en-US" sz="3000"/>
              <a:t>TB Cases Among 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2011–2021</a:t>
            </a:r>
          </a:p>
        </p:txBody>
      </p:sp>
      <p:graphicFrame>
        <p:nvGraphicFramePr>
          <p:cNvPr id="8" name="Content Placeholder 17"/>
          <p:cNvGraphicFramePr>
            <a:graphicFrameLocks/>
          </p:cNvGraphicFramePr>
          <p:nvPr>
            <p:extLst>
              <p:ext uri="{D42A27DB-BD31-4B8C-83A1-F6EECF244321}">
                <p14:modId xmlns:p14="http://schemas.microsoft.com/office/powerpoint/2010/main" val="2808339840"/>
              </p:ext>
            </p:extLst>
          </p:nvPr>
        </p:nvGraphicFramePr>
        <p:xfrm>
          <a:off x="187354" y="590700"/>
          <a:ext cx="8033253" cy="567659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7AF35B0-6EFC-4D4F-98AE-D9C0002E179B}"/>
              </a:ext>
            </a:extLst>
          </p:cNvPr>
          <p:cNvGrpSpPr/>
          <p:nvPr/>
        </p:nvGrpSpPr>
        <p:grpSpPr>
          <a:xfrm>
            <a:off x="8148074" y="2731770"/>
            <a:ext cx="4116317" cy="3124767"/>
            <a:chOff x="7362751" y="1355289"/>
            <a:chExt cx="1996767" cy="2168840"/>
          </a:xfrm>
        </p:grpSpPr>
        <p:sp>
          <p:nvSpPr>
            <p:cNvPr id="7" name="TextBox 6">
              <a:extLst>
                <a:ext uri="{FF2B5EF4-FFF2-40B4-BE49-F238E27FC236}">
                  <a16:creationId xmlns:a16="http://schemas.microsoft.com/office/drawing/2014/main" id="{5C8FF092-5DBA-471D-BBF0-1AFD872FC057}"/>
                </a:ext>
              </a:extLst>
            </p:cNvPr>
            <p:cNvSpPr txBox="1"/>
            <p:nvPr/>
          </p:nvSpPr>
          <p:spPr>
            <a:xfrm>
              <a:off x="7370213" y="2500684"/>
              <a:ext cx="1381789" cy="276999"/>
            </a:xfrm>
            <a:prstGeom prst="rect">
              <a:avLst/>
            </a:prstGeom>
          </p:spPr>
          <p:txBody>
            <a:bodyPr wrap="square" rtlCol="0">
              <a:spAutoFit/>
            </a:bodyPr>
            <a:lstStyle/>
            <a:p>
              <a:pPr defTabSz="1219140"/>
              <a:r>
                <a:rPr lang="en-US" b="1" dirty="0">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2F66E7DA-D50E-4F80-9918-A55A53F68834}"/>
                </a:ext>
              </a:extLst>
            </p:cNvPr>
            <p:cNvSpPr txBox="1"/>
            <p:nvPr/>
          </p:nvSpPr>
          <p:spPr>
            <a:xfrm>
              <a:off x="7370214" y="1501663"/>
              <a:ext cx="1989304" cy="256346"/>
            </a:xfrm>
            <a:prstGeom prst="rect">
              <a:avLst/>
            </a:prstGeom>
          </p:spPr>
          <p:txBody>
            <a:bodyPr wrap="square" rtlCol="0">
              <a:spAutoFit/>
            </a:bodyPr>
            <a:lstStyle/>
            <a:p>
              <a:pPr defTabSz="1219140"/>
              <a:r>
                <a:rPr lang="en-US" b="1" dirty="0">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37095BF9-8B43-471A-B347-66F7829F237A}"/>
                </a:ext>
              </a:extLst>
            </p:cNvPr>
            <p:cNvSpPr txBox="1"/>
            <p:nvPr/>
          </p:nvSpPr>
          <p:spPr>
            <a:xfrm>
              <a:off x="7362751" y="1789414"/>
              <a:ext cx="1687824" cy="276999"/>
            </a:xfrm>
            <a:prstGeom prst="rect">
              <a:avLst/>
            </a:prstGeom>
          </p:spPr>
          <p:txBody>
            <a:bodyPr wrap="square" rtlCol="0">
              <a:spAutoFit/>
            </a:bodyPr>
            <a:lstStyle/>
            <a:p>
              <a:pPr defTabSz="1219140"/>
              <a:r>
                <a:rPr lang="en-US" b="1" dirty="0">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EB9A6644-1615-4E15-B2C1-48461B058E0E}"/>
                </a:ext>
              </a:extLst>
            </p:cNvPr>
            <p:cNvSpPr txBox="1"/>
            <p:nvPr/>
          </p:nvSpPr>
          <p:spPr>
            <a:xfrm>
              <a:off x="7362751" y="3247130"/>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B6E620F4-6588-42C3-865E-546F4A4137A7}"/>
                </a:ext>
              </a:extLst>
            </p:cNvPr>
            <p:cNvSpPr txBox="1"/>
            <p:nvPr/>
          </p:nvSpPr>
          <p:spPr>
            <a:xfrm>
              <a:off x="7363991" y="1355289"/>
              <a:ext cx="1144865" cy="276999"/>
            </a:xfrm>
            <a:prstGeom prst="rect">
              <a:avLst/>
            </a:prstGeom>
          </p:spPr>
          <p:txBody>
            <a:bodyPr wrap="square" rtlCol="0">
              <a:spAutoFit/>
            </a:bodyPr>
            <a:lstStyle/>
            <a:p>
              <a:pPr defTabSz="1219140"/>
              <a:r>
                <a:rPr lang="en-US" b="1" dirty="0">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E87D4CE4-D8AD-4532-8E98-B8EA84E5A2AD}"/>
                </a:ext>
              </a:extLst>
            </p:cNvPr>
            <p:cNvSpPr txBox="1"/>
            <p:nvPr/>
          </p:nvSpPr>
          <p:spPr>
            <a:xfrm>
              <a:off x="7363991" y="1962952"/>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54557F83-70B1-456F-AA60-3047704C6016}"/>
                </a:ext>
              </a:extLst>
            </p:cNvPr>
            <p:cNvSpPr txBox="1"/>
            <p:nvPr/>
          </p:nvSpPr>
          <p:spPr>
            <a:xfrm>
              <a:off x="7363991" y="3012995"/>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B11C0911-72E4-4605-8A9F-27A340BB5DDE}"/>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014432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1BEDFE-DC90-41BE-962B-B7DBCED373DB}"/>
              </a:ext>
            </a:extLst>
          </p:cNvPr>
          <p:cNvSpPr>
            <a:spLocks noGrp="1"/>
          </p:cNvSpPr>
          <p:nvPr>
            <p:ph type="title"/>
          </p:nvPr>
        </p:nvSpPr>
        <p:spPr>
          <a:xfrm>
            <a:off x="914400" y="164592"/>
            <a:ext cx="10363200" cy="970750"/>
          </a:xfrm>
        </p:spPr>
        <p:txBody>
          <a:bodyPr>
            <a:noAutofit/>
          </a:bodyPr>
          <a:lstStyle/>
          <a:p>
            <a:pPr algn="ctr">
              <a:lnSpc>
                <a:spcPct val="100000"/>
              </a:lnSpc>
            </a:pPr>
            <a:r>
              <a:rPr lang="en-US" sz="3000" dirty="0">
                <a:cs typeface="Calibri" panose="020F0502020204030204" pitchFamily="34" charset="0"/>
              </a:rPr>
              <a:t>TB Incidence Rates Among U.S.-Born</a:t>
            </a:r>
            <a:r>
              <a:rPr lang="en-US" sz="3000" baseline="30000" dirty="0">
                <a:cs typeface="Calibri" panose="020F0502020204030204" pitchFamily="34" charset="0"/>
              </a:rPr>
              <a:t>*</a:t>
            </a:r>
            <a:r>
              <a:rPr lang="en-US" sz="3000" dirty="0">
                <a:cs typeface="Calibri" panose="020F0502020204030204" pitchFamily="34" charset="0"/>
              </a:rPr>
              <a:t> Persons by Race/Ethnicity,</a:t>
            </a:r>
            <a:r>
              <a:rPr lang="en-US" sz="3000" baseline="30000" dirty="0">
                <a:latin typeface="Segoe UI" panose="020B0502040204020203" pitchFamily="34" charset="0"/>
                <a:cs typeface="Segoe UI" panose="020B0502040204020203" pitchFamily="34" charset="0"/>
              </a:rPr>
              <a:t>†</a:t>
            </a:r>
            <a:r>
              <a:rPr lang="en-US" sz="3000" dirty="0">
                <a:cs typeface="Calibri" panose="020F0502020204030204" pitchFamily="34" charset="0"/>
              </a:rPr>
              <a:t> United States, 2011–2021</a:t>
            </a:r>
          </a:p>
        </p:txBody>
      </p:sp>
      <p:grpSp>
        <p:nvGrpSpPr>
          <p:cNvPr id="3" name="Group 2">
            <a:extLst>
              <a:ext uri="{FF2B5EF4-FFF2-40B4-BE49-F238E27FC236}">
                <a16:creationId xmlns:a16="http://schemas.microsoft.com/office/drawing/2014/main" id="{5DB3673F-C1BC-49AA-94A1-B0D9072A6879}"/>
              </a:ext>
            </a:extLst>
          </p:cNvPr>
          <p:cNvGrpSpPr/>
          <p:nvPr/>
        </p:nvGrpSpPr>
        <p:grpSpPr>
          <a:xfrm>
            <a:off x="167268" y="1082431"/>
            <a:ext cx="11681986" cy="5066392"/>
            <a:chOff x="112070" y="1198181"/>
            <a:chExt cx="11410177" cy="5230148"/>
          </a:xfrm>
        </p:grpSpPr>
        <p:graphicFrame>
          <p:nvGraphicFramePr>
            <p:cNvPr id="10" name="Content Placeholder 5">
              <a:extLst>
                <a:ext uri="{FF2B5EF4-FFF2-40B4-BE49-F238E27FC236}">
                  <a16:creationId xmlns:a16="http://schemas.microsoft.com/office/drawing/2014/main" id="{4E4C0A35-686D-40B6-A44A-1A270A4823B2}"/>
                </a:ext>
              </a:extLst>
            </p:cNvPr>
            <p:cNvGraphicFramePr>
              <a:graphicFrameLocks/>
            </p:cNvGraphicFramePr>
            <p:nvPr>
              <p:extLst>
                <p:ext uri="{D42A27DB-BD31-4B8C-83A1-F6EECF244321}">
                  <p14:modId xmlns:p14="http://schemas.microsoft.com/office/powerpoint/2010/main" val="834739781"/>
                </p:ext>
              </p:extLst>
            </p:nvPr>
          </p:nvGraphicFramePr>
          <p:xfrm>
            <a:off x="112070" y="1198181"/>
            <a:ext cx="9195803" cy="523014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D8D779CA-0051-41B5-82C0-5E1DDB180356}"/>
                </a:ext>
              </a:extLst>
            </p:cNvPr>
            <p:cNvGrpSpPr/>
            <p:nvPr/>
          </p:nvGrpSpPr>
          <p:grpSpPr>
            <a:xfrm>
              <a:off x="8831676" y="2068069"/>
              <a:ext cx="2690571" cy="3785495"/>
              <a:chOff x="7435003" y="1544308"/>
              <a:chExt cx="2122421" cy="2853375"/>
            </a:xfrm>
          </p:grpSpPr>
          <p:sp>
            <p:nvSpPr>
              <p:cNvPr id="13" name="TextBox 12">
                <a:extLst>
                  <a:ext uri="{FF2B5EF4-FFF2-40B4-BE49-F238E27FC236}">
                    <a16:creationId xmlns:a16="http://schemas.microsoft.com/office/drawing/2014/main" id="{0DD12B14-69DB-4B0A-ABB3-8C6400A42740}"/>
                  </a:ext>
                </a:extLst>
              </p:cNvPr>
              <p:cNvSpPr txBox="1"/>
              <p:nvPr/>
            </p:nvSpPr>
            <p:spPr>
              <a:xfrm>
                <a:off x="7440936" y="1544308"/>
                <a:ext cx="2022861" cy="502744"/>
              </a:xfrm>
              <a:prstGeom prst="rect">
                <a:avLst/>
              </a:prstGeom>
            </p:spPr>
            <p:txBody>
              <a:bodyPr wrap="square" rtlCol="0">
                <a:spAutoFit/>
              </a:bodyPr>
              <a:lstStyle/>
              <a:p>
                <a:pPr defTabSz="1219140"/>
                <a:r>
                  <a:rPr lang="en-US" b="1" dirty="0">
                    <a:solidFill>
                      <a:srgbClr val="78B832"/>
                    </a:solidFill>
                    <a:latin typeface="Calibri" panose="020F0502020204030204" pitchFamily="34" charset="0"/>
                  </a:rPr>
                  <a:t>Native Hawaiian or</a:t>
                </a:r>
              </a:p>
              <a:p>
                <a:pPr defTabSz="1219140"/>
                <a:r>
                  <a:rPr lang="en-US" b="1" dirty="0">
                    <a:solidFill>
                      <a:srgbClr val="78B832"/>
                    </a:solidFill>
                    <a:latin typeface="Calibri" panose="020F0502020204030204" pitchFamily="34" charset="0"/>
                  </a:rPr>
                  <a:t>Other Pacific Islander</a:t>
                </a:r>
              </a:p>
            </p:txBody>
          </p:sp>
          <p:sp>
            <p:nvSpPr>
              <p:cNvPr id="14" name="TextBox 13">
                <a:extLst>
                  <a:ext uri="{FF2B5EF4-FFF2-40B4-BE49-F238E27FC236}">
                    <a16:creationId xmlns:a16="http://schemas.microsoft.com/office/drawing/2014/main" id="{DDF8BB65-A763-4B3D-A63E-7420A118E472}"/>
                  </a:ext>
                </a:extLst>
              </p:cNvPr>
              <p:cNvSpPr txBox="1"/>
              <p:nvPr/>
            </p:nvSpPr>
            <p:spPr>
              <a:xfrm>
                <a:off x="7435003" y="2400351"/>
                <a:ext cx="1634153" cy="502744"/>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a:t>
                </a:r>
              </a:p>
              <a:p>
                <a:pPr defTabSz="1219140"/>
                <a:r>
                  <a:rPr lang="en-US" b="1">
                    <a:solidFill>
                      <a:srgbClr val="A87FE5"/>
                    </a:solidFill>
                    <a:latin typeface="Calibri" panose="020F0502020204030204" pitchFamily="34" charset="0"/>
                  </a:rPr>
                  <a:t>Alaska Native</a:t>
                </a:r>
              </a:p>
            </p:txBody>
          </p:sp>
          <p:sp>
            <p:nvSpPr>
              <p:cNvPr id="15" name="TextBox 14">
                <a:extLst>
                  <a:ext uri="{FF2B5EF4-FFF2-40B4-BE49-F238E27FC236}">
                    <a16:creationId xmlns:a16="http://schemas.microsoft.com/office/drawing/2014/main" id="{B68F5D25-30F0-442D-81C3-EB2EE8373765}"/>
                  </a:ext>
                </a:extLst>
              </p:cNvPr>
              <p:cNvSpPr txBox="1"/>
              <p:nvPr/>
            </p:nvSpPr>
            <p:spPr>
              <a:xfrm>
                <a:off x="7440936" y="3548382"/>
                <a:ext cx="546155" cy="287388"/>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17" name="TextBox 16">
                <a:extLst>
                  <a:ext uri="{FF2B5EF4-FFF2-40B4-BE49-F238E27FC236}">
                    <a16:creationId xmlns:a16="http://schemas.microsoft.com/office/drawing/2014/main" id="{718E8815-BB94-4CA6-BF80-FFBD9AD18A51}"/>
                  </a:ext>
                </a:extLst>
              </p:cNvPr>
              <p:cNvSpPr txBox="1"/>
              <p:nvPr/>
            </p:nvSpPr>
            <p:spPr>
              <a:xfrm>
                <a:off x="7443085" y="4111511"/>
                <a:ext cx="1203221" cy="286172"/>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19" name="TextBox 18">
                <a:extLst>
                  <a:ext uri="{FF2B5EF4-FFF2-40B4-BE49-F238E27FC236}">
                    <a16:creationId xmlns:a16="http://schemas.microsoft.com/office/drawing/2014/main" id="{985E1659-74EC-47DA-B323-4E23918E6911}"/>
                  </a:ext>
                </a:extLst>
              </p:cNvPr>
              <p:cNvSpPr txBox="1"/>
              <p:nvPr/>
            </p:nvSpPr>
            <p:spPr>
              <a:xfrm>
                <a:off x="7440936" y="3940786"/>
                <a:ext cx="608107" cy="286172"/>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0" name="TextBox 19">
                <a:extLst>
                  <a:ext uri="{FF2B5EF4-FFF2-40B4-BE49-F238E27FC236}">
                    <a16:creationId xmlns:a16="http://schemas.microsoft.com/office/drawing/2014/main" id="{A07BC3FA-420B-44C1-8DB8-D7A919FD2AD0}"/>
                  </a:ext>
                </a:extLst>
              </p:cNvPr>
              <p:cNvSpPr txBox="1"/>
              <p:nvPr/>
            </p:nvSpPr>
            <p:spPr>
              <a:xfrm>
                <a:off x="7435003" y="3284192"/>
                <a:ext cx="2122421" cy="286172"/>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21" name="TextBox 20">
                <a:extLst>
                  <a:ext uri="{FF2B5EF4-FFF2-40B4-BE49-F238E27FC236}">
                    <a16:creationId xmlns:a16="http://schemas.microsoft.com/office/drawing/2014/main" id="{C2C0AB3D-7089-47C1-8D12-05164A4F2BDE}"/>
                  </a:ext>
                </a:extLst>
              </p:cNvPr>
              <p:cNvSpPr txBox="1"/>
              <p:nvPr/>
            </p:nvSpPr>
            <p:spPr>
              <a:xfrm>
                <a:off x="7440936" y="3739977"/>
                <a:ext cx="1513968" cy="286172"/>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grpSp>
      <p:sp>
        <p:nvSpPr>
          <p:cNvPr id="16" name="Text Placeholder 3">
            <a:extLst>
              <a:ext uri="{FF2B5EF4-FFF2-40B4-BE49-F238E27FC236}">
                <a16:creationId xmlns:a16="http://schemas.microsoft.com/office/drawing/2014/main" id="{3A557D98-65D6-45CD-B2DC-BBBF81C17AF6}"/>
              </a:ext>
            </a:extLst>
          </p:cNvPr>
          <p:cNvSpPr txBox="1">
            <a:spLocks/>
          </p:cNvSpPr>
          <p:nvPr/>
        </p:nvSpPr>
        <p:spPr>
          <a:xfrm>
            <a:off x="0" y="6158871"/>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11180466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lnSpc>
                <a:spcPct val="100000"/>
              </a:lnSpc>
            </a:pPr>
            <a:r>
              <a:rPr lang="en-US" sz="3000"/>
              <a:t>TB Cases Among Non-U.S.–Born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2011–2021</a:t>
            </a:r>
          </a:p>
        </p:txBody>
      </p:sp>
      <p:graphicFrame>
        <p:nvGraphicFramePr>
          <p:cNvPr id="8" name="Content Placeholder 17"/>
          <p:cNvGraphicFramePr>
            <a:graphicFrameLocks/>
          </p:cNvGraphicFramePr>
          <p:nvPr>
            <p:extLst>
              <p:ext uri="{D42A27DB-BD31-4B8C-83A1-F6EECF244321}">
                <p14:modId xmlns:p14="http://schemas.microsoft.com/office/powerpoint/2010/main" val="2504296174"/>
              </p:ext>
            </p:extLst>
          </p:nvPr>
        </p:nvGraphicFramePr>
        <p:xfrm>
          <a:off x="159664" y="900451"/>
          <a:ext cx="8172806" cy="531590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BBD36C7-7114-42D6-ADE6-1D98C54E01E1}"/>
              </a:ext>
            </a:extLst>
          </p:cNvPr>
          <p:cNvGrpSpPr/>
          <p:nvPr/>
        </p:nvGrpSpPr>
        <p:grpSpPr>
          <a:xfrm>
            <a:off x="8113323" y="1735928"/>
            <a:ext cx="4134136" cy="3198146"/>
            <a:chOff x="7362751" y="1167853"/>
            <a:chExt cx="1856392" cy="2398611"/>
          </a:xfrm>
        </p:grpSpPr>
        <p:sp>
          <p:nvSpPr>
            <p:cNvPr id="7" name="TextBox 6">
              <a:extLst>
                <a:ext uri="{FF2B5EF4-FFF2-40B4-BE49-F238E27FC236}">
                  <a16:creationId xmlns:a16="http://schemas.microsoft.com/office/drawing/2014/main" id="{8748943C-3AB8-42E6-B388-D688C5513489}"/>
                </a:ext>
              </a:extLst>
            </p:cNvPr>
            <p:cNvSpPr txBox="1"/>
            <p:nvPr/>
          </p:nvSpPr>
          <p:spPr>
            <a:xfrm>
              <a:off x="7370213" y="1730220"/>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E79BAAF4-6C16-4C4F-8C78-ED0B8A1A53AD}"/>
                </a:ext>
              </a:extLst>
            </p:cNvPr>
            <p:cNvSpPr txBox="1"/>
            <p:nvPr/>
          </p:nvSpPr>
          <p:spPr>
            <a:xfrm>
              <a:off x="7370213" y="1302497"/>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5C15C5-63B0-47F5-B632-5C2672CA82BC}"/>
                </a:ext>
              </a:extLst>
            </p:cNvPr>
            <p:cNvSpPr txBox="1"/>
            <p:nvPr/>
          </p:nvSpPr>
          <p:spPr>
            <a:xfrm>
              <a:off x="7363990" y="1429609"/>
              <a:ext cx="1687824" cy="276999"/>
            </a:xfrm>
            <a:prstGeom prst="rect">
              <a:avLst/>
            </a:prstGeom>
          </p:spPr>
          <p:txBody>
            <a:bodyPr wrap="square" rtlCol="0">
              <a:spAutoFit/>
            </a:bodyPr>
            <a:lstStyle/>
            <a:p>
              <a:pPr defTabSz="1219140"/>
              <a:r>
                <a:rPr lang="en-US" b="1" dirty="0">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B1985BD-AF94-4603-BF06-2F6D4C833250}"/>
                </a:ext>
              </a:extLst>
            </p:cNvPr>
            <p:cNvSpPr txBox="1"/>
            <p:nvPr/>
          </p:nvSpPr>
          <p:spPr>
            <a:xfrm>
              <a:off x="7362751" y="3289465"/>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08C587E2-71B7-4E41-ACD4-ECD013AC98C4}"/>
                </a:ext>
              </a:extLst>
            </p:cNvPr>
            <p:cNvSpPr txBox="1"/>
            <p:nvPr/>
          </p:nvSpPr>
          <p:spPr>
            <a:xfrm>
              <a:off x="7363991" y="1167853"/>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C35B3DA6-07C2-4EB5-A9E8-9DDC7B0801E0}"/>
                </a:ext>
              </a:extLst>
            </p:cNvPr>
            <p:cNvSpPr txBox="1"/>
            <p:nvPr/>
          </p:nvSpPr>
          <p:spPr>
            <a:xfrm>
              <a:off x="7363991" y="1574649"/>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87A3B4B3-801E-40BA-8E16-C74136D88000}"/>
                </a:ext>
              </a:extLst>
            </p:cNvPr>
            <p:cNvSpPr txBox="1"/>
            <p:nvPr/>
          </p:nvSpPr>
          <p:spPr>
            <a:xfrm>
              <a:off x="7363991" y="2403391"/>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8BEBC10D-F2DF-4934-963B-2D4914C4D173}"/>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9719979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9D457C-386A-4431-86E7-B88491515E67}"/>
              </a:ext>
            </a:extLst>
          </p:cNvPr>
          <p:cNvSpPr>
            <a:spLocks noGrp="1"/>
          </p:cNvSpPr>
          <p:nvPr>
            <p:ph type="title"/>
          </p:nvPr>
        </p:nvSpPr>
        <p:spPr>
          <a:xfrm>
            <a:off x="579300" y="164592"/>
            <a:ext cx="11033401" cy="969264"/>
          </a:xfrm>
        </p:spPr>
        <p:txBody>
          <a:bodyPr>
            <a:noAutofit/>
          </a:bodyPr>
          <a:lstStyle/>
          <a:p>
            <a:pPr algn="ctr">
              <a:lnSpc>
                <a:spcPct val="100000"/>
              </a:lnSpc>
            </a:pPr>
            <a:r>
              <a:rPr lang="en-US" sz="3000">
                <a:cs typeface="Calibri" panose="020F0502020204030204" pitchFamily="34" charset="0"/>
              </a:rPr>
              <a:t>TB Incidence Rates Among Non-U.S.–Born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2011–2021</a:t>
            </a:r>
          </a:p>
        </p:txBody>
      </p:sp>
      <p:graphicFrame>
        <p:nvGraphicFramePr>
          <p:cNvPr id="14" name="Content Placeholder 5">
            <a:extLst>
              <a:ext uri="{FF2B5EF4-FFF2-40B4-BE49-F238E27FC236}">
                <a16:creationId xmlns:a16="http://schemas.microsoft.com/office/drawing/2014/main" id="{748F5271-D243-4CC3-843B-457F08D5F036}"/>
              </a:ext>
            </a:extLst>
          </p:cNvPr>
          <p:cNvGraphicFramePr>
            <a:graphicFrameLocks/>
          </p:cNvGraphicFramePr>
          <p:nvPr>
            <p:extLst>
              <p:ext uri="{D42A27DB-BD31-4B8C-83A1-F6EECF244321}">
                <p14:modId xmlns:p14="http://schemas.microsoft.com/office/powerpoint/2010/main" val="1149509650"/>
              </p:ext>
            </p:extLst>
          </p:nvPr>
        </p:nvGraphicFramePr>
        <p:xfrm>
          <a:off x="134197" y="1125724"/>
          <a:ext cx="9160469" cy="503892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36AF09AD-2609-4B41-BED7-03818D099625}"/>
              </a:ext>
            </a:extLst>
          </p:cNvPr>
          <p:cNvGrpSpPr/>
          <p:nvPr/>
        </p:nvGrpSpPr>
        <p:grpSpPr>
          <a:xfrm>
            <a:off x="8849842" y="2755911"/>
            <a:ext cx="3437410" cy="2823334"/>
            <a:chOff x="7175383" y="2557582"/>
            <a:chExt cx="2273887" cy="2128140"/>
          </a:xfrm>
        </p:grpSpPr>
        <p:sp>
          <p:nvSpPr>
            <p:cNvPr id="17" name="TextBox 16">
              <a:extLst>
                <a:ext uri="{FF2B5EF4-FFF2-40B4-BE49-F238E27FC236}">
                  <a16:creationId xmlns:a16="http://schemas.microsoft.com/office/drawing/2014/main" id="{223FB5E7-AC05-40CA-AEBD-CED5A465C8BD}"/>
                </a:ext>
              </a:extLst>
            </p:cNvPr>
            <p:cNvSpPr txBox="1"/>
            <p:nvPr/>
          </p:nvSpPr>
          <p:spPr>
            <a:xfrm>
              <a:off x="7200182" y="3158885"/>
              <a:ext cx="1988150" cy="502746"/>
            </a:xfrm>
            <a:prstGeom prst="rect">
              <a:avLst/>
            </a:prstGeom>
          </p:spPr>
          <p:txBody>
            <a:bodyPr wrap="square" rtlCol="0">
              <a:spAutoFit/>
            </a:bodyPr>
            <a:lstStyle/>
            <a:p>
              <a:pPr defTabSz="1219140"/>
              <a:r>
                <a:rPr lang="en-US" b="1" dirty="0">
                  <a:solidFill>
                    <a:srgbClr val="78B832"/>
                  </a:solidFill>
                  <a:latin typeface="Calibri" panose="020F0502020204030204" pitchFamily="34" charset="0"/>
                </a:rPr>
                <a:t>Native Hawaiian or Other Pacific Islander</a:t>
              </a:r>
            </a:p>
          </p:txBody>
        </p:sp>
        <p:sp>
          <p:nvSpPr>
            <p:cNvPr id="19" name="TextBox 18">
              <a:extLst>
                <a:ext uri="{FF2B5EF4-FFF2-40B4-BE49-F238E27FC236}">
                  <a16:creationId xmlns:a16="http://schemas.microsoft.com/office/drawing/2014/main" id="{EE4836DF-2607-44C4-AEEA-35A2D82CB803}"/>
                </a:ext>
              </a:extLst>
            </p:cNvPr>
            <p:cNvSpPr txBox="1"/>
            <p:nvPr/>
          </p:nvSpPr>
          <p:spPr>
            <a:xfrm>
              <a:off x="7190574" y="4407331"/>
              <a:ext cx="2258696" cy="278391"/>
            </a:xfrm>
            <a:prstGeom prst="rect">
              <a:avLst/>
            </a:prstGeom>
          </p:spPr>
          <p:txBody>
            <a:bodyPr wrap="square" rtlCol="0">
              <a:spAutoFit/>
            </a:bodyPr>
            <a:lstStyle/>
            <a:p>
              <a:pPr defTabSz="1219140"/>
              <a:r>
                <a:rPr lang="en-US" b="1" dirty="0">
                  <a:solidFill>
                    <a:srgbClr val="A87FE5"/>
                  </a:solidFill>
                  <a:latin typeface="Calibri" panose="020F0502020204030204" pitchFamily="34" charset="0"/>
                </a:rPr>
                <a:t>American Indian or Alaska Native</a:t>
              </a:r>
            </a:p>
          </p:txBody>
        </p:sp>
        <p:sp>
          <p:nvSpPr>
            <p:cNvPr id="20" name="TextBox 19">
              <a:extLst>
                <a:ext uri="{FF2B5EF4-FFF2-40B4-BE49-F238E27FC236}">
                  <a16:creationId xmlns:a16="http://schemas.microsoft.com/office/drawing/2014/main" id="{3B697827-9828-4357-82D5-34210A348363}"/>
                </a:ext>
              </a:extLst>
            </p:cNvPr>
            <p:cNvSpPr txBox="1"/>
            <p:nvPr/>
          </p:nvSpPr>
          <p:spPr>
            <a:xfrm>
              <a:off x="7175383" y="2891037"/>
              <a:ext cx="467469" cy="286173"/>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21" name="TextBox 20">
              <a:extLst>
                <a:ext uri="{FF2B5EF4-FFF2-40B4-BE49-F238E27FC236}">
                  <a16:creationId xmlns:a16="http://schemas.microsoft.com/office/drawing/2014/main" id="{925387D0-7FA2-4CCE-9DAB-098405DED529}"/>
                </a:ext>
              </a:extLst>
            </p:cNvPr>
            <p:cNvSpPr txBox="1"/>
            <p:nvPr/>
          </p:nvSpPr>
          <p:spPr>
            <a:xfrm>
              <a:off x="7198177" y="2557582"/>
              <a:ext cx="996081" cy="286173"/>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22" name="TextBox 21">
              <a:extLst>
                <a:ext uri="{FF2B5EF4-FFF2-40B4-BE49-F238E27FC236}">
                  <a16:creationId xmlns:a16="http://schemas.microsoft.com/office/drawing/2014/main" id="{D26BD487-F1CF-4CF4-B1B3-306700FFD479}"/>
                </a:ext>
              </a:extLst>
            </p:cNvPr>
            <p:cNvSpPr txBox="1"/>
            <p:nvPr/>
          </p:nvSpPr>
          <p:spPr>
            <a:xfrm>
              <a:off x="7198177" y="4275319"/>
              <a:ext cx="503419" cy="286173"/>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3" name="TextBox 22">
              <a:extLst>
                <a:ext uri="{FF2B5EF4-FFF2-40B4-BE49-F238E27FC236}">
                  <a16:creationId xmlns:a16="http://schemas.microsoft.com/office/drawing/2014/main" id="{9E7B33CA-5713-41DE-A005-6E3F526C0882}"/>
                </a:ext>
              </a:extLst>
            </p:cNvPr>
            <p:cNvSpPr txBox="1"/>
            <p:nvPr/>
          </p:nvSpPr>
          <p:spPr>
            <a:xfrm>
              <a:off x="7190574" y="3625337"/>
              <a:ext cx="1757036" cy="286173"/>
            </a:xfrm>
            <a:prstGeom prst="rect">
              <a:avLst/>
            </a:prstGeom>
          </p:spPr>
          <p:txBody>
            <a:bodyPr wrap="none" rtlCol="0">
              <a:spAutoFit/>
            </a:bodyPr>
            <a:lstStyle/>
            <a:p>
              <a:pPr defTabSz="1219140"/>
              <a:r>
                <a:rPr lang="en-US" b="1" dirty="0">
                  <a:solidFill>
                    <a:srgbClr val="259393"/>
                  </a:solidFill>
                  <a:latin typeface="Calibri" panose="020F0502020204030204" pitchFamily="34" charset="0"/>
                </a:rPr>
                <a:t>Black or African American</a:t>
              </a:r>
            </a:p>
          </p:txBody>
        </p:sp>
        <p:sp>
          <p:nvSpPr>
            <p:cNvPr id="24" name="TextBox 23">
              <a:extLst>
                <a:ext uri="{FF2B5EF4-FFF2-40B4-BE49-F238E27FC236}">
                  <a16:creationId xmlns:a16="http://schemas.microsoft.com/office/drawing/2014/main" id="{7135EC44-6732-4F32-817F-D519F80828AE}"/>
                </a:ext>
              </a:extLst>
            </p:cNvPr>
            <p:cNvSpPr txBox="1"/>
            <p:nvPr/>
          </p:nvSpPr>
          <p:spPr>
            <a:xfrm>
              <a:off x="7200415" y="3896932"/>
              <a:ext cx="1253331" cy="286173"/>
            </a:xfrm>
            <a:prstGeom prst="rect">
              <a:avLst/>
            </a:prstGeom>
          </p:spPr>
          <p:txBody>
            <a:bodyPr wrap="none" rtlCol="0">
              <a:spAutoFit/>
            </a:bodyPr>
            <a:lstStyle/>
            <a:p>
              <a:pPr defTabSz="1219140"/>
              <a:r>
                <a:rPr lang="en-US" b="1" dirty="0">
                  <a:solidFill>
                    <a:srgbClr val="A22474"/>
                  </a:solidFill>
                  <a:latin typeface="Calibri" panose="020F0502020204030204" pitchFamily="34" charset="0"/>
                </a:rPr>
                <a:t>Hispanic or Latino</a:t>
              </a:r>
            </a:p>
          </p:txBody>
        </p:sp>
      </p:grpSp>
      <p:sp>
        <p:nvSpPr>
          <p:cNvPr id="16" name="Text Placeholder 3">
            <a:extLst>
              <a:ext uri="{FF2B5EF4-FFF2-40B4-BE49-F238E27FC236}">
                <a16:creationId xmlns:a16="http://schemas.microsoft.com/office/drawing/2014/main" id="{D8E33BB7-9952-45FC-868B-B8F9D3E2A4E7}"/>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2907889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D134CB-F3F1-4EEB-B74D-03F0F1B9F596}"/>
              </a:ext>
            </a:extLst>
          </p:cNvPr>
          <p:cNvSpPr>
            <a:spLocks noGrp="1"/>
          </p:cNvSpPr>
          <p:nvPr>
            <p:ph type="title"/>
          </p:nvPr>
        </p:nvSpPr>
        <p:spPr>
          <a:xfrm>
            <a:off x="116620" y="164592"/>
            <a:ext cx="11958760" cy="969264"/>
          </a:xfrm>
        </p:spPr>
        <p:txBody>
          <a:bodyPr>
            <a:noAutofit/>
          </a:bodyPr>
          <a:lstStyle/>
          <a:p>
            <a:pPr algn="ctr">
              <a:lnSpc>
                <a:spcPct val="100000"/>
              </a:lnSpc>
            </a:pPr>
            <a:r>
              <a:rPr lang="en-US" sz="3000">
                <a:cs typeface="Calibri" panose="020F0502020204030204" pitchFamily="34" charset="0"/>
              </a:rPr>
              <a:t>TB Incidence Rates Among Non-U.S.–Born and 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2011–2021</a:t>
            </a:r>
          </a:p>
        </p:txBody>
      </p:sp>
      <p:sp>
        <p:nvSpPr>
          <p:cNvPr id="29" name="Text Placeholder 3">
            <a:extLst>
              <a:ext uri="{FF2B5EF4-FFF2-40B4-BE49-F238E27FC236}">
                <a16:creationId xmlns:a16="http://schemas.microsoft.com/office/drawing/2014/main" id="{741DA914-AA5D-4770-A9ED-E2B3405054F8}"/>
              </a:ext>
            </a:extLst>
          </p:cNvPr>
          <p:cNvSpPr txBox="1">
            <a:spLocks/>
          </p:cNvSpPr>
          <p:nvPr/>
        </p:nvSpPr>
        <p:spPr>
          <a:xfrm>
            <a:off x="0" y="5933384"/>
            <a:ext cx="12322205" cy="635249"/>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a:p>
            <a:pPr marL="158323" indent="-158323" defTabSz="1219170" fontAlgn="auto">
              <a:spcBef>
                <a:spcPts val="0"/>
              </a:spcBef>
              <a:spcAft>
                <a:spcPts val="0"/>
              </a:spcAft>
              <a:buNone/>
              <a:defRPr/>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Non-U.S-born American Indian/Alaska Native are not displayed because some years have zero cases, which cannot be displayed in a log-scale graph.</a:t>
            </a:r>
          </a:p>
        </p:txBody>
      </p:sp>
      <p:graphicFrame>
        <p:nvGraphicFramePr>
          <p:cNvPr id="9" name="Content Placeholder 5">
            <a:extLst>
              <a:ext uri="{FF2B5EF4-FFF2-40B4-BE49-F238E27FC236}">
                <a16:creationId xmlns:a16="http://schemas.microsoft.com/office/drawing/2014/main" id="{88FCA276-066C-4EFB-A318-37B8513FC62D}"/>
              </a:ext>
            </a:extLst>
          </p:cNvPr>
          <p:cNvGraphicFramePr>
            <a:graphicFrameLocks/>
          </p:cNvGraphicFramePr>
          <p:nvPr>
            <p:extLst>
              <p:ext uri="{D42A27DB-BD31-4B8C-83A1-F6EECF244321}">
                <p14:modId xmlns:p14="http://schemas.microsoft.com/office/powerpoint/2010/main" val="2713994763"/>
              </p:ext>
            </p:extLst>
          </p:nvPr>
        </p:nvGraphicFramePr>
        <p:xfrm>
          <a:off x="156403" y="1372893"/>
          <a:ext cx="7157562" cy="4842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a:extLst>
              <a:ext uri="{FF2B5EF4-FFF2-40B4-BE49-F238E27FC236}">
                <a16:creationId xmlns:a16="http://schemas.microsoft.com/office/drawing/2014/main" id="{4E2F52CC-945B-46C5-885E-BFA1B464261C}"/>
              </a:ext>
            </a:extLst>
          </p:cNvPr>
          <p:cNvGraphicFramePr>
            <a:graphicFrameLocks/>
          </p:cNvGraphicFramePr>
          <p:nvPr>
            <p:extLst>
              <p:ext uri="{D42A27DB-BD31-4B8C-83A1-F6EECF244321}">
                <p14:modId xmlns:p14="http://schemas.microsoft.com/office/powerpoint/2010/main" val="272213851"/>
              </p:ext>
            </p:extLst>
          </p:nvPr>
        </p:nvGraphicFramePr>
        <p:xfrm>
          <a:off x="5475249" y="1368664"/>
          <a:ext cx="6763549" cy="48458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18B4B01-1B84-42ED-9185-D501C0C1A496}"/>
              </a:ext>
            </a:extLst>
          </p:cNvPr>
          <p:cNvSpPr txBox="1"/>
          <p:nvPr/>
        </p:nvSpPr>
        <p:spPr>
          <a:xfrm>
            <a:off x="6911574" y="1130995"/>
            <a:ext cx="1620572"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U.S.</a:t>
            </a:r>
            <a:r>
              <a:rPr lang="en-US" sz="2600" b="1">
                <a:solidFill>
                  <a:schemeClr val="tx1">
                    <a:lumMod val="85000"/>
                    <a:lumOff val="15000"/>
                  </a:schemeClr>
                </a:solidFill>
                <a:latin typeface="Segoe UI" panose="020B0502040204020203" pitchFamily="34" charset="0"/>
                <a:cs typeface="Segoe UI" panose="020B0502040204020203" pitchFamily="34" charset="0"/>
              </a:rPr>
              <a:t>–</a:t>
            </a:r>
            <a:r>
              <a:rPr lang="en-US" sz="2600" b="1">
                <a:solidFill>
                  <a:schemeClr val="tx1">
                    <a:lumMod val="85000"/>
                    <a:lumOff val="15000"/>
                  </a:schemeClr>
                </a:solidFill>
                <a:latin typeface="Calibri"/>
                <a:cs typeface="Calibri"/>
              </a:rPr>
              <a:t>born</a:t>
            </a:r>
            <a:endParaRPr lang="en-US" sz="2600" b="1">
              <a:solidFill>
                <a:schemeClr val="tx1">
                  <a:lumMod val="85000"/>
                  <a:lumOff val="15000"/>
                </a:schemeClr>
              </a:solidFill>
              <a:latin typeface="Calibri" panose="020F0502020204030204" pitchFamily="34" charset="0"/>
              <a:cs typeface="Calibri"/>
            </a:endParaRPr>
          </a:p>
        </p:txBody>
      </p:sp>
      <p:sp>
        <p:nvSpPr>
          <p:cNvPr id="13" name="TextBox 12">
            <a:extLst>
              <a:ext uri="{FF2B5EF4-FFF2-40B4-BE49-F238E27FC236}">
                <a16:creationId xmlns:a16="http://schemas.microsoft.com/office/drawing/2014/main" id="{431BB2CB-553F-4D11-BFDC-B9A5666DF89C}"/>
              </a:ext>
            </a:extLst>
          </p:cNvPr>
          <p:cNvSpPr txBox="1"/>
          <p:nvPr/>
        </p:nvSpPr>
        <p:spPr>
          <a:xfrm>
            <a:off x="2190899" y="1126562"/>
            <a:ext cx="2468561"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Non-U.S.–born</a:t>
            </a:r>
            <a:r>
              <a:rPr lang="en-US" sz="2600" b="1" baseline="30000">
                <a:solidFill>
                  <a:schemeClr val="tx1">
                    <a:lumMod val="85000"/>
                    <a:lumOff val="15000"/>
                  </a:schemeClr>
                </a:solidFill>
                <a:latin typeface="Calibri"/>
                <a:cs typeface="Calibri"/>
              </a:rPr>
              <a:t>§</a:t>
            </a:r>
            <a:endParaRPr lang="en-US" sz="2600" b="1" baseline="30000">
              <a:solidFill>
                <a:schemeClr val="tx1">
                  <a:lumMod val="85000"/>
                  <a:lumOff val="15000"/>
                </a:schemeClr>
              </a:solidFill>
              <a:latin typeface="Calibri" panose="020F0502020204030204" pitchFamily="34" charset="0"/>
              <a:cs typeface="Calibri"/>
            </a:endParaRPr>
          </a:p>
        </p:txBody>
      </p:sp>
    </p:spTree>
    <p:extLst>
      <p:ext uri="{BB962C8B-B14F-4D97-AF65-F5344CB8AC3E}">
        <p14:creationId xmlns:p14="http://schemas.microsoft.com/office/powerpoint/2010/main" val="21086518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442"/>
            <a:ext cx="10972800" cy="972676"/>
          </a:xfrm>
        </p:spPr>
        <p:txBody>
          <a:bodyPr/>
          <a:lstStyle/>
          <a:p>
            <a:pPr algn="ctr">
              <a:lnSpc>
                <a:spcPct val="100000"/>
              </a:lnSpc>
            </a:pPr>
            <a:r>
              <a:rPr lang="en-US" sz="3000"/>
              <a:t>Percentage</a:t>
            </a:r>
            <a:r>
              <a:rPr lang="en-US" sz="3000" baseline="30000"/>
              <a:t>*</a:t>
            </a:r>
            <a:r>
              <a:rPr lang="en-US" sz="3000"/>
              <a:t> of TB Cases by Origin</a:t>
            </a:r>
            <a:r>
              <a:rPr lang="en-US" sz="3000" baseline="30000">
                <a:latin typeface="Segoe UI" panose="020B0502040204020203" pitchFamily="34" charset="0"/>
                <a:cs typeface="Segoe UI" panose="020B0502040204020203" pitchFamily="34" charset="0"/>
              </a:rPr>
              <a:t>†</a:t>
            </a:r>
            <a:r>
              <a:rPr lang="en-US" sz="3000"/>
              <a:t> and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2021</a:t>
            </a:r>
            <a:endParaRPr lang="en-US" sz="3000" baseline="30000"/>
          </a:p>
        </p:txBody>
      </p:sp>
      <p:sp>
        <p:nvSpPr>
          <p:cNvPr id="8" name="Text Placeholder 3"/>
          <p:cNvSpPr txBox="1">
            <a:spLocks/>
          </p:cNvSpPr>
          <p:nvPr/>
        </p:nvSpPr>
        <p:spPr>
          <a:xfrm>
            <a:off x="0" y="5926561"/>
            <a:ext cx="12192000" cy="8020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solidFill>
                  <a:srgbClr val="3F3F3F"/>
                </a:solidFill>
                <a:latin typeface="Calibri" panose="020F0502020204030204" pitchFamily="34" charset="0"/>
              </a:rPr>
              <a:t>*</a:t>
            </a:r>
            <a:r>
              <a:rPr lang="en-US" sz="1200">
                <a:solidFill>
                  <a:srgbClr val="3F3F3F"/>
                </a:solidFill>
                <a:latin typeface="Calibri" panose="020F0502020204030204" pitchFamily="34" charset="0"/>
              </a:rPr>
              <a:t>Percentages are rounded. Percentages of unknowns/missing are &lt;1% and are not displayed in graphs.</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73230" y="1200251"/>
            <a:ext cx="3475117" cy="913199"/>
          </a:xfrm>
          <a:prstGeom prst="rect">
            <a:avLst/>
          </a:prstGeom>
          <a:noFill/>
          <a:ln w="9525">
            <a:noFill/>
            <a:miter lim="800000"/>
            <a:headEnd/>
            <a:tailEnd/>
          </a:ln>
          <a:effectLst/>
        </p:spPr>
        <p:txBody>
          <a:bodyPr wrap="none">
            <a:spAutoFit/>
          </a:bodyPr>
          <a:lstStyle/>
          <a:p>
            <a:pPr algn="ctr"/>
            <a:r>
              <a:rPr lang="en-US" sz="2600" b="1" dirty="0">
                <a:solidFill>
                  <a:schemeClr val="tx1">
                    <a:lumMod val="85000"/>
                    <a:lumOff val="15000"/>
                  </a:schemeClr>
                </a:solidFill>
                <a:latin typeface="Calibri" panose="020F0502020204030204" pitchFamily="34" charset="0"/>
                <a:cs typeface="Calibri" panose="020F0502020204030204" pitchFamily="34" charset="0"/>
              </a:rPr>
              <a:t>Non-U.S.–born persons</a:t>
            </a:r>
          </a:p>
          <a:p>
            <a:pPr algn="ctr"/>
            <a:r>
              <a:rPr lang="en-US" sz="2600" dirty="0">
                <a:solidFill>
                  <a:schemeClr val="tx1">
                    <a:lumMod val="85000"/>
                    <a:lumOff val="15000"/>
                  </a:schemeClr>
                </a:solidFill>
                <a:latin typeface="Calibri" panose="020F0502020204030204" pitchFamily="34" charset="0"/>
                <a:cs typeface="Calibri" panose="020F0502020204030204" pitchFamily="34" charset="0"/>
              </a:rPr>
              <a:t>(N=5,626)</a:t>
            </a:r>
            <a:r>
              <a:rPr lang="en-US" sz="2600" b="1" baseline="30000" dirty="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5" name="Text Box 75"/>
          <p:cNvSpPr txBox="1">
            <a:spLocks noChangeArrowheads="1"/>
          </p:cNvSpPr>
          <p:nvPr/>
        </p:nvSpPr>
        <p:spPr bwMode="auto">
          <a:xfrm>
            <a:off x="8144037" y="1215727"/>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(N=2,223)</a:t>
            </a:r>
          </a:p>
        </p:txBody>
      </p:sp>
      <p:grpSp>
        <p:nvGrpSpPr>
          <p:cNvPr id="9" name="Group 8"/>
          <p:cNvGrpSpPr/>
          <p:nvPr/>
        </p:nvGrpSpPr>
        <p:grpSpPr>
          <a:xfrm>
            <a:off x="96900" y="1920300"/>
            <a:ext cx="11998201" cy="4084668"/>
            <a:chOff x="40680" y="1457121"/>
            <a:chExt cx="9127727" cy="3063501"/>
          </a:xfrm>
        </p:grpSpPr>
        <p:graphicFrame>
          <p:nvGraphicFramePr>
            <p:cNvPr id="7" name="Chart 6"/>
            <p:cNvGraphicFramePr/>
            <p:nvPr>
              <p:extLst>
                <p:ext uri="{D42A27DB-BD31-4B8C-83A1-F6EECF244321}">
                  <p14:modId xmlns:p14="http://schemas.microsoft.com/office/powerpoint/2010/main" val="3992593865"/>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390697" y="3179895"/>
              <a:ext cx="2362607"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0" name="Rectangle 9"/>
            <p:cNvSpPr/>
            <p:nvPr/>
          </p:nvSpPr>
          <p:spPr>
            <a:xfrm>
              <a:off x="3483561" y="4014174"/>
              <a:ext cx="2164491"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t>
              </a:r>
            </a:p>
            <a:p>
              <a:pPr algn="ctr"/>
              <a:r>
                <a:rPr lang="en-US" b="1">
                  <a:solidFill>
                    <a:srgbClr val="A87FE5"/>
                  </a:solidFill>
                  <a:latin typeface="Calibri" panose="020F0502020204030204" pitchFamily="34" charset="0"/>
                  <a:cs typeface="Calibri" panose="020F0502020204030204" pitchFamily="34" charset="0"/>
                </a:rPr>
                <a:t>Alaska Native</a:t>
              </a:r>
            </a:p>
          </p:txBody>
        </p:sp>
        <p:sp>
          <p:nvSpPr>
            <p:cNvPr id="11" name="Rectangle 10"/>
            <p:cNvSpPr/>
            <p:nvPr/>
          </p:nvSpPr>
          <p:spPr>
            <a:xfrm>
              <a:off x="3600667" y="370605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2" name="Rectangle 11"/>
            <p:cNvSpPr/>
            <p:nvPr/>
          </p:nvSpPr>
          <p:spPr>
            <a:xfrm>
              <a:off x="3600666" y="288233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3" name="Rectangle 12"/>
            <p:cNvSpPr/>
            <p:nvPr/>
          </p:nvSpPr>
          <p:spPr>
            <a:xfrm>
              <a:off x="3600665" y="205946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Hispanic or Latino</a:t>
              </a:r>
            </a:p>
          </p:txBody>
        </p:sp>
        <p:sp>
          <p:nvSpPr>
            <p:cNvPr id="14" name="Rectangle 13"/>
            <p:cNvSpPr/>
            <p:nvPr/>
          </p:nvSpPr>
          <p:spPr>
            <a:xfrm>
              <a:off x="3600666" y="2350564"/>
              <a:ext cx="1930277" cy="473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Black or</a:t>
              </a:r>
            </a:p>
            <a:p>
              <a:pPr algn="ctr"/>
              <a:r>
                <a:rPr lang="en-US" b="1" dirty="0">
                  <a:solidFill>
                    <a:srgbClr val="259393"/>
                  </a:solidFill>
                  <a:latin typeface="Calibri" panose="020F0502020204030204" pitchFamily="34" charset="0"/>
                  <a:cs typeface="Calibri" panose="020F0502020204030204" pitchFamily="34" charset="0"/>
                </a:rPr>
                <a:t>African American</a:t>
              </a:r>
            </a:p>
          </p:txBody>
        </p:sp>
        <p:sp>
          <p:nvSpPr>
            <p:cNvPr id="15" name="Rectangle 14"/>
            <p:cNvSpPr/>
            <p:nvPr/>
          </p:nvSpPr>
          <p:spPr>
            <a:xfrm>
              <a:off x="3600666"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3154790167"/>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6B1EDB8F-85EB-4D7D-BC55-B5ED513AE605}"/>
              </a:ext>
            </a:extLst>
          </p:cNvPr>
          <p:cNvSpPr txBox="1"/>
          <p:nvPr/>
        </p:nvSpPr>
        <p:spPr>
          <a:xfrm>
            <a:off x="4056569" y="5417588"/>
            <a:ext cx="470000" cy="369332"/>
          </a:xfrm>
          <a:prstGeom prst="rect">
            <a:avLst/>
          </a:prstGeom>
        </p:spPr>
        <p:txBody>
          <a:bodyPr wrap="none" rtlCol="0">
            <a:spAutoFit/>
          </a:bodyPr>
          <a:lstStyle/>
          <a:p>
            <a:pPr>
              <a:buFont typeface="Arial" pitchFamily="34" charset="0"/>
              <a:buNone/>
            </a:pPr>
            <a:r>
              <a:rPr lang="en-US" b="1">
                <a:solidFill>
                  <a:schemeClr val="tx1">
                    <a:lumMod val="85000"/>
                    <a:lumOff val="15000"/>
                  </a:schemeClr>
                </a:solidFill>
                <a:latin typeface="Calibri" panose="020F0502020204030204" pitchFamily="34" charset="0"/>
              </a:rPr>
              <a:t>0%</a:t>
            </a:r>
          </a:p>
        </p:txBody>
      </p:sp>
    </p:spTree>
    <p:extLst>
      <p:ext uri="{BB962C8B-B14F-4D97-AF65-F5344CB8AC3E}">
        <p14:creationId xmlns:p14="http://schemas.microsoft.com/office/powerpoint/2010/main" val="10263396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1"/>
            <a:ext cx="10972800" cy="969264"/>
          </a:xfrm>
        </p:spPr>
        <p:txBody>
          <a:bodyPr lIns="121920" tIns="60960" rIns="121920" bIns="60960" anchor="b" anchorCtr="0"/>
          <a:lstStyle/>
          <a:p>
            <a:pPr algn="ctr">
              <a:lnSpc>
                <a:spcPct val="100000"/>
              </a:lnSpc>
            </a:pPr>
            <a:r>
              <a:rPr lang="en-US" sz="3000">
                <a:latin typeface="Calibri"/>
                <a:cs typeface="Calibri"/>
              </a:rPr>
              <a:t>TB Incidence Rates</a:t>
            </a:r>
            <a:r>
              <a:rPr lang="en-US" sz="3000" baseline="30000">
                <a:latin typeface="Calibri"/>
                <a:cs typeface="Calibri"/>
              </a:rPr>
              <a:t>*</a:t>
            </a:r>
            <a:r>
              <a:rPr lang="en-US" sz="3000">
                <a:latin typeface="Calibri"/>
                <a:cs typeface="Calibri"/>
              </a:rPr>
              <a:t> by Origin</a:t>
            </a:r>
            <a:r>
              <a:rPr lang="en-US" sz="3000" baseline="30000">
                <a:latin typeface="Segoe UI" panose="020B0502040204020203" pitchFamily="34" charset="0"/>
                <a:cs typeface="Segoe UI" panose="020B0502040204020203" pitchFamily="34" charset="0"/>
              </a:rPr>
              <a:t>†</a:t>
            </a:r>
            <a:r>
              <a:rPr lang="en-US" sz="3000">
                <a:latin typeface="Calibri"/>
                <a:cs typeface="Calibri"/>
              </a:rPr>
              <a:t> and Race/Ethnicity,</a:t>
            </a:r>
            <a:r>
              <a:rPr lang="en-US" sz="3000" baseline="30000">
                <a:latin typeface="Calibri"/>
                <a:cs typeface="Calibri"/>
              </a:rPr>
              <a:t>§</a:t>
            </a:r>
            <a:r>
              <a:rPr lang="en-US" sz="3000">
                <a:latin typeface="Calibri"/>
                <a:cs typeface="Calibri"/>
              </a:rPr>
              <a:t> </a:t>
            </a:r>
            <a:br>
              <a:rPr lang="en-US" sz="3000">
                <a:latin typeface="Calibri"/>
                <a:cs typeface="Calibri"/>
              </a:rPr>
            </a:br>
            <a:r>
              <a:rPr lang="en-US" sz="3000">
                <a:latin typeface="Calibri"/>
                <a:cs typeface="Calibri"/>
              </a:rPr>
              <a:t>United States, 2021</a:t>
            </a:r>
          </a:p>
        </p:txBody>
      </p:sp>
      <p:sp>
        <p:nvSpPr>
          <p:cNvPr id="8" name="Text Placeholder 3"/>
          <p:cNvSpPr txBox="1">
            <a:spLocks/>
          </p:cNvSpPr>
          <p:nvPr/>
        </p:nvSpPr>
        <p:spPr>
          <a:xfrm>
            <a:off x="0" y="5889520"/>
            <a:ext cx="12192000" cy="810862"/>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None/>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Cases per 100,000 persons</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84287" y="1197864"/>
            <a:ext cx="3613618" cy="943976"/>
          </a:xfrm>
          <a:prstGeom prst="rect">
            <a:avLst/>
          </a:prstGeom>
          <a:noFill/>
          <a:ln w="9525">
            <a:noFill/>
            <a:miter lim="800000"/>
            <a:headEnd/>
            <a:tailEnd/>
          </a:ln>
          <a:effectLst/>
        </p:spPr>
        <p:txBody>
          <a:bodyPr wrap="none" lIns="121920" tIns="60960" rIns="121920" bIns="60960" anchor="t">
            <a:spAutoFit/>
          </a:bodyPr>
          <a:lstStyle/>
          <a:p>
            <a:pPr algn="ctr"/>
            <a:r>
              <a:rPr lang="en-US" sz="2600" b="1">
                <a:solidFill>
                  <a:schemeClr val="tx1">
                    <a:lumMod val="85000"/>
                    <a:lumOff val="15000"/>
                  </a:schemeClr>
                </a:solidFill>
                <a:latin typeface="Calibri"/>
                <a:cs typeface="Calibri"/>
              </a:rPr>
              <a:t>Non-U.S.–born persons </a:t>
            </a:r>
            <a:endParaRPr lang="en-US" sz="2600" b="1">
              <a:solidFill>
                <a:schemeClr val="tx1">
                  <a:lumMod val="85000"/>
                  <a:lumOff val="15000"/>
                </a:schemeClr>
              </a:solidFill>
              <a:latin typeface="Calibri" panose="020F0502020204030204" pitchFamily="34" charset="0"/>
              <a:cs typeface="Calibri" panose="020F0502020204030204" pitchFamily="34" charset="0"/>
            </a:endParaRPr>
          </a:p>
          <a:p>
            <a:pPr algn="ctr"/>
            <a:r>
              <a:rPr lang="en-US" sz="2600">
                <a:solidFill>
                  <a:schemeClr val="tx1">
                    <a:lumMod val="85000"/>
                    <a:lumOff val="15000"/>
                  </a:schemeClr>
                </a:solidFill>
                <a:latin typeface="Calibri"/>
                <a:cs typeface="Calibri"/>
              </a:rPr>
              <a:t>(N=5,626)</a:t>
            </a:r>
            <a:r>
              <a:rPr lang="en-US" sz="2600" baseline="30000">
                <a:solidFill>
                  <a:schemeClr val="tx1">
                    <a:lumMod val="85000"/>
                    <a:lumOff val="15000"/>
                  </a:schemeClr>
                </a:solidFill>
                <a:latin typeface="Calibri"/>
                <a:cs typeface="Calibri"/>
              </a:rPr>
              <a:t> </a:t>
            </a:r>
            <a:endParaRPr lang="en-US" sz="26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8224344" y="1213340"/>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(N=2,223)</a:t>
            </a:r>
          </a:p>
        </p:txBody>
      </p:sp>
      <p:grpSp>
        <p:nvGrpSpPr>
          <p:cNvPr id="9" name="Group 8"/>
          <p:cNvGrpSpPr/>
          <p:nvPr/>
        </p:nvGrpSpPr>
        <p:grpSpPr>
          <a:xfrm>
            <a:off x="100584" y="1964151"/>
            <a:ext cx="12019589" cy="4020923"/>
            <a:chOff x="0" y="1457121"/>
            <a:chExt cx="9143999" cy="3015694"/>
          </a:xfrm>
        </p:grpSpPr>
        <p:sp>
          <p:nvSpPr>
            <p:cNvPr id="3" name="Rectangle 2"/>
            <p:cNvSpPr/>
            <p:nvPr/>
          </p:nvSpPr>
          <p:spPr>
            <a:xfrm>
              <a:off x="3412734" y="3134709"/>
              <a:ext cx="2318534" cy="54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7" name="Rectangle 16">
              <a:extLst>
                <a:ext uri="{FF2B5EF4-FFF2-40B4-BE49-F238E27FC236}">
                  <a16:creationId xmlns:a16="http://schemas.microsoft.com/office/drawing/2014/main" id="{4184543A-6947-4967-BC94-BECC34589587}"/>
                </a:ext>
              </a:extLst>
            </p:cNvPr>
            <p:cNvSpPr/>
            <p:nvPr/>
          </p:nvSpPr>
          <p:spPr>
            <a:xfrm>
              <a:off x="3556786" y="286400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9" name="Rectangle 18">
              <a:extLst>
                <a:ext uri="{FF2B5EF4-FFF2-40B4-BE49-F238E27FC236}">
                  <a16:creationId xmlns:a16="http://schemas.microsoft.com/office/drawing/2014/main" id="{228BC9EA-25B1-4F1A-AE24-4C1BBD223A64}"/>
                </a:ext>
              </a:extLst>
            </p:cNvPr>
            <p:cNvSpPr/>
            <p:nvPr/>
          </p:nvSpPr>
          <p:spPr>
            <a:xfrm>
              <a:off x="3556787" y="2453121"/>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African or American</a:t>
              </a:r>
            </a:p>
          </p:txBody>
        </p:sp>
        <p:sp>
          <p:nvSpPr>
            <p:cNvPr id="18" name="Rectangle 17">
              <a:extLst>
                <a:ext uri="{FF2B5EF4-FFF2-40B4-BE49-F238E27FC236}">
                  <a16:creationId xmlns:a16="http://schemas.microsoft.com/office/drawing/2014/main" id="{1102F537-B0D0-4886-B860-8C5BF9424626}"/>
                </a:ext>
              </a:extLst>
            </p:cNvPr>
            <p:cNvSpPr/>
            <p:nvPr/>
          </p:nvSpPr>
          <p:spPr>
            <a:xfrm>
              <a:off x="3556788" y="202394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Hispanic or Latino</a:t>
              </a:r>
            </a:p>
          </p:txBody>
        </p:sp>
        <p:graphicFrame>
          <p:nvGraphicFramePr>
            <p:cNvPr id="7" name="Chart 6"/>
            <p:cNvGraphicFramePr/>
            <p:nvPr>
              <p:extLst>
                <p:ext uri="{D42A27DB-BD31-4B8C-83A1-F6EECF244321}">
                  <p14:modId xmlns:p14="http://schemas.microsoft.com/office/powerpoint/2010/main" val="1540148577"/>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556786" y="3990278"/>
              <a:ext cx="1930277" cy="474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Alaska Native</a:t>
              </a:r>
            </a:p>
          </p:txBody>
        </p:sp>
        <p:sp>
          <p:nvSpPr>
            <p:cNvPr id="11" name="Rectangle 10"/>
            <p:cNvSpPr/>
            <p:nvPr/>
          </p:nvSpPr>
          <p:spPr>
            <a:xfrm>
              <a:off x="3556786" y="371154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5" name="Rectangle 14"/>
            <p:cNvSpPr/>
            <p:nvPr/>
          </p:nvSpPr>
          <p:spPr>
            <a:xfrm>
              <a:off x="3556789"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1577816136"/>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0BD2A2D-D14A-4B1D-A913-D195D8D88533}"/>
                </a:ext>
              </a:extLst>
            </p:cNvPr>
            <p:cNvSpPr/>
            <p:nvPr/>
          </p:nvSpPr>
          <p:spPr>
            <a:xfrm>
              <a:off x="3556787" y="163488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pSp>
    </p:spTree>
    <p:extLst>
      <p:ext uri="{BB962C8B-B14F-4D97-AF65-F5344CB8AC3E}">
        <p14:creationId xmlns:p14="http://schemas.microsoft.com/office/powerpoint/2010/main" val="40673680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65"/>
            <a:ext cx="10972800" cy="694944"/>
          </a:xfrm>
        </p:spPr>
        <p:txBody>
          <a:bodyPr/>
          <a:lstStyle/>
          <a:p>
            <a:pPr algn="ctr"/>
            <a:r>
              <a:rPr lang="en-US" sz="3000"/>
              <a:t>TB Cases by Age Group, United States, 1993–2021</a:t>
            </a:r>
          </a:p>
        </p:txBody>
      </p:sp>
      <p:graphicFrame>
        <p:nvGraphicFramePr>
          <p:cNvPr id="5" name="Chart 4"/>
          <p:cNvGraphicFramePr/>
          <p:nvPr>
            <p:extLst>
              <p:ext uri="{D42A27DB-BD31-4B8C-83A1-F6EECF244321}">
                <p14:modId xmlns:p14="http://schemas.microsoft.com/office/powerpoint/2010/main" val="3647606656"/>
              </p:ext>
            </p:extLst>
          </p:nvPr>
        </p:nvGraphicFramePr>
        <p:xfrm>
          <a:off x="200722" y="1118518"/>
          <a:ext cx="11991279" cy="5587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9679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4294967295"/>
            <p:extLst>
              <p:ext uri="{D42A27DB-BD31-4B8C-83A1-F6EECF244321}">
                <p14:modId xmlns:p14="http://schemas.microsoft.com/office/powerpoint/2010/main" val="3993982354"/>
              </p:ext>
            </p:extLst>
          </p:nvPr>
        </p:nvGraphicFramePr>
        <p:xfrm>
          <a:off x="156118" y="903598"/>
          <a:ext cx="11742324" cy="56421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16466"/>
            <a:ext cx="10972800" cy="694944"/>
          </a:xfrm>
        </p:spPr>
        <p:txBody>
          <a:bodyPr/>
          <a:lstStyle/>
          <a:p>
            <a:pPr algn="ctr"/>
            <a:r>
              <a:rPr lang="en-US" sz="3000"/>
              <a:t>TB Incidence Rates by Age Group, United States, 1993–2021</a:t>
            </a:r>
          </a:p>
        </p:txBody>
      </p:sp>
    </p:spTree>
    <p:extLst>
      <p:ext uri="{BB962C8B-B14F-4D97-AF65-F5344CB8AC3E}">
        <p14:creationId xmlns:p14="http://schemas.microsoft.com/office/powerpoint/2010/main" val="20674965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1"/>
            <a:ext cx="10972807" cy="694944"/>
          </a:xfrm>
        </p:spPr>
        <p:txBody>
          <a:bodyPr/>
          <a:lstStyle/>
          <a:p>
            <a:pPr algn="ctr"/>
            <a:r>
              <a:rPr lang="en-US" sz="3000">
                <a:solidFill>
                  <a:schemeClr val="accent1"/>
                </a:solidFill>
                <a:cs typeface="Arial" charset="0"/>
              </a:rPr>
              <a:t>TB Cases and Incidence Rates, United States, 1993–2021</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1342206859"/>
              </p:ext>
            </p:extLst>
          </p:nvPr>
        </p:nvGraphicFramePr>
        <p:xfrm>
          <a:off x="192024" y="786384"/>
          <a:ext cx="11795760" cy="5760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7594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609600" y="164592"/>
            <a:ext cx="10972800" cy="969264"/>
          </a:xfrm>
        </p:spPr>
        <p:txBody>
          <a:bodyPr/>
          <a:lstStyle/>
          <a:p>
            <a:pPr algn="ctr">
              <a:lnSpc>
                <a:spcPct val="100000"/>
              </a:lnSpc>
            </a:pPr>
            <a:r>
              <a:rPr lang="en-US" sz="3000"/>
              <a:t>TB Cases Among U.S.-Born</a:t>
            </a:r>
            <a:r>
              <a:rPr lang="en-US" sz="3000" baseline="30000"/>
              <a:t>*</a:t>
            </a:r>
            <a:r>
              <a:rPr lang="en-US" sz="3000"/>
              <a:t> Persons by Age Group, </a:t>
            </a:r>
            <a:br>
              <a:rPr lang="en-US" sz="3000"/>
            </a:br>
            <a:r>
              <a:rPr lang="en-US" sz="3000"/>
              <a:t>United States, 1994–2021</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598928926"/>
              </p:ext>
            </p:extLst>
          </p:nvPr>
        </p:nvGraphicFramePr>
        <p:xfrm>
          <a:off x="176115" y="1103085"/>
          <a:ext cx="11839770" cy="54761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7797E19-3D6F-4354-9ADD-AC1A4690E6DD}"/>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848054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15110" y="164592"/>
            <a:ext cx="11361781" cy="969264"/>
          </a:xfrm>
        </p:spPr>
        <p:txBody>
          <a:bodyPr/>
          <a:lstStyle/>
          <a:p>
            <a:pPr algn="ctr">
              <a:lnSpc>
                <a:spcPct val="100000"/>
              </a:lnSpc>
            </a:pPr>
            <a:r>
              <a:rPr lang="en-US" sz="3000"/>
              <a:t>TB Incidence Rates</a:t>
            </a:r>
            <a:r>
              <a:rPr lang="en-US" sz="3000" baseline="30000"/>
              <a:t>*</a:t>
            </a:r>
            <a:r>
              <a:rPr lang="en-US" sz="3000"/>
              <a:t> Among U.S.-Born</a:t>
            </a:r>
            <a:r>
              <a:rPr lang="en-US" sz="3000" baseline="30000">
                <a:latin typeface="Segoe UI" panose="020B0502040204020203" pitchFamily="34" charset="0"/>
                <a:cs typeface="Segoe UI" panose="020B0502040204020203" pitchFamily="34" charset="0"/>
              </a:rPr>
              <a:t>†</a:t>
            </a:r>
            <a:r>
              <a:rPr lang="en-US" sz="3000"/>
              <a:t> Persons by Age Group, </a:t>
            </a:r>
            <a:br>
              <a:rPr lang="en-US" sz="3000"/>
            </a:br>
            <a:r>
              <a:rPr lang="en-US" sz="3000"/>
              <a:t>United States, 1994</a:t>
            </a:r>
            <a:r>
              <a:rPr lang="en-US" sz="3000">
                <a:cs typeface="Calibri" panose="020F0502020204030204" pitchFamily="34" charset="0"/>
              </a:rPr>
              <a:t>–</a:t>
            </a:r>
            <a:r>
              <a:rPr lang="en-US" sz="3000"/>
              <a:t>2021</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564095879"/>
              </p:ext>
            </p:extLst>
          </p:nvPr>
        </p:nvGraphicFramePr>
        <p:xfrm>
          <a:off x="205095" y="1261059"/>
          <a:ext cx="11781811" cy="51368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FF82C51-F8ED-4FB3-A1C0-F20175D43B88}"/>
              </a:ext>
            </a:extLst>
          </p:cNvPr>
          <p:cNvSpPr txBox="1"/>
          <p:nvPr/>
        </p:nvSpPr>
        <p:spPr>
          <a:xfrm>
            <a:off x="0" y="6295183"/>
            <a:ext cx="12192000" cy="461665"/>
          </a:xfrm>
          <a:prstGeom prst="rect">
            <a:avLst/>
          </a:prstGeom>
        </p:spPr>
        <p:txBody>
          <a:bodyPr wrap="square" rtlCol="0">
            <a:spAutoFit/>
          </a:bodyPr>
          <a:lstStyle/>
          <a:p>
            <a:r>
              <a:rPr lang="en-US" sz="1200" baseline="30000" dirty="0">
                <a:solidFill>
                  <a:schemeClr val="tx1">
                    <a:lumMod val="85000"/>
                    <a:lumOff val="15000"/>
                  </a:schemeClr>
                </a:solidFill>
                <a:latin typeface="Calibri" panose="020F0502020204030204" pitchFamily="34" charset="0"/>
              </a:rPr>
              <a:t>*</a:t>
            </a:r>
            <a:r>
              <a:rPr lang="en-US" sz="1200" dirty="0">
                <a:solidFill>
                  <a:schemeClr val="tx1">
                    <a:lumMod val="85000"/>
                    <a:lumOff val="15000"/>
                  </a:schemeClr>
                </a:solidFill>
                <a:latin typeface="Calibri" panose="020F0502020204030204" pitchFamily="34" charset="0"/>
              </a:rPr>
              <a:t>Population Source: U.S. Census Bureau, Current Population Survey Basic Monthly: </a:t>
            </a:r>
            <a:r>
              <a:rPr lang="en-US" sz="1200" dirty="0">
                <a:solidFill>
                  <a:schemeClr val="tx1">
                    <a:lumMod val="85000"/>
                    <a:lumOff val="15000"/>
                  </a:schemeClr>
                </a:solidFill>
                <a:latin typeface="Calibri" panose="020F0502020204030204" pitchFamily="34" charset="0"/>
                <a:hlinkClick r:id="rId4"/>
              </a:rPr>
              <a:t>https://data.census.gov/mdat/</a:t>
            </a:r>
            <a:endParaRPr lang="en-US" sz="1200" baseline="30000" dirty="0">
              <a:solidFill>
                <a:schemeClr val="tx1">
                  <a:lumMod val="85000"/>
                  <a:lumOff val="15000"/>
                </a:schemeClr>
              </a:solidFill>
              <a:latin typeface="Calibri" panose="020F0502020204030204" pitchFamily="34" charset="0"/>
            </a:endParaRPr>
          </a:p>
          <a:p>
            <a:r>
              <a:rPr lang="en-US" sz="1200" baseline="30000" dirty="0">
                <a:latin typeface="Segoe UI" panose="020B0502040204020203" pitchFamily="34" charset="0"/>
                <a:cs typeface="Segoe UI" panose="020B0502040204020203" pitchFamily="34" charset="0"/>
              </a:rPr>
              <a:t>†</a:t>
            </a:r>
            <a:r>
              <a:rPr lang="en-US" sz="1200" dirty="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8001886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46762" y="164592"/>
            <a:ext cx="11298477" cy="969264"/>
          </a:xfrm>
        </p:spPr>
        <p:txBody>
          <a:bodyPr/>
          <a:lstStyle/>
          <a:p>
            <a:pPr algn="ctr">
              <a:lnSpc>
                <a:spcPct val="100000"/>
              </a:lnSpc>
            </a:pPr>
            <a:r>
              <a:rPr lang="en-US" sz="3000"/>
              <a:t>TB Cases Among Non-U.S.–Born</a:t>
            </a:r>
            <a:r>
              <a:rPr lang="en-US" sz="3000" baseline="30000"/>
              <a:t>*</a:t>
            </a:r>
            <a:r>
              <a:rPr lang="en-US" sz="3000"/>
              <a:t> Persons by </a:t>
            </a:r>
            <a:br>
              <a:rPr lang="en-US" sz="3000"/>
            </a:br>
            <a:r>
              <a:rPr lang="en-US" sz="3000"/>
              <a:t>Age Group, United States, 1994–2021</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1082106012"/>
              </p:ext>
            </p:extLst>
          </p:nvPr>
        </p:nvGraphicFramePr>
        <p:xfrm>
          <a:off x="152382" y="122866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C51DFBC-9591-4316-B656-0E5A1656C635}"/>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1032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2866" y="164592"/>
            <a:ext cx="12186269" cy="969264"/>
          </a:xfrm>
        </p:spPr>
        <p:txBody>
          <a:bodyPr/>
          <a:lstStyle/>
          <a:p>
            <a:pPr algn="ctr">
              <a:lnSpc>
                <a:spcPct val="100000"/>
              </a:lnSpc>
            </a:pPr>
            <a:r>
              <a:rPr lang="en-US" sz="3000"/>
              <a:t>TB Incidence Rates</a:t>
            </a:r>
            <a:r>
              <a:rPr lang="en-US" sz="3000" baseline="30000"/>
              <a:t>*</a:t>
            </a:r>
            <a:r>
              <a:rPr lang="en-US" sz="3000"/>
              <a:t> Among Non-U.S.–Born</a:t>
            </a:r>
            <a:r>
              <a:rPr lang="en-US" sz="3000" baseline="30000">
                <a:latin typeface="Segoe UI" panose="020B0502040204020203" pitchFamily="34" charset="0"/>
                <a:cs typeface="Segoe UI" panose="020B0502040204020203" pitchFamily="34" charset="0"/>
              </a:rPr>
              <a:t>†</a:t>
            </a:r>
            <a:r>
              <a:rPr lang="en-US" sz="3000"/>
              <a:t> Persons by </a:t>
            </a:r>
            <a:br>
              <a:rPr lang="en-US" sz="3000"/>
            </a:br>
            <a:r>
              <a:rPr lang="en-US" sz="3000"/>
              <a:t>Age Group, United States, 1994</a:t>
            </a:r>
            <a:r>
              <a:rPr lang="en-US" sz="3000">
                <a:cs typeface="Calibri" panose="020F0502020204030204" pitchFamily="34" charset="0"/>
              </a:rPr>
              <a:t>–</a:t>
            </a:r>
            <a:r>
              <a:rPr lang="en-US" sz="3000"/>
              <a:t>2021</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679025691"/>
              </p:ext>
            </p:extLst>
          </p:nvPr>
        </p:nvGraphicFramePr>
        <p:xfrm>
          <a:off x="200723" y="1325019"/>
          <a:ext cx="11887274" cy="50383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B04BE54-B678-4524-9043-A7F94CB31F01}"/>
              </a:ext>
            </a:extLst>
          </p:cNvPr>
          <p:cNvSpPr txBox="1"/>
          <p:nvPr/>
        </p:nvSpPr>
        <p:spPr>
          <a:xfrm>
            <a:off x="30899" y="6299837"/>
            <a:ext cx="11887274" cy="461665"/>
          </a:xfrm>
          <a:prstGeom prst="rect">
            <a:avLst/>
          </a:prstGeom>
        </p:spPr>
        <p:txBody>
          <a:bodyPr wrap="square" rtlCol="0">
            <a:spAutoFit/>
          </a:bodyPr>
          <a:lstStyle/>
          <a:p>
            <a:r>
              <a:rPr lang="en-US" sz="1200" baseline="30000" dirty="0">
                <a:solidFill>
                  <a:schemeClr val="tx1">
                    <a:lumMod val="85000"/>
                    <a:lumOff val="15000"/>
                  </a:schemeClr>
                </a:solidFill>
                <a:latin typeface="Calibri" panose="020F0502020204030204" pitchFamily="34" charset="0"/>
              </a:rPr>
              <a:t>*</a:t>
            </a:r>
            <a:r>
              <a:rPr lang="en-US" sz="1200" dirty="0">
                <a:solidFill>
                  <a:schemeClr val="tx1">
                    <a:lumMod val="85000"/>
                    <a:lumOff val="15000"/>
                  </a:schemeClr>
                </a:solidFill>
                <a:latin typeface="Calibri" panose="020F0502020204030204" pitchFamily="34" charset="0"/>
              </a:rPr>
              <a:t>Population Source: U.S. Census Bureau, Current Population Survey Basic Monthly: </a:t>
            </a:r>
            <a:r>
              <a:rPr lang="en-US" sz="1200" dirty="0">
                <a:solidFill>
                  <a:schemeClr val="tx1">
                    <a:lumMod val="85000"/>
                    <a:lumOff val="15000"/>
                  </a:schemeClr>
                </a:solidFill>
                <a:latin typeface="Calibri" panose="020F0502020204030204" pitchFamily="34" charset="0"/>
                <a:hlinkClick r:id="rId4"/>
              </a:rPr>
              <a:t>https://data.census.gov/mdat/</a:t>
            </a:r>
            <a:endParaRPr lang="en-US" sz="1200" baseline="30000" dirty="0">
              <a:solidFill>
                <a:schemeClr val="tx1">
                  <a:lumMod val="85000"/>
                  <a:lumOff val="15000"/>
                </a:schemeClr>
              </a:solidFill>
              <a:latin typeface="Calibri" panose="020F0502020204030204" pitchFamily="34" charset="0"/>
            </a:endParaRPr>
          </a:p>
          <a:p>
            <a:r>
              <a:rPr lang="en-US" sz="1200" baseline="30000" dirty="0">
                <a:latin typeface="Segoe UI" panose="020B0502040204020203" pitchFamily="34" charset="0"/>
                <a:cs typeface="Segoe UI" panose="020B0502040204020203" pitchFamily="34" charset="0"/>
              </a:rPr>
              <a:t>†</a:t>
            </a:r>
            <a:r>
              <a:rPr lang="en-US" sz="1200" dirty="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3082133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609600" y="164592"/>
            <a:ext cx="10972800" cy="969264"/>
          </a:xfrm>
        </p:spPr>
        <p:txBody>
          <a:bodyPr/>
          <a:lstStyle/>
          <a:p>
            <a:pPr algn="ctr">
              <a:lnSpc>
                <a:spcPct val="100000"/>
              </a:lnSpc>
            </a:pPr>
            <a:r>
              <a:rPr lang="en-US" sz="3000"/>
              <a:t>Percentage of TB Cases by Birth Decade Among U.S.-Born</a:t>
            </a:r>
            <a:r>
              <a:rPr lang="en-US" sz="3000" baseline="30000"/>
              <a:t>*</a:t>
            </a:r>
            <a:r>
              <a:rPr lang="en-US" sz="3000"/>
              <a:t> Persons, </a:t>
            </a:r>
            <a:br>
              <a:rPr lang="en-US" sz="3000"/>
            </a:br>
            <a:r>
              <a:rPr lang="en-US" sz="3000"/>
              <a:t>United States, 1993–2021</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2432623877"/>
              </p:ext>
            </p:extLst>
          </p:nvPr>
        </p:nvGraphicFramePr>
        <p:xfrm>
          <a:off x="204282" y="1260088"/>
          <a:ext cx="11843718" cy="53232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6CF792F-AAF3-47AB-B099-DC856BE9A917}"/>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17259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609600" y="164592"/>
            <a:ext cx="10972800" cy="969264"/>
          </a:xfrm>
        </p:spPr>
        <p:txBody>
          <a:bodyPr/>
          <a:lstStyle/>
          <a:p>
            <a:pPr algn="ctr">
              <a:lnSpc>
                <a:spcPct val="100000"/>
              </a:lnSpc>
            </a:pPr>
            <a:r>
              <a:rPr lang="en-US" sz="3000">
                <a:cs typeface="Calibri" panose="020F0502020204030204" pitchFamily="34" charset="0"/>
              </a:rPr>
              <a:t>Percentage of TB Cases by Birth Decade Among Non-U.S.–Born</a:t>
            </a:r>
            <a:r>
              <a:rPr lang="en-US" sz="3000" baseline="30000">
                <a:cs typeface="Calibri" panose="020F0502020204030204" pitchFamily="34" charset="0"/>
              </a:rPr>
              <a:t>* </a:t>
            </a:r>
            <a:r>
              <a:rPr lang="en-US" sz="3000">
                <a:cs typeface="Calibri" panose="020F0502020204030204" pitchFamily="34" charset="0"/>
              </a:rPr>
              <a:t>Persons, United States, 1993–2021</a:t>
            </a:r>
          </a:p>
        </p:txBody>
      </p:sp>
      <p:graphicFrame>
        <p:nvGraphicFramePr>
          <p:cNvPr id="9" name="Chart 8">
            <a:extLst>
              <a:ext uri="{FF2B5EF4-FFF2-40B4-BE49-F238E27FC236}">
                <a16:creationId xmlns:a16="http://schemas.microsoft.com/office/drawing/2014/main" id="{9B247F4C-F231-4FEC-8317-2631ED6B5E9A}"/>
              </a:ext>
            </a:extLst>
          </p:cNvPr>
          <p:cNvGraphicFramePr/>
          <p:nvPr>
            <p:extLst>
              <p:ext uri="{D42A27DB-BD31-4B8C-83A1-F6EECF244321}">
                <p14:modId xmlns:p14="http://schemas.microsoft.com/office/powerpoint/2010/main" val="233536967"/>
              </p:ext>
            </p:extLst>
          </p:nvPr>
        </p:nvGraphicFramePr>
        <p:xfrm>
          <a:off x="204282" y="1260088"/>
          <a:ext cx="11843718" cy="53232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3F20967-C537-4DC6-B53A-9820FBDF8F0A}"/>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2696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lIns="121920" tIns="60960" rIns="121920" bIns="60960" anchor="b" anchorCtr="0"/>
          <a:lstStyle/>
          <a:p>
            <a:pPr algn="ctr"/>
            <a:r>
              <a:rPr lang="en-US" sz="3000">
                <a:latin typeface="Calibri"/>
                <a:cs typeface="Calibri"/>
              </a:rPr>
              <a:t>Percentage of TB Cases by Sex and Age Group, United States, 2021</a:t>
            </a:r>
          </a:p>
        </p:txBody>
      </p:sp>
      <p:grpSp>
        <p:nvGrpSpPr>
          <p:cNvPr id="3" name="Group 2">
            <a:extLst>
              <a:ext uri="{FF2B5EF4-FFF2-40B4-BE49-F238E27FC236}">
                <a16:creationId xmlns:a16="http://schemas.microsoft.com/office/drawing/2014/main" id="{2A76B74B-988D-44AE-ACB4-481CC1BF9155}"/>
              </a:ext>
            </a:extLst>
          </p:cNvPr>
          <p:cNvGrpSpPr/>
          <p:nvPr/>
        </p:nvGrpSpPr>
        <p:grpSpPr>
          <a:xfrm>
            <a:off x="-107789" y="1390554"/>
            <a:ext cx="12372473" cy="5002815"/>
            <a:chOff x="-80842" y="1239384"/>
            <a:chExt cx="9279355" cy="3165183"/>
          </a:xfrm>
        </p:grpSpPr>
        <p:sp>
          <p:nvSpPr>
            <p:cNvPr id="4" name="Text Box 75"/>
            <p:cNvSpPr txBox="1">
              <a:spLocks noChangeArrowheads="1"/>
            </p:cNvSpPr>
            <p:nvPr/>
          </p:nvSpPr>
          <p:spPr bwMode="auto">
            <a:xfrm>
              <a:off x="1382226" y="1269599"/>
              <a:ext cx="1830069" cy="31155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Males </a:t>
              </a:r>
              <a:r>
                <a:rPr lang="en-US" sz="2600">
                  <a:solidFill>
                    <a:schemeClr val="tx1">
                      <a:lumMod val="85000"/>
                      <a:lumOff val="15000"/>
                    </a:schemeClr>
                  </a:solidFill>
                  <a:latin typeface="Calibri" panose="020F0502020204030204" pitchFamily="34" charset="0"/>
                  <a:cs typeface="Calibri" panose="020F0502020204030204" pitchFamily="34" charset="0"/>
                </a:rPr>
                <a:t>(N=4,827)</a:t>
              </a:r>
              <a:endParaRPr lang="en-US" sz="26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5783028" y="1269599"/>
              <a:ext cx="2051234" cy="31155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Females </a:t>
              </a:r>
              <a:r>
                <a:rPr lang="en-US" sz="2600">
                  <a:solidFill>
                    <a:schemeClr val="tx1">
                      <a:lumMod val="85000"/>
                      <a:lumOff val="15000"/>
                    </a:schemeClr>
                  </a:solidFill>
                  <a:latin typeface="Calibri" panose="020F0502020204030204" pitchFamily="34" charset="0"/>
                  <a:cs typeface="Calibri" panose="020F0502020204030204" pitchFamily="34" charset="0"/>
                </a:rPr>
                <a:t>(N=3,052)</a:t>
              </a:r>
              <a:endParaRPr lang="en-US" sz="2600" baseline="3000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48F02D6E-46EC-4612-A144-FAF2078FFCA9}"/>
                </a:ext>
              </a:extLst>
            </p:cNvPr>
            <p:cNvGraphicFramePr/>
            <p:nvPr>
              <p:extLst>
                <p:ext uri="{D42A27DB-BD31-4B8C-83A1-F6EECF244321}">
                  <p14:modId xmlns:p14="http://schemas.microsoft.com/office/powerpoint/2010/main" val="140307739"/>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AD8CEF9-EC78-497F-B6CC-DD5CF1CEA061}"/>
                </a:ext>
              </a:extLst>
            </p:cNvPr>
            <p:cNvGraphicFramePr/>
            <p:nvPr>
              <p:extLst>
                <p:ext uri="{D42A27DB-BD31-4B8C-83A1-F6EECF244321}">
                  <p14:modId xmlns:p14="http://schemas.microsoft.com/office/powerpoint/2010/main" val="3199030297"/>
                </p:ext>
              </p:extLst>
            </p:nvPr>
          </p:nvGraphicFramePr>
          <p:xfrm>
            <a:off x="5400706" y="140403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EAD836-6B57-4C6E-91B6-75B42A34DE62}"/>
                </a:ext>
              </a:extLst>
            </p:cNvPr>
            <p:cNvSpPr txBox="1"/>
            <p:nvPr/>
          </p:nvSpPr>
          <p:spPr>
            <a:xfrm>
              <a:off x="3599620" y="1638192"/>
              <a:ext cx="1994550" cy="233669"/>
            </a:xfrm>
            <a:prstGeom prst="rect">
              <a:avLst/>
            </a:prstGeom>
            <a:noFill/>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0–4 years (N=160)</a:t>
              </a:r>
            </a:p>
          </p:txBody>
        </p:sp>
        <p:sp>
          <p:nvSpPr>
            <p:cNvPr id="17" name="TextBox 16">
              <a:extLst>
                <a:ext uri="{FF2B5EF4-FFF2-40B4-BE49-F238E27FC236}">
                  <a16:creationId xmlns:a16="http://schemas.microsoft.com/office/drawing/2014/main" id="{04151272-BA37-4D69-A3D0-B710506FFE1A}"/>
                </a:ext>
              </a:extLst>
            </p:cNvPr>
            <p:cNvSpPr txBox="1"/>
            <p:nvPr/>
          </p:nvSpPr>
          <p:spPr>
            <a:xfrm>
              <a:off x="3571627" y="2124377"/>
              <a:ext cx="1994550" cy="233669"/>
            </a:xfrm>
            <a:prstGeom prst="rect">
              <a:avLst/>
            </a:prstGeom>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5–14 years (N=157)</a:t>
              </a:r>
            </a:p>
          </p:txBody>
        </p:sp>
        <p:sp>
          <p:nvSpPr>
            <p:cNvPr id="19" name="TextBox 18">
              <a:extLst>
                <a:ext uri="{FF2B5EF4-FFF2-40B4-BE49-F238E27FC236}">
                  <a16:creationId xmlns:a16="http://schemas.microsoft.com/office/drawing/2014/main" id="{0CDD9387-866E-4F8F-A36E-748276D00EC7}"/>
                </a:ext>
              </a:extLst>
            </p:cNvPr>
            <p:cNvSpPr txBox="1"/>
            <p:nvPr/>
          </p:nvSpPr>
          <p:spPr>
            <a:xfrm>
              <a:off x="3518202" y="2591245"/>
              <a:ext cx="2157385" cy="233669"/>
            </a:xfrm>
            <a:prstGeom prst="rect">
              <a:avLst/>
            </a:prstGeom>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15–24 years (N=675)</a:t>
              </a:r>
            </a:p>
          </p:txBody>
        </p:sp>
        <p:sp>
          <p:nvSpPr>
            <p:cNvPr id="20" name="TextBox 19">
              <a:extLst>
                <a:ext uri="{FF2B5EF4-FFF2-40B4-BE49-F238E27FC236}">
                  <a16:creationId xmlns:a16="http://schemas.microsoft.com/office/drawing/2014/main" id="{AD94B671-D779-4E9A-B97E-32DA3EBAB257}"/>
                </a:ext>
              </a:extLst>
            </p:cNvPr>
            <p:cNvSpPr txBox="1"/>
            <p:nvPr/>
          </p:nvSpPr>
          <p:spPr>
            <a:xfrm>
              <a:off x="3379372" y="3060631"/>
              <a:ext cx="2379061" cy="233669"/>
            </a:xfrm>
            <a:prstGeom prst="rect">
              <a:avLst/>
            </a:prstGeom>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25–44 years (N=2,266)</a:t>
              </a:r>
            </a:p>
          </p:txBody>
        </p:sp>
        <p:sp>
          <p:nvSpPr>
            <p:cNvPr id="21" name="TextBox 20">
              <a:extLst>
                <a:ext uri="{FF2B5EF4-FFF2-40B4-BE49-F238E27FC236}">
                  <a16:creationId xmlns:a16="http://schemas.microsoft.com/office/drawing/2014/main" id="{02333FAC-183E-4057-BFDB-7F3E7B4D36D8}"/>
                </a:ext>
              </a:extLst>
            </p:cNvPr>
            <p:cNvSpPr txBox="1"/>
            <p:nvPr/>
          </p:nvSpPr>
          <p:spPr>
            <a:xfrm>
              <a:off x="3379372" y="3502626"/>
              <a:ext cx="2379061" cy="233669"/>
            </a:xfrm>
            <a:prstGeom prst="rect">
              <a:avLst/>
            </a:prstGeom>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45–64 years (N=2,409)</a:t>
              </a:r>
            </a:p>
          </p:txBody>
        </p:sp>
        <p:sp>
          <p:nvSpPr>
            <p:cNvPr id="22" name="TextBox 21">
              <a:extLst>
                <a:ext uri="{FF2B5EF4-FFF2-40B4-BE49-F238E27FC236}">
                  <a16:creationId xmlns:a16="http://schemas.microsoft.com/office/drawing/2014/main" id="{B0FA9992-DAB2-4FB5-9FB0-9548C0F4C7EA}"/>
                </a:ext>
              </a:extLst>
            </p:cNvPr>
            <p:cNvSpPr txBox="1"/>
            <p:nvPr/>
          </p:nvSpPr>
          <p:spPr>
            <a:xfrm>
              <a:off x="3518202" y="3960885"/>
              <a:ext cx="2108473" cy="233669"/>
            </a:xfrm>
            <a:prstGeom prst="rect">
              <a:avLst/>
            </a:prstGeom>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≥65 years (N=2,215)</a:t>
              </a:r>
            </a:p>
          </p:txBody>
        </p:sp>
        <p:sp>
          <p:nvSpPr>
            <p:cNvPr id="9" name="TextBox 8">
              <a:extLst>
                <a:ext uri="{FF2B5EF4-FFF2-40B4-BE49-F238E27FC236}">
                  <a16:creationId xmlns:a16="http://schemas.microsoft.com/office/drawing/2014/main" id="{E1E68436-1C8E-43E0-BC0B-CDCBAC193D66}"/>
                </a:ext>
              </a:extLst>
            </p:cNvPr>
            <p:cNvSpPr txBox="1"/>
            <p:nvPr/>
          </p:nvSpPr>
          <p:spPr>
            <a:xfrm>
              <a:off x="4001326" y="1239384"/>
              <a:ext cx="1358464" cy="318090"/>
            </a:xfrm>
            <a:prstGeom prst="rect">
              <a:avLst/>
            </a:prstGeom>
          </p:spPr>
          <p:txBody>
            <a:bodyPr wrap="square" rtlCol="0">
              <a:spAutoFit/>
            </a:bodyPr>
            <a:lstStyle/>
            <a:p>
              <a:pPr>
                <a:buFont typeface="Arial" pitchFamily="34" charset="0"/>
                <a:buNone/>
              </a:pPr>
              <a:r>
                <a:rPr lang="en-US" sz="2600" b="1">
                  <a:solidFill>
                    <a:schemeClr val="tx1">
                      <a:lumMod val="85000"/>
                      <a:lumOff val="15000"/>
                    </a:schemeClr>
                  </a:solidFill>
                  <a:latin typeface="Calibri" panose="020F0502020204030204" pitchFamily="34" charset="0"/>
                </a:rPr>
                <a:t>Age group</a:t>
              </a:r>
            </a:p>
          </p:txBody>
        </p:sp>
      </p:grpSp>
    </p:spTree>
    <p:extLst>
      <p:ext uri="{BB962C8B-B14F-4D97-AF65-F5344CB8AC3E}">
        <p14:creationId xmlns:p14="http://schemas.microsoft.com/office/powerpoint/2010/main" val="39769199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694944"/>
          </a:xfrm>
        </p:spPr>
        <p:txBody>
          <a:bodyPr/>
          <a:lstStyle/>
          <a:p>
            <a:pPr algn="ctr"/>
            <a:r>
              <a:rPr lang="en-US" sz="3000">
                <a:latin typeface="Calibri"/>
                <a:cs typeface="Calibri"/>
              </a:rPr>
              <a:t>Pediatric TB Cases by Origin of Birth,</a:t>
            </a:r>
            <a:r>
              <a:rPr lang="en-US" sz="3000" baseline="30000">
                <a:latin typeface="Calibri"/>
                <a:cs typeface="Calibri"/>
              </a:rPr>
              <a:t>*</a:t>
            </a:r>
            <a:r>
              <a:rPr lang="en-US" sz="3000">
                <a:latin typeface="Calibri"/>
                <a:cs typeface="Calibri"/>
              </a:rPr>
              <a:t> United States, 1993–2021</a:t>
            </a:r>
            <a:endParaRPr lang="en-US" sz="3000">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1536672711"/>
              </p:ext>
            </p:extLst>
          </p:nvPr>
        </p:nvGraphicFramePr>
        <p:xfrm>
          <a:off x="89210" y="1023341"/>
          <a:ext cx="11908425" cy="54245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641D8AC4-B875-4C61-BDFC-0FF021426BC0}"/>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45638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969264"/>
          </a:xfrm>
        </p:spPr>
        <p:txBody>
          <a:bodyPr lIns="121920" tIns="60960" rIns="121920" bIns="60960" anchor="b" anchorCtr="0"/>
          <a:lstStyle/>
          <a:p>
            <a:pPr algn="ctr">
              <a:lnSpc>
                <a:spcPct val="100000"/>
              </a:lnSpc>
            </a:pPr>
            <a:r>
              <a:rPr lang="en-US" sz="3000">
                <a:latin typeface="Calibri"/>
                <a:cs typeface="Calibri"/>
              </a:rPr>
              <a:t>Pediatric TB Incidence Rates</a:t>
            </a:r>
            <a:r>
              <a:rPr lang="en-US" sz="3000" baseline="30000">
                <a:latin typeface="Calibri"/>
                <a:cs typeface="Calibri"/>
              </a:rPr>
              <a:t>*</a:t>
            </a:r>
            <a:r>
              <a:rPr lang="en-US" sz="3000">
                <a:latin typeface="Calibri"/>
                <a:cs typeface="Calibri"/>
              </a:rPr>
              <a:t> by Origin of Birth,</a:t>
            </a:r>
            <a:r>
              <a:rPr lang="en-US" sz="3000" baseline="30000">
                <a:latin typeface="Segoe UI" panose="020B0502040204020203" pitchFamily="34" charset="0"/>
                <a:cs typeface="Segoe UI" panose="020B0502040204020203" pitchFamily="34" charset="0"/>
              </a:rPr>
              <a:t>†</a:t>
            </a:r>
            <a:r>
              <a:rPr lang="en-US" sz="3000">
                <a:latin typeface="Calibri"/>
                <a:cs typeface="Calibri"/>
              </a:rPr>
              <a:t> </a:t>
            </a:r>
            <a:br>
              <a:rPr lang="en-US" sz="3000">
                <a:latin typeface="Calibri"/>
                <a:cs typeface="Calibri"/>
              </a:rPr>
            </a:br>
            <a:r>
              <a:rPr lang="en-US" sz="3000">
                <a:latin typeface="Calibri"/>
                <a:cs typeface="Calibri"/>
              </a:rPr>
              <a:t>United States, 1994–2021</a:t>
            </a:r>
            <a:endParaRPr lang="en-US" sz="3000">
              <a:solidFill>
                <a:srgbClr val="000000"/>
              </a:solidFill>
              <a:latin typeface="Calibri"/>
              <a:cs typeface="Calibri"/>
            </a:endParaRPr>
          </a:p>
        </p:txBody>
      </p:sp>
      <p:graphicFrame>
        <p:nvGraphicFramePr>
          <p:cNvPr id="6" name="Chart 5">
            <a:extLst>
              <a:ext uri="{FF2B5EF4-FFF2-40B4-BE49-F238E27FC236}">
                <a16:creationId xmlns:a16="http://schemas.microsoft.com/office/drawing/2014/main" id="{237E357A-1534-484B-8255-337A6A676C23}"/>
              </a:ext>
            </a:extLst>
          </p:cNvPr>
          <p:cNvGraphicFramePr/>
          <p:nvPr>
            <p:extLst>
              <p:ext uri="{D42A27DB-BD31-4B8C-83A1-F6EECF244321}">
                <p14:modId xmlns:p14="http://schemas.microsoft.com/office/powerpoint/2010/main" val="2996432032"/>
              </p:ext>
            </p:extLst>
          </p:nvPr>
        </p:nvGraphicFramePr>
        <p:xfrm>
          <a:off x="144373" y="719666"/>
          <a:ext cx="11801649" cy="55049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43488CD-2685-45F2-B563-5111B1BB642C}"/>
              </a:ext>
            </a:extLst>
          </p:cNvPr>
          <p:cNvSpPr txBox="1"/>
          <p:nvPr/>
        </p:nvSpPr>
        <p:spPr>
          <a:xfrm>
            <a:off x="30899" y="6136547"/>
            <a:ext cx="11551501" cy="646331"/>
          </a:xfrm>
          <a:prstGeom prst="rect">
            <a:avLst/>
          </a:prstGeom>
        </p:spPr>
        <p:txBody>
          <a:bodyPr wrap="square" rtlCol="0">
            <a:spAutoFit/>
          </a:bodyPr>
          <a:lstStyle/>
          <a:p>
            <a:r>
              <a:rPr lang="en-US" sz="1200" baseline="30000" dirty="0">
                <a:solidFill>
                  <a:schemeClr val="tx1">
                    <a:lumMod val="85000"/>
                    <a:lumOff val="15000"/>
                  </a:schemeClr>
                </a:solidFill>
                <a:latin typeface="Calibri" panose="020F0502020204030204" pitchFamily="34" charset="0"/>
              </a:rPr>
              <a:t>*</a:t>
            </a:r>
            <a:r>
              <a:rPr lang="en-US" sz="1200" dirty="0">
                <a:solidFill>
                  <a:schemeClr val="tx1">
                    <a:lumMod val="85000"/>
                    <a:lumOff val="15000"/>
                  </a:schemeClr>
                </a:solidFill>
                <a:latin typeface="Calibri" panose="020F0502020204030204" pitchFamily="34" charset="0"/>
              </a:rPr>
              <a:t>Population Source: U.S. Census Bureau, Current Population Survey Basic Monthly: </a:t>
            </a:r>
            <a:r>
              <a:rPr lang="en-US" sz="1200" dirty="0">
                <a:solidFill>
                  <a:schemeClr val="tx1">
                    <a:lumMod val="85000"/>
                    <a:lumOff val="15000"/>
                  </a:schemeClr>
                </a:solidFill>
                <a:latin typeface="Calibri" panose="020F0502020204030204" pitchFamily="34" charset="0"/>
                <a:hlinkClick r:id="rId4"/>
              </a:rPr>
              <a:t>https://data.census.gov/mdat/</a:t>
            </a:r>
            <a:endParaRPr lang="en-US" sz="1200" baseline="30000" dirty="0">
              <a:solidFill>
                <a:schemeClr val="tx1">
                  <a:lumMod val="85000"/>
                  <a:lumOff val="15000"/>
                </a:schemeClr>
              </a:solidFill>
              <a:latin typeface="Calibri" panose="020F0502020204030204" pitchFamily="34" charset="0"/>
            </a:endParaRPr>
          </a:p>
          <a:p>
            <a:r>
              <a:rPr lang="en-US" sz="1200" baseline="30000" dirty="0">
                <a:latin typeface="Segoe UI" panose="020B0502040204020203" pitchFamily="34" charset="0"/>
                <a:cs typeface="Segoe UI" panose="020B0502040204020203" pitchFamily="34" charset="0"/>
              </a:rPr>
              <a:t>†</a:t>
            </a:r>
            <a:r>
              <a:rPr lang="en-US" sz="1200" dirty="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29177378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lIns="121920" tIns="60960" rIns="121920" bIns="60960" anchor="b" anchorCtr="0"/>
          <a:lstStyle/>
          <a:p>
            <a:pPr algn="ctr"/>
            <a:r>
              <a:rPr lang="en-US" sz="3000">
                <a:latin typeface="Calibri"/>
                <a:cs typeface="Calibri"/>
              </a:rPr>
              <a:t>TB Cases by Case Verification Criteria, United States, 1993–2021 </a:t>
            </a:r>
            <a:endParaRPr lang="en-US" sz="3000"/>
          </a:p>
        </p:txBody>
      </p:sp>
      <p:graphicFrame>
        <p:nvGraphicFramePr>
          <p:cNvPr id="6" name="Chart 5">
            <a:extLst>
              <a:ext uri="{FF2B5EF4-FFF2-40B4-BE49-F238E27FC236}">
                <a16:creationId xmlns:a16="http://schemas.microsoft.com/office/drawing/2014/main" id="{8B8C71AB-6FCC-4170-9191-CF902550AA9C}"/>
              </a:ext>
            </a:extLst>
          </p:cNvPr>
          <p:cNvGraphicFramePr/>
          <p:nvPr>
            <p:extLst>
              <p:ext uri="{D42A27DB-BD31-4B8C-83A1-F6EECF244321}">
                <p14:modId xmlns:p14="http://schemas.microsoft.com/office/powerpoint/2010/main" val="97792219"/>
              </p:ext>
            </p:extLst>
          </p:nvPr>
        </p:nvGraphicFramePr>
        <p:xfrm>
          <a:off x="178420" y="1099672"/>
          <a:ext cx="11911980" cy="57583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AFCC9C3-DA7F-44A7-8DF7-A4BFA646B7FC}"/>
              </a:ext>
            </a:extLst>
          </p:cNvPr>
          <p:cNvSpPr txBox="1"/>
          <p:nvPr/>
        </p:nvSpPr>
        <p:spPr>
          <a:xfrm>
            <a:off x="1" y="6470419"/>
            <a:ext cx="9236033" cy="276999"/>
          </a:xfrm>
          <a:prstGeom prst="rect">
            <a:avLst/>
          </a:prstGeom>
          <a:noFill/>
        </p:spPr>
        <p:txBody>
          <a:bodyPr wrap="square" rtlCol="0">
            <a:spAutoFit/>
          </a:bodyPr>
          <a:lstStyle/>
          <a:p>
            <a:pPr>
              <a:spcBef>
                <a:spcPts val="0"/>
              </a:spcBef>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NAA=nucleic acid amplification</a:t>
            </a:r>
          </a:p>
        </p:txBody>
      </p:sp>
      <p:sp>
        <p:nvSpPr>
          <p:cNvPr id="7" name="TextBox 6">
            <a:extLst>
              <a:ext uri="{FF2B5EF4-FFF2-40B4-BE49-F238E27FC236}">
                <a16:creationId xmlns:a16="http://schemas.microsoft.com/office/drawing/2014/main" id="{7A0DBF37-8363-4889-85CF-701856071A5B}"/>
              </a:ext>
            </a:extLst>
          </p:cNvPr>
          <p:cNvSpPr txBox="1"/>
          <p:nvPr/>
        </p:nvSpPr>
        <p:spPr>
          <a:xfrm>
            <a:off x="9770159" y="2111817"/>
            <a:ext cx="1874616" cy="276999"/>
          </a:xfrm>
          <a:prstGeom prst="rect">
            <a:avLst/>
          </a:prstGeom>
          <a:solidFill>
            <a:schemeClr val="bg2"/>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Positive NAA</a:t>
            </a:r>
            <a:r>
              <a:rPr lang="en-US" baseline="30000">
                <a:solidFill>
                  <a:schemeClr val="tx1">
                    <a:lumMod val="85000"/>
                    <a:lumOff val="15000"/>
                  </a:schemeClr>
                </a:solidFill>
                <a:latin typeface="Calibri" panose="020F0502020204030204" pitchFamily="34" charset="0"/>
              </a:rPr>
              <a:t>*</a:t>
            </a:r>
            <a:r>
              <a:rPr lang="en-US">
                <a:solidFill>
                  <a:schemeClr val="tx1">
                    <a:lumMod val="85000"/>
                    <a:lumOff val="15000"/>
                  </a:schemeClr>
                </a:solidFill>
                <a:latin typeface="Calibri" panose="020F0502020204030204" pitchFamily="34" charset="0"/>
              </a:rPr>
              <a:t> test</a:t>
            </a:r>
            <a:endParaRPr lang="en-US" baseline="3000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33812448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9186158-17CE-429F-9495-60619BBFF29B}"/>
              </a:ext>
            </a:extLst>
          </p:cNvPr>
          <p:cNvGraphicFramePr/>
          <p:nvPr>
            <p:extLst>
              <p:ext uri="{D42A27DB-BD31-4B8C-83A1-F6EECF244321}">
                <p14:modId xmlns:p14="http://schemas.microsoft.com/office/powerpoint/2010/main" val="3227349930"/>
              </p:ext>
            </p:extLst>
          </p:nvPr>
        </p:nvGraphicFramePr>
        <p:xfrm>
          <a:off x="185614" y="1142729"/>
          <a:ext cx="12006387" cy="2430649"/>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solidFill>
                  <a:schemeClr val="accent1"/>
                </a:solidFill>
              </a:rPr>
              <a:t>TB Incidence Rates and Annual Percent Change in Rate, </a:t>
            </a:r>
            <a:br>
              <a:rPr lang="en-US" sz="3000">
                <a:solidFill>
                  <a:schemeClr val="accent1"/>
                </a:solidFill>
              </a:rPr>
            </a:br>
            <a:r>
              <a:rPr lang="en-US" sz="3000">
                <a:solidFill>
                  <a:schemeClr val="accent1"/>
                </a:solidFill>
              </a:rPr>
              <a:t>United States, 2010–2021</a:t>
            </a:r>
          </a:p>
        </p:txBody>
      </p:sp>
      <p:graphicFrame>
        <p:nvGraphicFramePr>
          <p:cNvPr id="7" name="Chart 6"/>
          <p:cNvGraphicFramePr/>
          <p:nvPr>
            <p:extLst>
              <p:ext uri="{D42A27DB-BD31-4B8C-83A1-F6EECF244321}">
                <p14:modId xmlns:p14="http://schemas.microsoft.com/office/powerpoint/2010/main" val="1640289269"/>
              </p:ext>
            </p:extLst>
          </p:nvPr>
        </p:nvGraphicFramePr>
        <p:xfrm>
          <a:off x="192024" y="3429000"/>
          <a:ext cx="12143411" cy="31543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2969BE82-8674-406B-BCC9-85F6B57D7865}"/>
              </a:ext>
            </a:extLst>
          </p:cNvPr>
          <p:cNvSpPr txBox="1"/>
          <p:nvPr/>
        </p:nvSpPr>
        <p:spPr>
          <a:xfrm>
            <a:off x="103569" y="6440827"/>
            <a:ext cx="4962872" cy="2850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3985128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B42A-981A-4E00-90C2-79702C836A5E}"/>
              </a:ext>
            </a:extLst>
          </p:cNvPr>
          <p:cNvSpPr>
            <a:spLocks noGrp="1"/>
          </p:cNvSpPr>
          <p:nvPr>
            <p:ph type="title"/>
          </p:nvPr>
        </p:nvSpPr>
        <p:spPr>
          <a:xfrm>
            <a:off x="609600" y="164592"/>
            <a:ext cx="10972800" cy="969264"/>
          </a:xfrm>
        </p:spPr>
        <p:txBody>
          <a:bodyPr/>
          <a:lstStyle/>
          <a:p>
            <a:pPr algn="ctr">
              <a:lnSpc>
                <a:spcPct val="100000"/>
              </a:lnSpc>
            </a:pPr>
            <a:r>
              <a:rPr lang="en-US" sz="3000"/>
              <a:t>Percentage TB Cases by Case Verification Criteria,</a:t>
            </a:r>
            <a:br>
              <a:rPr lang="en-US" sz="3000"/>
            </a:br>
            <a:r>
              <a:rPr lang="en-US" sz="3000"/>
              <a:t>United States, 2021 </a:t>
            </a:r>
            <a:r>
              <a:rPr lang="en-US" sz="3000" b="0">
                <a:solidFill>
                  <a:schemeClr val="tx1">
                    <a:lumMod val="85000"/>
                    <a:lumOff val="15000"/>
                  </a:schemeClr>
                </a:solidFill>
              </a:rPr>
              <a:t>(N=7,882)</a:t>
            </a:r>
          </a:p>
        </p:txBody>
      </p:sp>
      <p:graphicFrame>
        <p:nvGraphicFramePr>
          <p:cNvPr id="5" name="Content Placeholder 17">
            <a:extLst>
              <a:ext uri="{FF2B5EF4-FFF2-40B4-BE49-F238E27FC236}">
                <a16:creationId xmlns:a16="http://schemas.microsoft.com/office/drawing/2014/main" id="{615F0C34-6CF0-4675-97F5-8A9474F0EC55}"/>
              </a:ext>
            </a:extLst>
          </p:cNvPr>
          <p:cNvGraphicFramePr>
            <a:graphicFrameLocks noChangeAspect="1"/>
          </p:cNvGraphicFramePr>
          <p:nvPr>
            <p:extLst>
              <p:ext uri="{D42A27DB-BD31-4B8C-83A1-F6EECF244321}">
                <p14:modId xmlns:p14="http://schemas.microsoft.com/office/powerpoint/2010/main" val="1604939316"/>
              </p:ext>
            </p:extLst>
          </p:nvPr>
        </p:nvGraphicFramePr>
        <p:xfrm>
          <a:off x="831988" y="1389248"/>
          <a:ext cx="10528024" cy="48996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6DB6E71-35DE-48AF-BD89-E0CF50E08EED}"/>
              </a:ext>
            </a:extLst>
          </p:cNvPr>
          <p:cNvSpPr txBox="1"/>
          <p:nvPr/>
        </p:nvSpPr>
        <p:spPr>
          <a:xfrm>
            <a:off x="1" y="6470419"/>
            <a:ext cx="9236033" cy="276999"/>
          </a:xfrm>
          <a:prstGeom prst="rect">
            <a:avLst/>
          </a:prstGeom>
          <a:noFill/>
        </p:spPr>
        <p:txBody>
          <a:bodyPr wrap="square" rtlCol="0">
            <a:spAutoFit/>
          </a:bodyPr>
          <a:lstStyle/>
          <a:p>
            <a:pPr>
              <a:spcBef>
                <a:spcPts val="0"/>
              </a:spcBef>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NAA=nucleic acid amplification</a:t>
            </a:r>
          </a:p>
        </p:txBody>
      </p:sp>
    </p:spTree>
    <p:extLst>
      <p:ext uri="{BB962C8B-B14F-4D97-AF65-F5344CB8AC3E}">
        <p14:creationId xmlns:p14="http://schemas.microsoft.com/office/powerpoint/2010/main" val="12577298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65" y="164592"/>
            <a:ext cx="10421470" cy="694944"/>
          </a:xfrm>
        </p:spPr>
        <p:txBody>
          <a:bodyPr/>
          <a:lstStyle/>
          <a:p>
            <a:pPr algn="ctr"/>
            <a:r>
              <a:rPr lang="en-US" sz="3000"/>
              <a:t>Percentage of TB Cases by Site of Disease,</a:t>
            </a:r>
            <a:r>
              <a:rPr lang="en-US" sz="3000" baseline="30000"/>
              <a:t>*</a:t>
            </a:r>
            <a:r>
              <a:rPr lang="en-US" sz="3000"/>
              <a:t> United States, 2021</a:t>
            </a:r>
            <a:endParaRPr lang="en-US" sz="300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05069593"/>
              </p:ext>
            </p:extLst>
          </p:nvPr>
        </p:nvGraphicFramePr>
        <p:xfrm>
          <a:off x="80514" y="318717"/>
          <a:ext cx="7065109" cy="56587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bwMode="auto">
          <a:xfrm>
            <a:off x="0" y="6257931"/>
            <a:ext cx="11684000" cy="5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1200" b="0" baseline="30000"/>
              <a:t>*</a:t>
            </a:r>
            <a:r>
              <a:rPr lang="en-US" sz="1200" b="0"/>
              <a:t>Patients may have more than one disease site but are counted in mutually exclusive categories for surveillance purposes. </a:t>
            </a:r>
          </a:p>
          <a:p>
            <a:pPr marL="0" indent="0">
              <a:spcBef>
                <a:spcPts val="0"/>
              </a:spcBef>
              <a:buNone/>
            </a:pPr>
            <a:r>
              <a:rPr lang="en-US" sz="1200" b="0" baseline="30000">
                <a:latin typeface="Segoe UI" panose="020B0502040204020203" pitchFamily="34" charset="0"/>
                <a:cs typeface="Segoe UI" panose="020B0502040204020203" pitchFamily="34" charset="0"/>
              </a:rPr>
              <a:t>†</a:t>
            </a:r>
            <a:r>
              <a:rPr lang="en-US" sz="1200" b="0"/>
              <a:t>Any pulmonary involvement which includes cases that are pulmonary only and both pulmonary and extrapulmonary. </a:t>
            </a:r>
          </a:p>
        </p:txBody>
      </p:sp>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2046745343"/>
              </p:ext>
            </p:extLst>
          </p:nvPr>
        </p:nvGraphicFramePr>
        <p:xfrm>
          <a:off x="5543007" y="1230460"/>
          <a:ext cx="6291845" cy="4446833"/>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23B3BC13-9B87-4B3A-AA06-D465BF7B1721}"/>
              </a:ext>
            </a:extLst>
          </p:cNvPr>
          <p:cNvCxnSpPr>
            <a:cxnSpLocks/>
          </p:cNvCxnSpPr>
          <p:nvPr/>
        </p:nvCxnSpPr>
        <p:spPr>
          <a:xfrm flipV="1">
            <a:off x="4489771" y="1259667"/>
            <a:ext cx="1053236" cy="684152"/>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304CE8-4CF9-4C58-B6FE-F54F18A9CAE8}"/>
              </a:ext>
            </a:extLst>
          </p:cNvPr>
          <p:cNvCxnSpPr>
            <a:cxnSpLocks/>
          </p:cNvCxnSpPr>
          <p:nvPr/>
        </p:nvCxnSpPr>
        <p:spPr>
          <a:xfrm>
            <a:off x="4489771" y="4816551"/>
            <a:ext cx="1053236" cy="781784"/>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66437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2722CB-EFF7-4B98-95A8-7093CC3E96F8}"/>
              </a:ext>
            </a:extLst>
          </p:cNvPr>
          <p:cNvGraphicFramePr/>
          <p:nvPr>
            <p:extLst>
              <p:ext uri="{D42A27DB-BD31-4B8C-83A1-F6EECF244321}">
                <p14:modId xmlns:p14="http://schemas.microsoft.com/office/powerpoint/2010/main" val="2532408409"/>
              </p:ext>
            </p:extLst>
          </p:nvPr>
        </p:nvGraphicFramePr>
        <p:xfrm>
          <a:off x="234175" y="1032257"/>
          <a:ext cx="11811937" cy="5444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Initial Drug Regimen, </a:t>
            </a:r>
            <a:br>
              <a:rPr lang="en-US" sz="3000"/>
            </a:br>
            <a:r>
              <a:rPr lang="en-US" sz="3000"/>
              <a:t>United States, 1993–2021</a:t>
            </a:r>
          </a:p>
        </p:txBody>
      </p:sp>
      <p:sp>
        <p:nvSpPr>
          <p:cNvPr id="7" name="TextBox 6">
            <a:extLst>
              <a:ext uri="{FF2B5EF4-FFF2-40B4-BE49-F238E27FC236}">
                <a16:creationId xmlns:a16="http://schemas.microsoft.com/office/drawing/2014/main" id="{FEC11A40-CAA7-4E22-80A5-CF082D25B70B}"/>
              </a:ext>
            </a:extLst>
          </p:cNvPr>
          <p:cNvSpPr txBox="1"/>
          <p:nvPr/>
        </p:nvSpPr>
        <p:spPr>
          <a:xfrm>
            <a:off x="109416" y="6030641"/>
            <a:ext cx="5868416"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alive at diagnosis with initial drug regimen information.</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H, isoniazid; R, rifampin; Z, pyrazinamide; E, ethambutol.</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 drug regimen with at least four drugs, other than HRZE.</a:t>
            </a:r>
            <a:endParaRPr lang="en-US" sz="1200" baseline="30000">
              <a:latin typeface="Calibri" panose="020F0502020204030204" pitchFamily="34" charset="0"/>
            </a:endParaRPr>
          </a:p>
        </p:txBody>
      </p:sp>
      <p:sp>
        <p:nvSpPr>
          <p:cNvPr id="5" name="TextBox 4">
            <a:extLst>
              <a:ext uri="{FF2B5EF4-FFF2-40B4-BE49-F238E27FC236}">
                <a16:creationId xmlns:a16="http://schemas.microsoft.com/office/drawing/2014/main" id="{49FB21CE-0EAA-471D-B599-19644589B07D}"/>
              </a:ext>
            </a:extLst>
          </p:cNvPr>
          <p:cNvSpPr txBox="1"/>
          <p:nvPr/>
        </p:nvSpPr>
        <p:spPr>
          <a:xfrm>
            <a:off x="2730500" y="1162435"/>
            <a:ext cx="10414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HRZE</a:t>
            </a:r>
            <a:r>
              <a:rPr lang="en-US" baseline="30000">
                <a:solidFill>
                  <a:schemeClr val="tx1">
                    <a:lumMod val="85000"/>
                    <a:lumOff val="15000"/>
                  </a:schemeClr>
                </a:solidFill>
                <a:latin typeface="Segoe UI" panose="020B0502040204020203" pitchFamily="34" charset="0"/>
                <a:cs typeface="Segoe UI" panose="020B0502040204020203" pitchFamily="34" charset="0"/>
              </a:rPr>
              <a:t>†</a:t>
            </a:r>
            <a:endParaRPr lang="en-US" baseline="3000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282077D8-8316-43FA-AF52-5C9BA3E7A0E0}"/>
              </a:ext>
            </a:extLst>
          </p:cNvPr>
          <p:cNvSpPr txBox="1"/>
          <p:nvPr/>
        </p:nvSpPr>
        <p:spPr>
          <a:xfrm>
            <a:off x="4546600" y="1159256"/>
            <a:ext cx="26035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Other 4+ drug regimen</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217846032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2293800994"/>
              </p:ext>
            </p:extLst>
          </p:nvPr>
        </p:nvGraphicFramePr>
        <p:xfrm>
          <a:off x="270294" y="955964"/>
          <a:ext cx="11651412" cy="5902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5F98DAA-A54F-4065-979D-6AF44E09DB41}"/>
              </a:ext>
            </a:extLst>
          </p:cNvPr>
          <p:cNvSpPr txBox="1"/>
          <p:nvPr/>
        </p:nvSpPr>
        <p:spPr>
          <a:xfrm>
            <a:off x="446453" y="2221468"/>
            <a:ext cx="3822700" cy="461665"/>
          </a:xfrm>
          <a:prstGeom prst="rect">
            <a:avLst/>
          </a:prstGeom>
          <a:solidFill>
            <a:schemeClr val="bg2"/>
          </a:solidFill>
        </p:spPr>
        <p:txBody>
          <a:bodyPr wrap="square" rtlCol="0">
            <a:spAutoFit/>
          </a:bodyPr>
          <a:lstStyle/>
          <a:p>
            <a:pPr>
              <a:buFont typeface="Arial" pitchFamily="34" charset="0"/>
              <a:buNone/>
            </a:pPr>
            <a:r>
              <a:rPr lang="en-US" sz="2400" dirty="0">
                <a:solidFill>
                  <a:schemeClr val="tx1">
                    <a:lumMod val="85000"/>
                    <a:lumOff val="15000"/>
                  </a:schemeClr>
                </a:solidFill>
                <a:latin typeface="Calibri" panose="020F0502020204030204" pitchFamily="34" charset="0"/>
              </a:rPr>
              <a:t>Other 4+ drug regimen</a:t>
            </a:r>
            <a:r>
              <a:rPr lang="en-US" sz="2400" baseline="30000" dirty="0">
                <a:solidFill>
                  <a:schemeClr val="tx1">
                    <a:lumMod val="85000"/>
                    <a:lumOff val="15000"/>
                  </a:schemeClr>
                </a:solidFill>
                <a:latin typeface="Calibri" panose="020F0502020204030204" pitchFamily="34" charset="0"/>
              </a:rPr>
              <a:t>§</a:t>
            </a:r>
            <a:r>
              <a:rPr lang="en-US" sz="2400" dirty="0">
                <a:solidFill>
                  <a:schemeClr val="tx1">
                    <a:lumMod val="85000"/>
                    <a:lumOff val="15000"/>
                  </a:schemeClr>
                </a:solidFill>
                <a:latin typeface="Calibri" panose="020F0502020204030204" pitchFamily="34" charset="0"/>
              </a:rPr>
              <a:t>, 10%</a:t>
            </a:r>
            <a:endParaRPr lang="en-US" sz="2400" baseline="30000" dirty="0">
              <a:solidFill>
                <a:schemeClr val="tx1">
                  <a:lumMod val="85000"/>
                  <a:lumOff val="15000"/>
                </a:schemeClr>
              </a:solidFill>
              <a:latin typeface="Calibri" panose="020F0502020204030204" pitchFamily="34" charset="0"/>
            </a:endParaRPr>
          </a:p>
        </p:txBody>
      </p:sp>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dirty="0"/>
              <a:t>Percentage</a:t>
            </a:r>
            <a:r>
              <a:rPr lang="en-US" sz="3000" baseline="30000" dirty="0"/>
              <a:t>*</a:t>
            </a:r>
            <a:r>
              <a:rPr lang="en-US" sz="3000" dirty="0"/>
              <a:t> of TB Cases</a:t>
            </a:r>
            <a:r>
              <a:rPr lang="en-US" sz="3000" baseline="30000" dirty="0"/>
              <a:t>†</a:t>
            </a:r>
            <a:r>
              <a:rPr lang="en-US" sz="3000" dirty="0"/>
              <a:t> by Initial Drug Regimen, United States, 2021 </a:t>
            </a:r>
            <a:r>
              <a:rPr lang="en-US" sz="3000" b="0" dirty="0">
                <a:solidFill>
                  <a:schemeClr val="tx1">
                    <a:lumMod val="85000"/>
                    <a:lumOff val="15000"/>
                  </a:schemeClr>
                </a:solidFill>
              </a:rPr>
              <a:t>(N=7,604)</a:t>
            </a:r>
          </a:p>
        </p:txBody>
      </p:sp>
      <p:sp>
        <p:nvSpPr>
          <p:cNvPr id="5" name="TextBox 4">
            <a:extLst>
              <a:ext uri="{FF2B5EF4-FFF2-40B4-BE49-F238E27FC236}">
                <a16:creationId xmlns:a16="http://schemas.microsoft.com/office/drawing/2014/main" id="{C63E3F97-55B5-4DF9-8D4B-ED576A90A280}"/>
              </a:ext>
            </a:extLst>
          </p:cNvPr>
          <p:cNvSpPr txBox="1"/>
          <p:nvPr/>
        </p:nvSpPr>
        <p:spPr>
          <a:xfrm>
            <a:off x="109416" y="5937456"/>
            <a:ext cx="5868416" cy="830997"/>
          </a:xfrm>
          <a:prstGeom prst="rect">
            <a:avLst/>
          </a:prstGeom>
        </p:spPr>
        <p:txBody>
          <a:bodyPr wrap="square" rtlCol="0">
            <a:spAutoFit/>
          </a:bodyPr>
          <a:lstStyle/>
          <a:p>
            <a:pPr>
              <a:buFont typeface="Arial" pitchFamily="34" charset="0"/>
              <a:buNone/>
            </a:pPr>
            <a:r>
              <a:rPr lang="en-US" sz="1200" baseline="30000" dirty="0">
                <a:latin typeface="Calibri" panose="020F0502020204030204" pitchFamily="34" charset="0"/>
              </a:rPr>
              <a:t>*</a:t>
            </a:r>
            <a:r>
              <a:rPr lang="en-US" sz="1200" dirty="0">
                <a:latin typeface="Calibri" panose="020F0502020204030204" pitchFamily="34" charset="0"/>
              </a:rPr>
              <a:t>Percentages do not total to 100% due to rounding.</a:t>
            </a:r>
            <a:endParaRPr lang="en-US" sz="1200" baseline="30000" dirty="0">
              <a:latin typeface="Calibri" panose="020F0502020204030204" pitchFamily="34" charset="0"/>
            </a:endParaRPr>
          </a:p>
          <a:p>
            <a:pPr>
              <a:buFont typeface="Arial" pitchFamily="34" charset="0"/>
              <a:buNone/>
            </a:pPr>
            <a:r>
              <a:rPr lang="en-US" sz="1200" baseline="30000" dirty="0">
                <a:latin typeface="Calibri" panose="020F0502020204030204" pitchFamily="34" charset="0"/>
              </a:rPr>
              <a:t>†</a:t>
            </a:r>
            <a:r>
              <a:rPr lang="en-US" sz="1200" dirty="0">
                <a:latin typeface="Calibri" panose="020F0502020204030204" pitchFamily="34" charset="0"/>
              </a:rPr>
              <a:t>Persons alive at diagnosis with initial drug regimen information.</a:t>
            </a:r>
          </a:p>
          <a:p>
            <a:pPr>
              <a:buFont typeface="Arial" pitchFamily="34" charset="0"/>
              <a:buNone/>
            </a:pPr>
            <a:r>
              <a:rPr lang="en-US" sz="1200" baseline="30000" dirty="0">
                <a:latin typeface="Calibri" panose="020F0502020204030204" pitchFamily="34" charset="0"/>
              </a:rPr>
              <a:t>§</a:t>
            </a:r>
            <a:r>
              <a:rPr lang="en-US" sz="1200" dirty="0">
                <a:latin typeface="Calibri" panose="020F0502020204030204" pitchFamily="34" charset="0"/>
              </a:rPr>
              <a:t>A drug regimen with at least four drugs, other than HRZE.</a:t>
            </a:r>
          </a:p>
          <a:p>
            <a:r>
              <a:rPr lang="en-US" sz="1200" baseline="30000" dirty="0">
                <a:latin typeface="Calibri" panose="020F0502020204030204" pitchFamily="34" charset="0"/>
              </a:rPr>
              <a:t>¶</a:t>
            </a:r>
            <a:r>
              <a:rPr lang="en-US" sz="1200" dirty="0">
                <a:latin typeface="Calibri" panose="020F0502020204030204" pitchFamily="34" charset="0"/>
              </a:rPr>
              <a:t>H, isoniazid; R, rifampin; Z, pyrazinamide; E, ethambutol.</a:t>
            </a:r>
          </a:p>
        </p:txBody>
      </p:sp>
    </p:spTree>
    <p:extLst>
      <p:ext uri="{BB962C8B-B14F-4D97-AF65-F5344CB8AC3E}">
        <p14:creationId xmlns:p14="http://schemas.microsoft.com/office/powerpoint/2010/main" val="21826661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25400" y="6050470"/>
            <a:ext cx="12192000" cy="668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on an initial drug therapy with at least one drug.</a:t>
            </a:r>
          </a:p>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a:p>
            <a:pPr marL="146047" indent="-146047">
              <a:lnSpc>
                <a:spcPts val="1600"/>
              </a:lnSpc>
              <a:spcBef>
                <a:spcPts val="0"/>
              </a:spcBef>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DOT=directly observed therapy; SAT=self-administered therapy.</a:t>
            </a:r>
          </a:p>
        </p:txBody>
      </p:sp>
      <p:sp>
        <p:nvSpPr>
          <p:cNvPr id="2" name="Title 1"/>
          <p:cNvSpPr>
            <a:spLocks noGrp="1"/>
          </p:cNvSpPr>
          <p:nvPr>
            <p:ph type="title"/>
          </p:nvPr>
        </p:nvSpPr>
        <p:spPr>
          <a:xfrm>
            <a:off x="609600" y="164592"/>
            <a:ext cx="10972800" cy="969264"/>
          </a:xfrm>
        </p:spPr>
        <p:txBody>
          <a:bodyPr/>
          <a:lstStyle/>
          <a:p>
            <a:pPr algn="ctr">
              <a:lnSpc>
                <a:spcPct val="100000"/>
              </a:lnSpc>
            </a:pPr>
            <a:r>
              <a:rPr lang="en-US" sz="3000">
                <a:cs typeface="Calibri" panose="020F0502020204030204" pitchFamily="34" charset="0"/>
              </a:rPr>
              <a:t>Percentage of TB Cases by Mode of Treatment Administration,</a:t>
            </a:r>
            <a:r>
              <a:rPr lang="en-US" sz="3000" baseline="30000">
                <a:cs typeface="Calibri" panose="020F0502020204030204" pitchFamily="34" charset="0"/>
              </a:rPr>
              <a:t>*</a:t>
            </a:r>
            <a:r>
              <a:rPr lang="en-US" sz="3000">
                <a:cs typeface="Calibri" panose="020F0502020204030204" pitchFamily="34" charset="0"/>
              </a:rPr>
              <a:t> United States, 1993–2019</a:t>
            </a:r>
            <a:r>
              <a:rPr lang="en-US" sz="3000" baseline="30000">
                <a:cs typeface="Calibri" panose="020F0502020204030204" pitchFamily="34" charset="0"/>
              </a:rPr>
              <a:t>†</a:t>
            </a:r>
          </a:p>
        </p:txBody>
      </p:sp>
      <p:graphicFrame>
        <p:nvGraphicFramePr>
          <p:cNvPr id="5" name="Chart 4"/>
          <p:cNvGraphicFramePr/>
          <p:nvPr>
            <p:extLst>
              <p:ext uri="{D42A27DB-BD31-4B8C-83A1-F6EECF244321}">
                <p14:modId xmlns:p14="http://schemas.microsoft.com/office/powerpoint/2010/main" val="4106245020"/>
              </p:ext>
            </p:extLst>
          </p:nvPr>
        </p:nvGraphicFramePr>
        <p:xfrm>
          <a:off x="212651" y="1133855"/>
          <a:ext cx="11836560" cy="50681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F93D095-5FB8-4A3B-B846-C21BD849CE6E}"/>
              </a:ext>
            </a:extLst>
          </p:cNvPr>
          <p:cNvSpPr txBox="1"/>
          <p:nvPr/>
        </p:nvSpPr>
        <p:spPr>
          <a:xfrm>
            <a:off x="3743756" y="1246441"/>
            <a:ext cx="1155700" cy="276999"/>
          </a:xfrm>
          <a:prstGeom prst="rect">
            <a:avLst/>
          </a:prstGeom>
          <a:solidFill>
            <a:schemeClr val="bg2"/>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a:t>
            </a:r>
            <a:r>
              <a:rPr lang="en-US" baseline="30000">
                <a:solidFill>
                  <a:schemeClr val="tx1">
                    <a:lumMod val="85000"/>
                    <a:lumOff val="15000"/>
                  </a:schemeClr>
                </a:solidFill>
                <a:latin typeface="Calibri" panose="020F0502020204030204" pitchFamily="34" charset="0"/>
              </a:rPr>
              <a:t>§</a:t>
            </a:r>
            <a:r>
              <a:rPr lang="en-US">
                <a:solidFill>
                  <a:schemeClr val="tx1">
                    <a:lumMod val="85000"/>
                    <a:lumOff val="15000"/>
                  </a:schemeClr>
                </a:solidFill>
                <a:latin typeface="Calibri" panose="020F0502020204030204" pitchFamily="34" charset="0"/>
              </a:rPr>
              <a:t> only</a:t>
            </a:r>
            <a:endParaRPr lang="en-US" baseline="3000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860107E1-323C-4813-BD15-FA15EC08C963}"/>
              </a:ext>
            </a:extLst>
          </p:cNvPr>
          <p:cNvSpPr txBox="1"/>
          <p:nvPr/>
        </p:nvSpPr>
        <p:spPr>
          <a:xfrm>
            <a:off x="5813856" y="1247425"/>
            <a:ext cx="1552832" cy="276999"/>
          </a:xfrm>
          <a:prstGeom prst="rect">
            <a:avLst/>
          </a:prstGeom>
          <a:solidFill>
            <a:schemeClr val="bg2"/>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 and SAT</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180710329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Mode of Treatment Administration, United States, 2019</a:t>
            </a:r>
            <a:r>
              <a:rPr lang="en-US" sz="3000" baseline="30000">
                <a:latin typeface="Segoe UI" panose="020B0502040204020203" pitchFamily="34" charset="0"/>
                <a:cs typeface="Segoe UI" panose="020B0502040204020203" pitchFamily="34" charset="0"/>
              </a:rPr>
              <a:t>†</a:t>
            </a:r>
            <a:r>
              <a:rPr lang="en-US" sz="3000"/>
              <a:t> </a:t>
            </a:r>
            <a:r>
              <a:rPr lang="en-US" sz="3000" b="0">
                <a:solidFill>
                  <a:schemeClr val="tx1">
                    <a:lumMod val="85000"/>
                    <a:lumOff val="15000"/>
                  </a:schemeClr>
                </a:solidFill>
              </a:rPr>
              <a:t>(N=8,632)</a:t>
            </a:r>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3910529267"/>
              </p:ext>
            </p:extLst>
          </p:nvPr>
        </p:nvGraphicFramePr>
        <p:xfrm>
          <a:off x="396948" y="960455"/>
          <a:ext cx="11624451" cy="544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10E1AF2B-2109-4B72-870F-49867B0FBE2E}"/>
              </a:ext>
            </a:extLst>
          </p:cNvPr>
          <p:cNvSpPr txBox="1">
            <a:spLocks/>
          </p:cNvSpPr>
          <p:nvPr/>
        </p:nvSpPr>
        <p:spPr>
          <a:xfrm>
            <a:off x="25400" y="6269254"/>
            <a:ext cx="12192000" cy="447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with initial drug regimen information</a:t>
            </a:r>
            <a:br>
              <a:rPr lang="en-US" sz="1200">
                <a:latin typeface="Calibri" panose="020F0502020204030204" pitchFamily="34" charset="0"/>
                <a:cs typeface="Calibri" panose="020F0502020204030204" pitchFamily="34" charset="0"/>
              </a:rPr>
            </a:b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41120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DFF818-8128-4D53-A9BC-56E58D6EABB9}"/>
              </a:ext>
            </a:extLst>
          </p:cNvPr>
          <p:cNvGrpSpPr/>
          <p:nvPr/>
        </p:nvGrpSpPr>
        <p:grpSpPr>
          <a:xfrm>
            <a:off x="231648" y="1002238"/>
            <a:ext cx="11619614" cy="5227874"/>
            <a:chOff x="0" y="924675"/>
            <a:chExt cx="8841600" cy="3514328"/>
          </a:xfrm>
        </p:grpSpPr>
        <p:graphicFrame>
          <p:nvGraphicFramePr>
            <p:cNvPr id="6" name="Chart 5"/>
            <p:cNvGraphicFramePr/>
            <p:nvPr>
              <p:extLst>
                <p:ext uri="{D42A27DB-BD31-4B8C-83A1-F6EECF244321}">
                  <p14:modId xmlns:p14="http://schemas.microsoft.com/office/powerpoint/2010/main" val="1690884118"/>
                </p:ext>
              </p:extLst>
            </p:nvPr>
          </p:nvGraphicFramePr>
          <p:xfrm>
            <a:off x="0" y="924675"/>
            <a:ext cx="8080172" cy="351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3C4EFDC2-159B-4201-B5D4-2A29CE4DFE32}"/>
                </a:ext>
              </a:extLst>
            </p:cNvPr>
            <p:cNvSpPr txBox="1"/>
            <p:nvPr/>
          </p:nvSpPr>
          <p:spPr>
            <a:xfrm>
              <a:off x="7966210" y="1059409"/>
              <a:ext cx="875390" cy="649943"/>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BF311A"/>
                  </a:solidFill>
                  <a:latin typeface="Calibri" panose="020F0502020204030204" pitchFamily="34" charset="0"/>
                  <a:cs typeface="Calibri" panose="020F0502020204030204" pitchFamily="34" charset="0"/>
                </a:rPr>
                <a:t>National Goal</a:t>
              </a:r>
              <a:r>
                <a:rPr lang="en-US" sz="2000" baseline="30000">
                  <a:solidFill>
                    <a:srgbClr val="BF311A"/>
                  </a:solidFill>
                  <a:latin typeface="Calibri" panose="020F0502020204030204" pitchFamily="34" charset="0"/>
                  <a:cs typeface="Calibri" panose="020F0502020204030204" pitchFamily="34" charset="0"/>
                </a:rPr>
                <a:t>§</a:t>
              </a:r>
              <a:r>
                <a:rPr lang="en-US" sz="2000">
                  <a:solidFill>
                    <a:srgbClr val="BF311A"/>
                  </a:solidFill>
                  <a:latin typeface="Calibri" panose="020F0502020204030204" pitchFamily="34" charset="0"/>
                  <a:cs typeface="Calibri" panose="020F0502020204030204" pitchFamily="34" charset="0"/>
                </a:rPr>
                <a:t>:</a:t>
              </a:r>
            </a:p>
            <a:p>
              <a:pPr algn="ctr"/>
              <a:r>
                <a:rPr lang="en-US" sz="2000">
                  <a:solidFill>
                    <a:srgbClr val="BF311A"/>
                  </a:solidFill>
                  <a:latin typeface="Calibri" panose="020F0502020204030204" pitchFamily="34" charset="0"/>
                  <a:cs typeface="Calibri" panose="020F0502020204030204" pitchFamily="34" charset="0"/>
                </a:rPr>
                <a:t>95%</a:t>
              </a:r>
              <a:endParaRPr lang="en-US" sz="2000" baseline="30000">
                <a:solidFill>
                  <a:srgbClr val="BF311A"/>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Completion of TB Therapy,</a:t>
            </a:r>
            <a:br>
              <a:rPr lang="en-US" sz="3000"/>
            </a:br>
            <a:r>
              <a:rPr lang="en-US" sz="3000"/>
              <a:t>United States, 1993–2019</a:t>
            </a:r>
            <a:r>
              <a:rPr lang="en-US" sz="3000" baseline="30000">
                <a:latin typeface="Segoe UI" panose="020B0502040204020203" pitchFamily="34" charset="0"/>
                <a:cs typeface="Segoe UI" panose="020B0502040204020203" pitchFamily="34" charset="0"/>
              </a:rPr>
              <a:t>†</a:t>
            </a:r>
            <a:endParaRPr lang="en-US" sz="3000" baseline="30000"/>
          </a:p>
        </p:txBody>
      </p:sp>
      <p:sp>
        <p:nvSpPr>
          <p:cNvPr id="10" name="TextBox 9">
            <a:extLst>
              <a:ext uri="{FF2B5EF4-FFF2-40B4-BE49-F238E27FC236}">
                <a16:creationId xmlns:a16="http://schemas.microsoft.com/office/drawing/2014/main" id="{24937ECF-A2A6-4627-A4F6-C0874EADB43E}"/>
              </a:ext>
            </a:extLst>
          </p:cNvPr>
          <p:cNvSpPr txBox="1"/>
          <p:nvPr/>
        </p:nvSpPr>
        <p:spPr>
          <a:xfrm>
            <a:off x="142681" y="6121420"/>
            <a:ext cx="11439719" cy="646331"/>
          </a:xfrm>
          <a:prstGeom prst="rect">
            <a:avLst/>
          </a:prstGeom>
        </p:spPr>
        <p:txBody>
          <a:bodyPr wrap="square" rtlCol="0">
            <a:spAutoFit/>
          </a:body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who started TB therapy and for whom therapy </a:t>
            </a:r>
            <a:r>
              <a:rPr lang="en-US" sz="1200" u="sng">
                <a:latin typeface="Calibri" panose="020F0502020204030204" pitchFamily="34" charset="0"/>
                <a:cs typeface="Calibri" panose="020F0502020204030204" pitchFamily="34" charset="0"/>
              </a:rPr>
              <a:t>&lt;</a:t>
            </a:r>
            <a:r>
              <a:rPr lang="en-US" sz="1200">
                <a:latin typeface="Calibri" panose="020F0502020204030204" pitchFamily="34" charset="0"/>
                <a:cs typeface="Calibri" panose="020F0502020204030204" pitchFamily="34" charset="0"/>
              </a:rPr>
              <a:t>1 year was indicated.</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National goal: for 95% of patients with newly diagnosed TB disease for whom ≤12 months of treatment is indicated to complete treatment within 12 months.</a:t>
            </a:r>
            <a:endParaRPr lang="en-US" sz="1200">
              <a:solidFill>
                <a:schemeClr val="accent4">
                  <a:lumMod val="50000"/>
                </a:schemeClr>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AFE50035-2190-4FDA-B2EB-AEAE8A040B62}"/>
              </a:ext>
            </a:extLst>
          </p:cNvPr>
          <p:cNvCxnSpPr/>
          <p:nvPr/>
        </p:nvCxnSpPr>
        <p:spPr>
          <a:xfrm>
            <a:off x="1219200" y="1694688"/>
            <a:ext cx="935431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137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92"/>
            <a:ext cx="12192000" cy="969264"/>
          </a:xfrm>
        </p:spPr>
        <p:txBody>
          <a:bodyPr/>
          <a:lstStyle/>
          <a:p>
            <a:pPr algn="ctr">
              <a:lnSpc>
                <a:spcPct val="100000"/>
              </a:lnSpc>
            </a:pPr>
            <a:r>
              <a:rPr lang="en-US" sz="3000"/>
              <a:t>Percentage of TB Cases</a:t>
            </a:r>
            <a:r>
              <a:rPr lang="en-US" sz="3000" baseline="30000"/>
              <a:t>*</a:t>
            </a:r>
            <a:r>
              <a:rPr lang="en-US" sz="3000"/>
              <a:t> by Reason Therapy Stopped, </a:t>
            </a:r>
            <a:br>
              <a:rPr lang="en-US" sz="3000"/>
            </a:br>
            <a:r>
              <a:rPr lang="en-US" sz="3000"/>
              <a:t>United States, 2019</a:t>
            </a:r>
            <a:r>
              <a:rPr lang="en-US" sz="3000" baseline="30000">
                <a:latin typeface="Segoe UI" panose="020B0502040204020203" pitchFamily="34" charset="0"/>
                <a:cs typeface="Segoe UI" panose="020B0502040204020203" pitchFamily="34" charset="0"/>
              </a:rPr>
              <a:t>†</a:t>
            </a:r>
            <a:r>
              <a:rPr lang="en-US" sz="3000">
                <a:solidFill>
                  <a:schemeClr val="tx1">
                    <a:lumMod val="85000"/>
                    <a:lumOff val="15000"/>
                  </a:schemeClr>
                </a:solidFill>
              </a:rPr>
              <a:t> </a:t>
            </a:r>
            <a:r>
              <a:rPr lang="en-US" sz="3000" b="0">
                <a:solidFill>
                  <a:schemeClr val="tx1">
                    <a:lumMod val="85000"/>
                    <a:lumOff val="15000"/>
                  </a:schemeClr>
                </a:solidFill>
              </a:rPr>
              <a:t>(N=8,632)</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44628819"/>
              </p:ext>
            </p:extLst>
          </p:nvPr>
        </p:nvGraphicFramePr>
        <p:xfrm>
          <a:off x="-197427" y="555706"/>
          <a:ext cx="7692272" cy="5969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2151722242"/>
              </p:ext>
            </p:extLst>
          </p:nvPr>
        </p:nvGraphicFramePr>
        <p:xfrm>
          <a:off x="6096000" y="1850961"/>
          <a:ext cx="5867168" cy="370700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678B8C8-3598-4FA3-BC78-91C4EAC66DBF}"/>
              </a:ext>
            </a:extLst>
          </p:cNvPr>
          <p:cNvSpPr txBox="1"/>
          <p:nvPr/>
        </p:nvSpPr>
        <p:spPr>
          <a:xfrm>
            <a:off x="0" y="6110329"/>
            <a:ext cx="11717249" cy="646331"/>
          </a:xfrm>
          <a:prstGeom prst="rect">
            <a:avLst/>
          </a:prstGeom>
        </p:spPr>
        <p:txBody>
          <a:bodyPr wrap="square" rtlCol="0">
            <a:spAutoFit/>
          </a:bodyPr>
          <a:lstStyle/>
          <a:p>
            <a:r>
              <a:rPr lang="en-US" sz="1200" baseline="30000">
                <a:latin typeface="Calibri" panose="020F0502020204030204" pitchFamily="34" charset="0"/>
              </a:rPr>
              <a:t>*</a:t>
            </a:r>
            <a:r>
              <a:rPr lang="en-US" sz="1200">
                <a:latin typeface="Calibri" panose="020F0502020204030204" pitchFamily="34" charset="0"/>
              </a:rPr>
              <a:t>Persons alive at diagnosis taking one or more TB drugs.</a:t>
            </a:r>
          </a:p>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Most recent year for which data are complete</a:t>
            </a:r>
            <a:endParaRPr lang="en-US" sz="1200" baseline="30000">
              <a:latin typeface="Calibri" panose="020F0502020204030204" pitchFamily="34" charset="0"/>
            </a:endParaRPr>
          </a:p>
          <a:p>
            <a:r>
              <a:rPr lang="en-US" sz="1200" baseline="30000">
                <a:latin typeface="Calibri" panose="020F0502020204030204" pitchFamily="34" charset="0"/>
              </a:rPr>
              <a:t>§</a:t>
            </a:r>
            <a:r>
              <a:rPr lang="en-US" sz="1200">
                <a:latin typeface="Calibri" panose="020F0502020204030204" pitchFamily="34" charset="0"/>
              </a:rPr>
              <a:t>Reason therapy stopped reported as other, unknown, or missing.</a:t>
            </a:r>
          </a:p>
        </p:txBody>
      </p:sp>
      <p:sp>
        <p:nvSpPr>
          <p:cNvPr id="4" name="TextBox 3">
            <a:extLst>
              <a:ext uri="{FF2B5EF4-FFF2-40B4-BE49-F238E27FC236}">
                <a16:creationId xmlns:a16="http://schemas.microsoft.com/office/drawing/2014/main" id="{3837E2A7-9DEB-49D2-98B7-4FFA2774DBFA}"/>
              </a:ext>
            </a:extLst>
          </p:cNvPr>
          <p:cNvSpPr txBox="1"/>
          <p:nvPr/>
        </p:nvSpPr>
        <p:spPr>
          <a:xfrm>
            <a:off x="6428469" y="1329277"/>
            <a:ext cx="4710394" cy="492443"/>
          </a:xfrm>
          <a:prstGeom prst="rect">
            <a:avLst/>
          </a:prstGeom>
        </p:spPr>
        <p:txBody>
          <a:bodyPr wrap="square" rtlCol="0">
            <a:spAutoFit/>
          </a:bodyPr>
          <a:lstStyle/>
          <a:p>
            <a:pPr algn="ctr">
              <a:buFont typeface="Arial" pitchFamily="34" charset="0"/>
              <a:buNone/>
            </a:pPr>
            <a:r>
              <a:rPr lang="en-US" sz="2600" b="1" dirty="0">
                <a:solidFill>
                  <a:schemeClr val="tx1">
                    <a:lumMod val="85000"/>
                    <a:lumOff val="15000"/>
                  </a:schemeClr>
                </a:solidFill>
                <a:latin typeface="Calibri" panose="020F0502020204030204" pitchFamily="34" charset="0"/>
              </a:rPr>
              <a:t>Reasons therapy stopped</a:t>
            </a:r>
          </a:p>
        </p:txBody>
      </p:sp>
      <p:cxnSp>
        <p:nvCxnSpPr>
          <p:cNvPr id="7" name="Straight Connector 6">
            <a:extLst>
              <a:ext uri="{FF2B5EF4-FFF2-40B4-BE49-F238E27FC236}">
                <a16:creationId xmlns:a16="http://schemas.microsoft.com/office/drawing/2014/main" id="{54521120-0F62-468F-B309-C7B8A9308ACC}"/>
              </a:ext>
            </a:extLst>
          </p:cNvPr>
          <p:cNvCxnSpPr/>
          <p:nvPr/>
        </p:nvCxnSpPr>
        <p:spPr>
          <a:xfrm flipV="1">
            <a:off x="4842164" y="1834685"/>
            <a:ext cx="1253836" cy="74226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CB5B69-3A51-40F4-9EE9-8D9245AF1D29}"/>
              </a:ext>
            </a:extLst>
          </p:cNvPr>
          <p:cNvCxnSpPr>
            <a:cxnSpLocks/>
          </p:cNvCxnSpPr>
          <p:nvPr/>
        </p:nvCxnSpPr>
        <p:spPr>
          <a:xfrm>
            <a:off x="4946073" y="4468091"/>
            <a:ext cx="1149927" cy="108987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C0ECA2-D344-4239-8952-6FA5D7D4461F}"/>
              </a:ext>
            </a:extLst>
          </p:cNvPr>
          <p:cNvSpPr txBox="1"/>
          <p:nvPr/>
        </p:nvSpPr>
        <p:spPr>
          <a:xfrm>
            <a:off x="6488629" y="4969550"/>
            <a:ext cx="1390969" cy="276999"/>
          </a:xfrm>
          <a:prstGeom prst="rect">
            <a:avLst/>
          </a:prstGeom>
          <a:solidFill>
            <a:schemeClr val="bg2"/>
          </a:solidFill>
        </p:spPr>
        <p:txBody>
          <a:bodyPr wrap="square" lIns="0" tIns="0" rIns="0" bIns="0" rtlCol="0">
            <a:spAutoFit/>
          </a:bodyPr>
          <a:lstStyle/>
          <a:p>
            <a:pPr algn="r">
              <a:buFont typeface="Arial" pitchFamily="34" charset="0"/>
              <a:buNone/>
            </a:pPr>
            <a:r>
              <a:rPr lang="en-US">
                <a:solidFill>
                  <a:schemeClr val="tx1">
                    <a:lumMod val="85000"/>
                    <a:lumOff val="15000"/>
                  </a:schemeClr>
                </a:solidFill>
                <a:latin typeface="Calibri" panose="020F0502020204030204" pitchFamily="34" charset="0"/>
              </a:rPr>
              <a:t>Other</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4016345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TB Cases Resistant to Isoniazid</a:t>
            </a:r>
            <a:r>
              <a:rPr lang="en-US" sz="3000" baseline="30000"/>
              <a:t>*</a:t>
            </a:r>
            <a:r>
              <a:rPr lang="en-US" sz="3000"/>
              <a:t> by Origin of Birth,</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1993–2021</a:t>
            </a:r>
          </a:p>
        </p:txBody>
      </p:sp>
      <p:graphicFrame>
        <p:nvGraphicFramePr>
          <p:cNvPr id="6" name="Chart 5">
            <a:extLst>
              <a:ext uri="{FF2B5EF4-FFF2-40B4-BE49-F238E27FC236}">
                <a16:creationId xmlns:a16="http://schemas.microsoft.com/office/drawing/2014/main" id="{4DA8EDFF-E133-435C-89E3-2E37C2191CC7}"/>
              </a:ext>
            </a:extLst>
          </p:cNvPr>
          <p:cNvGraphicFramePr/>
          <p:nvPr>
            <p:extLst>
              <p:ext uri="{D42A27DB-BD31-4B8C-83A1-F6EECF244321}">
                <p14:modId xmlns:p14="http://schemas.microsoft.com/office/powerpoint/2010/main" val="2856693210"/>
              </p:ext>
            </p:extLst>
          </p:nvPr>
        </p:nvGraphicFramePr>
        <p:xfrm>
          <a:off x="155864" y="1015704"/>
          <a:ext cx="12036136" cy="52802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0F851ED-E8C3-4FFE-9686-8AFE4FCC3160}"/>
              </a:ext>
            </a:extLst>
          </p:cNvPr>
          <p:cNvSpPr txBox="1">
            <a:spLocks/>
          </p:cNvSpPr>
          <p:nvPr/>
        </p:nvSpPr>
        <p:spPr>
          <a:xfrm>
            <a:off x="0" y="62959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with isolates resistant to at least isoniazid among persons with isolates tested with at least isoniazid and rifampin.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594258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nchor="b"/>
          <a:lstStyle/>
          <a:p>
            <a:pPr algn="ctr">
              <a:lnSpc>
                <a:spcPct val="100000"/>
              </a:lnSpc>
            </a:pPr>
            <a:r>
              <a:rPr lang="en-US" sz="3000"/>
              <a:t>Number and Percentage of Multidrug-Resistant (MDR)</a:t>
            </a:r>
            <a:r>
              <a:rPr lang="en-US" sz="3000" baseline="30000"/>
              <a:t>*</a:t>
            </a:r>
            <a:r>
              <a:rPr lang="en-US" sz="3000"/>
              <a:t> TB Cases by History of TB, United States, 1993–2021</a:t>
            </a:r>
          </a:p>
        </p:txBody>
      </p:sp>
      <p:graphicFrame>
        <p:nvGraphicFramePr>
          <p:cNvPr id="6" name="Chart 5"/>
          <p:cNvGraphicFramePr/>
          <p:nvPr>
            <p:extLst>
              <p:ext uri="{D42A27DB-BD31-4B8C-83A1-F6EECF244321}">
                <p14:modId xmlns:p14="http://schemas.microsoft.com/office/powerpoint/2010/main" val="2435887279"/>
              </p:ext>
            </p:extLst>
          </p:nvPr>
        </p:nvGraphicFramePr>
        <p:xfrm>
          <a:off x="238990" y="971826"/>
          <a:ext cx="11658601" cy="55514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63500" y="6488565"/>
            <a:ext cx="12192000" cy="36685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fontAlgn="auto">
              <a:spcBef>
                <a:spcPts val="0"/>
              </a:spcBef>
              <a:spcAft>
                <a:spcPts val="0"/>
              </a:spcAft>
              <a:buNone/>
            </a:pPr>
            <a:r>
              <a:rPr lang="en-US" sz="1200" baseline="30000">
                <a:latin typeface="Calibri"/>
                <a:cs typeface="Calibri"/>
              </a:rPr>
              <a:t>*</a:t>
            </a:r>
            <a:r>
              <a:rPr lang="en-US" sz="1200">
                <a:latin typeface="Calibri"/>
                <a:cs typeface="Calibri"/>
              </a:rPr>
              <a:t>Resistant to at least isoniazid and rifampin.</a:t>
            </a:r>
          </a:p>
        </p:txBody>
      </p:sp>
    </p:spTree>
    <p:extLst>
      <p:ext uri="{BB962C8B-B14F-4D97-AF65-F5344CB8AC3E}">
        <p14:creationId xmlns:p14="http://schemas.microsoft.com/office/powerpoint/2010/main" val="4960332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694944"/>
          </a:xfrm>
        </p:spPr>
        <p:txBody>
          <a:bodyPr/>
          <a:lstStyle/>
          <a:p>
            <a:pPr algn="ctr"/>
            <a:r>
              <a:rPr lang="en-US" sz="3000">
                <a:solidFill>
                  <a:schemeClr val="accent1"/>
                </a:solidFill>
                <a:cs typeface="Arial" charset="0"/>
              </a:rPr>
              <a:t>TB-Related Deaths</a:t>
            </a:r>
            <a:r>
              <a:rPr lang="en-US" sz="3000" baseline="30000">
                <a:solidFill>
                  <a:schemeClr val="accent1"/>
                </a:solidFill>
                <a:cs typeface="Arial" charset="0"/>
              </a:rPr>
              <a:t>*</a:t>
            </a:r>
            <a:r>
              <a:rPr lang="en-US" sz="3000">
                <a:solidFill>
                  <a:schemeClr val="accent1"/>
                </a:solidFill>
                <a:cs typeface="Arial" charset="0"/>
              </a:rPr>
              <a:t> and Mortality Rates, United States, 1993–2020</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3939918308"/>
              </p:ext>
            </p:extLst>
          </p:nvPr>
        </p:nvGraphicFramePr>
        <p:xfrm>
          <a:off x="182408" y="786384"/>
          <a:ext cx="11827185"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80711A-AE27-4CE7-8027-B00D786C3F56}"/>
              </a:ext>
            </a:extLst>
          </p:cNvPr>
          <p:cNvSpPr txBox="1"/>
          <p:nvPr/>
        </p:nvSpPr>
        <p:spPr>
          <a:xfrm>
            <a:off x="12803" y="6479011"/>
            <a:ext cx="12035763"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National Vital Statistics System Underlying Cause of Death (based on deaths reported through 2020)</a:t>
            </a:r>
          </a:p>
        </p:txBody>
      </p:sp>
      <p:sp>
        <p:nvSpPr>
          <p:cNvPr id="8" name="TextBox 7">
            <a:extLst>
              <a:ext uri="{FF2B5EF4-FFF2-40B4-BE49-F238E27FC236}">
                <a16:creationId xmlns:a16="http://schemas.microsoft.com/office/drawing/2014/main" id="{FC543B37-8BE2-4A45-AD08-53D5C4C63C7C}"/>
              </a:ext>
            </a:extLst>
          </p:cNvPr>
          <p:cNvSpPr txBox="1"/>
          <p:nvPr/>
        </p:nvSpPr>
        <p:spPr>
          <a:xfrm>
            <a:off x="7886672" y="2718729"/>
            <a:ext cx="2666797"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600 TB-related deaths in 2020</a:t>
            </a:r>
          </a:p>
        </p:txBody>
      </p:sp>
      <p:cxnSp>
        <p:nvCxnSpPr>
          <p:cNvPr id="9" name="Straight Connector 8">
            <a:extLst>
              <a:ext uri="{FF2B5EF4-FFF2-40B4-BE49-F238E27FC236}">
                <a16:creationId xmlns:a16="http://schemas.microsoft.com/office/drawing/2014/main" id="{14DDCB7E-C4DE-4034-9005-1451E84A2273}"/>
              </a:ext>
            </a:extLst>
          </p:cNvPr>
          <p:cNvCxnSpPr>
            <a:cxnSpLocks/>
            <a:stCxn id="8" idx="2"/>
          </p:cNvCxnSpPr>
          <p:nvPr/>
        </p:nvCxnSpPr>
        <p:spPr>
          <a:xfrm>
            <a:off x="9220071" y="3365060"/>
            <a:ext cx="1777113" cy="112159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021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HIV Coinfection by Age Among Persons with TB,</a:t>
            </a:r>
            <a:r>
              <a:rPr lang="en-US" sz="3000" baseline="30000"/>
              <a:t>*</a:t>
            </a:r>
            <a:r>
              <a:rPr lang="en-US" sz="3000"/>
              <a:t> United States, 2011–2021</a:t>
            </a:r>
          </a:p>
        </p:txBody>
      </p:sp>
      <p:graphicFrame>
        <p:nvGraphicFramePr>
          <p:cNvPr id="5" name="Chart 4"/>
          <p:cNvGraphicFramePr/>
          <p:nvPr>
            <p:extLst>
              <p:ext uri="{D42A27DB-BD31-4B8C-83A1-F6EECF244321}">
                <p14:modId xmlns:p14="http://schemas.microsoft.com/office/powerpoint/2010/main" val="1744936133"/>
              </p:ext>
            </p:extLst>
          </p:nvPr>
        </p:nvGraphicFramePr>
        <p:xfrm>
          <a:off x="249383" y="1251385"/>
          <a:ext cx="11450782" cy="52963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1FFA7EE-63E6-4AEB-B2C2-7FBD53ECA01D}"/>
              </a:ext>
            </a:extLst>
          </p:cNvPr>
          <p:cNvSpPr txBox="1">
            <a:spLocks/>
          </p:cNvSpPr>
          <p:nvPr/>
        </p:nvSpPr>
        <p:spPr>
          <a:xfrm>
            <a:off x="25400" y="6425119"/>
            <a:ext cx="12192000" cy="3185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with HIV test results</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97265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lIns="121920" tIns="60960" rIns="121920" bIns="60960" anchor="b" anchorCtr="0"/>
          <a:lstStyle/>
          <a:p>
            <a:pPr algn="ctr">
              <a:lnSpc>
                <a:spcPct val="100000"/>
              </a:lnSpc>
            </a:pPr>
            <a:r>
              <a:rPr lang="en-US" sz="3000">
                <a:latin typeface="Calibri"/>
                <a:cs typeface="Calibri"/>
              </a:rPr>
              <a:t>Percentage of Selected</a:t>
            </a:r>
            <a:r>
              <a:rPr lang="en-US" sz="3000">
                <a:solidFill>
                  <a:srgbClr val="FF0000"/>
                </a:solidFill>
                <a:latin typeface="Calibri"/>
                <a:cs typeface="Calibri"/>
              </a:rPr>
              <a:t> </a:t>
            </a:r>
            <a:r>
              <a:rPr lang="en-US" sz="3000">
                <a:latin typeface="Calibri"/>
                <a:cs typeface="Calibri"/>
              </a:rPr>
              <a:t>Risk Factors Among Persons with TB by Origin of Birth,</a:t>
            </a:r>
            <a:r>
              <a:rPr lang="en-US" sz="3000" baseline="30000">
                <a:latin typeface="Calibri"/>
                <a:cs typeface="Calibri"/>
              </a:rPr>
              <a:t>*</a:t>
            </a:r>
            <a:r>
              <a:rPr lang="en-US" sz="3000">
                <a:latin typeface="Calibri"/>
                <a:cs typeface="Calibri"/>
              </a:rPr>
              <a:t> United States, 2021</a:t>
            </a:r>
          </a:p>
        </p:txBody>
      </p:sp>
      <p:graphicFrame>
        <p:nvGraphicFramePr>
          <p:cNvPr id="18" name="Chart 17">
            <a:extLst>
              <a:ext uri="{FF2B5EF4-FFF2-40B4-BE49-F238E27FC236}">
                <a16:creationId xmlns:a16="http://schemas.microsoft.com/office/drawing/2014/main" id="{4094D0C5-06AD-4589-A343-A3CD615C059A}"/>
              </a:ext>
            </a:extLst>
          </p:cNvPr>
          <p:cNvGraphicFramePr/>
          <p:nvPr>
            <p:extLst>
              <p:ext uri="{D42A27DB-BD31-4B8C-83A1-F6EECF244321}">
                <p14:modId xmlns:p14="http://schemas.microsoft.com/office/powerpoint/2010/main" val="2514120390"/>
              </p:ext>
            </p:extLst>
          </p:nvPr>
        </p:nvGraphicFramePr>
        <p:xfrm>
          <a:off x="609600" y="1100883"/>
          <a:ext cx="10972800" cy="5602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4E260D4-484A-48B8-8670-6730322220D2}"/>
              </a:ext>
            </a:extLst>
          </p:cNvPr>
          <p:cNvSpPr txBox="1">
            <a:spLocks/>
          </p:cNvSpPr>
          <p:nvPr/>
        </p:nvSpPr>
        <p:spPr>
          <a:xfrm>
            <a:off x="0" y="64610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07854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D9FF-D277-4F4B-BE9B-3E2FD3FDEE1C}"/>
              </a:ext>
            </a:extLst>
          </p:cNvPr>
          <p:cNvSpPr>
            <a:spLocks noGrp="1"/>
          </p:cNvSpPr>
          <p:nvPr>
            <p:ph type="title"/>
          </p:nvPr>
        </p:nvSpPr>
        <p:spPr>
          <a:xfrm>
            <a:off x="391160" y="164592"/>
            <a:ext cx="11409680" cy="969264"/>
          </a:xfrm>
        </p:spPr>
        <p:txBody>
          <a:bodyPr lIns="121920" tIns="60960" rIns="121920" bIns="60960" anchor="b" anchorCtr="0"/>
          <a:lstStyle/>
          <a:p>
            <a:pPr algn="ctr">
              <a:lnSpc>
                <a:spcPct val="100000"/>
              </a:lnSpc>
            </a:pPr>
            <a:r>
              <a:rPr lang="en-US" sz="3000">
                <a:latin typeface="Calibri"/>
                <a:cs typeface="Calibri"/>
              </a:rPr>
              <a:t>Percentage of Social</a:t>
            </a:r>
            <a:r>
              <a:rPr lang="en-US" sz="3000">
                <a:solidFill>
                  <a:srgbClr val="FF0000"/>
                </a:solidFill>
                <a:latin typeface="Calibri"/>
                <a:cs typeface="Calibri"/>
              </a:rPr>
              <a:t> </a:t>
            </a:r>
            <a:r>
              <a:rPr lang="en-US" sz="3000">
                <a:latin typeface="Calibri"/>
                <a:cs typeface="Calibri"/>
              </a:rPr>
              <a:t>and Behavioral Risk Factors Among Persons </a:t>
            </a:r>
            <a:br>
              <a:rPr lang="en-US" sz="3000">
                <a:latin typeface="Calibri"/>
                <a:cs typeface="Calibri"/>
              </a:rPr>
            </a:br>
            <a:r>
              <a:rPr lang="en-US" sz="3000"/>
              <a:t>Aged </a:t>
            </a:r>
            <a:r>
              <a:rPr lang="en-US" sz="3000">
                <a:latin typeface="Calibri"/>
                <a:cs typeface="Calibri"/>
              </a:rPr>
              <a:t>≥15 Years with TB, United States, 2021</a:t>
            </a:r>
          </a:p>
        </p:txBody>
      </p:sp>
      <p:graphicFrame>
        <p:nvGraphicFramePr>
          <p:cNvPr id="6" name="Chart 5">
            <a:extLst>
              <a:ext uri="{FF2B5EF4-FFF2-40B4-BE49-F238E27FC236}">
                <a16:creationId xmlns:a16="http://schemas.microsoft.com/office/drawing/2014/main" id="{FBD9CEB5-FA14-49A5-B870-2E6BACFC9A38}"/>
              </a:ext>
            </a:extLst>
          </p:cNvPr>
          <p:cNvGraphicFramePr/>
          <p:nvPr>
            <p:extLst>
              <p:ext uri="{D42A27DB-BD31-4B8C-83A1-F6EECF244321}">
                <p14:modId xmlns:p14="http://schemas.microsoft.com/office/powerpoint/2010/main" val="3382704010"/>
              </p:ext>
            </p:extLst>
          </p:nvPr>
        </p:nvGraphicFramePr>
        <p:xfrm>
          <a:off x="274320" y="1133856"/>
          <a:ext cx="11623040" cy="54495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97C2B549-85FA-4495-BFE2-4EBCC999F55B}"/>
              </a:ext>
            </a:extLst>
          </p:cNvPr>
          <p:cNvSpPr txBox="1">
            <a:spLocks/>
          </p:cNvSpPr>
          <p:nvPr/>
        </p:nvSpPr>
        <p:spPr>
          <a:xfrm>
            <a:off x="0" y="6315604"/>
            <a:ext cx="12192000" cy="54239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Within past 12 months prior to TB diagnosis</a:t>
            </a: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At the time of TB diagnosis</a:t>
            </a:r>
            <a:endParaRPr lang="en-US" sz="1200" baseline="3000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F8A3C8-6F7B-4D69-9D20-766F9A27CC15}"/>
              </a:ext>
            </a:extLst>
          </p:cNvPr>
          <p:cNvSpPr txBox="1"/>
          <p:nvPr/>
        </p:nvSpPr>
        <p:spPr>
          <a:xfrm>
            <a:off x="1876552" y="1493602"/>
            <a:ext cx="2171192" cy="400110"/>
          </a:xfrm>
          <a:prstGeom prst="rect">
            <a:avLst/>
          </a:prstGeom>
          <a:solidFill>
            <a:schemeClr val="bg2"/>
          </a:solidFill>
        </p:spPr>
        <p:txBody>
          <a:bodyPr wrap="square" rtlCol="0">
            <a:spAutoFit/>
          </a:bodyPr>
          <a:lstStyle/>
          <a:p>
            <a:pPr>
              <a:buFont typeface="Arial" pitchFamily="34" charset="0"/>
              <a:buNone/>
            </a:pPr>
            <a:r>
              <a:rPr lang="en-US" sz="2000">
                <a:solidFill>
                  <a:schemeClr val="accent4">
                    <a:lumMod val="50000"/>
                  </a:schemeClr>
                </a:solidFill>
                <a:latin typeface="Calibri" panose="020F0502020204030204" pitchFamily="34" charset="0"/>
              </a:rPr>
              <a:t>Excess alcohol use</a:t>
            </a:r>
            <a:r>
              <a:rPr lang="en-US" sz="2000" baseline="30000">
                <a:solidFill>
                  <a:schemeClr val="accent4">
                    <a:lumMod val="50000"/>
                  </a:schemeClr>
                </a:solidFill>
                <a:latin typeface="Calibri" panose="020F0502020204030204" pitchFamily="34" charset="0"/>
              </a:rPr>
              <a:t>*</a:t>
            </a:r>
            <a:endParaRPr lang="en-US" sz="2000">
              <a:solidFill>
                <a:schemeClr val="accent4">
                  <a:lumMod val="50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EDBFF6AD-262F-44F3-A31E-27D85D41E5DA}"/>
              </a:ext>
            </a:extLst>
          </p:cNvPr>
          <p:cNvSpPr txBox="1"/>
          <p:nvPr/>
        </p:nvSpPr>
        <p:spPr>
          <a:xfrm>
            <a:off x="1121664" y="2340946"/>
            <a:ext cx="2895600"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accent4">
                    <a:lumMod val="50000"/>
                  </a:schemeClr>
                </a:solidFill>
                <a:latin typeface="Calibri" panose="020F0502020204030204" pitchFamily="34" charset="0"/>
              </a:rPr>
              <a:t>Noninjecting drug use</a:t>
            </a:r>
            <a:r>
              <a:rPr lang="en-US" sz="2000" baseline="30000">
                <a:solidFill>
                  <a:schemeClr val="accent4">
                    <a:lumMod val="50000"/>
                  </a:schemeClr>
                </a:solidFill>
                <a:latin typeface="Calibri" panose="020F0502020204030204" pitchFamily="34" charset="0"/>
              </a:rPr>
              <a:t>*</a:t>
            </a:r>
            <a:endParaRPr lang="en-US" sz="2000">
              <a:solidFill>
                <a:schemeClr val="accent4">
                  <a:lumMod val="50000"/>
                </a:schemeClr>
              </a:solidFill>
              <a:latin typeface="Calibri" panose="020F0502020204030204" pitchFamily="34" charset="0"/>
            </a:endParaRPr>
          </a:p>
        </p:txBody>
      </p:sp>
      <p:sp>
        <p:nvSpPr>
          <p:cNvPr id="9" name="TextBox 8">
            <a:extLst>
              <a:ext uri="{FF2B5EF4-FFF2-40B4-BE49-F238E27FC236}">
                <a16:creationId xmlns:a16="http://schemas.microsoft.com/office/drawing/2014/main" id="{6707F87E-BCB2-4478-8FEB-3F5FFD665F99}"/>
              </a:ext>
            </a:extLst>
          </p:cNvPr>
          <p:cNvSpPr txBox="1"/>
          <p:nvPr/>
        </p:nvSpPr>
        <p:spPr>
          <a:xfrm>
            <a:off x="541528" y="3206578"/>
            <a:ext cx="3494024"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accent4">
                    <a:lumMod val="50000"/>
                  </a:schemeClr>
                </a:solidFill>
                <a:latin typeface="Calibri" panose="020F0502020204030204" pitchFamily="34" charset="0"/>
              </a:rPr>
              <a:t>Experiencing homelessness</a:t>
            </a:r>
            <a:r>
              <a:rPr lang="en-US" sz="2000" baseline="30000">
                <a:solidFill>
                  <a:schemeClr val="accent4">
                    <a:lumMod val="50000"/>
                  </a:schemeClr>
                </a:solidFill>
                <a:latin typeface="Calibri" panose="020F0502020204030204" pitchFamily="34" charset="0"/>
              </a:rPr>
              <a:t>*</a:t>
            </a:r>
            <a:endParaRPr lang="en-US" sz="2000">
              <a:solidFill>
                <a:schemeClr val="accent4">
                  <a:lumMod val="50000"/>
                </a:schemeClr>
              </a:solidFill>
              <a:latin typeface="Calibri" panose="020F0502020204030204" pitchFamily="34" charset="0"/>
            </a:endParaRPr>
          </a:p>
        </p:txBody>
      </p:sp>
      <p:sp>
        <p:nvSpPr>
          <p:cNvPr id="10" name="TextBox 9">
            <a:extLst>
              <a:ext uri="{FF2B5EF4-FFF2-40B4-BE49-F238E27FC236}">
                <a16:creationId xmlns:a16="http://schemas.microsoft.com/office/drawing/2014/main" id="{4FDE6582-1194-4F46-9C2A-267E27268B2E}"/>
              </a:ext>
            </a:extLst>
          </p:cNvPr>
          <p:cNvSpPr txBox="1"/>
          <p:nvPr/>
        </p:nvSpPr>
        <p:spPr>
          <a:xfrm>
            <a:off x="535432" y="4078306"/>
            <a:ext cx="3494024"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accent4">
                    <a:lumMod val="50000"/>
                  </a:schemeClr>
                </a:solidFill>
                <a:latin typeface="Calibri" panose="020F0502020204030204" pitchFamily="34" charset="0"/>
              </a:rPr>
              <a:t>Residing in correctional facility</a:t>
            </a:r>
            <a:r>
              <a:rPr lang="en-US" sz="2000" baseline="30000">
                <a:solidFill>
                  <a:schemeClr val="accent4">
                    <a:lumMod val="50000"/>
                  </a:schemeClr>
                </a:solidFill>
                <a:latin typeface="Segoe UI" panose="020B0502040204020203" pitchFamily="34" charset="0"/>
                <a:cs typeface="Segoe UI" panose="020B0502040204020203" pitchFamily="34" charset="0"/>
              </a:rPr>
              <a:t>†</a:t>
            </a:r>
            <a:endParaRPr lang="en-US" sz="2000" baseline="30000">
              <a:solidFill>
                <a:schemeClr val="accent4">
                  <a:lumMod val="50000"/>
                </a:schemeClr>
              </a:solidFill>
              <a:latin typeface="Calibri" panose="020F0502020204030204" pitchFamily="34" charset="0"/>
            </a:endParaRPr>
          </a:p>
        </p:txBody>
      </p:sp>
      <p:sp>
        <p:nvSpPr>
          <p:cNvPr id="11" name="TextBox 10">
            <a:extLst>
              <a:ext uri="{FF2B5EF4-FFF2-40B4-BE49-F238E27FC236}">
                <a16:creationId xmlns:a16="http://schemas.microsoft.com/office/drawing/2014/main" id="{59E12827-6CE3-4183-8F81-86C545BFC6B2}"/>
              </a:ext>
            </a:extLst>
          </p:cNvPr>
          <p:cNvSpPr txBox="1"/>
          <p:nvPr/>
        </p:nvSpPr>
        <p:spPr>
          <a:xfrm>
            <a:off x="249936" y="4937842"/>
            <a:ext cx="3749040"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accent4">
                    <a:lumMod val="50000"/>
                  </a:schemeClr>
                </a:solidFill>
                <a:latin typeface="Calibri" panose="020F0502020204030204" pitchFamily="34" charset="0"/>
              </a:rPr>
              <a:t>Residing in long-term care facility</a:t>
            </a:r>
            <a:r>
              <a:rPr lang="en-US" sz="2000" baseline="30000">
                <a:solidFill>
                  <a:schemeClr val="accent4">
                    <a:lumMod val="50000"/>
                  </a:schemeClr>
                </a:solidFill>
                <a:latin typeface="Segoe UI" panose="020B0502040204020203" pitchFamily="34" charset="0"/>
                <a:cs typeface="Segoe UI" panose="020B0502040204020203" pitchFamily="34" charset="0"/>
              </a:rPr>
              <a:t>†</a:t>
            </a:r>
            <a:endParaRPr lang="en-US" sz="2000" baseline="30000">
              <a:solidFill>
                <a:schemeClr val="accent4">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93E55F0B-FC09-4FCD-A8A1-7290BE703DFC}"/>
              </a:ext>
            </a:extLst>
          </p:cNvPr>
          <p:cNvSpPr txBox="1"/>
          <p:nvPr/>
        </p:nvSpPr>
        <p:spPr>
          <a:xfrm>
            <a:off x="1645920" y="5797378"/>
            <a:ext cx="2371344"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accent4">
                    <a:lumMod val="50000"/>
                  </a:schemeClr>
                </a:solidFill>
                <a:latin typeface="Calibri" panose="020F0502020204030204" pitchFamily="34" charset="0"/>
              </a:rPr>
              <a:t>Injecting drug use</a:t>
            </a:r>
            <a:r>
              <a:rPr lang="en-US" sz="2000" baseline="30000">
                <a:solidFill>
                  <a:schemeClr val="accent4">
                    <a:lumMod val="50000"/>
                  </a:schemeClr>
                </a:solidFill>
                <a:latin typeface="Calibri" panose="020F0502020204030204" pitchFamily="34" charset="0"/>
              </a:rPr>
              <a:t>*</a:t>
            </a:r>
          </a:p>
        </p:txBody>
      </p:sp>
    </p:spTree>
    <p:extLst>
      <p:ext uri="{BB962C8B-B14F-4D97-AF65-F5344CB8AC3E}">
        <p14:creationId xmlns:p14="http://schemas.microsoft.com/office/powerpoint/2010/main" val="8803454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64" y="6445486"/>
            <a:ext cx="11813920" cy="276999"/>
          </a:xfrm>
          <a:prstGeom prst="rect">
            <a:avLst/>
          </a:prstGeom>
        </p:spPr>
        <p:txBody>
          <a:bodyPr wrap="square">
            <a:spAutoFit/>
          </a:bodyPr>
          <a:lstStyle/>
          <a:p>
            <a:pPr lvl="0"/>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Correctional facilities include federal prisons, state prisons, local jails, juvenile correctional facilities, other correctional facilities, and unknown or missing types of correctional facility.</a:t>
            </a:r>
          </a:p>
        </p:txBody>
      </p:sp>
      <p:sp>
        <p:nvSpPr>
          <p:cNvPr id="13" name="Title 12"/>
          <p:cNvSpPr>
            <a:spLocks noGrp="1"/>
          </p:cNvSpPr>
          <p:nvPr>
            <p:ph type="title"/>
          </p:nvPr>
        </p:nvSpPr>
        <p:spPr>
          <a:xfrm>
            <a:off x="332072" y="114487"/>
            <a:ext cx="11527856" cy="969264"/>
          </a:xfrm>
        </p:spPr>
        <p:txBody>
          <a:bodyPr anchor="b">
            <a:noAutofit/>
          </a:bodyPr>
          <a:lstStyle/>
          <a:p>
            <a:pPr algn="ctr">
              <a:lnSpc>
                <a:spcPct val="100000"/>
              </a:lnSpc>
            </a:pPr>
            <a:r>
              <a:rPr lang="en-US" sz="3000"/>
              <a:t>Number and Percentage of </a:t>
            </a:r>
            <a:r>
              <a:rPr lang="en-US" sz="3000">
                <a:solidFill>
                  <a:schemeClr val="accent1"/>
                </a:solidFill>
              </a:rPr>
              <a:t>Correctional </a:t>
            </a:r>
            <a:r>
              <a:rPr lang="en-US" sz="3000"/>
              <a:t>Facility</a:t>
            </a:r>
            <a:r>
              <a:rPr lang="en-US" sz="3000" baseline="30000"/>
              <a:t>* </a:t>
            </a:r>
            <a:r>
              <a:rPr lang="en-US" sz="3000"/>
              <a:t>Residents Among Persons Aged ≥15 Years with TB, United States, 1993–2021</a:t>
            </a:r>
          </a:p>
        </p:txBody>
      </p:sp>
      <p:graphicFrame>
        <p:nvGraphicFramePr>
          <p:cNvPr id="7" name="Chart 6"/>
          <p:cNvGraphicFramePr/>
          <p:nvPr>
            <p:extLst>
              <p:ext uri="{D42A27DB-BD31-4B8C-83A1-F6EECF244321}">
                <p14:modId xmlns:p14="http://schemas.microsoft.com/office/powerpoint/2010/main" val="1891222714"/>
              </p:ext>
            </p:extLst>
          </p:nvPr>
        </p:nvGraphicFramePr>
        <p:xfrm>
          <a:off x="272716" y="1371599"/>
          <a:ext cx="11587212" cy="5143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46952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94767" y="164592"/>
            <a:ext cx="11202467" cy="969264"/>
          </a:xfrm>
        </p:spPr>
        <p:txBody>
          <a:bodyPr anchor="b">
            <a:noAutofit/>
          </a:bodyPr>
          <a:lstStyle/>
          <a:p>
            <a:pPr algn="ctr">
              <a:lnSpc>
                <a:spcPct val="100000"/>
              </a:lnSpc>
            </a:pPr>
            <a:r>
              <a:rPr lang="en-US" sz="3000"/>
              <a:t>TB Cases Among Correctional Facility</a:t>
            </a:r>
            <a:r>
              <a:rPr lang="en-US" sz="3000" baseline="30000"/>
              <a:t> </a:t>
            </a:r>
            <a:r>
              <a:rPr lang="en-US" sz="3000"/>
              <a:t>Residents Aged ≥15 Years </a:t>
            </a:r>
            <a:br>
              <a:rPr lang="en-US" sz="3000"/>
            </a:br>
            <a:r>
              <a:rPr lang="en-US" sz="3000"/>
              <a:t>by Type of Facility, United States, 1993–2021 </a:t>
            </a:r>
          </a:p>
        </p:txBody>
      </p:sp>
      <p:sp>
        <p:nvSpPr>
          <p:cNvPr id="5" name="Rectangle 4"/>
          <p:cNvSpPr/>
          <p:nvPr/>
        </p:nvSpPr>
        <p:spPr>
          <a:xfrm>
            <a:off x="107367" y="6228867"/>
            <a:ext cx="11704700" cy="461665"/>
          </a:xfrm>
          <a:prstGeom prst="rect">
            <a:avLst/>
          </a:prstGeom>
        </p:spPr>
        <p:txBody>
          <a:bodyPr wrap="square">
            <a:spAutoFit/>
          </a:bodyPr>
          <a:lstStyle/>
          <a:p>
            <a:pPr lvl="0"/>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Includes Immigration and Customs Enforcement (ICE) detention centers, Indian reservation facilities (e.g., tribal jails), military stockades and jails, federal park police facilities, police lockups (temporary holding facilities for persons who have not been formally charged in court), or other correctional facilities that are not included in the other specific choices</a:t>
            </a:r>
          </a:p>
        </p:txBody>
      </p:sp>
      <p:graphicFrame>
        <p:nvGraphicFramePr>
          <p:cNvPr id="4" name="Chart 3"/>
          <p:cNvGraphicFramePr/>
          <p:nvPr>
            <p:extLst>
              <p:ext uri="{D42A27DB-BD31-4B8C-83A1-F6EECF244321}">
                <p14:modId xmlns:p14="http://schemas.microsoft.com/office/powerpoint/2010/main" val="2977005350"/>
              </p:ext>
            </p:extLst>
          </p:nvPr>
        </p:nvGraphicFramePr>
        <p:xfrm>
          <a:off x="207818" y="767644"/>
          <a:ext cx="11704700" cy="5581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BF96FF8-93AB-42D7-808B-CB5F020251DC}"/>
              </a:ext>
            </a:extLst>
          </p:cNvPr>
          <p:cNvSpPr txBox="1"/>
          <p:nvPr/>
        </p:nvSpPr>
        <p:spPr>
          <a:xfrm>
            <a:off x="8873066" y="3070957"/>
            <a:ext cx="914401" cy="276999"/>
          </a:xfrm>
          <a:prstGeom prst="rect">
            <a:avLst/>
          </a:prstGeom>
          <a:solidFill>
            <a:schemeClr val="bg2"/>
          </a:solidFill>
        </p:spPr>
        <p:txBody>
          <a:bodyPr wrap="square" lIns="0" tIns="0" rIns="0" bIns="0" rtlCol="0">
            <a:spAutoFit/>
          </a:bodyPr>
          <a:lstStyle/>
          <a:p>
            <a:pPr>
              <a:buFont typeface="Arial" pitchFamily="34" charset="0"/>
              <a:buNone/>
            </a:pPr>
            <a:r>
              <a:rPr lang="en-US">
                <a:latin typeface="Calibri" panose="020F0502020204030204" pitchFamily="34" charset="0"/>
              </a:rPr>
              <a:t>Other</a:t>
            </a:r>
            <a:r>
              <a:rPr lang="en-US" baseline="30000">
                <a:latin typeface="Calibri" panose="020F0502020204030204" pitchFamily="34" charset="0"/>
              </a:rPr>
              <a:t>*</a:t>
            </a:r>
            <a:endParaRPr lang="en-US">
              <a:latin typeface="Calibri" panose="020F0502020204030204" pitchFamily="34" charset="0"/>
            </a:endParaRPr>
          </a:p>
        </p:txBody>
      </p:sp>
    </p:spTree>
    <p:extLst>
      <p:ext uri="{BB962C8B-B14F-4D97-AF65-F5344CB8AC3E}">
        <p14:creationId xmlns:p14="http://schemas.microsoft.com/office/powerpoint/2010/main" val="66206470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CAED408F-039B-EDC5-7C9F-21986CF24DA9}"/>
              </a:ext>
            </a:extLst>
          </p:cNvPr>
          <p:cNvPicPr>
            <a:picLocks noChangeAspect="1"/>
          </p:cNvPicPr>
          <p:nvPr/>
        </p:nvPicPr>
        <p:blipFill>
          <a:blip r:embed="rId3"/>
          <a:stretch>
            <a:fillRect/>
          </a:stretch>
        </p:blipFill>
        <p:spPr>
          <a:xfrm>
            <a:off x="6745356" y="4249566"/>
            <a:ext cx="3604591" cy="2269389"/>
          </a:xfrm>
          <a:prstGeom prst="rect">
            <a:avLst/>
          </a:prstGeom>
        </p:spPr>
      </p:pic>
      <p:pic>
        <p:nvPicPr>
          <p:cNvPr id="3" name="Picture 7">
            <a:extLst>
              <a:ext uri="{FF2B5EF4-FFF2-40B4-BE49-F238E27FC236}">
                <a16:creationId xmlns:a16="http://schemas.microsoft.com/office/drawing/2014/main" id="{75216BCD-B2AC-5B28-8337-A6EDB669A13A}"/>
              </a:ext>
            </a:extLst>
          </p:cNvPr>
          <p:cNvPicPr>
            <a:picLocks noChangeAspect="1"/>
          </p:cNvPicPr>
          <p:nvPr/>
        </p:nvPicPr>
        <p:blipFill>
          <a:blip r:embed="rId4"/>
          <a:stretch>
            <a:fillRect/>
          </a:stretch>
        </p:blipFill>
        <p:spPr>
          <a:xfrm>
            <a:off x="6745356" y="1448110"/>
            <a:ext cx="3604592" cy="2269063"/>
          </a:xfrm>
          <a:prstGeom prst="rect">
            <a:avLst/>
          </a:prstGeom>
        </p:spPr>
      </p:pic>
      <p:pic>
        <p:nvPicPr>
          <p:cNvPr id="16" name="Picture 25">
            <a:extLst>
              <a:ext uri="{FF2B5EF4-FFF2-40B4-BE49-F238E27FC236}">
                <a16:creationId xmlns:a16="http://schemas.microsoft.com/office/drawing/2014/main" id="{9E2960E4-E29F-FE85-6754-F3A4F714BF63}"/>
              </a:ext>
            </a:extLst>
          </p:cNvPr>
          <p:cNvPicPr>
            <a:picLocks noChangeAspect="1"/>
          </p:cNvPicPr>
          <p:nvPr/>
        </p:nvPicPr>
        <p:blipFill>
          <a:blip r:embed="rId5"/>
          <a:stretch>
            <a:fillRect/>
          </a:stretch>
        </p:blipFill>
        <p:spPr>
          <a:xfrm>
            <a:off x="1157357" y="1407859"/>
            <a:ext cx="3604591" cy="2360611"/>
          </a:xfrm>
          <a:prstGeom prst="rect">
            <a:avLst/>
          </a:prstGeom>
        </p:spPr>
      </p:pic>
      <p:pic>
        <p:nvPicPr>
          <p:cNvPr id="34" name="Picture 38">
            <a:extLst>
              <a:ext uri="{FF2B5EF4-FFF2-40B4-BE49-F238E27FC236}">
                <a16:creationId xmlns:a16="http://schemas.microsoft.com/office/drawing/2014/main" id="{CF67ECFB-3A07-4DD6-6C61-EBDCE615AD4C}"/>
              </a:ext>
            </a:extLst>
          </p:cNvPr>
          <p:cNvPicPr>
            <a:picLocks noChangeAspect="1"/>
          </p:cNvPicPr>
          <p:nvPr/>
        </p:nvPicPr>
        <p:blipFill>
          <a:blip r:embed="rId6"/>
          <a:stretch>
            <a:fillRect/>
          </a:stretch>
        </p:blipFill>
        <p:spPr>
          <a:xfrm>
            <a:off x="1046922" y="4220579"/>
            <a:ext cx="3726069" cy="2337279"/>
          </a:xfrm>
          <a:prstGeom prst="rect">
            <a:avLst/>
          </a:prstGeom>
        </p:spPr>
      </p:pic>
      <p:grpSp>
        <p:nvGrpSpPr>
          <p:cNvPr id="9" name="Group 8">
            <a:extLst>
              <a:ext uri="{FF2B5EF4-FFF2-40B4-BE49-F238E27FC236}">
                <a16:creationId xmlns:a16="http://schemas.microsoft.com/office/drawing/2014/main" id="{17D8EE25-46C3-4F2C-9ADD-B9EAC33A6490}"/>
              </a:ext>
            </a:extLst>
          </p:cNvPr>
          <p:cNvGrpSpPr/>
          <p:nvPr/>
        </p:nvGrpSpPr>
        <p:grpSpPr>
          <a:xfrm>
            <a:off x="1075320" y="6115925"/>
            <a:ext cx="1163014" cy="580376"/>
            <a:chOff x="1470626" y="6028229"/>
            <a:chExt cx="1100576" cy="621364"/>
          </a:xfrm>
        </p:grpSpPr>
        <p:pic>
          <p:nvPicPr>
            <p:cNvPr id="40" name="Picture 39">
              <a:extLst>
                <a:ext uri="{FF2B5EF4-FFF2-40B4-BE49-F238E27FC236}">
                  <a16:creationId xmlns:a16="http://schemas.microsoft.com/office/drawing/2014/main" id="{669EEB12-7697-4B8A-9736-7A06ADF6BB8F}"/>
                </a:ext>
              </a:extLst>
            </p:cNvPr>
            <p:cNvPicPr>
              <a:picLocks/>
            </p:cNvPicPr>
            <p:nvPr/>
          </p:nvPicPr>
          <p:blipFill>
            <a:blip r:embed="rId7"/>
            <a:stretch>
              <a:fillRect/>
            </a:stretch>
          </p:blipFill>
          <p:spPr>
            <a:xfrm>
              <a:off x="2040793" y="6181750"/>
              <a:ext cx="530409" cy="365760"/>
            </a:xfrm>
            <a:prstGeom prst="rect">
              <a:avLst/>
            </a:prstGeom>
          </p:spPr>
        </p:pic>
        <p:pic>
          <p:nvPicPr>
            <p:cNvPr id="38" name="Picture 37">
              <a:extLst>
                <a:ext uri="{FF2B5EF4-FFF2-40B4-BE49-F238E27FC236}">
                  <a16:creationId xmlns:a16="http://schemas.microsoft.com/office/drawing/2014/main" id="{BC94B017-D689-44FD-959D-51DBC09FC2D3}"/>
                </a:ext>
              </a:extLst>
            </p:cNvPr>
            <p:cNvPicPr>
              <a:picLocks/>
            </p:cNvPicPr>
            <p:nvPr/>
          </p:nvPicPr>
          <p:blipFill>
            <a:blip r:embed="rId8"/>
            <a:stretch>
              <a:fillRect/>
            </a:stretch>
          </p:blipFill>
          <p:spPr>
            <a:xfrm>
              <a:off x="1470626" y="6028229"/>
              <a:ext cx="553154" cy="621364"/>
            </a:xfrm>
            <a:prstGeom prst="rect">
              <a:avLst/>
            </a:prstGeom>
          </p:spPr>
        </p:pic>
      </p:grpSp>
      <p:sp>
        <p:nvSpPr>
          <p:cNvPr id="2" name="Title 1">
            <a:extLst>
              <a:ext uri="{FF2B5EF4-FFF2-40B4-BE49-F238E27FC236}">
                <a16:creationId xmlns:a16="http://schemas.microsoft.com/office/drawing/2014/main" id="{F38F13F7-41B2-4CA8-A770-E5A9D66E11E0}"/>
              </a:ext>
            </a:extLst>
          </p:cNvPr>
          <p:cNvSpPr>
            <a:spLocks noGrp="1"/>
          </p:cNvSpPr>
          <p:nvPr>
            <p:ph type="title"/>
          </p:nvPr>
        </p:nvSpPr>
        <p:spPr>
          <a:xfrm>
            <a:off x="46892" y="164592"/>
            <a:ext cx="12098216" cy="957198"/>
          </a:xfrm>
        </p:spPr>
        <p:txBody>
          <a:bodyPr/>
          <a:lstStyle/>
          <a:p>
            <a:pPr algn="ctr">
              <a:lnSpc>
                <a:spcPct val="100000"/>
              </a:lnSpc>
            </a:pPr>
            <a:r>
              <a:rPr lang="en-US" sz="3000"/>
              <a:t>TB Cases Among Correctional Facility</a:t>
            </a:r>
            <a:r>
              <a:rPr lang="en-US" sz="3000" baseline="30000"/>
              <a:t> </a:t>
            </a:r>
            <a:r>
              <a:rPr lang="en-US" sz="3000"/>
              <a:t>Residents Aged ≥15 Years </a:t>
            </a:r>
            <a:br>
              <a:rPr lang="en-US" sz="3000"/>
            </a:br>
            <a:r>
              <a:rPr lang="en-US" sz="3000"/>
              <a:t>by Type of Facility, United States, 2021 </a:t>
            </a:r>
          </a:p>
        </p:txBody>
      </p:sp>
      <p:pic>
        <p:nvPicPr>
          <p:cNvPr id="5" name="Picture 4">
            <a:extLst>
              <a:ext uri="{FF2B5EF4-FFF2-40B4-BE49-F238E27FC236}">
                <a16:creationId xmlns:a16="http://schemas.microsoft.com/office/drawing/2014/main" id="{4E205BA8-E1CB-4D42-82B0-D9C337A0765F}"/>
              </a:ext>
            </a:extLst>
          </p:cNvPr>
          <p:cNvPicPr>
            <a:picLocks noChangeAspect="1"/>
          </p:cNvPicPr>
          <p:nvPr/>
        </p:nvPicPr>
        <p:blipFill>
          <a:blip r:embed="rId9"/>
          <a:stretch>
            <a:fillRect/>
          </a:stretch>
        </p:blipFill>
        <p:spPr>
          <a:xfrm>
            <a:off x="10591356" y="2287030"/>
            <a:ext cx="511018" cy="1173977"/>
          </a:xfrm>
          <a:prstGeom prst="rect">
            <a:avLst/>
          </a:prstGeom>
        </p:spPr>
      </p:pic>
      <p:sp>
        <p:nvSpPr>
          <p:cNvPr id="20" name="TextBox 19">
            <a:extLst>
              <a:ext uri="{FF2B5EF4-FFF2-40B4-BE49-F238E27FC236}">
                <a16:creationId xmlns:a16="http://schemas.microsoft.com/office/drawing/2014/main" id="{40DC32CC-F03C-4E56-A6C6-226FAD77E0CB}"/>
              </a:ext>
            </a:extLst>
          </p:cNvPr>
          <p:cNvSpPr txBox="1"/>
          <p:nvPr/>
        </p:nvSpPr>
        <p:spPr>
          <a:xfrm>
            <a:off x="7772814" y="1148005"/>
            <a:ext cx="1769010" cy="400110"/>
          </a:xfrm>
          <a:prstGeom prst="rect">
            <a:avLst/>
          </a:prstGeom>
        </p:spPr>
        <p:txBody>
          <a:bodyPr wrap="non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Federal Prisons</a:t>
            </a:r>
          </a:p>
        </p:txBody>
      </p:sp>
      <p:sp>
        <p:nvSpPr>
          <p:cNvPr id="15" name="TextBox 14">
            <a:extLst>
              <a:ext uri="{FF2B5EF4-FFF2-40B4-BE49-F238E27FC236}">
                <a16:creationId xmlns:a16="http://schemas.microsoft.com/office/drawing/2014/main" id="{1E84839A-2563-40FF-9BC7-C885ECC1B9BB}"/>
              </a:ext>
            </a:extLst>
          </p:cNvPr>
          <p:cNvSpPr txBox="1"/>
          <p:nvPr/>
        </p:nvSpPr>
        <p:spPr>
          <a:xfrm>
            <a:off x="4577716" y="1820220"/>
            <a:ext cx="917239" cy="584775"/>
          </a:xfrm>
          <a:prstGeom prst="rect">
            <a:avLst/>
          </a:prstGeom>
        </p:spPr>
        <p:txBody>
          <a:bodyPr wrap="none" rtlCol="0">
            <a:spAutoFit/>
          </a:bodyPr>
          <a:lstStyle/>
          <a:p>
            <a:pPr>
              <a:buFont typeface="Arial" pitchFamily="34" charset="0"/>
              <a:buNone/>
            </a:pPr>
            <a:r>
              <a:rPr lang="en-US" sz="1600">
                <a:solidFill>
                  <a:schemeClr val="tx1">
                    <a:lumMod val="85000"/>
                    <a:lumOff val="15000"/>
                  </a:schemeClr>
                </a:solidFill>
                <a:latin typeface="Calibri" panose="020F0502020204030204" pitchFamily="34" charset="0"/>
              </a:rPr>
              <a:t>Number </a:t>
            </a:r>
          </a:p>
          <a:p>
            <a:pPr>
              <a:buFont typeface="Arial" pitchFamily="34" charset="0"/>
              <a:buNone/>
            </a:pPr>
            <a:r>
              <a:rPr lang="en-US" sz="1600">
                <a:solidFill>
                  <a:schemeClr val="tx1">
                    <a:lumMod val="85000"/>
                    <a:lumOff val="15000"/>
                  </a:schemeClr>
                </a:solidFill>
                <a:latin typeface="Calibri" panose="020F0502020204030204" pitchFamily="34" charset="0"/>
              </a:rPr>
              <a:t>of cases</a:t>
            </a:r>
          </a:p>
        </p:txBody>
      </p:sp>
      <p:sp>
        <p:nvSpPr>
          <p:cNvPr id="17" name="TextBox 16">
            <a:extLst>
              <a:ext uri="{FF2B5EF4-FFF2-40B4-BE49-F238E27FC236}">
                <a16:creationId xmlns:a16="http://schemas.microsoft.com/office/drawing/2014/main" id="{CEB2980B-09E0-4E73-B0BE-DDCE8921048A}"/>
              </a:ext>
            </a:extLst>
          </p:cNvPr>
          <p:cNvSpPr txBox="1"/>
          <p:nvPr/>
        </p:nvSpPr>
        <p:spPr>
          <a:xfrm>
            <a:off x="2003751" y="1143015"/>
            <a:ext cx="1530932" cy="400109"/>
          </a:xfrm>
          <a:prstGeom prst="rect">
            <a:avLst/>
          </a:prstGeom>
        </p:spPr>
        <p:txBody>
          <a:bodyPr wrap="non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State Prisons</a:t>
            </a:r>
          </a:p>
        </p:txBody>
      </p:sp>
      <p:pic>
        <p:nvPicPr>
          <p:cNvPr id="13" name="Picture 12">
            <a:extLst>
              <a:ext uri="{FF2B5EF4-FFF2-40B4-BE49-F238E27FC236}">
                <a16:creationId xmlns:a16="http://schemas.microsoft.com/office/drawing/2014/main" id="{DBDA0125-E896-4C89-8E26-EAF65C62CABD}"/>
              </a:ext>
            </a:extLst>
          </p:cNvPr>
          <p:cNvPicPr>
            <a:picLocks noChangeAspect="1"/>
          </p:cNvPicPr>
          <p:nvPr/>
        </p:nvPicPr>
        <p:blipFill rotWithShape="1">
          <a:blip r:embed="rId10"/>
          <a:srcRect t="24590" r="36671"/>
          <a:stretch/>
        </p:blipFill>
        <p:spPr>
          <a:xfrm>
            <a:off x="4778531" y="2371309"/>
            <a:ext cx="732650" cy="1098474"/>
          </a:xfrm>
          <a:prstGeom prst="rect">
            <a:avLst/>
          </a:prstGeom>
        </p:spPr>
      </p:pic>
      <p:sp>
        <p:nvSpPr>
          <p:cNvPr id="41" name="TextBox 40">
            <a:extLst>
              <a:ext uri="{FF2B5EF4-FFF2-40B4-BE49-F238E27FC236}">
                <a16:creationId xmlns:a16="http://schemas.microsoft.com/office/drawing/2014/main" id="{B88F677A-BF54-449A-A3EB-582F1B3B4C8E}"/>
              </a:ext>
            </a:extLst>
          </p:cNvPr>
          <p:cNvSpPr txBox="1"/>
          <p:nvPr/>
        </p:nvSpPr>
        <p:spPr>
          <a:xfrm>
            <a:off x="2137808" y="3942374"/>
            <a:ext cx="1256562" cy="400110"/>
          </a:xfrm>
          <a:prstGeom prst="rect">
            <a:avLst/>
          </a:prstGeom>
        </p:spPr>
        <p:txBody>
          <a:bodyPr wrap="non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Local Jails </a:t>
            </a:r>
          </a:p>
        </p:txBody>
      </p:sp>
      <p:pic>
        <p:nvPicPr>
          <p:cNvPr id="37" name="Picture 36">
            <a:extLst>
              <a:ext uri="{FF2B5EF4-FFF2-40B4-BE49-F238E27FC236}">
                <a16:creationId xmlns:a16="http://schemas.microsoft.com/office/drawing/2014/main" id="{4D89A6FE-E79F-423A-8B76-EF223E7EFA22}"/>
              </a:ext>
            </a:extLst>
          </p:cNvPr>
          <p:cNvPicPr>
            <a:picLocks/>
          </p:cNvPicPr>
          <p:nvPr/>
        </p:nvPicPr>
        <p:blipFill rotWithShape="1">
          <a:blip r:embed="rId11"/>
          <a:srcRect t="17941"/>
          <a:stretch/>
        </p:blipFill>
        <p:spPr>
          <a:xfrm>
            <a:off x="4680951" y="5302038"/>
            <a:ext cx="983024" cy="1077980"/>
          </a:xfrm>
          <a:prstGeom prst="rect">
            <a:avLst/>
          </a:prstGeom>
        </p:spPr>
      </p:pic>
      <p:sp>
        <p:nvSpPr>
          <p:cNvPr id="32" name="TextBox 31">
            <a:extLst>
              <a:ext uri="{FF2B5EF4-FFF2-40B4-BE49-F238E27FC236}">
                <a16:creationId xmlns:a16="http://schemas.microsoft.com/office/drawing/2014/main" id="{B7A7CFF2-6929-4A96-9324-BC5588CAE324}"/>
              </a:ext>
            </a:extLst>
          </p:cNvPr>
          <p:cNvSpPr txBox="1"/>
          <p:nvPr/>
        </p:nvSpPr>
        <p:spPr>
          <a:xfrm>
            <a:off x="7677163" y="3942374"/>
            <a:ext cx="1748748" cy="400110"/>
          </a:xfrm>
          <a:prstGeom prst="rect">
            <a:avLst/>
          </a:prstGeom>
        </p:spPr>
        <p:txBody>
          <a:bodyPr wrap="non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Other Facilities</a:t>
            </a:r>
          </a:p>
        </p:txBody>
      </p:sp>
      <p:pic>
        <p:nvPicPr>
          <p:cNvPr id="27" name="Picture 26">
            <a:extLst>
              <a:ext uri="{FF2B5EF4-FFF2-40B4-BE49-F238E27FC236}">
                <a16:creationId xmlns:a16="http://schemas.microsoft.com/office/drawing/2014/main" id="{57BF3C3A-857A-4BF9-8911-37547559623E}"/>
              </a:ext>
            </a:extLst>
          </p:cNvPr>
          <p:cNvPicPr>
            <a:picLocks noChangeAspect="1"/>
          </p:cNvPicPr>
          <p:nvPr/>
        </p:nvPicPr>
        <p:blipFill>
          <a:blip r:embed="rId12"/>
          <a:stretch>
            <a:fillRect/>
          </a:stretch>
        </p:blipFill>
        <p:spPr>
          <a:xfrm>
            <a:off x="10653702" y="5302162"/>
            <a:ext cx="457960" cy="1005840"/>
          </a:xfrm>
          <a:prstGeom prst="rect">
            <a:avLst/>
          </a:prstGeom>
        </p:spPr>
      </p:pic>
      <p:sp>
        <p:nvSpPr>
          <p:cNvPr id="36" name="TextBox 35">
            <a:extLst>
              <a:ext uri="{FF2B5EF4-FFF2-40B4-BE49-F238E27FC236}">
                <a16:creationId xmlns:a16="http://schemas.microsoft.com/office/drawing/2014/main" id="{FE2B3569-DA68-406D-964C-FF624FC31FEC}"/>
              </a:ext>
            </a:extLst>
          </p:cNvPr>
          <p:cNvSpPr txBox="1"/>
          <p:nvPr/>
        </p:nvSpPr>
        <p:spPr>
          <a:xfrm>
            <a:off x="10341208" y="1820219"/>
            <a:ext cx="917239" cy="584775"/>
          </a:xfrm>
          <a:prstGeom prst="rect">
            <a:avLst/>
          </a:prstGeom>
        </p:spPr>
        <p:txBody>
          <a:bodyPr wrap="none" rtlCol="0">
            <a:spAutoFit/>
          </a:bodyPr>
          <a:lstStyle/>
          <a:p>
            <a:pPr>
              <a:buFont typeface="Arial" pitchFamily="34" charset="0"/>
              <a:buNone/>
            </a:pPr>
            <a:r>
              <a:rPr lang="en-US" sz="1600">
                <a:solidFill>
                  <a:schemeClr val="tx1">
                    <a:lumMod val="85000"/>
                    <a:lumOff val="15000"/>
                  </a:schemeClr>
                </a:solidFill>
                <a:latin typeface="Calibri" panose="020F0502020204030204" pitchFamily="34" charset="0"/>
              </a:rPr>
              <a:t>Number </a:t>
            </a:r>
          </a:p>
          <a:p>
            <a:pPr>
              <a:buFont typeface="Arial" pitchFamily="34" charset="0"/>
              <a:buNone/>
            </a:pPr>
            <a:r>
              <a:rPr lang="en-US" sz="1600">
                <a:solidFill>
                  <a:schemeClr val="tx1">
                    <a:lumMod val="85000"/>
                    <a:lumOff val="15000"/>
                  </a:schemeClr>
                </a:solidFill>
                <a:latin typeface="Calibri" panose="020F0502020204030204" pitchFamily="34" charset="0"/>
              </a:rPr>
              <a:t>of cases</a:t>
            </a:r>
          </a:p>
        </p:txBody>
      </p:sp>
      <p:sp>
        <p:nvSpPr>
          <p:cNvPr id="42" name="TextBox 41">
            <a:extLst>
              <a:ext uri="{FF2B5EF4-FFF2-40B4-BE49-F238E27FC236}">
                <a16:creationId xmlns:a16="http://schemas.microsoft.com/office/drawing/2014/main" id="{E1F93E3D-8EC0-4A6F-AE8D-3D77734A6FFA}"/>
              </a:ext>
            </a:extLst>
          </p:cNvPr>
          <p:cNvSpPr txBox="1"/>
          <p:nvPr/>
        </p:nvSpPr>
        <p:spPr>
          <a:xfrm>
            <a:off x="4574904" y="4758827"/>
            <a:ext cx="917239" cy="584775"/>
          </a:xfrm>
          <a:prstGeom prst="rect">
            <a:avLst/>
          </a:prstGeom>
        </p:spPr>
        <p:txBody>
          <a:bodyPr wrap="none" rtlCol="0">
            <a:spAutoFit/>
          </a:bodyPr>
          <a:lstStyle/>
          <a:p>
            <a:pPr>
              <a:buFont typeface="Arial" pitchFamily="34" charset="0"/>
              <a:buNone/>
            </a:pPr>
            <a:r>
              <a:rPr lang="en-US" sz="1600">
                <a:solidFill>
                  <a:schemeClr val="tx1">
                    <a:lumMod val="85000"/>
                    <a:lumOff val="15000"/>
                  </a:schemeClr>
                </a:solidFill>
                <a:latin typeface="Calibri" panose="020F0502020204030204" pitchFamily="34" charset="0"/>
              </a:rPr>
              <a:t>Number </a:t>
            </a:r>
          </a:p>
          <a:p>
            <a:pPr>
              <a:buFont typeface="Arial" pitchFamily="34" charset="0"/>
              <a:buNone/>
            </a:pPr>
            <a:r>
              <a:rPr lang="en-US" sz="1600">
                <a:solidFill>
                  <a:schemeClr val="tx1">
                    <a:lumMod val="85000"/>
                    <a:lumOff val="15000"/>
                  </a:schemeClr>
                </a:solidFill>
                <a:latin typeface="Calibri" panose="020F0502020204030204" pitchFamily="34" charset="0"/>
              </a:rPr>
              <a:t>of cases</a:t>
            </a:r>
          </a:p>
        </p:txBody>
      </p:sp>
      <p:sp>
        <p:nvSpPr>
          <p:cNvPr id="43" name="TextBox 42">
            <a:extLst>
              <a:ext uri="{FF2B5EF4-FFF2-40B4-BE49-F238E27FC236}">
                <a16:creationId xmlns:a16="http://schemas.microsoft.com/office/drawing/2014/main" id="{18B0D9B7-A9D4-4945-B49C-AB1E5DC48C91}"/>
              </a:ext>
            </a:extLst>
          </p:cNvPr>
          <p:cNvSpPr txBox="1"/>
          <p:nvPr/>
        </p:nvSpPr>
        <p:spPr>
          <a:xfrm>
            <a:off x="10341207" y="4808008"/>
            <a:ext cx="917239" cy="584775"/>
          </a:xfrm>
          <a:prstGeom prst="rect">
            <a:avLst/>
          </a:prstGeom>
        </p:spPr>
        <p:txBody>
          <a:bodyPr wrap="none" rtlCol="0">
            <a:spAutoFit/>
          </a:bodyPr>
          <a:lstStyle/>
          <a:p>
            <a:pPr>
              <a:buFont typeface="Arial" pitchFamily="34" charset="0"/>
              <a:buNone/>
            </a:pPr>
            <a:r>
              <a:rPr lang="en-US" sz="1600">
                <a:solidFill>
                  <a:schemeClr val="tx1">
                    <a:lumMod val="85000"/>
                    <a:lumOff val="15000"/>
                  </a:schemeClr>
                </a:solidFill>
                <a:latin typeface="Calibri" panose="020F0502020204030204" pitchFamily="34" charset="0"/>
              </a:rPr>
              <a:t>Number </a:t>
            </a:r>
          </a:p>
          <a:p>
            <a:pPr>
              <a:buFont typeface="Arial" pitchFamily="34" charset="0"/>
              <a:buNone/>
            </a:pPr>
            <a:r>
              <a:rPr lang="en-US" sz="1600">
                <a:solidFill>
                  <a:schemeClr val="tx1">
                    <a:lumMod val="85000"/>
                    <a:lumOff val="15000"/>
                  </a:schemeClr>
                </a:solidFill>
                <a:latin typeface="Calibri" panose="020F0502020204030204" pitchFamily="34" charset="0"/>
              </a:rPr>
              <a:t>of cases</a:t>
            </a:r>
          </a:p>
        </p:txBody>
      </p:sp>
      <p:sp>
        <p:nvSpPr>
          <p:cNvPr id="12" name="TextBox 11">
            <a:extLst>
              <a:ext uri="{FF2B5EF4-FFF2-40B4-BE49-F238E27FC236}">
                <a16:creationId xmlns:a16="http://schemas.microsoft.com/office/drawing/2014/main" id="{13C74563-6532-F1BF-1E35-FB37B308DD02}"/>
              </a:ext>
            </a:extLst>
          </p:cNvPr>
          <p:cNvSpPr txBox="1"/>
          <p:nvPr/>
        </p:nvSpPr>
        <p:spPr>
          <a:xfrm>
            <a:off x="5208336" y="2345736"/>
            <a:ext cx="36740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28</a:t>
            </a:r>
            <a:endParaRPr lang="en-US" sz="1400">
              <a:solidFill>
                <a:schemeClr val="tx1">
                  <a:lumMod val="85000"/>
                  <a:lumOff val="15000"/>
                </a:schemeClr>
              </a:solidFill>
            </a:endParaRPr>
          </a:p>
        </p:txBody>
      </p:sp>
      <p:sp>
        <p:nvSpPr>
          <p:cNvPr id="19" name="TextBox 18">
            <a:extLst>
              <a:ext uri="{FF2B5EF4-FFF2-40B4-BE49-F238E27FC236}">
                <a16:creationId xmlns:a16="http://schemas.microsoft.com/office/drawing/2014/main" id="{8D32CECD-54C1-1F46-683D-9A0779B5B5A4}"/>
              </a:ext>
            </a:extLst>
          </p:cNvPr>
          <p:cNvSpPr txBox="1"/>
          <p:nvPr/>
        </p:nvSpPr>
        <p:spPr>
          <a:xfrm>
            <a:off x="5234611" y="3125253"/>
            <a:ext cx="27603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1</a:t>
            </a:r>
          </a:p>
        </p:txBody>
      </p:sp>
      <p:sp>
        <p:nvSpPr>
          <p:cNvPr id="7" name="TextBox 6">
            <a:extLst>
              <a:ext uri="{FF2B5EF4-FFF2-40B4-BE49-F238E27FC236}">
                <a16:creationId xmlns:a16="http://schemas.microsoft.com/office/drawing/2014/main" id="{3054F461-891F-6714-0F24-C5C562123D6D}"/>
              </a:ext>
            </a:extLst>
          </p:cNvPr>
          <p:cNvSpPr txBox="1"/>
          <p:nvPr/>
        </p:nvSpPr>
        <p:spPr>
          <a:xfrm>
            <a:off x="5208336" y="5391971"/>
            <a:ext cx="36740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15</a:t>
            </a:r>
          </a:p>
        </p:txBody>
      </p:sp>
      <p:sp>
        <p:nvSpPr>
          <p:cNvPr id="10" name="TextBox 9">
            <a:extLst>
              <a:ext uri="{FF2B5EF4-FFF2-40B4-BE49-F238E27FC236}">
                <a16:creationId xmlns:a16="http://schemas.microsoft.com/office/drawing/2014/main" id="{01AD4CDF-4CD1-C287-A952-B9E2B8CABE6A}"/>
              </a:ext>
            </a:extLst>
          </p:cNvPr>
          <p:cNvSpPr txBox="1"/>
          <p:nvPr/>
        </p:nvSpPr>
        <p:spPr>
          <a:xfrm>
            <a:off x="5253829" y="6006120"/>
            <a:ext cx="27603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1</a:t>
            </a:r>
          </a:p>
        </p:txBody>
      </p:sp>
      <p:sp>
        <p:nvSpPr>
          <p:cNvPr id="18" name="TextBox 17">
            <a:extLst>
              <a:ext uri="{FF2B5EF4-FFF2-40B4-BE49-F238E27FC236}">
                <a16:creationId xmlns:a16="http://schemas.microsoft.com/office/drawing/2014/main" id="{88DF950F-BD8C-DAEA-7F7F-DAE804E6AFCA}"/>
              </a:ext>
            </a:extLst>
          </p:cNvPr>
          <p:cNvSpPr txBox="1"/>
          <p:nvPr/>
        </p:nvSpPr>
        <p:spPr>
          <a:xfrm>
            <a:off x="10963142" y="2357108"/>
            <a:ext cx="27603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6</a:t>
            </a:r>
          </a:p>
        </p:txBody>
      </p:sp>
      <p:sp>
        <p:nvSpPr>
          <p:cNvPr id="23" name="TextBox 22">
            <a:extLst>
              <a:ext uri="{FF2B5EF4-FFF2-40B4-BE49-F238E27FC236}">
                <a16:creationId xmlns:a16="http://schemas.microsoft.com/office/drawing/2014/main" id="{F4403273-0E3B-F132-F1CC-5B24BACA9E4F}"/>
              </a:ext>
            </a:extLst>
          </p:cNvPr>
          <p:cNvSpPr txBox="1"/>
          <p:nvPr/>
        </p:nvSpPr>
        <p:spPr>
          <a:xfrm>
            <a:off x="10963141" y="3164600"/>
            <a:ext cx="27603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1</a:t>
            </a:r>
          </a:p>
        </p:txBody>
      </p:sp>
      <p:sp>
        <p:nvSpPr>
          <p:cNvPr id="24" name="TextBox 23">
            <a:extLst>
              <a:ext uri="{FF2B5EF4-FFF2-40B4-BE49-F238E27FC236}">
                <a16:creationId xmlns:a16="http://schemas.microsoft.com/office/drawing/2014/main" id="{E22EAA95-7C41-82F4-035A-40532C43DAE9}"/>
              </a:ext>
            </a:extLst>
          </p:cNvPr>
          <p:cNvSpPr txBox="1"/>
          <p:nvPr/>
        </p:nvSpPr>
        <p:spPr>
          <a:xfrm>
            <a:off x="10946115" y="5357850"/>
            <a:ext cx="405200" cy="307777"/>
          </a:xfrm>
          <a:prstGeom prst="rect">
            <a:avLst/>
          </a:prstGeom>
          <a:solidFill>
            <a:schemeClr val="bg1"/>
          </a:solidFill>
        </p:spPr>
        <p:txBody>
          <a:bodyPr wrap="square" lIns="91440" tIns="45720" rIns="91440" bIns="45720" rtlCol="0" anchor="t">
            <a:spAutoFit/>
          </a:bodyPr>
          <a:lstStyle/>
          <a:p>
            <a:pPr>
              <a:buNone/>
            </a:pPr>
            <a:r>
              <a:rPr lang="en-US" sz="1400">
                <a:solidFill>
                  <a:schemeClr val="tx1">
                    <a:lumMod val="85000"/>
                    <a:lumOff val="15000"/>
                  </a:schemeClr>
                </a:solidFill>
                <a:latin typeface="Calibri"/>
                <a:cs typeface="Calibri"/>
              </a:rPr>
              <a:t>21</a:t>
            </a:r>
          </a:p>
        </p:txBody>
      </p:sp>
      <p:sp>
        <p:nvSpPr>
          <p:cNvPr id="25" name="TextBox 24">
            <a:extLst>
              <a:ext uri="{FF2B5EF4-FFF2-40B4-BE49-F238E27FC236}">
                <a16:creationId xmlns:a16="http://schemas.microsoft.com/office/drawing/2014/main" id="{B7169FD0-4020-FF93-AF78-4871AB074CF9}"/>
              </a:ext>
            </a:extLst>
          </p:cNvPr>
          <p:cNvSpPr txBox="1"/>
          <p:nvPr/>
        </p:nvSpPr>
        <p:spPr>
          <a:xfrm>
            <a:off x="10985888" y="6006118"/>
            <a:ext cx="276038" cy="307777"/>
          </a:xfrm>
          <a:prstGeom prst="rect">
            <a:avLst/>
          </a:prstGeom>
          <a:solidFill>
            <a:schemeClr val="bg1"/>
          </a:solidFill>
        </p:spPr>
        <p:txBody>
          <a:bodyPr wrap="none" lIns="91440" tIns="45720" rIns="91440" bIns="45720" rtlCol="0" anchor="t">
            <a:spAutoFit/>
          </a:bodyPr>
          <a:lstStyle/>
          <a:p>
            <a:pPr>
              <a:buNone/>
            </a:pPr>
            <a:r>
              <a:rPr lang="en-US" sz="1400">
                <a:solidFill>
                  <a:schemeClr val="tx1">
                    <a:lumMod val="85000"/>
                    <a:lumOff val="15000"/>
                  </a:schemeClr>
                </a:solidFill>
                <a:latin typeface="Calibri"/>
                <a:cs typeface="Calibri"/>
              </a:rPr>
              <a:t>1</a:t>
            </a:r>
          </a:p>
        </p:txBody>
      </p:sp>
      <p:pic>
        <p:nvPicPr>
          <p:cNvPr id="28" name="Picture 27">
            <a:extLst>
              <a:ext uri="{FF2B5EF4-FFF2-40B4-BE49-F238E27FC236}">
                <a16:creationId xmlns:a16="http://schemas.microsoft.com/office/drawing/2014/main" id="{EEF9325D-5ECD-3120-06C1-EC012AA18A7B}"/>
              </a:ext>
            </a:extLst>
          </p:cNvPr>
          <p:cNvPicPr>
            <a:picLocks noChangeAspect="1"/>
          </p:cNvPicPr>
          <p:nvPr/>
        </p:nvPicPr>
        <p:blipFill>
          <a:blip r:embed="rId13"/>
          <a:stretch>
            <a:fillRect/>
          </a:stretch>
        </p:blipFill>
        <p:spPr>
          <a:xfrm>
            <a:off x="6932831" y="6064052"/>
            <a:ext cx="565895" cy="582491"/>
          </a:xfrm>
          <a:prstGeom prst="rect">
            <a:avLst/>
          </a:prstGeom>
        </p:spPr>
      </p:pic>
      <p:pic>
        <p:nvPicPr>
          <p:cNvPr id="30" name="Picture 29">
            <a:extLst>
              <a:ext uri="{FF2B5EF4-FFF2-40B4-BE49-F238E27FC236}">
                <a16:creationId xmlns:a16="http://schemas.microsoft.com/office/drawing/2014/main" id="{097A7301-6C0D-7850-DC6D-EDC9DCF02575}"/>
              </a:ext>
            </a:extLst>
          </p:cNvPr>
          <p:cNvPicPr>
            <a:picLocks noChangeAspect="1"/>
          </p:cNvPicPr>
          <p:nvPr/>
        </p:nvPicPr>
        <p:blipFill>
          <a:blip r:embed="rId7"/>
          <a:stretch>
            <a:fillRect/>
          </a:stretch>
        </p:blipFill>
        <p:spPr>
          <a:xfrm>
            <a:off x="7443927" y="6246650"/>
            <a:ext cx="432754" cy="313494"/>
          </a:xfrm>
          <a:prstGeom prst="rect">
            <a:avLst/>
          </a:prstGeom>
        </p:spPr>
      </p:pic>
      <p:pic>
        <p:nvPicPr>
          <p:cNvPr id="45" name="Picture 44">
            <a:extLst>
              <a:ext uri="{FF2B5EF4-FFF2-40B4-BE49-F238E27FC236}">
                <a16:creationId xmlns:a16="http://schemas.microsoft.com/office/drawing/2014/main" id="{44E04F91-8513-8A2C-0F60-EFDD0800F90E}"/>
              </a:ext>
            </a:extLst>
          </p:cNvPr>
          <p:cNvPicPr>
            <a:picLocks noChangeAspect="1"/>
          </p:cNvPicPr>
          <p:nvPr/>
        </p:nvPicPr>
        <p:blipFill>
          <a:blip r:embed="rId7"/>
          <a:stretch>
            <a:fillRect/>
          </a:stretch>
        </p:blipFill>
        <p:spPr>
          <a:xfrm>
            <a:off x="1604869" y="3277470"/>
            <a:ext cx="514217" cy="352787"/>
          </a:xfrm>
          <a:prstGeom prst="rect">
            <a:avLst/>
          </a:prstGeom>
        </p:spPr>
      </p:pic>
      <p:pic>
        <p:nvPicPr>
          <p:cNvPr id="47" name="Picture 46">
            <a:extLst>
              <a:ext uri="{FF2B5EF4-FFF2-40B4-BE49-F238E27FC236}">
                <a16:creationId xmlns:a16="http://schemas.microsoft.com/office/drawing/2014/main" id="{CDC50263-ADD5-9F70-F60C-9EA35121073E}"/>
              </a:ext>
            </a:extLst>
          </p:cNvPr>
          <p:cNvPicPr>
            <a:picLocks noChangeAspect="1"/>
          </p:cNvPicPr>
          <p:nvPr/>
        </p:nvPicPr>
        <p:blipFill>
          <a:blip r:embed="rId14"/>
          <a:stretch>
            <a:fillRect/>
          </a:stretch>
        </p:blipFill>
        <p:spPr>
          <a:xfrm>
            <a:off x="1068894" y="3142567"/>
            <a:ext cx="607831" cy="573316"/>
          </a:xfrm>
          <a:prstGeom prst="rect">
            <a:avLst/>
          </a:prstGeom>
        </p:spPr>
      </p:pic>
      <p:pic>
        <p:nvPicPr>
          <p:cNvPr id="4" name="Picture 3">
            <a:extLst>
              <a:ext uri="{FF2B5EF4-FFF2-40B4-BE49-F238E27FC236}">
                <a16:creationId xmlns:a16="http://schemas.microsoft.com/office/drawing/2014/main" id="{8D4E01B9-0C99-8857-0B6C-78EE67E62C73}"/>
              </a:ext>
            </a:extLst>
          </p:cNvPr>
          <p:cNvPicPr>
            <a:picLocks noChangeAspect="1"/>
          </p:cNvPicPr>
          <p:nvPr/>
        </p:nvPicPr>
        <p:blipFill>
          <a:blip r:embed="rId13"/>
          <a:stretch>
            <a:fillRect/>
          </a:stretch>
        </p:blipFill>
        <p:spPr>
          <a:xfrm>
            <a:off x="6910743" y="3135998"/>
            <a:ext cx="565895" cy="582491"/>
          </a:xfrm>
          <a:prstGeom prst="rect">
            <a:avLst/>
          </a:prstGeom>
        </p:spPr>
      </p:pic>
      <p:pic>
        <p:nvPicPr>
          <p:cNvPr id="6" name="Picture 5">
            <a:extLst>
              <a:ext uri="{FF2B5EF4-FFF2-40B4-BE49-F238E27FC236}">
                <a16:creationId xmlns:a16="http://schemas.microsoft.com/office/drawing/2014/main" id="{33230250-D5F2-298F-0E48-07D2E99B5E8D}"/>
              </a:ext>
            </a:extLst>
          </p:cNvPr>
          <p:cNvPicPr>
            <a:picLocks noChangeAspect="1"/>
          </p:cNvPicPr>
          <p:nvPr/>
        </p:nvPicPr>
        <p:blipFill>
          <a:blip r:embed="rId7"/>
          <a:stretch>
            <a:fillRect/>
          </a:stretch>
        </p:blipFill>
        <p:spPr>
          <a:xfrm>
            <a:off x="7488100" y="3329640"/>
            <a:ext cx="432754" cy="313494"/>
          </a:xfrm>
          <a:prstGeom prst="rect">
            <a:avLst/>
          </a:prstGeom>
        </p:spPr>
      </p:pic>
    </p:spTree>
    <p:extLst>
      <p:ext uri="{BB962C8B-B14F-4D97-AF65-F5344CB8AC3E}">
        <p14:creationId xmlns:p14="http://schemas.microsoft.com/office/powerpoint/2010/main" val="304565377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48" y="164592"/>
            <a:ext cx="11475904" cy="969264"/>
          </a:xfrm>
        </p:spPr>
        <p:txBody>
          <a:bodyPr/>
          <a:lstStyle/>
          <a:p>
            <a:pPr algn="ctr">
              <a:lnSpc>
                <a:spcPct val="100000"/>
              </a:lnSpc>
            </a:pPr>
            <a:r>
              <a:rPr lang="en-US" sz="3000"/>
              <a:t>Percentage of TB Cases by Primary Occupation</a:t>
            </a:r>
            <a:r>
              <a:rPr lang="en-US" sz="3000" baseline="30000"/>
              <a:t>* </a:t>
            </a:r>
            <a:br>
              <a:rPr lang="en-US" sz="3000" baseline="30000"/>
            </a:br>
            <a:r>
              <a:rPr lang="en-US" sz="3000"/>
              <a:t>Among Persons Aged ≥15 Years, United States, 2021 </a:t>
            </a:r>
            <a:r>
              <a:rPr lang="en-US" sz="3000" b="0">
                <a:solidFill>
                  <a:schemeClr val="tx1">
                    <a:lumMod val="85000"/>
                    <a:lumOff val="15000"/>
                  </a:schemeClr>
                </a:solidFill>
              </a:rPr>
              <a:t>(N=5,795) </a:t>
            </a:r>
          </a:p>
        </p:txBody>
      </p:sp>
      <p:graphicFrame>
        <p:nvGraphicFramePr>
          <p:cNvPr id="9" name="Chart 8">
            <a:extLst>
              <a:ext uri="{FF2B5EF4-FFF2-40B4-BE49-F238E27FC236}">
                <a16:creationId xmlns:a16="http://schemas.microsoft.com/office/drawing/2014/main" id="{6A521E0F-B61C-4D51-8C6E-607FCCB6373E}"/>
              </a:ext>
            </a:extLst>
          </p:cNvPr>
          <p:cNvGraphicFramePr/>
          <p:nvPr>
            <p:extLst>
              <p:ext uri="{D42A27DB-BD31-4B8C-83A1-F6EECF244321}">
                <p14:modId xmlns:p14="http://schemas.microsoft.com/office/powerpoint/2010/main" val="4171547192"/>
              </p:ext>
            </p:extLst>
          </p:nvPr>
        </p:nvGraphicFramePr>
        <p:xfrm>
          <a:off x="175741" y="1163498"/>
          <a:ext cx="11849353" cy="550287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0613FB8-7FC6-4D30-AA21-2A31126C80A4}"/>
              </a:ext>
            </a:extLst>
          </p:cNvPr>
          <p:cNvSpPr/>
          <p:nvPr/>
        </p:nvSpPr>
        <p:spPr>
          <a:xfrm>
            <a:off x="107367" y="6457467"/>
            <a:ext cx="11704700" cy="276999"/>
          </a:xfrm>
          <a:prstGeom prst="rect">
            <a:avLst/>
          </a:prstGeom>
        </p:spPr>
        <p:txBody>
          <a:bodyPr wrap="square">
            <a:spAutoFit/>
          </a:bodyPr>
          <a:lstStyle/>
          <a:p>
            <a:pPr lvl="0"/>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Within past 12 months prior to TB diagnosis.</a:t>
            </a:r>
          </a:p>
        </p:txBody>
      </p:sp>
    </p:spTree>
    <p:extLst>
      <p:ext uri="{BB962C8B-B14F-4D97-AF65-F5344CB8AC3E}">
        <p14:creationId xmlns:p14="http://schemas.microsoft.com/office/powerpoint/2010/main" val="21043342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5">
            <a:extLst>
              <a:ext uri="{FF2B5EF4-FFF2-40B4-BE49-F238E27FC236}">
                <a16:creationId xmlns:a16="http://schemas.microsoft.com/office/drawing/2014/main" id="{0E26E049-D6F4-4449-B443-CAEB08944F10}"/>
              </a:ext>
            </a:extLst>
          </p:cNvPr>
          <p:cNvSpPr txBox="1">
            <a:spLocks noChangeArrowheads="1"/>
          </p:cNvSpPr>
          <p:nvPr/>
        </p:nvSpPr>
        <p:spPr bwMode="auto">
          <a:xfrm>
            <a:off x="4827645" y="1446330"/>
            <a:ext cx="2627771" cy="892552"/>
          </a:xfrm>
          <a:prstGeom prst="rect">
            <a:avLst/>
          </a:prstGeom>
          <a:noFill/>
          <a:ln w="9525">
            <a:noFill/>
            <a:miter lim="800000"/>
            <a:headEnd/>
            <a:tailEnd/>
          </a:ln>
          <a:effectLst/>
        </p:spPr>
        <p:txBody>
          <a:bodyPr wrap="none">
            <a:spAutoFit/>
          </a:bodyPr>
          <a:lstStyle/>
          <a:p>
            <a:pPr algn="ctr"/>
            <a:r>
              <a:rPr lang="en-US" sz="2600" b="1" dirty="0">
                <a:solidFill>
                  <a:schemeClr val="tx1">
                    <a:lumMod val="85000"/>
                    <a:lumOff val="15000"/>
                  </a:schemeClr>
                </a:solidFill>
                <a:latin typeface="Calibri" panose="020F0502020204030204" pitchFamily="34" charset="0"/>
                <a:cs typeface="Calibri" panose="020F0502020204030204" pitchFamily="34" charset="0"/>
              </a:rPr>
              <a:t>Dead at diagnosis</a:t>
            </a:r>
          </a:p>
          <a:p>
            <a:pPr algn="ctr"/>
            <a:r>
              <a:rPr lang="en-US" sz="2600" dirty="0">
                <a:solidFill>
                  <a:schemeClr val="tx1">
                    <a:lumMod val="85000"/>
                    <a:lumOff val="15000"/>
                  </a:schemeClr>
                </a:solidFill>
                <a:latin typeface="Calibri" panose="020F0502020204030204" pitchFamily="34" charset="0"/>
                <a:cs typeface="Calibri" panose="020F0502020204030204" pitchFamily="34" charset="0"/>
              </a:rPr>
              <a:t>(N=221)</a:t>
            </a:r>
            <a:r>
              <a:rPr lang="en-US" sz="2600" b="1" baseline="30000" dirty="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14" name="Text Box 75">
            <a:extLst>
              <a:ext uri="{FF2B5EF4-FFF2-40B4-BE49-F238E27FC236}">
                <a16:creationId xmlns:a16="http://schemas.microsoft.com/office/drawing/2014/main" id="{3CE8B2F9-2746-4586-AE96-799F395F36FF}"/>
              </a:ext>
            </a:extLst>
          </p:cNvPr>
          <p:cNvSpPr txBox="1">
            <a:spLocks noChangeArrowheads="1"/>
          </p:cNvSpPr>
          <p:nvPr/>
        </p:nvSpPr>
        <p:spPr bwMode="auto">
          <a:xfrm>
            <a:off x="8958434" y="1451928"/>
            <a:ext cx="2934394" cy="892552"/>
          </a:xfrm>
          <a:prstGeom prst="rect">
            <a:avLst/>
          </a:prstGeom>
          <a:noFill/>
          <a:ln w="9525">
            <a:noFill/>
            <a:miter lim="800000"/>
            <a:headEnd/>
            <a:tailEnd/>
          </a:ln>
          <a:effectLst/>
        </p:spPr>
        <p:txBody>
          <a:bodyPr wrap="none">
            <a:spAutoFit/>
          </a:bodyPr>
          <a:lstStyle/>
          <a:p>
            <a:pPr algn="ctr"/>
            <a:r>
              <a:rPr lang="en-US" sz="2600" b="1" dirty="0">
                <a:solidFill>
                  <a:schemeClr val="tx1">
                    <a:lumMod val="85000"/>
                    <a:lumOff val="15000"/>
                  </a:schemeClr>
                </a:solidFill>
                <a:latin typeface="Calibri" panose="020F0502020204030204" pitchFamily="34" charset="0"/>
                <a:cs typeface="Calibri" panose="020F0502020204030204" pitchFamily="34" charset="0"/>
              </a:rPr>
              <a:t>Died after diagnosis</a:t>
            </a:r>
          </a:p>
          <a:p>
            <a:pPr algn="ctr"/>
            <a:r>
              <a:rPr lang="en-US" sz="2600" dirty="0">
                <a:solidFill>
                  <a:schemeClr val="tx1">
                    <a:lumMod val="85000"/>
                    <a:lumOff val="15000"/>
                  </a:schemeClr>
                </a:solidFill>
                <a:latin typeface="Calibri" panose="020F0502020204030204" pitchFamily="34" charset="0"/>
                <a:cs typeface="Calibri" panose="020F0502020204030204" pitchFamily="34" charset="0"/>
              </a:rPr>
              <a:t>(N=671)</a:t>
            </a:r>
            <a:r>
              <a:rPr lang="en-US" sz="2600" b="1" baseline="30000" dirty="0">
                <a:solidFill>
                  <a:schemeClr val="tx1">
                    <a:lumMod val="85000"/>
                    <a:lumOff val="15000"/>
                  </a:schemeClr>
                </a:solidFill>
                <a:latin typeface="Calibri" panose="020F0502020204030204" pitchFamily="34" charset="0"/>
                <a:cs typeface="Calibri" panose="020F0502020204030204" pitchFamily="34" charset="0"/>
              </a:rPr>
              <a:t> </a:t>
            </a:r>
          </a:p>
        </p:txBody>
      </p:sp>
      <p:grpSp>
        <p:nvGrpSpPr>
          <p:cNvPr id="5" name="Group 4">
            <a:extLst>
              <a:ext uri="{FF2B5EF4-FFF2-40B4-BE49-F238E27FC236}">
                <a16:creationId xmlns:a16="http://schemas.microsoft.com/office/drawing/2014/main" id="{3E1DCF77-950C-4CA4-A173-CE06CCFCC81B}"/>
              </a:ext>
            </a:extLst>
          </p:cNvPr>
          <p:cNvGrpSpPr/>
          <p:nvPr/>
        </p:nvGrpSpPr>
        <p:grpSpPr>
          <a:xfrm>
            <a:off x="3357125" y="2437227"/>
            <a:ext cx="8547264" cy="3557211"/>
            <a:chOff x="3244235" y="2360524"/>
            <a:chExt cx="8547264" cy="3557211"/>
          </a:xfrm>
        </p:grpSpPr>
        <p:graphicFrame>
          <p:nvGraphicFramePr>
            <p:cNvPr id="16" name="Chart 15">
              <a:extLst>
                <a:ext uri="{FF2B5EF4-FFF2-40B4-BE49-F238E27FC236}">
                  <a16:creationId xmlns:a16="http://schemas.microsoft.com/office/drawing/2014/main" id="{8A8FD5A0-CDE9-4A3B-81FC-F421D3A8AB21}"/>
                </a:ext>
              </a:extLst>
            </p:cNvPr>
            <p:cNvGraphicFramePr/>
            <p:nvPr>
              <p:extLst>
                <p:ext uri="{D42A27DB-BD31-4B8C-83A1-F6EECF244321}">
                  <p14:modId xmlns:p14="http://schemas.microsoft.com/office/powerpoint/2010/main" val="2479360452"/>
                </p:ext>
              </p:extLst>
            </p:nvPr>
          </p:nvGraphicFramePr>
          <p:xfrm>
            <a:off x="3244235" y="2360524"/>
            <a:ext cx="4023360" cy="3557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336322E-B720-44AF-A282-E648DBDF6E5E}"/>
                </a:ext>
              </a:extLst>
            </p:cNvPr>
            <p:cNvGraphicFramePr/>
            <p:nvPr>
              <p:extLst>
                <p:ext uri="{D42A27DB-BD31-4B8C-83A1-F6EECF244321}">
                  <p14:modId xmlns:p14="http://schemas.microsoft.com/office/powerpoint/2010/main" val="806686983"/>
                </p:ext>
              </p:extLst>
            </p:nvPr>
          </p:nvGraphicFramePr>
          <p:xfrm>
            <a:off x="7768139" y="2360524"/>
            <a:ext cx="4023360" cy="35572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75">
              <a:extLst>
                <a:ext uri="{FF2B5EF4-FFF2-40B4-BE49-F238E27FC236}">
                  <a16:creationId xmlns:a16="http://schemas.microsoft.com/office/drawing/2014/main" id="{1E564CA6-215F-4FC2-9A3C-08D042A0815C}"/>
                </a:ext>
              </a:extLst>
            </p:cNvPr>
            <p:cNvSpPr txBox="1">
              <a:spLocks noChangeArrowheads="1"/>
            </p:cNvSpPr>
            <p:nvPr/>
          </p:nvSpPr>
          <p:spPr bwMode="auto">
            <a:xfrm>
              <a:off x="7151300" y="2693140"/>
              <a:ext cx="1815640" cy="707886"/>
            </a:xfrm>
            <a:prstGeom prst="rect">
              <a:avLst/>
            </a:prstGeom>
            <a:noFill/>
            <a:ln w="9525">
              <a:noFill/>
              <a:miter lim="800000"/>
              <a:headEnd/>
              <a:tailEnd/>
            </a:ln>
            <a:effectLst/>
          </p:spPr>
          <p:txBody>
            <a:bodyPr wrap="square">
              <a:spAutoFit/>
            </a:bodyPr>
            <a:lstStyle/>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TB cause of death</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 Box 75">
              <a:extLst>
                <a:ext uri="{FF2B5EF4-FFF2-40B4-BE49-F238E27FC236}">
                  <a16:creationId xmlns:a16="http://schemas.microsoft.com/office/drawing/2014/main" id="{2B9F215B-27DF-4C3B-9AC0-658A36F2C6F5}"/>
                </a:ext>
              </a:extLst>
            </p:cNvPr>
            <p:cNvSpPr txBox="1">
              <a:spLocks noChangeArrowheads="1"/>
            </p:cNvSpPr>
            <p:nvPr/>
          </p:nvSpPr>
          <p:spPr bwMode="auto">
            <a:xfrm>
              <a:off x="7151300" y="3811393"/>
              <a:ext cx="1815640" cy="707886"/>
            </a:xfrm>
            <a:prstGeom prst="rect">
              <a:avLst/>
            </a:prstGeom>
            <a:noFill/>
            <a:ln w="9525">
              <a:noFill/>
              <a:miter lim="800000"/>
              <a:headEnd/>
              <a:tailEnd/>
            </a:ln>
            <a:effectLst/>
          </p:spPr>
          <p:txBody>
            <a:bodyPr wrap="square">
              <a:spAutoFit/>
            </a:bodyPr>
            <a:lstStyle/>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TB not cause </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of death</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 Box 75">
              <a:extLst>
                <a:ext uri="{FF2B5EF4-FFF2-40B4-BE49-F238E27FC236}">
                  <a16:creationId xmlns:a16="http://schemas.microsoft.com/office/drawing/2014/main" id="{EC681433-98B9-4BFE-BB03-6312E685B550}"/>
                </a:ext>
              </a:extLst>
            </p:cNvPr>
            <p:cNvSpPr txBox="1">
              <a:spLocks noChangeArrowheads="1"/>
            </p:cNvSpPr>
            <p:nvPr/>
          </p:nvSpPr>
          <p:spPr bwMode="auto">
            <a:xfrm>
              <a:off x="7162589" y="4929647"/>
              <a:ext cx="1815640" cy="707886"/>
            </a:xfrm>
            <a:prstGeom prst="rect">
              <a:avLst/>
            </a:prstGeom>
            <a:noFill/>
            <a:ln w="9525">
              <a:noFill/>
              <a:miter lim="800000"/>
              <a:headEnd/>
              <a:tailEnd/>
            </a:ln>
            <a:effectLst/>
          </p:spPr>
          <p:txBody>
            <a:bodyPr wrap="square">
              <a:spAutoFit/>
            </a:bodyPr>
            <a:lstStyle/>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Unknown cause of death</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503854" y="116466"/>
            <a:ext cx="11184293" cy="971815"/>
          </a:xfrm>
        </p:spPr>
        <p:txBody>
          <a:bodyPr/>
          <a:lstStyle/>
          <a:p>
            <a:pPr algn="ctr">
              <a:lnSpc>
                <a:spcPct val="100000"/>
              </a:lnSpc>
            </a:pPr>
            <a:r>
              <a:rPr lang="en-US" sz="3000"/>
              <a:t>Percentage of TB Cases by Status</a:t>
            </a:r>
            <a:br>
              <a:rPr lang="en-US" sz="3000"/>
            </a:br>
            <a:r>
              <a:rPr lang="en-US" sz="3000"/>
              <a:t>and Cause of Death, United States, 2019</a:t>
            </a:r>
            <a:r>
              <a:rPr lang="en-US" sz="3000" baseline="30000"/>
              <a:t>*</a:t>
            </a:r>
            <a:r>
              <a:rPr lang="en-US" sz="3000"/>
              <a:t> </a:t>
            </a:r>
            <a:r>
              <a:rPr lang="en-US" sz="3000" b="0">
                <a:solidFill>
                  <a:schemeClr val="tx1">
                    <a:lumMod val="85000"/>
                    <a:lumOff val="15000"/>
                  </a:schemeClr>
                </a:solidFill>
              </a:rPr>
              <a:t>(N=8,898)</a:t>
            </a:r>
            <a:endParaRPr lang="en-US" sz="3000">
              <a:solidFill>
                <a:srgbClr val="5F5F5F"/>
              </a:solidFill>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3582705304"/>
              </p:ext>
            </p:extLst>
          </p:nvPr>
        </p:nvGraphicFramePr>
        <p:xfrm>
          <a:off x="-207545" y="1627318"/>
          <a:ext cx="4595445" cy="4507078"/>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57ABA923-69B1-4A07-9C9E-3A351603A618}"/>
              </a:ext>
            </a:extLst>
          </p:cNvPr>
          <p:cNvCxnSpPr>
            <a:cxnSpLocks/>
          </p:cNvCxnSpPr>
          <p:nvPr/>
        </p:nvCxnSpPr>
        <p:spPr>
          <a:xfrm>
            <a:off x="4143022" y="4436533"/>
            <a:ext cx="329912" cy="1529816"/>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CD9E5-0F86-45B8-B286-5AE8F4303AFA}"/>
              </a:ext>
            </a:extLst>
          </p:cNvPr>
          <p:cNvCxnSpPr>
            <a:cxnSpLocks/>
          </p:cNvCxnSpPr>
          <p:nvPr/>
        </p:nvCxnSpPr>
        <p:spPr>
          <a:xfrm flipV="1">
            <a:off x="4030133" y="2437227"/>
            <a:ext cx="420787" cy="780106"/>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02331E-ECDA-419A-BD33-668FFB38860F}"/>
              </a:ext>
            </a:extLst>
          </p:cNvPr>
          <p:cNvSpPr txBox="1"/>
          <p:nvPr/>
        </p:nvSpPr>
        <p:spPr>
          <a:xfrm>
            <a:off x="1" y="6469864"/>
            <a:ext cx="11717249" cy="276999"/>
          </a:xfrm>
          <a:prstGeom prst="rect">
            <a:avLst/>
          </a:prstGeom>
        </p:spPr>
        <p:txBody>
          <a:bodyPr wrap="square" rtlCol="0">
            <a:spAutoFit/>
          </a:bodyPr>
          <a:lstStyle/>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Most recent year for which data are complete</a:t>
            </a:r>
            <a:endParaRPr lang="en-US" sz="1200" baseline="30000">
              <a:latin typeface="Calibri" panose="020F0502020204030204" pitchFamily="34" charset="0"/>
            </a:endParaRPr>
          </a:p>
        </p:txBody>
      </p:sp>
      <p:sp>
        <p:nvSpPr>
          <p:cNvPr id="25" name="Rectangle 24">
            <a:extLst>
              <a:ext uri="{FF2B5EF4-FFF2-40B4-BE49-F238E27FC236}">
                <a16:creationId xmlns:a16="http://schemas.microsoft.com/office/drawing/2014/main" id="{32C1A5A6-ABF1-49AD-8C7B-F17733805CF8}"/>
              </a:ext>
            </a:extLst>
          </p:cNvPr>
          <p:cNvSpPr/>
          <p:nvPr/>
        </p:nvSpPr>
        <p:spPr>
          <a:xfrm>
            <a:off x="4450920" y="2442824"/>
            <a:ext cx="7650769" cy="3531491"/>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74382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68" y="164592"/>
            <a:ext cx="11774464" cy="694944"/>
          </a:xfrm>
        </p:spPr>
        <p:txBody>
          <a:bodyPr anchor="b"/>
          <a:lstStyle/>
          <a:p>
            <a:pPr algn="ctr">
              <a:lnSpc>
                <a:spcPct val="100000"/>
              </a:lnSpc>
            </a:pPr>
            <a:r>
              <a:rPr lang="en-US" sz="3000"/>
              <a:t>Sputum Culture Conversions, United States, 2019</a:t>
            </a:r>
            <a:r>
              <a:rPr lang="en-US" sz="3000" baseline="30000"/>
              <a:t>*</a:t>
            </a:r>
            <a:r>
              <a:rPr lang="en-US" sz="3000"/>
              <a:t> </a:t>
            </a:r>
            <a:r>
              <a:rPr lang="en-US" sz="3000" b="0">
                <a:solidFill>
                  <a:schemeClr val="tx1">
                    <a:lumMod val="85000"/>
                    <a:lumOff val="15000"/>
                  </a:schemeClr>
                </a:solidFill>
              </a:rPr>
              <a:t>(N=5,047)</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0972680"/>
              </p:ext>
            </p:extLst>
          </p:nvPr>
        </p:nvGraphicFramePr>
        <p:xfrm>
          <a:off x="-1013341" y="924196"/>
          <a:ext cx="7305051" cy="5272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2483928924"/>
              </p:ext>
            </p:extLst>
          </p:nvPr>
        </p:nvGraphicFramePr>
        <p:xfrm>
          <a:off x="5606837" y="2112681"/>
          <a:ext cx="5930407" cy="419097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420C8DF-CFD0-4088-8CF6-D08FFE6343F5}"/>
              </a:ext>
            </a:extLst>
          </p:cNvPr>
          <p:cNvSpPr txBox="1"/>
          <p:nvPr/>
        </p:nvSpPr>
        <p:spPr>
          <a:xfrm>
            <a:off x="6372348" y="1115210"/>
            <a:ext cx="4689229" cy="913199"/>
          </a:xfrm>
          <a:prstGeom prst="rect">
            <a:avLst/>
          </a:prstGeom>
        </p:spPr>
        <p:txBody>
          <a:bodyPr wrap="square" rtlCol="0">
            <a:spAutoFit/>
          </a:bodyPr>
          <a:lstStyle/>
          <a:p>
            <a:pPr algn="ctr">
              <a:buFont typeface="Arial" pitchFamily="34" charset="0"/>
              <a:buNone/>
            </a:pPr>
            <a:r>
              <a:rPr lang="en-US" sz="2600" b="1" dirty="0">
                <a:latin typeface="Calibri" panose="020F0502020204030204" pitchFamily="34" charset="0"/>
              </a:rPr>
              <a:t>Reasons sputum culture conversion not documented</a:t>
            </a:r>
          </a:p>
        </p:txBody>
      </p:sp>
      <p:cxnSp>
        <p:nvCxnSpPr>
          <p:cNvPr id="8" name="Straight Connector 7">
            <a:extLst>
              <a:ext uri="{FF2B5EF4-FFF2-40B4-BE49-F238E27FC236}">
                <a16:creationId xmlns:a16="http://schemas.microsoft.com/office/drawing/2014/main" id="{C6EA27E6-4B95-4AEB-BEDB-E7AF56EA9E9A}"/>
              </a:ext>
            </a:extLst>
          </p:cNvPr>
          <p:cNvCxnSpPr>
            <a:cxnSpLocks/>
          </p:cNvCxnSpPr>
          <p:nvPr/>
        </p:nvCxnSpPr>
        <p:spPr>
          <a:xfrm>
            <a:off x="4433777" y="4890977"/>
            <a:ext cx="1173060" cy="1412680"/>
          </a:xfrm>
          <a:prstGeom prst="line">
            <a:avLst/>
          </a:prstGeom>
          <a:ln w="31750">
            <a:solidFill>
              <a:srgbClr val="00788A"/>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7798B4-DA7D-4F8D-96C7-74BD392128EF}"/>
              </a:ext>
            </a:extLst>
          </p:cNvPr>
          <p:cNvCxnSpPr>
            <a:cxnSpLocks/>
          </p:cNvCxnSpPr>
          <p:nvPr/>
        </p:nvCxnSpPr>
        <p:spPr>
          <a:xfrm flipV="1">
            <a:off x="4572000" y="2112681"/>
            <a:ext cx="1034837" cy="1151514"/>
          </a:xfrm>
          <a:prstGeom prst="line">
            <a:avLst/>
          </a:prstGeom>
          <a:ln w="31750">
            <a:solidFill>
              <a:srgbClr val="00788A"/>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996274-7AA8-4A14-9D90-9BD13B6200CA}"/>
              </a:ext>
            </a:extLst>
          </p:cNvPr>
          <p:cNvSpPr txBox="1"/>
          <p:nvPr/>
        </p:nvSpPr>
        <p:spPr>
          <a:xfrm>
            <a:off x="1" y="6469864"/>
            <a:ext cx="11717249" cy="276999"/>
          </a:xfrm>
          <a:prstGeom prst="rect">
            <a:avLst/>
          </a:prstGeom>
        </p:spPr>
        <p:txBody>
          <a:bodyPr wrap="square" rtlCol="0">
            <a:spAutoFit/>
          </a:bodyPr>
          <a:lstStyle/>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Most recent year for which data are complete</a:t>
            </a:r>
            <a:endParaRPr lang="en-US" sz="1200" baseline="30000">
              <a:latin typeface="Calibri" panose="020F0502020204030204" pitchFamily="34" charset="0"/>
            </a:endParaRPr>
          </a:p>
        </p:txBody>
      </p:sp>
    </p:spTree>
    <p:extLst>
      <p:ext uri="{BB962C8B-B14F-4D97-AF65-F5344CB8AC3E}">
        <p14:creationId xmlns:p14="http://schemas.microsoft.com/office/powerpoint/2010/main" val="393017936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National TB Genotyping Surveillance Coverage,</a:t>
            </a:r>
            <a:r>
              <a:rPr lang="en-US" sz="3000" baseline="30000"/>
              <a:t>*</a:t>
            </a:r>
            <a:r>
              <a:rPr lang="en-US" sz="3000"/>
              <a:t> </a:t>
            </a:r>
            <a:br>
              <a:rPr lang="en-US" sz="3000"/>
            </a:br>
            <a:r>
              <a:rPr lang="en-US" sz="3000"/>
              <a:t>United States, 2004–2021</a:t>
            </a:r>
          </a:p>
        </p:txBody>
      </p:sp>
      <p:graphicFrame>
        <p:nvGraphicFramePr>
          <p:cNvPr id="10" name="Chart 9"/>
          <p:cNvGraphicFramePr/>
          <p:nvPr>
            <p:extLst>
              <p:ext uri="{D42A27DB-BD31-4B8C-83A1-F6EECF244321}">
                <p14:modId xmlns:p14="http://schemas.microsoft.com/office/powerpoint/2010/main" val="3213475242"/>
              </p:ext>
            </p:extLst>
          </p:nvPr>
        </p:nvGraphicFramePr>
        <p:xfrm>
          <a:off x="0" y="1204806"/>
          <a:ext cx="10972800" cy="52473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6452110"/>
            <a:ext cx="5762444" cy="276999"/>
          </a:xfrm>
          <a:prstGeom prst="rect">
            <a:avLst/>
          </a:prstGeom>
        </p:spPr>
        <p:txBody>
          <a:bodyPr wrap="square" rtlCol="0">
            <a:spAutoFit/>
          </a:bodyPr>
          <a:lstStyle/>
          <a:p>
            <a:pPr defTabSz="1219170">
              <a:defRPr/>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Culture-confirmed TB cases with at least one genotyped isolate.</a:t>
            </a:r>
          </a:p>
        </p:txBody>
      </p:sp>
      <p:cxnSp>
        <p:nvCxnSpPr>
          <p:cNvPr id="14" name="Straight Connector 13"/>
          <p:cNvCxnSpPr>
            <a:cxnSpLocks/>
          </p:cNvCxnSpPr>
          <p:nvPr/>
        </p:nvCxnSpPr>
        <p:spPr>
          <a:xfrm>
            <a:off x="1299641" y="1411773"/>
            <a:ext cx="9692640"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5" name="TextBox 3"/>
          <p:cNvSpPr txBox="1"/>
          <p:nvPr/>
        </p:nvSpPr>
        <p:spPr>
          <a:xfrm>
            <a:off x="10874559" y="1411773"/>
            <a:ext cx="1201825" cy="988895"/>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en-US" sz="2000">
                <a:solidFill>
                  <a:srgbClr val="BF311A"/>
                </a:solidFill>
                <a:latin typeface="Calibri" panose="020F0502020204030204" pitchFamily="34" charset="0"/>
                <a:cs typeface="Calibri" panose="020F0502020204030204" pitchFamily="34" charset="0"/>
              </a:rPr>
              <a:t>National Goal:</a:t>
            </a:r>
          </a:p>
          <a:p>
            <a:pPr algn="ctr" defTabSz="1219170">
              <a:defRPr/>
            </a:pPr>
            <a:r>
              <a:rPr lang="en-US" sz="2000">
                <a:solidFill>
                  <a:srgbClr val="BF311A"/>
                </a:solidFill>
                <a:latin typeface="Calibri" panose="020F0502020204030204" pitchFamily="34" charset="0"/>
                <a:cs typeface="Calibri" panose="020F0502020204030204" pitchFamily="34" charset="0"/>
              </a:rPr>
              <a:t>100%</a:t>
            </a:r>
            <a:endParaRPr lang="en-US" sz="2000" baseline="30000">
              <a:solidFill>
                <a:srgbClr val="BF31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509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a:extLst>
              <a:ext uri="{FF2B5EF4-FFF2-40B4-BE49-F238E27FC236}">
                <a16:creationId xmlns:a16="http://schemas.microsoft.com/office/drawing/2014/main" id="{1AD5C544-BB87-6446-8FAE-53EEB8BABD22}"/>
              </a:ext>
            </a:extLst>
          </p:cNvPr>
          <p:cNvPicPr>
            <a:picLocks noChangeAspect="1"/>
          </p:cNvPicPr>
          <p:nvPr/>
        </p:nvPicPr>
        <p:blipFill>
          <a:blip r:embed="rId3"/>
          <a:stretch>
            <a:fillRect/>
          </a:stretch>
        </p:blipFill>
        <p:spPr>
          <a:xfrm>
            <a:off x="1614166" y="801595"/>
            <a:ext cx="8850084" cy="5595404"/>
          </a:xfrm>
          <a:prstGeom prst="rect">
            <a:avLst/>
          </a:prstGeom>
        </p:spPr>
      </p:pic>
      <p:sp>
        <p:nvSpPr>
          <p:cNvPr id="2" name="Title 1"/>
          <p:cNvSpPr>
            <a:spLocks noGrp="1"/>
          </p:cNvSpPr>
          <p:nvPr>
            <p:ph type="title"/>
          </p:nvPr>
        </p:nvSpPr>
        <p:spPr>
          <a:xfrm>
            <a:off x="609600" y="164591"/>
            <a:ext cx="10972800" cy="694944"/>
          </a:xfrm>
        </p:spPr>
        <p:txBody>
          <a:bodyPr/>
          <a:lstStyle/>
          <a:p>
            <a:pPr algn="ctr"/>
            <a:r>
              <a:rPr lang="en-US" sz="3000">
                <a:solidFill>
                  <a:schemeClr val="accent1"/>
                </a:solidFill>
              </a:rPr>
              <a:t>TB Cases by Reporting Area, United States, 2021</a:t>
            </a:r>
            <a:endParaRPr lang="en-US" sz="3000" b="0">
              <a:solidFill>
                <a:schemeClr val="accent1"/>
              </a:solidFill>
            </a:endParaRPr>
          </a:p>
        </p:txBody>
      </p:sp>
      <p:pic>
        <p:nvPicPr>
          <p:cNvPr id="16" name="Picture 15">
            <a:extLst>
              <a:ext uri="{FF2B5EF4-FFF2-40B4-BE49-F238E27FC236}">
                <a16:creationId xmlns:a16="http://schemas.microsoft.com/office/drawing/2014/main" id="{1CC6CEAC-6534-4C66-8162-B02AEF92A04B}"/>
              </a:ext>
            </a:extLst>
          </p:cNvPr>
          <p:cNvPicPr>
            <a:picLocks noChangeAspect="1"/>
          </p:cNvPicPr>
          <p:nvPr/>
        </p:nvPicPr>
        <p:blipFill rotWithShape="1">
          <a:blip r:embed="rId4"/>
          <a:srcRect b="13783"/>
          <a:stretch/>
        </p:blipFill>
        <p:spPr>
          <a:xfrm>
            <a:off x="2277008" y="5154760"/>
            <a:ext cx="1288384" cy="824222"/>
          </a:xfrm>
          <a:prstGeom prst="rect">
            <a:avLst/>
          </a:prstGeom>
        </p:spPr>
      </p:pic>
      <p:pic>
        <p:nvPicPr>
          <p:cNvPr id="17" name="Picture 16">
            <a:extLst>
              <a:ext uri="{FF2B5EF4-FFF2-40B4-BE49-F238E27FC236}">
                <a16:creationId xmlns:a16="http://schemas.microsoft.com/office/drawing/2014/main" id="{4475D0D2-64C5-4BC8-B8A6-7F3909E4DEC4}"/>
              </a:ext>
            </a:extLst>
          </p:cNvPr>
          <p:cNvPicPr>
            <a:picLocks/>
          </p:cNvPicPr>
          <p:nvPr/>
        </p:nvPicPr>
        <p:blipFill>
          <a:blip r:embed="rId5"/>
          <a:stretch>
            <a:fillRect/>
          </a:stretch>
        </p:blipFill>
        <p:spPr>
          <a:xfrm>
            <a:off x="2987" y="4255230"/>
            <a:ext cx="2277202" cy="1801175"/>
          </a:xfrm>
          <a:prstGeom prst="rect">
            <a:avLst/>
          </a:prstGeom>
        </p:spPr>
      </p:pic>
      <p:cxnSp>
        <p:nvCxnSpPr>
          <p:cNvPr id="19" name="Straight Connector 18">
            <a:extLst>
              <a:ext uri="{FF2B5EF4-FFF2-40B4-BE49-F238E27FC236}">
                <a16:creationId xmlns:a16="http://schemas.microsoft.com/office/drawing/2014/main" id="{5A97B211-E6B7-AC1F-99D8-C382C6514B08}"/>
              </a:ext>
            </a:extLst>
          </p:cNvPr>
          <p:cNvCxnSpPr>
            <a:cxnSpLocks/>
          </p:cNvCxnSpPr>
          <p:nvPr/>
        </p:nvCxnSpPr>
        <p:spPr>
          <a:xfrm flipH="1" flipV="1">
            <a:off x="573751" y="2444018"/>
            <a:ext cx="1675646" cy="98498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0F74FF-97A7-C78C-2B22-8528EECE3808}"/>
              </a:ext>
            </a:extLst>
          </p:cNvPr>
          <p:cNvCxnSpPr>
            <a:cxnSpLocks/>
          </p:cNvCxnSpPr>
          <p:nvPr/>
        </p:nvCxnSpPr>
        <p:spPr>
          <a:xfrm flipV="1">
            <a:off x="4255783" y="5089851"/>
            <a:ext cx="1072786" cy="68524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2188C-AA02-1A21-93A2-5FE71E42F5BA}"/>
              </a:ext>
            </a:extLst>
          </p:cNvPr>
          <p:cNvSpPr txBox="1"/>
          <p:nvPr/>
        </p:nvSpPr>
        <p:spPr>
          <a:xfrm>
            <a:off x="3728422" y="5491270"/>
            <a:ext cx="160221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13%</a:t>
            </a:r>
            <a:endParaRPr lang="en-US">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6539BDE8-3189-9931-ADC9-7C36A2F10BC2}"/>
              </a:ext>
            </a:extLst>
          </p:cNvPr>
          <p:cNvCxnSpPr>
            <a:cxnSpLocks/>
          </p:cNvCxnSpPr>
          <p:nvPr/>
        </p:nvCxnSpPr>
        <p:spPr>
          <a:xfrm flipH="1" flipV="1">
            <a:off x="9385765" y="2411822"/>
            <a:ext cx="1727182" cy="40580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364878-4E26-F57A-6040-7B1B1174817E}"/>
              </a:ext>
            </a:extLst>
          </p:cNvPr>
          <p:cNvSpPr txBox="1"/>
          <p:nvPr/>
        </p:nvSpPr>
        <p:spPr>
          <a:xfrm>
            <a:off x="234203" y="2400937"/>
            <a:ext cx="137996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 22%</a:t>
            </a:r>
            <a:endParaRPr lang="en-US">
              <a:solidFill>
                <a:schemeClr val="tx1">
                  <a:lumMod val="85000"/>
                  <a:lumOff val="15000"/>
                </a:schemeClr>
              </a:solidFill>
            </a:endParaRPr>
          </a:p>
        </p:txBody>
      </p:sp>
      <p:cxnSp>
        <p:nvCxnSpPr>
          <p:cNvPr id="23" name="Straight Connector 22">
            <a:extLst>
              <a:ext uri="{FF2B5EF4-FFF2-40B4-BE49-F238E27FC236}">
                <a16:creationId xmlns:a16="http://schemas.microsoft.com/office/drawing/2014/main" id="{A956605C-4C07-454B-6D6B-EA7532277883}"/>
              </a:ext>
            </a:extLst>
          </p:cNvPr>
          <p:cNvCxnSpPr>
            <a:cxnSpLocks/>
          </p:cNvCxnSpPr>
          <p:nvPr/>
        </p:nvCxnSpPr>
        <p:spPr>
          <a:xfrm flipH="1">
            <a:off x="8828884" y="4904554"/>
            <a:ext cx="451393" cy="7486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EBDC2E-10FE-6C63-9D97-D920914A9FC1}"/>
              </a:ext>
            </a:extLst>
          </p:cNvPr>
          <p:cNvSpPr txBox="1"/>
          <p:nvPr/>
        </p:nvSpPr>
        <p:spPr>
          <a:xfrm>
            <a:off x="10395922" y="2475019"/>
            <a:ext cx="1496380"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r>
              <a:rPr lang="en-US" baseline="30000">
                <a:solidFill>
                  <a:schemeClr val="tx1">
                    <a:lumMod val="85000"/>
                    <a:lumOff val="15000"/>
                  </a:schemeClr>
                </a:solidFill>
                <a:latin typeface="Calibri"/>
                <a:cs typeface="Calibri"/>
              </a:rPr>
              <a:t>*</a:t>
            </a:r>
            <a:r>
              <a:rPr lang="en-US">
                <a:solidFill>
                  <a:schemeClr val="tx1">
                    <a:lumMod val="85000"/>
                    <a:lumOff val="15000"/>
                  </a:schemeClr>
                </a:solidFill>
                <a:latin typeface="Calibri"/>
                <a:cs typeface="Calibri"/>
              </a:rPr>
              <a:t>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9%</a:t>
            </a:r>
            <a:endParaRPr lang="en-US">
              <a:solidFill>
                <a:schemeClr val="tx1">
                  <a:lumMod val="85000"/>
                  <a:lumOff val="15000"/>
                </a:schemeClr>
              </a:solidFill>
            </a:endParaRPr>
          </a:p>
        </p:txBody>
      </p:sp>
      <p:sp>
        <p:nvSpPr>
          <p:cNvPr id="22" name="Oval 64">
            <a:extLst>
              <a:ext uri="{FF2B5EF4-FFF2-40B4-BE49-F238E27FC236}">
                <a16:creationId xmlns:a16="http://schemas.microsoft.com/office/drawing/2014/main" id="{E3BB5C87-14D2-4E66-B96F-79B9B3D13B6C}"/>
              </a:ext>
            </a:extLst>
          </p:cNvPr>
          <p:cNvSpPr>
            <a:spLocks noChangeArrowheads="1"/>
          </p:cNvSpPr>
          <p:nvPr/>
        </p:nvSpPr>
        <p:spPr bwMode="auto">
          <a:xfrm>
            <a:off x="9127877" y="3278188"/>
            <a:ext cx="152400" cy="150812"/>
          </a:xfrm>
          <a:prstGeom prst="ellipse">
            <a:avLst/>
          </a:prstGeom>
          <a:solidFill>
            <a:srgbClr val="B6DAFA"/>
          </a:solidFill>
          <a:ln w="19050">
            <a:solidFill>
              <a:schemeClr val="bg1"/>
            </a:solidFill>
            <a:round/>
            <a:headEnd/>
            <a:tailEnd/>
          </a:ln>
        </p:spPr>
        <p:txBody>
          <a:bodyPr lIns="0" tIns="0" rIns="0"/>
          <a:lstStyle/>
          <a:p>
            <a:endParaRPr lang="en-US">
              <a:solidFill>
                <a:prstClr val="black"/>
              </a:solidFill>
            </a:endParaRPr>
          </a:p>
        </p:txBody>
      </p:sp>
      <p:grpSp>
        <p:nvGrpSpPr>
          <p:cNvPr id="13" name="Group 12">
            <a:extLst>
              <a:ext uri="{FF2B5EF4-FFF2-40B4-BE49-F238E27FC236}">
                <a16:creationId xmlns:a16="http://schemas.microsoft.com/office/drawing/2014/main" id="{461368AE-9C54-D5DD-5BB4-3D5730F7CA51}"/>
              </a:ext>
            </a:extLst>
          </p:cNvPr>
          <p:cNvGrpSpPr/>
          <p:nvPr/>
        </p:nvGrpSpPr>
        <p:grpSpPr>
          <a:xfrm>
            <a:off x="10082909" y="4904555"/>
            <a:ext cx="2060076" cy="1757643"/>
            <a:chOff x="10399030" y="5274529"/>
            <a:chExt cx="1731957" cy="1353811"/>
          </a:xfrm>
        </p:grpSpPr>
        <p:pic>
          <p:nvPicPr>
            <p:cNvPr id="30" name="Picture 30">
              <a:extLst>
                <a:ext uri="{FF2B5EF4-FFF2-40B4-BE49-F238E27FC236}">
                  <a16:creationId xmlns:a16="http://schemas.microsoft.com/office/drawing/2014/main" id="{CF66209C-C123-0441-B1A2-115CA43C0132}"/>
                </a:ext>
              </a:extLst>
            </p:cNvPr>
            <p:cNvPicPr>
              <a:picLocks noChangeAspect="1"/>
            </p:cNvPicPr>
            <p:nvPr/>
          </p:nvPicPr>
          <p:blipFill rotWithShape="1">
            <a:blip r:embed="rId6"/>
            <a:srcRect t="16820" r="54656"/>
            <a:stretch/>
          </p:blipFill>
          <p:spPr>
            <a:xfrm>
              <a:off x="10399030" y="5471529"/>
              <a:ext cx="677667" cy="1156811"/>
            </a:xfrm>
            <a:prstGeom prst="rect">
              <a:avLst/>
            </a:prstGeom>
          </p:spPr>
        </p:pic>
        <p:sp>
          <p:nvSpPr>
            <p:cNvPr id="4" name="TextBox 3">
              <a:extLst>
                <a:ext uri="{FF2B5EF4-FFF2-40B4-BE49-F238E27FC236}">
                  <a16:creationId xmlns:a16="http://schemas.microsoft.com/office/drawing/2014/main" id="{FF3521C5-0D80-F9FA-72A2-2A308BE85158}"/>
                </a:ext>
              </a:extLst>
            </p:cNvPr>
            <p:cNvSpPr txBox="1"/>
            <p:nvPr/>
          </p:nvSpPr>
          <p:spPr>
            <a:xfrm>
              <a:off x="10568163" y="5274529"/>
              <a:ext cx="1562824" cy="26076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85000"/>
                      <a:lumOff val="15000"/>
                    </a:schemeClr>
                  </a:solidFill>
                  <a:latin typeface="Calibri"/>
                  <a:cs typeface="Calibri"/>
                </a:rPr>
                <a:t>Number of TB cases</a:t>
              </a:r>
              <a:endParaRPr lang="en-US" sz="1600">
                <a:solidFill>
                  <a:schemeClr val="tx1">
                    <a:lumMod val="85000"/>
                    <a:lumOff val="15000"/>
                  </a:schemeClr>
                </a:solidFill>
              </a:endParaRPr>
            </a:p>
          </p:txBody>
        </p:sp>
        <p:sp>
          <p:nvSpPr>
            <p:cNvPr id="6" name="TextBox 5">
              <a:extLst>
                <a:ext uri="{FF2B5EF4-FFF2-40B4-BE49-F238E27FC236}">
                  <a16:creationId xmlns:a16="http://schemas.microsoft.com/office/drawing/2014/main" id="{4A42C3D7-11CF-5667-DA3D-9DA63A25A426}"/>
                </a:ext>
              </a:extLst>
            </p:cNvPr>
            <p:cNvSpPr txBox="1"/>
            <p:nvPr/>
          </p:nvSpPr>
          <p:spPr>
            <a:xfrm>
              <a:off x="11112948" y="5590575"/>
              <a:ext cx="677667" cy="2370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≤99</a:t>
              </a:r>
              <a:endParaRPr lang="en-US" sz="1400">
                <a:solidFill>
                  <a:schemeClr val="tx1">
                    <a:lumMod val="85000"/>
                    <a:lumOff val="15000"/>
                  </a:schemeClr>
                </a:solidFill>
              </a:endParaRPr>
            </a:p>
          </p:txBody>
        </p:sp>
        <p:sp>
          <p:nvSpPr>
            <p:cNvPr id="8" name="TextBox 7">
              <a:extLst>
                <a:ext uri="{FF2B5EF4-FFF2-40B4-BE49-F238E27FC236}">
                  <a16:creationId xmlns:a16="http://schemas.microsoft.com/office/drawing/2014/main" id="{0D1E3E80-AA5B-6A68-148A-1733394F4F60}"/>
                </a:ext>
              </a:extLst>
            </p:cNvPr>
            <p:cNvSpPr txBox="1"/>
            <p:nvPr/>
          </p:nvSpPr>
          <p:spPr>
            <a:xfrm>
              <a:off x="11112948" y="5854344"/>
              <a:ext cx="804667" cy="2370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100–299</a:t>
              </a:r>
              <a:endParaRPr lang="en-US" sz="1400">
                <a:solidFill>
                  <a:schemeClr val="tx1">
                    <a:lumMod val="85000"/>
                    <a:lumOff val="15000"/>
                  </a:schemeClr>
                </a:solidFill>
              </a:endParaRPr>
            </a:p>
          </p:txBody>
        </p:sp>
        <p:sp>
          <p:nvSpPr>
            <p:cNvPr id="10" name="TextBox 9">
              <a:extLst>
                <a:ext uri="{FF2B5EF4-FFF2-40B4-BE49-F238E27FC236}">
                  <a16:creationId xmlns:a16="http://schemas.microsoft.com/office/drawing/2014/main" id="{CAC0E026-2466-7862-7460-018DBAE32751}"/>
                </a:ext>
              </a:extLst>
            </p:cNvPr>
            <p:cNvSpPr txBox="1"/>
            <p:nvPr/>
          </p:nvSpPr>
          <p:spPr>
            <a:xfrm>
              <a:off x="11112949" y="6118113"/>
              <a:ext cx="804667" cy="2370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300–999</a:t>
              </a:r>
            </a:p>
          </p:txBody>
        </p:sp>
        <p:sp>
          <p:nvSpPr>
            <p:cNvPr id="11" name="TextBox 10">
              <a:extLst>
                <a:ext uri="{FF2B5EF4-FFF2-40B4-BE49-F238E27FC236}">
                  <a16:creationId xmlns:a16="http://schemas.microsoft.com/office/drawing/2014/main" id="{1CB23CAE-043C-7D67-CBCD-9ACADED0702B}"/>
                </a:ext>
              </a:extLst>
            </p:cNvPr>
            <p:cNvSpPr txBox="1"/>
            <p:nvPr/>
          </p:nvSpPr>
          <p:spPr>
            <a:xfrm>
              <a:off x="11112947" y="6362343"/>
              <a:ext cx="804667" cy="2370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≥1000</a:t>
              </a:r>
            </a:p>
          </p:txBody>
        </p:sp>
      </p:grpSp>
      <p:sp>
        <p:nvSpPr>
          <p:cNvPr id="12" name="TextBox 11">
            <a:extLst>
              <a:ext uri="{FF2B5EF4-FFF2-40B4-BE49-F238E27FC236}">
                <a16:creationId xmlns:a16="http://schemas.microsoft.com/office/drawing/2014/main" id="{BA75ADAB-5DEE-85E1-D539-021C1951D230}"/>
              </a:ext>
            </a:extLst>
          </p:cNvPr>
          <p:cNvSpPr txBox="1"/>
          <p:nvPr/>
        </p:nvSpPr>
        <p:spPr>
          <a:xfrm>
            <a:off x="8619928" y="4369915"/>
            <a:ext cx="1168297"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Florida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sp>
        <p:nvSpPr>
          <p:cNvPr id="24" name="Text Placeholder 3">
            <a:extLst>
              <a:ext uri="{FF2B5EF4-FFF2-40B4-BE49-F238E27FC236}">
                <a16:creationId xmlns:a16="http://schemas.microsoft.com/office/drawing/2014/main" id="{CBE128A1-2B01-4A89-B886-F7FD694E4BF9}"/>
              </a:ext>
            </a:extLst>
          </p:cNvPr>
          <p:cNvSpPr txBox="1">
            <a:spLocks/>
          </p:cNvSpPr>
          <p:nvPr/>
        </p:nvSpPr>
        <p:spPr>
          <a:xfrm>
            <a:off x="0" y="6463066"/>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 Includes New York City</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97587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a:lstStyle/>
          <a:p>
            <a:pPr algn="ctr">
              <a:lnSpc>
                <a:spcPct val="100000"/>
              </a:lnSpc>
            </a:pPr>
            <a:r>
              <a:rPr lang="en-US" sz="3000"/>
              <a:t>Definitions for TB Genotyping in the United States</a:t>
            </a:r>
          </a:p>
        </p:txBody>
      </p:sp>
      <p:sp>
        <p:nvSpPr>
          <p:cNvPr id="9" name="AutoShape 19"/>
          <p:cNvSpPr>
            <a:spLocks/>
          </p:cNvSpPr>
          <p:nvPr/>
        </p:nvSpPr>
        <p:spPr bwMode="auto">
          <a:xfrm rot="-5400000">
            <a:off x="5528472" y="350543"/>
            <a:ext cx="868363" cy="5067303"/>
          </a:xfrm>
          <a:prstGeom prst="leftBrace">
            <a:avLst>
              <a:gd name="adj1" fmla="val 185374"/>
              <a:gd name="adj2" fmla="val 48627"/>
            </a:avLst>
          </a:prstGeom>
          <a:noFill/>
          <a:ln w="50800">
            <a:solidFill>
              <a:srgbClr val="BF311A"/>
            </a:solidFill>
            <a:round/>
            <a:headEnd/>
            <a:tailEnd/>
          </a:ln>
        </p:spPr>
        <p:txBody>
          <a:bodyPr vert="eaVert" wrap="none" anchor="ctr"/>
          <a:lstStyle/>
          <a:p>
            <a:endParaRPr lang="en-US" sz="2000" b="0">
              <a:solidFill>
                <a:srgbClr val="BF311A"/>
              </a:solidFill>
              <a:latin typeface="Calibri" panose="020F0502020204030204" pitchFamily="34" charset="0"/>
            </a:endParaRPr>
          </a:p>
        </p:txBody>
      </p:sp>
      <p:sp>
        <p:nvSpPr>
          <p:cNvPr id="5" name="Text Box 15"/>
          <p:cNvSpPr txBox="1">
            <a:spLocks noChangeArrowheads="1"/>
          </p:cNvSpPr>
          <p:nvPr/>
        </p:nvSpPr>
        <p:spPr bwMode="auto">
          <a:xfrm>
            <a:off x="6096000" y="1600202"/>
            <a:ext cx="4114800" cy="707886"/>
          </a:xfrm>
          <a:prstGeom prst="rect">
            <a:avLst/>
          </a:prstGeom>
          <a:noFill/>
          <a:ln w="47625">
            <a:solidFill>
              <a:srgbClr val="9A4E9E"/>
            </a:solidFill>
            <a:miter lim="800000"/>
            <a:headEnd/>
            <a:tailEnd/>
          </a:ln>
        </p:spPr>
        <p:txBody>
          <a:bodyPr wrap="square">
            <a:spAutoFit/>
          </a:bodyPr>
          <a:lstStyle/>
          <a:p>
            <a:pPr algn="ctr">
              <a:spcBef>
                <a:spcPct val="50000"/>
              </a:spcBef>
            </a:pPr>
            <a:r>
              <a:rPr lang="en-US" sz="2000" b="1">
                <a:solidFill>
                  <a:srgbClr val="9A4E9E"/>
                </a:solidFill>
                <a:latin typeface="Calibri" panose="020F0502020204030204" pitchFamily="34" charset="0"/>
              </a:rPr>
              <a:t>Initial 12-locus MIRU-VNTR:</a:t>
            </a:r>
            <a:r>
              <a:rPr lang="en-US" sz="2000" b="1" baseline="30000">
                <a:solidFill>
                  <a:srgbClr val="9A4E9E"/>
                </a:solidFill>
                <a:latin typeface="Calibri" panose="020F0502020204030204" pitchFamily="34" charset="0"/>
              </a:rPr>
              <a:t>*</a:t>
            </a:r>
            <a:r>
              <a:rPr lang="en-US" sz="2000" b="1">
                <a:solidFill>
                  <a:srgbClr val="9A4E9E"/>
                </a:solidFill>
                <a:latin typeface="Calibri" panose="020F0502020204030204" pitchFamily="34" charset="0"/>
              </a:rPr>
              <a:t> </a:t>
            </a:r>
            <a:br>
              <a:rPr lang="en-US" sz="2000" b="1">
                <a:solidFill>
                  <a:srgbClr val="9A4E9E"/>
                </a:solidFill>
                <a:latin typeface="Calibri" panose="020F0502020204030204" pitchFamily="34" charset="0"/>
              </a:rPr>
            </a:br>
            <a:r>
              <a:rPr lang="en-US" sz="2000" b="1">
                <a:solidFill>
                  <a:srgbClr val="9A4E9E"/>
                </a:solidFill>
                <a:latin typeface="Calibri" panose="020F0502020204030204" pitchFamily="34" charset="0"/>
              </a:rPr>
              <a:t>223325173533</a:t>
            </a:r>
          </a:p>
        </p:txBody>
      </p:sp>
      <p:sp>
        <p:nvSpPr>
          <p:cNvPr id="7" name="Text Box 16"/>
          <p:cNvSpPr txBox="1">
            <a:spLocks noChangeArrowheads="1"/>
          </p:cNvSpPr>
          <p:nvPr/>
        </p:nvSpPr>
        <p:spPr bwMode="auto">
          <a:xfrm>
            <a:off x="2438400" y="1611703"/>
            <a:ext cx="2895600" cy="707886"/>
          </a:xfrm>
          <a:prstGeom prst="rect">
            <a:avLst/>
          </a:prstGeom>
          <a:noFill/>
          <a:ln w="47625">
            <a:solidFill>
              <a:srgbClr val="9A4E9E"/>
            </a:solidFill>
            <a:miter lim="800000"/>
            <a:headEnd/>
            <a:tailEnd/>
          </a:ln>
        </p:spPr>
        <p:txBody>
          <a:bodyPr wrap="square">
            <a:spAutoFit/>
          </a:bodyPr>
          <a:lstStyle/>
          <a:p>
            <a:pPr algn="ctr">
              <a:spcBef>
                <a:spcPct val="50000"/>
              </a:spcBef>
            </a:pPr>
            <a:r>
              <a:rPr lang="en-US" sz="2000" b="1">
                <a:solidFill>
                  <a:srgbClr val="9A4E9E"/>
                </a:solidFill>
                <a:latin typeface="Calibri" panose="020F0502020204030204" pitchFamily="34" charset="0"/>
              </a:rPr>
              <a:t>Spoligotype: 000000000003771</a:t>
            </a:r>
          </a:p>
        </p:txBody>
      </p:sp>
      <p:sp>
        <p:nvSpPr>
          <p:cNvPr id="10" name="Text Box 20"/>
          <p:cNvSpPr txBox="1">
            <a:spLocks noChangeArrowheads="1"/>
          </p:cNvSpPr>
          <p:nvPr/>
        </p:nvSpPr>
        <p:spPr bwMode="auto">
          <a:xfrm>
            <a:off x="4423720" y="3329667"/>
            <a:ext cx="2253811" cy="707886"/>
          </a:xfrm>
          <a:prstGeom prst="rect">
            <a:avLst/>
          </a:prstGeom>
          <a:noFill/>
          <a:ln w="47625">
            <a:solidFill>
              <a:srgbClr val="BF311A"/>
            </a:solidFill>
            <a:miter lim="800000"/>
            <a:headEnd/>
            <a:tailEnd/>
          </a:ln>
        </p:spPr>
        <p:txBody>
          <a:bodyPr wrap="square">
            <a:spAutoFit/>
          </a:bodyPr>
          <a:lstStyle/>
          <a:p>
            <a:pPr algn="ctr">
              <a:spcBef>
                <a:spcPct val="50000"/>
              </a:spcBef>
            </a:pPr>
            <a:r>
              <a:rPr lang="en-US" sz="2000" b="1">
                <a:solidFill>
                  <a:srgbClr val="BF311A"/>
                </a:solidFill>
                <a:latin typeface="Calibri" panose="020F0502020204030204" pitchFamily="34" charset="0"/>
              </a:rPr>
              <a:t>PCRType:</a:t>
            </a:r>
            <a:br>
              <a:rPr lang="en-US" sz="2000" b="1">
                <a:solidFill>
                  <a:srgbClr val="BF311A"/>
                </a:solidFill>
                <a:latin typeface="Calibri" panose="020F0502020204030204" pitchFamily="34" charset="0"/>
              </a:rPr>
            </a:br>
            <a:r>
              <a:rPr lang="en-US" sz="2000" b="1">
                <a:solidFill>
                  <a:srgbClr val="BF311A"/>
                </a:solidFill>
                <a:latin typeface="Calibri" panose="020F0502020204030204" pitchFamily="34" charset="0"/>
              </a:rPr>
              <a:t>PCR00002</a:t>
            </a:r>
          </a:p>
        </p:txBody>
      </p:sp>
      <p:sp>
        <p:nvSpPr>
          <p:cNvPr id="11" name="Text Box 15"/>
          <p:cNvSpPr txBox="1">
            <a:spLocks noChangeArrowheads="1"/>
          </p:cNvSpPr>
          <p:nvPr/>
        </p:nvSpPr>
        <p:spPr bwMode="auto">
          <a:xfrm>
            <a:off x="7162799" y="3143071"/>
            <a:ext cx="3350591" cy="1015663"/>
          </a:xfrm>
          <a:prstGeom prst="rect">
            <a:avLst/>
          </a:prstGeom>
          <a:noFill/>
          <a:ln w="47625">
            <a:solidFill>
              <a:srgbClr val="BF311A"/>
            </a:solidFill>
            <a:miter lim="800000"/>
            <a:headEnd/>
            <a:tailEnd/>
          </a:ln>
        </p:spPr>
        <p:txBody>
          <a:bodyPr wrap="square">
            <a:spAutoFit/>
          </a:bodyPr>
          <a:lstStyle/>
          <a:p>
            <a:pPr algn="ctr">
              <a:spcBef>
                <a:spcPct val="50000"/>
              </a:spcBef>
            </a:pPr>
            <a:r>
              <a:rPr lang="en-US" sz="2000" b="1">
                <a:solidFill>
                  <a:srgbClr val="BF311A"/>
                </a:solidFill>
                <a:latin typeface="Calibri" panose="020F0502020204030204" pitchFamily="34" charset="0"/>
              </a:rPr>
              <a:t>Additional 12-locus MIRU-VNTR</a:t>
            </a:r>
            <a:r>
              <a:rPr lang="en-US" sz="2000" b="1" baseline="30000">
                <a:solidFill>
                  <a:srgbClr val="BF311A"/>
                </a:solidFill>
                <a:latin typeface="Calibri" panose="020F0502020204030204" pitchFamily="34" charset="0"/>
              </a:rPr>
              <a:t> </a:t>
            </a:r>
            <a:r>
              <a:rPr lang="en-US" sz="2000" b="1">
                <a:solidFill>
                  <a:srgbClr val="BF311A"/>
                </a:solidFill>
                <a:latin typeface="Calibri" panose="020F0502020204030204" pitchFamily="34" charset="0"/>
              </a:rPr>
              <a:t>(MIRU2):</a:t>
            </a:r>
            <a:r>
              <a:rPr lang="en-US" sz="2000" b="1" baseline="30000">
                <a:solidFill>
                  <a:srgbClr val="BF311A"/>
                </a:solidFill>
                <a:latin typeface="Calibri" panose="020F0502020204030204" pitchFamily="34" charset="0"/>
              </a:rPr>
              <a:t>†</a:t>
            </a:r>
            <a:r>
              <a:rPr lang="en-US" sz="2000" b="1">
                <a:solidFill>
                  <a:srgbClr val="BF311A"/>
                </a:solidFill>
                <a:latin typeface="Calibri" panose="020F0502020204030204" pitchFamily="34" charset="0"/>
              </a:rPr>
              <a:t> </a:t>
            </a:r>
            <a:br>
              <a:rPr lang="en-US" sz="2000" b="1">
                <a:solidFill>
                  <a:srgbClr val="BF311A"/>
                </a:solidFill>
                <a:latin typeface="Calibri" panose="020F0502020204030204" pitchFamily="34" charset="0"/>
              </a:rPr>
            </a:br>
            <a:r>
              <a:rPr lang="en-US" sz="2000" b="1">
                <a:solidFill>
                  <a:srgbClr val="BF311A"/>
                </a:solidFill>
                <a:latin typeface="Calibri" panose="020F0502020204030204" pitchFamily="34" charset="0"/>
              </a:rPr>
              <a:t>444534423428</a:t>
            </a:r>
            <a:endParaRPr lang="en-US" sz="2000" b="1" baseline="30000">
              <a:solidFill>
                <a:srgbClr val="BF311A"/>
              </a:solidFill>
              <a:latin typeface="Calibri" panose="020F0502020204030204" pitchFamily="34" charset="0"/>
            </a:endParaRPr>
          </a:p>
        </p:txBody>
      </p:sp>
      <p:sp>
        <p:nvSpPr>
          <p:cNvPr id="12" name="Text Box 15"/>
          <p:cNvSpPr txBox="1">
            <a:spLocks noChangeArrowheads="1"/>
          </p:cNvSpPr>
          <p:nvPr/>
        </p:nvSpPr>
        <p:spPr bwMode="auto">
          <a:xfrm>
            <a:off x="6705600" y="3424535"/>
            <a:ext cx="457200" cy="400110"/>
          </a:xfrm>
          <a:prstGeom prst="rect">
            <a:avLst/>
          </a:prstGeom>
          <a:noFill/>
          <a:ln w="9525">
            <a:noFill/>
            <a:miter lim="800000"/>
            <a:headEnd/>
            <a:tailEnd/>
          </a:ln>
        </p:spPr>
        <p:txBody>
          <a:bodyPr wrap="square">
            <a:spAutoFit/>
          </a:bodyPr>
          <a:lstStyle/>
          <a:p>
            <a:pPr algn="ctr">
              <a:spcBef>
                <a:spcPct val="50000"/>
              </a:spcBef>
            </a:pPr>
            <a:r>
              <a:rPr lang="en-US" sz="2000" b="1">
                <a:solidFill>
                  <a:srgbClr val="BF311A"/>
                </a:solidFill>
                <a:latin typeface="Calibri" panose="020F0502020204030204" pitchFamily="34" charset="0"/>
              </a:rPr>
              <a:t>+</a:t>
            </a:r>
          </a:p>
        </p:txBody>
      </p:sp>
      <p:sp>
        <p:nvSpPr>
          <p:cNvPr id="13" name="AutoShape 19"/>
          <p:cNvSpPr>
            <a:spLocks/>
          </p:cNvSpPr>
          <p:nvPr/>
        </p:nvSpPr>
        <p:spPr bwMode="auto">
          <a:xfrm rot="16200000">
            <a:off x="7121039" y="2168036"/>
            <a:ext cx="655023" cy="5067304"/>
          </a:xfrm>
          <a:prstGeom prst="leftBrace">
            <a:avLst>
              <a:gd name="adj1" fmla="val 185374"/>
              <a:gd name="adj2" fmla="val 49755"/>
            </a:avLst>
          </a:prstGeom>
          <a:noFill/>
          <a:ln w="50800">
            <a:solidFill>
              <a:srgbClr val="005DAA"/>
            </a:solidFill>
            <a:round/>
            <a:headEnd/>
            <a:tailEnd/>
          </a:ln>
        </p:spPr>
        <p:txBody>
          <a:bodyPr vert="eaVert" wrap="none" anchor="ctr"/>
          <a:lstStyle/>
          <a:p>
            <a:endParaRPr lang="en-US" sz="2000" b="0">
              <a:solidFill>
                <a:srgbClr val="FF0000"/>
              </a:solidFill>
              <a:latin typeface="Calibri" panose="020F0502020204030204" pitchFamily="34" charset="0"/>
            </a:endParaRPr>
          </a:p>
        </p:txBody>
      </p:sp>
      <p:sp>
        <p:nvSpPr>
          <p:cNvPr id="14" name="Text Box 20"/>
          <p:cNvSpPr txBox="1">
            <a:spLocks noChangeArrowheads="1"/>
          </p:cNvSpPr>
          <p:nvPr/>
        </p:nvSpPr>
        <p:spPr bwMode="auto">
          <a:xfrm>
            <a:off x="6400800" y="5029201"/>
            <a:ext cx="2253811" cy="707886"/>
          </a:xfrm>
          <a:prstGeom prst="rect">
            <a:avLst/>
          </a:prstGeom>
          <a:noFill/>
          <a:ln w="47625">
            <a:solidFill>
              <a:srgbClr val="005DAA"/>
            </a:solidFill>
            <a:miter lim="800000"/>
            <a:headEnd/>
            <a:tailEnd/>
          </a:ln>
        </p:spPr>
        <p:txBody>
          <a:bodyPr wrap="square">
            <a:spAutoFit/>
          </a:bodyPr>
          <a:lstStyle/>
          <a:p>
            <a:pPr algn="ctr"/>
            <a:r>
              <a:rPr lang="en-US" sz="2000" b="1">
                <a:solidFill>
                  <a:srgbClr val="005DAA"/>
                </a:solidFill>
                <a:latin typeface="Calibri" panose="020F0502020204030204" pitchFamily="34" charset="0"/>
              </a:rPr>
              <a:t>GENType:</a:t>
            </a:r>
          </a:p>
          <a:p>
            <a:pPr algn="ctr"/>
            <a:r>
              <a:rPr lang="en-US" sz="2000" b="1">
                <a:solidFill>
                  <a:srgbClr val="005DAA"/>
                </a:solidFill>
                <a:latin typeface="Calibri" panose="020F0502020204030204" pitchFamily="34" charset="0"/>
              </a:rPr>
              <a:t>G00010</a:t>
            </a:r>
          </a:p>
        </p:txBody>
      </p:sp>
      <p:sp>
        <p:nvSpPr>
          <p:cNvPr id="15" name="TextBox 14"/>
          <p:cNvSpPr txBox="1"/>
          <p:nvPr/>
        </p:nvSpPr>
        <p:spPr>
          <a:xfrm>
            <a:off x="2021977" y="3014604"/>
            <a:ext cx="2410687" cy="1631216"/>
          </a:xfrm>
          <a:prstGeom prst="rect">
            <a:avLst/>
          </a:prstGeom>
          <a:noFill/>
          <a:ln>
            <a:noFill/>
          </a:ln>
        </p:spPr>
        <p:txBody>
          <a:bodyPr wrap="square" rtlCol="0">
            <a:spAutoFit/>
          </a:bodyPr>
          <a:lstStyle/>
          <a:p>
            <a:r>
              <a:rPr lang="en-US" sz="2000">
                <a:solidFill>
                  <a:srgbClr val="BF311A"/>
                </a:solidFill>
                <a:latin typeface="Calibri" panose="020F0502020204030204" pitchFamily="34" charset="0"/>
              </a:rPr>
              <a:t>Sequentially assigned for each unique spoligotype and initial 12-locus MIRU-VNTR combination</a:t>
            </a:r>
          </a:p>
        </p:txBody>
      </p:sp>
      <p:sp>
        <p:nvSpPr>
          <p:cNvPr id="16" name="TextBox 15"/>
          <p:cNvSpPr txBox="1"/>
          <p:nvPr/>
        </p:nvSpPr>
        <p:spPr>
          <a:xfrm>
            <a:off x="3595969" y="4788372"/>
            <a:ext cx="2954479" cy="1323439"/>
          </a:xfrm>
          <a:prstGeom prst="rect">
            <a:avLst/>
          </a:prstGeom>
          <a:noFill/>
          <a:ln>
            <a:noFill/>
          </a:ln>
        </p:spPr>
        <p:txBody>
          <a:bodyPr wrap="square" rtlCol="0">
            <a:spAutoFit/>
          </a:bodyPr>
          <a:lstStyle/>
          <a:p>
            <a:r>
              <a:rPr lang="en-US" sz="2000">
                <a:solidFill>
                  <a:srgbClr val="005DAA"/>
                </a:solidFill>
                <a:latin typeface="Calibri" panose="020F0502020204030204" pitchFamily="34" charset="0"/>
              </a:rPr>
              <a:t>Sequentially assigned for each unique spoligotype and 24-locus MIRU-VNTR combination</a:t>
            </a:r>
          </a:p>
        </p:txBody>
      </p:sp>
      <p:sp>
        <p:nvSpPr>
          <p:cNvPr id="17" name="Text Placeholder 3"/>
          <p:cNvSpPr>
            <a:spLocks noGrp="1"/>
          </p:cNvSpPr>
          <p:nvPr>
            <p:ph type="body" sz="quarter" idx="4294967295"/>
          </p:nvPr>
        </p:nvSpPr>
        <p:spPr>
          <a:xfrm>
            <a:off x="0" y="6237727"/>
            <a:ext cx="11411712" cy="533400"/>
          </a:xfrm>
          <a:prstGeom prst="rect">
            <a:avLst/>
          </a:prstGeom>
          <a:ln>
            <a:noFill/>
          </a:ln>
        </p:spPr>
        <p:txBody>
          <a:bodyPr anchor="ctr">
            <a:noAutofit/>
          </a:bodyPr>
          <a:lstStyle/>
          <a:p>
            <a:pPr marL="0" indent="0">
              <a:buNone/>
            </a:pPr>
            <a:r>
              <a:rPr lang="en-US" sz="1200" baseline="30000">
                <a:solidFill>
                  <a:schemeClr val="tx1"/>
                </a:solidFill>
              </a:rPr>
              <a:t>* </a:t>
            </a:r>
            <a:r>
              <a:rPr lang="en-US" sz="1200">
                <a:solidFill>
                  <a:schemeClr val="tx1"/>
                </a:solidFill>
              </a:rPr>
              <a:t>MIRU-VNTR=Mycobacterial interspersed repetitive unit–variable number tandem repeat.</a:t>
            </a:r>
          </a:p>
          <a:p>
            <a:pPr marL="0" indent="0">
              <a:buNone/>
            </a:pPr>
            <a:r>
              <a:rPr lang="en-US" sz="1200" baseline="30000">
                <a:solidFill>
                  <a:schemeClr val="tx1"/>
                </a:solidFill>
              </a:rPr>
              <a:t>† </a:t>
            </a:r>
            <a:r>
              <a:rPr lang="en-US" sz="1200">
                <a:solidFill>
                  <a:schemeClr val="tx1"/>
                </a:solidFill>
              </a:rPr>
              <a:t>The complete set of 24 loci is referred to as 24-locus MIRU-VNTR and is used for U.S. </a:t>
            </a:r>
            <a:r>
              <a:rPr lang="en-US" sz="1200" err="1">
                <a:solidFill>
                  <a:schemeClr val="tx1"/>
                </a:solidFill>
              </a:rPr>
              <a:t>GENType</a:t>
            </a:r>
            <a:r>
              <a:rPr lang="en-US" sz="1200">
                <a:solidFill>
                  <a:schemeClr val="tx1"/>
                </a:solidFill>
              </a:rPr>
              <a:t> designations.</a:t>
            </a:r>
          </a:p>
        </p:txBody>
      </p:sp>
    </p:spTree>
    <p:extLst>
      <p:ext uri="{BB962C8B-B14F-4D97-AF65-F5344CB8AC3E}">
        <p14:creationId xmlns:p14="http://schemas.microsoft.com/office/powerpoint/2010/main" val="55207202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29573399"/>
              </p:ext>
            </p:extLst>
          </p:nvPr>
        </p:nvGraphicFramePr>
        <p:xfrm>
          <a:off x="250520" y="1384517"/>
          <a:ext cx="11690960" cy="48969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Number of County-based TB Genotype Clusters</a:t>
            </a:r>
            <a:r>
              <a:rPr lang="en-US" sz="3000" baseline="30000"/>
              <a:t>*</a:t>
            </a:r>
            <a:r>
              <a:rPr lang="en-US" sz="3000"/>
              <a:t> by Cluster Size, United States, 2019–2021</a:t>
            </a:r>
          </a:p>
        </p:txBody>
      </p:sp>
      <p:sp>
        <p:nvSpPr>
          <p:cNvPr id="10" name="Text Placeholder 3"/>
          <p:cNvSpPr>
            <a:spLocks noGrp="1"/>
          </p:cNvSpPr>
          <p:nvPr>
            <p:ph type="body" sz="quarter" idx="4294967295"/>
          </p:nvPr>
        </p:nvSpPr>
        <p:spPr>
          <a:xfrm>
            <a:off x="110820" y="6397211"/>
            <a:ext cx="11764784" cy="283401"/>
          </a:xfrm>
          <a:prstGeom prst="rect">
            <a:avLst/>
          </a:prstGeom>
        </p:spPr>
        <p:txBody>
          <a:bodyPr anchor="ctr">
            <a:noAutofit/>
          </a:bodyPr>
          <a:lstStyle/>
          <a:p>
            <a:pPr marL="0" indent="0">
              <a:buNone/>
            </a:pPr>
            <a:r>
              <a:rPr lang="en-US" sz="1200" baseline="30000">
                <a:solidFill>
                  <a:srgbClr val="000000"/>
                </a:solidFill>
                <a:latin typeface="Calibri"/>
                <a:cs typeface="Calibri"/>
              </a:rPr>
              <a:t>* </a:t>
            </a:r>
            <a:r>
              <a:rPr lang="en-US" sz="1200">
                <a:solidFill>
                  <a:srgbClr val="000000"/>
                </a:solidFill>
                <a:latin typeface="Calibri"/>
                <a:cs typeface="Calibri"/>
              </a:rPr>
              <a:t>Clusters have two or more cases with matching </a:t>
            </a:r>
            <a:r>
              <a:rPr lang="en-US" sz="1200" err="1">
                <a:solidFill>
                  <a:srgbClr val="000000"/>
                </a:solidFill>
                <a:latin typeface="Calibri"/>
                <a:cs typeface="Calibri"/>
              </a:rPr>
              <a:t>spoligotype</a:t>
            </a:r>
            <a:r>
              <a:rPr lang="en-US" sz="1200">
                <a:solidFill>
                  <a:srgbClr val="000000"/>
                </a:solidFill>
                <a:latin typeface="Calibri"/>
                <a:cs typeface="Calibri"/>
              </a:rPr>
              <a:t> and 24-locus locus mycobacterial interspersed repetitive unit-variable number tandem repeat type (GENType) within a county during the specified 3-year time period.</a:t>
            </a:r>
          </a:p>
        </p:txBody>
      </p:sp>
    </p:spTree>
    <p:extLst>
      <p:ext uri="{BB962C8B-B14F-4D97-AF65-F5344CB8AC3E}">
        <p14:creationId xmlns:p14="http://schemas.microsoft.com/office/powerpoint/2010/main" val="20924305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TB Genotype Clusters by TB GIMS</a:t>
            </a:r>
            <a:r>
              <a:rPr lang="en-US" sz="3000" baseline="30000"/>
              <a:t>*</a:t>
            </a:r>
            <a:r>
              <a:rPr lang="en-US" sz="3000"/>
              <a:t> Alert Levels,</a:t>
            </a:r>
            <a:r>
              <a:rPr lang="en-US" sz="3000" baseline="30000"/>
              <a:t>†</a:t>
            </a:r>
            <a:r>
              <a:rPr lang="en-US" sz="3000"/>
              <a:t> United States, 2019–2021 </a:t>
            </a:r>
            <a:r>
              <a:rPr lang="en-US" sz="3000" b="0">
                <a:solidFill>
                  <a:schemeClr val="tx1">
                    <a:lumMod val="85000"/>
                    <a:lumOff val="15000"/>
                  </a:schemeClr>
                </a:solidFill>
              </a:rPr>
              <a:t>(N=1,241)</a:t>
            </a:r>
          </a:p>
        </p:txBody>
      </p:sp>
      <p:graphicFrame>
        <p:nvGraphicFramePr>
          <p:cNvPr id="5" name="Chart 4"/>
          <p:cNvGraphicFramePr/>
          <p:nvPr>
            <p:extLst>
              <p:ext uri="{D42A27DB-BD31-4B8C-83A1-F6EECF244321}">
                <p14:modId xmlns:p14="http://schemas.microsoft.com/office/powerpoint/2010/main" val="4184914982"/>
              </p:ext>
            </p:extLst>
          </p:nvPr>
        </p:nvGraphicFramePr>
        <p:xfrm>
          <a:off x="909492" y="1215148"/>
          <a:ext cx="10373015" cy="52516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67014" y="6007791"/>
            <a:ext cx="11857973" cy="646331"/>
          </a:xfrm>
          <a:prstGeom prst="rect">
            <a:avLst/>
          </a:prstGeom>
        </p:spPr>
        <p:txBody>
          <a:bodyPr wrap="square" lIns="91440" tIns="45720" rIns="91440" bIns="45720" anchor="t">
            <a:spAutoFit/>
          </a:bodyPr>
          <a:lstStyle/>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TB GIMS=Tuberculosis Genotyping Information Management System</a:t>
            </a:r>
            <a:endParaRPr lang="en-US">
              <a:latin typeface="Calibri"/>
              <a:cs typeface="Calibri"/>
            </a:endParaRPr>
          </a:p>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Alert levels are based on a log-likelihood ratio, which calculates the geographical concentration of a genotype in a county compared to the rest of the country during a 3-year period. TB GIMS generates alert level notifications based on this statistic: “No alert” is indicated if LLR  is between 0–&lt;5, “medium” is for LLR of 5–&lt;10 and “</a:t>
            </a:r>
            <a:r>
              <a:rPr lang="en-US" sz="1200">
                <a:latin typeface="Calibri"/>
                <a:cs typeface="Calibri"/>
              </a:rPr>
              <a:t>high</a:t>
            </a:r>
            <a:r>
              <a:rPr lang="en-US" sz="1200">
                <a:solidFill>
                  <a:srgbClr val="000000"/>
                </a:solidFill>
                <a:latin typeface="Calibri"/>
                <a:cs typeface="Calibri"/>
              </a:rPr>
              <a:t>” alert is for clusters with LLR ≥10.</a:t>
            </a:r>
          </a:p>
        </p:txBody>
      </p:sp>
    </p:spTree>
    <p:extLst>
      <p:ext uri="{BB962C8B-B14F-4D97-AF65-F5344CB8AC3E}">
        <p14:creationId xmlns:p14="http://schemas.microsoft.com/office/powerpoint/2010/main" val="158256383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9010" y="164592"/>
            <a:ext cx="11873980" cy="969264"/>
          </a:xfrm>
        </p:spPr>
        <p:txBody>
          <a:bodyPr/>
          <a:lstStyle/>
          <a:p>
            <a:pPr algn="ctr">
              <a:lnSpc>
                <a:spcPct val="100000"/>
              </a:lnSpc>
            </a:pPr>
            <a:r>
              <a:rPr lang="en-US" sz="3000"/>
              <a:t>Genotyped TB Cases Estimated to be Attributed to Recent Transmission, United States, 2020–2021 </a:t>
            </a:r>
            <a:r>
              <a:rPr lang="en-US" sz="3000" b="0">
                <a:solidFill>
                  <a:schemeClr val="tx1">
                    <a:lumMod val="85000"/>
                    <a:lumOff val="15000"/>
                  </a:schemeClr>
                </a:solidFill>
              </a:rPr>
              <a:t>(N=11,404)</a:t>
            </a:r>
          </a:p>
        </p:txBody>
      </p:sp>
      <p:graphicFrame>
        <p:nvGraphicFramePr>
          <p:cNvPr id="6" name="Chart 5">
            <a:extLst>
              <a:ext uri="{FF2B5EF4-FFF2-40B4-BE49-F238E27FC236}">
                <a16:creationId xmlns:a16="http://schemas.microsoft.com/office/drawing/2014/main" id="{28D14526-5A02-439E-AE8C-80222AEC4BC8}"/>
              </a:ext>
            </a:extLst>
          </p:cNvPr>
          <p:cNvGraphicFramePr>
            <a:graphicFrameLocks noChangeAspect="1"/>
          </p:cNvGraphicFramePr>
          <p:nvPr>
            <p:extLst>
              <p:ext uri="{D42A27DB-BD31-4B8C-83A1-F6EECF244321}">
                <p14:modId xmlns:p14="http://schemas.microsoft.com/office/powerpoint/2010/main" val="3016517372"/>
              </p:ext>
            </p:extLst>
          </p:nvPr>
        </p:nvGraphicFramePr>
        <p:xfrm>
          <a:off x="2419875" y="829154"/>
          <a:ext cx="7521632" cy="499248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27459" y="5629687"/>
            <a:ext cx="11379200" cy="297454"/>
          </a:xfrm>
          <a:prstGeom prst="rect">
            <a:avLst/>
          </a:prstGeom>
        </p:spPr>
        <p:txBody>
          <a:bodyPr wrap="square">
            <a:spAutoFit/>
          </a:bodyPr>
          <a:lstStyle/>
          <a:p>
            <a:pPr marL="2117" indent="-2117"/>
            <a:endParaRPr lang="en-US" sz="1333">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C0B3617A-4122-4038-9101-FA78B09F5DEC}"/>
              </a:ext>
            </a:extLst>
          </p:cNvPr>
          <p:cNvSpPr txBox="1"/>
          <p:nvPr/>
        </p:nvSpPr>
        <p:spPr>
          <a:xfrm>
            <a:off x="4805099" y="3721779"/>
            <a:ext cx="2990934" cy="830997"/>
          </a:xfrm>
          <a:prstGeom prst="rect">
            <a:avLst/>
          </a:prstGeom>
        </p:spPr>
        <p:txBody>
          <a:bodyPr wrap="square" rtlCol="0">
            <a:spAutoFit/>
          </a:bodyPr>
          <a:lstStyle/>
          <a:p>
            <a:pPr algn="ctr">
              <a:buFont typeface="Arial" pitchFamily="34" charset="0"/>
              <a:buNone/>
            </a:pPr>
            <a:r>
              <a:rPr lang="en-US" sz="2400" dirty="0">
                <a:solidFill>
                  <a:schemeClr val="tx1">
                    <a:lumMod val="85000"/>
                    <a:lumOff val="15000"/>
                  </a:schemeClr>
                </a:solidFill>
                <a:latin typeface="Calibri" panose="020F0502020204030204" pitchFamily="34" charset="0"/>
                <a:cs typeface="Calibri" panose="020F0502020204030204" pitchFamily="34" charset="0"/>
              </a:rPr>
              <a:t>Not recent transmission,</a:t>
            </a:r>
            <a:r>
              <a:rPr lang="en-US" sz="2400" baseline="30000" dirty="0">
                <a:solidFill>
                  <a:schemeClr val="tx1">
                    <a:lumMod val="85000"/>
                    <a:lumOff val="15000"/>
                  </a:schemeClr>
                </a:solidFill>
                <a:latin typeface="Calibri" panose="020F0502020204030204" pitchFamily="34" charset="0"/>
              </a:rPr>
              <a:t>§</a:t>
            </a:r>
            <a:r>
              <a:rPr lang="en-US" sz="2400" baseline="30000" dirty="0">
                <a:solidFill>
                  <a:schemeClr val="tx1">
                    <a:lumMod val="85000"/>
                    <a:lumOff val="15000"/>
                  </a:schemeClr>
                </a:solidFill>
                <a:latin typeface="Calibri" panose="020F0502020204030204" pitchFamily="34" charset="0"/>
                <a:cs typeface="Calibri" panose="020F0502020204030204" pitchFamily="34" charset="0"/>
              </a:rPr>
              <a:t> </a:t>
            </a:r>
            <a:r>
              <a:rPr lang="en-US" sz="2400" dirty="0">
                <a:solidFill>
                  <a:schemeClr val="tx1">
                    <a:lumMod val="85000"/>
                    <a:lumOff val="15000"/>
                  </a:schemeClr>
                </a:solidFill>
                <a:latin typeface="Calibri" panose="020F0502020204030204" pitchFamily="34" charset="0"/>
                <a:cs typeface="Calibri" panose="020F0502020204030204" pitchFamily="34" charset="0"/>
              </a:rPr>
              <a:t>88%</a:t>
            </a:r>
          </a:p>
        </p:txBody>
      </p:sp>
      <p:grpSp>
        <p:nvGrpSpPr>
          <p:cNvPr id="23" name="Group 22">
            <a:extLst>
              <a:ext uri="{FF2B5EF4-FFF2-40B4-BE49-F238E27FC236}">
                <a16:creationId xmlns:a16="http://schemas.microsoft.com/office/drawing/2014/main" id="{E64E633D-2BF8-483A-809B-91832114DED8}"/>
              </a:ext>
            </a:extLst>
          </p:cNvPr>
          <p:cNvGrpSpPr/>
          <p:nvPr/>
        </p:nvGrpSpPr>
        <p:grpSpPr>
          <a:xfrm>
            <a:off x="714712" y="4149775"/>
            <a:ext cx="3410325" cy="806002"/>
            <a:chOff x="474326" y="3723683"/>
            <a:chExt cx="2711871" cy="903987"/>
          </a:xfrm>
        </p:grpSpPr>
        <p:sp>
          <p:nvSpPr>
            <p:cNvPr id="25" name="Rectangle 24">
              <a:extLst>
                <a:ext uri="{FF2B5EF4-FFF2-40B4-BE49-F238E27FC236}">
                  <a16:creationId xmlns:a16="http://schemas.microsoft.com/office/drawing/2014/main" id="{1ACD1E9B-3133-4CB4-8495-08C36B66CAAD}"/>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0BEBE69D-EA51-4EDE-B3A7-D93C0B59B1FF}"/>
                </a:ext>
              </a:extLst>
            </p:cNvPr>
            <p:cNvSpPr/>
            <p:nvPr/>
          </p:nvSpPr>
          <p:spPr>
            <a:xfrm>
              <a:off x="474326" y="4447525"/>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19806CA-BA45-4580-85D2-B22E78D4603D}"/>
                </a:ext>
              </a:extLst>
            </p:cNvPr>
            <p:cNvSpPr txBox="1"/>
            <p:nvPr/>
          </p:nvSpPr>
          <p:spPr>
            <a:xfrm>
              <a:off x="636278" y="3723683"/>
              <a:ext cx="2539700" cy="276999"/>
            </a:xfrm>
            <a:prstGeom prst="rect">
              <a:avLst/>
            </a:prstGeom>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cs typeface="Calibri" panose="020F0502020204030204" pitchFamily="34" charset="0"/>
                </a:rPr>
                <a:t>Limited recent transmission </a:t>
              </a:r>
            </a:p>
          </p:txBody>
        </p:sp>
        <p:sp>
          <p:nvSpPr>
            <p:cNvPr id="29" name="TextBox 28">
              <a:extLst>
                <a:ext uri="{FF2B5EF4-FFF2-40B4-BE49-F238E27FC236}">
                  <a16:creationId xmlns:a16="http://schemas.microsoft.com/office/drawing/2014/main" id="{C4641EF3-07C2-4DF0-8A5B-B1BFF7F34DAE}"/>
                </a:ext>
              </a:extLst>
            </p:cNvPr>
            <p:cNvSpPr txBox="1"/>
            <p:nvPr/>
          </p:nvSpPr>
          <p:spPr>
            <a:xfrm>
              <a:off x="636278" y="4350671"/>
              <a:ext cx="2549919" cy="276999"/>
            </a:xfrm>
            <a:prstGeom prst="rect">
              <a:avLst/>
            </a:prstGeom>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cs typeface="Calibri" panose="020F0502020204030204" pitchFamily="34" charset="0"/>
                </a:rPr>
                <a:t>Extensive recent transmission</a:t>
              </a:r>
              <a:r>
                <a:rPr lang="en-US" baseline="30000">
                  <a:solidFill>
                    <a:schemeClr val="tx1">
                      <a:lumMod val="85000"/>
                      <a:lumOff val="15000"/>
                    </a:schemeClr>
                  </a:solidFill>
                </a:rPr>
                <a:t>†</a:t>
              </a:r>
              <a:endParaRPr lang="en-US">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17" name="Rectangle 16"/>
          <p:cNvSpPr/>
          <p:nvPr/>
        </p:nvSpPr>
        <p:spPr>
          <a:xfrm>
            <a:off x="15326" y="5550364"/>
            <a:ext cx="12003465" cy="1200329"/>
          </a:xfrm>
          <a:prstGeom prst="rect">
            <a:avLst/>
          </a:prstGeom>
        </p:spPr>
        <p:txBody>
          <a:bodyPr wrap="square">
            <a:spAutoFit/>
          </a:bodyPr>
          <a:lstStyle/>
          <a:p>
            <a:pPr>
              <a:spcBef>
                <a:spcPts val="0"/>
              </a:spcBef>
              <a:spcAft>
                <a:spcPts val="0"/>
              </a:spcAft>
            </a:pPr>
            <a:r>
              <a:rPr lang="en-US" sz="1200" baseline="30000">
                <a:latin typeface="Calibri" panose="020F0502020204030204" pitchFamily="34" charset="0"/>
                <a:ea typeface="Calibri" panose="020F0502020204030204" pitchFamily="34" charset="0"/>
              </a:rPr>
              <a:t>*</a:t>
            </a:r>
            <a:r>
              <a:rPr lang="en-US" sz="1200">
                <a:latin typeface="Calibri" panose="020F0502020204030204" pitchFamily="34" charset="0"/>
                <a:ea typeface="Calibri" panose="020F0502020204030204" pitchFamily="34" charset="0"/>
              </a:rPr>
              <a:t> A TB case is designated as attributed to recent transmission if a plausible source case can be identified in a person who i) has the same </a:t>
            </a:r>
            <a:r>
              <a:rPr lang="en-US" sz="1200" i="1">
                <a:latin typeface="Calibri" panose="020F0502020204030204" pitchFamily="34" charset="0"/>
                <a:ea typeface="Calibri" panose="020F0502020204030204" pitchFamily="34" charset="0"/>
              </a:rPr>
              <a:t>M. tuberculosis</a:t>
            </a:r>
            <a:r>
              <a:rPr lang="en-US" sz="1200">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a:spcBef>
                <a:spcPts val="0"/>
              </a:spcBef>
              <a:spcAft>
                <a:spcPts val="0"/>
              </a:spcAft>
            </a:pPr>
            <a:r>
              <a:rPr lang="en-US" sz="1200" baseline="30000">
                <a:latin typeface="Calibri" panose="020F0502020204030204" pitchFamily="34" charset="0"/>
                <a:ea typeface="Calibri" panose="020F0502020204030204" pitchFamily="34" charset="0"/>
              </a:rPr>
              <a:t>†</a:t>
            </a:r>
            <a:r>
              <a:rPr lang="en-US" sz="1200">
                <a:latin typeface="Calibri" panose="020F0502020204030204" pitchFamily="34" charset="0"/>
                <a:ea typeface="Calibri" panose="020F0502020204030204" pitchFamily="34" charset="0"/>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p>
          <a:p>
            <a:pPr>
              <a:spcBef>
                <a:spcPts val="0"/>
              </a:spcBef>
              <a:spcAft>
                <a:spcPts val="0"/>
              </a:spcAft>
            </a:pPr>
            <a:r>
              <a:rPr lang="en-US" sz="1200" baseline="30000">
                <a:latin typeface="Calibri" panose="020F0502020204030204" pitchFamily="34" charset="0"/>
              </a:rPr>
              <a:t>§</a:t>
            </a:r>
            <a:r>
              <a:rPr lang="en-US" sz="1200">
                <a:latin typeface="Calibri" panose="020F0502020204030204" pitchFamily="34" charset="0"/>
                <a:ea typeface="Calibri" panose="020F0502020204030204" pitchFamily="34" charset="0"/>
              </a:rPr>
              <a:t> </a:t>
            </a:r>
            <a:r>
              <a:rPr lang="en-US" sz="1200">
                <a:latin typeface="Calibri" panose="020F0502020204030204" pitchFamily="34" charset="0"/>
              </a:rPr>
              <a:t>Cases not attributed to recent transmission may be misclassified in children &lt;5 years old or indeterminate in persons with a recent U.S. arrival due to limitations of the plausible-source case method. </a:t>
            </a:r>
          </a:p>
        </p:txBody>
      </p:sp>
      <p:sp>
        <p:nvSpPr>
          <p:cNvPr id="4" name="TextBox 3"/>
          <p:cNvSpPr txBox="1"/>
          <p:nvPr/>
        </p:nvSpPr>
        <p:spPr>
          <a:xfrm>
            <a:off x="1569773" y="1431017"/>
            <a:ext cx="2553604" cy="830997"/>
          </a:xfrm>
          <a:prstGeom prst="rect">
            <a:avLst/>
          </a:prstGeom>
        </p:spPr>
        <p:txBody>
          <a:bodyPr wrap="square" rtlCol="0">
            <a:spAutoFit/>
          </a:bodyPr>
          <a:lstStyle/>
          <a:p>
            <a:pPr algn="ctr">
              <a:buFont typeface="Arial" pitchFamily="34" charset="0"/>
              <a:buNone/>
            </a:pPr>
            <a:r>
              <a:rPr lang="en-US" sz="2400" dirty="0">
                <a:solidFill>
                  <a:schemeClr val="tx1">
                    <a:lumMod val="85000"/>
                    <a:lumOff val="15000"/>
                  </a:schemeClr>
                </a:solidFill>
                <a:latin typeface="Calibri" panose="020F0502020204030204" pitchFamily="34" charset="0"/>
              </a:rPr>
              <a:t>Recent transmission,</a:t>
            </a:r>
            <a:r>
              <a:rPr lang="en-US" sz="2400" baseline="30000" dirty="0">
                <a:solidFill>
                  <a:schemeClr val="tx1">
                    <a:lumMod val="85000"/>
                    <a:lumOff val="15000"/>
                  </a:schemeClr>
                </a:solidFill>
                <a:latin typeface="Calibri" panose="020F0502020204030204" pitchFamily="34" charset="0"/>
              </a:rPr>
              <a:t>* </a:t>
            </a:r>
            <a:r>
              <a:rPr lang="en-US" sz="2400" dirty="0">
                <a:solidFill>
                  <a:schemeClr val="tx1">
                    <a:lumMod val="85000"/>
                    <a:lumOff val="15000"/>
                  </a:schemeClr>
                </a:solidFill>
                <a:latin typeface="Calibri" panose="020F0502020204030204" pitchFamily="34" charset="0"/>
              </a:rPr>
              <a:t>12%</a:t>
            </a:r>
          </a:p>
        </p:txBody>
      </p:sp>
      <p:sp>
        <p:nvSpPr>
          <p:cNvPr id="8" name="Right Brace 7">
            <a:extLst>
              <a:ext uri="{FF2B5EF4-FFF2-40B4-BE49-F238E27FC236}">
                <a16:creationId xmlns:a16="http://schemas.microsoft.com/office/drawing/2014/main" id="{05EE95EC-249E-4B14-9CE6-485855A81BB0}"/>
              </a:ext>
            </a:extLst>
          </p:cNvPr>
          <p:cNvSpPr/>
          <p:nvPr/>
        </p:nvSpPr>
        <p:spPr>
          <a:xfrm rot="12698935">
            <a:off x="4015599" y="1434209"/>
            <a:ext cx="476721" cy="1485732"/>
          </a:xfrm>
          <a:prstGeom prst="rightBrace">
            <a:avLst>
              <a:gd name="adj1" fmla="val 85065"/>
              <a:gd name="adj2" fmla="val 50446"/>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77231151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69" y="164592"/>
            <a:ext cx="11971663" cy="960120"/>
          </a:xfrm>
        </p:spPr>
        <p:txBody>
          <a:bodyPr/>
          <a:lstStyle/>
          <a:p>
            <a:pPr algn="ctr">
              <a:lnSpc>
                <a:spcPct val="100000"/>
              </a:lnSpc>
            </a:pPr>
            <a:r>
              <a:rPr lang="en-US" sz="3000"/>
              <a:t>Genotyped Cases Estimated to be Attributed to Limited and Extensive Recent Transmission,</a:t>
            </a:r>
            <a:r>
              <a:rPr lang="en-US" sz="3000" baseline="30000"/>
              <a:t>*</a:t>
            </a:r>
            <a:r>
              <a:rPr lang="en-US" sz="3000"/>
              <a:t> United States, 2018–2021</a:t>
            </a:r>
          </a:p>
        </p:txBody>
      </p:sp>
      <p:graphicFrame>
        <p:nvGraphicFramePr>
          <p:cNvPr id="8" name="Chart 7"/>
          <p:cNvGraphicFramePr/>
          <p:nvPr>
            <p:extLst>
              <p:ext uri="{D42A27DB-BD31-4B8C-83A1-F6EECF244321}">
                <p14:modId xmlns:p14="http://schemas.microsoft.com/office/powerpoint/2010/main" val="3713677445"/>
              </p:ext>
            </p:extLst>
          </p:nvPr>
        </p:nvGraphicFramePr>
        <p:xfrm>
          <a:off x="339007" y="1182074"/>
          <a:ext cx="10979408" cy="47177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55776" y="2190499"/>
            <a:ext cx="979755" cy="369332"/>
          </a:xfrm>
          <a:prstGeom prst="rect">
            <a:avLst/>
          </a:prstGeom>
        </p:spPr>
        <p:txBody>
          <a:bodyPr wrap="none" rtlCol="0">
            <a:spAutoFit/>
          </a:bodyPr>
          <a:lstStyle/>
          <a:p>
            <a:pPr algn="ctr">
              <a:buFont typeface="Arial" pitchFamily="34" charset="0"/>
              <a:buNone/>
            </a:pPr>
            <a:r>
              <a:rPr lang="en-US" dirty="0">
                <a:solidFill>
                  <a:srgbClr val="3F3F3F"/>
                </a:solidFill>
                <a:latin typeface="Calibri" panose="020F0502020204030204" pitchFamily="34" charset="0"/>
              </a:rPr>
              <a:t>N=1,400</a:t>
            </a:r>
          </a:p>
        </p:txBody>
      </p:sp>
      <p:sp>
        <p:nvSpPr>
          <p:cNvPr id="5" name="Rectangle 4"/>
          <p:cNvSpPr/>
          <p:nvPr/>
        </p:nvSpPr>
        <p:spPr>
          <a:xfrm>
            <a:off x="-28282" y="5904117"/>
            <a:ext cx="12198283" cy="861774"/>
          </a:xfrm>
          <a:prstGeom prst="rect">
            <a:avLst/>
          </a:prstGeom>
        </p:spPr>
        <p:txBody>
          <a:bodyPr wrap="square" lIns="121920" tIns="60960" rIns="121920" bIns="60960" anchor="t">
            <a:spAutoFit/>
          </a:bodyPr>
          <a:lstStyle/>
          <a:p>
            <a:pPr>
              <a:spcBef>
                <a:spcPts val="0"/>
              </a:spcBef>
              <a:spcAft>
                <a:spcPts val="0"/>
              </a:spcAft>
            </a:pPr>
            <a:r>
              <a:rPr lang="en-US" sz="1200" baseline="30000">
                <a:latin typeface="Calibri"/>
                <a:ea typeface="Calibri" panose="020F0502020204030204" pitchFamily="34" charset="0"/>
                <a:cs typeface="Calibri"/>
              </a:rPr>
              <a:t>*</a:t>
            </a:r>
            <a:r>
              <a:rPr lang="en-US" sz="1200">
                <a:latin typeface="Calibri"/>
                <a:ea typeface="Calibri" panose="020F0502020204030204" pitchFamily="34" charset="0"/>
                <a:cs typeface="Calibri"/>
              </a:rPr>
              <a:t> A TB case is designated as attributed to recent transmission if a plausible source case can be identified in a person who i) has the same </a:t>
            </a:r>
            <a:r>
              <a:rPr lang="en-US" sz="1200" i="1">
                <a:latin typeface="Calibri"/>
                <a:ea typeface="Calibri" panose="020F0502020204030204" pitchFamily="34" charset="0"/>
                <a:cs typeface="Calibri"/>
              </a:rPr>
              <a:t>M. tuberculosis</a:t>
            </a:r>
            <a:r>
              <a:rPr lang="en-US" sz="1200">
                <a:latin typeface="Calibri"/>
                <a:ea typeface="Calibri" panose="020F0502020204030204" pitchFamily="34" charset="0"/>
                <a:cs typeface="Calibri"/>
              </a:rPr>
              <a:t> genotype, ii) has an infectious form of TB disease, iii) resides within 10 miles of the TB case, iv) is 10 years of age or older, and v) was diagnosed within 2 years before the TB case. </a:t>
            </a:r>
          </a:p>
          <a:p>
            <a:pPr>
              <a:spcBef>
                <a:spcPts val="0"/>
              </a:spcBef>
              <a:spcAft>
                <a:spcPts val="0"/>
              </a:spcAft>
            </a:pPr>
            <a:r>
              <a:rPr lang="en-US" sz="1200" baseline="30000">
                <a:latin typeface="Calibri"/>
                <a:ea typeface="Calibri" panose="020F0502020204030204" pitchFamily="34" charset="0"/>
                <a:cs typeface="Calibri"/>
              </a:rPr>
              <a:t>†</a:t>
            </a:r>
            <a:r>
              <a:rPr lang="en-US" sz="1200">
                <a:latin typeface="Calibri"/>
                <a:ea typeface="Calibri" panose="020F0502020204030204" pitchFamily="34" charset="0"/>
                <a:cs typeface="Calibri"/>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p>
        </p:txBody>
      </p:sp>
      <p:grpSp>
        <p:nvGrpSpPr>
          <p:cNvPr id="6" name="Group 5">
            <a:extLst>
              <a:ext uri="{FF2B5EF4-FFF2-40B4-BE49-F238E27FC236}">
                <a16:creationId xmlns:a16="http://schemas.microsoft.com/office/drawing/2014/main" id="{3F412936-0FBB-4184-A940-3A314B96F018}"/>
              </a:ext>
            </a:extLst>
          </p:cNvPr>
          <p:cNvGrpSpPr/>
          <p:nvPr/>
        </p:nvGrpSpPr>
        <p:grpSpPr>
          <a:xfrm>
            <a:off x="8271029" y="3000493"/>
            <a:ext cx="3377103" cy="861774"/>
            <a:chOff x="473652" y="3761783"/>
            <a:chExt cx="3209480" cy="646331"/>
          </a:xfrm>
        </p:grpSpPr>
        <p:sp>
          <p:nvSpPr>
            <p:cNvPr id="7" name="Rectangle 6">
              <a:extLst>
                <a:ext uri="{FF2B5EF4-FFF2-40B4-BE49-F238E27FC236}">
                  <a16:creationId xmlns:a16="http://schemas.microsoft.com/office/drawing/2014/main" id="{7D62AE54-470C-44DE-9CE6-CACF9F04B59A}"/>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solidFill>
                  <a:schemeClr val="tx1">
                    <a:lumMod val="85000"/>
                    <a:lumOff val="15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B97349A-E7D3-40BC-888C-343EBD4E7627}"/>
                </a:ext>
              </a:extLst>
            </p:cNvPr>
            <p:cNvSpPr/>
            <p:nvPr/>
          </p:nvSpPr>
          <p:spPr>
            <a:xfrm>
              <a:off x="473652" y="4223447"/>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423B33-F5E5-46CE-910D-111B45378F80}"/>
                </a:ext>
              </a:extLst>
            </p:cNvPr>
            <p:cNvSpPr txBox="1"/>
            <p:nvPr/>
          </p:nvSpPr>
          <p:spPr>
            <a:xfrm>
              <a:off x="636277" y="3761783"/>
              <a:ext cx="2751753" cy="276999"/>
            </a:xfrm>
            <a:prstGeom prst="rect">
              <a:avLst/>
            </a:prstGeom>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cs typeface="Calibri" panose="020F0502020204030204" pitchFamily="34" charset="0"/>
                </a:rPr>
                <a:t>Limited recent transmission </a:t>
              </a:r>
            </a:p>
          </p:txBody>
        </p:sp>
        <p:sp>
          <p:nvSpPr>
            <p:cNvPr id="11" name="TextBox 10">
              <a:extLst>
                <a:ext uri="{FF2B5EF4-FFF2-40B4-BE49-F238E27FC236}">
                  <a16:creationId xmlns:a16="http://schemas.microsoft.com/office/drawing/2014/main" id="{58145BAA-FDD9-45F7-A5D1-0916C35090C3}"/>
                </a:ext>
              </a:extLst>
            </p:cNvPr>
            <p:cNvSpPr txBox="1"/>
            <p:nvPr/>
          </p:nvSpPr>
          <p:spPr>
            <a:xfrm>
              <a:off x="636277" y="4131115"/>
              <a:ext cx="3046855" cy="276999"/>
            </a:xfrm>
            <a:prstGeom prst="rect">
              <a:avLst/>
            </a:prstGeom>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cs typeface="Calibri" panose="020F0502020204030204" pitchFamily="34" charset="0"/>
                </a:rPr>
                <a:t>Extensive recent transmission</a:t>
              </a:r>
              <a:r>
                <a:rPr lang="en-US" baseline="30000">
                  <a:solidFill>
                    <a:schemeClr val="tx1">
                      <a:lumMod val="85000"/>
                      <a:lumOff val="15000"/>
                    </a:schemeClr>
                  </a:solidFill>
                </a:rPr>
                <a:t>†</a:t>
              </a:r>
              <a:endParaRPr lang="en-US">
                <a:solidFill>
                  <a:schemeClr val="tx1">
                    <a:lumMod val="85000"/>
                    <a:lumOff val="1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671574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164592"/>
            <a:ext cx="11988800" cy="969264"/>
          </a:xfrm>
        </p:spPr>
        <p:txBody>
          <a:bodyPr/>
          <a:lstStyle/>
          <a:p>
            <a:pPr algn="ctr">
              <a:lnSpc>
                <a:spcPct val="100000"/>
              </a:lnSpc>
            </a:pPr>
            <a:r>
              <a:rPr lang="en-US" sz="3000"/>
              <a:t>Percentages of TB Cases Estimated to be Attributed and Not Attributed to Recent Transmission</a:t>
            </a:r>
            <a:r>
              <a:rPr lang="en-US" sz="3000" baseline="30000">
                <a:latin typeface="Segoe UI" panose="020B0502040204020203" pitchFamily="34" charset="0"/>
                <a:cs typeface="Segoe UI" panose="020B0502040204020203" pitchFamily="34" charset="0"/>
              </a:rPr>
              <a:t>*</a:t>
            </a:r>
            <a:r>
              <a:rPr lang="en-US" sz="3000"/>
              <a:t> by Origin of Birth,</a:t>
            </a:r>
            <a:r>
              <a:rPr lang="en-US" sz="3000" baseline="30000">
                <a:latin typeface="Segoe UI" panose="020B0502040204020203" pitchFamily="34" charset="0"/>
                <a:cs typeface="Segoe UI" panose="020B0502040204020203" pitchFamily="34" charset="0"/>
              </a:rPr>
              <a:t>†</a:t>
            </a:r>
            <a:r>
              <a:rPr lang="en-US" sz="3000"/>
              <a:t> 2020–2021</a:t>
            </a:r>
          </a:p>
        </p:txBody>
      </p:sp>
      <p:sp>
        <p:nvSpPr>
          <p:cNvPr id="5" name="Rectangle 4"/>
          <p:cNvSpPr/>
          <p:nvPr/>
        </p:nvSpPr>
        <p:spPr>
          <a:xfrm>
            <a:off x="67422" y="5710291"/>
            <a:ext cx="12124578" cy="1046440"/>
          </a:xfrm>
          <a:prstGeom prst="rect">
            <a:avLst/>
          </a:prstGeom>
        </p:spPr>
        <p:txBody>
          <a:bodyPr wrap="square" lIns="121920" tIns="60960" rIns="121920" bIns="60960" anchor="t">
            <a:spAutoFit/>
          </a:bodyPr>
          <a:lstStyle/>
          <a:p>
            <a:r>
              <a:rPr lang="en-US" sz="1200" baseline="30000" dirty="0">
                <a:solidFill>
                  <a:srgbClr val="000000"/>
                </a:solidFill>
                <a:latin typeface="Calibri"/>
                <a:cs typeface="Calibri"/>
              </a:rPr>
              <a:t>* </a:t>
            </a:r>
            <a:r>
              <a:rPr lang="en-US" sz="1200" dirty="0">
                <a:solidFill>
                  <a:srgbClr val="000000"/>
                </a:solidFill>
                <a:latin typeface="Calibri"/>
                <a:ea typeface="Calibri" panose="020F0502020204030204" pitchFamily="34" charset="0"/>
                <a:cs typeface="Calibri"/>
              </a:rPr>
              <a:t>Cases with unknown origin of birth not shown (n=40).</a:t>
            </a:r>
            <a:endParaRPr lang="en-US" sz="1200" dirty="0">
              <a:solidFill>
                <a:srgbClr val="000000"/>
              </a:solidFill>
              <a:latin typeface="Calibri" panose="020F0502020204030204" pitchFamily="34" charset="0"/>
              <a:ea typeface="Calibri" panose="020F0502020204030204" pitchFamily="34" charset="0"/>
            </a:endParaRPr>
          </a:p>
          <a:p>
            <a:r>
              <a:rPr lang="en-US" sz="1200" baseline="30000" dirty="0">
                <a:solidFill>
                  <a:srgbClr val="000000"/>
                </a:solidFill>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 A TB case is designated as attributed to recent transmission if a plausible source case can be identified in a person who i) has the same </a:t>
            </a:r>
            <a:r>
              <a:rPr lang="en-US" sz="1200" i="1" dirty="0">
                <a:solidFill>
                  <a:srgbClr val="000000"/>
                </a:solidFill>
                <a:latin typeface="Calibri"/>
                <a:ea typeface="Calibri" panose="020F0502020204030204" pitchFamily="34" charset="0"/>
                <a:cs typeface="Calibri"/>
              </a:rPr>
              <a:t>M. tuberculosis</a:t>
            </a:r>
            <a:r>
              <a:rPr lang="en-US" sz="1200" dirty="0">
                <a:solidFill>
                  <a:srgbClr val="000000"/>
                </a:solidFill>
                <a:latin typeface="Calibri"/>
                <a:ea typeface="Calibri" panose="020F0502020204030204" pitchFamily="34" charset="0"/>
                <a:cs typeface="Calibri"/>
              </a:rPr>
              <a:t> genotype, ii) has an infectious form of TB disease, iii) resides within 10 miles of the TB case, iv) is 10 years of age or older, and v) was diagnosed within 2 years before the TB case.</a:t>
            </a:r>
          </a:p>
          <a:p>
            <a:r>
              <a:rPr lang="en-US" sz="1200" baseline="30000" dirty="0">
                <a:solidFill>
                  <a:srgbClr val="000000"/>
                </a:solidFill>
                <a:latin typeface="Calibri"/>
                <a:cs typeface="Calibri"/>
              </a:rPr>
              <a:t>§ </a:t>
            </a:r>
            <a:r>
              <a:rPr lang="en-US" sz="1200" dirty="0">
                <a:solidFill>
                  <a:srgbClr val="000000"/>
                </a:solidFill>
                <a:latin typeface="Calibri"/>
                <a:cs typeface="Calibri"/>
              </a:rPr>
              <a:t>Cases not attributed to recent transmission may be misclassified in children &lt;5 years old or indeterminate in persons with a recent U.S. arrival due to limitations of the plausible-source case method. </a:t>
            </a:r>
          </a:p>
        </p:txBody>
      </p:sp>
      <p:graphicFrame>
        <p:nvGraphicFramePr>
          <p:cNvPr id="8" name="Chart 7"/>
          <p:cNvGraphicFramePr/>
          <p:nvPr>
            <p:extLst>
              <p:ext uri="{D42A27DB-BD31-4B8C-83A1-F6EECF244321}">
                <p14:modId xmlns:p14="http://schemas.microsoft.com/office/powerpoint/2010/main" val="1403230753"/>
              </p:ext>
            </p:extLst>
          </p:nvPr>
        </p:nvGraphicFramePr>
        <p:xfrm>
          <a:off x="5764749" y="1593082"/>
          <a:ext cx="5056632" cy="4032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FF146E-3F24-4F0A-A594-D33D6C7228ED}"/>
              </a:ext>
            </a:extLst>
          </p:cNvPr>
          <p:cNvGraphicFramePr/>
          <p:nvPr>
            <p:extLst>
              <p:ext uri="{D42A27DB-BD31-4B8C-83A1-F6EECF244321}">
                <p14:modId xmlns:p14="http://schemas.microsoft.com/office/powerpoint/2010/main" val="3979730812"/>
              </p:ext>
            </p:extLst>
          </p:nvPr>
        </p:nvGraphicFramePr>
        <p:xfrm>
          <a:off x="1370619" y="1654915"/>
          <a:ext cx="5056067" cy="403642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870D1A5-AC6A-4D24-B6A6-1D739A6BF2F1}"/>
              </a:ext>
            </a:extLst>
          </p:cNvPr>
          <p:cNvSpPr txBox="1"/>
          <p:nvPr/>
        </p:nvSpPr>
        <p:spPr>
          <a:xfrm>
            <a:off x="7463916" y="1408693"/>
            <a:ext cx="1494896" cy="492443"/>
          </a:xfrm>
          <a:prstGeom prst="rect">
            <a:avLst/>
          </a:prstGeom>
        </p:spPr>
        <p:txBody>
          <a:bodyPr wrap="none" rtlCol="0">
            <a:spAutoFit/>
          </a:bodyPr>
          <a:lstStyle/>
          <a:p>
            <a:pPr>
              <a:buFont typeface="Arial" pitchFamily="34" charset="0"/>
              <a:buNone/>
            </a:pPr>
            <a:r>
              <a:rPr lang="en-US" sz="2600" b="1">
                <a:latin typeface="Calibri" panose="020F0502020204030204" pitchFamily="34" charset="0"/>
              </a:rPr>
              <a:t>U.S.-born</a:t>
            </a:r>
          </a:p>
        </p:txBody>
      </p:sp>
      <p:sp>
        <p:nvSpPr>
          <p:cNvPr id="9" name="TextBox 8">
            <a:extLst>
              <a:ext uri="{FF2B5EF4-FFF2-40B4-BE49-F238E27FC236}">
                <a16:creationId xmlns:a16="http://schemas.microsoft.com/office/drawing/2014/main" id="{3BA1D433-20BB-40F6-B8FD-10424335747D}"/>
              </a:ext>
            </a:extLst>
          </p:cNvPr>
          <p:cNvSpPr txBox="1"/>
          <p:nvPr/>
        </p:nvSpPr>
        <p:spPr>
          <a:xfrm>
            <a:off x="2781706" y="1398039"/>
            <a:ext cx="2240293" cy="492443"/>
          </a:xfrm>
          <a:prstGeom prst="rect">
            <a:avLst/>
          </a:prstGeom>
        </p:spPr>
        <p:txBody>
          <a:bodyPr wrap="none" rtlCol="0">
            <a:spAutoFit/>
          </a:bodyPr>
          <a:lstStyle/>
          <a:p>
            <a:pPr>
              <a:buFont typeface="Arial" pitchFamily="34" charset="0"/>
              <a:buNone/>
            </a:pPr>
            <a:r>
              <a:rPr lang="en-US" sz="2600" b="1">
                <a:latin typeface="Calibri" panose="020F0502020204030204" pitchFamily="34" charset="0"/>
              </a:rPr>
              <a:t>Non-U.S.–born</a:t>
            </a:r>
          </a:p>
        </p:txBody>
      </p:sp>
      <p:sp>
        <p:nvSpPr>
          <p:cNvPr id="10" name="TextBox 9">
            <a:extLst>
              <a:ext uri="{FF2B5EF4-FFF2-40B4-BE49-F238E27FC236}">
                <a16:creationId xmlns:a16="http://schemas.microsoft.com/office/drawing/2014/main" id="{F140018B-984C-4E6E-A8D1-D47C1B8E7437}"/>
              </a:ext>
            </a:extLst>
          </p:cNvPr>
          <p:cNvSpPr txBox="1"/>
          <p:nvPr/>
        </p:nvSpPr>
        <p:spPr>
          <a:xfrm>
            <a:off x="1132801" y="2443616"/>
            <a:ext cx="2910200" cy="461665"/>
          </a:xfrm>
          <a:prstGeom prst="rect">
            <a:avLst/>
          </a:prstGeom>
          <a:solidFill>
            <a:schemeClr val="bg1"/>
          </a:solidFill>
          <a:ln w="31750">
            <a:solidFill>
              <a:schemeClr val="accent6"/>
            </a:solidFill>
          </a:ln>
        </p:spPr>
        <p:txBody>
          <a:bodyPr wrap="square" rtlCol="0">
            <a:spAutoFit/>
          </a:bodyPr>
          <a:lstStyle/>
          <a:p>
            <a:pPr algn="ctr">
              <a:buFont typeface="Arial" pitchFamily="34" charset="0"/>
              <a:buNone/>
            </a:pPr>
            <a:r>
              <a:rPr lang="en-US" sz="2400" dirty="0">
                <a:solidFill>
                  <a:schemeClr val="tx1">
                    <a:lumMod val="85000"/>
                    <a:lumOff val="15000"/>
                  </a:schemeClr>
                </a:solidFill>
                <a:latin typeface="Calibri" panose="020F0502020204030204" pitchFamily="34" charset="0"/>
                <a:cs typeface="Calibri" panose="020F0502020204030204" pitchFamily="34" charset="0"/>
              </a:rPr>
              <a:t>Recent transmission</a:t>
            </a:r>
            <a:endParaRPr lang="en-US" sz="24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352D576-1207-40B6-AB05-6A087C133F7C}"/>
              </a:ext>
            </a:extLst>
          </p:cNvPr>
          <p:cNvSpPr txBox="1"/>
          <p:nvPr/>
        </p:nvSpPr>
        <p:spPr>
          <a:xfrm>
            <a:off x="6581827" y="3800131"/>
            <a:ext cx="3422475" cy="461665"/>
          </a:xfrm>
          <a:prstGeom prst="rect">
            <a:avLst/>
          </a:prstGeom>
        </p:spPr>
        <p:txBody>
          <a:bodyPr wrap="none" rtlCol="0">
            <a:spAutoFit/>
          </a:bodyPr>
          <a:lstStyle/>
          <a:p>
            <a:pPr>
              <a:buFont typeface="Arial" pitchFamily="34" charset="0"/>
              <a:buNone/>
            </a:pPr>
            <a:r>
              <a:rPr lang="en-US" sz="2400" dirty="0">
                <a:solidFill>
                  <a:schemeClr val="tx1">
                    <a:lumMod val="85000"/>
                    <a:lumOff val="15000"/>
                  </a:schemeClr>
                </a:solidFill>
                <a:latin typeface="Calibri" panose="020F0502020204030204" pitchFamily="34" charset="0"/>
              </a:rPr>
              <a:t>Not recent transmission,</a:t>
            </a:r>
            <a:r>
              <a:rPr lang="en-US" sz="2400" baseline="30000" dirty="0">
                <a:solidFill>
                  <a:schemeClr val="tx1">
                    <a:lumMod val="85000"/>
                    <a:lumOff val="15000"/>
                  </a:schemeClr>
                </a:solidFill>
                <a:latin typeface="Calibri" panose="020F0502020204030204" pitchFamily="34" charset="0"/>
              </a:rPr>
              <a:t>§</a:t>
            </a:r>
          </a:p>
        </p:txBody>
      </p:sp>
      <p:sp>
        <p:nvSpPr>
          <p:cNvPr id="16" name="TextBox 15">
            <a:extLst>
              <a:ext uri="{FF2B5EF4-FFF2-40B4-BE49-F238E27FC236}">
                <a16:creationId xmlns:a16="http://schemas.microsoft.com/office/drawing/2014/main" id="{9AC1CA89-F3E4-4405-B263-B944616412DE}"/>
              </a:ext>
            </a:extLst>
          </p:cNvPr>
          <p:cNvSpPr txBox="1"/>
          <p:nvPr/>
        </p:nvSpPr>
        <p:spPr>
          <a:xfrm>
            <a:off x="8795217" y="2114471"/>
            <a:ext cx="2698046" cy="461665"/>
          </a:xfrm>
          <a:prstGeom prst="rect">
            <a:avLst/>
          </a:prstGeom>
          <a:solidFill>
            <a:schemeClr val="bg1"/>
          </a:solidFill>
          <a:ln w="28575">
            <a:solidFill>
              <a:schemeClr val="accent2"/>
            </a:solidFill>
          </a:ln>
        </p:spPr>
        <p:txBody>
          <a:bodyPr wrap="none" rtlCol="0">
            <a:spAutoFit/>
          </a:bodyPr>
          <a:lstStyle/>
          <a:p>
            <a:pPr algn="ctr">
              <a:buFont typeface="Arial" pitchFamily="34" charset="0"/>
              <a:buNone/>
            </a:pPr>
            <a:r>
              <a:rPr lang="en-US" sz="2400">
                <a:solidFill>
                  <a:schemeClr val="tx1">
                    <a:lumMod val="85000"/>
                    <a:lumOff val="15000"/>
                  </a:schemeClr>
                </a:solidFill>
                <a:latin typeface="Calibri" panose="020F0502020204030204" pitchFamily="34" charset="0"/>
                <a:cs typeface="Calibri" panose="020F0502020204030204" pitchFamily="34" charset="0"/>
              </a:rPr>
              <a:t>Recent transmission</a:t>
            </a:r>
            <a:endParaRPr lang="en-US" sz="24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46DC55E-A929-414A-BDA0-5AC0EDC14F66}"/>
              </a:ext>
            </a:extLst>
          </p:cNvPr>
          <p:cNvSpPr txBox="1"/>
          <p:nvPr/>
        </p:nvSpPr>
        <p:spPr>
          <a:xfrm>
            <a:off x="2190339" y="3811818"/>
            <a:ext cx="3419269" cy="461665"/>
          </a:xfrm>
          <a:prstGeom prst="rect">
            <a:avLst/>
          </a:prstGeom>
        </p:spPr>
        <p:txBody>
          <a:bodyPr wrap="none" rtlCol="0">
            <a:spAutoFit/>
          </a:bodyPr>
          <a:lstStyle/>
          <a:p>
            <a:pPr>
              <a:buFont typeface="Arial" pitchFamily="34" charset="0"/>
              <a:buNone/>
            </a:pPr>
            <a:r>
              <a:rPr lang="en-US" sz="2400" dirty="0">
                <a:solidFill>
                  <a:schemeClr val="tx1">
                    <a:lumMod val="85000"/>
                    <a:lumOff val="15000"/>
                  </a:schemeClr>
                </a:solidFill>
                <a:latin typeface="Calibri" panose="020F0502020204030204" pitchFamily="34" charset="0"/>
              </a:rPr>
              <a:t>Not recent transmission,</a:t>
            </a:r>
            <a:r>
              <a:rPr lang="en-US" sz="2400" baseline="30000" dirty="0">
                <a:solidFill>
                  <a:schemeClr val="tx1">
                    <a:lumMod val="85000"/>
                    <a:lumOff val="15000"/>
                  </a:schemeClr>
                </a:solidFill>
                <a:latin typeface="Segoe UI" panose="020B0502040204020203" pitchFamily="34" charset="0"/>
                <a:cs typeface="Segoe UI" panose="020B0502040204020203" pitchFamily="34" charset="0"/>
              </a:rPr>
              <a:t>§</a:t>
            </a:r>
            <a:endParaRPr lang="en-US" sz="2400" baseline="30000"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371303848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411313-1BD8-42F9-A3AA-E2A8FBF4EF1E}"/>
              </a:ext>
            </a:extLst>
          </p:cNvPr>
          <p:cNvSpPr txBox="1">
            <a:spLocks/>
          </p:cNvSpPr>
          <p:nvPr/>
        </p:nvSpPr>
        <p:spPr>
          <a:xfrm>
            <a:off x="633307" y="164592"/>
            <a:ext cx="10925387" cy="969264"/>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ctr">
              <a:lnSpc>
                <a:spcPct val="100000"/>
              </a:lnSpc>
            </a:pPr>
            <a:r>
              <a:rPr lang="en-US" sz="3000" dirty="0"/>
              <a:t>Percentage of TB Cases Estimated to be Attributed to Recent Transmission</a:t>
            </a:r>
            <a:r>
              <a:rPr lang="en-US" sz="3000" baseline="30000" dirty="0"/>
              <a:t>*</a:t>
            </a:r>
            <a:r>
              <a:rPr lang="en-US" sz="3000" dirty="0"/>
              <a:t> by Race/Ethnicity,</a:t>
            </a:r>
            <a:r>
              <a:rPr lang="en-US" sz="3000" baseline="30000" dirty="0"/>
              <a:t>†</a:t>
            </a:r>
            <a:r>
              <a:rPr lang="en-US" sz="3000" dirty="0"/>
              <a:t> United States, 2018–2021</a:t>
            </a:r>
          </a:p>
        </p:txBody>
      </p:sp>
      <p:sp>
        <p:nvSpPr>
          <p:cNvPr id="5" name="TextBox 4">
            <a:extLst>
              <a:ext uri="{FF2B5EF4-FFF2-40B4-BE49-F238E27FC236}">
                <a16:creationId xmlns:a16="http://schemas.microsoft.com/office/drawing/2014/main" id="{A0DE412B-4F28-4CFE-AA63-0B8F3A29FAE6}"/>
              </a:ext>
            </a:extLst>
          </p:cNvPr>
          <p:cNvSpPr txBox="1"/>
          <p:nvPr/>
        </p:nvSpPr>
        <p:spPr>
          <a:xfrm>
            <a:off x="2014879" y="1102361"/>
            <a:ext cx="2275840" cy="502766"/>
          </a:xfrm>
          <a:prstGeom prst="rect">
            <a:avLst/>
          </a:prstGeom>
        </p:spPr>
        <p:txBody>
          <a:bodyPr wrap="square" rtlCol="0">
            <a:spAutoFit/>
          </a:bodyPr>
          <a:lstStyle/>
          <a:p>
            <a:pPr algn="ctr">
              <a:buFont typeface="Arial" pitchFamily="34" charset="0"/>
              <a:buNone/>
            </a:pPr>
            <a:r>
              <a:rPr lang="en-US" sz="2667" b="1">
                <a:solidFill>
                  <a:schemeClr val="tx1">
                    <a:lumMod val="85000"/>
                    <a:lumOff val="15000"/>
                  </a:schemeClr>
                </a:solidFill>
                <a:latin typeface="Calibri" panose="020F0502020204030204" pitchFamily="34" charset="0"/>
              </a:rPr>
              <a:t>2018</a:t>
            </a:r>
            <a:r>
              <a:rPr lang="en-US" sz="2667" b="1">
                <a:solidFill>
                  <a:schemeClr val="tx1">
                    <a:lumMod val="85000"/>
                    <a:lumOff val="15000"/>
                  </a:schemeClr>
                </a:solidFill>
                <a:latin typeface="Calibri" panose="020F0502020204030204" pitchFamily="34" charset="0"/>
                <a:cs typeface="Calibri" panose="020F0502020204030204" pitchFamily="34" charset="0"/>
              </a:rPr>
              <a:t>–</a:t>
            </a:r>
            <a:r>
              <a:rPr lang="en-US" sz="2667" b="1">
                <a:solidFill>
                  <a:schemeClr val="tx1">
                    <a:lumMod val="85000"/>
                    <a:lumOff val="15000"/>
                  </a:schemeClr>
                </a:solidFill>
                <a:latin typeface="Calibri" panose="020F0502020204030204" pitchFamily="34" charset="0"/>
              </a:rPr>
              <a:t>2019</a:t>
            </a:r>
          </a:p>
        </p:txBody>
      </p:sp>
      <p:sp>
        <p:nvSpPr>
          <p:cNvPr id="6" name="TextBox 5">
            <a:extLst>
              <a:ext uri="{FF2B5EF4-FFF2-40B4-BE49-F238E27FC236}">
                <a16:creationId xmlns:a16="http://schemas.microsoft.com/office/drawing/2014/main" id="{AEA9EAD5-5BE9-40AD-B6BE-33C788590CD6}"/>
              </a:ext>
            </a:extLst>
          </p:cNvPr>
          <p:cNvSpPr txBox="1"/>
          <p:nvPr/>
        </p:nvSpPr>
        <p:spPr>
          <a:xfrm>
            <a:off x="8289893" y="1102361"/>
            <a:ext cx="2275840" cy="502766"/>
          </a:xfrm>
          <a:prstGeom prst="rect">
            <a:avLst/>
          </a:prstGeom>
        </p:spPr>
        <p:txBody>
          <a:bodyPr wrap="square" rtlCol="0">
            <a:spAutoFit/>
          </a:bodyPr>
          <a:lstStyle/>
          <a:p>
            <a:pPr algn="ctr">
              <a:buFont typeface="Arial" pitchFamily="34" charset="0"/>
              <a:buNone/>
            </a:pPr>
            <a:r>
              <a:rPr lang="en-US" sz="2667" b="1">
                <a:solidFill>
                  <a:schemeClr val="tx1">
                    <a:lumMod val="85000"/>
                    <a:lumOff val="15000"/>
                  </a:schemeClr>
                </a:solidFill>
                <a:latin typeface="Calibri" panose="020F0502020204030204" pitchFamily="34" charset="0"/>
              </a:rPr>
              <a:t>2020</a:t>
            </a:r>
            <a:r>
              <a:rPr lang="en-US" sz="2667" b="1">
                <a:solidFill>
                  <a:schemeClr val="tx1">
                    <a:lumMod val="85000"/>
                    <a:lumOff val="15000"/>
                  </a:schemeClr>
                </a:solidFill>
                <a:latin typeface="Calibri" panose="020F0502020204030204" pitchFamily="34" charset="0"/>
                <a:cs typeface="Calibri" panose="020F0502020204030204" pitchFamily="34" charset="0"/>
              </a:rPr>
              <a:t>–</a:t>
            </a:r>
            <a:r>
              <a:rPr lang="en-US" sz="2667" b="1">
                <a:solidFill>
                  <a:schemeClr val="tx1">
                    <a:lumMod val="85000"/>
                    <a:lumOff val="15000"/>
                  </a:schemeClr>
                </a:solidFill>
                <a:latin typeface="Calibri" panose="020F0502020204030204" pitchFamily="34" charset="0"/>
              </a:rPr>
              <a:t>2021</a:t>
            </a:r>
          </a:p>
        </p:txBody>
      </p:sp>
      <p:sp>
        <p:nvSpPr>
          <p:cNvPr id="15" name="Rectangle 14">
            <a:extLst>
              <a:ext uri="{FF2B5EF4-FFF2-40B4-BE49-F238E27FC236}">
                <a16:creationId xmlns:a16="http://schemas.microsoft.com/office/drawing/2014/main" id="{3300127C-DDDA-4EDF-AC18-AE75EE5D6842}"/>
              </a:ext>
            </a:extLst>
          </p:cNvPr>
          <p:cNvSpPr/>
          <p:nvPr/>
        </p:nvSpPr>
        <p:spPr>
          <a:xfrm>
            <a:off x="67422" y="5929010"/>
            <a:ext cx="12124578" cy="861774"/>
          </a:xfrm>
          <a:prstGeom prst="rect">
            <a:avLst/>
          </a:prstGeom>
        </p:spPr>
        <p:txBody>
          <a:bodyPr wrap="square" lIns="121920" tIns="60960" rIns="121920" bIns="60960" anchor="t">
            <a:spAutoFit/>
          </a:bodyPr>
          <a:lstStyle/>
          <a:p>
            <a:r>
              <a:rPr lang="en-US" sz="1200" baseline="30000" dirty="0">
                <a:solidFill>
                  <a:srgbClr val="000000"/>
                </a:solidFill>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A TB case is designated as attributed to recent transmission if a plausible source case can be identified in a person who i) has the same </a:t>
            </a:r>
            <a:r>
              <a:rPr lang="en-US" sz="1200" i="1" dirty="0">
                <a:solidFill>
                  <a:srgbClr val="000000"/>
                </a:solidFill>
                <a:latin typeface="Calibri"/>
                <a:ea typeface="Calibri" panose="020F0502020204030204" pitchFamily="34" charset="0"/>
                <a:cs typeface="Calibri"/>
              </a:rPr>
              <a:t>M. tuberculosis</a:t>
            </a:r>
            <a:r>
              <a:rPr lang="en-US" sz="1200" dirty="0">
                <a:solidFill>
                  <a:srgbClr val="000000"/>
                </a:solidFill>
                <a:latin typeface="Calibri"/>
                <a:ea typeface="Calibri" panose="020F0502020204030204" pitchFamily="34" charset="0"/>
                <a:cs typeface="Calibri"/>
              </a:rPr>
              <a:t> genotype, ii) has an infectious form of TB disease, iii) resides within 10 miles of the TB case, iv) is 10 years of age or older, and v) was diagnosed within 2 years before the TB case.</a:t>
            </a:r>
          </a:p>
          <a:p>
            <a:r>
              <a:rPr lang="en-US" sz="1200" baseline="30000" dirty="0">
                <a:latin typeface="Calibri" panose="020F0502020204030204" pitchFamily="34" charset="0"/>
              </a:rPr>
              <a:t>†</a:t>
            </a:r>
            <a:r>
              <a:rPr lang="en-US" sz="1200" dirty="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grpSp>
        <p:nvGrpSpPr>
          <p:cNvPr id="2" name="Group 1">
            <a:extLst>
              <a:ext uri="{FF2B5EF4-FFF2-40B4-BE49-F238E27FC236}">
                <a16:creationId xmlns:a16="http://schemas.microsoft.com/office/drawing/2014/main" id="{BF8BE21F-78D4-448A-B1E9-62895EE419D8}"/>
              </a:ext>
            </a:extLst>
          </p:cNvPr>
          <p:cNvGrpSpPr/>
          <p:nvPr/>
        </p:nvGrpSpPr>
        <p:grpSpPr>
          <a:xfrm>
            <a:off x="-87427" y="1465977"/>
            <a:ext cx="12279427" cy="4686467"/>
            <a:chOff x="-120304" y="1465977"/>
            <a:chExt cx="12279427" cy="4856212"/>
          </a:xfrm>
        </p:grpSpPr>
        <p:sp>
          <p:nvSpPr>
            <p:cNvPr id="7" name="Rectangle 6">
              <a:extLst>
                <a:ext uri="{FF2B5EF4-FFF2-40B4-BE49-F238E27FC236}">
                  <a16:creationId xmlns:a16="http://schemas.microsoft.com/office/drawing/2014/main" id="{FD45158D-8B0C-441E-B7AF-8064AA788CA8}"/>
                </a:ext>
              </a:extLst>
            </p:cNvPr>
            <p:cNvSpPr/>
            <p:nvPr/>
          </p:nvSpPr>
          <p:spPr>
            <a:xfrm>
              <a:off x="4646331" y="2309930"/>
              <a:ext cx="2979285" cy="74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9" name="Rectangle 8">
              <a:extLst>
                <a:ext uri="{FF2B5EF4-FFF2-40B4-BE49-F238E27FC236}">
                  <a16:creationId xmlns:a16="http://schemas.microsoft.com/office/drawing/2014/main" id="{C3DC677E-7608-4DE5-BED6-59BB32378F5A}"/>
                </a:ext>
              </a:extLst>
            </p:cNvPr>
            <p:cNvSpPr/>
            <p:nvPr/>
          </p:nvSpPr>
          <p:spPr>
            <a:xfrm>
              <a:off x="4867319" y="4122774"/>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0" name="Rectangle 9">
              <a:extLst>
                <a:ext uri="{FF2B5EF4-FFF2-40B4-BE49-F238E27FC236}">
                  <a16:creationId xmlns:a16="http://schemas.microsoft.com/office/drawing/2014/main" id="{560803A1-7624-4CCD-BE51-149D8B1F676D}"/>
                </a:ext>
              </a:extLst>
            </p:cNvPr>
            <p:cNvSpPr/>
            <p:nvPr/>
          </p:nvSpPr>
          <p:spPr>
            <a:xfrm>
              <a:off x="4867319" y="4889186"/>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Hispanic or Latino</a:t>
              </a:r>
            </a:p>
          </p:txBody>
        </p:sp>
        <p:sp>
          <p:nvSpPr>
            <p:cNvPr id="11" name="Rectangle 10">
              <a:extLst>
                <a:ext uri="{FF2B5EF4-FFF2-40B4-BE49-F238E27FC236}">
                  <a16:creationId xmlns:a16="http://schemas.microsoft.com/office/drawing/2014/main" id="{99631500-1579-4466-B19B-430329B7C6B8}"/>
                </a:ext>
              </a:extLst>
            </p:cNvPr>
            <p:cNvSpPr/>
            <p:nvPr/>
          </p:nvSpPr>
          <p:spPr>
            <a:xfrm>
              <a:off x="4867319" y="3076823"/>
              <a:ext cx="2537308" cy="72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 </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12" name="Rectangle 11">
              <a:extLst>
                <a:ext uri="{FF2B5EF4-FFF2-40B4-BE49-F238E27FC236}">
                  <a16:creationId xmlns:a16="http://schemas.microsoft.com/office/drawing/2014/main" id="{11040EC0-EB4C-4691-AECB-7A7C9A622EE7}"/>
                </a:ext>
              </a:extLst>
            </p:cNvPr>
            <p:cNvSpPr/>
            <p:nvPr/>
          </p:nvSpPr>
          <p:spPr>
            <a:xfrm>
              <a:off x="4867319" y="5684076"/>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sp>
          <p:nvSpPr>
            <p:cNvPr id="16" name="Rectangle 15">
              <a:extLst>
                <a:ext uri="{FF2B5EF4-FFF2-40B4-BE49-F238E27FC236}">
                  <a16:creationId xmlns:a16="http://schemas.microsoft.com/office/drawing/2014/main" id="{C5663CBB-6DFF-4999-9DE9-0DC717D85E64}"/>
                </a:ext>
              </a:extLst>
            </p:cNvPr>
            <p:cNvSpPr/>
            <p:nvPr/>
          </p:nvSpPr>
          <p:spPr>
            <a:xfrm>
              <a:off x="4867319" y="1523998"/>
              <a:ext cx="2537308" cy="800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Alaska Native</a:t>
              </a:r>
            </a:p>
          </p:txBody>
        </p:sp>
        <p:graphicFrame>
          <p:nvGraphicFramePr>
            <p:cNvPr id="13" name="Chart 12">
              <a:extLst>
                <a:ext uri="{FF2B5EF4-FFF2-40B4-BE49-F238E27FC236}">
                  <a16:creationId xmlns:a16="http://schemas.microsoft.com/office/drawing/2014/main" id="{7D2C3563-18FB-43C1-AC32-208CE2724207}"/>
                </a:ext>
              </a:extLst>
            </p:cNvPr>
            <p:cNvGraphicFramePr/>
            <p:nvPr>
              <p:extLst>
                <p:ext uri="{D42A27DB-BD31-4B8C-83A1-F6EECF244321}">
                  <p14:modId xmlns:p14="http://schemas.microsoft.com/office/powerpoint/2010/main" val="3861009528"/>
                </p:ext>
              </p:extLst>
            </p:nvPr>
          </p:nvGraphicFramePr>
          <p:xfrm>
            <a:off x="-120304" y="1465977"/>
            <a:ext cx="4946904" cy="4854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886125DB-E24E-404E-8D50-1628B84A853B}"/>
                </a:ext>
              </a:extLst>
            </p:cNvPr>
            <p:cNvGraphicFramePr/>
            <p:nvPr>
              <p:extLst>
                <p:ext uri="{D42A27DB-BD31-4B8C-83A1-F6EECF244321}">
                  <p14:modId xmlns:p14="http://schemas.microsoft.com/office/powerpoint/2010/main" val="2599095107"/>
                </p:ext>
              </p:extLst>
            </p:nvPr>
          </p:nvGraphicFramePr>
          <p:xfrm>
            <a:off x="7212219" y="1467894"/>
            <a:ext cx="4946904" cy="485429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24370948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3AA6CE-9B97-4893-B158-620513C48E87}"/>
              </a:ext>
            </a:extLst>
          </p:cNvPr>
          <p:cNvSpPr>
            <a:spLocks noGrp="1"/>
          </p:cNvSpPr>
          <p:nvPr>
            <p:ph type="title"/>
          </p:nvPr>
        </p:nvSpPr>
        <p:spPr>
          <a:xfrm>
            <a:off x="417354" y="164592"/>
            <a:ext cx="11357293" cy="969264"/>
          </a:xfrm>
        </p:spPr>
        <p:txBody>
          <a:bodyPr/>
          <a:lstStyle/>
          <a:p>
            <a:pPr algn="ctr">
              <a:lnSpc>
                <a:spcPct val="100000"/>
              </a:lnSpc>
            </a:pPr>
            <a:r>
              <a:rPr lang="en-US" sz="3000" dirty="0"/>
              <a:t>Percentage of TB Cases Estimated to be Attributed to Extensive Recent Transmission</a:t>
            </a:r>
            <a:r>
              <a:rPr lang="en-US" sz="3000" baseline="30000" dirty="0"/>
              <a:t>*</a:t>
            </a:r>
            <a:r>
              <a:rPr lang="en-US" sz="3000" dirty="0"/>
              <a:t> by Race/Ethnicity,</a:t>
            </a:r>
            <a:r>
              <a:rPr lang="en-US" sz="3000" baseline="30000" dirty="0"/>
              <a:t>†</a:t>
            </a:r>
            <a:r>
              <a:rPr lang="en-US" sz="3000" dirty="0"/>
              <a:t> United States, 2018–2021</a:t>
            </a:r>
          </a:p>
        </p:txBody>
      </p:sp>
      <p:sp>
        <p:nvSpPr>
          <p:cNvPr id="5" name="TextBox 4">
            <a:extLst>
              <a:ext uri="{FF2B5EF4-FFF2-40B4-BE49-F238E27FC236}">
                <a16:creationId xmlns:a16="http://schemas.microsoft.com/office/drawing/2014/main" id="{CCA4EA8F-A527-430C-8D37-EA5395F89B10}"/>
              </a:ext>
            </a:extLst>
          </p:cNvPr>
          <p:cNvSpPr txBox="1"/>
          <p:nvPr/>
        </p:nvSpPr>
        <p:spPr>
          <a:xfrm>
            <a:off x="2024872" y="1102361"/>
            <a:ext cx="2275840" cy="502766"/>
          </a:xfrm>
          <a:prstGeom prst="rect">
            <a:avLst/>
          </a:prstGeom>
        </p:spPr>
        <p:txBody>
          <a:bodyPr wrap="square" rtlCol="0">
            <a:spAutoFit/>
          </a:bodyPr>
          <a:lstStyle/>
          <a:p>
            <a:pPr algn="ctr">
              <a:buFont typeface="Arial" pitchFamily="34" charset="0"/>
              <a:buNone/>
            </a:pPr>
            <a:r>
              <a:rPr lang="en-US" sz="2600" b="1">
                <a:solidFill>
                  <a:schemeClr val="tx1">
                    <a:lumMod val="85000"/>
                    <a:lumOff val="15000"/>
                  </a:schemeClr>
                </a:solidFill>
                <a:latin typeface="Calibri" panose="020F0502020204030204" pitchFamily="34" charset="0"/>
              </a:rPr>
              <a:t>2018</a:t>
            </a:r>
            <a:r>
              <a:rPr lang="en-US" sz="2600" b="1">
                <a:solidFill>
                  <a:schemeClr val="tx1">
                    <a:lumMod val="85000"/>
                    <a:lumOff val="15000"/>
                  </a:schemeClr>
                </a:solidFill>
                <a:latin typeface="Calibri" panose="020F0502020204030204" pitchFamily="34" charset="0"/>
                <a:cs typeface="Calibri" panose="020F0502020204030204" pitchFamily="34" charset="0"/>
              </a:rPr>
              <a:t>–</a:t>
            </a:r>
            <a:r>
              <a:rPr lang="en-US" sz="2600" b="1">
                <a:solidFill>
                  <a:schemeClr val="tx1">
                    <a:lumMod val="85000"/>
                    <a:lumOff val="15000"/>
                  </a:schemeClr>
                </a:solidFill>
                <a:latin typeface="Calibri" panose="020F0502020204030204" pitchFamily="34" charset="0"/>
              </a:rPr>
              <a:t>2019</a:t>
            </a:r>
          </a:p>
        </p:txBody>
      </p:sp>
      <p:sp>
        <p:nvSpPr>
          <p:cNvPr id="6" name="TextBox 5">
            <a:extLst>
              <a:ext uri="{FF2B5EF4-FFF2-40B4-BE49-F238E27FC236}">
                <a16:creationId xmlns:a16="http://schemas.microsoft.com/office/drawing/2014/main" id="{5C2D328D-6688-48F8-A72C-448C537E6C19}"/>
              </a:ext>
            </a:extLst>
          </p:cNvPr>
          <p:cNvSpPr txBox="1"/>
          <p:nvPr/>
        </p:nvSpPr>
        <p:spPr>
          <a:xfrm>
            <a:off x="8299887" y="1102361"/>
            <a:ext cx="2275840" cy="502766"/>
          </a:xfrm>
          <a:prstGeom prst="rect">
            <a:avLst/>
          </a:prstGeom>
        </p:spPr>
        <p:txBody>
          <a:bodyPr wrap="square" rtlCol="0">
            <a:spAutoFit/>
          </a:bodyPr>
          <a:lstStyle/>
          <a:p>
            <a:pPr algn="ctr">
              <a:buFont typeface="Arial" pitchFamily="34" charset="0"/>
              <a:buNone/>
            </a:pPr>
            <a:r>
              <a:rPr lang="en-US" sz="2600" b="1">
                <a:solidFill>
                  <a:schemeClr val="tx1">
                    <a:lumMod val="85000"/>
                    <a:lumOff val="15000"/>
                  </a:schemeClr>
                </a:solidFill>
                <a:latin typeface="Calibri" panose="020F0502020204030204" pitchFamily="34" charset="0"/>
              </a:rPr>
              <a:t>2020</a:t>
            </a:r>
            <a:r>
              <a:rPr lang="en-US" sz="2600" b="1">
                <a:solidFill>
                  <a:schemeClr val="tx1">
                    <a:lumMod val="85000"/>
                    <a:lumOff val="15000"/>
                  </a:schemeClr>
                </a:solidFill>
                <a:latin typeface="Calibri" panose="020F0502020204030204" pitchFamily="34" charset="0"/>
                <a:cs typeface="Calibri" panose="020F0502020204030204" pitchFamily="34" charset="0"/>
              </a:rPr>
              <a:t>–</a:t>
            </a:r>
            <a:r>
              <a:rPr lang="en-US" sz="2600" b="1">
                <a:solidFill>
                  <a:schemeClr val="tx1">
                    <a:lumMod val="85000"/>
                    <a:lumOff val="15000"/>
                  </a:schemeClr>
                </a:solidFill>
                <a:latin typeface="Calibri" panose="020F0502020204030204" pitchFamily="34" charset="0"/>
              </a:rPr>
              <a:t>2021</a:t>
            </a:r>
          </a:p>
        </p:txBody>
      </p:sp>
      <p:graphicFrame>
        <p:nvGraphicFramePr>
          <p:cNvPr id="12" name="Chart 11">
            <a:extLst>
              <a:ext uri="{FF2B5EF4-FFF2-40B4-BE49-F238E27FC236}">
                <a16:creationId xmlns:a16="http://schemas.microsoft.com/office/drawing/2014/main" id="{45C30866-6E6D-4EE0-9B0A-DE0A0C7B7DCC}"/>
              </a:ext>
            </a:extLst>
          </p:cNvPr>
          <p:cNvGraphicFramePr/>
          <p:nvPr>
            <p:extLst>
              <p:ext uri="{D42A27DB-BD31-4B8C-83A1-F6EECF244321}">
                <p14:modId xmlns:p14="http://schemas.microsoft.com/office/powerpoint/2010/main" val="17668182"/>
              </p:ext>
            </p:extLst>
          </p:nvPr>
        </p:nvGraphicFramePr>
        <p:xfrm>
          <a:off x="142514" y="1517904"/>
          <a:ext cx="4770228" cy="485546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D1CEC6BA-5A79-452D-B373-6D74DB297BBE}"/>
              </a:ext>
            </a:extLst>
          </p:cNvPr>
          <p:cNvSpPr/>
          <p:nvPr/>
        </p:nvSpPr>
        <p:spPr>
          <a:xfrm>
            <a:off x="-81274" y="6105558"/>
            <a:ext cx="12198283" cy="677108"/>
          </a:xfrm>
          <a:prstGeom prst="rect">
            <a:avLst/>
          </a:prstGeom>
        </p:spPr>
        <p:txBody>
          <a:bodyPr wrap="square" lIns="121920" tIns="60960" rIns="121920" bIns="60960" anchor="t">
            <a:spAutoFit/>
          </a:bodyPr>
          <a:lstStyle/>
          <a:p>
            <a:pPr>
              <a:spcBef>
                <a:spcPts val="0"/>
              </a:spcBef>
              <a:spcAft>
                <a:spcPts val="0"/>
              </a:spcAft>
            </a:pPr>
            <a:r>
              <a:rPr lang="en-US" sz="1200" baseline="30000" dirty="0">
                <a:latin typeface="Calibri"/>
                <a:ea typeface="Calibri" panose="020F0502020204030204" pitchFamily="34" charset="0"/>
                <a:cs typeface="Calibri"/>
              </a:rPr>
              <a:t>*</a:t>
            </a:r>
            <a:r>
              <a:rPr lang="en-US" sz="1200" dirty="0">
                <a:latin typeface="Calibri"/>
                <a:ea typeface="Calibri" panose="020F0502020204030204" pitchFamily="34" charset="0"/>
                <a:cs typeface="Calibri"/>
              </a:rPr>
              <a:t>A TB case is attributed to extensive recent transmission when the criteria for recent transmission are met and furthermore the case belongs to plausible transmission chain of 6 or more cases.</a:t>
            </a:r>
          </a:p>
          <a:p>
            <a:pPr>
              <a:spcBef>
                <a:spcPts val="0"/>
              </a:spcBef>
              <a:spcAft>
                <a:spcPts val="0"/>
              </a:spcAft>
            </a:pPr>
            <a:r>
              <a:rPr lang="en-US" sz="1200" baseline="30000" dirty="0">
                <a:latin typeface="Calibri" panose="020F0502020204030204" pitchFamily="34" charset="0"/>
              </a:rPr>
              <a:t>†</a:t>
            </a:r>
            <a:r>
              <a:rPr lang="en-US" sz="1200" dirty="0">
                <a:latin typeface="Calibri" panose="020F0502020204030204" pitchFamily="34" charset="0"/>
              </a:rPr>
              <a:t>Persons who identified as Hispanic or Latino were categorized as "Hispanic or Latino," regardless of self-reported race. Persons who did not identify as Hispanic or Latino were categorized by self-reported race; if more than one race was reported, the person was categorized as "Multiple race."</a:t>
            </a:r>
          </a:p>
        </p:txBody>
      </p:sp>
      <p:sp>
        <p:nvSpPr>
          <p:cNvPr id="16" name="Rectangle 15">
            <a:extLst>
              <a:ext uri="{FF2B5EF4-FFF2-40B4-BE49-F238E27FC236}">
                <a16:creationId xmlns:a16="http://schemas.microsoft.com/office/drawing/2014/main" id="{818A964D-2526-4753-8A6A-1D101FD23D0B}"/>
              </a:ext>
            </a:extLst>
          </p:cNvPr>
          <p:cNvSpPr/>
          <p:nvPr/>
        </p:nvSpPr>
        <p:spPr>
          <a:xfrm>
            <a:off x="4646331" y="2394854"/>
            <a:ext cx="2979285" cy="74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7" name="Rectangle 16">
            <a:extLst>
              <a:ext uri="{FF2B5EF4-FFF2-40B4-BE49-F238E27FC236}">
                <a16:creationId xmlns:a16="http://schemas.microsoft.com/office/drawing/2014/main" id="{C4076797-6CB9-465C-8014-5BA20FAA2DD7}"/>
              </a:ext>
            </a:extLst>
          </p:cNvPr>
          <p:cNvSpPr/>
          <p:nvPr/>
        </p:nvSpPr>
        <p:spPr>
          <a:xfrm>
            <a:off x="4867319" y="1629704"/>
            <a:ext cx="2537308" cy="800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Alaska Native</a:t>
            </a:r>
          </a:p>
        </p:txBody>
      </p:sp>
      <p:sp>
        <p:nvSpPr>
          <p:cNvPr id="18" name="Rectangle 17">
            <a:extLst>
              <a:ext uri="{FF2B5EF4-FFF2-40B4-BE49-F238E27FC236}">
                <a16:creationId xmlns:a16="http://schemas.microsoft.com/office/drawing/2014/main" id="{B0EA5228-7E63-4319-A944-B704294E44F2}"/>
              </a:ext>
            </a:extLst>
          </p:cNvPr>
          <p:cNvSpPr/>
          <p:nvPr/>
        </p:nvSpPr>
        <p:spPr>
          <a:xfrm>
            <a:off x="4867319" y="4145352"/>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9" name="Rectangle 18">
            <a:extLst>
              <a:ext uri="{FF2B5EF4-FFF2-40B4-BE49-F238E27FC236}">
                <a16:creationId xmlns:a16="http://schemas.microsoft.com/office/drawing/2014/main" id="{ECAEDDC5-DCD4-4E67-887D-42D13FB1D15E}"/>
              </a:ext>
            </a:extLst>
          </p:cNvPr>
          <p:cNvSpPr/>
          <p:nvPr/>
        </p:nvSpPr>
        <p:spPr>
          <a:xfrm>
            <a:off x="4867319" y="4911764"/>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22474"/>
                </a:solidFill>
                <a:latin typeface="Calibri" panose="020F0502020204030204" pitchFamily="34" charset="0"/>
                <a:cs typeface="Calibri" panose="020F0502020204030204" pitchFamily="34" charset="0"/>
              </a:rPr>
              <a:t>Hispanic or Latino</a:t>
            </a:r>
          </a:p>
        </p:txBody>
      </p:sp>
      <p:sp>
        <p:nvSpPr>
          <p:cNvPr id="20" name="Rectangle 19">
            <a:extLst>
              <a:ext uri="{FF2B5EF4-FFF2-40B4-BE49-F238E27FC236}">
                <a16:creationId xmlns:a16="http://schemas.microsoft.com/office/drawing/2014/main" id="{10912734-FF35-4226-B2DF-CC017A41D628}"/>
              </a:ext>
            </a:extLst>
          </p:cNvPr>
          <p:cNvSpPr/>
          <p:nvPr/>
        </p:nvSpPr>
        <p:spPr>
          <a:xfrm>
            <a:off x="4867319" y="3099401"/>
            <a:ext cx="2537308" cy="72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 </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21" name="Rectangle 20">
            <a:extLst>
              <a:ext uri="{FF2B5EF4-FFF2-40B4-BE49-F238E27FC236}">
                <a16:creationId xmlns:a16="http://schemas.microsoft.com/office/drawing/2014/main" id="{3927342D-095F-4F3F-AA19-A2328D119627}"/>
              </a:ext>
            </a:extLst>
          </p:cNvPr>
          <p:cNvSpPr/>
          <p:nvPr/>
        </p:nvSpPr>
        <p:spPr>
          <a:xfrm>
            <a:off x="4867319" y="5706654"/>
            <a:ext cx="2537308" cy="32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4" name="Chart 13">
            <a:extLst>
              <a:ext uri="{FF2B5EF4-FFF2-40B4-BE49-F238E27FC236}">
                <a16:creationId xmlns:a16="http://schemas.microsoft.com/office/drawing/2014/main" id="{87E83BF0-0AB4-4E5F-9744-9AA1413E6BC8}"/>
              </a:ext>
            </a:extLst>
          </p:cNvPr>
          <p:cNvGraphicFramePr/>
          <p:nvPr>
            <p:extLst>
              <p:ext uri="{D42A27DB-BD31-4B8C-83A1-F6EECF244321}">
                <p14:modId xmlns:p14="http://schemas.microsoft.com/office/powerpoint/2010/main" val="1086178600"/>
              </p:ext>
            </p:extLst>
          </p:nvPr>
        </p:nvGraphicFramePr>
        <p:xfrm>
          <a:off x="7491733" y="1521445"/>
          <a:ext cx="4770228" cy="4855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887355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4" y="554233"/>
            <a:ext cx="11264348" cy="3374642"/>
          </a:xfrm>
          <a:prstGeom prst="rect">
            <a:avLst/>
          </a:prstGeom>
          <a:noFill/>
        </p:spPr>
        <p:txBody>
          <a:bodyPr wrap="square" rtlCol="0">
            <a:spAutoFit/>
          </a:bodyPr>
          <a:lstStyle/>
          <a:p>
            <a:r>
              <a:rPr lang="en-US" sz="2133" b="1">
                <a:solidFill>
                  <a:srgbClr val="000000"/>
                </a:solidFill>
                <a:latin typeface="Calibri" panose="020F0502020204030204" pitchFamily="34" charset="0"/>
              </a:rPr>
              <a:t>Division of Tuberculosis Elimination </a:t>
            </a:r>
          </a:p>
          <a:p>
            <a:r>
              <a:rPr lang="en-US" sz="2133">
                <a:solidFill>
                  <a:srgbClr val="000000"/>
                </a:solidFill>
                <a:latin typeface="Calibri" panose="020F0502020204030204" pitchFamily="34" charset="0"/>
              </a:rPr>
              <a:t>National Center for HIV, Viral Hepatitis, STD, and TB Prevention</a:t>
            </a:r>
          </a:p>
          <a:p>
            <a:r>
              <a:rPr lang="en-US" sz="2133">
                <a:solidFill>
                  <a:srgbClr val="000000"/>
                </a:solidFill>
                <a:latin typeface="Calibri" panose="020F0502020204030204" pitchFamily="34" charset="0"/>
              </a:rPr>
              <a:t>Centers for Disease Control and Prevention </a:t>
            </a:r>
          </a:p>
          <a:p>
            <a:r>
              <a:rPr lang="en-US" sz="2133">
                <a:solidFill>
                  <a:srgbClr val="000000"/>
                </a:solidFill>
                <a:latin typeface="Calibri" panose="020F0502020204030204" pitchFamily="34" charset="0"/>
              </a:rPr>
              <a:t>1600 Clifton Road NE, US 12-4</a:t>
            </a:r>
          </a:p>
          <a:p>
            <a:r>
              <a:rPr lang="en-US" sz="2133">
                <a:solidFill>
                  <a:srgbClr val="000000"/>
                </a:solidFill>
                <a:latin typeface="Calibri" panose="020F0502020204030204" pitchFamily="34" charset="0"/>
              </a:rPr>
              <a:t>Atlanta, GA 30329</a:t>
            </a:r>
          </a:p>
          <a:p>
            <a:r>
              <a:rPr lang="en-US" sz="2133">
                <a:solidFill>
                  <a:srgbClr val="000000"/>
                </a:solidFill>
                <a:latin typeface="Calibri" panose="020F0502020204030204" pitchFamily="34" charset="0"/>
              </a:rPr>
              <a:t>Phone: 404-639-8120</a:t>
            </a:r>
          </a:p>
          <a:p>
            <a:r>
              <a:rPr lang="en-US" sz="2133">
                <a:solidFill>
                  <a:srgbClr val="000000"/>
                </a:solidFill>
                <a:latin typeface="Calibri" panose="020F0502020204030204" pitchFamily="34" charset="0"/>
              </a:rPr>
              <a:t>Internet Address: </a:t>
            </a:r>
            <a:r>
              <a:rPr lang="en-US" sz="2133">
                <a:solidFill>
                  <a:srgbClr val="000000"/>
                </a:solidFill>
                <a:latin typeface="Calibri" panose="020F0502020204030204" pitchFamily="34" charset="0"/>
                <a:hlinkClick r:id="rId3"/>
              </a:rPr>
              <a:t>http://www.cdc.gov/tb/</a:t>
            </a:r>
            <a:endParaRPr lang="en-US" sz="2133">
              <a:solidFill>
                <a:srgbClr val="000000"/>
              </a:solidFill>
              <a:latin typeface="Calibri" panose="020F0502020204030204" pitchFamily="34" charset="0"/>
            </a:endParaRPr>
          </a:p>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endParaRPr lang="en-US" sz="2133">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BC2646EB-750D-4CEA-881A-4C0576E035FC}"/>
              </a:ext>
            </a:extLst>
          </p:cNvPr>
          <p:cNvPicPr>
            <a:picLocks noChangeAspect="1"/>
          </p:cNvPicPr>
          <p:nvPr/>
        </p:nvPicPr>
        <p:blipFill>
          <a:blip r:embed="rId3"/>
          <a:stretch>
            <a:fillRect/>
          </a:stretch>
        </p:blipFill>
        <p:spPr>
          <a:xfrm>
            <a:off x="1667798" y="899709"/>
            <a:ext cx="8616670" cy="5418809"/>
          </a:xfrm>
          <a:prstGeom prst="rect">
            <a:avLst/>
          </a:prstGeom>
        </p:spPr>
      </p:pic>
      <p:sp>
        <p:nvSpPr>
          <p:cNvPr id="26" name="Rectangle 25">
            <a:extLst>
              <a:ext uri="{FF2B5EF4-FFF2-40B4-BE49-F238E27FC236}">
                <a16:creationId xmlns:a16="http://schemas.microsoft.com/office/drawing/2014/main" id="{69E13A00-795B-4269-8123-37B70FB6141C}"/>
              </a:ext>
            </a:extLst>
          </p:cNvPr>
          <p:cNvSpPr/>
          <p:nvPr/>
        </p:nvSpPr>
        <p:spPr>
          <a:xfrm>
            <a:off x="1252071" y="305538"/>
            <a:ext cx="9687859" cy="553998"/>
          </a:xfrm>
          <a:prstGeom prst="rect">
            <a:avLst/>
          </a:prstGeom>
        </p:spPr>
        <p:txBody>
          <a:bodyPr wrap="square" anchor="b">
            <a:spAutoFit/>
          </a:bodyPr>
          <a:lstStyle/>
          <a:p>
            <a:pPr algn="ctr"/>
            <a:r>
              <a:rPr lang="en-US" sz="3000" b="1">
                <a:solidFill>
                  <a:schemeClr val="accent1"/>
                </a:solidFill>
                <a:latin typeface="Calibri" panose="020F0502020204030204" pitchFamily="34" charset="0"/>
                <a:cs typeface="Calibri" panose="020F0502020204030204" pitchFamily="34" charset="0"/>
              </a:rPr>
              <a:t>TB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by Reporting Area, United States, 2021</a:t>
            </a:r>
          </a:p>
        </p:txBody>
      </p:sp>
      <p:cxnSp>
        <p:nvCxnSpPr>
          <p:cNvPr id="9" name="Straight Connector 8">
            <a:extLst>
              <a:ext uri="{FF2B5EF4-FFF2-40B4-BE49-F238E27FC236}">
                <a16:creationId xmlns:a16="http://schemas.microsoft.com/office/drawing/2014/main" id="{D869E18D-1C44-B03B-94BE-8E2DC7F47F37}"/>
              </a:ext>
            </a:extLst>
          </p:cNvPr>
          <p:cNvCxnSpPr>
            <a:cxnSpLocks/>
            <a:stCxn id="11" idx="0"/>
          </p:cNvCxnSpPr>
          <p:nvPr/>
        </p:nvCxnSpPr>
        <p:spPr>
          <a:xfrm flipH="1" flipV="1">
            <a:off x="5550195" y="5029200"/>
            <a:ext cx="1335890" cy="874819"/>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BB69F6-92EB-26FF-E0D4-4A7473DE4AE5}"/>
              </a:ext>
            </a:extLst>
          </p:cNvPr>
          <p:cNvSpPr txBox="1"/>
          <p:nvPr/>
        </p:nvSpPr>
        <p:spPr>
          <a:xfrm>
            <a:off x="6137895" y="5904019"/>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rgbClr val="000000"/>
              </a:solidFill>
              <a:cs typeface="Calibri"/>
            </a:endParaRPr>
          </a:p>
          <a:p>
            <a:pPr algn="ctr"/>
            <a:r>
              <a:rPr lang="en-US">
                <a:solidFill>
                  <a:schemeClr val="tx1">
                    <a:lumMod val="85000"/>
                    <a:lumOff val="15000"/>
                  </a:schemeClr>
                </a:solidFill>
                <a:latin typeface="Calibri"/>
                <a:cs typeface="Calibri"/>
              </a:rPr>
              <a:t>3.4</a:t>
            </a:r>
          </a:p>
        </p:txBody>
      </p:sp>
      <p:cxnSp>
        <p:nvCxnSpPr>
          <p:cNvPr id="21" name="Straight Connector 20">
            <a:extLst>
              <a:ext uri="{FF2B5EF4-FFF2-40B4-BE49-F238E27FC236}">
                <a16:creationId xmlns:a16="http://schemas.microsoft.com/office/drawing/2014/main" id="{6C8C1558-5C40-4FB7-AD25-DD484C7DD93B}"/>
              </a:ext>
            </a:extLst>
          </p:cNvPr>
          <p:cNvCxnSpPr>
            <a:cxnSpLocks/>
            <a:endCxn id="23" idx="2"/>
          </p:cNvCxnSpPr>
          <p:nvPr/>
        </p:nvCxnSpPr>
        <p:spPr>
          <a:xfrm flipH="1" flipV="1">
            <a:off x="952362" y="2699995"/>
            <a:ext cx="1262855" cy="718851"/>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72AA66-C744-5E6A-E40D-21278FF021B5}"/>
              </a:ext>
            </a:extLst>
          </p:cNvPr>
          <p:cNvSpPr txBox="1"/>
          <p:nvPr/>
        </p:nvSpPr>
        <p:spPr>
          <a:xfrm>
            <a:off x="204172" y="2053664"/>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Myriad Web Pro"/>
              </a:rPr>
              <a:t>4.5</a:t>
            </a:r>
            <a:endParaRPr lang="en-US">
              <a:solidFill>
                <a:schemeClr val="tx1">
                  <a:lumMod val="85000"/>
                  <a:lumOff val="15000"/>
                </a:schemeClr>
              </a:solidFill>
            </a:endParaRPr>
          </a:p>
        </p:txBody>
      </p:sp>
      <p:cxnSp>
        <p:nvCxnSpPr>
          <p:cNvPr id="32" name="Straight Connector 31">
            <a:extLst>
              <a:ext uri="{FF2B5EF4-FFF2-40B4-BE49-F238E27FC236}">
                <a16:creationId xmlns:a16="http://schemas.microsoft.com/office/drawing/2014/main" id="{C37668D8-52D1-F1FF-574C-C1D962131573}"/>
              </a:ext>
            </a:extLst>
          </p:cNvPr>
          <p:cNvCxnSpPr>
            <a:cxnSpLocks/>
          </p:cNvCxnSpPr>
          <p:nvPr/>
        </p:nvCxnSpPr>
        <p:spPr>
          <a:xfrm flipV="1">
            <a:off x="9333860" y="2346581"/>
            <a:ext cx="793526" cy="560425"/>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E2B527-C8F5-F762-495C-574B51EF1AD5}"/>
              </a:ext>
            </a:extLst>
          </p:cNvPr>
          <p:cNvCxnSpPr>
            <a:cxnSpLocks/>
            <a:endCxn id="30" idx="1"/>
          </p:cNvCxnSpPr>
          <p:nvPr/>
        </p:nvCxnSpPr>
        <p:spPr>
          <a:xfrm>
            <a:off x="9058089" y="3229726"/>
            <a:ext cx="1073248" cy="721714"/>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9A9AE7-DC07-DDBD-9202-2AF1CB4C0271}"/>
              </a:ext>
            </a:extLst>
          </p:cNvPr>
          <p:cNvSpPr txBox="1"/>
          <p:nvPr/>
        </p:nvSpPr>
        <p:spPr>
          <a:xfrm>
            <a:off x="10131337" y="1713017"/>
            <a:ext cx="14328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Jersey</a:t>
            </a:r>
          </a:p>
          <a:p>
            <a:pPr algn="ctr"/>
            <a:r>
              <a:rPr lang="en-US">
                <a:solidFill>
                  <a:schemeClr val="tx1">
                    <a:lumMod val="85000"/>
                    <a:lumOff val="15000"/>
                  </a:schemeClr>
                </a:solidFill>
                <a:latin typeface="Calibri"/>
                <a:cs typeface="Calibri"/>
              </a:rPr>
              <a:t>3.2</a:t>
            </a:r>
          </a:p>
        </p:txBody>
      </p:sp>
      <p:sp>
        <p:nvSpPr>
          <p:cNvPr id="30" name="TextBox 29">
            <a:extLst>
              <a:ext uri="{FF2B5EF4-FFF2-40B4-BE49-F238E27FC236}">
                <a16:creationId xmlns:a16="http://schemas.microsoft.com/office/drawing/2014/main" id="{B6B9B431-AC15-0CA8-3A65-BDEFAF6E6332}"/>
              </a:ext>
            </a:extLst>
          </p:cNvPr>
          <p:cNvSpPr txBox="1"/>
          <p:nvPr/>
        </p:nvSpPr>
        <p:spPr>
          <a:xfrm>
            <a:off x="10131337" y="3628274"/>
            <a:ext cx="1358797"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Maryland </a:t>
            </a:r>
          </a:p>
          <a:p>
            <a:pPr algn="ctr"/>
            <a:r>
              <a:rPr lang="en-US">
                <a:solidFill>
                  <a:schemeClr val="tx1">
                    <a:lumMod val="85000"/>
                    <a:lumOff val="15000"/>
                  </a:schemeClr>
                </a:solidFill>
                <a:latin typeface="Calibri"/>
                <a:cs typeface="Calibri"/>
              </a:rPr>
              <a:t>3.2</a:t>
            </a:r>
          </a:p>
        </p:txBody>
      </p:sp>
      <p:cxnSp>
        <p:nvCxnSpPr>
          <p:cNvPr id="34" name="Straight Connector 33">
            <a:extLst>
              <a:ext uri="{FF2B5EF4-FFF2-40B4-BE49-F238E27FC236}">
                <a16:creationId xmlns:a16="http://schemas.microsoft.com/office/drawing/2014/main" id="{919308E9-0E06-2741-E562-EE9C116D8D73}"/>
              </a:ext>
            </a:extLst>
          </p:cNvPr>
          <p:cNvCxnSpPr>
            <a:cxnSpLocks/>
            <a:endCxn id="35" idx="1"/>
          </p:cNvCxnSpPr>
          <p:nvPr/>
        </p:nvCxnSpPr>
        <p:spPr>
          <a:xfrm flipV="1">
            <a:off x="9333860" y="3071618"/>
            <a:ext cx="808059" cy="213003"/>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8F6E822-9155-D9EB-437D-FE1178D2C7A6}"/>
              </a:ext>
            </a:extLst>
          </p:cNvPr>
          <p:cNvSpPr txBox="1"/>
          <p:nvPr/>
        </p:nvSpPr>
        <p:spPr>
          <a:xfrm>
            <a:off x="10141919" y="2737869"/>
            <a:ext cx="1422296" cy="667497"/>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Delaware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4.1</a:t>
            </a:r>
          </a:p>
        </p:txBody>
      </p:sp>
      <p:cxnSp>
        <p:nvCxnSpPr>
          <p:cNvPr id="8" name="Straight Connector 7">
            <a:extLst>
              <a:ext uri="{FF2B5EF4-FFF2-40B4-BE49-F238E27FC236}">
                <a16:creationId xmlns:a16="http://schemas.microsoft.com/office/drawing/2014/main" id="{CADEE90B-2175-CBA4-EB67-23C28BABEE60}"/>
              </a:ext>
            </a:extLst>
          </p:cNvPr>
          <p:cNvCxnSpPr>
            <a:cxnSpLocks/>
          </p:cNvCxnSpPr>
          <p:nvPr/>
        </p:nvCxnSpPr>
        <p:spPr>
          <a:xfrm flipV="1">
            <a:off x="9131430" y="1548761"/>
            <a:ext cx="999907" cy="891617"/>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D6583DC-33F7-7341-535F-39018B8938C6}"/>
              </a:ext>
            </a:extLst>
          </p:cNvPr>
          <p:cNvSpPr txBox="1"/>
          <p:nvPr/>
        </p:nvSpPr>
        <p:spPr>
          <a:xfrm>
            <a:off x="10131337" y="898869"/>
            <a:ext cx="1432880" cy="656914"/>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3.4</a:t>
            </a:r>
            <a:r>
              <a:rPr lang="en-US" baseline="30000">
                <a:solidFill>
                  <a:schemeClr val="tx1">
                    <a:lumMod val="85000"/>
                    <a:lumOff val="15000"/>
                  </a:schemeClr>
                </a:solidFill>
                <a:latin typeface="Segoe UI"/>
                <a:cs typeface="Segoe UI"/>
              </a:rPr>
              <a:t>†</a:t>
            </a:r>
          </a:p>
        </p:txBody>
      </p:sp>
      <p:pic>
        <p:nvPicPr>
          <p:cNvPr id="48" name="Picture 47">
            <a:extLst>
              <a:ext uri="{FF2B5EF4-FFF2-40B4-BE49-F238E27FC236}">
                <a16:creationId xmlns:a16="http://schemas.microsoft.com/office/drawing/2014/main" id="{5FF44112-B9AF-4F01-93B4-E591EAACF1DE}"/>
              </a:ext>
            </a:extLst>
          </p:cNvPr>
          <p:cNvPicPr>
            <a:picLocks noChangeAspect="1"/>
          </p:cNvPicPr>
          <p:nvPr/>
        </p:nvPicPr>
        <p:blipFill>
          <a:blip r:embed="rId4"/>
          <a:stretch>
            <a:fillRect/>
          </a:stretch>
        </p:blipFill>
        <p:spPr>
          <a:xfrm>
            <a:off x="270476" y="4353351"/>
            <a:ext cx="2120797" cy="2026157"/>
          </a:xfrm>
          <a:prstGeom prst="rect">
            <a:avLst/>
          </a:prstGeom>
        </p:spPr>
      </p:pic>
      <p:sp>
        <p:nvSpPr>
          <p:cNvPr id="4" name="TextBox 3">
            <a:extLst>
              <a:ext uri="{FF2B5EF4-FFF2-40B4-BE49-F238E27FC236}">
                <a16:creationId xmlns:a16="http://schemas.microsoft.com/office/drawing/2014/main" id="{432110FE-2558-49CF-81E2-2DD52C830C73}"/>
              </a:ext>
            </a:extLst>
          </p:cNvPr>
          <p:cNvSpPr txBox="1"/>
          <p:nvPr/>
        </p:nvSpPr>
        <p:spPr>
          <a:xfrm>
            <a:off x="29907" y="6280679"/>
            <a:ext cx="2370666" cy="830997"/>
          </a:xfrm>
          <a:prstGeom prst="rect">
            <a:avLst/>
          </a:prstGeom>
        </p:spPr>
        <p:txBody>
          <a:bodyPr wrap="square" lIns="91440" tIns="45720" rIns="91440" bIns="45720" rtlCol="0" anchor="t">
            <a:spAutoFit/>
          </a:bodyPr>
          <a:lstStyle/>
          <a:p>
            <a:pPr>
              <a:buFont typeface="Arial" pitchFamily="34" charset="0"/>
              <a:buNone/>
            </a:pPr>
            <a:r>
              <a:rPr lang="en-US" sz="1200" baseline="30000">
                <a:latin typeface="Calibri"/>
                <a:cs typeface="Calibri"/>
              </a:rPr>
              <a:t>*</a:t>
            </a:r>
            <a:r>
              <a:rPr lang="en-US" sz="1200">
                <a:latin typeface="Calibri"/>
                <a:cs typeface="Calibri"/>
              </a:rPr>
              <a:t>Cases per 100,000 persons</a:t>
            </a:r>
          </a:p>
          <a:p>
            <a:r>
              <a:rPr lang="en-US" sz="1200" baseline="30000">
                <a:latin typeface="Calibri"/>
                <a:cs typeface="Calibri"/>
              </a:rPr>
              <a:t>†</a:t>
            </a:r>
            <a:r>
              <a:rPr lang="en-US" sz="1200">
                <a:latin typeface="Calibri"/>
                <a:cs typeface="Calibri"/>
              </a:rPr>
              <a:t>Includes New York City</a:t>
            </a:r>
            <a:endParaRPr lang="en-US">
              <a:latin typeface="Calibri"/>
            </a:endParaRPr>
          </a:p>
          <a:p>
            <a:pPr>
              <a:buFont typeface="Arial" pitchFamily="34" charset="0"/>
            </a:pPr>
            <a:endParaRPr lang="en-US" sz="1200">
              <a:latin typeface="Calibri" panose="020F0502020204030204" pitchFamily="34" charset="0"/>
              <a:cs typeface="Calibri"/>
            </a:endParaRPr>
          </a:p>
          <a:p>
            <a:endParaRPr lang="en-US" sz="1200">
              <a:latin typeface="Calibri" panose="020F0502020204030204" pitchFamily="34" charset="0"/>
              <a:cs typeface="Calibri"/>
            </a:endParaRPr>
          </a:p>
        </p:txBody>
      </p:sp>
      <p:pic>
        <p:nvPicPr>
          <p:cNvPr id="50" name="Picture 49">
            <a:extLst>
              <a:ext uri="{FF2B5EF4-FFF2-40B4-BE49-F238E27FC236}">
                <a16:creationId xmlns:a16="http://schemas.microsoft.com/office/drawing/2014/main" id="{BC36AE69-065F-4592-BF59-28802695E74C}"/>
              </a:ext>
            </a:extLst>
          </p:cNvPr>
          <p:cNvPicPr>
            <a:picLocks noChangeAspect="1"/>
          </p:cNvPicPr>
          <p:nvPr/>
        </p:nvPicPr>
        <p:blipFill>
          <a:blip r:embed="rId5"/>
          <a:stretch>
            <a:fillRect/>
          </a:stretch>
        </p:blipFill>
        <p:spPr>
          <a:xfrm>
            <a:off x="2142434" y="5133006"/>
            <a:ext cx="1224981" cy="822960"/>
          </a:xfrm>
          <a:prstGeom prst="rect">
            <a:avLst/>
          </a:prstGeom>
        </p:spPr>
      </p:pic>
      <p:cxnSp>
        <p:nvCxnSpPr>
          <p:cNvPr id="17" name="Straight Connector 16">
            <a:extLst>
              <a:ext uri="{FF2B5EF4-FFF2-40B4-BE49-F238E27FC236}">
                <a16:creationId xmlns:a16="http://schemas.microsoft.com/office/drawing/2014/main" id="{E56583AD-C2D9-C158-218F-5E281920BC20}"/>
              </a:ext>
            </a:extLst>
          </p:cNvPr>
          <p:cNvCxnSpPr>
            <a:cxnSpLocks/>
            <a:stCxn id="19" idx="2"/>
          </p:cNvCxnSpPr>
          <p:nvPr/>
        </p:nvCxnSpPr>
        <p:spPr>
          <a:xfrm flipH="1">
            <a:off x="3169404" y="4988504"/>
            <a:ext cx="333710" cy="744197"/>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687C13-52A4-C162-6577-DBFD3CC7E3CF}"/>
              </a:ext>
            </a:extLst>
          </p:cNvPr>
          <p:cNvSpPr txBox="1"/>
          <p:nvPr/>
        </p:nvSpPr>
        <p:spPr>
          <a:xfrm>
            <a:off x="2754924" y="4342173"/>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Hawaii</a:t>
            </a:r>
          </a:p>
          <a:p>
            <a:pPr algn="ctr"/>
            <a:r>
              <a:rPr lang="en-US">
                <a:solidFill>
                  <a:schemeClr val="tx1">
                    <a:lumMod val="85000"/>
                    <a:lumOff val="15000"/>
                  </a:schemeClr>
                </a:solidFill>
                <a:latin typeface="Calibri"/>
                <a:cs typeface="Calibri"/>
              </a:rPr>
              <a:t>7.4</a:t>
            </a:r>
          </a:p>
        </p:txBody>
      </p:sp>
      <p:cxnSp>
        <p:nvCxnSpPr>
          <p:cNvPr id="13" name="Straight Connector 12">
            <a:extLst>
              <a:ext uri="{FF2B5EF4-FFF2-40B4-BE49-F238E27FC236}">
                <a16:creationId xmlns:a16="http://schemas.microsoft.com/office/drawing/2014/main" id="{850C71D3-153A-E05D-73EC-441BC3E6437C}"/>
              </a:ext>
            </a:extLst>
          </p:cNvPr>
          <p:cNvCxnSpPr>
            <a:cxnSpLocks/>
            <a:stCxn id="15" idx="2"/>
          </p:cNvCxnSpPr>
          <p:nvPr/>
        </p:nvCxnSpPr>
        <p:spPr>
          <a:xfrm>
            <a:off x="952362" y="4246173"/>
            <a:ext cx="262878" cy="1076476"/>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236CF9-832B-1F2B-3A82-50E829738599}"/>
              </a:ext>
            </a:extLst>
          </p:cNvPr>
          <p:cNvSpPr txBox="1"/>
          <p:nvPr/>
        </p:nvSpPr>
        <p:spPr>
          <a:xfrm>
            <a:off x="204172" y="3599842"/>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Alaska </a:t>
            </a:r>
          </a:p>
          <a:p>
            <a:pPr algn="ctr"/>
            <a:r>
              <a:rPr lang="en-US">
                <a:solidFill>
                  <a:schemeClr val="tx1">
                    <a:lumMod val="85000"/>
                    <a:lumOff val="15000"/>
                  </a:schemeClr>
                </a:solidFill>
                <a:latin typeface="Calibri"/>
                <a:cs typeface="Calibri"/>
              </a:rPr>
              <a:t>7.9</a:t>
            </a:r>
          </a:p>
        </p:txBody>
      </p:sp>
      <p:sp>
        <p:nvSpPr>
          <p:cNvPr id="53" name="Oval 64">
            <a:extLst>
              <a:ext uri="{FF2B5EF4-FFF2-40B4-BE49-F238E27FC236}">
                <a16:creationId xmlns:a16="http://schemas.microsoft.com/office/drawing/2014/main" id="{08C9D971-3C69-4E8C-B259-ECC4447159FC}"/>
              </a:ext>
            </a:extLst>
          </p:cNvPr>
          <p:cNvSpPr>
            <a:spLocks noChangeArrowheads="1"/>
          </p:cNvSpPr>
          <p:nvPr/>
        </p:nvSpPr>
        <p:spPr bwMode="auto">
          <a:xfrm>
            <a:off x="8981889" y="3386831"/>
            <a:ext cx="152400" cy="150812"/>
          </a:xfrm>
          <a:prstGeom prst="ellipse">
            <a:avLst/>
          </a:prstGeom>
          <a:solidFill>
            <a:srgbClr val="A376A6"/>
          </a:solidFill>
          <a:ln w="19050">
            <a:solidFill>
              <a:schemeClr val="bg1"/>
            </a:solidFill>
            <a:round/>
            <a:headEnd/>
            <a:tailEnd/>
          </a:ln>
        </p:spPr>
        <p:txBody>
          <a:bodyPr lIns="0" tIns="0" rIns="0"/>
          <a:lstStyle/>
          <a:p>
            <a:endParaRPr lang="en-US">
              <a:solidFill>
                <a:prstClr val="black"/>
              </a:solidFill>
            </a:endParaRPr>
          </a:p>
        </p:txBody>
      </p:sp>
      <p:cxnSp>
        <p:nvCxnSpPr>
          <p:cNvPr id="10" name="Straight Connector 9">
            <a:extLst>
              <a:ext uri="{FF2B5EF4-FFF2-40B4-BE49-F238E27FC236}">
                <a16:creationId xmlns:a16="http://schemas.microsoft.com/office/drawing/2014/main" id="{9FAA3E46-8639-0FE4-316A-D49A99F8BBA7}"/>
              </a:ext>
            </a:extLst>
          </p:cNvPr>
          <p:cNvCxnSpPr>
            <a:cxnSpLocks/>
            <a:stCxn id="53" idx="4"/>
            <a:endCxn id="27" idx="0"/>
          </p:cNvCxnSpPr>
          <p:nvPr/>
        </p:nvCxnSpPr>
        <p:spPr>
          <a:xfrm>
            <a:off x="9058089" y="3537643"/>
            <a:ext cx="275771" cy="811354"/>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B32B06-6C6A-36CF-62D1-EB9866C81E4D}"/>
              </a:ext>
            </a:extLst>
          </p:cNvPr>
          <p:cNvSpPr txBox="1"/>
          <p:nvPr/>
        </p:nvSpPr>
        <p:spPr>
          <a:xfrm>
            <a:off x="8273461" y="4348997"/>
            <a:ext cx="2120797"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District of Columbia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2.7</a:t>
            </a:r>
          </a:p>
        </p:txBody>
      </p:sp>
      <p:grpSp>
        <p:nvGrpSpPr>
          <p:cNvPr id="20" name="Group 19">
            <a:extLst>
              <a:ext uri="{FF2B5EF4-FFF2-40B4-BE49-F238E27FC236}">
                <a16:creationId xmlns:a16="http://schemas.microsoft.com/office/drawing/2014/main" id="{60352FE3-8076-4B5B-A0CD-370554FE86B8}"/>
              </a:ext>
            </a:extLst>
          </p:cNvPr>
          <p:cNvGrpSpPr/>
          <p:nvPr/>
        </p:nvGrpSpPr>
        <p:grpSpPr>
          <a:xfrm>
            <a:off x="10637015" y="4935202"/>
            <a:ext cx="1503686" cy="1760975"/>
            <a:chOff x="10589788" y="4898323"/>
            <a:chExt cx="1503686" cy="1760975"/>
          </a:xfrm>
        </p:grpSpPr>
        <p:grpSp>
          <p:nvGrpSpPr>
            <p:cNvPr id="46" name="Group 45">
              <a:extLst>
                <a:ext uri="{FF2B5EF4-FFF2-40B4-BE49-F238E27FC236}">
                  <a16:creationId xmlns:a16="http://schemas.microsoft.com/office/drawing/2014/main" id="{EAD869E9-63C0-423D-AAFB-52F57675E178}"/>
                </a:ext>
              </a:extLst>
            </p:cNvPr>
            <p:cNvGrpSpPr/>
            <p:nvPr/>
          </p:nvGrpSpPr>
          <p:grpSpPr>
            <a:xfrm>
              <a:off x="10589795" y="5229957"/>
              <a:ext cx="1503679" cy="1429341"/>
              <a:chOff x="10120703" y="5464326"/>
              <a:chExt cx="1372414" cy="1310003"/>
            </a:xfrm>
          </p:grpSpPr>
          <p:pic>
            <p:nvPicPr>
              <p:cNvPr id="45" name="Picture 44">
                <a:extLst>
                  <a:ext uri="{FF2B5EF4-FFF2-40B4-BE49-F238E27FC236}">
                    <a16:creationId xmlns:a16="http://schemas.microsoft.com/office/drawing/2014/main" id="{0797152D-324F-4BA9-89AC-AC2B8FB15107}"/>
                  </a:ext>
                </a:extLst>
              </p:cNvPr>
              <p:cNvPicPr>
                <a:picLocks noChangeAspect="1"/>
              </p:cNvPicPr>
              <p:nvPr/>
            </p:nvPicPr>
            <p:blipFill rotWithShape="1">
              <a:blip r:embed="rId6"/>
              <a:srcRect l="5277" t="16995" r="56152"/>
              <a:stretch/>
            </p:blipFill>
            <p:spPr>
              <a:xfrm>
                <a:off x="10120703" y="5464326"/>
                <a:ext cx="478297" cy="1310003"/>
              </a:xfrm>
              <a:prstGeom prst="rect">
                <a:avLst/>
              </a:prstGeom>
            </p:spPr>
          </p:pic>
          <p:sp>
            <p:nvSpPr>
              <p:cNvPr id="14" name="TextBox 13">
                <a:extLst>
                  <a:ext uri="{FF2B5EF4-FFF2-40B4-BE49-F238E27FC236}">
                    <a16:creationId xmlns:a16="http://schemas.microsoft.com/office/drawing/2014/main" id="{7A2ACF63-91B7-AAFB-DFA6-9B8E2F579205}"/>
                  </a:ext>
                </a:extLst>
              </p:cNvPr>
              <p:cNvSpPr txBox="1"/>
              <p:nvPr/>
            </p:nvSpPr>
            <p:spPr>
              <a:xfrm>
                <a:off x="10564538" y="5847638"/>
                <a:ext cx="928579"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1.5–&lt;3.0</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CB2D9E04-4D70-2EB2-EA82-F1C77B48914D}"/>
                  </a:ext>
                </a:extLst>
              </p:cNvPr>
              <p:cNvSpPr txBox="1"/>
              <p:nvPr/>
            </p:nvSpPr>
            <p:spPr>
              <a:xfrm>
                <a:off x="10599000" y="6429876"/>
                <a:ext cx="755821"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≥4.5</a:t>
                </a:r>
                <a:endParaRPr lang="en-US" sz="1400">
                  <a:solidFill>
                    <a:schemeClr val="tx1">
                      <a:lumMod val="85000"/>
                      <a:lumOff val="15000"/>
                    </a:schemeClr>
                  </a:solidFill>
                </a:endParaRPr>
              </a:p>
            </p:txBody>
          </p:sp>
        </p:grpSp>
        <p:sp>
          <p:nvSpPr>
            <p:cNvPr id="16" name="TextBox 15">
              <a:extLst>
                <a:ext uri="{FF2B5EF4-FFF2-40B4-BE49-F238E27FC236}">
                  <a16:creationId xmlns:a16="http://schemas.microsoft.com/office/drawing/2014/main" id="{6044AF99-844D-D7C5-1803-4AA1AFA30D20}"/>
                </a:ext>
              </a:extLst>
            </p:cNvPr>
            <p:cNvSpPr txBox="1"/>
            <p:nvPr/>
          </p:nvSpPr>
          <p:spPr>
            <a:xfrm>
              <a:off x="11095758" y="5984466"/>
              <a:ext cx="97802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3.0–&lt;4.5</a:t>
              </a:r>
            </a:p>
          </p:txBody>
        </p:sp>
        <p:sp>
          <p:nvSpPr>
            <p:cNvPr id="5" name="TextBox 4">
              <a:extLst>
                <a:ext uri="{FF2B5EF4-FFF2-40B4-BE49-F238E27FC236}">
                  <a16:creationId xmlns:a16="http://schemas.microsoft.com/office/drawing/2014/main" id="{0B19406A-5740-8EEA-9723-1DA10935915A}"/>
                </a:ext>
              </a:extLst>
            </p:cNvPr>
            <p:cNvSpPr txBox="1"/>
            <p:nvPr/>
          </p:nvSpPr>
          <p:spPr>
            <a:xfrm>
              <a:off x="10589788" y="4898323"/>
              <a:ext cx="145603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1">
                      <a:lumMod val="85000"/>
                      <a:lumOff val="15000"/>
                    </a:schemeClr>
                  </a:solidFill>
                  <a:latin typeface="Calibri"/>
                  <a:cs typeface="Calibri"/>
                </a:rPr>
                <a:t>Incidence rate</a:t>
              </a:r>
              <a:endParaRPr lang="en-US" sz="1600">
                <a:solidFill>
                  <a:schemeClr val="tx1">
                    <a:lumMod val="85000"/>
                    <a:lumOff val="15000"/>
                  </a:schemeClr>
                </a:solidFill>
              </a:endParaRPr>
            </a:p>
          </p:txBody>
        </p:sp>
        <p:sp>
          <p:nvSpPr>
            <p:cNvPr id="3" name="TextBox 1">
              <a:extLst>
                <a:ext uri="{FF2B5EF4-FFF2-40B4-BE49-F238E27FC236}">
                  <a16:creationId xmlns:a16="http://schemas.microsoft.com/office/drawing/2014/main" id="{DC7C198F-0786-EC75-6E57-7D388604317F}"/>
                </a:ext>
              </a:extLst>
            </p:cNvPr>
            <p:cNvSpPr txBox="1"/>
            <p:nvPr/>
          </p:nvSpPr>
          <p:spPr>
            <a:xfrm>
              <a:off x="11064996" y="5272356"/>
              <a:ext cx="755821"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400">
                  <a:solidFill>
                    <a:schemeClr val="tx1">
                      <a:lumMod val="85000"/>
                      <a:lumOff val="15000"/>
                    </a:schemeClr>
                  </a:solidFill>
                  <a:latin typeface="Calibri"/>
                  <a:cs typeface="Calibri"/>
                </a:rPr>
                <a:t>&lt;1.5</a:t>
              </a:r>
              <a:endParaRPr lang="en-US" sz="1400">
                <a:solidFill>
                  <a:schemeClr val="tx1">
                    <a:lumMod val="85000"/>
                    <a:lumOff val="15000"/>
                  </a:schemeClr>
                </a:solidFill>
              </a:endParaRPr>
            </a:p>
          </p:txBody>
        </p:sp>
      </p:grpSp>
      <p:sp>
        <p:nvSpPr>
          <p:cNvPr id="36" name="TextBox 35">
            <a:extLst>
              <a:ext uri="{FF2B5EF4-FFF2-40B4-BE49-F238E27FC236}">
                <a16:creationId xmlns:a16="http://schemas.microsoft.com/office/drawing/2014/main" id="{A90F6C8D-9A50-4824-A007-E692807D73F6}"/>
              </a:ext>
            </a:extLst>
          </p:cNvPr>
          <p:cNvSpPr txBox="1"/>
          <p:nvPr/>
        </p:nvSpPr>
        <p:spPr>
          <a:xfrm>
            <a:off x="204172" y="919052"/>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dirty="0">
                <a:solidFill>
                  <a:schemeClr val="tx1">
                    <a:lumMod val="85000"/>
                    <a:lumOff val="15000"/>
                  </a:schemeClr>
                </a:solidFill>
                <a:latin typeface="Calibri"/>
                <a:cs typeface="Calibri"/>
              </a:rPr>
              <a:t>Washington</a:t>
            </a:r>
          </a:p>
          <a:p>
            <a:pPr algn="ctr"/>
            <a:r>
              <a:rPr lang="en-US" dirty="0">
                <a:solidFill>
                  <a:schemeClr val="tx1">
                    <a:lumMod val="85000"/>
                    <a:lumOff val="15000"/>
                  </a:schemeClr>
                </a:solidFill>
                <a:latin typeface="Calibri"/>
                <a:cs typeface="Calibri"/>
              </a:rPr>
              <a:t>2.6</a:t>
            </a:r>
            <a:endParaRPr lang="en-US" dirty="0">
              <a:solidFill>
                <a:schemeClr val="tx1">
                  <a:lumMod val="85000"/>
                  <a:lumOff val="15000"/>
                </a:schemeClr>
              </a:solidFill>
            </a:endParaRPr>
          </a:p>
        </p:txBody>
      </p:sp>
      <p:cxnSp>
        <p:nvCxnSpPr>
          <p:cNvPr id="37" name="Straight Connector 36">
            <a:extLst>
              <a:ext uri="{FF2B5EF4-FFF2-40B4-BE49-F238E27FC236}">
                <a16:creationId xmlns:a16="http://schemas.microsoft.com/office/drawing/2014/main" id="{A0A8A4A5-5DF6-49FE-8227-E50BCFE764B8}"/>
              </a:ext>
            </a:extLst>
          </p:cNvPr>
          <p:cNvCxnSpPr>
            <a:cxnSpLocks/>
            <a:endCxn id="36" idx="3"/>
          </p:cNvCxnSpPr>
          <p:nvPr/>
        </p:nvCxnSpPr>
        <p:spPr>
          <a:xfrm flipH="1" flipV="1">
            <a:off x="1700552" y="1242218"/>
            <a:ext cx="967223" cy="306543"/>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337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78FA60-1E35-408D-B8DA-4D96EF4E130B}"/>
              </a:ext>
            </a:extLst>
          </p:cNvPr>
          <p:cNvPicPr>
            <a:picLocks noChangeAspect="1"/>
          </p:cNvPicPr>
          <p:nvPr/>
        </p:nvPicPr>
        <p:blipFill>
          <a:blip r:embed="rId3"/>
          <a:stretch>
            <a:fillRect/>
          </a:stretch>
        </p:blipFill>
        <p:spPr>
          <a:xfrm>
            <a:off x="1524772" y="1082814"/>
            <a:ext cx="8613648" cy="5351362"/>
          </a:xfrm>
          <a:prstGeom prst="rect">
            <a:avLst/>
          </a:prstGeom>
        </p:spPr>
      </p:pic>
      <p:sp>
        <p:nvSpPr>
          <p:cNvPr id="6" name="Rectangle 5">
            <a:extLst>
              <a:ext uri="{FF2B5EF4-FFF2-40B4-BE49-F238E27FC236}">
                <a16:creationId xmlns:a16="http://schemas.microsoft.com/office/drawing/2014/main" id="{728EF4EF-2F3C-4B77-A93F-2FF08BA5AA80}"/>
              </a:ext>
            </a:extLst>
          </p:cNvPr>
          <p:cNvSpPr/>
          <p:nvPr/>
        </p:nvSpPr>
        <p:spPr>
          <a:xfrm>
            <a:off x="1252071" y="164592"/>
            <a:ext cx="9687859" cy="1015663"/>
          </a:xfrm>
          <a:prstGeom prst="rect">
            <a:avLst/>
          </a:prstGeom>
        </p:spPr>
        <p:txBody>
          <a:bodyPr wrap="square">
            <a:spAutoFit/>
          </a:bodyPr>
          <a:lstStyle/>
          <a:p>
            <a:pPr algn="ctr"/>
            <a:r>
              <a:rPr lang="en-US" sz="3000" b="1">
                <a:solidFill>
                  <a:schemeClr val="accent1"/>
                </a:solidFill>
                <a:latin typeface="Calibri" panose="020F0502020204030204" pitchFamily="34" charset="0"/>
                <a:cs typeface="Calibri" panose="020F0502020204030204" pitchFamily="34" charset="0"/>
              </a:rPr>
              <a:t>TB Cases and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a:t>
            </a:r>
          </a:p>
          <a:p>
            <a:pPr algn="ctr"/>
            <a:r>
              <a:rPr lang="en-US" sz="3000" b="1">
                <a:solidFill>
                  <a:schemeClr val="accent1"/>
                </a:solidFill>
                <a:latin typeface="Calibri" panose="020F0502020204030204" pitchFamily="34" charset="0"/>
                <a:cs typeface="Calibri" panose="020F0502020204030204" pitchFamily="34" charset="0"/>
              </a:rPr>
              <a:t>by Reporting Area, United States, 2021</a:t>
            </a:r>
          </a:p>
        </p:txBody>
      </p:sp>
      <p:sp>
        <p:nvSpPr>
          <p:cNvPr id="27" name="Oval 64">
            <a:extLst>
              <a:ext uri="{FF2B5EF4-FFF2-40B4-BE49-F238E27FC236}">
                <a16:creationId xmlns:a16="http://schemas.microsoft.com/office/drawing/2014/main" id="{D100EBDE-43C5-4E84-BB2A-E988D09070CA}"/>
              </a:ext>
            </a:extLst>
          </p:cNvPr>
          <p:cNvSpPr>
            <a:spLocks noChangeArrowheads="1"/>
          </p:cNvSpPr>
          <p:nvPr/>
        </p:nvSpPr>
        <p:spPr bwMode="auto">
          <a:xfrm>
            <a:off x="8832703" y="3498112"/>
            <a:ext cx="152400" cy="150812"/>
          </a:xfrm>
          <a:prstGeom prst="ellipse">
            <a:avLst/>
          </a:prstGeom>
          <a:solidFill>
            <a:srgbClr val="DFB0D6"/>
          </a:solidFill>
          <a:ln w="6350">
            <a:solidFill>
              <a:schemeClr val="bg1"/>
            </a:solidFill>
            <a:round/>
            <a:headEnd/>
            <a:tailEnd/>
          </a:ln>
        </p:spPr>
        <p:txBody>
          <a:bodyPr lIns="0" tIns="0" rIns="0"/>
          <a:lstStyle/>
          <a:p>
            <a:endParaRPr lang="en-US">
              <a:solidFill>
                <a:prstClr val="black"/>
              </a:solidFill>
            </a:endParaRPr>
          </a:p>
        </p:txBody>
      </p:sp>
      <p:pic>
        <p:nvPicPr>
          <p:cNvPr id="32" name="Picture 31">
            <a:extLst>
              <a:ext uri="{FF2B5EF4-FFF2-40B4-BE49-F238E27FC236}">
                <a16:creationId xmlns:a16="http://schemas.microsoft.com/office/drawing/2014/main" id="{EFA1703A-9520-43A9-931F-26BBD9DC06FB}"/>
              </a:ext>
            </a:extLst>
          </p:cNvPr>
          <p:cNvPicPr>
            <a:picLocks noChangeAspect="1"/>
          </p:cNvPicPr>
          <p:nvPr/>
        </p:nvPicPr>
        <p:blipFill rotWithShape="1">
          <a:blip r:embed="rId4"/>
          <a:srcRect t="3367"/>
          <a:stretch/>
        </p:blipFill>
        <p:spPr>
          <a:xfrm>
            <a:off x="82812" y="4528055"/>
            <a:ext cx="2228850" cy="1822452"/>
          </a:xfrm>
          <a:prstGeom prst="rect">
            <a:avLst/>
          </a:prstGeom>
        </p:spPr>
      </p:pic>
      <p:pic>
        <p:nvPicPr>
          <p:cNvPr id="34" name="Picture 33">
            <a:extLst>
              <a:ext uri="{FF2B5EF4-FFF2-40B4-BE49-F238E27FC236}">
                <a16:creationId xmlns:a16="http://schemas.microsoft.com/office/drawing/2014/main" id="{7562F20B-157A-4BBE-B139-C055D1742924}"/>
              </a:ext>
            </a:extLst>
          </p:cNvPr>
          <p:cNvPicPr>
            <a:picLocks noChangeAspect="1"/>
          </p:cNvPicPr>
          <p:nvPr/>
        </p:nvPicPr>
        <p:blipFill>
          <a:blip r:embed="rId5"/>
          <a:stretch>
            <a:fillRect/>
          </a:stretch>
        </p:blipFill>
        <p:spPr>
          <a:xfrm>
            <a:off x="2311661" y="5330698"/>
            <a:ext cx="1280160" cy="848605"/>
          </a:xfrm>
          <a:prstGeom prst="rect">
            <a:avLst/>
          </a:prstGeom>
        </p:spPr>
      </p:pic>
      <p:sp>
        <p:nvSpPr>
          <p:cNvPr id="20" name="TextBox 19">
            <a:extLst>
              <a:ext uri="{FF2B5EF4-FFF2-40B4-BE49-F238E27FC236}">
                <a16:creationId xmlns:a16="http://schemas.microsoft.com/office/drawing/2014/main" id="{79FA0933-0A21-4482-9A07-5092FA74DA44}"/>
              </a:ext>
            </a:extLst>
          </p:cNvPr>
          <p:cNvSpPr txBox="1"/>
          <p:nvPr/>
        </p:nvSpPr>
        <p:spPr>
          <a:xfrm>
            <a:off x="0" y="6381782"/>
            <a:ext cx="3936194" cy="600164"/>
          </a:xfrm>
          <a:prstGeom prst="rect">
            <a:avLst/>
          </a:prstGeom>
        </p:spPr>
        <p:txBody>
          <a:bodyPr wrap="square" lIns="91440" tIns="45720" rIns="91440" bIns="45720" rtlCol="0" anchor="t">
            <a:spAutoFit/>
          </a:bodyPr>
          <a:lstStyle/>
          <a:p>
            <a:pPr>
              <a:buFont typeface="Arial" pitchFamily="34" charset="0"/>
              <a:buNone/>
            </a:pPr>
            <a:r>
              <a:rPr lang="en-US" sz="1100" baseline="30000">
                <a:latin typeface="Calibri" panose="020F0502020204030204" pitchFamily="34" charset="0"/>
                <a:cs typeface="Calibri" panose="020F0502020204030204" pitchFamily="34" charset="0"/>
              </a:rPr>
              <a:t>*</a:t>
            </a:r>
            <a:r>
              <a:rPr lang="en-US" sz="1100">
                <a:latin typeface="Calibri" panose="020F0502020204030204" pitchFamily="34" charset="0"/>
                <a:cs typeface="Calibri" panose="020F0502020204030204" pitchFamily="34" charset="0"/>
              </a:rPr>
              <a:t>Cases per 100,000 persons</a:t>
            </a:r>
          </a:p>
          <a:p>
            <a:pPr>
              <a:buFont typeface="Arial" pitchFamily="34" charset="0"/>
              <a:buNone/>
            </a:pPr>
            <a:r>
              <a:rPr lang="en-US" sz="1100">
                <a:latin typeface="Calibri" panose="020F0502020204030204" pitchFamily="34" charset="0"/>
                <a:cs typeface="Calibri" panose="020F0502020204030204" pitchFamily="34" charset="0"/>
              </a:rPr>
              <a:t>0 states with low incidence and high case count</a:t>
            </a:r>
          </a:p>
          <a:p>
            <a:endParaRPr lang="en-US" sz="1100">
              <a:latin typeface="Calibri" panose="020F0502020204030204" pitchFamily="34" charset="0"/>
              <a:cs typeface="Calibri"/>
            </a:endParaRPr>
          </a:p>
        </p:txBody>
      </p:sp>
      <p:grpSp>
        <p:nvGrpSpPr>
          <p:cNvPr id="2" name="Group 1">
            <a:extLst>
              <a:ext uri="{FF2B5EF4-FFF2-40B4-BE49-F238E27FC236}">
                <a16:creationId xmlns:a16="http://schemas.microsoft.com/office/drawing/2014/main" id="{CC01F07E-FF7E-4E54-AF7A-C4D54EA90EF8}"/>
              </a:ext>
            </a:extLst>
          </p:cNvPr>
          <p:cNvGrpSpPr/>
          <p:nvPr/>
        </p:nvGrpSpPr>
        <p:grpSpPr>
          <a:xfrm>
            <a:off x="9608865" y="4407437"/>
            <a:ext cx="2662130" cy="2245921"/>
            <a:chOff x="9608865" y="4407437"/>
            <a:chExt cx="2662130" cy="2245921"/>
          </a:xfrm>
        </p:grpSpPr>
        <p:sp>
          <p:nvSpPr>
            <p:cNvPr id="18" name="TextBox 17">
              <a:extLst>
                <a:ext uri="{FF2B5EF4-FFF2-40B4-BE49-F238E27FC236}">
                  <a16:creationId xmlns:a16="http://schemas.microsoft.com/office/drawing/2014/main" id="{1D97E0DC-2458-4176-AFC7-75542C3B1DF1}"/>
                </a:ext>
              </a:extLst>
            </p:cNvPr>
            <p:cNvSpPr txBox="1"/>
            <p:nvPr/>
          </p:nvSpPr>
          <p:spPr>
            <a:xfrm rot="19200000">
              <a:off x="10398652" y="4407437"/>
              <a:ext cx="1056051" cy="307777"/>
            </a:xfrm>
            <a:prstGeom prst="rect">
              <a:avLst/>
            </a:prstGeom>
          </p:spPr>
          <p:txBody>
            <a:bodyPr wrap="square" lIns="91440" tIns="45720" rIns="91440" bIns="45720" rtlCol="0" anchor="t">
              <a:spAutoFit/>
            </a:bodyPr>
            <a:lstStyle/>
            <a:p>
              <a:r>
                <a:rPr lang="en-US" sz="1400">
                  <a:latin typeface="Calibri"/>
                  <a:cs typeface="Calibri"/>
                </a:rPr>
                <a:t>100–499</a:t>
              </a:r>
              <a:endParaRPr lang="en-US" sz="1400" baseline="300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FD053CA-A584-49F2-979B-81EDE7BE8632}"/>
                </a:ext>
              </a:extLst>
            </p:cNvPr>
            <p:cNvSpPr txBox="1"/>
            <p:nvPr/>
          </p:nvSpPr>
          <p:spPr>
            <a:xfrm rot="16200000">
              <a:off x="8983051" y="5467882"/>
              <a:ext cx="1590181" cy="338554"/>
            </a:xfrm>
            <a:prstGeom prst="rect">
              <a:avLst/>
            </a:prstGeom>
          </p:spPr>
          <p:txBody>
            <a:bodyPr wrap="square" rtlCol="0">
              <a:spAutoFit/>
            </a:bodyPr>
            <a:lstStyle/>
            <a:p>
              <a:pPr algn="ctr">
                <a:buFont typeface="Arial" pitchFamily="34" charset="0"/>
                <a:buNone/>
              </a:pPr>
              <a:r>
                <a:rPr lang="en-US" sz="1600">
                  <a:latin typeface="Calibri" panose="020F0502020204030204" pitchFamily="34" charset="0"/>
                  <a:cs typeface="Calibri" panose="020F0502020204030204" pitchFamily="34" charset="0"/>
                </a:rPr>
                <a:t>Incidence rate</a:t>
              </a:r>
              <a:r>
                <a:rPr lang="en-US" sz="1600" baseline="30000">
                  <a:latin typeface="Calibri" panose="020F0502020204030204" pitchFamily="34" charset="0"/>
                  <a:cs typeface="Calibri" panose="020F0502020204030204" pitchFamily="34" charset="0"/>
                </a:rPr>
                <a:t>*</a:t>
              </a:r>
              <a:endParaRPr lang="en-US" sz="1600" baseline="30000">
                <a:latin typeface="Calibri" panose="020F0502020204030204" pitchFamily="34" charset="0"/>
              </a:endParaRPr>
            </a:p>
          </p:txBody>
        </p:sp>
        <p:sp>
          <p:nvSpPr>
            <p:cNvPr id="22" name="TextBox 21">
              <a:extLst>
                <a:ext uri="{FF2B5EF4-FFF2-40B4-BE49-F238E27FC236}">
                  <a16:creationId xmlns:a16="http://schemas.microsoft.com/office/drawing/2014/main" id="{7D9DF263-316C-4D46-8C53-D4A6CAB99D36}"/>
                </a:ext>
              </a:extLst>
            </p:cNvPr>
            <p:cNvSpPr txBox="1"/>
            <p:nvPr/>
          </p:nvSpPr>
          <p:spPr>
            <a:xfrm rot="19216835">
              <a:off x="10038564" y="4509931"/>
              <a:ext cx="724203" cy="307777"/>
            </a:xfrm>
            <a:prstGeom prst="rect">
              <a:avLst/>
            </a:prstGeom>
          </p:spPr>
          <p:txBody>
            <a:bodyPr wrap="square" lIns="91440" tIns="45720" rIns="91440" bIns="45720" rtlCol="0" anchor="t">
              <a:spAutoFit/>
            </a:bodyPr>
            <a:lstStyle/>
            <a:p>
              <a:pPr>
                <a:buFont typeface="Arial" pitchFamily="34" charset="0"/>
              </a:pPr>
              <a:r>
                <a:rPr lang="en-US" sz="1400">
                  <a:latin typeface="Calibri"/>
                  <a:cs typeface="Calibri"/>
                </a:rPr>
                <a:t>≤99</a:t>
              </a:r>
              <a:endParaRPr lang="en-US" sz="1400" baseline="3000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6621DD1-649A-4A88-A612-FEE7C83C69F4}"/>
                </a:ext>
              </a:extLst>
            </p:cNvPr>
            <p:cNvSpPr txBox="1"/>
            <p:nvPr/>
          </p:nvSpPr>
          <p:spPr>
            <a:xfrm>
              <a:off x="11213083" y="5058228"/>
              <a:ext cx="1057912" cy="1107996"/>
            </a:xfrm>
            <a:prstGeom prst="rect">
              <a:avLst/>
            </a:prstGeom>
          </p:spPr>
          <p:txBody>
            <a:bodyPr wrap="square" lIns="91440" tIns="45720" rIns="91440" bIns="45720" rtlCol="0" anchor="t">
              <a:spAutoFit/>
            </a:bodyPr>
            <a:lstStyle/>
            <a:p>
              <a:pPr>
                <a:buFont typeface="Arial" pitchFamily="34" charset="0"/>
                <a:buNone/>
              </a:pPr>
              <a:r>
                <a:rPr lang="en-US" sz="1400">
                  <a:latin typeface="Calibri" panose="020F0502020204030204" pitchFamily="34" charset="0"/>
                  <a:cs typeface="Calibri" panose="020F0502020204030204" pitchFamily="34" charset="0"/>
                </a:rPr>
                <a:t>≥3.4</a:t>
              </a:r>
              <a:endParaRPr lang="en-US" sz="1400" baseline="30000">
                <a:latin typeface="Calibri" panose="020F0502020204030204" pitchFamily="34" charset="0"/>
                <a:cs typeface="Calibri" panose="020F0502020204030204" pitchFamily="34" charset="0"/>
              </a:endParaRPr>
            </a:p>
            <a:p>
              <a:pPr>
                <a:buFont typeface="Arial" pitchFamily="34" charset="0"/>
                <a:buNone/>
              </a:pPr>
              <a:endParaRPr lang="en-US" sz="1200">
                <a:latin typeface="Calibri" panose="020F0502020204030204" pitchFamily="34" charset="0"/>
                <a:cs typeface="Calibri" panose="020F0502020204030204" pitchFamily="34" charset="0"/>
              </a:endParaRPr>
            </a:p>
            <a:p>
              <a:pPr>
                <a:buFont typeface="Arial" pitchFamily="34" charset="0"/>
                <a:buNone/>
              </a:pPr>
              <a:r>
                <a:rPr lang="en-US" sz="1400">
                  <a:latin typeface="Calibri" panose="020F0502020204030204" pitchFamily="34" charset="0"/>
                  <a:cs typeface="Calibri" panose="020F0502020204030204" pitchFamily="34" charset="0"/>
                </a:rPr>
                <a:t>1.7–&lt;3.4</a:t>
              </a:r>
              <a:endParaRPr lang="en-US" sz="1400" baseline="300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&lt;1.7</a:t>
              </a:r>
              <a:endParaRPr lang="en-US" sz="1400" baseline="300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BEE1196-3280-4BD2-BEA1-D67BF1CB396C}"/>
                </a:ext>
              </a:extLst>
            </p:cNvPr>
            <p:cNvSpPr txBox="1"/>
            <p:nvPr/>
          </p:nvSpPr>
          <p:spPr>
            <a:xfrm>
              <a:off x="9973328" y="6314804"/>
              <a:ext cx="1349326" cy="338554"/>
            </a:xfrm>
            <a:prstGeom prst="rect">
              <a:avLst/>
            </a:prstGeom>
          </p:spPr>
          <p:txBody>
            <a:bodyPr wrap="square" rtlCol="0">
              <a:spAutoFit/>
            </a:bodyPr>
            <a:lstStyle/>
            <a:p>
              <a:pPr algn="ctr"/>
              <a:r>
                <a:rPr lang="en-US" sz="1600">
                  <a:latin typeface="Calibri" panose="020F0502020204030204" pitchFamily="34" charset="0"/>
                  <a:cs typeface="Calibri" panose="020F0502020204030204" pitchFamily="34" charset="0"/>
                </a:rPr>
                <a:t>Case count</a:t>
              </a:r>
            </a:p>
          </p:txBody>
        </p:sp>
        <p:sp>
          <p:nvSpPr>
            <p:cNvPr id="21" name="TextBox 20">
              <a:extLst>
                <a:ext uri="{FF2B5EF4-FFF2-40B4-BE49-F238E27FC236}">
                  <a16:creationId xmlns:a16="http://schemas.microsoft.com/office/drawing/2014/main" id="{02C2941A-7057-4C3E-B2D7-4F2CC60863F6}"/>
                </a:ext>
              </a:extLst>
            </p:cNvPr>
            <p:cNvSpPr txBox="1"/>
            <p:nvPr/>
          </p:nvSpPr>
          <p:spPr>
            <a:xfrm rot="19200000">
              <a:off x="10876966" y="4504462"/>
              <a:ext cx="653498" cy="318237"/>
            </a:xfrm>
            <a:prstGeom prst="rect">
              <a:avLst/>
            </a:prstGeom>
          </p:spPr>
          <p:txBody>
            <a:bodyPr wrap="square" rtlCol="0">
              <a:spAutoFit/>
            </a:bodyPr>
            <a:lstStyle/>
            <a:p>
              <a:pPr>
                <a:buFont typeface="Arial" pitchFamily="34" charset="0"/>
                <a:buNone/>
              </a:pPr>
              <a:r>
                <a:rPr lang="en-US" sz="1400">
                  <a:latin typeface="Calibri" panose="020F0502020204030204" pitchFamily="34" charset="0"/>
                  <a:cs typeface="Calibri" panose="020F0502020204030204" pitchFamily="34" charset="0"/>
                </a:rPr>
                <a:t>≥500</a:t>
              </a:r>
              <a:endParaRPr lang="en-US" sz="1400" baseline="3000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89F135F0-DDCC-459F-9249-1C7F5951ACE0}"/>
                </a:ext>
              </a:extLst>
            </p:cNvPr>
            <p:cNvCxnSpPr/>
            <p:nvPr/>
          </p:nvCxnSpPr>
          <p:spPr>
            <a:xfrm>
              <a:off x="10060716" y="6330453"/>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0BFC3F-3659-41FF-8177-945D008B4ED6}"/>
                </a:ext>
              </a:extLst>
            </p:cNvPr>
            <p:cNvCxnSpPr>
              <a:cxnSpLocks/>
            </p:cNvCxnSpPr>
            <p:nvPr/>
          </p:nvCxnSpPr>
          <p:spPr>
            <a:xfrm rot="16200000">
              <a:off x="9396233" y="5636764"/>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3FEE8DF-2F6B-408B-A518-A717185DB1F6}"/>
                </a:ext>
              </a:extLst>
            </p:cNvPr>
            <p:cNvPicPr>
              <a:picLocks noChangeAspect="1"/>
            </p:cNvPicPr>
            <p:nvPr/>
          </p:nvPicPr>
          <p:blipFill>
            <a:blip r:embed="rId6"/>
            <a:stretch>
              <a:fillRect/>
            </a:stretch>
          </p:blipFill>
          <p:spPr>
            <a:xfrm>
              <a:off x="10020739" y="4943062"/>
              <a:ext cx="1228830" cy="1275084"/>
            </a:xfrm>
            <a:prstGeom prst="rect">
              <a:avLst/>
            </a:prstGeom>
          </p:spPr>
        </p:pic>
      </p:grpSp>
    </p:spTree>
    <p:extLst>
      <p:ext uri="{BB962C8B-B14F-4D97-AF65-F5344CB8AC3E}">
        <p14:creationId xmlns:p14="http://schemas.microsoft.com/office/powerpoint/2010/main" val="31914280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64" y="195928"/>
            <a:ext cx="10687272" cy="969264"/>
          </a:xfrm>
        </p:spPr>
        <p:txBody>
          <a:bodyPr/>
          <a:lstStyle/>
          <a:p>
            <a:pPr algn="ctr">
              <a:lnSpc>
                <a:spcPct val="100000"/>
              </a:lnSpc>
            </a:pPr>
            <a:r>
              <a:rPr lang="en-US" sz="3000">
                <a:solidFill>
                  <a:schemeClr val="accent1"/>
                </a:solidFill>
                <a:latin typeface="Calibri"/>
                <a:cs typeface="Calibri"/>
              </a:rPr>
              <a:t>Top 10 TB Incidence Rates</a:t>
            </a:r>
            <a:r>
              <a:rPr lang="en-US" sz="3000" baseline="30000">
                <a:solidFill>
                  <a:schemeClr val="accent1"/>
                </a:solidFill>
                <a:latin typeface="Calibri"/>
                <a:cs typeface="Calibri"/>
              </a:rPr>
              <a:t>*</a:t>
            </a:r>
            <a:r>
              <a:rPr lang="en-US" sz="3000">
                <a:solidFill>
                  <a:schemeClr val="accent1"/>
                </a:solidFill>
                <a:latin typeface="Calibri"/>
                <a:cs typeface="Calibri"/>
              </a:rPr>
              <a:t> by Metropolitan Statistical Areas (MSAs), United States, 2021</a:t>
            </a:r>
            <a:endParaRPr lang="en-US" sz="3000">
              <a:solidFill>
                <a:schemeClr val="accent1"/>
              </a:solidFill>
            </a:endParaRPr>
          </a:p>
        </p:txBody>
      </p:sp>
      <p:sp>
        <p:nvSpPr>
          <p:cNvPr id="99" name="TextBox 98">
            <a:extLst>
              <a:ext uri="{FF2B5EF4-FFF2-40B4-BE49-F238E27FC236}">
                <a16:creationId xmlns:a16="http://schemas.microsoft.com/office/drawing/2014/main" id="{18B1EF7D-D193-48DA-9E57-ED8B865576EA}"/>
              </a:ext>
            </a:extLst>
          </p:cNvPr>
          <p:cNvSpPr txBox="1"/>
          <p:nvPr/>
        </p:nvSpPr>
        <p:spPr>
          <a:xfrm>
            <a:off x="66738" y="6489007"/>
            <a:ext cx="2370666"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Cases per 100,000 persons</a:t>
            </a:r>
            <a:endParaRPr lang="en-US" sz="1200" baseline="30000">
              <a:latin typeface="Calibri" panose="020F0502020204030204" pitchFamily="34" charset="0"/>
            </a:endParaRPr>
          </a:p>
        </p:txBody>
      </p:sp>
      <p:grpSp>
        <p:nvGrpSpPr>
          <p:cNvPr id="64" name="Group 63">
            <a:extLst>
              <a:ext uri="{FF2B5EF4-FFF2-40B4-BE49-F238E27FC236}">
                <a16:creationId xmlns:a16="http://schemas.microsoft.com/office/drawing/2014/main" id="{673DED58-096E-9324-8BF1-76AD9BCA6306}"/>
              </a:ext>
            </a:extLst>
          </p:cNvPr>
          <p:cNvGrpSpPr/>
          <p:nvPr/>
        </p:nvGrpSpPr>
        <p:grpSpPr>
          <a:xfrm>
            <a:off x="332739" y="1070198"/>
            <a:ext cx="11526542" cy="5418809"/>
            <a:chOff x="332739" y="1070198"/>
            <a:chExt cx="11526542" cy="5418809"/>
          </a:xfrm>
        </p:grpSpPr>
        <p:pic>
          <p:nvPicPr>
            <p:cNvPr id="68" name="Picture 67">
              <a:extLst>
                <a:ext uri="{FF2B5EF4-FFF2-40B4-BE49-F238E27FC236}">
                  <a16:creationId xmlns:a16="http://schemas.microsoft.com/office/drawing/2014/main" id="{2D4326A8-4618-4CF9-B3CB-BBC6210AD638}"/>
                </a:ext>
              </a:extLst>
            </p:cNvPr>
            <p:cNvPicPr>
              <a:picLocks noChangeAspect="1"/>
            </p:cNvPicPr>
            <p:nvPr/>
          </p:nvPicPr>
          <p:blipFill>
            <a:blip r:embed="rId3"/>
            <a:stretch>
              <a:fillRect/>
            </a:stretch>
          </p:blipFill>
          <p:spPr>
            <a:xfrm>
              <a:off x="2160374" y="1070198"/>
              <a:ext cx="8616670" cy="5418809"/>
            </a:xfrm>
            <a:prstGeom prst="rect">
              <a:avLst/>
            </a:prstGeom>
            <a:ln>
              <a:noFill/>
            </a:ln>
          </p:spPr>
        </p:pic>
        <p:pic>
          <p:nvPicPr>
            <p:cNvPr id="69" name="Picture 68">
              <a:extLst>
                <a:ext uri="{FF2B5EF4-FFF2-40B4-BE49-F238E27FC236}">
                  <a16:creationId xmlns:a16="http://schemas.microsoft.com/office/drawing/2014/main" id="{157629D9-66FE-4714-BC54-BD24152ECBFB}"/>
                </a:ext>
              </a:extLst>
            </p:cNvPr>
            <p:cNvPicPr>
              <a:picLocks noChangeAspect="1"/>
            </p:cNvPicPr>
            <p:nvPr/>
          </p:nvPicPr>
          <p:blipFill>
            <a:blip r:embed="rId4"/>
            <a:stretch>
              <a:fillRect/>
            </a:stretch>
          </p:blipFill>
          <p:spPr>
            <a:xfrm>
              <a:off x="469103" y="4444679"/>
              <a:ext cx="2120797" cy="2026157"/>
            </a:xfrm>
            <a:prstGeom prst="rect">
              <a:avLst/>
            </a:prstGeom>
            <a:ln>
              <a:noFill/>
            </a:ln>
          </p:spPr>
        </p:pic>
        <p:pic>
          <p:nvPicPr>
            <p:cNvPr id="70" name="Picture 69">
              <a:extLst>
                <a:ext uri="{FF2B5EF4-FFF2-40B4-BE49-F238E27FC236}">
                  <a16:creationId xmlns:a16="http://schemas.microsoft.com/office/drawing/2014/main" id="{44A1F2D4-C0B1-48DC-B099-62A97BBE5FF9}"/>
                </a:ext>
              </a:extLst>
            </p:cNvPr>
            <p:cNvPicPr>
              <a:picLocks noChangeAspect="1"/>
            </p:cNvPicPr>
            <p:nvPr/>
          </p:nvPicPr>
          <p:blipFill>
            <a:blip r:embed="rId5"/>
            <a:stretch>
              <a:fillRect/>
            </a:stretch>
          </p:blipFill>
          <p:spPr>
            <a:xfrm>
              <a:off x="2366461" y="5110034"/>
              <a:ext cx="1224981" cy="822960"/>
            </a:xfrm>
            <a:prstGeom prst="rect">
              <a:avLst/>
            </a:prstGeom>
            <a:ln>
              <a:noFill/>
            </a:ln>
          </p:spPr>
        </p:pic>
        <p:sp>
          <p:nvSpPr>
            <p:cNvPr id="83" name="TextBox 82">
              <a:extLst>
                <a:ext uri="{FF2B5EF4-FFF2-40B4-BE49-F238E27FC236}">
                  <a16:creationId xmlns:a16="http://schemas.microsoft.com/office/drawing/2014/main" id="{3CEC1525-FDEB-42F5-9A17-CAFE9C78F4EE}"/>
                </a:ext>
              </a:extLst>
            </p:cNvPr>
            <p:cNvSpPr txBox="1"/>
            <p:nvPr/>
          </p:nvSpPr>
          <p:spPr>
            <a:xfrm>
              <a:off x="417615" y="1774715"/>
              <a:ext cx="2014963"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San Francisco</a:t>
              </a:r>
            </a:p>
            <a:p>
              <a:pPr algn="ctr">
                <a:buFont typeface="Arial" pitchFamily="34" charset="0"/>
                <a:buNone/>
              </a:pPr>
              <a:r>
                <a:rPr lang="en-US">
                  <a:solidFill>
                    <a:schemeClr val="tx1">
                      <a:lumMod val="85000"/>
                      <a:lumOff val="15000"/>
                    </a:schemeClr>
                  </a:solidFill>
                  <a:latin typeface="Calibri" panose="020F0502020204030204" pitchFamily="34" charset="0"/>
                </a:rPr>
                <a:t>5.8</a:t>
              </a:r>
            </a:p>
          </p:txBody>
        </p:sp>
        <p:sp>
          <p:nvSpPr>
            <p:cNvPr id="89" name="TextBox 88">
              <a:extLst>
                <a:ext uri="{FF2B5EF4-FFF2-40B4-BE49-F238E27FC236}">
                  <a16:creationId xmlns:a16="http://schemas.microsoft.com/office/drawing/2014/main" id="{2544E7C6-4F67-4E0F-8779-EAB310EE8497}"/>
                </a:ext>
              </a:extLst>
            </p:cNvPr>
            <p:cNvSpPr txBox="1"/>
            <p:nvPr/>
          </p:nvSpPr>
          <p:spPr>
            <a:xfrm>
              <a:off x="456520" y="3243455"/>
              <a:ext cx="1334565" cy="646331"/>
            </a:xfrm>
            <a:prstGeom prst="rect">
              <a:avLst/>
            </a:prstGeom>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San Jose</a:t>
              </a:r>
            </a:p>
            <a:p>
              <a:pPr algn="ctr">
                <a:buFont typeface="Arial" pitchFamily="34" charset="0"/>
                <a:buNone/>
              </a:pPr>
              <a:r>
                <a:rPr lang="en-US">
                  <a:solidFill>
                    <a:schemeClr val="tx1">
                      <a:lumMod val="85000"/>
                      <a:lumOff val="15000"/>
                    </a:schemeClr>
                  </a:solidFill>
                  <a:latin typeface="Calibri" panose="020F0502020204030204" pitchFamily="34" charset="0"/>
                </a:rPr>
                <a:t>6.9</a:t>
              </a:r>
            </a:p>
          </p:txBody>
        </p:sp>
        <p:cxnSp>
          <p:nvCxnSpPr>
            <p:cNvPr id="108" name="Straight Connector 107">
              <a:extLst>
                <a:ext uri="{FF2B5EF4-FFF2-40B4-BE49-F238E27FC236}">
                  <a16:creationId xmlns:a16="http://schemas.microsoft.com/office/drawing/2014/main" id="{6B3F8008-9B7D-4276-93B8-5A6829B05938}"/>
                </a:ext>
              </a:extLst>
            </p:cNvPr>
            <p:cNvCxnSpPr>
              <a:cxnSpLocks/>
            </p:cNvCxnSpPr>
            <p:nvPr/>
          </p:nvCxnSpPr>
          <p:spPr>
            <a:xfrm flipH="1">
              <a:off x="1767168" y="3531487"/>
              <a:ext cx="705715" cy="93653"/>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7BF09A9-2C2F-40F6-8256-B19578B7FE55}"/>
                </a:ext>
              </a:extLst>
            </p:cNvPr>
            <p:cNvCxnSpPr>
              <a:cxnSpLocks/>
            </p:cNvCxnSpPr>
            <p:nvPr/>
          </p:nvCxnSpPr>
          <p:spPr>
            <a:xfrm flipH="1">
              <a:off x="1795652" y="4383561"/>
              <a:ext cx="1049822" cy="867894"/>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0C385E0-9CFF-4CB9-BB5E-837C5EB3D958}"/>
                </a:ext>
              </a:extLst>
            </p:cNvPr>
            <p:cNvCxnSpPr>
              <a:cxnSpLocks/>
              <a:endCxn id="83" idx="2"/>
            </p:cNvCxnSpPr>
            <p:nvPr/>
          </p:nvCxnSpPr>
          <p:spPr>
            <a:xfrm flipH="1" flipV="1">
              <a:off x="1425097" y="2421046"/>
              <a:ext cx="936175" cy="1056004"/>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A5C55A-B81D-4AC4-B522-CB0E0DC9B99C}"/>
                </a:ext>
              </a:extLst>
            </p:cNvPr>
            <p:cNvCxnSpPr>
              <a:cxnSpLocks/>
            </p:cNvCxnSpPr>
            <p:nvPr/>
          </p:nvCxnSpPr>
          <p:spPr>
            <a:xfrm>
              <a:off x="2881166" y="5308206"/>
              <a:ext cx="831246" cy="98795"/>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380C2BD-CB17-44CC-86F9-48FB2071AFF8}"/>
                </a:ext>
              </a:extLst>
            </p:cNvPr>
            <p:cNvSpPr txBox="1"/>
            <p:nvPr/>
          </p:nvSpPr>
          <p:spPr>
            <a:xfrm>
              <a:off x="3473469" y="5173096"/>
              <a:ext cx="1470127"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Honolulu</a:t>
              </a:r>
            </a:p>
            <a:p>
              <a:pPr algn="ctr">
                <a:buFont typeface="Arial" pitchFamily="34" charset="0"/>
                <a:buNone/>
              </a:pPr>
              <a:r>
                <a:rPr lang="en-US">
                  <a:solidFill>
                    <a:schemeClr val="tx1">
                      <a:lumMod val="85000"/>
                      <a:lumOff val="15000"/>
                    </a:schemeClr>
                  </a:solidFill>
                  <a:latin typeface="Calibri" panose="020F0502020204030204" pitchFamily="34" charset="0"/>
                </a:rPr>
                <a:t>8.6</a:t>
              </a:r>
            </a:p>
          </p:txBody>
        </p:sp>
        <p:cxnSp>
          <p:nvCxnSpPr>
            <p:cNvPr id="24" name="Straight Connector 23">
              <a:extLst>
                <a:ext uri="{FF2B5EF4-FFF2-40B4-BE49-F238E27FC236}">
                  <a16:creationId xmlns:a16="http://schemas.microsoft.com/office/drawing/2014/main" id="{D78A0AE9-B33F-4C52-AC9F-05FE0B1D7524}"/>
                </a:ext>
              </a:extLst>
            </p:cNvPr>
            <p:cNvCxnSpPr>
              <a:cxnSpLocks/>
            </p:cNvCxnSpPr>
            <p:nvPr/>
          </p:nvCxnSpPr>
          <p:spPr>
            <a:xfrm flipV="1">
              <a:off x="6672280" y="4787090"/>
              <a:ext cx="786976" cy="94149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B252BAE-BC32-4BAB-AB83-A12F9D2EA366}"/>
                </a:ext>
              </a:extLst>
            </p:cNvPr>
            <p:cNvCxnSpPr>
              <a:cxnSpLocks/>
            </p:cNvCxnSpPr>
            <p:nvPr/>
          </p:nvCxnSpPr>
          <p:spPr>
            <a:xfrm flipV="1">
              <a:off x="9872921" y="2341432"/>
              <a:ext cx="1109999" cy="575693"/>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F3251C-9F15-423A-B705-DF2E3F699EAF}"/>
                </a:ext>
              </a:extLst>
            </p:cNvPr>
            <p:cNvCxnSpPr>
              <a:cxnSpLocks/>
            </p:cNvCxnSpPr>
            <p:nvPr/>
          </p:nvCxnSpPr>
          <p:spPr>
            <a:xfrm flipH="1">
              <a:off x="2559808" y="2616798"/>
              <a:ext cx="802861" cy="88568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D01364-C485-4FCF-9025-D49170839454}"/>
                </a:ext>
              </a:extLst>
            </p:cNvPr>
            <p:cNvSpPr txBox="1"/>
            <p:nvPr/>
          </p:nvSpPr>
          <p:spPr>
            <a:xfrm>
              <a:off x="2914268" y="2158186"/>
              <a:ext cx="1334565"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Stockton</a:t>
              </a:r>
            </a:p>
            <a:p>
              <a:pPr algn="ctr">
                <a:buFont typeface="Arial" pitchFamily="34" charset="0"/>
                <a:buNone/>
              </a:pPr>
              <a:r>
                <a:rPr lang="en-US">
                  <a:solidFill>
                    <a:schemeClr val="tx1">
                      <a:lumMod val="85000"/>
                      <a:lumOff val="15000"/>
                    </a:schemeClr>
                  </a:solidFill>
                  <a:latin typeface="Calibri" panose="020F0502020204030204" pitchFamily="34" charset="0"/>
                </a:rPr>
                <a:t>5.2</a:t>
              </a:r>
            </a:p>
          </p:txBody>
        </p:sp>
        <p:sp>
          <p:nvSpPr>
            <p:cNvPr id="44" name="TextBox 43">
              <a:extLst>
                <a:ext uri="{FF2B5EF4-FFF2-40B4-BE49-F238E27FC236}">
                  <a16:creationId xmlns:a16="http://schemas.microsoft.com/office/drawing/2014/main" id="{F2237BFE-A7FB-4283-AFA5-EF77CA98BE01}"/>
                </a:ext>
              </a:extLst>
            </p:cNvPr>
            <p:cNvSpPr txBox="1"/>
            <p:nvPr/>
          </p:nvSpPr>
          <p:spPr>
            <a:xfrm>
              <a:off x="6791974" y="4443844"/>
              <a:ext cx="1334565"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Houston </a:t>
              </a:r>
            </a:p>
            <a:p>
              <a:pPr algn="ctr">
                <a:buFont typeface="Arial" pitchFamily="34" charset="0"/>
                <a:buNone/>
              </a:pPr>
              <a:r>
                <a:rPr lang="en-US">
                  <a:solidFill>
                    <a:schemeClr val="tx1">
                      <a:lumMod val="85000"/>
                      <a:lumOff val="15000"/>
                    </a:schemeClr>
                  </a:solidFill>
                  <a:latin typeface="Calibri" panose="020F0502020204030204" pitchFamily="34" charset="0"/>
                </a:rPr>
                <a:t>4.2</a:t>
              </a:r>
            </a:p>
          </p:txBody>
        </p:sp>
        <p:cxnSp>
          <p:nvCxnSpPr>
            <p:cNvPr id="46" name="Straight Connector 45">
              <a:extLst>
                <a:ext uri="{FF2B5EF4-FFF2-40B4-BE49-F238E27FC236}">
                  <a16:creationId xmlns:a16="http://schemas.microsoft.com/office/drawing/2014/main" id="{BE7BA4EF-0CB3-4A57-AF53-8B4330BF1301}"/>
                </a:ext>
              </a:extLst>
            </p:cNvPr>
            <p:cNvCxnSpPr>
              <a:cxnSpLocks/>
            </p:cNvCxnSpPr>
            <p:nvPr/>
          </p:nvCxnSpPr>
          <p:spPr>
            <a:xfrm flipH="1">
              <a:off x="3023827" y="4497203"/>
              <a:ext cx="808667" cy="17828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0DF4C20-C01D-47FD-BEAD-65E2EA387FD9}"/>
                </a:ext>
              </a:extLst>
            </p:cNvPr>
            <p:cNvCxnSpPr>
              <a:cxnSpLocks/>
            </p:cNvCxnSpPr>
            <p:nvPr/>
          </p:nvCxnSpPr>
          <p:spPr>
            <a:xfrm flipH="1">
              <a:off x="2978047" y="3502478"/>
              <a:ext cx="782091" cy="723246"/>
            </a:xfrm>
            <a:prstGeom prst="line">
              <a:avLst/>
            </a:prstGeom>
            <a:ln w="31750">
              <a:no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3DFF75F-BB0F-44A3-AA88-98FD55AC990F}"/>
                </a:ext>
              </a:extLst>
            </p:cNvPr>
            <p:cNvSpPr txBox="1"/>
            <p:nvPr/>
          </p:nvSpPr>
          <p:spPr>
            <a:xfrm>
              <a:off x="3678383" y="4293141"/>
              <a:ext cx="1334565"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San Diego</a:t>
              </a:r>
            </a:p>
            <a:p>
              <a:pPr algn="ctr">
                <a:buFont typeface="Arial" pitchFamily="34" charset="0"/>
                <a:buNone/>
              </a:pPr>
              <a:r>
                <a:rPr lang="en-US">
                  <a:solidFill>
                    <a:schemeClr val="tx1">
                      <a:lumMod val="85000"/>
                      <a:lumOff val="15000"/>
                    </a:schemeClr>
                  </a:solidFill>
                  <a:latin typeface="Calibri" panose="020F0502020204030204" pitchFamily="34" charset="0"/>
                </a:rPr>
                <a:t>6.1</a:t>
              </a:r>
            </a:p>
          </p:txBody>
        </p:sp>
        <p:cxnSp>
          <p:nvCxnSpPr>
            <p:cNvPr id="56" name="Straight Connector 55">
              <a:extLst>
                <a:ext uri="{FF2B5EF4-FFF2-40B4-BE49-F238E27FC236}">
                  <a16:creationId xmlns:a16="http://schemas.microsoft.com/office/drawing/2014/main" id="{2D3F76CF-6483-4094-843A-3DB47BD22219}"/>
                </a:ext>
              </a:extLst>
            </p:cNvPr>
            <p:cNvCxnSpPr>
              <a:cxnSpLocks/>
            </p:cNvCxnSpPr>
            <p:nvPr/>
          </p:nvCxnSpPr>
          <p:spPr>
            <a:xfrm flipH="1">
              <a:off x="1305582" y="3810503"/>
              <a:ext cx="1443858" cy="633341"/>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3479F3E-6027-40F6-9893-6B5B3F94691D}"/>
                </a:ext>
              </a:extLst>
            </p:cNvPr>
            <p:cNvSpPr txBox="1"/>
            <p:nvPr/>
          </p:nvSpPr>
          <p:spPr>
            <a:xfrm>
              <a:off x="332739" y="4049634"/>
              <a:ext cx="1691271"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Fresno</a:t>
              </a:r>
            </a:p>
            <a:p>
              <a:pPr algn="ctr">
                <a:buFont typeface="Arial" pitchFamily="34" charset="0"/>
                <a:buNone/>
              </a:pPr>
              <a:r>
                <a:rPr lang="en-US">
                  <a:solidFill>
                    <a:schemeClr val="tx1">
                      <a:lumMod val="85000"/>
                      <a:lumOff val="15000"/>
                    </a:schemeClr>
                  </a:solidFill>
                  <a:latin typeface="Calibri" panose="020F0502020204030204" pitchFamily="34" charset="0"/>
                </a:rPr>
                <a:t>4.4</a:t>
              </a:r>
            </a:p>
          </p:txBody>
        </p:sp>
        <p:sp>
          <p:nvSpPr>
            <p:cNvPr id="121" name="TextBox 120">
              <a:extLst>
                <a:ext uri="{FF2B5EF4-FFF2-40B4-BE49-F238E27FC236}">
                  <a16:creationId xmlns:a16="http://schemas.microsoft.com/office/drawing/2014/main" id="{17CF8976-08B2-4613-88C4-04585F038062}"/>
                </a:ext>
              </a:extLst>
            </p:cNvPr>
            <p:cNvSpPr txBox="1"/>
            <p:nvPr/>
          </p:nvSpPr>
          <p:spPr>
            <a:xfrm>
              <a:off x="10167990" y="1717501"/>
              <a:ext cx="1691271"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New York City</a:t>
              </a:r>
            </a:p>
            <a:p>
              <a:pPr algn="ctr">
                <a:buFont typeface="Arial" pitchFamily="34" charset="0"/>
                <a:buNone/>
              </a:pPr>
              <a:r>
                <a:rPr lang="en-US">
                  <a:solidFill>
                    <a:schemeClr val="tx1">
                      <a:lumMod val="85000"/>
                      <a:lumOff val="15000"/>
                    </a:schemeClr>
                  </a:solidFill>
                  <a:latin typeface="Calibri" panose="020F0502020204030204" pitchFamily="34" charset="0"/>
                </a:rPr>
                <a:t>4.2</a:t>
              </a:r>
            </a:p>
          </p:txBody>
        </p:sp>
        <p:sp>
          <p:nvSpPr>
            <p:cNvPr id="115" name="TextBox 114">
              <a:extLst>
                <a:ext uri="{FF2B5EF4-FFF2-40B4-BE49-F238E27FC236}">
                  <a16:creationId xmlns:a16="http://schemas.microsoft.com/office/drawing/2014/main" id="{EDF81F31-1B57-42ED-A091-CC09B3B2FCC9}"/>
                </a:ext>
              </a:extLst>
            </p:cNvPr>
            <p:cNvSpPr txBox="1"/>
            <p:nvPr/>
          </p:nvSpPr>
          <p:spPr>
            <a:xfrm>
              <a:off x="882364" y="4934669"/>
              <a:ext cx="1550214"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Los Angeles</a:t>
              </a:r>
            </a:p>
            <a:p>
              <a:pPr algn="ctr">
                <a:buFont typeface="Arial" pitchFamily="34" charset="0"/>
                <a:buNone/>
              </a:pPr>
              <a:r>
                <a:rPr lang="en-US">
                  <a:solidFill>
                    <a:schemeClr val="tx1">
                      <a:lumMod val="85000"/>
                      <a:lumOff val="15000"/>
                    </a:schemeClr>
                  </a:solidFill>
                  <a:latin typeface="Calibri" panose="020F0502020204030204" pitchFamily="34" charset="0"/>
                </a:rPr>
                <a:t>4.9</a:t>
              </a:r>
            </a:p>
          </p:txBody>
        </p:sp>
        <p:sp>
          <p:nvSpPr>
            <p:cNvPr id="40" name="Oval 64">
              <a:extLst>
                <a:ext uri="{FF2B5EF4-FFF2-40B4-BE49-F238E27FC236}">
                  <a16:creationId xmlns:a16="http://schemas.microsoft.com/office/drawing/2014/main" id="{F4E4A173-80BB-48F9-A292-59873271A78B}"/>
                </a:ext>
              </a:extLst>
            </p:cNvPr>
            <p:cNvSpPr>
              <a:spLocks noChangeArrowheads="1"/>
            </p:cNvSpPr>
            <p:nvPr/>
          </p:nvSpPr>
          <p:spPr bwMode="auto">
            <a:xfrm>
              <a:off x="9464272" y="3568427"/>
              <a:ext cx="152400" cy="150812"/>
            </a:xfrm>
            <a:prstGeom prst="ellipse">
              <a:avLst/>
            </a:prstGeom>
            <a:solidFill>
              <a:srgbClr val="A376A6"/>
            </a:solidFill>
            <a:ln w="19050">
              <a:solidFill>
                <a:schemeClr val="bg1"/>
              </a:solidFill>
              <a:round/>
              <a:headEnd/>
              <a:tailEnd/>
            </a:ln>
          </p:spPr>
          <p:txBody>
            <a:bodyPr lIns="0" tIns="0" rIns="0"/>
            <a:lstStyle/>
            <a:p>
              <a:endParaRPr lang="en-US">
                <a:solidFill>
                  <a:prstClr val="black"/>
                </a:solidFill>
              </a:endParaRPr>
            </a:p>
          </p:txBody>
        </p:sp>
        <p:grpSp>
          <p:nvGrpSpPr>
            <p:cNvPr id="58" name="Group 57">
              <a:extLst>
                <a:ext uri="{FF2B5EF4-FFF2-40B4-BE49-F238E27FC236}">
                  <a16:creationId xmlns:a16="http://schemas.microsoft.com/office/drawing/2014/main" id="{76D8B8AB-4F5B-4288-A7AA-6EF1FCE606D4}"/>
                </a:ext>
              </a:extLst>
            </p:cNvPr>
            <p:cNvGrpSpPr/>
            <p:nvPr/>
          </p:nvGrpSpPr>
          <p:grpSpPr>
            <a:xfrm>
              <a:off x="9961175" y="4543109"/>
              <a:ext cx="1898106" cy="1902048"/>
              <a:chOff x="9961175" y="4756938"/>
              <a:chExt cx="1898106" cy="1902048"/>
            </a:xfrm>
          </p:grpSpPr>
          <p:grpSp>
            <p:nvGrpSpPr>
              <p:cNvPr id="57" name="Group 56">
                <a:extLst>
                  <a:ext uri="{FF2B5EF4-FFF2-40B4-BE49-F238E27FC236}">
                    <a16:creationId xmlns:a16="http://schemas.microsoft.com/office/drawing/2014/main" id="{22053D04-85B6-4C95-8E6E-A873ECB665C1}"/>
                  </a:ext>
                </a:extLst>
              </p:cNvPr>
              <p:cNvGrpSpPr/>
              <p:nvPr/>
            </p:nvGrpSpPr>
            <p:grpSpPr>
              <a:xfrm>
                <a:off x="9979244" y="4771520"/>
                <a:ext cx="1880037" cy="1887466"/>
                <a:chOff x="9979244" y="4774606"/>
                <a:chExt cx="1880037" cy="1887466"/>
              </a:xfrm>
            </p:grpSpPr>
            <p:grpSp>
              <p:nvGrpSpPr>
                <p:cNvPr id="41" name="Group 40">
                  <a:extLst>
                    <a:ext uri="{FF2B5EF4-FFF2-40B4-BE49-F238E27FC236}">
                      <a16:creationId xmlns:a16="http://schemas.microsoft.com/office/drawing/2014/main" id="{988862E7-69D9-436A-9D49-40D23ED4A44B}"/>
                    </a:ext>
                  </a:extLst>
                </p:cNvPr>
                <p:cNvGrpSpPr/>
                <p:nvPr/>
              </p:nvGrpSpPr>
              <p:grpSpPr>
                <a:xfrm>
                  <a:off x="9979244" y="4774606"/>
                  <a:ext cx="1880037" cy="1887466"/>
                  <a:chOff x="10792285" y="5322649"/>
                  <a:chExt cx="1167822" cy="1333500"/>
                </a:xfrm>
              </p:grpSpPr>
              <p:pic>
                <p:nvPicPr>
                  <p:cNvPr id="42" name="Picture 41">
                    <a:extLst>
                      <a:ext uri="{FF2B5EF4-FFF2-40B4-BE49-F238E27FC236}">
                        <a16:creationId xmlns:a16="http://schemas.microsoft.com/office/drawing/2014/main" id="{8DE151E0-65DF-41C0-85FE-D894C3AD5A85}"/>
                      </a:ext>
                    </a:extLst>
                  </p:cNvPr>
                  <p:cNvPicPr>
                    <a:picLocks noChangeAspect="1"/>
                  </p:cNvPicPr>
                  <p:nvPr/>
                </p:nvPicPr>
                <p:blipFill>
                  <a:blip r:embed="rId6"/>
                  <a:stretch>
                    <a:fillRect/>
                  </a:stretch>
                </p:blipFill>
                <p:spPr>
                  <a:xfrm>
                    <a:off x="10792285" y="5322649"/>
                    <a:ext cx="1047750" cy="1333500"/>
                  </a:xfrm>
                  <a:prstGeom prst="rect">
                    <a:avLst/>
                  </a:prstGeom>
                </p:spPr>
              </p:pic>
              <p:sp>
                <p:nvSpPr>
                  <p:cNvPr id="43" name="TextBox 42">
                    <a:extLst>
                      <a:ext uri="{FF2B5EF4-FFF2-40B4-BE49-F238E27FC236}">
                        <a16:creationId xmlns:a16="http://schemas.microsoft.com/office/drawing/2014/main" id="{DD96E6A7-2A27-434F-90C8-B56A0EB51FA8}"/>
                      </a:ext>
                    </a:extLst>
                  </p:cNvPr>
                  <p:cNvSpPr txBox="1"/>
                  <p:nvPr/>
                </p:nvSpPr>
                <p:spPr>
                  <a:xfrm>
                    <a:off x="11204286" y="5621813"/>
                    <a:ext cx="755821" cy="21744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sz="1400">
                        <a:solidFill>
                          <a:schemeClr val="tx1">
                            <a:lumMod val="85000"/>
                            <a:lumOff val="15000"/>
                          </a:schemeClr>
                        </a:solidFill>
                        <a:latin typeface="Calibri"/>
                        <a:cs typeface="Calibri"/>
                      </a:rPr>
                      <a:t>&lt;1.5</a:t>
                    </a:r>
                    <a:endParaRPr lang="en-US" sz="2400">
                      <a:solidFill>
                        <a:schemeClr val="tx1">
                          <a:lumMod val="85000"/>
                          <a:lumOff val="15000"/>
                        </a:schemeClr>
                      </a:solidFill>
                    </a:endParaRPr>
                  </a:p>
                </p:txBody>
              </p:sp>
              <p:sp>
                <p:nvSpPr>
                  <p:cNvPr id="47" name="TextBox 46">
                    <a:extLst>
                      <a:ext uri="{FF2B5EF4-FFF2-40B4-BE49-F238E27FC236}">
                        <a16:creationId xmlns:a16="http://schemas.microsoft.com/office/drawing/2014/main" id="{BDC53E24-EA94-404A-B88F-2A47730B1901}"/>
                      </a:ext>
                    </a:extLst>
                  </p:cNvPr>
                  <p:cNvSpPr txBox="1"/>
                  <p:nvPr/>
                </p:nvSpPr>
                <p:spPr>
                  <a:xfrm>
                    <a:off x="11199361" y="5893886"/>
                    <a:ext cx="755821" cy="21744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1.5–&lt;3.0</a:t>
                    </a:r>
                    <a:endParaRPr lang="en-US" sz="2400">
                      <a:solidFill>
                        <a:schemeClr val="tx1">
                          <a:lumMod val="85000"/>
                          <a:lumOff val="15000"/>
                        </a:schemeClr>
                      </a:solidFill>
                    </a:endParaRPr>
                  </a:p>
                </p:txBody>
              </p:sp>
              <p:sp>
                <p:nvSpPr>
                  <p:cNvPr id="50" name="TextBox 49">
                    <a:extLst>
                      <a:ext uri="{FF2B5EF4-FFF2-40B4-BE49-F238E27FC236}">
                        <a16:creationId xmlns:a16="http://schemas.microsoft.com/office/drawing/2014/main" id="{60F066B4-505B-4EAF-88E4-AD9C4299DC9C}"/>
                      </a:ext>
                    </a:extLst>
                  </p:cNvPr>
                  <p:cNvSpPr txBox="1"/>
                  <p:nvPr/>
                </p:nvSpPr>
                <p:spPr>
                  <a:xfrm>
                    <a:off x="11199361" y="6390817"/>
                    <a:ext cx="755821" cy="21744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≥4.5</a:t>
                    </a:r>
                    <a:endParaRPr lang="en-US" sz="2400">
                      <a:solidFill>
                        <a:schemeClr val="tx1">
                          <a:lumMod val="85000"/>
                          <a:lumOff val="15000"/>
                        </a:schemeClr>
                      </a:solidFill>
                    </a:endParaRPr>
                  </a:p>
                </p:txBody>
              </p:sp>
            </p:grpSp>
            <p:sp>
              <p:nvSpPr>
                <p:cNvPr id="71" name="TextBox 70">
                  <a:extLst>
                    <a:ext uri="{FF2B5EF4-FFF2-40B4-BE49-F238E27FC236}">
                      <a16:creationId xmlns:a16="http://schemas.microsoft.com/office/drawing/2014/main" id="{E3B8ABB7-DDFF-413C-BBCA-7C5BE347553A}"/>
                    </a:ext>
                  </a:extLst>
                </p:cNvPr>
                <p:cNvSpPr txBox="1"/>
                <p:nvPr/>
              </p:nvSpPr>
              <p:spPr>
                <a:xfrm>
                  <a:off x="10636484" y="5954373"/>
                  <a:ext cx="1047528"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a:solidFill>
                        <a:schemeClr val="tx1">
                          <a:lumMod val="85000"/>
                          <a:lumOff val="15000"/>
                        </a:schemeClr>
                      </a:solidFill>
                      <a:latin typeface="Calibri"/>
                      <a:cs typeface="Calibri"/>
                    </a:rPr>
                    <a:t>3.0–&lt;4.5</a:t>
                  </a:r>
                </a:p>
              </p:txBody>
            </p:sp>
          </p:grpSp>
          <p:sp>
            <p:nvSpPr>
              <p:cNvPr id="72" name="TextBox 71">
                <a:extLst>
                  <a:ext uri="{FF2B5EF4-FFF2-40B4-BE49-F238E27FC236}">
                    <a16:creationId xmlns:a16="http://schemas.microsoft.com/office/drawing/2014/main" id="{4F150075-B411-46DC-9367-2D55F31181A9}"/>
                  </a:ext>
                </a:extLst>
              </p:cNvPr>
              <p:cNvSpPr txBox="1"/>
              <p:nvPr/>
            </p:nvSpPr>
            <p:spPr>
              <a:xfrm>
                <a:off x="9961175" y="4756938"/>
                <a:ext cx="169127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85000"/>
                        <a:lumOff val="15000"/>
                      </a:schemeClr>
                    </a:solidFill>
                    <a:latin typeface="Calibri"/>
                    <a:cs typeface="Calibri"/>
                  </a:rPr>
                  <a:t>     Incidence rate</a:t>
                </a:r>
                <a:r>
                  <a:rPr lang="en-US" sz="1600" baseline="30000">
                    <a:solidFill>
                      <a:schemeClr val="tx1">
                        <a:lumMod val="85000"/>
                        <a:lumOff val="15000"/>
                      </a:schemeClr>
                    </a:solidFill>
                    <a:latin typeface="Calibri"/>
                    <a:cs typeface="Calibri"/>
                  </a:rPr>
                  <a:t>*</a:t>
                </a:r>
                <a:endParaRPr lang="en-US" sz="2800" baseline="3000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F6DB3418-FFB7-4365-9320-4E71C6268B6D}"/>
                </a:ext>
              </a:extLst>
            </p:cNvPr>
            <p:cNvGrpSpPr/>
            <p:nvPr/>
          </p:nvGrpSpPr>
          <p:grpSpPr>
            <a:xfrm>
              <a:off x="2765022" y="3648199"/>
              <a:ext cx="483319" cy="644424"/>
              <a:chOff x="11016089" y="2481362"/>
              <a:chExt cx="483319" cy="644424"/>
            </a:xfrm>
          </p:grpSpPr>
          <p:pic>
            <p:nvPicPr>
              <p:cNvPr id="65" name="Picture 64" descr="A red balloon on a stand&#10;&#10;Description automatically generated with low confidence">
                <a:extLst>
                  <a:ext uri="{FF2B5EF4-FFF2-40B4-BE49-F238E27FC236}">
                    <a16:creationId xmlns:a16="http://schemas.microsoft.com/office/drawing/2014/main" id="{E606397E-07AF-4D21-BA26-405FFF8C8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11" name="Picture 10" descr="Shape, icon&#10;&#10;Description automatically generated">
                <a:extLst>
                  <a:ext uri="{FF2B5EF4-FFF2-40B4-BE49-F238E27FC236}">
                    <a16:creationId xmlns:a16="http://schemas.microsoft.com/office/drawing/2014/main" id="{40F15DF0-CACA-4077-9B6E-F79FC249B72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10" name="Group 9">
              <a:extLst>
                <a:ext uri="{FF2B5EF4-FFF2-40B4-BE49-F238E27FC236}">
                  <a16:creationId xmlns:a16="http://schemas.microsoft.com/office/drawing/2014/main" id="{AB79EA10-5BFE-8029-E74C-153C620C1A4C}"/>
                </a:ext>
              </a:extLst>
            </p:cNvPr>
            <p:cNvGrpSpPr/>
            <p:nvPr/>
          </p:nvGrpSpPr>
          <p:grpSpPr>
            <a:xfrm>
              <a:off x="9627400" y="2430179"/>
              <a:ext cx="483319" cy="644424"/>
              <a:chOff x="11016089" y="2481362"/>
              <a:chExt cx="483319" cy="644424"/>
            </a:xfrm>
          </p:grpSpPr>
          <p:pic>
            <p:nvPicPr>
              <p:cNvPr id="20" name="Picture 19" descr="A red balloon on a stand&#10;&#10;Description automatically generated with low confidence">
                <a:extLst>
                  <a:ext uri="{FF2B5EF4-FFF2-40B4-BE49-F238E27FC236}">
                    <a16:creationId xmlns:a16="http://schemas.microsoft.com/office/drawing/2014/main" id="{A6F53DFD-8EFA-55EA-0CAA-C6047CF33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21" name="Picture 20" descr="Shape, icon&#10;&#10;Description automatically generated">
                <a:extLst>
                  <a:ext uri="{FF2B5EF4-FFF2-40B4-BE49-F238E27FC236}">
                    <a16:creationId xmlns:a16="http://schemas.microsoft.com/office/drawing/2014/main" id="{49E0B13C-3F4C-0452-BC0A-AB2C6355C9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3" name="Group 2">
              <a:extLst>
                <a:ext uri="{FF2B5EF4-FFF2-40B4-BE49-F238E27FC236}">
                  <a16:creationId xmlns:a16="http://schemas.microsoft.com/office/drawing/2014/main" id="{3022CD59-0D10-051F-0814-5DB8BD6BD8BB}"/>
                </a:ext>
              </a:extLst>
            </p:cNvPr>
            <p:cNvGrpSpPr/>
            <p:nvPr/>
          </p:nvGrpSpPr>
          <p:grpSpPr>
            <a:xfrm>
              <a:off x="2785821" y="4195406"/>
              <a:ext cx="483319" cy="644424"/>
              <a:chOff x="11016089" y="2481362"/>
              <a:chExt cx="483319" cy="644424"/>
            </a:xfrm>
          </p:grpSpPr>
          <p:pic>
            <p:nvPicPr>
              <p:cNvPr id="4" name="Picture 3" descr="A red balloon on a stand&#10;&#10;Description automatically generated with low confidence">
                <a:extLst>
                  <a:ext uri="{FF2B5EF4-FFF2-40B4-BE49-F238E27FC236}">
                    <a16:creationId xmlns:a16="http://schemas.microsoft.com/office/drawing/2014/main" id="{D3ECF995-93EC-6E32-2622-F119B846CB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5" name="Picture 4" descr="Shape, icon&#10;&#10;Description automatically generated">
                <a:extLst>
                  <a:ext uri="{FF2B5EF4-FFF2-40B4-BE49-F238E27FC236}">
                    <a16:creationId xmlns:a16="http://schemas.microsoft.com/office/drawing/2014/main" id="{CC1F20DD-048A-AFAF-E356-D271FA469D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6" name="Group 5">
              <a:extLst>
                <a:ext uri="{FF2B5EF4-FFF2-40B4-BE49-F238E27FC236}">
                  <a16:creationId xmlns:a16="http://schemas.microsoft.com/office/drawing/2014/main" id="{B233D8F5-0A2A-4714-40E0-5DF2C6EB63BA}"/>
                </a:ext>
              </a:extLst>
            </p:cNvPr>
            <p:cNvGrpSpPr/>
            <p:nvPr/>
          </p:nvGrpSpPr>
          <p:grpSpPr>
            <a:xfrm>
              <a:off x="2654442" y="4808509"/>
              <a:ext cx="483319" cy="644424"/>
              <a:chOff x="11016089" y="2481362"/>
              <a:chExt cx="483319" cy="644424"/>
            </a:xfrm>
          </p:grpSpPr>
          <p:pic>
            <p:nvPicPr>
              <p:cNvPr id="7" name="Picture 6" descr="A red balloon on a stand&#10;&#10;Description automatically generated with low confidence">
                <a:extLst>
                  <a:ext uri="{FF2B5EF4-FFF2-40B4-BE49-F238E27FC236}">
                    <a16:creationId xmlns:a16="http://schemas.microsoft.com/office/drawing/2014/main" id="{BD54EC78-53FC-76B9-2B98-9F840467C7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8" name="Picture 7" descr="Shape, icon&#10;&#10;Description automatically generated">
                <a:extLst>
                  <a:ext uri="{FF2B5EF4-FFF2-40B4-BE49-F238E27FC236}">
                    <a16:creationId xmlns:a16="http://schemas.microsoft.com/office/drawing/2014/main" id="{A70FCC35-672F-1819-04AD-176FD239F4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9" name="Group 8">
              <a:extLst>
                <a:ext uri="{FF2B5EF4-FFF2-40B4-BE49-F238E27FC236}">
                  <a16:creationId xmlns:a16="http://schemas.microsoft.com/office/drawing/2014/main" id="{A48C0133-B47C-4005-6BAA-B91105D3AB7B}"/>
                </a:ext>
              </a:extLst>
            </p:cNvPr>
            <p:cNvGrpSpPr/>
            <p:nvPr/>
          </p:nvGrpSpPr>
          <p:grpSpPr>
            <a:xfrm>
              <a:off x="6429408" y="5220164"/>
              <a:ext cx="483319" cy="644424"/>
              <a:chOff x="11016089" y="2481362"/>
              <a:chExt cx="483319" cy="644424"/>
            </a:xfrm>
          </p:grpSpPr>
          <p:pic>
            <p:nvPicPr>
              <p:cNvPr id="12" name="Picture 11" descr="A red balloon on a stand&#10;&#10;Description automatically generated with low confidence">
                <a:extLst>
                  <a:ext uri="{FF2B5EF4-FFF2-40B4-BE49-F238E27FC236}">
                    <a16:creationId xmlns:a16="http://schemas.microsoft.com/office/drawing/2014/main" id="{0138E61F-D845-A337-9A9A-54D4CC34FE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14" name="Picture 13" descr="Shape, icon&#10;&#10;Description automatically generated">
                <a:extLst>
                  <a:ext uri="{FF2B5EF4-FFF2-40B4-BE49-F238E27FC236}">
                    <a16:creationId xmlns:a16="http://schemas.microsoft.com/office/drawing/2014/main" id="{06B7D302-F428-3702-F5D3-BF70012003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18" name="Group 17">
              <a:extLst>
                <a:ext uri="{FF2B5EF4-FFF2-40B4-BE49-F238E27FC236}">
                  <a16:creationId xmlns:a16="http://schemas.microsoft.com/office/drawing/2014/main" id="{02C2E5EB-8481-0614-5867-FDD6F6769A57}"/>
                </a:ext>
              </a:extLst>
            </p:cNvPr>
            <p:cNvGrpSpPr/>
            <p:nvPr/>
          </p:nvGrpSpPr>
          <p:grpSpPr>
            <a:xfrm>
              <a:off x="2321613" y="2995474"/>
              <a:ext cx="483319" cy="644424"/>
              <a:chOff x="11016089" y="2481362"/>
              <a:chExt cx="483319" cy="644424"/>
            </a:xfrm>
          </p:grpSpPr>
          <p:pic>
            <p:nvPicPr>
              <p:cNvPr id="23" name="Picture 22" descr="A red balloon on a stand&#10;&#10;Description automatically generated with low confidence">
                <a:extLst>
                  <a:ext uri="{FF2B5EF4-FFF2-40B4-BE49-F238E27FC236}">
                    <a16:creationId xmlns:a16="http://schemas.microsoft.com/office/drawing/2014/main" id="{993E4ABD-1FC4-9FC3-FA77-477C41540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25" name="Picture 24" descr="Shape, icon&#10;&#10;Description automatically generated">
                <a:extLst>
                  <a:ext uri="{FF2B5EF4-FFF2-40B4-BE49-F238E27FC236}">
                    <a16:creationId xmlns:a16="http://schemas.microsoft.com/office/drawing/2014/main" id="{D436BA65-C4D2-AD04-E491-E7774FF5BF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28" name="Group 27">
              <a:extLst>
                <a:ext uri="{FF2B5EF4-FFF2-40B4-BE49-F238E27FC236}">
                  <a16:creationId xmlns:a16="http://schemas.microsoft.com/office/drawing/2014/main" id="{D93DC7FF-774D-C8F2-ED83-E9E6004264CD}"/>
                </a:ext>
              </a:extLst>
            </p:cNvPr>
            <p:cNvGrpSpPr/>
            <p:nvPr/>
          </p:nvGrpSpPr>
          <p:grpSpPr>
            <a:xfrm>
              <a:off x="2242786" y="3056784"/>
              <a:ext cx="483319" cy="644424"/>
              <a:chOff x="11016089" y="2481362"/>
              <a:chExt cx="483319" cy="644424"/>
            </a:xfrm>
          </p:grpSpPr>
          <p:pic>
            <p:nvPicPr>
              <p:cNvPr id="30" name="Picture 29" descr="A red balloon on a stand&#10;&#10;Description automatically generated with low confidence">
                <a:extLst>
                  <a:ext uri="{FF2B5EF4-FFF2-40B4-BE49-F238E27FC236}">
                    <a16:creationId xmlns:a16="http://schemas.microsoft.com/office/drawing/2014/main" id="{40089AD4-414E-DFAA-DF9E-9A68974A27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31" name="Picture 30" descr="Shape, icon&#10;&#10;Description automatically generated">
                <a:extLst>
                  <a:ext uri="{FF2B5EF4-FFF2-40B4-BE49-F238E27FC236}">
                    <a16:creationId xmlns:a16="http://schemas.microsoft.com/office/drawing/2014/main" id="{E51C7A2D-B96A-D732-137A-46B2C4AE7F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34" name="Group 33">
              <a:extLst>
                <a:ext uri="{FF2B5EF4-FFF2-40B4-BE49-F238E27FC236}">
                  <a16:creationId xmlns:a16="http://schemas.microsoft.com/office/drawing/2014/main" id="{16D55EDC-5B86-513E-6925-9C1D4A7C482C}"/>
                </a:ext>
              </a:extLst>
            </p:cNvPr>
            <p:cNvGrpSpPr/>
            <p:nvPr/>
          </p:nvGrpSpPr>
          <p:grpSpPr>
            <a:xfrm>
              <a:off x="2120165" y="2977957"/>
              <a:ext cx="483319" cy="644424"/>
              <a:chOff x="11016089" y="2481362"/>
              <a:chExt cx="483319" cy="644424"/>
            </a:xfrm>
          </p:grpSpPr>
          <p:pic>
            <p:nvPicPr>
              <p:cNvPr id="38" name="Picture 37" descr="A red balloon on a stand&#10;&#10;Description automatically generated with low confidence">
                <a:extLst>
                  <a:ext uri="{FF2B5EF4-FFF2-40B4-BE49-F238E27FC236}">
                    <a16:creationId xmlns:a16="http://schemas.microsoft.com/office/drawing/2014/main" id="{14AA11A4-C6E2-F16D-4C8D-3929E0CAD9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52" name="Picture 51" descr="Shape, icon&#10;&#10;Description automatically generated">
                <a:extLst>
                  <a:ext uri="{FF2B5EF4-FFF2-40B4-BE49-F238E27FC236}">
                    <a16:creationId xmlns:a16="http://schemas.microsoft.com/office/drawing/2014/main" id="{77E19FC6-6EF8-0151-E802-4D0B0B918A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nvGrpSpPr>
            <p:cNvPr id="53" name="Group 52">
              <a:extLst>
                <a:ext uri="{FF2B5EF4-FFF2-40B4-BE49-F238E27FC236}">
                  <a16:creationId xmlns:a16="http://schemas.microsoft.com/office/drawing/2014/main" id="{1CF33BA7-063F-59C4-F17F-02853CAF0B85}"/>
                </a:ext>
              </a:extLst>
            </p:cNvPr>
            <p:cNvGrpSpPr/>
            <p:nvPr/>
          </p:nvGrpSpPr>
          <p:grpSpPr>
            <a:xfrm>
              <a:off x="2490834" y="3319886"/>
              <a:ext cx="483319" cy="644424"/>
              <a:chOff x="11016089" y="2481362"/>
              <a:chExt cx="483319" cy="644424"/>
            </a:xfrm>
          </p:grpSpPr>
          <p:pic>
            <p:nvPicPr>
              <p:cNvPr id="55" name="Picture 54" descr="A red balloon on a stand&#10;&#10;Description automatically generated with low confidence">
                <a:extLst>
                  <a:ext uri="{FF2B5EF4-FFF2-40B4-BE49-F238E27FC236}">
                    <a16:creationId xmlns:a16="http://schemas.microsoft.com/office/drawing/2014/main" id="{899B6857-9046-D6A3-939C-8D366C670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59" name="Picture 58" descr="Shape, icon&#10;&#10;Description automatically generated">
                <a:extLst>
                  <a:ext uri="{FF2B5EF4-FFF2-40B4-BE49-F238E27FC236}">
                    <a16:creationId xmlns:a16="http://schemas.microsoft.com/office/drawing/2014/main" id="{22862573-8474-5F60-58E6-FB1F1A223A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cxnSp>
          <p:nvCxnSpPr>
            <p:cNvPr id="60" name="Straight Connector 59">
              <a:extLst>
                <a:ext uri="{FF2B5EF4-FFF2-40B4-BE49-F238E27FC236}">
                  <a16:creationId xmlns:a16="http://schemas.microsoft.com/office/drawing/2014/main" id="{5731D247-5E96-24C6-0372-C03200921A57}"/>
                </a:ext>
              </a:extLst>
            </p:cNvPr>
            <p:cNvCxnSpPr>
              <a:cxnSpLocks/>
            </p:cNvCxnSpPr>
            <p:nvPr/>
          </p:nvCxnSpPr>
          <p:spPr>
            <a:xfrm flipH="1">
              <a:off x="3029779" y="3514937"/>
              <a:ext cx="636027" cy="606904"/>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5D5CF22-3833-46FC-9808-E0B7C8C2C7F7}"/>
                </a:ext>
              </a:extLst>
            </p:cNvPr>
            <p:cNvSpPr txBox="1"/>
            <p:nvPr/>
          </p:nvSpPr>
          <p:spPr>
            <a:xfrm>
              <a:off x="3362669" y="3099542"/>
              <a:ext cx="1334565" cy="646331"/>
            </a:xfrm>
            <a:prstGeom prst="rect">
              <a:avLst/>
            </a:prstGeom>
            <a:solidFill>
              <a:schemeClr val="bg1"/>
            </a:solidFill>
            <a:ln w="31750">
              <a:solidFill>
                <a:srgbClr val="F6A01A"/>
              </a:solidFill>
            </a:ln>
          </p:spPr>
          <p:txBody>
            <a:bodyPr wrap="square" rtlCol="0">
              <a:spAutoFit/>
            </a:bodyPr>
            <a:lstStyle/>
            <a:p>
              <a:pPr algn="ctr">
                <a:buFont typeface="Arial" pitchFamily="34" charset="0"/>
                <a:buNone/>
              </a:pPr>
              <a:r>
                <a:rPr lang="en-US">
                  <a:solidFill>
                    <a:schemeClr val="tx1">
                      <a:lumMod val="85000"/>
                      <a:lumOff val="15000"/>
                    </a:schemeClr>
                  </a:solidFill>
                  <a:latin typeface="Calibri" panose="020F0502020204030204" pitchFamily="34" charset="0"/>
                </a:rPr>
                <a:t>Bakersfield</a:t>
              </a:r>
            </a:p>
            <a:p>
              <a:pPr algn="ctr">
                <a:buFont typeface="Arial" pitchFamily="34" charset="0"/>
                <a:buNone/>
              </a:pPr>
              <a:r>
                <a:rPr lang="en-US">
                  <a:solidFill>
                    <a:schemeClr val="tx1">
                      <a:lumMod val="85000"/>
                      <a:lumOff val="15000"/>
                    </a:schemeClr>
                  </a:solidFill>
                  <a:latin typeface="Calibri" panose="020F0502020204030204" pitchFamily="34" charset="0"/>
                </a:rPr>
                <a:t>4.6</a:t>
              </a:r>
            </a:p>
          </p:txBody>
        </p:sp>
        <p:grpSp>
          <p:nvGrpSpPr>
            <p:cNvPr id="61" name="Group 60">
              <a:extLst>
                <a:ext uri="{FF2B5EF4-FFF2-40B4-BE49-F238E27FC236}">
                  <a16:creationId xmlns:a16="http://schemas.microsoft.com/office/drawing/2014/main" id="{87DC6F9C-CCA6-F9ED-0607-F3C06021E43B}"/>
                </a:ext>
              </a:extLst>
            </p:cNvPr>
            <p:cNvGrpSpPr/>
            <p:nvPr/>
          </p:nvGrpSpPr>
          <p:grpSpPr>
            <a:xfrm>
              <a:off x="2589367" y="3897750"/>
              <a:ext cx="483319" cy="644424"/>
              <a:chOff x="11016089" y="2481362"/>
              <a:chExt cx="483319" cy="644424"/>
            </a:xfrm>
          </p:grpSpPr>
          <p:pic>
            <p:nvPicPr>
              <p:cNvPr id="62" name="Picture 61" descr="A red balloon on a stand&#10;&#10;Description automatically generated with low confidence">
                <a:extLst>
                  <a:ext uri="{FF2B5EF4-FFF2-40B4-BE49-F238E27FC236}">
                    <a16:creationId xmlns:a16="http://schemas.microsoft.com/office/drawing/2014/main" id="{350DDA23-866B-7E32-0572-CFD9D01F8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16089" y="2481362"/>
                <a:ext cx="483319" cy="644424"/>
              </a:xfrm>
              <a:prstGeom prst="rect">
                <a:avLst/>
              </a:prstGeom>
              <a:ln>
                <a:noFill/>
              </a:ln>
            </p:spPr>
          </p:pic>
          <p:pic>
            <p:nvPicPr>
              <p:cNvPr id="63" name="Picture 62" descr="Shape, icon&#10;&#10;Description automatically generated">
                <a:extLst>
                  <a:ext uri="{FF2B5EF4-FFF2-40B4-BE49-F238E27FC236}">
                    <a16:creationId xmlns:a16="http://schemas.microsoft.com/office/drawing/2014/main" id="{83EB6B87-99F4-D372-0BC2-3943C9E4620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98" b="41455"/>
              <a:stretch/>
            </p:blipFill>
            <p:spPr>
              <a:xfrm>
                <a:off x="11096089" y="2544516"/>
                <a:ext cx="280225" cy="190318"/>
              </a:xfrm>
              <a:prstGeom prst="rect">
                <a:avLst/>
              </a:prstGeom>
            </p:spPr>
          </p:pic>
        </p:grpSp>
      </p:grpSp>
    </p:spTree>
    <p:extLst>
      <p:ext uri="{BB962C8B-B14F-4D97-AF65-F5344CB8AC3E}">
        <p14:creationId xmlns:p14="http://schemas.microsoft.com/office/powerpoint/2010/main" val="1943537181"/>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5f0a7d5-7001-4032-b9fc-0bed382f1628">
      <UserInfo>
        <DisplayName>Langer, Adam J. (CDC/DDID/NCHHSTP/DTE)</DisplayName>
        <AccountId>48</AccountId>
        <AccountType/>
      </UserInfo>
      <UserInfo>
        <DisplayName>Allen, Leeanna (CDC/DDID/NCHHSTP/DTE)</DisplayName>
        <AccountId>45</AccountId>
        <AccountType/>
      </UserInfo>
      <UserInfo>
        <DisplayName>DeLuca, Nick (CDC/DDID/NCHHSTP/DTE)</DisplayName>
        <AccountId>66</AccountId>
        <AccountType/>
      </UserInfo>
      <UserInfo>
        <DisplayName>Maiuri, Allison M. (CDC/DDID/NCHHSTP/DTE)</DisplayName>
        <AccountId>92</AccountId>
        <AccountType/>
      </UserInfo>
      <UserInfo>
        <DisplayName>Davis, Justin B. (CDC/DDID/NCHHSTP/DTE)</DisplayName>
        <AccountId>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038DF46D225E4D8CB517ACCE899DBF" ma:contentTypeVersion="4" ma:contentTypeDescription="Create a new document." ma:contentTypeScope="" ma:versionID="3e0447b996f2d4fd9930461908f81721">
  <xsd:schema xmlns:xsd="http://www.w3.org/2001/XMLSchema" xmlns:xs="http://www.w3.org/2001/XMLSchema" xmlns:p="http://schemas.microsoft.com/office/2006/metadata/properties" xmlns:ns2="9a180817-0186-41ca-bf50-16ca60d45f66" xmlns:ns3="05f0a7d5-7001-4032-b9fc-0bed382f1628" targetNamespace="http://schemas.microsoft.com/office/2006/metadata/properties" ma:root="true" ma:fieldsID="71eee05bb343eaf7ed7ca65e78b76979" ns2:_="" ns3:_="">
    <xsd:import namespace="9a180817-0186-41ca-bf50-16ca60d45f66"/>
    <xsd:import namespace="05f0a7d5-7001-4032-b9fc-0bed382f16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80817-0186-41ca-bf50-16ca60d45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0a7d5-7001-4032-b9fc-0bed382f16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18AE0-2CC1-4454-806D-369CDE0F8DA9}">
  <ds:schemaRefs>
    <ds:schemaRef ds:uri="http://purl.org/dc/terms/"/>
    <ds:schemaRef ds:uri="http://purl.org/dc/elements/1.1/"/>
    <ds:schemaRef ds:uri="http://schemas.microsoft.com/office/2006/metadata/properties"/>
    <ds:schemaRef ds:uri="05f0a7d5-7001-4032-b9fc-0bed382f1628"/>
    <ds:schemaRef ds:uri="http://schemas.microsoft.com/office/2006/documentManagement/types"/>
    <ds:schemaRef ds:uri="http://schemas.openxmlformats.org/package/2006/metadata/core-properties"/>
    <ds:schemaRef ds:uri="http://schemas.microsoft.com/office/infopath/2007/PartnerControls"/>
    <ds:schemaRef ds:uri="9a180817-0186-41ca-bf50-16ca60d45f66"/>
    <ds:schemaRef ds:uri="http://www.w3.org/XML/1998/namespace"/>
    <ds:schemaRef ds:uri="http://purl.org/dc/dcmitype/"/>
  </ds:schemaRefs>
</ds:datastoreItem>
</file>

<file path=customXml/itemProps2.xml><?xml version="1.0" encoding="utf-8"?>
<ds:datastoreItem xmlns:ds="http://schemas.openxmlformats.org/officeDocument/2006/customXml" ds:itemID="{FCF905F0-B011-46F8-9D81-EE6D1632E02B}">
  <ds:schemaRefs>
    <ds:schemaRef ds:uri="05f0a7d5-7001-4032-b9fc-0bed382f1628"/>
    <ds:schemaRef ds:uri="9a180817-0186-41ca-bf50-16ca60d45f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2F4BA8-BF54-41CB-869F-D4E4A14031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857</TotalTime>
  <Words>13162</Words>
  <Application>Microsoft Office PowerPoint</Application>
  <PresentationFormat>Widescreen</PresentationFormat>
  <Paragraphs>765</Paragraphs>
  <Slides>68</Slides>
  <Notes>68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68</vt:i4>
      </vt:variant>
    </vt:vector>
  </HeadingPairs>
  <TitlesOfParts>
    <vt:vector size="82" baseType="lpstr">
      <vt:lpstr>Arial</vt:lpstr>
      <vt:lpstr>Cambria Math</vt:lpstr>
      <vt:lpstr>Segoe UI</vt:lpstr>
      <vt:lpstr>Calibri Light</vt:lpstr>
      <vt:lpstr>Times New Roman</vt:lpstr>
      <vt:lpstr>Myriad Web Pro</vt:lpstr>
      <vt:lpstr>Courier New</vt:lpstr>
      <vt:lpstr>Wingdings</vt:lpstr>
      <vt:lpstr>Calibri</vt:lpstr>
      <vt:lpstr>NCEH_ATSDR_combined</vt:lpstr>
      <vt:lpstr>NCHHSTP_PPT_light(</vt:lpstr>
      <vt:lpstr>2_NCEH_ATSDR_combined</vt:lpstr>
      <vt:lpstr>1_NCEH_ATSDR_combined</vt:lpstr>
      <vt:lpstr>Office Theme</vt:lpstr>
      <vt:lpstr>PowerPoint Presentation</vt:lpstr>
      <vt:lpstr>Progress Towards TB Elimination, United States, 1982–2021</vt:lpstr>
      <vt:lpstr>TB Cases and Incidence Rates, United States, 1993–2021</vt:lpstr>
      <vt:lpstr>TB Incidence Rates and Annual Percent Change in Rate,  United States, 2010–2021</vt:lpstr>
      <vt:lpstr>TB-Related Deaths* and Mortality Rates, United States, 1993–2020</vt:lpstr>
      <vt:lpstr>TB Cases by Reporting Area, United States, 2021</vt:lpstr>
      <vt:lpstr>PowerPoint Presentation</vt:lpstr>
      <vt:lpstr>PowerPoint Presentation</vt:lpstr>
      <vt:lpstr>Top 10 TB Incidence Rates* by Metropolitan Statistical Areas (MSAs), United States, 2021</vt:lpstr>
      <vt:lpstr>TB Incidence Rates* by U.S.-Affiliated Pacific Islands, 2021</vt:lpstr>
      <vt:lpstr>TB Cases and Incidence Rates by Origin of Birth,*  United States, 1993–2021</vt:lpstr>
      <vt:lpstr>TB Incidence Rates by Origin of Birth,* United States, 2011–2021 </vt:lpstr>
      <vt:lpstr>TB Incidence Rates and Percentages by Origin of Birth,*  United States, 2021 (N=7,849)</vt:lpstr>
      <vt:lpstr>TB Cases by Countries of Birth Among Non-U.S.–Born* Persons with TB, United States, 2021 (N=5,626)</vt:lpstr>
      <vt:lpstr>Top 10 TB Incidence Rates* by Country of Birth,  United States, 2017–2021</vt:lpstr>
      <vt:lpstr>Percentage of TB Cases Among Non-U.S.–Born* Persons by Years Since Initial Arrival in the United States at Diagnosis,† 2021 (N=5,626)</vt:lpstr>
      <vt:lpstr>TB Cases by Race/Ethnicity,* United States, 2011–2021</vt:lpstr>
      <vt:lpstr>Percentage of TB Cases by Race/Ethnicity,* United States, 2011–2021</vt:lpstr>
      <vt:lpstr>Percentage of TB Cases by Race/Ethnicity,*  United States, 2021 (N=7,882)</vt:lpstr>
      <vt:lpstr>PowerPoint Presentation</vt:lpstr>
      <vt:lpstr>TB Cases Among U.S.-Born* Persons by Race/Ethnicity,†  United States, 2011–2021</vt:lpstr>
      <vt:lpstr>TB Incidence Rates Among U.S.-Born* Persons by Race/Ethnicity,† United States, 2011–2021</vt:lpstr>
      <vt:lpstr>TB Cases Among Non-U.S.–Born* Persons by Race/Ethnicity,†  United States, 2011–2021</vt:lpstr>
      <vt:lpstr>TB Incidence Rates Among Non-U.S.–Born* Persons by Race/Ethnicity,† United States, 2011–2021</vt:lpstr>
      <vt:lpstr>TB Incidence Rates Among Non-U.S.–Born and U.S.-Born* Persons by Race/Ethnicity,† United States, 2011–2021</vt:lpstr>
      <vt:lpstr>Percentage* of TB Cases by Origin† and Race/Ethnicity,§  United States, 2021</vt:lpstr>
      <vt:lpstr>TB Incidence Rates* by Origin† and Race/Ethnicity,§  United States, 2021</vt:lpstr>
      <vt:lpstr>TB Cases by Age Group, United States, 1993–2021</vt:lpstr>
      <vt:lpstr>TB Incidence Rates by Age Group, United States, 1993–2021</vt:lpstr>
      <vt:lpstr>TB Cases Among U.S.-Born* Persons by Age Group,  United States, 1994–2021</vt:lpstr>
      <vt:lpstr>TB Incidence Rates* Among U.S.-Born† Persons by Age Group,  United States, 1994–2021</vt:lpstr>
      <vt:lpstr>TB Cases Among Non-U.S.–Born* Persons by  Age Group, United States, 1994–2021</vt:lpstr>
      <vt:lpstr>TB Incidence Rates* Among Non-U.S.–Born† Persons by  Age Group, United States, 1994–2021</vt:lpstr>
      <vt:lpstr>Percentage of TB Cases by Birth Decade Among U.S.-Born* Persons,  United States, 1993–2021</vt:lpstr>
      <vt:lpstr>Percentage of TB Cases by Birth Decade Among Non-U.S.–Born* Persons, United States, 1993–2021</vt:lpstr>
      <vt:lpstr>Percentage of TB Cases by Sex and Age Group, United States, 2021</vt:lpstr>
      <vt:lpstr>Pediatric TB Cases by Origin of Birth,* United States, 1993–2021</vt:lpstr>
      <vt:lpstr>Pediatric TB Incidence Rates* by Origin of Birth,†  United States, 1994–2021</vt:lpstr>
      <vt:lpstr>TB Cases by Case Verification Criteria, United States, 1993–2021 </vt:lpstr>
      <vt:lpstr>Percentage TB Cases by Case Verification Criteria, United States, 2021 (N=7,882)</vt:lpstr>
      <vt:lpstr>Percentage of TB Cases by Site of Disease,* United States, 2021</vt:lpstr>
      <vt:lpstr>Percentage of TB Cases* by Initial Drug Regimen,  United States, 1993–2021</vt:lpstr>
      <vt:lpstr>Percentage* of TB Cases† by Initial Drug Regimen, United States, 2021 (N=7,604)</vt:lpstr>
      <vt:lpstr>Percentage of TB Cases by Mode of Treatment Administration,* United States, 1993–2019†</vt:lpstr>
      <vt:lpstr>Percentage of TB Cases* by Mode of Treatment Administration, United States, 2019† (N=8,632)</vt:lpstr>
      <vt:lpstr>Percentage of TB Cases* by Completion of TB Therapy, United States, 1993–2019†</vt:lpstr>
      <vt:lpstr>Percentage of TB Cases* by Reason Therapy Stopped,  United States, 2019† (N=8,632)</vt:lpstr>
      <vt:lpstr>TB Cases Resistant to Isoniazid* by Origin of Birth,†  United States, 1993–2021</vt:lpstr>
      <vt:lpstr>Number and Percentage of Multidrug-Resistant (MDR)* TB Cases by History of TB, United States, 1993–2021</vt:lpstr>
      <vt:lpstr>Percentage of HIV Coinfection by Age Among Persons with TB,* United States, 2011–2021</vt:lpstr>
      <vt:lpstr>Percentage of Selected Risk Factors Among Persons with TB by Origin of Birth,* United States, 2021</vt:lpstr>
      <vt:lpstr>Percentage of Social and Behavioral Risk Factors Among Persons  Aged ≥15 Years with TB, United States, 2021</vt:lpstr>
      <vt:lpstr>Number and Percentage of Correctional Facility* Residents Among Persons Aged ≥15 Years with TB, United States, 1993–2021</vt:lpstr>
      <vt:lpstr>TB Cases Among Correctional Facility Residents Aged ≥15 Years  by Type of Facility, United States, 1993–2021 </vt:lpstr>
      <vt:lpstr>TB Cases Among Correctional Facility Residents Aged ≥15 Years  by Type of Facility, United States, 2021 </vt:lpstr>
      <vt:lpstr>Percentage of TB Cases by Primary Occupation*  Among Persons Aged ≥15 Years, United States, 2021 (N=5,795) </vt:lpstr>
      <vt:lpstr>Percentage of TB Cases by Status and Cause of Death, United States, 2019* (N=8,898)</vt:lpstr>
      <vt:lpstr>Sputum Culture Conversions, United States, 2019* (N=5,047)</vt:lpstr>
      <vt:lpstr>National TB Genotyping Surveillance Coverage,*  United States, 2004–2021</vt:lpstr>
      <vt:lpstr>Definitions for TB Genotyping in the United States</vt:lpstr>
      <vt:lpstr>Number of County-based TB Genotype Clusters* by Cluster Size, United States, 2019–2021</vt:lpstr>
      <vt:lpstr>TB Genotype Clusters by TB GIMS* Alert Levels,† United States, 2019–2021 (N=1,241)</vt:lpstr>
      <vt:lpstr>Genotyped TB Cases Estimated to be Attributed to Recent Transmission, United States, 2020–2021 (N=11,404)</vt:lpstr>
      <vt:lpstr>Genotyped Cases Estimated to be Attributed to Limited and Extensive Recent Transmission,* United States, 2018–2021</vt:lpstr>
      <vt:lpstr>Percentages of TB Cases Estimated to be Attributed and Not Attributed to Recent Transmission* by Origin of Birth,† 2020–2021</vt:lpstr>
      <vt:lpstr>PowerPoint Presentation</vt:lpstr>
      <vt:lpstr>Percentage of TB Cases Estimated to be Attributed to Extensive Recent Transmission* by Race/Ethnicity,† United States, 2018–2021</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(TB) in the United States</dc:title>
  <dc:creator>Centers for Disease Control and Prevention</dc:creator>
  <cp:lastModifiedBy>Yadav, Chitvan (CDC/DDID/NCHHSTP/DTE)</cp:lastModifiedBy>
  <cp:revision>53</cp:revision>
  <cp:lastPrinted>2022-09-14T14:51:04Z</cp:lastPrinted>
  <dcterms:created xsi:type="dcterms:W3CDTF">2011-03-17T17:43:16Z</dcterms:created>
  <dcterms:modified xsi:type="dcterms:W3CDTF">2022-11-14T13:52:49Z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0x01010098038DF46D225E4D8CB517ACCE899DBF</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